
<file path=[Content_Types].xml><?xml version="1.0" encoding="utf-8"?>
<Types xmlns="http://schemas.openxmlformats.org/package/2006/content-types">
  <Default Extension="xml" ContentType="application/xml"/>
  <Default Extension="jpeg" ContentType="image/jpeg"/>
  <Default Extension="tiff" ContentType="image/tiff"/>
  <Default Extension="m4v" ContentType="video/unknown"/>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4" r:id="rId4"/>
    <p:sldId id="265" r:id="rId5"/>
    <p:sldId id="266" r:id="rId6"/>
    <p:sldId id="267" r:id="rId7"/>
    <p:sldId id="257" r:id="rId8"/>
    <p:sldId id="262" r:id="rId9"/>
    <p:sldId id="263" r:id="rId10"/>
    <p:sldId id="259" r:id="rId11"/>
    <p:sldId id="260" r:id="rId12"/>
    <p:sldId id="261"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38"/>
    <p:restoredTop sz="94670"/>
  </p:normalViewPr>
  <p:slideViewPr>
    <p:cSldViewPr snapToGrid="0" snapToObjects="1">
      <p:cViewPr>
        <p:scale>
          <a:sx n="56" d="100"/>
          <a:sy n="56" d="100"/>
        </p:scale>
        <p:origin x="1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BBF7F6-EC24-E544-A35E-A0835100137E}" type="datetimeFigureOut">
              <a:rPr lang="en-US" smtClean="0"/>
              <a:t>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7C0ED-B484-E148-91C0-BD02812E9BB0}" type="slidenum">
              <a:rPr lang="en-US" smtClean="0"/>
              <a:t>‹#›</a:t>
            </a:fld>
            <a:endParaRPr lang="en-US"/>
          </a:p>
        </p:txBody>
      </p:sp>
    </p:spTree>
    <p:extLst>
      <p:ext uri="{BB962C8B-B14F-4D97-AF65-F5344CB8AC3E}">
        <p14:creationId xmlns:p14="http://schemas.microsoft.com/office/powerpoint/2010/main" val="1735180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BF7F6-EC24-E544-A35E-A0835100137E}" type="datetimeFigureOut">
              <a:rPr lang="en-US" smtClean="0"/>
              <a:t>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7C0ED-B484-E148-91C0-BD02812E9BB0}" type="slidenum">
              <a:rPr lang="en-US" smtClean="0"/>
              <a:t>‹#›</a:t>
            </a:fld>
            <a:endParaRPr lang="en-US"/>
          </a:p>
        </p:txBody>
      </p:sp>
    </p:spTree>
    <p:extLst>
      <p:ext uri="{BB962C8B-B14F-4D97-AF65-F5344CB8AC3E}">
        <p14:creationId xmlns:p14="http://schemas.microsoft.com/office/powerpoint/2010/main" val="1980135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BF7F6-EC24-E544-A35E-A0835100137E}" type="datetimeFigureOut">
              <a:rPr lang="en-US" smtClean="0"/>
              <a:t>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7C0ED-B484-E148-91C0-BD02812E9BB0}" type="slidenum">
              <a:rPr lang="en-US" smtClean="0"/>
              <a:t>‹#›</a:t>
            </a:fld>
            <a:endParaRPr lang="en-US"/>
          </a:p>
        </p:txBody>
      </p:sp>
    </p:spTree>
    <p:extLst>
      <p:ext uri="{BB962C8B-B14F-4D97-AF65-F5344CB8AC3E}">
        <p14:creationId xmlns:p14="http://schemas.microsoft.com/office/powerpoint/2010/main" val="58480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Bod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4"/>
          <p:cNvSpPr>
            <a:spLocks noGrp="1"/>
          </p:cNvSpPr>
          <p:nvPr>
            <p:ph type="sldNum" sz="quarter" idx="10"/>
          </p:nvPr>
        </p:nvSpPr>
        <p:spPr>
          <a:xfrm>
            <a:off x="11715751" y="6554788"/>
            <a:ext cx="368300" cy="228600"/>
          </a:xfrm>
          <a:prstGeom prst="rect">
            <a:avLst/>
          </a:prstGeom>
        </p:spPr>
        <p:txBody>
          <a:bodyPr lIns="64291" tIns="32146" rIns="64291" bIns="32146"/>
          <a:lstStyle>
            <a:lvl1pPr>
              <a:defRPr/>
            </a:lvl1pPr>
          </a:lstStyle>
          <a:p>
            <a:pPr>
              <a:defRPr/>
            </a:pPr>
            <a:fld id="{BCC8CE97-8A53-994F-9B7A-AAE0286C22CA}" type="slidenum">
              <a:rPr/>
              <a:pPr>
                <a:defRPr/>
              </a:pPr>
              <a:t>‹#›</a:t>
            </a:fld>
            <a:endParaRPr/>
          </a:p>
        </p:txBody>
      </p:sp>
    </p:spTree>
    <p:extLst>
      <p:ext uri="{BB962C8B-B14F-4D97-AF65-F5344CB8AC3E}">
        <p14:creationId xmlns:p14="http://schemas.microsoft.com/office/powerpoint/2010/main" val="4130490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BF7F6-EC24-E544-A35E-A0835100137E}" type="datetimeFigureOut">
              <a:rPr lang="en-US" smtClean="0"/>
              <a:t>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7C0ED-B484-E148-91C0-BD02812E9BB0}" type="slidenum">
              <a:rPr lang="en-US" smtClean="0"/>
              <a:t>‹#›</a:t>
            </a:fld>
            <a:endParaRPr lang="en-US"/>
          </a:p>
        </p:txBody>
      </p:sp>
    </p:spTree>
    <p:extLst>
      <p:ext uri="{BB962C8B-B14F-4D97-AF65-F5344CB8AC3E}">
        <p14:creationId xmlns:p14="http://schemas.microsoft.com/office/powerpoint/2010/main" val="34514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BBF7F6-EC24-E544-A35E-A0835100137E}" type="datetimeFigureOut">
              <a:rPr lang="en-US" smtClean="0"/>
              <a:t>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7C0ED-B484-E148-91C0-BD02812E9BB0}" type="slidenum">
              <a:rPr lang="en-US" smtClean="0"/>
              <a:t>‹#›</a:t>
            </a:fld>
            <a:endParaRPr lang="en-US"/>
          </a:p>
        </p:txBody>
      </p:sp>
    </p:spTree>
    <p:extLst>
      <p:ext uri="{BB962C8B-B14F-4D97-AF65-F5344CB8AC3E}">
        <p14:creationId xmlns:p14="http://schemas.microsoft.com/office/powerpoint/2010/main" val="423204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BBF7F6-EC24-E544-A35E-A0835100137E}" type="datetimeFigureOut">
              <a:rPr lang="en-US" smtClean="0"/>
              <a:t>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7C0ED-B484-E148-91C0-BD02812E9BB0}" type="slidenum">
              <a:rPr lang="en-US" smtClean="0"/>
              <a:t>‹#›</a:t>
            </a:fld>
            <a:endParaRPr lang="en-US"/>
          </a:p>
        </p:txBody>
      </p:sp>
    </p:spTree>
    <p:extLst>
      <p:ext uri="{BB962C8B-B14F-4D97-AF65-F5344CB8AC3E}">
        <p14:creationId xmlns:p14="http://schemas.microsoft.com/office/powerpoint/2010/main" val="327419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BBF7F6-EC24-E544-A35E-A0835100137E}" type="datetimeFigureOut">
              <a:rPr lang="en-US" smtClean="0"/>
              <a:t>12/9/17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57C0ED-B484-E148-91C0-BD02812E9BB0}" type="slidenum">
              <a:rPr lang="en-US" smtClean="0"/>
              <a:t>‹#›</a:t>
            </a:fld>
            <a:endParaRPr lang="en-US"/>
          </a:p>
        </p:txBody>
      </p:sp>
    </p:spTree>
    <p:extLst>
      <p:ext uri="{BB962C8B-B14F-4D97-AF65-F5344CB8AC3E}">
        <p14:creationId xmlns:p14="http://schemas.microsoft.com/office/powerpoint/2010/main" val="108555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BBF7F6-EC24-E544-A35E-A0835100137E}" type="datetimeFigureOut">
              <a:rPr lang="en-US" smtClean="0"/>
              <a:t>12/9/17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57C0ED-B484-E148-91C0-BD02812E9BB0}" type="slidenum">
              <a:rPr lang="en-US" smtClean="0"/>
              <a:t>‹#›</a:t>
            </a:fld>
            <a:endParaRPr lang="en-US"/>
          </a:p>
        </p:txBody>
      </p:sp>
    </p:spTree>
    <p:extLst>
      <p:ext uri="{BB962C8B-B14F-4D97-AF65-F5344CB8AC3E}">
        <p14:creationId xmlns:p14="http://schemas.microsoft.com/office/powerpoint/2010/main" val="211522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BF7F6-EC24-E544-A35E-A0835100137E}" type="datetimeFigureOut">
              <a:rPr lang="en-US" smtClean="0"/>
              <a:t>12/9/17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57C0ED-B484-E148-91C0-BD02812E9BB0}" type="slidenum">
              <a:rPr lang="en-US" smtClean="0"/>
              <a:t>‹#›</a:t>
            </a:fld>
            <a:endParaRPr lang="en-US"/>
          </a:p>
        </p:txBody>
      </p:sp>
    </p:spTree>
    <p:extLst>
      <p:ext uri="{BB962C8B-B14F-4D97-AF65-F5344CB8AC3E}">
        <p14:creationId xmlns:p14="http://schemas.microsoft.com/office/powerpoint/2010/main" val="107150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BF7F6-EC24-E544-A35E-A0835100137E}" type="datetimeFigureOut">
              <a:rPr lang="en-US" smtClean="0"/>
              <a:t>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7C0ED-B484-E148-91C0-BD02812E9BB0}" type="slidenum">
              <a:rPr lang="en-US" smtClean="0"/>
              <a:t>‹#›</a:t>
            </a:fld>
            <a:endParaRPr lang="en-US"/>
          </a:p>
        </p:txBody>
      </p:sp>
    </p:spTree>
    <p:extLst>
      <p:ext uri="{BB962C8B-B14F-4D97-AF65-F5344CB8AC3E}">
        <p14:creationId xmlns:p14="http://schemas.microsoft.com/office/powerpoint/2010/main" val="41882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BF7F6-EC24-E544-A35E-A0835100137E}" type="datetimeFigureOut">
              <a:rPr lang="en-US" smtClean="0"/>
              <a:t>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7C0ED-B484-E148-91C0-BD02812E9BB0}" type="slidenum">
              <a:rPr lang="en-US" smtClean="0"/>
              <a:t>‹#›</a:t>
            </a:fld>
            <a:endParaRPr lang="en-US"/>
          </a:p>
        </p:txBody>
      </p:sp>
    </p:spTree>
    <p:extLst>
      <p:ext uri="{BB962C8B-B14F-4D97-AF65-F5344CB8AC3E}">
        <p14:creationId xmlns:p14="http://schemas.microsoft.com/office/powerpoint/2010/main" val="1687873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BF7F6-EC24-E544-A35E-A0835100137E}" type="datetimeFigureOut">
              <a:rPr lang="en-US" smtClean="0"/>
              <a:t>12/9/17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7C0ED-B484-E148-91C0-BD02812E9BB0}" type="slidenum">
              <a:rPr lang="en-US" smtClean="0"/>
              <a:t>‹#›</a:t>
            </a:fld>
            <a:endParaRPr lang="en-US"/>
          </a:p>
        </p:txBody>
      </p:sp>
    </p:spTree>
    <p:extLst>
      <p:ext uri="{BB962C8B-B14F-4D97-AF65-F5344CB8AC3E}">
        <p14:creationId xmlns:p14="http://schemas.microsoft.com/office/powerpoint/2010/main" val="1601995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5.png"/><Relationship Id="rId1" Type="http://schemas.microsoft.com/office/2007/relationships/media" Target="../media/media1.m4v"/><Relationship Id="rId2" Type="http://schemas.openxmlformats.org/officeDocument/2006/relationships/video" Target="../media/media1.m4v"/></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9.png"/><Relationship Id="rId1" Type="http://schemas.microsoft.com/office/2007/relationships/media" Target="../media/media2.mov"/><Relationship Id="rId2" Type="http://schemas.openxmlformats.org/officeDocument/2006/relationships/video" Target="../media/media2.mo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72086"/>
            <a:ext cx="9144000" cy="2387600"/>
          </a:xfrm>
        </p:spPr>
        <p:txBody>
          <a:bodyPr/>
          <a:lstStyle/>
          <a:p>
            <a:r>
              <a:rPr lang="en-US" dirty="0" smtClean="0"/>
              <a:t>Tank Design</a:t>
            </a:r>
            <a:br>
              <a:rPr lang="en-US" dirty="0" smtClean="0"/>
            </a:br>
            <a:r>
              <a:rPr lang="en-US" sz="4400" dirty="0" smtClean="0"/>
              <a:t>Lessons Learned from HAWC</a:t>
            </a:r>
            <a:endParaRPr lang="en-US" sz="4400" dirty="0"/>
          </a:p>
        </p:txBody>
      </p:sp>
      <p:sp>
        <p:nvSpPr>
          <p:cNvPr id="3" name="Subtitle 2"/>
          <p:cNvSpPr>
            <a:spLocks noGrp="1"/>
          </p:cNvSpPr>
          <p:nvPr>
            <p:ph type="subTitle" idx="1"/>
          </p:nvPr>
        </p:nvSpPr>
        <p:spPr/>
        <p:txBody>
          <a:bodyPr>
            <a:normAutofit lnSpcReduction="10000"/>
          </a:bodyPr>
          <a:lstStyle/>
          <a:p>
            <a:r>
              <a:rPr lang="en-US" dirty="0" smtClean="0"/>
              <a:t>Brenda Dingus, Michael Schneider </a:t>
            </a:r>
            <a:br>
              <a:rPr lang="en-US" dirty="0" smtClean="0"/>
            </a:br>
            <a:r>
              <a:rPr lang="en-US" dirty="0" smtClean="0"/>
              <a:t>and the rest of the HAWC collaboration</a:t>
            </a:r>
          </a:p>
          <a:p>
            <a:endParaRPr lang="en-US" dirty="0"/>
          </a:p>
          <a:p>
            <a:r>
              <a:rPr lang="en-US" dirty="0" smtClean="0"/>
              <a:t>12 December 2017</a:t>
            </a:r>
            <a:endParaRPr lang="en-US" dirty="0"/>
          </a:p>
        </p:txBody>
      </p:sp>
    </p:spTree>
    <p:extLst>
      <p:ext uri="{BB962C8B-B14F-4D97-AF65-F5344CB8AC3E}">
        <p14:creationId xmlns:p14="http://schemas.microsoft.com/office/powerpoint/2010/main" val="1854784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First Considered Pond like Milagro</a:t>
            </a:r>
            <a:endParaRPr lang="en-US" b="1" dirty="0"/>
          </a:p>
        </p:txBody>
      </p:sp>
      <p:sp>
        <p:nvSpPr>
          <p:cNvPr id="3" name="Content Placeholder 2"/>
          <p:cNvSpPr>
            <a:spLocks noGrp="1"/>
          </p:cNvSpPr>
          <p:nvPr>
            <p:ph idx="1"/>
          </p:nvPr>
        </p:nvSpPr>
        <p:spPr/>
        <p:txBody>
          <a:bodyPr>
            <a:normAutofit/>
          </a:bodyPr>
          <a:lstStyle/>
          <a:p>
            <a:r>
              <a:rPr lang="en-US" dirty="0" smtClean="0"/>
              <a:t>Larger area is difficult (can’t support fabric cover, like Milagro)</a:t>
            </a:r>
          </a:p>
          <a:p>
            <a:r>
              <a:rPr lang="en-US" dirty="0" smtClean="0"/>
              <a:t>Repairing single PMT strategy with cover is difficult. </a:t>
            </a:r>
          </a:p>
          <a:p>
            <a:r>
              <a:rPr lang="en-US" dirty="0" smtClean="0"/>
              <a:t>Can’t start operating with small fraction of the array. </a:t>
            </a:r>
          </a:p>
          <a:p>
            <a:r>
              <a:rPr lang="en-US" dirty="0" smtClean="0"/>
              <a:t>LANL engineering study of a pond covered by a building showed this option is expensive and would probably not be light tight.  Also humidity and temperature swings were concerns.</a:t>
            </a:r>
          </a:p>
          <a:p>
            <a:r>
              <a:rPr lang="en-US" dirty="0" smtClean="0"/>
              <a:t>Mexican construction company estimated high cost of a pond with cover or building. They required considerable concrete which was not allowed by the Mexican National Park in which HAWC is located.</a:t>
            </a:r>
          </a:p>
        </p:txBody>
      </p:sp>
    </p:spTree>
    <p:extLst>
      <p:ext uri="{BB962C8B-B14F-4D97-AF65-F5344CB8AC3E}">
        <p14:creationId xmlns:p14="http://schemas.microsoft.com/office/powerpoint/2010/main" val="1843073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615" y="62706"/>
            <a:ext cx="7960360" cy="1325563"/>
          </a:xfrm>
        </p:spPr>
        <p:txBody>
          <a:bodyPr/>
          <a:lstStyle/>
          <a:p>
            <a:r>
              <a:rPr lang="en-US" b="1" dirty="0" smtClean="0"/>
              <a:t>Also considered </a:t>
            </a:r>
            <a:r>
              <a:rPr lang="en-US" b="1" dirty="0" err="1" smtClean="0"/>
              <a:t>rotomolded</a:t>
            </a:r>
            <a:r>
              <a:rPr lang="en-US" b="1" dirty="0" smtClean="0"/>
              <a:t> tanks</a:t>
            </a:r>
            <a:endParaRPr lang="en-US" b="1" dirty="0"/>
          </a:p>
        </p:txBody>
      </p:sp>
      <p:sp>
        <p:nvSpPr>
          <p:cNvPr id="3" name="Content Placeholder 2"/>
          <p:cNvSpPr>
            <a:spLocks noGrp="1"/>
          </p:cNvSpPr>
          <p:nvPr>
            <p:ph idx="1"/>
          </p:nvPr>
        </p:nvSpPr>
        <p:spPr>
          <a:xfrm>
            <a:off x="305615" y="1388269"/>
            <a:ext cx="8068951" cy="5294945"/>
          </a:xfrm>
        </p:spPr>
        <p:txBody>
          <a:bodyPr>
            <a:normAutofit fontScale="77500" lnSpcReduction="20000"/>
          </a:bodyPr>
          <a:lstStyle/>
          <a:p>
            <a:r>
              <a:rPr lang="en-US" dirty="0" smtClean="0"/>
              <a:t>Shipping from US prohibitively expensive because only 1-2 per truck load.</a:t>
            </a:r>
          </a:p>
          <a:p>
            <a:r>
              <a:rPr lang="en-US" dirty="0" smtClean="0"/>
              <a:t>Brazilian and Mexican company asked to install </a:t>
            </a:r>
            <a:r>
              <a:rPr lang="en-US" dirty="0" err="1" smtClean="0"/>
              <a:t>rotomolding</a:t>
            </a:r>
            <a:r>
              <a:rPr lang="en-US" dirty="0" smtClean="0"/>
              <a:t> machine near HAWC (i.e. </a:t>
            </a:r>
            <a:r>
              <a:rPr lang="en-US" dirty="0" err="1" smtClean="0"/>
              <a:t>Serdan</a:t>
            </a:r>
            <a:r>
              <a:rPr lang="en-US" dirty="0" smtClean="0"/>
              <a:t>).  Cost more than twice HAWC tanks per PMT.</a:t>
            </a:r>
          </a:p>
          <a:p>
            <a:r>
              <a:rPr lang="en-US" dirty="0" smtClean="0"/>
              <a:t>Light tight possible with special</a:t>
            </a:r>
            <a:br>
              <a:rPr lang="en-US" dirty="0" smtClean="0"/>
            </a:br>
            <a:r>
              <a:rPr lang="en-US" dirty="0" smtClean="0"/>
              <a:t>construction techniques (i.e. </a:t>
            </a:r>
            <a:br>
              <a:rPr lang="en-US" dirty="0" smtClean="0"/>
            </a:br>
            <a:r>
              <a:rPr lang="en-US" dirty="0" smtClean="0"/>
              <a:t>thick walls and extra carbon </a:t>
            </a:r>
            <a:br>
              <a:rPr lang="en-US" dirty="0" smtClean="0"/>
            </a:br>
            <a:r>
              <a:rPr lang="en-US" dirty="0" smtClean="0"/>
              <a:t>black); however, sealing </a:t>
            </a:r>
            <a:br>
              <a:rPr lang="en-US" dirty="0" smtClean="0"/>
            </a:br>
            <a:r>
              <a:rPr lang="en-US" dirty="0" smtClean="0"/>
              <a:t>around hatch is difficult.</a:t>
            </a:r>
          </a:p>
          <a:p>
            <a:r>
              <a:rPr lang="en-US" dirty="0" smtClean="0"/>
              <a:t>Smaller size (diameter and </a:t>
            </a:r>
            <a:br>
              <a:rPr lang="en-US" dirty="0" smtClean="0"/>
            </a:br>
            <a:r>
              <a:rPr lang="en-US" dirty="0" smtClean="0"/>
              <a:t>height) required by shipping </a:t>
            </a:r>
            <a:br>
              <a:rPr lang="en-US" dirty="0" smtClean="0"/>
            </a:br>
            <a:r>
              <a:rPr lang="en-US" dirty="0" smtClean="0"/>
              <a:t>constraints implies only one </a:t>
            </a:r>
            <a:br>
              <a:rPr lang="en-US" dirty="0" smtClean="0"/>
            </a:br>
            <a:r>
              <a:rPr lang="en-US" dirty="0" smtClean="0"/>
              <a:t>PMT per tank.</a:t>
            </a:r>
          </a:p>
          <a:p>
            <a:r>
              <a:rPr lang="en-US" dirty="0" smtClean="0"/>
              <a:t>Larger number of tanks plus </a:t>
            </a:r>
            <a:br>
              <a:rPr lang="en-US" dirty="0" smtClean="0"/>
            </a:br>
            <a:r>
              <a:rPr lang="en-US" dirty="0" smtClean="0"/>
              <a:t>shipping made this more </a:t>
            </a:r>
            <a:br>
              <a:rPr lang="en-US" dirty="0" smtClean="0"/>
            </a:br>
            <a:r>
              <a:rPr lang="en-US" dirty="0" smtClean="0"/>
              <a:t>expensive than selected </a:t>
            </a:r>
            <a:br>
              <a:rPr lang="en-US" dirty="0" smtClean="0"/>
            </a:br>
            <a:r>
              <a:rPr lang="en-US" dirty="0" smtClean="0"/>
              <a:t>option.  (Note cost of assembly </a:t>
            </a:r>
            <a:br>
              <a:rPr lang="en-US" dirty="0" smtClean="0"/>
            </a:br>
            <a:r>
              <a:rPr lang="en-US" dirty="0" smtClean="0"/>
              <a:t>of HAWC tanks was low due to </a:t>
            </a:r>
            <a:br>
              <a:rPr lang="en-US" dirty="0" smtClean="0"/>
            </a:br>
            <a:r>
              <a:rPr lang="en-US" dirty="0" smtClean="0"/>
              <a:t>labor costs in Mexico).</a:t>
            </a:r>
          </a:p>
        </p:txBody>
      </p:sp>
      <p:pic>
        <p:nvPicPr>
          <p:cNvPr id="4" name="Picture 3"/>
          <p:cNvPicPr>
            <a:picLocks noChangeAspect="1"/>
          </p:cNvPicPr>
          <p:nvPr/>
        </p:nvPicPr>
        <p:blipFill>
          <a:blip r:embed="rId2"/>
          <a:stretch>
            <a:fillRect/>
          </a:stretch>
        </p:blipFill>
        <p:spPr>
          <a:xfrm>
            <a:off x="8636000" y="375166"/>
            <a:ext cx="3474719" cy="2606039"/>
          </a:xfrm>
          <a:prstGeom prst="rect">
            <a:avLst/>
          </a:prstGeom>
        </p:spPr>
      </p:pic>
      <p:sp>
        <p:nvSpPr>
          <p:cNvPr id="5" name="TextBox 4"/>
          <p:cNvSpPr txBox="1"/>
          <p:nvPr/>
        </p:nvSpPr>
        <p:spPr>
          <a:xfrm>
            <a:off x="9773920" y="2296160"/>
            <a:ext cx="1825821" cy="369332"/>
          </a:xfrm>
          <a:prstGeom prst="rect">
            <a:avLst/>
          </a:prstGeom>
          <a:noFill/>
        </p:spPr>
        <p:txBody>
          <a:bodyPr wrap="none" rtlCol="0">
            <a:spAutoFit/>
          </a:bodyPr>
          <a:lstStyle/>
          <a:p>
            <a:r>
              <a:rPr lang="en-US" dirty="0" smtClean="0">
                <a:solidFill>
                  <a:schemeClr val="bg1"/>
                </a:solidFill>
              </a:rPr>
              <a:t>Milagro outrigger</a:t>
            </a:r>
            <a:endParaRPr lang="en-US" dirty="0">
              <a:solidFill>
                <a:schemeClr val="bg1"/>
              </a:solidFill>
            </a:endParaRPr>
          </a:p>
        </p:txBody>
      </p:sp>
      <p:pic>
        <p:nvPicPr>
          <p:cNvPr id="6" name="Picture 5"/>
          <p:cNvPicPr>
            <a:picLocks noChangeAspect="1"/>
          </p:cNvPicPr>
          <p:nvPr/>
        </p:nvPicPr>
        <p:blipFill>
          <a:blip r:embed="rId3"/>
          <a:stretch>
            <a:fillRect/>
          </a:stretch>
        </p:blipFill>
        <p:spPr>
          <a:xfrm>
            <a:off x="9530081" y="3134359"/>
            <a:ext cx="2661919" cy="3549225"/>
          </a:xfrm>
          <a:prstGeom prst="rect">
            <a:avLst/>
          </a:prstGeom>
        </p:spPr>
      </p:pic>
      <p:pic>
        <p:nvPicPr>
          <p:cNvPr id="7" name="Picture 6"/>
          <p:cNvPicPr>
            <a:picLocks noChangeAspect="1"/>
          </p:cNvPicPr>
          <p:nvPr/>
        </p:nvPicPr>
        <p:blipFill>
          <a:blip r:embed="rId4"/>
          <a:stretch>
            <a:fillRect/>
          </a:stretch>
        </p:blipFill>
        <p:spPr>
          <a:xfrm>
            <a:off x="4603355" y="2981205"/>
            <a:ext cx="4926726" cy="3548856"/>
          </a:xfrm>
          <a:prstGeom prst="rect">
            <a:avLst/>
          </a:prstGeom>
        </p:spPr>
      </p:pic>
    </p:spTree>
    <p:extLst>
      <p:ext uri="{BB962C8B-B14F-4D97-AF65-F5344CB8AC3E}">
        <p14:creationId xmlns:p14="http://schemas.microsoft.com/office/powerpoint/2010/main" val="2067604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types of tanks considered</a:t>
            </a:r>
            <a:endParaRPr lang="en-US" b="1" dirty="0"/>
          </a:p>
        </p:txBody>
      </p:sp>
      <p:sp>
        <p:nvSpPr>
          <p:cNvPr id="3" name="Content Placeholder 2"/>
          <p:cNvSpPr>
            <a:spLocks noGrp="1"/>
          </p:cNvSpPr>
          <p:nvPr>
            <p:ph idx="1"/>
          </p:nvPr>
        </p:nvSpPr>
        <p:spPr>
          <a:xfrm>
            <a:off x="838200" y="1825625"/>
            <a:ext cx="7757160" cy="4351338"/>
          </a:xfrm>
        </p:spPr>
        <p:txBody>
          <a:bodyPr/>
          <a:lstStyle/>
          <a:p>
            <a:r>
              <a:rPr lang="en-US" dirty="0" smtClean="0"/>
              <a:t>Fiberglass: light leaks follow fibers, expensive to make, outgassing concerns, expensive to ship =&gt; no advantage over roto-molded</a:t>
            </a:r>
          </a:p>
          <a:p>
            <a:r>
              <a:rPr lang="en-US" dirty="0" smtClean="0"/>
              <a:t>Square steel or fiberglass that bolts together:  light leaks at seams, required internal support beams for 4 m depth, very expensive at &gt;20 x the cost of HAWC tanks.  Also shipping was costly due to weight and size. One one HAWC size tank per shipping container compared to 10 HAWC tanks per flat-bed semi truck.</a:t>
            </a:r>
          </a:p>
          <a:p>
            <a:endParaRPr lang="en-US" dirty="0"/>
          </a:p>
        </p:txBody>
      </p:sp>
      <p:pic>
        <p:nvPicPr>
          <p:cNvPr id="5" name="Picture 4"/>
          <p:cNvPicPr>
            <a:picLocks noChangeAspect="1"/>
          </p:cNvPicPr>
          <p:nvPr/>
        </p:nvPicPr>
        <p:blipFill rotWithShape="1">
          <a:blip r:embed="rId2"/>
          <a:srcRect l="20544"/>
          <a:stretch/>
        </p:blipFill>
        <p:spPr>
          <a:xfrm>
            <a:off x="9367520" y="1268889"/>
            <a:ext cx="2616199" cy="19242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457" y="3518286"/>
            <a:ext cx="3396262" cy="2432933"/>
          </a:xfrm>
          <a:prstGeom prst="rect">
            <a:avLst/>
          </a:prstGeom>
        </p:spPr>
      </p:pic>
    </p:spTree>
    <p:extLst>
      <p:ext uri="{BB962C8B-B14F-4D97-AF65-F5344CB8AC3E}">
        <p14:creationId xmlns:p14="http://schemas.microsoft.com/office/powerpoint/2010/main" val="665098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156" y="380784"/>
            <a:ext cx="11134464" cy="1496678"/>
          </a:xfrm>
        </p:spPr>
        <p:txBody>
          <a:bodyPr/>
          <a:lstStyle/>
          <a:p>
            <a:r>
              <a:rPr lang="en-US" b="1" dirty="0" smtClean="0"/>
              <a:t>HAWC budget &amp; Optimistic </a:t>
            </a:r>
            <a:r>
              <a:rPr lang="en-US" b="1" smtClean="0"/>
              <a:t>SGSO budget (USD)</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91113744"/>
              </p:ext>
            </p:extLst>
          </p:nvPr>
        </p:nvGraphicFramePr>
        <p:xfrm>
          <a:off x="684155" y="1536008"/>
          <a:ext cx="10698547" cy="3470207"/>
        </p:xfrm>
        <a:graphic>
          <a:graphicData uri="http://schemas.openxmlformats.org/drawingml/2006/table">
            <a:tbl>
              <a:tblPr firstRow="1" bandRow="1">
                <a:tableStyleId>{5C22544A-7EE6-4342-B048-85BDC9FD1C3A}</a:tableStyleId>
              </a:tblPr>
              <a:tblGrid>
                <a:gridCol w="5213327"/>
                <a:gridCol w="1946416"/>
                <a:gridCol w="1426226"/>
                <a:gridCol w="2112578"/>
              </a:tblGrid>
              <a:tr h="708288">
                <a:tc>
                  <a:txBody>
                    <a:bodyPr/>
                    <a:lstStyle/>
                    <a:p>
                      <a:pPr algn="ctr" fontAlgn="t"/>
                      <a:r>
                        <a:rPr lang="en-US" sz="2400" u="none" strike="noStrike" dirty="0">
                          <a:effectLst/>
                        </a:rPr>
                        <a:t>Item</a:t>
                      </a:r>
                      <a:endParaRPr lang="en-US" sz="2400" b="1" i="0" u="none" strike="noStrike" dirty="0">
                        <a:solidFill>
                          <a:srgbClr val="000000"/>
                        </a:solidFill>
                        <a:effectLst/>
                        <a:latin typeface="Calibri" charset="0"/>
                      </a:endParaRPr>
                    </a:p>
                  </a:txBody>
                  <a:tcPr marL="6350" marR="6350" marT="6350" marB="0"/>
                </a:tc>
                <a:tc>
                  <a:txBody>
                    <a:bodyPr/>
                    <a:lstStyle/>
                    <a:p>
                      <a:pPr algn="ctr" fontAlgn="t"/>
                      <a:r>
                        <a:rPr lang="en-US" sz="2400" u="none" strike="noStrike" dirty="0">
                          <a:effectLst/>
                        </a:rPr>
                        <a:t> HAWC cost per PMT </a:t>
                      </a:r>
                      <a:endParaRPr lang="en-US" sz="2400" b="1" i="0" u="none" strike="noStrike" dirty="0">
                        <a:solidFill>
                          <a:srgbClr val="000000"/>
                        </a:solidFill>
                        <a:effectLst/>
                        <a:latin typeface="Calibri" charset="0"/>
                      </a:endParaRPr>
                    </a:p>
                  </a:txBody>
                  <a:tcPr marL="6350" marR="6350" marT="6350" marB="0"/>
                </a:tc>
                <a:tc>
                  <a:txBody>
                    <a:bodyPr/>
                    <a:lstStyle/>
                    <a:p>
                      <a:pPr algn="ctr" fontAlgn="t"/>
                      <a:r>
                        <a:rPr lang="en-US" sz="2400" u="none" strike="noStrike" dirty="0">
                          <a:effectLst/>
                        </a:rPr>
                        <a:t> SGSO cost per PMT </a:t>
                      </a:r>
                      <a:endParaRPr lang="en-US" sz="2400" b="1" i="0" u="none" strike="noStrike" dirty="0">
                        <a:solidFill>
                          <a:srgbClr val="000000"/>
                        </a:solidFill>
                        <a:effectLst/>
                        <a:latin typeface="Calibri" charset="0"/>
                      </a:endParaRPr>
                    </a:p>
                  </a:txBody>
                  <a:tcPr marL="6350" marR="6350" marT="6350" marB="0"/>
                </a:tc>
                <a:tc>
                  <a:txBody>
                    <a:bodyPr/>
                    <a:lstStyle/>
                    <a:p>
                      <a:pPr algn="ctr" fontAlgn="t"/>
                      <a:r>
                        <a:rPr lang="en-US" sz="2400" u="none" strike="noStrike" dirty="0">
                          <a:effectLst/>
                        </a:rPr>
                        <a:t> </a:t>
                      </a:r>
                      <a:r>
                        <a:rPr lang="en-US" sz="2400" u="none" strike="noStrike" dirty="0" smtClean="0">
                          <a:effectLst/>
                        </a:rPr>
                        <a:t>SGSO cost </a:t>
                      </a:r>
                      <a:r>
                        <a:rPr lang="en-US" sz="2400" u="none" strike="noStrike" dirty="0">
                          <a:effectLst/>
                        </a:rPr>
                        <a:t>for 5000 PMTs </a:t>
                      </a:r>
                      <a:endParaRPr lang="en-US" sz="2400" b="1" i="0" u="none" strike="noStrike" dirty="0">
                        <a:solidFill>
                          <a:srgbClr val="000000"/>
                        </a:solidFill>
                        <a:effectLst/>
                        <a:latin typeface="Calibri" charset="0"/>
                      </a:endParaRPr>
                    </a:p>
                  </a:txBody>
                  <a:tcPr marL="6350" marR="6350" marT="6350" marB="0"/>
                </a:tc>
              </a:tr>
              <a:tr h="537209">
                <a:tc>
                  <a:txBody>
                    <a:bodyPr/>
                    <a:lstStyle/>
                    <a:p>
                      <a:pPr algn="l" fontAlgn="b"/>
                      <a:r>
                        <a:rPr lang="en-US" sz="2400" u="none" strike="noStrike" dirty="0">
                          <a:effectLst/>
                        </a:rPr>
                        <a:t>Light Tight Tank with </a:t>
                      </a:r>
                      <a:r>
                        <a:rPr lang="en-US" sz="2400" u="none" strike="noStrike" dirty="0" smtClean="0">
                          <a:effectLst/>
                        </a:rPr>
                        <a:t>water</a:t>
                      </a:r>
                      <a:r>
                        <a:rPr lang="en-US" sz="2400" u="none" strike="noStrike" baseline="0" dirty="0" smtClean="0">
                          <a:effectLst/>
                        </a:rPr>
                        <a:t> (WCD)</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is-IS" sz="2400" u="none" strike="noStrike" dirty="0">
                          <a:effectLst/>
                        </a:rPr>
                        <a:t> 4,500 </a:t>
                      </a:r>
                      <a:endParaRPr lang="is-IS" sz="2400" b="0" i="0" u="none" strike="noStrike" dirty="0">
                        <a:solidFill>
                          <a:srgbClr val="000000"/>
                        </a:solidFill>
                        <a:effectLst/>
                        <a:latin typeface="Calibri" charset="0"/>
                      </a:endParaRPr>
                    </a:p>
                  </a:txBody>
                  <a:tcPr marL="6350" marR="6350" marT="6350" marB="0" anchor="b"/>
                </a:tc>
                <a:tc>
                  <a:txBody>
                    <a:bodyPr/>
                    <a:lstStyle/>
                    <a:p>
                      <a:pPr algn="r" fontAlgn="b"/>
                      <a:r>
                        <a:rPr lang="en-US" sz="2400" u="none" strike="noStrike" dirty="0">
                          <a:effectLst/>
                        </a:rPr>
                        <a:t> 2,000 </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en-US" sz="2400" u="none" strike="noStrike" dirty="0">
                          <a:effectLst/>
                        </a:rPr>
                        <a:t> 10,000,000 </a:t>
                      </a:r>
                      <a:endParaRPr lang="en-US" sz="2400" b="0" i="0" u="none" strike="noStrike" dirty="0">
                        <a:solidFill>
                          <a:srgbClr val="000000"/>
                        </a:solidFill>
                        <a:effectLst/>
                        <a:latin typeface="Calibri" charset="0"/>
                      </a:endParaRPr>
                    </a:p>
                  </a:txBody>
                  <a:tcPr marL="6350" marR="6350" marT="6350" marB="0" anchor="b"/>
                </a:tc>
              </a:tr>
              <a:tr h="444149">
                <a:tc>
                  <a:txBody>
                    <a:bodyPr/>
                    <a:lstStyle/>
                    <a:p>
                      <a:pPr algn="l" fontAlgn="b"/>
                      <a:r>
                        <a:rPr lang="en-US" sz="2400" u="none" strike="noStrike" dirty="0">
                          <a:effectLst/>
                        </a:rPr>
                        <a:t>Electronics, Cables, </a:t>
                      </a:r>
                      <a:r>
                        <a:rPr lang="en-US" sz="2400" u="none" strike="noStrike" dirty="0" err="1">
                          <a:effectLst/>
                        </a:rPr>
                        <a:t>Cal.,Comp</a:t>
                      </a:r>
                      <a:r>
                        <a:rPr lang="en-US" sz="2400" u="none" strike="noStrike" dirty="0">
                          <a:effectLst/>
                        </a:rPr>
                        <a:t>.</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en-US" sz="2400" u="none" strike="noStrike">
                          <a:effectLst/>
                        </a:rPr>
                        <a:t> 4,000 </a:t>
                      </a:r>
                      <a:endParaRPr lang="en-US" sz="2400" b="0" i="0" u="none" strike="noStrike">
                        <a:solidFill>
                          <a:srgbClr val="000000"/>
                        </a:solidFill>
                        <a:effectLst/>
                        <a:latin typeface="Calibri" charset="0"/>
                      </a:endParaRPr>
                    </a:p>
                  </a:txBody>
                  <a:tcPr marL="6350" marR="6350" marT="6350" marB="0" anchor="b"/>
                </a:tc>
                <a:tc>
                  <a:txBody>
                    <a:bodyPr/>
                    <a:lstStyle/>
                    <a:p>
                      <a:pPr algn="r" fontAlgn="b"/>
                      <a:r>
                        <a:rPr lang="en-US" sz="2400" u="none" strike="noStrike">
                          <a:effectLst/>
                        </a:rPr>
                        <a:t> 1,000 </a:t>
                      </a:r>
                      <a:endParaRPr lang="en-US" sz="2400" b="0" i="0" u="none" strike="noStrike">
                        <a:solidFill>
                          <a:srgbClr val="000000"/>
                        </a:solidFill>
                        <a:effectLst/>
                        <a:latin typeface="Calibri" charset="0"/>
                      </a:endParaRPr>
                    </a:p>
                  </a:txBody>
                  <a:tcPr marL="6350" marR="6350" marT="6350" marB="0" anchor="b"/>
                </a:tc>
                <a:tc>
                  <a:txBody>
                    <a:bodyPr/>
                    <a:lstStyle/>
                    <a:p>
                      <a:pPr algn="r" fontAlgn="b"/>
                      <a:r>
                        <a:rPr lang="en-US" sz="2400" u="none" strike="noStrike">
                          <a:effectLst/>
                        </a:rPr>
                        <a:t> 5,000,000 </a:t>
                      </a:r>
                      <a:endParaRPr lang="en-US" sz="2400" b="0" i="0" u="none" strike="noStrike">
                        <a:solidFill>
                          <a:srgbClr val="000000"/>
                        </a:solidFill>
                        <a:effectLst/>
                        <a:latin typeface="Calibri" charset="0"/>
                      </a:endParaRPr>
                    </a:p>
                  </a:txBody>
                  <a:tcPr marL="6350" marR="6350" marT="6350" marB="0" anchor="b"/>
                </a:tc>
              </a:tr>
              <a:tr h="490571">
                <a:tc>
                  <a:txBody>
                    <a:bodyPr/>
                    <a:lstStyle/>
                    <a:p>
                      <a:pPr algn="l" fontAlgn="b"/>
                      <a:r>
                        <a:rPr lang="en-US" sz="2400" u="none" strike="noStrike" dirty="0">
                          <a:effectLst/>
                        </a:rPr>
                        <a:t>Site Buildings, Infrastructure, Leveling</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en-US" sz="2400" u="none" strike="noStrike" dirty="0">
                          <a:effectLst/>
                        </a:rPr>
                        <a:t> 2,000 </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en-US" sz="2400" u="none" strike="noStrike" dirty="0">
                          <a:effectLst/>
                        </a:rPr>
                        <a:t> 1,000 </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en-US" sz="2400" u="none" strike="noStrike" dirty="0">
                          <a:effectLst/>
                        </a:rPr>
                        <a:t> 5,000,000 </a:t>
                      </a:r>
                      <a:endParaRPr lang="en-US" sz="2400" b="0" i="0" u="none" strike="noStrike" dirty="0">
                        <a:solidFill>
                          <a:srgbClr val="000000"/>
                        </a:solidFill>
                        <a:effectLst/>
                        <a:latin typeface="Calibri" charset="0"/>
                      </a:endParaRPr>
                    </a:p>
                  </a:txBody>
                  <a:tcPr marL="6350" marR="6350" marT="6350" marB="0" anchor="b"/>
                </a:tc>
              </a:tr>
              <a:tr h="444149">
                <a:tc>
                  <a:txBody>
                    <a:bodyPr/>
                    <a:lstStyle/>
                    <a:p>
                      <a:pPr algn="l" fontAlgn="b"/>
                      <a:r>
                        <a:rPr lang="en-US" sz="2400" u="none" strike="noStrike" dirty="0">
                          <a:effectLst/>
                        </a:rPr>
                        <a:t>8" R5912 Hamamatsu PMTs</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en-US" sz="2400" b="0" i="0" u="none" strike="noStrike" dirty="0" smtClean="0">
                          <a:solidFill>
                            <a:srgbClr val="000000"/>
                          </a:solidFill>
                          <a:effectLst/>
                          <a:latin typeface="Calibri" charset="0"/>
                        </a:rPr>
                        <a:t>0</a:t>
                      </a:r>
                    </a:p>
                  </a:txBody>
                  <a:tcPr marL="6350" marR="6350" marT="6350" marB="0" anchor="b"/>
                </a:tc>
                <a:tc>
                  <a:txBody>
                    <a:bodyPr/>
                    <a:lstStyle/>
                    <a:p>
                      <a:pPr algn="r" fontAlgn="b"/>
                      <a:r>
                        <a:rPr lang="en-US" sz="2400" u="none" strike="noStrike" dirty="0">
                          <a:effectLst/>
                        </a:rPr>
                        <a:t> 1,000 </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en-US" sz="2400" u="none" strike="noStrike">
                          <a:effectLst/>
                        </a:rPr>
                        <a:t> 5,000,000 </a:t>
                      </a:r>
                      <a:endParaRPr lang="en-US" sz="2400" b="0" i="0" u="none" strike="noStrike">
                        <a:solidFill>
                          <a:srgbClr val="000000"/>
                        </a:solidFill>
                        <a:effectLst/>
                        <a:latin typeface="Calibri" charset="0"/>
                      </a:endParaRPr>
                    </a:p>
                  </a:txBody>
                  <a:tcPr marL="6350" marR="6350" marT="6350" marB="0" anchor="b"/>
                </a:tc>
              </a:tr>
              <a:tr h="444149">
                <a:tc>
                  <a:txBody>
                    <a:bodyPr/>
                    <a:lstStyle/>
                    <a:p>
                      <a:pPr algn="l" fontAlgn="b"/>
                      <a:r>
                        <a:rPr lang="en-US" sz="2400" u="none" strike="noStrike" dirty="0">
                          <a:effectLst/>
                        </a:rPr>
                        <a:t>contingency</a:t>
                      </a:r>
                      <a:endParaRPr lang="en-US" sz="2400" b="0" i="0" u="none" strike="noStrike" dirty="0">
                        <a:solidFill>
                          <a:srgbClr val="000000"/>
                        </a:solidFill>
                        <a:effectLst/>
                        <a:latin typeface="Calibri" charset="0"/>
                      </a:endParaRPr>
                    </a:p>
                  </a:txBody>
                  <a:tcPr marL="6350" marR="6350" marT="6350" marB="0" anchor="b"/>
                </a:tc>
                <a:tc>
                  <a:txBody>
                    <a:bodyPr/>
                    <a:lstStyle/>
                    <a:p>
                      <a:pPr algn="l" fontAlgn="b"/>
                      <a:endParaRPr lang="en-US" sz="2400" b="0" i="0" u="none" strike="noStrike" dirty="0">
                        <a:solidFill>
                          <a:srgbClr val="000000"/>
                        </a:solidFill>
                        <a:effectLst/>
                        <a:latin typeface="Calibri" charset="0"/>
                      </a:endParaRPr>
                    </a:p>
                  </a:txBody>
                  <a:tcPr marL="6350" marR="6350" marT="6350"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2400" u="none" strike="noStrike" dirty="0" smtClean="0">
                          <a:effectLst/>
                        </a:rPr>
                        <a:t> 1,000 </a:t>
                      </a:r>
                      <a:endParaRPr lang="en-US" sz="2400" b="0" i="0" u="none" strike="noStrike" dirty="0" smtClean="0">
                        <a:solidFill>
                          <a:srgbClr val="000000"/>
                        </a:solidFill>
                        <a:effectLst/>
                        <a:latin typeface="Calibri" charset="0"/>
                      </a:endParaRPr>
                    </a:p>
                  </a:txBody>
                  <a:tcPr marL="6350" marR="6350" marT="6350" marB="0" anchor="b"/>
                </a:tc>
                <a:tc>
                  <a:txBody>
                    <a:bodyPr/>
                    <a:lstStyle/>
                    <a:p>
                      <a:pPr algn="r" fontAlgn="b"/>
                      <a:r>
                        <a:rPr lang="en-US" sz="2400" u="none" strike="noStrike" dirty="0">
                          <a:effectLst/>
                        </a:rPr>
                        <a:t> 5,000,000 </a:t>
                      </a:r>
                      <a:endParaRPr lang="en-US" sz="2400" b="0" i="0" u="none" strike="noStrike" dirty="0">
                        <a:solidFill>
                          <a:srgbClr val="000000"/>
                        </a:solidFill>
                        <a:effectLst/>
                        <a:latin typeface="Calibri" charset="0"/>
                      </a:endParaRPr>
                    </a:p>
                  </a:txBody>
                  <a:tcPr marL="6350" marR="6350" marT="6350" marB="0" anchor="b"/>
                </a:tc>
              </a:tr>
              <a:tr h="0">
                <a:tc>
                  <a:txBody>
                    <a:bodyPr/>
                    <a:lstStyle/>
                    <a:p>
                      <a:pPr algn="l" fontAlgn="b"/>
                      <a:r>
                        <a:rPr lang="en-US" sz="2400" u="none" strike="noStrike" dirty="0">
                          <a:effectLst/>
                        </a:rPr>
                        <a:t>TOTAL</a:t>
                      </a:r>
                      <a:endParaRPr lang="en-US" sz="2400" b="0" i="0" u="none" strike="noStrike" dirty="0">
                        <a:solidFill>
                          <a:srgbClr val="000000"/>
                        </a:solidFill>
                        <a:effectLst/>
                        <a:latin typeface="Calibri" charset="0"/>
                      </a:endParaRPr>
                    </a:p>
                  </a:txBody>
                  <a:tcPr marL="6350" marR="6350" marT="6350" marB="0" anchor="b"/>
                </a:tc>
                <a:tc>
                  <a:txBody>
                    <a:bodyPr/>
                    <a:lstStyle/>
                    <a:p>
                      <a:pPr algn="l" fontAlgn="b"/>
                      <a:endParaRPr lang="en-US" sz="2400" b="0" i="0" u="none" strike="noStrike" dirty="0">
                        <a:solidFill>
                          <a:srgbClr val="000000"/>
                        </a:solidFill>
                        <a:effectLst/>
                        <a:latin typeface="Calibri" charset="0"/>
                      </a:endParaRPr>
                    </a:p>
                  </a:txBody>
                  <a:tcPr marL="6350" marR="6350" marT="6350" marB="0" anchor="b"/>
                </a:tc>
                <a:tc>
                  <a:txBody>
                    <a:bodyPr/>
                    <a:lstStyle/>
                    <a:p>
                      <a:pPr algn="l" fontAlgn="b"/>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en-US" sz="2400" u="none" strike="noStrike" dirty="0">
                          <a:effectLst/>
                        </a:rPr>
                        <a:t> 30,000,000 </a:t>
                      </a:r>
                      <a:endParaRPr lang="en-US" sz="2400" b="0" i="0" u="none" strike="noStrike" dirty="0">
                        <a:solidFill>
                          <a:srgbClr val="000000"/>
                        </a:solidFill>
                        <a:effectLst/>
                        <a:latin typeface="Calibri" charset="0"/>
                      </a:endParaRPr>
                    </a:p>
                  </a:txBody>
                  <a:tcPr marL="6350" marR="6350" marT="6350" marB="0" anchor="b"/>
                </a:tc>
              </a:tr>
            </a:tbl>
          </a:graphicData>
        </a:graphic>
      </p:graphicFrame>
      <p:sp>
        <p:nvSpPr>
          <p:cNvPr id="6" name="TextBox 5"/>
          <p:cNvSpPr txBox="1"/>
          <p:nvPr/>
        </p:nvSpPr>
        <p:spPr>
          <a:xfrm>
            <a:off x="1163782" y="5382491"/>
            <a:ext cx="8956963" cy="584775"/>
          </a:xfrm>
          <a:prstGeom prst="rect">
            <a:avLst/>
          </a:prstGeom>
          <a:noFill/>
        </p:spPr>
        <p:txBody>
          <a:bodyPr wrap="square" rtlCol="0">
            <a:spAutoFit/>
          </a:bodyPr>
          <a:lstStyle/>
          <a:p>
            <a:r>
              <a:rPr lang="en-US" sz="3200" dirty="0" smtClean="0"/>
              <a:t>Need to reduce price of WCD and electronics</a:t>
            </a:r>
            <a:endParaRPr lang="en-US" sz="3200" dirty="0"/>
          </a:p>
        </p:txBody>
      </p:sp>
    </p:spTree>
    <p:extLst>
      <p:ext uri="{BB962C8B-B14F-4D97-AF65-F5344CB8AC3E}">
        <p14:creationId xmlns:p14="http://schemas.microsoft.com/office/powerpoint/2010/main" val="917146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Reducing HAWC WCD cost</a:t>
            </a:r>
            <a:endParaRPr lang="en-US" b="1" dirty="0"/>
          </a:p>
        </p:txBody>
      </p:sp>
      <p:sp>
        <p:nvSpPr>
          <p:cNvPr id="3" name="Content Placeholder 2"/>
          <p:cNvSpPr>
            <a:spLocks noGrp="1"/>
          </p:cNvSpPr>
          <p:nvPr>
            <p:ph idx="1"/>
          </p:nvPr>
        </p:nvSpPr>
        <p:spPr>
          <a:xfrm>
            <a:off x="838200" y="1371600"/>
            <a:ext cx="10515600" cy="5266267"/>
          </a:xfrm>
        </p:spPr>
        <p:txBody>
          <a:bodyPr>
            <a:normAutofit fontScale="92500" lnSpcReduction="10000"/>
          </a:bodyPr>
          <a:lstStyle/>
          <a:p>
            <a:r>
              <a:rPr lang="en-US" dirty="0" smtClean="0"/>
              <a:t>Steel enclosure 6K/WCD (including shipping and labor to construct in MX)</a:t>
            </a:r>
          </a:p>
          <a:p>
            <a:r>
              <a:rPr lang="en-US" dirty="0" smtClean="0"/>
              <a:t>Bladder 4K/WCD (including engineering and labor to construct in US)</a:t>
            </a:r>
          </a:p>
          <a:p>
            <a:r>
              <a:rPr lang="en-US" dirty="0" smtClean="0"/>
              <a:t>Roof 2K/WCD </a:t>
            </a:r>
          </a:p>
          <a:p>
            <a:r>
              <a:rPr lang="en-US" dirty="0" smtClean="0"/>
              <a:t>Water 1.5K/ WCD (13 trucks ~20 km per WCD)</a:t>
            </a:r>
          </a:p>
          <a:p>
            <a:r>
              <a:rPr lang="en-US" dirty="0" smtClean="0"/>
              <a:t>Reduce cost by eliminating steel enclosure and roof</a:t>
            </a:r>
          </a:p>
          <a:p>
            <a:r>
              <a:rPr lang="en-US" dirty="0" smtClean="0"/>
              <a:t>Place bags with attached PMT in pond and fill with clean water.  Inflate tubing along edges to hold shape. Anchor to bottom and cabling to hold in position. Keep submerged by ~10 cm to reduce effects of ice, weather, and sun degradation. </a:t>
            </a:r>
          </a:p>
          <a:p>
            <a:r>
              <a:rPr lang="en-US" dirty="0" smtClean="0"/>
              <a:t>Large volume of water reduces freezing effects.</a:t>
            </a:r>
          </a:p>
          <a:p>
            <a:r>
              <a:rPr lang="en-US" dirty="0" smtClean="0"/>
              <a:t>Need to construct a pond or find a natural one. Don’t need a building.</a:t>
            </a:r>
          </a:p>
          <a:p>
            <a:r>
              <a:rPr lang="en-US" dirty="0" smtClean="0"/>
              <a:t>Service PMTs with rafts or floating docks. Nearly 100% fill factor if we want.</a:t>
            </a:r>
          </a:p>
        </p:txBody>
      </p:sp>
    </p:spTree>
    <p:extLst>
      <p:ext uri="{BB962C8B-B14F-4D97-AF65-F5344CB8AC3E}">
        <p14:creationId xmlns:p14="http://schemas.microsoft.com/office/powerpoint/2010/main" val="1225506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Reducing HAWC electronics cost to 1K/PMT</a:t>
            </a:r>
            <a:endParaRPr lang="en-US" b="1" dirty="0"/>
          </a:p>
        </p:txBody>
      </p:sp>
      <p:sp>
        <p:nvSpPr>
          <p:cNvPr id="3" name="Content Placeholder 2"/>
          <p:cNvSpPr>
            <a:spLocks noGrp="1"/>
          </p:cNvSpPr>
          <p:nvPr>
            <p:ph idx="1"/>
          </p:nvPr>
        </p:nvSpPr>
        <p:spPr/>
        <p:txBody>
          <a:bodyPr/>
          <a:lstStyle/>
          <a:p>
            <a:r>
              <a:rPr lang="en-US" dirty="0" smtClean="0"/>
              <a:t>HAWC HV &amp; signal cable and optical fiber for laser calibration were nearly 2K/PMT which was half the budget for electronics, because they are 500’ long.</a:t>
            </a:r>
          </a:p>
          <a:p>
            <a:r>
              <a:rPr lang="en-US" dirty="0" smtClean="0"/>
              <a:t>Calibrate with air showers?</a:t>
            </a:r>
          </a:p>
          <a:p>
            <a:r>
              <a:rPr lang="en-US" dirty="0" smtClean="0"/>
              <a:t>Put electronics and HV on base?</a:t>
            </a:r>
          </a:p>
          <a:p>
            <a:r>
              <a:rPr lang="en-US" dirty="0" smtClean="0"/>
              <a:t>Get Chinese from LHASSO to provide White Rabbit like timing solution for each PMT?</a:t>
            </a:r>
          </a:p>
          <a:p>
            <a:endParaRPr lang="en-US" dirty="0"/>
          </a:p>
        </p:txBody>
      </p:sp>
    </p:spTree>
    <p:extLst>
      <p:ext uri="{BB962C8B-B14F-4D97-AF65-F5344CB8AC3E}">
        <p14:creationId xmlns:p14="http://schemas.microsoft.com/office/powerpoint/2010/main" val="443074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30 M USD for 5000 PMT SGSO</a:t>
            </a:r>
            <a:endParaRPr lang="en-US" b="1" dirty="0"/>
          </a:p>
        </p:txBody>
      </p:sp>
      <p:sp>
        <p:nvSpPr>
          <p:cNvPr id="3" name="Content Placeholder 2"/>
          <p:cNvSpPr>
            <a:spLocks noGrp="1"/>
          </p:cNvSpPr>
          <p:nvPr>
            <p:ph idx="1"/>
          </p:nvPr>
        </p:nvSpPr>
        <p:spPr>
          <a:xfrm>
            <a:off x="838200" y="1690688"/>
            <a:ext cx="10683240" cy="5167311"/>
          </a:xfrm>
        </p:spPr>
        <p:txBody>
          <a:bodyPr>
            <a:normAutofit/>
          </a:bodyPr>
          <a:lstStyle/>
          <a:p>
            <a:r>
              <a:rPr lang="en-US" sz="3200" dirty="0" smtClean="0"/>
              <a:t>300m x 300m gives 4.2 m separation between </a:t>
            </a:r>
            <a:r>
              <a:rPr lang="en-US" sz="3200" dirty="0" err="1" smtClean="0"/>
              <a:t>PMTs.</a:t>
            </a:r>
            <a:r>
              <a:rPr lang="en-US" sz="3200" dirty="0" smtClean="0"/>
              <a:t>  </a:t>
            </a:r>
          </a:p>
          <a:p>
            <a:r>
              <a:rPr lang="en-US" sz="3200" dirty="0" smtClean="0"/>
              <a:t>Tank depth of 4m (like HAWC) matches Cherenkov angle nicely with this separation.</a:t>
            </a:r>
          </a:p>
          <a:p>
            <a:r>
              <a:rPr lang="en-US" sz="3200" dirty="0" smtClean="0"/>
              <a:t>~ 4 x HAWC area (but &gt;7 x area of HAWC tanks) plus if 1000 m higher then sensitivity will be ~10x HAWC</a:t>
            </a:r>
            <a:endParaRPr lang="en-US" sz="3200" dirty="0" smtClean="0"/>
          </a:p>
          <a:p>
            <a:r>
              <a:rPr lang="en-US" sz="3200" dirty="0" smtClean="0"/>
              <a:t>All we need is 5-6 countries providing 6M each!  </a:t>
            </a:r>
          </a:p>
          <a:p>
            <a:pPr lvl="1"/>
            <a:r>
              <a:rPr lang="en-US" sz="2800" dirty="0" smtClean="0"/>
              <a:t>Note takes more money with more funding sources.  Each funding source likely comes with its own constraints.  Need creative management to make it all balance.</a:t>
            </a:r>
          </a:p>
        </p:txBody>
      </p:sp>
    </p:spTree>
    <p:extLst>
      <p:ext uri="{BB962C8B-B14F-4D97-AF65-F5344CB8AC3E}">
        <p14:creationId xmlns:p14="http://schemas.microsoft.com/office/powerpoint/2010/main" val="1385615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Design Drivers</a:t>
            </a:r>
            <a:endParaRPr lang="en-US" b="1" dirty="0"/>
          </a:p>
        </p:txBody>
      </p:sp>
      <p:sp>
        <p:nvSpPr>
          <p:cNvPr id="3" name="Content Placeholder 2"/>
          <p:cNvSpPr>
            <a:spLocks noGrp="1"/>
          </p:cNvSpPr>
          <p:nvPr>
            <p:ph idx="1"/>
          </p:nvPr>
        </p:nvSpPr>
        <p:spPr>
          <a:xfrm>
            <a:off x="838200" y="1825625"/>
            <a:ext cx="9867900" cy="4351338"/>
          </a:xfrm>
        </p:spPr>
        <p:txBody>
          <a:bodyPr/>
          <a:lstStyle/>
          <a:p>
            <a:r>
              <a:rPr lang="en-US" dirty="0" smtClean="0"/>
              <a:t>NO commercial product is light tight. </a:t>
            </a:r>
          </a:p>
          <a:p>
            <a:r>
              <a:rPr lang="en-US" dirty="0" smtClean="0"/>
              <a:t>Shipping is expensive and limits the size of </a:t>
            </a:r>
            <a:r>
              <a:rPr lang="en-US" dirty="0" err="1" smtClean="0"/>
              <a:t>preconstructed</a:t>
            </a:r>
            <a:r>
              <a:rPr lang="en-US" dirty="0" smtClean="0"/>
              <a:t> tanks to ~ &lt; 3.5 m largest dimension.</a:t>
            </a:r>
          </a:p>
          <a:p>
            <a:r>
              <a:rPr lang="en-US" dirty="0" smtClean="0"/>
              <a:t>Different sites will require different designs.</a:t>
            </a:r>
          </a:p>
          <a:p>
            <a:r>
              <a:rPr lang="en-US" dirty="0" smtClean="0">
                <a:solidFill>
                  <a:srgbClr val="FF0000"/>
                </a:solidFill>
              </a:rPr>
              <a:t>Local scientists are essential </a:t>
            </a:r>
            <a:r>
              <a:rPr lang="mr-IN" dirty="0" smtClean="0"/>
              <a:t>–</a:t>
            </a:r>
            <a:r>
              <a:rPr lang="en-US" dirty="0" smtClean="0"/>
              <a:t> especially with logistics, site work, and infrastructure.</a:t>
            </a:r>
          </a:p>
          <a:p>
            <a:pPr lvl="1"/>
            <a:endParaRPr lang="en-US" dirty="0" smtClean="0"/>
          </a:p>
        </p:txBody>
      </p:sp>
    </p:spTree>
    <p:extLst>
      <p:ext uri="{BB962C8B-B14F-4D97-AF65-F5344CB8AC3E}">
        <p14:creationId xmlns:p14="http://schemas.microsoft.com/office/powerpoint/2010/main" val="1162047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body" idx="1"/>
          </p:nvPr>
        </p:nvSpPr>
        <p:spPr>
          <a:xfrm>
            <a:off x="1419102" y="237292"/>
            <a:ext cx="7116762" cy="617537"/>
          </a:xfrm>
        </p:spPr>
        <p:txBody>
          <a:bodyPr>
            <a:noAutofit/>
          </a:bodyPr>
          <a:lstStyle>
            <a:lvl1pPr algn="ctr">
              <a:defRPr sz="4600"/>
            </a:lvl1pPr>
          </a:lstStyle>
          <a:p>
            <a:pPr marL="0" indent="0">
              <a:buNone/>
              <a:defRPr sz="1800"/>
            </a:pPr>
            <a:r>
              <a:rPr lang="en-US" sz="4400" b="1" dirty="0" smtClean="0"/>
              <a:t>Water Cherenkov Detector (WCD) </a:t>
            </a:r>
            <a:r>
              <a:rPr lang="en-US" sz="4400" b="1" dirty="0"/>
              <a:t>Design</a:t>
            </a:r>
            <a:endParaRPr sz="4400" b="1" dirty="0"/>
          </a:p>
        </p:txBody>
      </p:sp>
      <p:sp>
        <p:nvSpPr>
          <p:cNvPr id="26627" name="Shape 74"/>
          <p:cNvSpPr>
            <a:spLocks noGrp="1"/>
          </p:cNvSpPr>
          <p:nvPr>
            <p:ph type="sldNum" sz="quarter" idx="10"/>
          </p:nvPr>
        </p:nvSpPr>
        <p:spPr bwMode="auto">
          <a:xfrm>
            <a:off x="10310814" y="6554789"/>
            <a:ext cx="276225" cy="231775"/>
          </a:xfrm>
          <a:noFill/>
          <a:extLst>
            <a:ext uri="{C572A759-6A51-4108-AA02-DFA0A04FC94B}">
              <ma14:wrappingTextBox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lnSpc>
                <a:spcPct val="93000"/>
              </a:lnSpc>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lnSpc>
                <a:spcPct val="93000"/>
              </a:lnSpc>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lnSpc>
                <a:spcPct val="93000"/>
              </a:lnSpc>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lnSpc>
                <a:spcPct val="93000"/>
              </a:lnSpc>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eaLnBrk="1" hangingPunct="1"/>
            <a:fld id="{816F00F3-A854-A647-A55C-B3FFFD99AD07}" type="slidenum">
              <a:rPr lang="en-US">
                <a:solidFill>
                  <a:srgbClr val="535353"/>
                </a:solidFill>
              </a:rPr>
              <a:pPr eaLnBrk="1" hangingPunct="1"/>
              <a:t>3</a:t>
            </a:fld>
            <a:endParaRPr lang="en-US">
              <a:solidFill>
                <a:srgbClr val="535353"/>
              </a:solidFill>
            </a:endParaRPr>
          </a:p>
        </p:txBody>
      </p:sp>
      <p:sp>
        <p:nvSpPr>
          <p:cNvPr id="10" name="Rectangle 9"/>
          <p:cNvSpPr>
            <a:spLocks/>
          </p:cNvSpPr>
          <p:nvPr/>
        </p:nvSpPr>
        <p:spPr bwMode="auto">
          <a:xfrm>
            <a:off x="2017714" y="4727575"/>
            <a:ext cx="2283787"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9200" bIns="0">
            <a:spAutoFit/>
          </a:bodyPr>
          <a:lstStyle/>
          <a:p>
            <a:pPr marL="3810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pPr>
            <a:r>
              <a:rPr lang="en-US">
                <a:latin typeface="Arial" charset="0"/>
                <a:ea typeface="ＭＳ Ｐゴシック" charset="0"/>
                <a:sym typeface="Arial" charset="0"/>
              </a:rPr>
              <a:t>3  8-inch PMTs</a:t>
            </a:r>
          </a:p>
          <a:p>
            <a:pPr marL="3810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pPr>
            <a:r>
              <a:rPr lang="en-US">
                <a:latin typeface="Arial" charset="0"/>
                <a:ea typeface="ＭＳ Ｐゴシック" charset="0"/>
                <a:sym typeface="Arial" charset="0"/>
              </a:rPr>
              <a:t>(reused from Milagro)</a:t>
            </a:r>
          </a:p>
        </p:txBody>
      </p:sp>
      <p:pic>
        <p:nvPicPr>
          <p:cNvPr id="11" name="Picture 10"/>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51363" y="1397000"/>
            <a:ext cx="471805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12" name="Line 11"/>
          <p:cNvSpPr>
            <a:spLocks noChangeShapeType="1"/>
          </p:cNvSpPr>
          <p:nvPr/>
        </p:nvSpPr>
        <p:spPr bwMode="auto">
          <a:xfrm rot="10800000" flipH="1">
            <a:off x="4110038" y="4700589"/>
            <a:ext cx="1828800" cy="123825"/>
          </a:xfrm>
          <a:prstGeom prst="line">
            <a:avLst/>
          </a:prstGeom>
          <a:noFill/>
          <a:ln w="1836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3" name="Line 12"/>
          <p:cNvSpPr>
            <a:spLocks noChangeShapeType="1"/>
          </p:cNvSpPr>
          <p:nvPr/>
        </p:nvSpPr>
        <p:spPr bwMode="auto">
          <a:xfrm>
            <a:off x="4110038" y="4822825"/>
            <a:ext cx="3429000" cy="107950"/>
          </a:xfrm>
          <a:prstGeom prst="line">
            <a:avLst/>
          </a:prstGeom>
          <a:noFill/>
          <a:ln w="1836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4" name="Line 13"/>
          <p:cNvSpPr>
            <a:spLocks noChangeShapeType="1"/>
          </p:cNvSpPr>
          <p:nvPr/>
        </p:nvSpPr>
        <p:spPr bwMode="auto">
          <a:xfrm>
            <a:off x="4110038" y="4822825"/>
            <a:ext cx="1828800" cy="457200"/>
          </a:xfrm>
          <a:prstGeom prst="line">
            <a:avLst/>
          </a:prstGeom>
          <a:noFill/>
          <a:ln w="1836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5" name="Line 14"/>
          <p:cNvSpPr>
            <a:spLocks noChangeShapeType="1"/>
          </p:cNvSpPr>
          <p:nvPr/>
        </p:nvSpPr>
        <p:spPr bwMode="auto">
          <a:xfrm>
            <a:off x="6745288" y="5159375"/>
            <a:ext cx="2322512" cy="228600"/>
          </a:xfrm>
          <a:prstGeom prst="line">
            <a:avLst/>
          </a:prstGeom>
          <a:noFill/>
          <a:ln w="1836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16" name="Rectangle 15"/>
          <p:cNvSpPr>
            <a:spLocks/>
          </p:cNvSpPr>
          <p:nvPr/>
        </p:nvSpPr>
        <p:spPr bwMode="auto">
          <a:xfrm>
            <a:off x="9262867" y="5118101"/>
            <a:ext cx="91161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9200" bIns="0">
            <a:spAutoFit/>
          </a:bodyPr>
          <a:lstStyle/>
          <a:p>
            <a:pPr marL="38100" algn="ct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pPr>
            <a:r>
              <a:rPr lang="en-US">
                <a:latin typeface="Arial" charset="0"/>
                <a:ea typeface="ＭＳ Ｐゴシック" charset="0"/>
                <a:sym typeface="Arial" charset="0"/>
              </a:rPr>
              <a:t>10-inch</a:t>
            </a:r>
          </a:p>
          <a:p>
            <a:pPr marL="38100" algn="ct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pPr>
            <a:r>
              <a:rPr lang="en-US">
                <a:latin typeface="Arial" charset="0"/>
                <a:ea typeface="ＭＳ Ｐゴシック" charset="0"/>
                <a:sym typeface="Arial" charset="0"/>
              </a:rPr>
              <a:t>high QE</a:t>
            </a:r>
          </a:p>
          <a:p>
            <a:pPr marL="38100" algn="ctr">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pPr>
            <a:r>
              <a:rPr lang="en-US">
                <a:latin typeface="Arial" charset="0"/>
                <a:ea typeface="ＭＳ Ｐゴシック" charset="0"/>
                <a:sym typeface="Arial" charset="0"/>
              </a:rPr>
              <a:t>PMT</a:t>
            </a:r>
          </a:p>
        </p:txBody>
      </p:sp>
      <p:pic>
        <p:nvPicPr>
          <p:cNvPr id="4" name="Picture 3"/>
          <p:cNvPicPr>
            <a:picLocks noChangeAspect="1"/>
          </p:cNvPicPr>
          <p:nvPr/>
        </p:nvPicPr>
        <p:blipFill>
          <a:blip r:embed="rId3">
            <a:alphaModFix amt="71000"/>
          </a:blip>
          <a:stretch>
            <a:fillRect/>
          </a:stretch>
        </p:blipFill>
        <p:spPr>
          <a:xfrm rot="257845">
            <a:off x="4702072" y="2167130"/>
            <a:ext cx="3779920" cy="15796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81201" y="1676401"/>
            <a:ext cx="2265597" cy="2924095"/>
          </a:xfrm>
          <a:prstGeom prst="rect">
            <a:avLst/>
          </a:prstGeom>
        </p:spPr>
      </p:pic>
      <p:pic>
        <p:nvPicPr>
          <p:cNvPr id="17"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8344321" y="609600"/>
            <a:ext cx="2295292"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7681615"/>
      </p:ext>
    </p:extLst>
  </p:cSld>
  <p:clrMapOvr>
    <a:masterClrMapping/>
  </p:clrMapOvr>
  <p:transition spd="med"/>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Tank Construction</a:t>
            </a:r>
            <a:endParaRPr lang="en-US" b="1" dirty="0"/>
          </a:p>
        </p:txBody>
      </p:sp>
      <p:sp>
        <p:nvSpPr>
          <p:cNvPr id="3" name="Text Placeholder 2"/>
          <p:cNvSpPr>
            <a:spLocks noGrp="1"/>
          </p:cNvSpPr>
          <p:nvPr>
            <p:ph type="body" idx="1"/>
          </p:nvPr>
        </p:nvSpPr>
        <p:spPr/>
        <p:txBody>
          <a:bodyPr/>
          <a:lstStyle/>
          <a:p>
            <a:endParaRPr lang="en-US"/>
          </a:p>
        </p:txBody>
      </p:sp>
      <p:pic>
        <p:nvPicPr>
          <p:cNvPr id="5" name="tank-construction-ipad.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3710" y="1421482"/>
            <a:ext cx="7045489" cy="5284117"/>
          </a:xfrm>
          <a:prstGeom prst="rect">
            <a:avLst/>
          </a:prstGeom>
        </p:spPr>
      </p:pic>
    </p:spTree>
    <p:extLst>
      <p:ext uri="{BB962C8B-B14F-4D97-AF65-F5344CB8AC3E}">
        <p14:creationId xmlns:p14="http://schemas.microsoft.com/office/powerpoint/2010/main" val="19518279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774" y="-142323"/>
            <a:ext cx="10515600" cy="1325563"/>
          </a:xfrm>
        </p:spPr>
        <p:txBody>
          <a:bodyPr/>
          <a:lstStyle/>
          <a:p>
            <a:r>
              <a:rPr lang="en-US" b="1" dirty="0" smtClean="0"/>
              <a:t>Safe PMT Deployment and Recovery</a:t>
            </a:r>
            <a:endParaRPr lang="en-US" b="1" dirty="0"/>
          </a:p>
        </p:txBody>
      </p:sp>
      <p:pic>
        <p:nvPicPr>
          <p:cNvPr id="4" name="Content Placeholder 3" descr="Wet Deploy Moun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2601" y="762001"/>
            <a:ext cx="5602563" cy="29876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 name="Content Placeholder 3" descr="pmt mount img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7414259" y="762001"/>
            <a:ext cx="3231796" cy="2991771"/>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 name="Content Placeholder 3" descr="Wet Deploy 2"/>
          <p:cNvPicPr>
            <a:picLocks noChangeAspect="1"/>
          </p:cNvPicPr>
          <p:nvPr/>
        </p:nvPicPr>
        <p:blipFill>
          <a:blip r:embed="rId4" cstate="print">
            <a:extLst>
              <a:ext uri="{28A0092B-C50C-407E-A947-70E740481C1C}">
                <a14:useLocalDpi xmlns:a14="http://schemas.microsoft.com/office/drawing/2010/main"/>
              </a:ext>
            </a:extLst>
          </a:blip>
          <a:srcRect l="-20307" r="-20307"/>
          <a:stretch>
            <a:fillRect/>
          </a:stretch>
        </p:blipFill>
        <p:spPr>
          <a:xfrm>
            <a:off x="3048001" y="3991218"/>
            <a:ext cx="5308741" cy="2831328"/>
          </a:xfrm>
          <a:prstGeom prst="rect">
            <a:avLst/>
          </a:prstGeom>
        </p:spPr>
      </p:pic>
    </p:spTree>
    <p:extLst>
      <p:ext uri="{BB962C8B-B14F-4D97-AF65-F5344CB8AC3E}">
        <p14:creationId xmlns:p14="http://schemas.microsoft.com/office/powerpoint/2010/main" val="122970659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Safe PMT Deployment and Recovery</a:t>
            </a:r>
          </a:p>
        </p:txBody>
      </p:sp>
      <p:pic>
        <p:nvPicPr>
          <p:cNvPr id="4" name="Wet Deployment Mov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3675" r="33786"/>
          <a:stretch/>
        </p:blipFill>
        <p:spPr>
          <a:xfrm>
            <a:off x="4296266" y="1361511"/>
            <a:ext cx="3439784" cy="5901609"/>
          </a:xfrm>
          <a:prstGeom prst="rect">
            <a:avLst/>
          </a:prstGeom>
        </p:spPr>
      </p:pic>
    </p:spTree>
    <p:extLst>
      <p:ext uri="{BB962C8B-B14F-4D97-AF65-F5344CB8AC3E}">
        <p14:creationId xmlns:p14="http://schemas.microsoft.com/office/powerpoint/2010/main" val="296140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HAWC Tanks</a:t>
            </a:r>
            <a:endParaRPr lang="en-US" b="1" dirty="0"/>
          </a:p>
        </p:txBody>
      </p:sp>
      <p:sp>
        <p:nvSpPr>
          <p:cNvPr id="3" name="Content Placeholder 2"/>
          <p:cNvSpPr>
            <a:spLocks noGrp="1"/>
          </p:cNvSpPr>
          <p:nvPr>
            <p:ph idx="1"/>
          </p:nvPr>
        </p:nvSpPr>
        <p:spPr>
          <a:xfrm>
            <a:off x="838200" y="1319752"/>
            <a:ext cx="6903720" cy="5203595"/>
          </a:xfrm>
        </p:spPr>
        <p:txBody>
          <a:bodyPr>
            <a:normAutofit fontScale="85000" lnSpcReduction="20000"/>
          </a:bodyPr>
          <a:lstStyle/>
          <a:p>
            <a:r>
              <a:rPr lang="en-US" dirty="0" smtClean="0"/>
              <a:t>4.5 m high x 7.3 m diameter containing 188,000 liters of water.</a:t>
            </a:r>
          </a:p>
          <a:p>
            <a:r>
              <a:rPr lang="en-US" dirty="0" smtClean="0"/>
              <a:t>Bolted together corrugated steel consisting of 40 panels with thicker </a:t>
            </a:r>
            <a:r>
              <a:rPr lang="en-US" dirty="0" err="1" smtClean="0"/>
              <a:t>guage</a:t>
            </a:r>
            <a:r>
              <a:rPr lang="en-US" dirty="0" smtClean="0"/>
              <a:t> at the bottom.  </a:t>
            </a:r>
          </a:p>
          <a:p>
            <a:pPr lvl="1"/>
            <a:r>
              <a:rPr lang="en-US" dirty="0" smtClean="0"/>
              <a:t>Considered  spiral rolled steel construction but cost was nearly double mostly due to same thickness of steel throughout. Would have required different construction schedule with tanks produced at site in two batches of ~ one month each.</a:t>
            </a:r>
          </a:p>
          <a:p>
            <a:pPr lvl="1"/>
            <a:r>
              <a:rPr lang="en-US" dirty="0" smtClean="0"/>
              <a:t>Considered Mexican manufacturer. No cost savings.  Quality sufficiently worse (anodized bolts and misaligned holes).</a:t>
            </a:r>
          </a:p>
          <a:p>
            <a:r>
              <a:rPr lang="en-US" dirty="0" smtClean="0"/>
              <a:t>Installed on dirt (i.e. no concrete) with the bottom panel buried 0.6m in order to provide stability to earthquakes. </a:t>
            </a:r>
          </a:p>
          <a:p>
            <a:r>
              <a:rPr lang="en-US" dirty="0" smtClean="0"/>
              <a:t>Special installation procedures and equipment were designed by HAWC scientists, but manual labor was done by hired crew. Required crew of 8-10 for 1.5-2 days.</a:t>
            </a:r>
          </a:p>
        </p:txBody>
      </p:sp>
      <p:pic>
        <p:nvPicPr>
          <p:cNvPr id="4" name="Picture 3"/>
          <p:cNvPicPr>
            <a:picLocks noChangeAspect="1"/>
          </p:cNvPicPr>
          <p:nvPr/>
        </p:nvPicPr>
        <p:blipFill>
          <a:blip r:embed="rId2"/>
          <a:stretch>
            <a:fillRect/>
          </a:stretch>
        </p:blipFill>
        <p:spPr>
          <a:xfrm>
            <a:off x="8209625" y="0"/>
            <a:ext cx="4550989" cy="6858000"/>
          </a:xfrm>
          <a:prstGeom prst="rect">
            <a:avLst/>
          </a:prstGeom>
        </p:spPr>
      </p:pic>
    </p:spTree>
    <p:extLst>
      <p:ext uri="{BB962C8B-B14F-4D97-AF65-F5344CB8AC3E}">
        <p14:creationId xmlns:p14="http://schemas.microsoft.com/office/powerpoint/2010/main" val="1303683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HAWC Bladders</a:t>
            </a:r>
            <a:endParaRPr lang="en-US" b="1" dirty="0"/>
          </a:p>
        </p:txBody>
      </p:sp>
      <p:sp>
        <p:nvSpPr>
          <p:cNvPr id="3" name="Content Placeholder 2"/>
          <p:cNvSpPr>
            <a:spLocks noGrp="1"/>
          </p:cNvSpPr>
          <p:nvPr>
            <p:ph idx="1"/>
          </p:nvPr>
        </p:nvSpPr>
        <p:spPr>
          <a:xfrm>
            <a:off x="289560" y="1339691"/>
            <a:ext cx="6294120" cy="4351338"/>
          </a:xfrm>
        </p:spPr>
        <p:txBody>
          <a:bodyPr>
            <a:normAutofit fontScale="92500" lnSpcReduction="10000"/>
          </a:bodyPr>
          <a:lstStyle/>
          <a:p>
            <a:r>
              <a:rPr lang="en-US" dirty="0" smtClean="0"/>
              <a:t>Custom light tight bladder of special film made for HAWC.</a:t>
            </a:r>
          </a:p>
          <a:p>
            <a:r>
              <a:rPr lang="en-US" dirty="0" smtClean="0"/>
              <a:t>Considered several other types of material and visited several manufacturers, but light tightness and outgassing were issues. Required long term testing with UV laser.</a:t>
            </a:r>
            <a:endParaRPr lang="en-US" dirty="0" smtClean="0"/>
          </a:p>
          <a:p>
            <a:r>
              <a:rPr lang="en-US" dirty="0" smtClean="0"/>
              <a:t>HAWC designed attachment points for the 4 PMTs which insert into custom stakes that were surveyed prior to tank installation.</a:t>
            </a:r>
          </a:p>
          <a:p>
            <a:r>
              <a:rPr lang="en-US" dirty="0" smtClean="0"/>
              <a:t>Geotextile between bladder and steel protects bladder from punctures.</a:t>
            </a:r>
            <a:endParaRPr lang="en-US" dirty="0"/>
          </a:p>
        </p:txBody>
      </p:sp>
      <p:pic>
        <p:nvPicPr>
          <p:cNvPr id="5" name="Picture 4"/>
          <p:cNvPicPr>
            <a:picLocks noChangeAspect="1"/>
          </p:cNvPicPr>
          <p:nvPr/>
        </p:nvPicPr>
        <p:blipFill>
          <a:blip r:embed="rId2"/>
          <a:stretch>
            <a:fillRect/>
          </a:stretch>
        </p:blipFill>
        <p:spPr>
          <a:xfrm>
            <a:off x="8177530" y="0"/>
            <a:ext cx="2827020" cy="3769360"/>
          </a:xfrm>
          <a:prstGeom prst="rect">
            <a:avLst/>
          </a:prstGeom>
        </p:spPr>
      </p:pic>
      <p:pic>
        <p:nvPicPr>
          <p:cNvPr id="6" name="Picture 5"/>
          <p:cNvPicPr>
            <a:picLocks noChangeAspect="1"/>
          </p:cNvPicPr>
          <p:nvPr/>
        </p:nvPicPr>
        <p:blipFill>
          <a:blip r:embed="rId3"/>
          <a:stretch>
            <a:fillRect/>
          </a:stretch>
        </p:blipFill>
        <p:spPr>
          <a:xfrm>
            <a:off x="6043893" y="4176395"/>
            <a:ext cx="3318934" cy="2489200"/>
          </a:xfrm>
          <a:prstGeom prst="rect">
            <a:avLst/>
          </a:prstGeom>
        </p:spPr>
      </p:pic>
      <p:pic>
        <p:nvPicPr>
          <p:cNvPr id="4" name="Picture 3"/>
          <p:cNvPicPr>
            <a:picLocks noChangeAspect="1"/>
          </p:cNvPicPr>
          <p:nvPr/>
        </p:nvPicPr>
        <p:blipFill>
          <a:blip r:embed="rId4"/>
          <a:stretch>
            <a:fillRect/>
          </a:stretch>
        </p:blipFill>
        <p:spPr>
          <a:xfrm>
            <a:off x="8823040" y="3515360"/>
            <a:ext cx="3368960" cy="3342640"/>
          </a:xfrm>
          <a:prstGeom prst="rect">
            <a:avLst/>
          </a:prstGeom>
        </p:spPr>
      </p:pic>
    </p:spTree>
    <p:extLst>
      <p:ext uri="{BB962C8B-B14F-4D97-AF65-F5344CB8AC3E}">
        <p14:creationId xmlns:p14="http://schemas.microsoft.com/office/powerpoint/2010/main" val="184446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HAWC Roofs</a:t>
            </a:r>
            <a:endParaRPr lang="en-US" b="1" dirty="0"/>
          </a:p>
        </p:txBody>
      </p:sp>
      <p:sp>
        <p:nvSpPr>
          <p:cNvPr id="3" name="Content Placeholder 2"/>
          <p:cNvSpPr>
            <a:spLocks noGrp="1"/>
          </p:cNvSpPr>
          <p:nvPr>
            <p:ph idx="1"/>
          </p:nvPr>
        </p:nvSpPr>
        <p:spPr/>
        <p:txBody>
          <a:bodyPr/>
          <a:lstStyle/>
          <a:p>
            <a:r>
              <a:rPr lang="en-US" dirty="0" smtClean="0"/>
              <a:t>Initially thought might not be needed, but rain water pooling on top of the bladder caused steel tank to bend.  Also pooling was influenced by wind and not uniform.</a:t>
            </a:r>
          </a:p>
          <a:p>
            <a:r>
              <a:rPr lang="en-US" dirty="0" smtClean="0"/>
              <a:t>Roof design was customized with interaction between manufacturer and HAWC.</a:t>
            </a:r>
          </a:p>
          <a:p>
            <a:r>
              <a:rPr lang="en-US" dirty="0" smtClean="0"/>
              <a:t>First roof manufacturer was bought out by another company and then the price more than doubled.  </a:t>
            </a:r>
          </a:p>
          <a:p>
            <a:r>
              <a:rPr lang="en-US" dirty="0" smtClean="0"/>
              <a:t>Another supplier was eventually found (separate for roof material and roof structure) but multiple companies were asked and two provided prototypes of which only one was successful.</a:t>
            </a:r>
          </a:p>
          <a:p>
            <a:endParaRPr lang="en-US" dirty="0"/>
          </a:p>
        </p:txBody>
      </p:sp>
    </p:spTree>
    <p:extLst>
      <p:ext uri="{BB962C8B-B14F-4D97-AF65-F5344CB8AC3E}">
        <p14:creationId xmlns:p14="http://schemas.microsoft.com/office/powerpoint/2010/main" val="794584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4590</TotalTime>
  <Words>1021</Words>
  <Application>Microsoft Macintosh PowerPoint</Application>
  <PresentationFormat>Widescreen</PresentationFormat>
  <Paragraphs>100</Paragraphs>
  <Slides>16</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Calibri Light</vt:lpstr>
      <vt:lpstr>Mangal</vt:lpstr>
      <vt:lpstr>ＭＳ Ｐゴシック</vt:lpstr>
      <vt:lpstr>Times New Roman</vt:lpstr>
      <vt:lpstr>ヒラギノ明朝 ProN W3</vt:lpstr>
      <vt:lpstr>Arial</vt:lpstr>
      <vt:lpstr>Office Theme</vt:lpstr>
      <vt:lpstr>Tank Design Lessons Learned from HAWC</vt:lpstr>
      <vt:lpstr>Design Drivers</vt:lpstr>
      <vt:lpstr>PowerPoint Presentation</vt:lpstr>
      <vt:lpstr>Tank Construction</vt:lpstr>
      <vt:lpstr>Safe PMT Deployment and Recovery</vt:lpstr>
      <vt:lpstr>Safe PMT Deployment and Recovery</vt:lpstr>
      <vt:lpstr>HAWC Tanks</vt:lpstr>
      <vt:lpstr>HAWC Bladders</vt:lpstr>
      <vt:lpstr>HAWC Roofs</vt:lpstr>
      <vt:lpstr>First Considered Pond like Milagro</vt:lpstr>
      <vt:lpstr>Also considered rotomolded tanks</vt:lpstr>
      <vt:lpstr>Other types of tanks considered</vt:lpstr>
      <vt:lpstr>HAWC budget &amp; Optimistic SGSO budget (USD)</vt:lpstr>
      <vt:lpstr>Reducing HAWC WCD cost</vt:lpstr>
      <vt:lpstr>Reducing HAWC electronics cost to 1K/PMT</vt:lpstr>
      <vt:lpstr>30 M USD for 5000 PMT SGSO</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Tank Design Lessons Learned from HAWC</dc:title>
  <dc:creator>Brenda Dingus</dc:creator>
  <cp:lastModifiedBy>Brenda Dingus</cp:lastModifiedBy>
  <cp:revision>22</cp:revision>
  <dcterms:created xsi:type="dcterms:W3CDTF">2017-12-09T11:00:47Z</dcterms:created>
  <dcterms:modified xsi:type="dcterms:W3CDTF">2017-12-12T15:30:54Z</dcterms:modified>
</cp:coreProperties>
</file>