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3" r:id="rId4"/>
    <p:sldId id="258" r:id="rId5"/>
    <p:sldId id="264" r:id="rId6"/>
    <p:sldId id="261" r:id="rId7"/>
    <p:sldId id="259" r:id="rId8"/>
    <p:sldId id="260" r:id="rId9"/>
    <p:sldId id="262" r:id="rId10"/>
    <p:sldId id="265" r:id="rId11"/>
    <p:sldId id="267" r:id="rId12"/>
    <p:sldId id="268" r:id="rId13"/>
    <p:sldId id="266" r:id="rId14"/>
    <p:sldId id="273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3B040-FF5C-F749-9464-EA428517BAC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371CAC9A-8EFF-4A4F-96AD-CB11FA522317}">
      <dgm:prSet phldrT="[Text]"/>
      <dgm:spPr/>
      <dgm:t>
        <a:bodyPr/>
        <a:lstStyle/>
        <a:p>
          <a:r>
            <a:rPr lang="en-US" dirty="0" smtClean="0"/>
            <a:t>Raw waveform</a:t>
          </a:r>
        </a:p>
        <a:p>
          <a:r>
            <a:rPr lang="en-US" dirty="0" smtClean="0"/>
            <a:t>(ADC counts)</a:t>
          </a:r>
          <a:endParaRPr lang="en-US" dirty="0"/>
        </a:p>
      </dgm:t>
    </dgm:pt>
    <dgm:pt modelId="{0F803783-3299-6142-9ADF-4380C102D423}" type="parTrans" cxnId="{39417664-90B1-7143-AE63-D1536715C516}">
      <dgm:prSet/>
      <dgm:spPr/>
      <dgm:t>
        <a:bodyPr/>
        <a:lstStyle/>
        <a:p>
          <a:endParaRPr lang="en-US"/>
        </a:p>
      </dgm:t>
    </dgm:pt>
    <dgm:pt modelId="{6D3AA3B4-BBB4-D94A-8C91-F71BDF256E00}" type="sibTrans" cxnId="{39417664-90B1-7143-AE63-D1536715C516}">
      <dgm:prSet/>
      <dgm:spPr/>
      <dgm:t>
        <a:bodyPr/>
        <a:lstStyle/>
        <a:p>
          <a:endParaRPr lang="en-US"/>
        </a:p>
      </dgm:t>
    </dgm:pt>
    <dgm:pt modelId="{3344384B-C701-5243-8D29-003322E99D51}">
      <dgm:prSet phldrT="[Text]"/>
      <dgm:spPr/>
      <dgm:t>
        <a:bodyPr/>
        <a:lstStyle/>
        <a:p>
          <a:r>
            <a:rPr lang="en-US" dirty="0" smtClean="0"/>
            <a:t>Calibrated waveform</a:t>
          </a:r>
        </a:p>
        <a:p>
          <a:r>
            <a:rPr lang="en-US" dirty="0" smtClean="0"/>
            <a:t>(mV)</a:t>
          </a:r>
          <a:endParaRPr lang="en-US" dirty="0"/>
        </a:p>
      </dgm:t>
    </dgm:pt>
    <dgm:pt modelId="{379B5BCD-F47A-6740-855A-385C9CA3B550}" type="parTrans" cxnId="{BC611CE0-9028-664B-A91B-15BD2C4425A0}">
      <dgm:prSet/>
      <dgm:spPr/>
      <dgm:t>
        <a:bodyPr/>
        <a:lstStyle/>
        <a:p>
          <a:endParaRPr lang="en-US"/>
        </a:p>
      </dgm:t>
    </dgm:pt>
    <dgm:pt modelId="{1E1A6994-3AF8-C740-B530-09FB42382D63}" type="sibTrans" cxnId="{BC611CE0-9028-664B-A91B-15BD2C4425A0}">
      <dgm:prSet/>
      <dgm:spPr/>
      <dgm:t>
        <a:bodyPr/>
        <a:lstStyle/>
        <a:p>
          <a:endParaRPr lang="en-US"/>
        </a:p>
      </dgm:t>
    </dgm:pt>
    <dgm:pt modelId="{E9B9EF9B-D9C2-8E4C-B546-5C5F00E33332}">
      <dgm:prSet phldrT="[Text]"/>
      <dgm:spPr/>
      <dgm:t>
        <a:bodyPr/>
        <a:lstStyle/>
        <a:p>
          <a:r>
            <a:rPr lang="en-US" dirty="0" smtClean="0"/>
            <a:t>Pulses</a:t>
          </a:r>
        </a:p>
        <a:p>
          <a:r>
            <a:rPr lang="en-US" dirty="0" smtClean="0"/>
            <a:t>(PE)</a:t>
          </a:r>
          <a:endParaRPr lang="en-US" dirty="0"/>
        </a:p>
      </dgm:t>
    </dgm:pt>
    <dgm:pt modelId="{02AE279E-CFE3-B64E-B69D-F9A95029008A}" type="parTrans" cxnId="{9E46D44B-EE8A-394A-903D-0EAF76A5D16F}">
      <dgm:prSet/>
      <dgm:spPr/>
      <dgm:t>
        <a:bodyPr/>
        <a:lstStyle/>
        <a:p>
          <a:endParaRPr lang="en-US"/>
        </a:p>
      </dgm:t>
    </dgm:pt>
    <dgm:pt modelId="{B908CCE9-B590-0943-843F-7FD24E70AC44}" type="sibTrans" cxnId="{9E46D44B-EE8A-394A-903D-0EAF76A5D16F}">
      <dgm:prSet/>
      <dgm:spPr/>
      <dgm:t>
        <a:bodyPr/>
        <a:lstStyle/>
        <a:p>
          <a:endParaRPr lang="en-US"/>
        </a:p>
      </dgm:t>
    </dgm:pt>
    <dgm:pt modelId="{FF89ED49-055A-F04B-96E4-D741C4D0FEAD}" type="pres">
      <dgm:prSet presAssocID="{0383B040-FF5C-F749-9464-EA428517BAC6}" presName="CompostProcess" presStyleCnt="0">
        <dgm:presLayoutVars>
          <dgm:dir/>
          <dgm:resizeHandles val="exact"/>
        </dgm:presLayoutVars>
      </dgm:prSet>
      <dgm:spPr/>
    </dgm:pt>
    <dgm:pt modelId="{D9F4F940-5BFC-6D49-A7CA-6E3EE85F766B}" type="pres">
      <dgm:prSet presAssocID="{0383B040-FF5C-F749-9464-EA428517BAC6}" presName="arrow" presStyleLbl="bgShp" presStyleIdx="0" presStyleCnt="1"/>
      <dgm:spPr/>
    </dgm:pt>
    <dgm:pt modelId="{B2462888-C802-0C41-B8E3-63D98C414797}" type="pres">
      <dgm:prSet presAssocID="{0383B040-FF5C-F749-9464-EA428517BAC6}" presName="linearProcess" presStyleCnt="0"/>
      <dgm:spPr/>
    </dgm:pt>
    <dgm:pt modelId="{BCC53BFA-080A-2646-9085-11D39ECCEC48}" type="pres">
      <dgm:prSet presAssocID="{371CAC9A-8EFF-4A4F-96AD-CB11FA52231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5EC7-1EC1-BD4A-AD5C-940C378383F8}" type="pres">
      <dgm:prSet presAssocID="{6D3AA3B4-BBB4-D94A-8C91-F71BDF256E00}" presName="sibTrans" presStyleCnt="0"/>
      <dgm:spPr/>
    </dgm:pt>
    <dgm:pt modelId="{2E7A3900-CE53-C04A-9C5C-1472B4221AEE}" type="pres">
      <dgm:prSet presAssocID="{3344384B-C701-5243-8D29-003322E99D51}" presName="textNode" presStyleLbl="node1" presStyleIdx="1" presStyleCnt="3">
        <dgm:presLayoutVars>
          <dgm:bulletEnabled val="1"/>
        </dgm:presLayoutVars>
      </dgm:prSet>
      <dgm:spPr/>
    </dgm:pt>
    <dgm:pt modelId="{1C209CF9-24C6-8D4B-B10D-C56F49EF09A1}" type="pres">
      <dgm:prSet presAssocID="{1E1A6994-3AF8-C740-B530-09FB42382D63}" presName="sibTrans" presStyleCnt="0"/>
      <dgm:spPr/>
    </dgm:pt>
    <dgm:pt modelId="{644D6824-67E7-BB4E-8962-E8D7EBD6D306}" type="pres">
      <dgm:prSet presAssocID="{E9B9EF9B-D9C2-8E4C-B546-5C5F00E333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3C4EA-E045-1740-8DB2-0DA0E6C2003F}" type="presOf" srcId="{0383B040-FF5C-F749-9464-EA428517BAC6}" destId="{FF89ED49-055A-F04B-96E4-D741C4D0FEAD}" srcOrd="0" destOrd="0" presId="urn:microsoft.com/office/officeart/2005/8/layout/hProcess9"/>
    <dgm:cxn modelId="{BC611CE0-9028-664B-A91B-15BD2C4425A0}" srcId="{0383B040-FF5C-F749-9464-EA428517BAC6}" destId="{3344384B-C701-5243-8D29-003322E99D51}" srcOrd="1" destOrd="0" parTransId="{379B5BCD-F47A-6740-855A-385C9CA3B550}" sibTransId="{1E1A6994-3AF8-C740-B530-09FB42382D63}"/>
    <dgm:cxn modelId="{8FC14164-4628-8343-BBDA-7BB0EDA342FC}" type="presOf" srcId="{3344384B-C701-5243-8D29-003322E99D51}" destId="{2E7A3900-CE53-C04A-9C5C-1472B4221AEE}" srcOrd="0" destOrd="0" presId="urn:microsoft.com/office/officeart/2005/8/layout/hProcess9"/>
    <dgm:cxn modelId="{9E46D44B-EE8A-394A-903D-0EAF76A5D16F}" srcId="{0383B040-FF5C-F749-9464-EA428517BAC6}" destId="{E9B9EF9B-D9C2-8E4C-B546-5C5F00E33332}" srcOrd="2" destOrd="0" parTransId="{02AE279E-CFE3-B64E-B69D-F9A95029008A}" sibTransId="{B908CCE9-B590-0943-843F-7FD24E70AC44}"/>
    <dgm:cxn modelId="{39417664-90B1-7143-AE63-D1536715C516}" srcId="{0383B040-FF5C-F749-9464-EA428517BAC6}" destId="{371CAC9A-8EFF-4A4F-96AD-CB11FA522317}" srcOrd="0" destOrd="0" parTransId="{0F803783-3299-6142-9ADF-4380C102D423}" sibTransId="{6D3AA3B4-BBB4-D94A-8C91-F71BDF256E00}"/>
    <dgm:cxn modelId="{83BFEB3A-F46D-F545-B711-994F90411869}" type="presOf" srcId="{371CAC9A-8EFF-4A4F-96AD-CB11FA522317}" destId="{BCC53BFA-080A-2646-9085-11D39ECCEC48}" srcOrd="0" destOrd="0" presId="urn:microsoft.com/office/officeart/2005/8/layout/hProcess9"/>
    <dgm:cxn modelId="{684437A9-915F-DF45-BC1A-50B788F114BC}" type="presOf" srcId="{E9B9EF9B-D9C2-8E4C-B546-5C5F00E33332}" destId="{644D6824-67E7-BB4E-8962-E8D7EBD6D306}" srcOrd="0" destOrd="0" presId="urn:microsoft.com/office/officeart/2005/8/layout/hProcess9"/>
    <dgm:cxn modelId="{4DC31882-A0EC-5F41-959B-8D8F309F2426}" type="presParOf" srcId="{FF89ED49-055A-F04B-96E4-D741C4D0FEAD}" destId="{D9F4F940-5BFC-6D49-A7CA-6E3EE85F766B}" srcOrd="0" destOrd="0" presId="urn:microsoft.com/office/officeart/2005/8/layout/hProcess9"/>
    <dgm:cxn modelId="{66A0DC0C-8532-6E45-BFF0-5BCE66FC20CD}" type="presParOf" srcId="{FF89ED49-055A-F04B-96E4-D741C4D0FEAD}" destId="{B2462888-C802-0C41-B8E3-63D98C414797}" srcOrd="1" destOrd="0" presId="urn:microsoft.com/office/officeart/2005/8/layout/hProcess9"/>
    <dgm:cxn modelId="{62369F41-1079-3B46-8C6D-B38A2E1E5C5A}" type="presParOf" srcId="{B2462888-C802-0C41-B8E3-63D98C414797}" destId="{BCC53BFA-080A-2646-9085-11D39ECCEC48}" srcOrd="0" destOrd="0" presId="urn:microsoft.com/office/officeart/2005/8/layout/hProcess9"/>
    <dgm:cxn modelId="{F7CDE181-E7B9-7740-A480-F3A747EA607A}" type="presParOf" srcId="{B2462888-C802-0C41-B8E3-63D98C414797}" destId="{59E45EC7-1EC1-BD4A-AD5C-940C378383F8}" srcOrd="1" destOrd="0" presId="urn:microsoft.com/office/officeart/2005/8/layout/hProcess9"/>
    <dgm:cxn modelId="{A7BCAD9A-396D-FC48-98F1-7899EA2593B5}" type="presParOf" srcId="{B2462888-C802-0C41-B8E3-63D98C414797}" destId="{2E7A3900-CE53-C04A-9C5C-1472B4221AEE}" srcOrd="2" destOrd="0" presId="urn:microsoft.com/office/officeart/2005/8/layout/hProcess9"/>
    <dgm:cxn modelId="{AD5372F0-1145-FC41-A107-9DC6931697DD}" type="presParOf" srcId="{B2462888-C802-0C41-B8E3-63D98C414797}" destId="{1C209CF9-24C6-8D4B-B10D-C56F49EF09A1}" srcOrd="3" destOrd="0" presId="urn:microsoft.com/office/officeart/2005/8/layout/hProcess9"/>
    <dgm:cxn modelId="{199D0595-C0DD-B24C-AF69-A2BE0E5C57A5}" type="presParOf" srcId="{B2462888-C802-0C41-B8E3-63D98C414797}" destId="{644D6824-67E7-BB4E-8962-E8D7EBD6D3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F940-5BFC-6D49-A7CA-6E3EE85F766B}">
      <dsp:nvSpPr>
        <dsp:cNvPr id="0" name=""/>
        <dsp:cNvSpPr/>
      </dsp:nvSpPr>
      <dsp:spPr>
        <a:xfrm>
          <a:off x="355282" y="0"/>
          <a:ext cx="4026535" cy="3149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C53BFA-080A-2646-9085-11D39ECCEC48}">
      <dsp:nvSpPr>
        <dsp:cNvPr id="0" name=""/>
        <dsp:cNvSpPr/>
      </dsp:nvSpPr>
      <dsp:spPr>
        <a:xfrm>
          <a:off x="5088" y="944880"/>
          <a:ext cx="1524754" cy="125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Raw waveform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(ADC counts)</a:t>
          </a:r>
          <a:endParaRPr lang="en-US" sz="1800" kern="1200" dirty="0"/>
        </a:p>
      </dsp:txBody>
      <dsp:txXfrm>
        <a:off x="66588" y="1006380"/>
        <a:ext cx="1401754" cy="1136840"/>
      </dsp:txXfrm>
    </dsp:sp>
    <dsp:sp modelId="{2E7A3900-CE53-C04A-9C5C-1472B4221AEE}">
      <dsp:nvSpPr>
        <dsp:cNvPr id="0" name=""/>
        <dsp:cNvSpPr/>
      </dsp:nvSpPr>
      <dsp:spPr>
        <a:xfrm>
          <a:off x="1606172" y="944880"/>
          <a:ext cx="1524754" cy="125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Calibrated waveform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(mV)</a:t>
          </a:r>
          <a:endParaRPr lang="en-US" sz="1800" kern="1200" dirty="0"/>
        </a:p>
      </dsp:txBody>
      <dsp:txXfrm>
        <a:off x="1667672" y="1006380"/>
        <a:ext cx="1401754" cy="1136840"/>
      </dsp:txXfrm>
    </dsp:sp>
    <dsp:sp modelId="{644D6824-67E7-BB4E-8962-E8D7EBD6D306}">
      <dsp:nvSpPr>
        <dsp:cNvPr id="0" name=""/>
        <dsp:cNvSpPr/>
      </dsp:nvSpPr>
      <dsp:spPr>
        <a:xfrm>
          <a:off x="3207257" y="944880"/>
          <a:ext cx="1524754" cy="125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Pulses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(PE)</a:t>
          </a:r>
          <a:endParaRPr lang="en-US" sz="1800" kern="1200" dirty="0"/>
        </a:p>
      </dsp:txBody>
      <dsp:txXfrm>
        <a:off x="3268757" y="1006380"/>
        <a:ext cx="1401754" cy="113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896E-0192-7C4F-BE71-48D66123C4C9}" type="datetimeFigureOut">
              <a:rPr lang="en-US" smtClean="0"/>
              <a:t>6/11/16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E5C95-6B0F-9647-BBAC-464C4D42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6C16-FF9B-C242-AEED-486B5099F03F}" type="datetimeFigureOut">
              <a:rPr lang="en-US" smtClean="0"/>
              <a:t>6/11/16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40A9-E79E-3E4B-83CB-AAD7585B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93FA-6E54-3944-BF5C-03D6B482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icecube.wisc.edu/index.php/Flasher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Flashers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Dawn Williams </a:t>
            </a:r>
          </a:p>
          <a:p>
            <a:r>
              <a:rPr lang="en-US" dirty="0" smtClean="0"/>
              <a:t>University of Alabama</a:t>
            </a:r>
          </a:p>
          <a:p>
            <a:r>
              <a:rPr lang="en-US" dirty="0" err="1" smtClean="0"/>
              <a:t>IceCube</a:t>
            </a:r>
            <a:r>
              <a:rPr lang="en-US" dirty="0" smtClean="0"/>
              <a:t> </a:t>
            </a:r>
            <a:r>
              <a:rPr lang="en-US" dirty="0" err="1" smtClean="0"/>
              <a:t>Bootcamp</a:t>
            </a:r>
            <a:r>
              <a:rPr lang="en-US" dirty="0" smtClean="0"/>
              <a:t> 2016</a:t>
            </a:r>
          </a:p>
          <a:p>
            <a:r>
              <a:rPr lang="en-US" dirty="0" smtClean="0"/>
              <a:t>Madison, WI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Flasher properties: Angular emission profile (beam width)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Nominal beam width is 30° in air</a:t>
            </a:r>
          </a:p>
          <a:p>
            <a:r>
              <a:rPr lang="en-US" dirty="0" smtClean="0"/>
              <a:t>In ice, accounting for refraction from air to glass and glass to ice, the beam width is 10°</a:t>
            </a:r>
          </a:p>
          <a:p>
            <a:r>
              <a:rPr lang="en-US" dirty="0" smtClean="0"/>
              <a:t>Can be </a:t>
            </a:r>
            <a:r>
              <a:rPr lang="en-US" dirty="0"/>
              <a:t>m</a:t>
            </a:r>
            <a:r>
              <a:rPr lang="en-US" dirty="0" smtClean="0"/>
              <a:t>odeled as a 2-D </a:t>
            </a:r>
            <a:r>
              <a:rPr lang="en-US" dirty="0"/>
              <a:t>G</a:t>
            </a:r>
            <a:r>
              <a:rPr lang="en-US" dirty="0" smtClean="0"/>
              <a:t>aussian with </a:t>
            </a:r>
            <a:r>
              <a:rPr lang="en-US" dirty="0" err="1" smtClean="0"/>
              <a:t>σ</a:t>
            </a:r>
            <a:r>
              <a:rPr lang="en-US" dirty="0" smtClean="0"/>
              <a:t> = 10° in both directions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810" b="-1481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Flasher operating parameters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76819"/>
              </p:ext>
            </p:extLst>
          </p:nvPr>
        </p:nvGraphicFramePr>
        <p:xfrm>
          <a:off x="368301" y="1397000"/>
          <a:ext cx="8191500" cy="40364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9899"/>
                <a:gridCol w="1841500"/>
                <a:gridCol w="4610101"/>
              </a:tblGrid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Allowed</a:t>
                      </a:r>
                      <a:r>
                        <a:rPr lang="en-US" baseline="0" dirty="0" smtClean="0"/>
                        <a:t>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1 - 86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 where</a:t>
                      </a:r>
                      <a:r>
                        <a:rPr lang="en-US" baseline="0" dirty="0" smtClean="0"/>
                        <a:t> flashing DOM is located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– 60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Flashing</a:t>
                      </a:r>
                      <a:r>
                        <a:rPr lang="en-US" baseline="0" dirty="0" smtClean="0"/>
                        <a:t> DOM number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brightness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0 -</a:t>
                      </a:r>
                      <a:r>
                        <a:rPr lang="en-US" baseline="0" dirty="0" smtClean="0"/>
                        <a:t> 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 driver current intensity, up to 240 mA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0 - 127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 duration</a:t>
                      </a:r>
                      <a:r>
                        <a:rPr lang="en-US" baseline="0" dirty="0" smtClean="0"/>
                        <a:t> of LED current pulse, in ns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0001 - 0FFF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Hex</a:t>
                      </a:r>
                      <a:r>
                        <a:rPr lang="en-US" baseline="0" dirty="0" smtClean="0"/>
                        <a:t> representation of bitmask controlling which LEDs flash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0 - 610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of LED flashes in 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7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Flasher operation: String and DOM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Multiple flashers can be run simultaneously</a:t>
            </a:r>
          </a:p>
          <a:p>
            <a:r>
              <a:rPr lang="en-US" dirty="0" smtClean="0"/>
              <a:t>The data acquisition system can withstand about 3x the normal background rate from </a:t>
            </a:r>
            <a:r>
              <a:rPr lang="en-US" dirty="0" err="1" smtClean="0"/>
              <a:t>muons</a:t>
            </a:r>
            <a:r>
              <a:rPr lang="en-US" dirty="0"/>
              <a:t> </a:t>
            </a:r>
            <a:r>
              <a:rPr lang="en-US" dirty="0" smtClean="0"/>
              <a:t>(~</a:t>
            </a:r>
            <a:r>
              <a:rPr lang="en-US" dirty="0"/>
              <a:t>7</a:t>
            </a:r>
            <a:r>
              <a:rPr lang="en-US" dirty="0" smtClean="0"/>
              <a:t>0 bright flashing DOMs simultaneously)</a:t>
            </a:r>
          </a:p>
          <a:p>
            <a:r>
              <a:rPr lang="en-US" dirty="0" smtClean="0"/>
              <a:t>A typical run might have 4-6 flashers simultaneously</a:t>
            </a:r>
          </a:p>
          <a:p>
            <a:r>
              <a:rPr lang="en-US" dirty="0" smtClean="0"/>
              <a:t>It is not advised to have neighboring flashers on the same string run together</a:t>
            </a:r>
          </a:p>
          <a:p>
            <a:r>
              <a:rPr lang="en-US" dirty="0" smtClean="0"/>
              <a:t>Old DOMs (produced in 2004 and 2005) have “</a:t>
            </a:r>
            <a:r>
              <a:rPr lang="en-US" dirty="0" err="1" smtClean="0"/>
              <a:t>afterburst</a:t>
            </a:r>
            <a:r>
              <a:rPr lang="en-US" dirty="0" smtClean="0"/>
              <a:t>” properties which make them difficult to run</a:t>
            </a:r>
          </a:p>
          <a:p>
            <a:r>
              <a:rPr lang="en-US" dirty="0" smtClean="0"/>
              <a:t>Flashers cannot be synchronized using the current firmware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448" b="-39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413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flashers: brightness and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Maximum photon output per LED is 1.17e10 photons per flash</a:t>
            </a:r>
          </a:p>
          <a:p>
            <a:r>
              <a:rPr lang="en-US" dirty="0" smtClean="0"/>
              <a:t>With all 12 LEDs running this is about equal to a 500 </a:t>
            </a:r>
            <a:r>
              <a:rPr lang="en-US" dirty="0" err="1" smtClean="0"/>
              <a:t>TeV</a:t>
            </a:r>
            <a:r>
              <a:rPr lang="en-US" dirty="0" smtClean="0"/>
              <a:t> cascade</a:t>
            </a:r>
          </a:p>
          <a:p>
            <a:r>
              <a:rPr lang="en-US" dirty="0" smtClean="0"/>
              <a:t>The brightness and width parameters determine the photon output </a:t>
            </a:r>
          </a:p>
          <a:p>
            <a:pPr lvl="1"/>
            <a:r>
              <a:rPr lang="en-US" dirty="0" smtClean="0"/>
              <a:t>Width: duration of driver current, effectively 10-70 ns</a:t>
            </a:r>
          </a:p>
          <a:p>
            <a:pPr lvl="1"/>
            <a:r>
              <a:rPr lang="en-US" dirty="0" smtClean="0"/>
              <a:t>Brightness: amplitude of driver current, up to 240 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417638"/>
            <a:ext cx="4305300" cy="2938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356005"/>
            <a:ext cx="2467676" cy="22535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7600" y="1981200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Width 15</a:t>
            </a:r>
          </a:p>
          <a:p>
            <a:r>
              <a:rPr lang="en-US" b="1" dirty="0" smtClean="0"/>
              <a:t>Width 124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827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0"/>
            <a:ext cx="657808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159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light output scales with brightness and width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051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flashers: mask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25818"/>
              </p:ext>
            </p:extLst>
          </p:nvPr>
        </p:nvGraphicFramePr>
        <p:xfrm>
          <a:off x="558794" y="3898900"/>
          <a:ext cx="8001006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</a:tblGrid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794" y="1676400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12 LEDs can be run in an combination. Each LED is controlled by a bit, and the “mask” is the hex representation of the bits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100" y="253896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flash LED 7 only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2822572" y="1749429"/>
            <a:ext cx="349255" cy="368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6543674" y="1749430"/>
            <a:ext cx="349255" cy="368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0150" y="2908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51550" y="2908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tilted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8794" y="505356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HEX mask is 0064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7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flashers: mask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90434"/>
              </p:ext>
            </p:extLst>
          </p:nvPr>
        </p:nvGraphicFramePr>
        <p:xfrm>
          <a:off x="558794" y="3898900"/>
          <a:ext cx="8001006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</a:tblGrid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794" y="1676400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12 LEDs can be run in an combination. Each LED is controlled by a bit, and the “mask” is the hex representation of the bits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100" y="253896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flash all tilted LEDs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2822572" y="1749429"/>
            <a:ext cx="349255" cy="368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6543674" y="1749430"/>
            <a:ext cx="349255" cy="368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0150" y="2908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51550" y="2908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tilted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8794" y="505356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HEX mask is 003f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5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flashers: mask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65772"/>
              </p:ext>
            </p:extLst>
          </p:nvPr>
        </p:nvGraphicFramePr>
        <p:xfrm>
          <a:off x="558794" y="3898900"/>
          <a:ext cx="8001006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  <a:gridCol w="615462"/>
              </a:tblGrid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794" y="1676400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12 LEDs can be run in an combination. Each LED is controlled by a bit, and the “mask” is the hex representation of the bits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100" y="253896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flash all horizontal LEDs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2822572" y="1749429"/>
            <a:ext cx="349255" cy="368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6543674" y="1749430"/>
            <a:ext cx="349255" cy="368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0150" y="2908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51550" y="2908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tilted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399" y="509543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HEX mask is 0fc0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0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flashers: rate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rate is 610 Hz, lower rates are 610 Hz divided by a power of 2</a:t>
            </a:r>
          </a:p>
          <a:p>
            <a:r>
              <a:rPr lang="en-US" dirty="0" smtClean="0"/>
              <a:t>The setting in the configuration is an integer, the actual value of the rate is the next lowest value to that integer which is 610 divided by a power of 2</a:t>
            </a:r>
          </a:p>
          <a:p>
            <a:r>
              <a:rPr lang="en-US" dirty="0" smtClean="0"/>
              <a:t>So for example if the rate setting is 2, the actual rate is 1.191 Hz = 610 Hz/2</a:t>
            </a:r>
            <a:r>
              <a:rPr lang="en-US" baseline="30000" dirty="0" smtClean="0"/>
              <a:t>9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Flasher data processing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6561470"/>
              </p:ext>
            </p:extLst>
          </p:nvPr>
        </p:nvGraphicFramePr>
        <p:xfrm>
          <a:off x="342900" y="2032000"/>
          <a:ext cx="47371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Shot 2016-06-11 at 3.43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98" y="1417638"/>
            <a:ext cx="3242302" cy="2298700"/>
          </a:xfrm>
          <a:prstGeom prst="rect">
            <a:avLst/>
          </a:prstGeom>
        </p:spPr>
      </p:pic>
      <p:pic>
        <p:nvPicPr>
          <p:cNvPr id="9" name="Picture 8" descr="Screen Shot 2016-06-11 at 3.43.5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88" y="3746500"/>
            <a:ext cx="3382211" cy="237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448300"/>
            <a:ext cx="462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now look at some flasher data and do some exercises to look at the pulses detected by neighboring DOMs from a flasher.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2156" r="-1215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62" y="2037390"/>
            <a:ext cx="16667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Strings are numbered 1-86</a:t>
            </a:r>
          </a:p>
          <a:p>
            <a:endParaRPr lang="en-US" dirty="0"/>
          </a:p>
          <a:p>
            <a:r>
              <a:rPr lang="en-US" dirty="0" smtClean="0"/>
              <a:t>DOMs are numbered 1-60, top to bottom (in ice)</a:t>
            </a:r>
          </a:p>
          <a:p>
            <a:endParaRPr lang="en-US" dirty="0"/>
          </a:p>
          <a:p>
            <a:r>
              <a:rPr lang="en-US" dirty="0" smtClean="0"/>
              <a:t>Surface (</a:t>
            </a:r>
            <a:r>
              <a:rPr lang="en-US" dirty="0" err="1" smtClean="0"/>
              <a:t>IceTop</a:t>
            </a:r>
            <a:r>
              <a:rPr lang="en-US" dirty="0" smtClean="0"/>
              <a:t>) DOMs are numbered 61-64, not used in flasher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Strings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351" b="-10351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034" b="-603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IceCube</a:t>
            </a:r>
            <a:r>
              <a:rPr lang="en-US" dirty="0" smtClean="0"/>
              <a:t> Digital Optical Module (DOM)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1678" r="-31678"/>
          <a:stretch>
            <a:fillRect/>
          </a:stretch>
        </p:blipFill>
        <p:spPr>
          <a:xfrm>
            <a:off x="-138069" y="1600200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99300" y="1865402"/>
            <a:ext cx="2344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Every DOM in </a:t>
            </a:r>
            <a:r>
              <a:rPr lang="en-US" b="1" dirty="0" err="1" smtClean="0"/>
              <a:t>IceCube</a:t>
            </a:r>
            <a:r>
              <a:rPr lang="en-US" b="1" dirty="0" smtClean="0"/>
              <a:t> is equipped with flasher LEDs</a:t>
            </a:r>
          </a:p>
          <a:p>
            <a:endParaRPr lang="en-US" b="1" dirty="0"/>
          </a:p>
          <a:p>
            <a:r>
              <a:rPr lang="en-US" b="1" dirty="0" smtClean="0"/>
              <a:t>This gives us a controlled light source at every location in the detector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218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856" y="89933"/>
            <a:ext cx="9322856" cy="840268"/>
          </a:xfrm>
        </p:spPr>
        <p:txBody>
          <a:bodyPr/>
          <a:lstStyle/>
          <a:p>
            <a:r>
              <a:rPr lang="en-US" dirty="0" smtClean="0"/>
              <a:t>Calibration: from photon to data</a:t>
            </a:r>
            <a:endParaRPr lang="en-US" dirty="0"/>
          </a:p>
        </p:txBody>
      </p:sp>
      <p:pic>
        <p:nvPicPr>
          <p:cNvPr id="4" name="Picture 2" descr="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r="81506" b="21530"/>
          <a:stretch>
            <a:fillRect/>
          </a:stretch>
        </p:blipFill>
        <p:spPr bwMode="auto">
          <a:xfrm>
            <a:off x="6899919" y="1855037"/>
            <a:ext cx="156686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870988" y="2862158"/>
            <a:ext cx="1176637" cy="518766"/>
          </a:xfrm>
          <a:custGeom>
            <a:avLst/>
            <a:gdLst>
              <a:gd name="connsiteX0" fmla="*/ 17886 w 1699130"/>
              <a:gd name="connsiteY0" fmla="*/ 0 h 518766"/>
              <a:gd name="connsiteX1" fmla="*/ 0 w 1699130"/>
              <a:gd name="connsiteY1" fmla="*/ 89442 h 518766"/>
              <a:gd name="connsiteX2" fmla="*/ 17886 w 1699130"/>
              <a:gd name="connsiteY2" fmla="*/ 196773 h 518766"/>
              <a:gd name="connsiteX3" fmla="*/ 71543 w 1699130"/>
              <a:gd name="connsiteY3" fmla="*/ 357769 h 518766"/>
              <a:gd name="connsiteX4" fmla="*/ 125199 w 1699130"/>
              <a:gd name="connsiteY4" fmla="*/ 482989 h 518766"/>
              <a:gd name="connsiteX5" fmla="*/ 160971 w 1699130"/>
              <a:gd name="connsiteY5" fmla="*/ 518766 h 518766"/>
              <a:gd name="connsiteX6" fmla="*/ 214627 w 1699130"/>
              <a:gd name="connsiteY6" fmla="*/ 465100 h 518766"/>
              <a:gd name="connsiteX7" fmla="*/ 286170 w 1699130"/>
              <a:gd name="connsiteY7" fmla="*/ 339881 h 518766"/>
              <a:gd name="connsiteX8" fmla="*/ 339826 w 1699130"/>
              <a:gd name="connsiteY8" fmla="*/ 268327 h 518766"/>
              <a:gd name="connsiteX9" fmla="*/ 357712 w 1699130"/>
              <a:gd name="connsiteY9" fmla="*/ 53665 h 518766"/>
              <a:gd name="connsiteX10" fmla="*/ 411369 w 1699130"/>
              <a:gd name="connsiteY10" fmla="*/ 17888 h 518766"/>
              <a:gd name="connsiteX11" fmla="*/ 482911 w 1699130"/>
              <a:gd name="connsiteY11" fmla="*/ 143108 h 518766"/>
              <a:gd name="connsiteX12" fmla="*/ 500797 w 1699130"/>
              <a:gd name="connsiteY12" fmla="*/ 375658 h 518766"/>
              <a:gd name="connsiteX13" fmla="*/ 572339 w 1699130"/>
              <a:gd name="connsiteY13" fmla="*/ 357769 h 518766"/>
              <a:gd name="connsiteX14" fmla="*/ 661767 w 1699130"/>
              <a:gd name="connsiteY14" fmla="*/ 214661 h 518766"/>
              <a:gd name="connsiteX15" fmla="*/ 697538 w 1699130"/>
              <a:gd name="connsiteY15" fmla="*/ 107331 h 518766"/>
              <a:gd name="connsiteX16" fmla="*/ 715423 w 1699130"/>
              <a:gd name="connsiteY16" fmla="*/ 53665 h 518766"/>
              <a:gd name="connsiteX17" fmla="*/ 822737 w 1699130"/>
              <a:gd name="connsiteY17" fmla="*/ 71554 h 518766"/>
              <a:gd name="connsiteX18" fmla="*/ 840622 w 1699130"/>
              <a:gd name="connsiteY18" fmla="*/ 143108 h 518766"/>
              <a:gd name="connsiteX19" fmla="*/ 912165 w 1699130"/>
              <a:gd name="connsiteY19" fmla="*/ 393546 h 518766"/>
              <a:gd name="connsiteX20" fmla="*/ 965821 w 1699130"/>
              <a:gd name="connsiteY20" fmla="*/ 375658 h 518766"/>
              <a:gd name="connsiteX21" fmla="*/ 1019478 w 1699130"/>
              <a:gd name="connsiteY21" fmla="*/ 268327 h 518766"/>
              <a:gd name="connsiteX22" fmla="*/ 1037364 w 1699130"/>
              <a:gd name="connsiteY22" fmla="*/ 143108 h 518766"/>
              <a:gd name="connsiteX23" fmla="*/ 1144677 w 1699130"/>
              <a:gd name="connsiteY23" fmla="*/ 89442 h 518766"/>
              <a:gd name="connsiteX24" fmla="*/ 1198334 w 1699130"/>
              <a:gd name="connsiteY24" fmla="*/ 107331 h 518766"/>
              <a:gd name="connsiteX25" fmla="*/ 1251991 w 1699130"/>
              <a:gd name="connsiteY25" fmla="*/ 232550 h 518766"/>
              <a:gd name="connsiteX26" fmla="*/ 1323533 w 1699130"/>
              <a:gd name="connsiteY26" fmla="*/ 339881 h 518766"/>
              <a:gd name="connsiteX27" fmla="*/ 1395075 w 1699130"/>
              <a:gd name="connsiteY27" fmla="*/ 357769 h 518766"/>
              <a:gd name="connsiteX28" fmla="*/ 1466618 w 1699130"/>
              <a:gd name="connsiteY28" fmla="*/ 339881 h 518766"/>
              <a:gd name="connsiteX29" fmla="*/ 1520274 w 1699130"/>
              <a:gd name="connsiteY29" fmla="*/ 160996 h 518766"/>
              <a:gd name="connsiteX30" fmla="*/ 1538160 w 1699130"/>
              <a:gd name="connsiteY30" fmla="*/ 89442 h 518766"/>
              <a:gd name="connsiteX31" fmla="*/ 1591817 w 1699130"/>
              <a:gd name="connsiteY31" fmla="*/ 71554 h 518766"/>
              <a:gd name="connsiteX32" fmla="*/ 1699130 w 1699130"/>
              <a:gd name="connsiteY32" fmla="*/ 53665 h 5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99130" h="518766">
                <a:moveTo>
                  <a:pt x="17886" y="0"/>
                </a:moveTo>
                <a:cubicBezTo>
                  <a:pt x="11924" y="29814"/>
                  <a:pt x="0" y="59038"/>
                  <a:pt x="0" y="89442"/>
                </a:cubicBezTo>
                <a:cubicBezTo>
                  <a:pt x="0" y="125712"/>
                  <a:pt x="10774" y="161207"/>
                  <a:pt x="17886" y="196773"/>
                </a:cubicBezTo>
                <a:cubicBezTo>
                  <a:pt x="35012" y="282415"/>
                  <a:pt x="37805" y="267786"/>
                  <a:pt x="71543" y="357769"/>
                </a:cubicBezTo>
                <a:cubicBezTo>
                  <a:pt x="91984" y="412287"/>
                  <a:pt x="89305" y="429140"/>
                  <a:pt x="125199" y="482989"/>
                </a:cubicBezTo>
                <a:cubicBezTo>
                  <a:pt x="134553" y="497022"/>
                  <a:pt x="149047" y="506840"/>
                  <a:pt x="160971" y="518766"/>
                </a:cubicBezTo>
                <a:cubicBezTo>
                  <a:pt x="178856" y="500877"/>
                  <a:pt x="198435" y="484534"/>
                  <a:pt x="214627" y="465100"/>
                </a:cubicBezTo>
                <a:cubicBezTo>
                  <a:pt x="263855" y="406016"/>
                  <a:pt x="242438" y="409863"/>
                  <a:pt x="286170" y="339881"/>
                </a:cubicBezTo>
                <a:cubicBezTo>
                  <a:pt x="301969" y="314599"/>
                  <a:pt x="321941" y="292178"/>
                  <a:pt x="339826" y="268327"/>
                </a:cubicBezTo>
                <a:cubicBezTo>
                  <a:pt x="345788" y="196773"/>
                  <a:pt x="337989" y="122705"/>
                  <a:pt x="357712" y="53665"/>
                </a:cubicBezTo>
                <a:cubicBezTo>
                  <a:pt x="363617" y="32995"/>
                  <a:pt x="390290" y="13671"/>
                  <a:pt x="411369" y="17888"/>
                </a:cubicBezTo>
                <a:cubicBezTo>
                  <a:pt x="425413" y="20697"/>
                  <a:pt x="482820" y="142927"/>
                  <a:pt x="482911" y="143108"/>
                </a:cubicBezTo>
                <a:cubicBezTo>
                  <a:pt x="488873" y="220625"/>
                  <a:pt x="470899" y="303891"/>
                  <a:pt x="500797" y="375658"/>
                </a:cubicBezTo>
                <a:cubicBezTo>
                  <a:pt x="510250" y="398349"/>
                  <a:pt x="554959" y="375152"/>
                  <a:pt x="572339" y="357769"/>
                </a:cubicBezTo>
                <a:cubicBezTo>
                  <a:pt x="612111" y="317990"/>
                  <a:pt x="661767" y="214661"/>
                  <a:pt x="661767" y="214661"/>
                </a:cubicBezTo>
                <a:lnTo>
                  <a:pt x="697538" y="107331"/>
                </a:lnTo>
                <a:lnTo>
                  <a:pt x="715423" y="53665"/>
                </a:lnTo>
                <a:cubicBezTo>
                  <a:pt x="751194" y="59628"/>
                  <a:pt x="793229" y="50473"/>
                  <a:pt x="822737" y="71554"/>
                </a:cubicBezTo>
                <a:cubicBezTo>
                  <a:pt x="842742" y="85845"/>
                  <a:pt x="837750" y="118691"/>
                  <a:pt x="840622" y="143108"/>
                </a:cubicBezTo>
                <a:cubicBezTo>
                  <a:pt x="870605" y="398007"/>
                  <a:pt x="782170" y="350209"/>
                  <a:pt x="912165" y="393546"/>
                </a:cubicBezTo>
                <a:cubicBezTo>
                  <a:pt x="930050" y="387583"/>
                  <a:pt x="951100" y="387437"/>
                  <a:pt x="965821" y="375658"/>
                </a:cubicBezTo>
                <a:cubicBezTo>
                  <a:pt x="997342" y="350437"/>
                  <a:pt x="1007696" y="303679"/>
                  <a:pt x="1019478" y="268327"/>
                </a:cubicBezTo>
                <a:cubicBezTo>
                  <a:pt x="1025440" y="226587"/>
                  <a:pt x="1020242" y="181638"/>
                  <a:pt x="1037364" y="143108"/>
                </a:cubicBezTo>
                <a:cubicBezTo>
                  <a:pt x="1049423" y="115970"/>
                  <a:pt x="1120866" y="97380"/>
                  <a:pt x="1144677" y="89442"/>
                </a:cubicBezTo>
                <a:cubicBezTo>
                  <a:pt x="1162563" y="95405"/>
                  <a:pt x="1183613" y="95552"/>
                  <a:pt x="1198334" y="107331"/>
                </a:cubicBezTo>
                <a:cubicBezTo>
                  <a:pt x="1252584" y="150738"/>
                  <a:pt x="1223354" y="175266"/>
                  <a:pt x="1251991" y="232550"/>
                </a:cubicBezTo>
                <a:cubicBezTo>
                  <a:pt x="1271217" y="271008"/>
                  <a:pt x="1281821" y="329451"/>
                  <a:pt x="1323533" y="339881"/>
                </a:cubicBezTo>
                <a:lnTo>
                  <a:pt x="1395075" y="357769"/>
                </a:lnTo>
                <a:cubicBezTo>
                  <a:pt x="1418923" y="351806"/>
                  <a:pt x="1447735" y="355619"/>
                  <a:pt x="1466618" y="339881"/>
                </a:cubicBezTo>
                <a:cubicBezTo>
                  <a:pt x="1507980" y="305407"/>
                  <a:pt x="1512461" y="200066"/>
                  <a:pt x="1520274" y="160996"/>
                </a:cubicBezTo>
                <a:cubicBezTo>
                  <a:pt x="1525095" y="136888"/>
                  <a:pt x="1522803" y="108641"/>
                  <a:pt x="1538160" y="89442"/>
                </a:cubicBezTo>
                <a:cubicBezTo>
                  <a:pt x="1549937" y="74719"/>
                  <a:pt x="1573689" y="76734"/>
                  <a:pt x="1591817" y="71554"/>
                </a:cubicBezTo>
                <a:cubicBezTo>
                  <a:pt x="1664540" y="50773"/>
                  <a:pt x="1643816" y="53665"/>
                  <a:pt x="1699130" y="53665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3-05-01 at 7.5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25" y="1855037"/>
            <a:ext cx="3779160" cy="228299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826784" y="2862158"/>
            <a:ext cx="1073135" cy="518766"/>
          </a:xfrm>
          <a:custGeom>
            <a:avLst/>
            <a:gdLst>
              <a:gd name="connsiteX0" fmla="*/ 17886 w 1699130"/>
              <a:gd name="connsiteY0" fmla="*/ 0 h 518766"/>
              <a:gd name="connsiteX1" fmla="*/ 0 w 1699130"/>
              <a:gd name="connsiteY1" fmla="*/ 89442 h 518766"/>
              <a:gd name="connsiteX2" fmla="*/ 17886 w 1699130"/>
              <a:gd name="connsiteY2" fmla="*/ 196773 h 518766"/>
              <a:gd name="connsiteX3" fmla="*/ 71543 w 1699130"/>
              <a:gd name="connsiteY3" fmla="*/ 357769 h 518766"/>
              <a:gd name="connsiteX4" fmla="*/ 125199 w 1699130"/>
              <a:gd name="connsiteY4" fmla="*/ 482989 h 518766"/>
              <a:gd name="connsiteX5" fmla="*/ 160971 w 1699130"/>
              <a:gd name="connsiteY5" fmla="*/ 518766 h 518766"/>
              <a:gd name="connsiteX6" fmla="*/ 214627 w 1699130"/>
              <a:gd name="connsiteY6" fmla="*/ 465100 h 518766"/>
              <a:gd name="connsiteX7" fmla="*/ 286170 w 1699130"/>
              <a:gd name="connsiteY7" fmla="*/ 339881 h 518766"/>
              <a:gd name="connsiteX8" fmla="*/ 339826 w 1699130"/>
              <a:gd name="connsiteY8" fmla="*/ 268327 h 518766"/>
              <a:gd name="connsiteX9" fmla="*/ 357712 w 1699130"/>
              <a:gd name="connsiteY9" fmla="*/ 53665 h 518766"/>
              <a:gd name="connsiteX10" fmla="*/ 411369 w 1699130"/>
              <a:gd name="connsiteY10" fmla="*/ 17888 h 518766"/>
              <a:gd name="connsiteX11" fmla="*/ 482911 w 1699130"/>
              <a:gd name="connsiteY11" fmla="*/ 143108 h 518766"/>
              <a:gd name="connsiteX12" fmla="*/ 500797 w 1699130"/>
              <a:gd name="connsiteY12" fmla="*/ 375658 h 518766"/>
              <a:gd name="connsiteX13" fmla="*/ 572339 w 1699130"/>
              <a:gd name="connsiteY13" fmla="*/ 357769 h 518766"/>
              <a:gd name="connsiteX14" fmla="*/ 661767 w 1699130"/>
              <a:gd name="connsiteY14" fmla="*/ 214661 h 518766"/>
              <a:gd name="connsiteX15" fmla="*/ 697538 w 1699130"/>
              <a:gd name="connsiteY15" fmla="*/ 107331 h 518766"/>
              <a:gd name="connsiteX16" fmla="*/ 715423 w 1699130"/>
              <a:gd name="connsiteY16" fmla="*/ 53665 h 518766"/>
              <a:gd name="connsiteX17" fmla="*/ 822737 w 1699130"/>
              <a:gd name="connsiteY17" fmla="*/ 71554 h 518766"/>
              <a:gd name="connsiteX18" fmla="*/ 840622 w 1699130"/>
              <a:gd name="connsiteY18" fmla="*/ 143108 h 518766"/>
              <a:gd name="connsiteX19" fmla="*/ 912165 w 1699130"/>
              <a:gd name="connsiteY19" fmla="*/ 393546 h 518766"/>
              <a:gd name="connsiteX20" fmla="*/ 965821 w 1699130"/>
              <a:gd name="connsiteY20" fmla="*/ 375658 h 518766"/>
              <a:gd name="connsiteX21" fmla="*/ 1019478 w 1699130"/>
              <a:gd name="connsiteY21" fmla="*/ 268327 h 518766"/>
              <a:gd name="connsiteX22" fmla="*/ 1037364 w 1699130"/>
              <a:gd name="connsiteY22" fmla="*/ 143108 h 518766"/>
              <a:gd name="connsiteX23" fmla="*/ 1144677 w 1699130"/>
              <a:gd name="connsiteY23" fmla="*/ 89442 h 518766"/>
              <a:gd name="connsiteX24" fmla="*/ 1198334 w 1699130"/>
              <a:gd name="connsiteY24" fmla="*/ 107331 h 518766"/>
              <a:gd name="connsiteX25" fmla="*/ 1251991 w 1699130"/>
              <a:gd name="connsiteY25" fmla="*/ 232550 h 518766"/>
              <a:gd name="connsiteX26" fmla="*/ 1323533 w 1699130"/>
              <a:gd name="connsiteY26" fmla="*/ 339881 h 518766"/>
              <a:gd name="connsiteX27" fmla="*/ 1395075 w 1699130"/>
              <a:gd name="connsiteY27" fmla="*/ 357769 h 518766"/>
              <a:gd name="connsiteX28" fmla="*/ 1466618 w 1699130"/>
              <a:gd name="connsiteY28" fmla="*/ 339881 h 518766"/>
              <a:gd name="connsiteX29" fmla="*/ 1520274 w 1699130"/>
              <a:gd name="connsiteY29" fmla="*/ 160996 h 518766"/>
              <a:gd name="connsiteX30" fmla="*/ 1538160 w 1699130"/>
              <a:gd name="connsiteY30" fmla="*/ 89442 h 518766"/>
              <a:gd name="connsiteX31" fmla="*/ 1591817 w 1699130"/>
              <a:gd name="connsiteY31" fmla="*/ 71554 h 518766"/>
              <a:gd name="connsiteX32" fmla="*/ 1699130 w 1699130"/>
              <a:gd name="connsiteY32" fmla="*/ 53665 h 5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99130" h="518766">
                <a:moveTo>
                  <a:pt x="17886" y="0"/>
                </a:moveTo>
                <a:cubicBezTo>
                  <a:pt x="11924" y="29814"/>
                  <a:pt x="0" y="59038"/>
                  <a:pt x="0" y="89442"/>
                </a:cubicBezTo>
                <a:cubicBezTo>
                  <a:pt x="0" y="125712"/>
                  <a:pt x="10774" y="161207"/>
                  <a:pt x="17886" y="196773"/>
                </a:cubicBezTo>
                <a:cubicBezTo>
                  <a:pt x="35012" y="282415"/>
                  <a:pt x="37805" y="267786"/>
                  <a:pt x="71543" y="357769"/>
                </a:cubicBezTo>
                <a:cubicBezTo>
                  <a:pt x="91984" y="412287"/>
                  <a:pt x="89305" y="429140"/>
                  <a:pt x="125199" y="482989"/>
                </a:cubicBezTo>
                <a:cubicBezTo>
                  <a:pt x="134553" y="497022"/>
                  <a:pt x="149047" y="506840"/>
                  <a:pt x="160971" y="518766"/>
                </a:cubicBezTo>
                <a:cubicBezTo>
                  <a:pt x="178856" y="500877"/>
                  <a:pt x="198435" y="484534"/>
                  <a:pt x="214627" y="465100"/>
                </a:cubicBezTo>
                <a:cubicBezTo>
                  <a:pt x="263855" y="406016"/>
                  <a:pt x="242438" y="409863"/>
                  <a:pt x="286170" y="339881"/>
                </a:cubicBezTo>
                <a:cubicBezTo>
                  <a:pt x="301969" y="314599"/>
                  <a:pt x="321941" y="292178"/>
                  <a:pt x="339826" y="268327"/>
                </a:cubicBezTo>
                <a:cubicBezTo>
                  <a:pt x="345788" y="196773"/>
                  <a:pt x="337989" y="122705"/>
                  <a:pt x="357712" y="53665"/>
                </a:cubicBezTo>
                <a:cubicBezTo>
                  <a:pt x="363617" y="32995"/>
                  <a:pt x="390290" y="13671"/>
                  <a:pt x="411369" y="17888"/>
                </a:cubicBezTo>
                <a:cubicBezTo>
                  <a:pt x="425413" y="20697"/>
                  <a:pt x="482820" y="142927"/>
                  <a:pt x="482911" y="143108"/>
                </a:cubicBezTo>
                <a:cubicBezTo>
                  <a:pt x="488873" y="220625"/>
                  <a:pt x="470899" y="303891"/>
                  <a:pt x="500797" y="375658"/>
                </a:cubicBezTo>
                <a:cubicBezTo>
                  <a:pt x="510250" y="398349"/>
                  <a:pt x="554959" y="375152"/>
                  <a:pt x="572339" y="357769"/>
                </a:cubicBezTo>
                <a:cubicBezTo>
                  <a:pt x="612111" y="317990"/>
                  <a:pt x="661767" y="214661"/>
                  <a:pt x="661767" y="214661"/>
                </a:cubicBezTo>
                <a:lnTo>
                  <a:pt x="697538" y="107331"/>
                </a:lnTo>
                <a:lnTo>
                  <a:pt x="715423" y="53665"/>
                </a:lnTo>
                <a:cubicBezTo>
                  <a:pt x="751194" y="59628"/>
                  <a:pt x="793229" y="50473"/>
                  <a:pt x="822737" y="71554"/>
                </a:cubicBezTo>
                <a:cubicBezTo>
                  <a:pt x="842742" y="85845"/>
                  <a:pt x="837750" y="118691"/>
                  <a:pt x="840622" y="143108"/>
                </a:cubicBezTo>
                <a:cubicBezTo>
                  <a:pt x="870605" y="398007"/>
                  <a:pt x="782170" y="350209"/>
                  <a:pt x="912165" y="393546"/>
                </a:cubicBezTo>
                <a:cubicBezTo>
                  <a:pt x="930050" y="387583"/>
                  <a:pt x="951100" y="387437"/>
                  <a:pt x="965821" y="375658"/>
                </a:cubicBezTo>
                <a:cubicBezTo>
                  <a:pt x="997342" y="350437"/>
                  <a:pt x="1007696" y="303679"/>
                  <a:pt x="1019478" y="268327"/>
                </a:cubicBezTo>
                <a:cubicBezTo>
                  <a:pt x="1025440" y="226587"/>
                  <a:pt x="1020242" y="181638"/>
                  <a:pt x="1037364" y="143108"/>
                </a:cubicBezTo>
                <a:cubicBezTo>
                  <a:pt x="1049423" y="115970"/>
                  <a:pt x="1120866" y="97380"/>
                  <a:pt x="1144677" y="89442"/>
                </a:cubicBezTo>
                <a:cubicBezTo>
                  <a:pt x="1162563" y="95405"/>
                  <a:pt x="1183613" y="95552"/>
                  <a:pt x="1198334" y="107331"/>
                </a:cubicBezTo>
                <a:cubicBezTo>
                  <a:pt x="1252584" y="150738"/>
                  <a:pt x="1223354" y="175266"/>
                  <a:pt x="1251991" y="232550"/>
                </a:cubicBezTo>
                <a:cubicBezTo>
                  <a:pt x="1271217" y="271008"/>
                  <a:pt x="1281821" y="329451"/>
                  <a:pt x="1323533" y="339881"/>
                </a:cubicBezTo>
                <a:lnTo>
                  <a:pt x="1395075" y="357769"/>
                </a:lnTo>
                <a:cubicBezTo>
                  <a:pt x="1418923" y="351806"/>
                  <a:pt x="1447735" y="355619"/>
                  <a:pt x="1466618" y="339881"/>
                </a:cubicBezTo>
                <a:cubicBezTo>
                  <a:pt x="1507980" y="305407"/>
                  <a:pt x="1512461" y="200066"/>
                  <a:pt x="1520274" y="160996"/>
                </a:cubicBezTo>
                <a:cubicBezTo>
                  <a:pt x="1525095" y="136888"/>
                  <a:pt x="1522803" y="108641"/>
                  <a:pt x="1538160" y="89442"/>
                </a:cubicBezTo>
                <a:cubicBezTo>
                  <a:pt x="1549937" y="74719"/>
                  <a:pt x="1573689" y="76734"/>
                  <a:pt x="1591817" y="71554"/>
                </a:cubicBezTo>
                <a:cubicBezTo>
                  <a:pt x="1664540" y="50773"/>
                  <a:pt x="1643816" y="53665"/>
                  <a:pt x="1699130" y="53665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7625" y="1413191"/>
            <a:ext cx="392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Propagation through ice</a:t>
            </a:r>
            <a:endParaRPr lang="en-US" b="1" dirty="0"/>
          </a:p>
        </p:txBody>
      </p:sp>
      <p:sp>
        <p:nvSpPr>
          <p:cNvPr id="10" name="Explosion 1 9"/>
          <p:cNvSpPr/>
          <p:nvPr/>
        </p:nvSpPr>
        <p:spPr>
          <a:xfrm>
            <a:off x="541867" y="2839057"/>
            <a:ext cx="643466" cy="795867"/>
          </a:xfrm>
          <a:prstGeom prst="irregularSeal1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4565" y="2169131"/>
            <a:ext cx="10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867" y="4656891"/>
            <a:ext cx="75273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flashers:</a:t>
            </a:r>
          </a:p>
          <a:p>
            <a:pPr marL="342900" indent="-342900">
              <a:buAutoNum type="arabicParenR"/>
            </a:pPr>
            <a:r>
              <a:rPr lang="en-US" dirty="0" smtClean="0"/>
              <a:t>To verify that DOMs are properly connected and functioning during commissioning</a:t>
            </a:r>
          </a:p>
          <a:p>
            <a:pPr marL="342900" indent="-342900">
              <a:buAutoNum type="arabicParenR"/>
            </a:pPr>
            <a:r>
              <a:rPr lang="en-US" dirty="0" smtClean="0"/>
              <a:t>To verify the detector geometry</a:t>
            </a:r>
          </a:p>
          <a:p>
            <a:pPr marL="342900" indent="-342900">
              <a:buAutoNum type="arabicParenR"/>
            </a:pPr>
            <a:r>
              <a:rPr lang="en-US" dirty="0" smtClean="0"/>
              <a:t>To study the optical properties of the ice</a:t>
            </a:r>
          </a:p>
          <a:p>
            <a:pPr marL="342900" indent="-342900">
              <a:buAutoNum type="arabicParenR"/>
            </a:pPr>
            <a:r>
              <a:rPr lang="en-US" dirty="0" smtClean="0"/>
              <a:t>To study the response of the DOMs themselves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7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https://wiki.icecube.wisc.edu/index.php/Flashers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wiki.icecube.wisc.edu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</a:t>
            </a:r>
            <a:r>
              <a:rPr lang="en-US" dirty="0" err="1" smtClean="0"/>
              <a:t>CDOM_Info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Flasher Board</a:t>
            </a:r>
            <a:endParaRPr lang="en-US" dirty="0"/>
          </a:p>
        </p:txBody>
      </p:sp>
      <p:pic>
        <p:nvPicPr>
          <p:cNvPr id="7" name="Content Placeholder 6" descr="Screen Shot 2016-06-11 at 2.24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94" r="-2969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93474" y="1746334"/>
            <a:ext cx="220911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LEDs</a:t>
            </a:r>
          </a:p>
          <a:p>
            <a:endParaRPr lang="en-US" dirty="0" smtClean="0"/>
          </a:p>
          <a:p>
            <a:r>
              <a:rPr lang="en-US" dirty="0" smtClean="0"/>
              <a:t>Arranged in pairs, evenly spaced 60° apart</a:t>
            </a:r>
          </a:p>
          <a:p>
            <a:endParaRPr lang="en-US" dirty="0"/>
          </a:p>
          <a:p>
            <a:r>
              <a:rPr lang="en-US" dirty="0" smtClean="0"/>
              <a:t>1&amp;7, 2&amp;8, 3&amp;9, 4&amp;10, 5&amp;11, 6&amp;12, going clockwise seen from above</a:t>
            </a:r>
          </a:p>
          <a:p>
            <a:endParaRPr lang="en-US" dirty="0"/>
          </a:p>
          <a:p>
            <a:r>
              <a:rPr lang="en-US" dirty="0" smtClean="0"/>
              <a:t>1-6 are tilted, upward at about 45° from horizontal</a:t>
            </a:r>
          </a:p>
          <a:p>
            <a:endParaRPr lang="en-US" dirty="0"/>
          </a:p>
          <a:p>
            <a:r>
              <a:rPr lang="en-US" dirty="0" smtClean="0"/>
              <a:t>7-10 are horizontal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vast majority of </a:t>
            </a:r>
            <a:r>
              <a:rPr lang="en-US" dirty="0" err="1" smtClean="0"/>
              <a:t>IceCube</a:t>
            </a:r>
            <a:r>
              <a:rPr lang="en-US" dirty="0" smtClean="0"/>
              <a:t> LEDs are ETG-5UV405-30, nominally 405 nm wavelength, actually 399 nm, FWHM of 14 nm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Screen Shot 2016-06-11 at 2.2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1" y="3255786"/>
            <a:ext cx="3876910" cy="3100564"/>
          </a:xfrm>
          <a:prstGeom prst="rect">
            <a:avLst/>
          </a:prstGeom>
        </p:spPr>
      </p:pic>
      <p:pic>
        <p:nvPicPr>
          <p:cNvPr id="8" name="Picture 7" descr="Screen Shot 2016-06-11 at 2.3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22" y="3361453"/>
            <a:ext cx="3884890" cy="29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cDOMs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DOMs each on string 14 and string 79 have </a:t>
            </a:r>
            <a:r>
              <a:rPr lang="en-US" dirty="0" err="1" smtClean="0"/>
              <a:t>multiwavelength</a:t>
            </a:r>
            <a:r>
              <a:rPr lang="en-US" dirty="0" smtClean="0"/>
              <a:t> flashers called </a:t>
            </a:r>
            <a:r>
              <a:rPr lang="en-US" dirty="0" err="1" smtClean="0"/>
              <a:t>cDOMs</a:t>
            </a:r>
            <a:endParaRPr lang="en-US" dirty="0" smtClean="0"/>
          </a:p>
          <a:p>
            <a:r>
              <a:rPr lang="en-US" dirty="0" smtClean="0"/>
              <a:t>For the remainder of this lesson we will use the standard 400 nm flashers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897" b="-2589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Flashers - Bootcamp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93FA-6E54-3944-BF5C-03D6B482C6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9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1068</Words>
  <Application>Microsoft Macintosh PowerPoint</Application>
  <PresentationFormat>On-screen Show (4:3)</PresentationFormat>
  <Paragraphs>248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IceCube Flashers</vt:lpstr>
      <vt:lpstr>IceCube</vt:lpstr>
      <vt:lpstr>IceCube Strings</vt:lpstr>
      <vt:lpstr>IceCube Digital Optical Module (DOM)</vt:lpstr>
      <vt:lpstr>Calibration: from photon to data</vt:lpstr>
      <vt:lpstr>Flasher references</vt:lpstr>
      <vt:lpstr>LED Flasher Board</vt:lpstr>
      <vt:lpstr>Flasher properties</vt:lpstr>
      <vt:lpstr>cDOMs</vt:lpstr>
      <vt:lpstr>Flasher properties: Angular emission profile (beam width)</vt:lpstr>
      <vt:lpstr>Flasher operating parameters</vt:lpstr>
      <vt:lpstr>Flasher operation: String and DOM</vt:lpstr>
      <vt:lpstr>Running flashers: brightness and width</vt:lpstr>
      <vt:lpstr>PowerPoint Presentation</vt:lpstr>
      <vt:lpstr>Running flashers: mask</vt:lpstr>
      <vt:lpstr>Running flashers: mask</vt:lpstr>
      <vt:lpstr>Running flashers: mask</vt:lpstr>
      <vt:lpstr>Running flashers: rate</vt:lpstr>
      <vt:lpstr>Flasher data processing</vt:lpstr>
    </vt:vector>
  </TitlesOfParts>
  <Company>University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IceCube Flashers</dc:title>
  <dc:creator>Dawn Williams</dc:creator>
  <cp:lastModifiedBy>Dawn Williams</cp:lastModifiedBy>
  <cp:revision>13</cp:revision>
  <dcterms:created xsi:type="dcterms:W3CDTF">2016-06-11T19:08:58Z</dcterms:created>
  <dcterms:modified xsi:type="dcterms:W3CDTF">2016-06-11T20:48:28Z</dcterms:modified>
</cp:coreProperties>
</file>