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09" r:id="rId4"/>
    <p:sldId id="317" r:id="rId5"/>
    <p:sldId id="318" r:id="rId6"/>
    <p:sldId id="319" r:id="rId7"/>
    <p:sldId id="320" r:id="rId8"/>
    <p:sldId id="321" r:id="rId9"/>
    <p:sldId id="322" r:id="rId10"/>
    <p:sldId id="325" r:id="rId11"/>
    <p:sldId id="323" r:id="rId12"/>
    <p:sldId id="324" r:id="rId13"/>
    <p:sldId id="308" r:id="rId14"/>
    <p:sldId id="326" r:id="rId15"/>
    <p:sldId id="313" r:id="rId16"/>
    <p:sldId id="312" r:id="rId17"/>
    <p:sldId id="314" r:id="rId18"/>
    <p:sldId id="315" r:id="rId19"/>
    <p:sldId id="316" r:id="rId20"/>
    <p:sldId id="30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87" autoAdjust="0"/>
    <p:restoredTop sz="96325" autoAdjust="0"/>
  </p:normalViewPr>
  <p:slideViewPr>
    <p:cSldViewPr snapToGrid="0">
      <p:cViewPr>
        <p:scale>
          <a:sx n="120" d="100"/>
          <a:sy n="120" d="100"/>
        </p:scale>
        <p:origin x="-41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690EA7C1-49E1-4DE2-AAB5-499B8C8FCD7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12808D66-9591-4995-832D-99106457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8D66-9591-4995-832D-99106457F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133600" cy="309748"/>
          </a:xfrm>
        </p:spPr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10738"/>
          </a:xfrm>
        </p:spPr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8698"/>
            <a:ext cx="3962400" cy="365125"/>
          </a:xfrm>
        </p:spPr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8698"/>
            <a:ext cx="2133600" cy="365125"/>
          </a:xfrm>
        </p:spPr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73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</p:spPr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5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0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3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1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47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2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0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3577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CB3-6FC6-482E-B0EF-EA4290B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7.23.15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ARA Drill Program  |  T. Benson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4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15400" cy="4038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ARA DRILL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</a:t>
            </a:r>
            <a:br>
              <a:rPr lang="en-US" sz="1800" dirty="0" smtClean="0"/>
            </a:br>
            <a:r>
              <a:rPr lang="en-US" sz="1800" dirty="0"/>
              <a:t>	</a:t>
            </a:r>
            <a:r>
              <a:rPr lang="en-US" sz="1800" dirty="0" smtClean="0"/>
              <a:t>Terry </a:t>
            </a:r>
            <a:r>
              <a:rPr lang="en-US" sz="1800" dirty="0" smtClean="0"/>
              <a:t>Benson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ARA Collaboration Meeting</a:t>
            </a:r>
            <a:br>
              <a:rPr lang="en-US" sz="1800" dirty="0" smtClean="0"/>
            </a:br>
            <a:r>
              <a:rPr lang="en-US" sz="1800" dirty="0" smtClean="0"/>
              <a:t>Madison, WI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7.23.15</a:t>
            </a:r>
            <a:endParaRPr lang="en-US" sz="1800" dirty="0"/>
          </a:p>
        </p:txBody>
      </p:sp>
      <p:pic>
        <p:nvPicPr>
          <p:cNvPr id="6147" name="Picture 3" descr="C:\Users\tbenson\Documents\PSL\Logo\PSL logo alo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9919"/>
            <a:ext cx="990600" cy="9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KRC-ADMIN\Shared\PSL\PSL\Logos\2008\PSL logo alo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093" y="6248400"/>
            <a:ext cx="61090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8" t="26405" r="21202" b="35531"/>
          <a:stretch/>
        </p:blipFill>
        <p:spPr>
          <a:xfrm>
            <a:off x="5334000" y="6248400"/>
            <a:ext cx="705853" cy="60960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C:\Users\tbenson\AppData\Local\Temp\wipac_logo_black-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6509911"/>
            <a:ext cx="1219200" cy="3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SL006\digital-pictures\Lockheed_ASC\RW2_13-14_FieldSeason_Pictures\Benson\DSCF89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7767" y="951130"/>
            <a:ext cx="6172483" cy="3608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342475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1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2 &amp; 3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ASC Utilities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1331" y="2749154"/>
            <a:ext cx="4772686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165734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</a:t>
            </a:r>
            <a:r>
              <a:rPr lang="en-US" sz="1400" b="1" dirty="0" err="1" smtClean="0"/>
              <a:t>Testbed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1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2 &amp; 3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ASC Utilities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8156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Lessons and Unresolved Issues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35034"/>
            <a:ext cx="9144000" cy="473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From 12-13 (ARA2 and 3) and 13-14 (ASC Utility Work)</a:t>
            </a:r>
          </a:p>
          <a:p>
            <a:r>
              <a:rPr lang="en-US" sz="2800" dirty="0" smtClean="0"/>
              <a:t>Hose performance, longevity</a:t>
            </a:r>
          </a:p>
          <a:p>
            <a:pPr lvl="1"/>
            <a:r>
              <a:rPr lang="en-US" sz="2400" dirty="0" smtClean="0"/>
              <a:t>Hose and bundle design</a:t>
            </a:r>
          </a:p>
          <a:p>
            <a:pPr lvl="1"/>
            <a:r>
              <a:rPr lang="en-US" sz="2400" dirty="0" smtClean="0"/>
              <a:t>Hose protection:  </a:t>
            </a:r>
            <a:r>
              <a:rPr lang="en-US" sz="2400" dirty="0" err="1" smtClean="0"/>
              <a:t>Drillhead</a:t>
            </a:r>
            <a:r>
              <a:rPr lang="en-US" sz="2400" dirty="0" smtClean="0"/>
              <a:t> recirculation</a:t>
            </a:r>
          </a:p>
          <a:p>
            <a:pPr lvl="1"/>
            <a:r>
              <a:rPr lang="en-US" sz="2400" dirty="0" smtClean="0"/>
              <a:t>Hose protection:  Reel and sheave modifications</a:t>
            </a:r>
          </a:p>
          <a:p>
            <a:r>
              <a:rPr lang="en-US" sz="2800" dirty="0" smtClean="0"/>
              <a:t>Hole evolution (ice ridges) and </a:t>
            </a:r>
            <a:r>
              <a:rPr lang="en-US" sz="2800" dirty="0" err="1" smtClean="0"/>
              <a:t>firn</a:t>
            </a:r>
            <a:r>
              <a:rPr lang="en-US" sz="2800" dirty="0" smtClean="0"/>
              <a:t>-to-deep operational transition</a:t>
            </a:r>
          </a:p>
          <a:p>
            <a:r>
              <a:rPr lang="en-US" sz="2800" dirty="0" smtClean="0"/>
              <a:t>Filter clogging and gas engine reliability (main pump)</a:t>
            </a:r>
          </a:p>
          <a:p>
            <a:r>
              <a:rPr lang="en-US" sz="2800" dirty="0" smtClean="0"/>
              <a:t>Motor controls and data systems need optimization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8156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another field season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35034"/>
            <a:ext cx="6096000" cy="47387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Current status</a:t>
            </a:r>
          </a:p>
          <a:p>
            <a:r>
              <a:rPr lang="en-US" dirty="0" smtClean="0"/>
              <a:t>Last operated during 13-14 season, startup and operations went well</a:t>
            </a:r>
          </a:p>
          <a:p>
            <a:r>
              <a:rPr lang="en-US" dirty="0"/>
              <a:t>14-15 recon shows drill is weathering well in storage</a:t>
            </a:r>
          </a:p>
          <a:p>
            <a:r>
              <a:rPr lang="en-US" dirty="0" smtClean="0"/>
              <a:t>90m of hose bundle without cable</a:t>
            </a:r>
          </a:p>
          <a:p>
            <a:r>
              <a:rPr lang="en-US" dirty="0" smtClean="0"/>
              <a:t>Open issues with hose reliability</a:t>
            </a:r>
          </a:p>
          <a:p>
            <a:r>
              <a:rPr lang="en-US" dirty="0" smtClean="0"/>
              <a:t>Now know that better filtration is required</a:t>
            </a:r>
          </a:p>
          <a:p>
            <a:r>
              <a:rPr lang="en-US" dirty="0" smtClean="0"/>
              <a:t>Now know that engine/pump reliability is a concern</a:t>
            </a:r>
          </a:p>
          <a:p>
            <a:r>
              <a:rPr lang="en-US" dirty="0" smtClean="0"/>
              <a:t>All items in the North are accounted for</a:t>
            </a:r>
          </a:p>
          <a:p>
            <a:pPr lvl="1"/>
            <a:r>
              <a:rPr lang="en-US" dirty="0" smtClean="0"/>
              <a:t>Spare hose</a:t>
            </a:r>
          </a:p>
          <a:p>
            <a:pPr lvl="1"/>
            <a:r>
              <a:rPr lang="en-US" dirty="0" smtClean="0"/>
              <a:t>Primary and spare cable</a:t>
            </a:r>
          </a:p>
          <a:p>
            <a:pPr lvl="1"/>
            <a:r>
              <a:rPr lang="en-US" dirty="0" err="1" smtClean="0"/>
              <a:t>Drillheads</a:t>
            </a:r>
            <a:endParaRPr lang="en-US" dirty="0" smtClean="0"/>
          </a:p>
          <a:p>
            <a:pPr lvl="1"/>
            <a:r>
              <a:rPr lang="en-US" dirty="0" err="1" smtClean="0"/>
              <a:t>Retroed</a:t>
            </a:r>
            <a:r>
              <a:rPr lang="en-US" dirty="0" smtClean="0"/>
              <a:t> DNF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5" y="371102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5" y="131814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8156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another field season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830282"/>
            <a:ext cx="9144000" cy="57130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list assumes a 3-station drilling campaign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Tasks Ahead (reduced version)</a:t>
            </a:r>
          </a:p>
          <a:p>
            <a:r>
              <a:rPr lang="en-US" dirty="0" smtClean="0"/>
              <a:t>Procure another set of hose and reconstruct bundle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drillhead</a:t>
            </a:r>
            <a:r>
              <a:rPr lang="en-US" dirty="0" smtClean="0"/>
              <a:t> recirculation (hose protection)</a:t>
            </a:r>
          </a:p>
          <a:p>
            <a:r>
              <a:rPr lang="en-US" dirty="0" smtClean="0"/>
              <a:t>Rebuild pumping unit with electric motor and improved filtration (</a:t>
            </a:r>
            <a:r>
              <a:rPr lang="en-US" dirty="0" err="1" smtClean="0"/>
              <a:t>EPump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what’s left to build closed-loop glycol carrot</a:t>
            </a:r>
          </a:p>
          <a:p>
            <a:pPr lvl="1"/>
            <a:r>
              <a:rPr lang="en-US" dirty="0" smtClean="0"/>
              <a:t>Technical solution to painful </a:t>
            </a:r>
            <a:r>
              <a:rPr lang="en-US" dirty="0" err="1" smtClean="0"/>
              <a:t>firn</a:t>
            </a:r>
            <a:r>
              <a:rPr lang="en-US" dirty="0" smtClean="0"/>
              <a:t> drilling to deep drilling transition</a:t>
            </a:r>
          </a:p>
          <a:p>
            <a:pPr lvl="1"/>
            <a:r>
              <a:rPr lang="en-US" dirty="0" smtClean="0"/>
              <a:t>Can be run overnight unattended, shaves time off each shift</a:t>
            </a:r>
          </a:p>
          <a:p>
            <a:r>
              <a:rPr lang="en-US" dirty="0" smtClean="0"/>
              <a:t>Or, use what’s left to restock spares and maintenance items TBD</a:t>
            </a:r>
          </a:p>
          <a:p>
            <a:r>
              <a:rPr lang="en-US" dirty="0" smtClean="0"/>
              <a:t>Ship equipment Southbound</a:t>
            </a:r>
          </a:p>
          <a:p>
            <a:r>
              <a:rPr lang="en-US" dirty="0" smtClean="0"/>
              <a:t>Recruit an experienced drill crew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A full version plan, for reference, adds..</a:t>
            </a:r>
          </a:p>
          <a:p>
            <a:r>
              <a:rPr lang="en-US" dirty="0" smtClean="0"/>
              <a:t>Further hose and bundle design (more R&amp;D)</a:t>
            </a:r>
          </a:p>
          <a:p>
            <a:r>
              <a:rPr lang="en-US" dirty="0" smtClean="0"/>
              <a:t>Minor hose reel modifications to improve hose longevity</a:t>
            </a:r>
          </a:p>
          <a:p>
            <a:r>
              <a:rPr lang="en-US" dirty="0" smtClean="0"/>
              <a:t>Upgrade hose reel motor drives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98763"/>
              </p:ext>
            </p:extLst>
          </p:nvPr>
        </p:nvGraphicFramePr>
        <p:xfrm>
          <a:off x="540327" y="1546630"/>
          <a:ext cx="8038411" cy="4480096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2884517"/>
                <a:gridCol w="2576947"/>
                <a:gridCol w="2576947"/>
              </a:tblGrid>
              <a:tr h="560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 Ice Labor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520 </a:t>
                      </a:r>
                      <a:r>
                        <a:rPr lang="en-US" sz="1600" dirty="0" err="1" smtClean="0"/>
                        <a:t>hr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engr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600 </a:t>
                      </a:r>
                      <a:r>
                        <a:rPr lang="en-US" sz="1600" baseline="0" dirty="0" err="1" smtClean="0"/>
                        <a:t>hr</a:t>
                      </a:r>
                      <a:r>
                        <a:rPr lang="en-US" sz="1600" baseline="0" dirty="0" smtClean="0"/>
                        <a:t> tech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$100k</a:t>
                      </a:r>
                      <a:endParaRPr lang="en-US" sz="1600" dirty="0"/>
                    </a:p>
                  </a:txBody>
                  <a:tcPr anchor="ctr"/>
                </a:tc>
              </a:tr>
              <a:tr h="560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 Ice Labor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240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engr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1050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tech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$105k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0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 Equipment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$75k</a:t>
                      </a:r>
                      <a:endParaRPr lang="en-US" sz="1600" dirty="0"/>
                    </a:p>
                  </a:txBody>
                  <a:tcPr anchor="ctr"/>
                </a:tc>
              </a:tr>
              <a:tr h="560012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      Hose and Cable Bundle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$25k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0012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sz="1600" i="1" dirty="0" err="1" smtClean="0">
                          <a:solidFill>
                            <a:schemeClr val="tx1"/>
                          </a:solidFill>
                        </a:rPr>
                        <a:t>Drillhead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</a:rPr>
                        <a:t> Recirculation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$15k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0012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      Electric Pump and Filtration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$20k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0012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      Mini Carrot Head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$15k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0012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TOTAL</a:t>
                      </a:r>
                      <a:endParaRPr lang="en-US" sz="1600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$280k</a:t>
                      </a:r>
                      <a:endParaRPr lang="en-US" sz="16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Preparing for another field season</a:t>
            </a:r>
            <a:br>
              <a:rPr lang="en-US" dirty="0" smtClean="0"/>
            </a:br>
            <a:r>
              <a:rPr lang="en-US" sz="2800" dirty="0" smtClean="0"/>
              <a:t>Rough Total Drill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another field season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0" y="783772"/>
            <a:ext cx="9144000" cy="9856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The Big Question</a:t>
            </a:r>
            <a:r>
              <a:rPr lang="en-US" sz="2400" b="1" dirty="0" smtClean="0"/>
              <a:t>:</a:t>
            </a:r>
          </a:p>
          <a:p>
            <a:pPr marL="0" indent="0" algn="ctr">
              <a:buNone/>
            </a:pPr>
            <a:r>
              <a:rPr lang="en-US" sz="1800" b="1" dirty="0" smtClean="0"/>
              <a:t>How many ARA Stations can the proposal support per season from a drilling perspective?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12714"/>
              </p:ext>
            </p:extLst>
          </p:nvPr>
        </p:nvGraphicFramePr>
        <p:xfrm>
          <a:off x="166255" y="1733796"/>
          <a:ext cx="8823367" cy="473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35"/>
                <a:gridCol w="3626466"/>
                <a:gridCol w="3626466"/>
              </a:tblGrid>
              <a:tr h="6257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Money</a:t>
                      </a:r>
                    </a:p>
                    <a:p>
                      <a:r>
                        <a:rPr lang="en-US" sz="1600" dirty="0" smtClean="0"/>
                        <a:t>$280k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</a:p>
                    <a:p>
                      <a:r>
                        <a:rPr lang="en-US" sz="1600" dirty="0" smtClean="0"/>
                        <a:t>4 weeks on-ice</a:t>
                      </a:r>
                      <a:endParaRPr lang="en-US" sz="1600" dirty="0"/>
                    </a:p>
                  </a:txBody>
                  <a:tcPr/>
                </a:tc>
              </a:tr>
              <a:tr h="3576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Station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YES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4303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Stations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YES</a:t>
                      </a:r>
                    </a:p>
                    <a:p>
                      <a:r>
                        <a:rPr lang="en-US" sz="1600" dirty="0" smtClean="0"/>
                        <a:t>This</a:t>
                      </a:r>
                      <a:r>
                        <a:rPr lang="en-US" sz="1600" baseline="0" dirty="0" smtClean="0"/>
                        <a:t> is the same as ‘12-’13…  At minimum, buying hose and making a new bundle should support 2 stations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MAYBE, VERY AGGRESSIVE</a:t>
                      </a:r>
                    </a:p>
                    <a:p>
                      <a:r>
                        <a:rPr lang="en-US" sz="1600" dirty="0" smtClean="0"/>
                        <a:t>Based on the ‘12-’13 experience, this would take 18 elapsed</a:t>
                      </a:r>
                      <a:r>
                        <a:rPr lang="en-US" sz="1600" baseline="0" dirty="0" smtClean="0"/>
                        <a:t> days of active drilling, not leaving enough time at start and end</a:t>
                      </a:r>
                      <a:endParaRPr lang="en-US" sz="1600" dirty="0"/>
                    </a:p>
                  </a:txBody>
                  <a:tcPr anchor="ctr"/>
                </a:tc>
              </a:tr>
              <a:tr h="11621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PROBABLY</a:t>
                      </a:r>
                    </a:p>
                    <a:p>
                      <a:r>
                        <a:rPr lang="en-US" sz="1600" baseline="0" dirty="0" smtClean="0"/>
                        <a:t>Only if the reduced plan can be fully realized so hose longevity is improved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1621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4+ Stations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NOT WITH CONFIDENCE</a:t>
                      </a:r>
                    </a:p>
                    <a:p>
                      <a:r>
                        <a:rPr lang="en-US" sz="1600" dirty="0" smtClean="0"/>
                        <a:t>More</a:t>
                      </a:r>
                      <a:r>
                        <a:rPr lang="en-US" sz="1600" baseline="0" dirty="0" smtClean="0"/>
                        <a:t> would need to be invested in optimizing hose design and improve its handling to improve longevity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6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17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another field season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35034"/>
            <a:ext cx="9144000" cy="4738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Important Early Tasks</a:t>
            </a:r>
          </a:p>
          <a:p>
            <a:r>
              <a:rPr lang="en-US" dirty="0" smtClean="0"/>
              <a:t>Recon at Pole 1 year before a field season is recommended</a:t>
            </a:r>
          </a:p>
          <a:p>
            <a:r>
              <a:rPr lang="en-US" dirty="0" smtClean="0"/>
              <a:t>Hose is long-lead, and a critical requirement.  Would need to establish contact with hose vendor no later than March preceding a field season</a:t>
            </a:r>
          </a:p>
          <a:p>
            <a:r>
              <a:rPr lang="en-US" dirty="0" err="1" smtClean="0"/>
              <a:t>EPump</a:t>
            </a:r>
            <a:r>
              <a:rPr lang="en-US" dirty="0" smtClean="0"/>
              <a:t> module and small carrot are also long-lead in-house items, design would need to begin in March/April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1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09" y="1178719"/>
            <a:ext cx="466058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8719"/>
            <a:ext cx="9144000" cy="4525963"/>
          </a:xfrm>
          <a:solidFill>
            <a:schemeClr val="bg1">
              <a:alpha val="73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ASC needs to rework up to 9 vertical egress shafts out of the South Pole Station tunnel system</a:t>
            </a:r>
          </a:p>
          <a:p>
            <a:r>
              <a:rPr lang="en-US" dirty="0" smtClean="0"/>
              <a:t>PSL has </a:t>
            </a:r>
            <a:r>
              <a:rPr lang="en-US" dirty="0" smtClean="0"/>
              <a:t>studied this effort under contract with ASC (2013 and 2014), one conclusion was to use </a:t>
            </a:r>
            <a:r>
              <a:rPr lang="en-US" dirty="0" smtClean="0"/>
              <a:t>closed-circuit hot carrot technology with </a:t>
            </a:r>
            <a:r>
              <a:rPr lang="en-US" dirty="0" err="1" smtClean="0"/>
              <a:t>IceCube</a:t>
            </a:r>
            <a:r>
              <a:rPr lang="en-US" dirty="0" smtClean="0"/>
              <a:t> IFD or </a:t>
            </a:r>
            <a:r>
              <a:rPr lang="en-US" dirty="0" smtClean="0"/>
              <a:t>ARAHWD to create the new holes</a:t>
            </a:r>
            <a:endParaRPr lang="en-US" dirty="0" smtClean="0"/>
          </a:p>
          <a:p>
            <a:r>
              <a:rPr lang="en-US" dirty="0" smtClean="0"/>
              <a:t>Preliminary timeline would be 1 to 2 shafts per season, starting </a:t>
            </a:r>
            <a:r>
              <a:rPr lang="en-US" dirty="0" smtClean="0"/>
              <a:t>??</a:t>
            </a:r>
            <a:endParaRPr lang="en-US" dirty="0" smtClean="0"/>
          </a:p>
          <a:p>
            <a:r>
              <a:rPr lang="en-US" dirty="0" smtClean="0"/>
              <a:t>This is a perfect opportunity for synergy between ASC egress shaft project and ARA drilling</a:t>
            </a:r>
          </a:p>
          <a:p>
            <a:pPr lvl="1"/>
            <a:r>
              <a:rPr lang="en-US" dirty="0" smtClean="0"/>
              <a:t>Some cost sharing for remaining upgrades?</a:t>
            </a:r>
          </a:p>
          <a:p>
            <a:pPr lvl="1"/>
            <a:r>
              <a:rPr lang="en-US" dirty="0" smtClean="0"/>
              <a:t>Shared resources</a:t>
            </a:r>
          </a:p>
          <a:p>
            <a:pPr lvl="1"/>
            <a:r>
              <a:rPr lang="en-US" dirty="0" smtClean="0"/>
              <a:t>Efficient use of people on-ice and system commissioning/decommissioning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One model:  Drill 3 stations over 4-5 weeks, drill crew stays another 1-2 weeks to create shafts and shut down drill</a:t>
            </a:r>
            <a:endParaRPr lang="en-US" dirty="0" smtClean="0"/>
          </a:p>
          <a:p>
            <a:r>
              <a:rPr lang="en-US" dirty="0" smtClean="0"/>
              <a:t>ASC prefers the IFD over ARAHWD because of the reduced crew footprint</a:t>
            </a:r>
          </a:p>
          <a:p>
            <a:r>
              <a:rPr lang="en-US" dirty="0" smtClean="0"/>
              <a:t>Discussions are needed between ARA and ASC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E3B-9B28-42D0-8C83-ED19AFEAB5CE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>
            <a:normAutofit/>
          </a:bodyPr>
          <a:lstStyle/>
          <a:p>
            <a:r>
              <a:rPr lang="en-US" dirty="0" smtClean="0"/>
              <a:t>Synergy between ARA and ASC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4.googleusercontent.com/-KLZOfW7Dpu0/UOId_CDk3AI/AAAAAAAAV-s/F_HZazkgf1o/s1064/20121231+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KRC-ADMIN\Shared\PSL\PSL\Logos\2008\PSL logo al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6" y="6277262"/>
            <a:ext cx="45818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26405" r="21202" b="35531"/>
          <a:stretch/>
        </p:blipFill>
        <p:spPr>
          <a:xfrm>
            <a:off x="1822510" y="6277262"/>
            <a:ext cx="529390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C:\Users\tbenson\AppData\Local\Temp\wipac_logo_black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60142"/>
            <a:ext cx="1075215" cy="274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60198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prstClr val="black"/>
                </a:solidFill>
              </a:rPr>
              <a:t>ARA HOT WATER DRILL</a:t>
            </a:r>
          </a:p>
          <a:p>
            <a:pPr algn="l"/>
            <a:r>
              <a:rPr lang="en-US" sz="1600" b="1" dirty="0" smtClean="0">
                <a:solidFill>
                  <a:prstClr val="black"/>
                </a:solidFill>
              </a:rPr>
              <a:t>Drilling support for the </a:t>
            </a:r>
            <a:r>
              <a:rPr lang="en-US" sz="1600" b="1" dirty="0" err="1" smtClean="0">
                <a:solidFill>
                  <a:prstClr val="black"/>
                </a:solidFill>
              </a:rPr>
              <a:t>Askaryan</a:t>
            </a:r>
            <a:r>
              <a:rPr lang="en-US" sz="1600" b="1" dirty="0" smtClean="0">
                <a:solidFill>
                  <a:prstClr val="black"/>
                </a:solidFill>
              </a:rPr>
              <a:t> Radio Array (ARA) at the South Pole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3299" y="4487038"/>
            <a:ext cx="4218301" cy="2247424"/>
          </a:xfrm>
          <a:prstGeom prst="roundRect">
            <a:avLst/>
          </a:prstGeom>
          <a:solidFill>
            <a:schemeClr val="tx2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Hole Requirements: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1400" dirty="0" smtClean="0">
                <a:solidFill>
                  <a:prstClr val="white"/>
                </a:solidFill>
              </a:rPr>
              <a:t>φ</a:t>
            </a:r>
            <a:r>
              <a:rPr lang="en-US" sz="1400" dirty="0" smtClean="0">
                <a:solidFill>
                  <a:prstClr val="white"/>
                </a:solidFill>
              </a:rPr>
              <a:t>6in </a:t>
            </a:r>
            <a:r>
              <a:rPr lang="en-US" sz="1400" dirty="0">
                <a:solidFill>
                  <a:prstClr val="white"/>
                </a:solidFill>
              </a:rPr>
              <a:t>(18cm</a:t>
            </a:r>
            <a:r>
              <a:rPr lang="en-US" sz="1400" dirty="0" smtClean="0">
                <a:solidFill>
                  <a:prstClr val="white"/>
                </a:solidFill>
              </a:rPr>
              <a:t>) min </a:t>
            </a:r>
            <a:r>
              <a:rPr lang="en-US" sz="1400" dirty="0">
                <a:solidFill>
                  <a:prstClr val="white"/>
                </a:solidFill>
              </a:rPr>
              <a:t>x 200m </a:t>
            </a:r>
            <a:r>
              <a:rPr lang="en-US" sz="1400" dirty="0" smtClean="0">
                <a:solidFill>
                  <a:prstClr val="white"/>
                </a:solidFill>
              </a:rPr>
              <a:t>deep DRY </a:t>
            </a:r>
            <a:r>
              <a:rPr lang="en-US" sz="1400" dirty="0">
                <a:solidFill>
                  <a:prstClr val="white"/>
                </a:solidFill>
              </a:rPr>
              <a:t>hole </a:t>
            </a:r>
            <a:endParaRPr lang="en-US" sz="1400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1 hole per 10 </a:t>
            </a:r>
            <a:r>
              <a:rPr lang="en-US" sz="1400" dirty="0" err="1" smtClean="0">
                <a:solidFill>
                  <a:prstClr val="white"/>
                </a:solidFill>
              </a:rPr>
              <a:t>hr</a:t>
            </a:r>
            <a:r>
              <a:rPr lang="en-US" sz="1400" dirty="0" smtClean="0">
                <a:solidFill>
                  <a:prstClr val="white"/>
                </a:solidFill>
              </a:rPr>
              <a:t> (2 holes/day with 2 shifts)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Hot </a:t>
            </a:r>
            <a:r>
              <a:rPr lang="en-US" sz="1400" dirty="0">
                <a:solidFill>
                  <a:prstClr val="white"/>
                </a:solidFill>
              </a:rPr>
              <a:t>water to make dry holes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Drill/pump-out simultaneously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3-sled train configuration, 34klb (15t) dry weight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300kW thermal power, requires 30kW electrical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12gpm (45 </a:t>
            </a:r>
            <a:r>
              <a:rPr lang="en-US" sz="1400" dirty="0" err="1">
                <a:solidFill>
                  <a:prstClr val="white"/>
                </a:solidFill>
              </a:rPr>
              <a:t>lpm</a:t>
            </a:r>
            <a:r>
              <a:rPr lang="en-US" sz="1400" dirty="0">
                <a:solidFill>
                  <a:prstClr val="white"/>
                </a:solidFill>
              </a:rPr>
              <a:t>), 85°C, 1000psi (7Mpa)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Crew </a:t>
            </a:r>
            <a:r>
              <a:rPr lang="en-US" sz="1400" dirty="0">
                <a:solidFill>
                  <a:prstClr val="white"/>
                </a:solidFill>
              </a:rPr>
              <a:t>of 5/shift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24600" y="152400"/>
            <a:ext cx="2667000" cy="2768374"/>
            <a:chOff x="6400800" y="76200"/>
            <a:chExt cx="2667000" cy="276837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76200"/>
              <a:ext cx="2667000" cy="19373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400800" y="2013577"/>
              <a:ext cx="2667000" cy="830997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Overlay of 2012-13 hole profiles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12x production holes (12 planned)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All instrumentation successfully deployed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885-E395-462D-84DD-AB5418333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22670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</a:t>
            </a:r>
            <a:r>
              <a:rPr lang="en-US" sz="1400" b="1" dirty="0" err="1" smtClean="0"/>
              <a:t>Testbed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1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2 &amp; 3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ASC Utilities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240703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</a:t>
            </a:r>
            <a:r>
              <a:rPr lang="en-US" sz="1400" b="1" dirty="0" err="1" smtClean="0"/>
              <a:t>Testbed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1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2 &amp; 3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ASC Utilities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16332" y="2749154"/>
            <a:ext cx="6127668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900000">
            <a:off x="3545196" y="2506801"/>
            <a:ext cx="5280560" cy="315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3245" y="4892744"/>
            <a:ext cx="42121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Initial build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IceCube</a:t>
            </a:r>
            <a:r>
              <a:rPr lang="en-US" sz="1400" dirty="0" smtClean="0"/>
              <a:t> Enhanced Hot Water Trencher -&gt; ARAHWD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 holes @ ARA Test Bed (40m dry)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 test hole (180m wet)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Drill under-powered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ARA37 drill vision develops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918585" y="426816"/>
            <a:ext cx="2159057" cy="1617592"/>
            <a:chOff x="152400" y="1447800"/>
            <a:chExt cx="2333625" cy="174838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" y="1447800"/>
              <a:ext cx="2333625" cy="1748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26"/>
            <p:cNvSpPr/>
            <p:nvPr/>
          </p:nvSpPr>
          <p:spPr>
            <a:xfrm>
              <a:off x="1042988" y="1881188"/>
              <a:ext cx="252412" cy="252412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8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17011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1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2 &amp; 3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ASC Utilities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1332" y="2749154"/>
            <a:ext cx="1192258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56232" y="2759054"/>
            <a:ext cx="4787768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7814" y="5134406"/>
            <a:ext cx="46463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First attempt to 200m and dry 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 test holes @ ICL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6 instrument holes @ ARA1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Tough drilling season, equipment failures/loss, long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Clear that ARA37 drill vision needed to be realized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918585" y="422883"/>
            <a:ext cx="2165156" cy="1622161"/>
            <a:chOff x="152400" y="1447800"/>
            <a:chExt cx="2333625" cy="174838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" y="1447800"/>
              <a:ext cx="2333625" cy="1748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916782" y="2133600"/>
              <a:ext cx="252412" cy="252412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900000">
            <a:off x="4509363" y="2843437"/>
            <a:ext cx="4574466" cy="283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054614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1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2 &amp; 3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ASC Utilities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1331" y="2749154"/>
            <a:ext cx="2386615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50436" y="2759054"/>
            <a:ext cx="3593564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7720" y="4981091"/>
            <a:ext cx="3476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SUCCESS!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13 holes to spec, 1 test @ ICL, 6 @ ARA2, 6 @ ARA3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18585" y="422882"/>
            <a:ext cx="2169577" cy="1625473"/>
            <a:chOff x="152400" y="1447800"/>
            <a:chExt cx="2333625" cy="174838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" y="1447800"/>
              <a:ext cx="2333625" cy="1748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585788" y="2743200"/>
              <a:ext cx="252412" cy="252412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28600" y="2133600"/>
              <a:ext cx="252412" cy="252412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4" r="-2117"/>
          <a:stretch/>
        </p:blipFill>
        <p:spPr bwMode="auto">
          <a:xfrm rot="-900000">
            <a:off x="5202666" y="2996236"/>
            <a:ext cx="4092510" cy="220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8991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1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ARA 2 &amp; 3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ASC Utilities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1331" y="2749154"/>
            <a:ext cx="2386615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50436" y="2759054"/>
            <a:ext cx="3593564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7720" y="4981091"/>
            <a:ext cx="3476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SUCCESS!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13 holes to spec, 1 test @ ICL, 6 @ ARA2, 6 @ ARA3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But still lots of lessons, most critically hose performance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18585" y="422882"/>
            <a:ext cx="2169577" cy="1625473"/>
            <a:chOff x="152400" y="1447800"/>
            <a:chExt cx="2333625" cy="174838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" y="1447800"/>
              <a:ext cx="2333625" cy="1748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585788" y="2743200"/>
              <a:ext cx="252412" cy="252412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28600" y="2133600"/>
              <a:ext cx="252412" cy="252412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4" r="-2117"/>
          <a:stretch/>
        </p:blipFill>
        <p:spPr bwMode="auto">
          <a:xfrm rot="-900000">
            <a:off x="5202666" y="2996236"/>
            <a:ext cx="4092510" cy="220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 descr="https://lh4.googleusercontent.com/--66kGjpmnh8/UQa8xE2il6I/AAAAAAAAWCM/OR_3XApr2so/s902/20130106+01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011" y="4425537"/>
            <a:ext cx="5178425" cy="1855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93680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1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2 &amp; 3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ASC Utilities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1331" y="2749154"/>
            <a:ext cx="3579105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44016" y="2759054"/>
            <a:ext cx="2399983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26302" y="2950415"/>
            <a:ext cx="2035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ARA goes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ASC contracts with PSL for Station utility support using the ARAHWD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ASC pays for some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Mission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Demonstrate closed-loop glycol carrot drilling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lessons and issues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Now have a downhole camera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New driller recruits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17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13701"/>
            <a:ext cx="9144000" cy="123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On-Ice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Activities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593"/>
          </a:xfrm>
        </p:spPr>
        <p:txBody>
          <a:bodyPr/>
          <a:lstStyle/>
          <a:p>
            <a:r>
              <a:rPr lang="en-US" dirty="0" smtClean="0"/>
              <a:t>ARA Hot Water Drill</a:t>
            </a:r>
            <a:br>
              <a:rPr lang="en-US" dirty="0" smtClean="0"/>
            </a:br>
            <a:r>
              <a:rPr lang="en-US" sz="2800" dirty="0" smtClean="0"/>
              <a:t>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632316"/>
              </p:ext>
            </p:extLst>
          </p:nvPr>
        </p:nvGraphicFramePr>
        <p:xfrm>
          <a:off x="5" y="2426036"/>
          <a:ext cx="9143998" cy="3205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59424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1422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Activities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build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 Upgrade (ASC)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Off-Ice Budget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$240k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$220k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$200k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Proposed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Completed </a:t>
                      </a:r>
                      <a:r>
                        <a:rPr lang="en-US" sz="1400" dirty="0" smtClean="0"/>
                        <a:t>Off-Ice Tasks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Scavenge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Hunt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1.5x Capacity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Hole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Pumpout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Melter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New Approach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Drillheads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Hose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Bundle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Hose Reel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Controls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Generators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Controls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Re: Sheave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Repairs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Hose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Re: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Drillhead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E-Pump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Firn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Drilling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7.23.15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ARA Drill Program  |  T. Benson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CB3-6FC6-482E-B0EF-EA4290BB848A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158" y="1113701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Testbed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515" y="142147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1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5004" y="1723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ARA 2 &amp; 3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8585" y="20450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ASC Utilities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6717" y="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</a:t>
            </a:r>
          </a:p>
          <a:p>
            <a:r>
              <a:rPr lang="en-US" sz="1200" dirty="0" smtClean="0"/>
              <a:t>1.  Budget includes Capital Equipment and Off-Ice Labor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63590" y="1270567"/>
            <a:ext cx="174568" cy="1472636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57947" y="1575366"/>
            <a:ext cx="174568" cy="1171934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50436" y="1877188"/>
            <a:ext cx="174568" cy="871283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44017" y="2198923"/>
            <a:ext cx="174568" cy="550231"/>
          </a:xfrm>
          <a:custGeom>
            <a:avLst/>
            <a:gdLst>
              <a:gd name="connsiteX0" fmla="*/ 0 w 174568"/>
              <a:gd name="connsiteY0" fmla="*/ 1446415 h 1446415"/>
              <a:gd name="connsiteX1" fmla="*/ 8313 w 174568"/>
              <a:gd name="connsiteY1" fmla="*/ 0 h 1446415"/>
              <a:gd name="connsiteX2" fmla="*/ 174568 w 174568"/>
              <a:gd name="connsiteY2" fmla="*/ 0 h 14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8" h="1446415">
                <a:moveTo>
                  <a:pt x="0" y="1446415"/>
                </a:moveTo>
                <a:lnTo>
                  <a:pt x="8313" y="0"/>
                </a:lnTo>
                <a:lnTo>
                  <a:pt x="174568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1331" y="2749154"/>
            <a:ext cx="3579105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44016" y="2759054"/>
            <a:ext cx="2399983" cy="302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6302" y="2950415"/>
            <a:ext cx="2035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ARA goes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ASC contracts with PSL for Station utility support using the ARAHWD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ASC pays for some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Mission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Demonstrate closed-loop glycol carrot drilling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lessons and issues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Now have a downhole camera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New driller recruits</a:t>
            </a:r>
            <a:endParaRPr lang="en-US" sz="1400" dirty="0"/>
          </a:p>
        </p:txBody>
      </p:sp>
      <p:pic>
        <p:nvPicPr>
          <p:cNvPr id="26" name="Picture 6" descr="\\PSL006\digital-pictures\Lockheed_ASC\RW2_13-14_FieldSeason_Pictures\Benson\DSCF92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/>
          <a:stretch/>
        </p:blipFill>
        <p:spPr bwMode="auto">
          <a:xfrm>
            <a:off x="3158846" y="2412051"/>
            <a:ext cx="3660880" cy="3990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\\PSL006\digital-pictures\Lockheed_ASC\RW2_13-14_FieldSeason_Pictures\Benson\DSCF89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12051"/>
            <a:ext cx="3050202" cy="3990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PSL006\digital-pictures\Lockheed_ASC\RW2_13-14_FieldSeason_Pictures\Benson\DSCF91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5101" y="31574"/>
            <a:ext cx="7588333" cy="22467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16585</TotalTime>
  <Words>2094</Words>
  <Application>Microsoft Office PowerPoint</Application>
  <PresentationFormat>On-screen Show (4:3)</PresentationFormat>
  <Paragraphs>736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2_Office Theme</vt:lpstr>
      <vt:lpstr>ARA DRILL PROGRAM      Terry Benson    ARA Collaboration Meeting Madison, WI 7.23.15</vt:lpstr>
      <vt:lpstr>PowerPoint Presentation</vt:lpstr>
      <vt:lpstr>ARA Hot Water Drill History</vt:lpstr>
      <vt:lpstr>ARA Hot Water Drill History</vt:lpstr>
      <vt:lpstr>ARA Hot Water Drill History</vt:lpstr>
      <vt:lpstr>ARA Hot Water Drill History</vt:lpstr>
      <vt:lpstr>ARA Hot Water Drill History</vt:lpstr>
      <vt:lpstr>ARA Hot Water Drill History</vt:lpstr>
      <vt:lpstr>ARA Hot Water Drill History</vt:lpstr>
      <vt:lpstr>ARA Hot Water Drill History</vt:lpstr>
      <vt:lpstr>ARA Hot Water Drill History</vt:lpstr>
      <vt:lpstr>Summary of Lessons and Unresolved Issues</vt:lpstr>
      <vt:lpstr>Preparing for another field season</vt:lpstr>
      <vt:lpstr>Preparing for another field season</vt:lpstr>
      <vt:lpstr>Preparing for another field season Rough Total Drill Budget</vt:lpstr>
      <vt:lpstr>Preparing for another field season</vt:lpstr>
      <vt:lpstr>Preparing for another field season</vt:lpstr>
      <vt:lpstr>Synergy between ARA and ASC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Benson</dc:creator>
  <cp:lastModifiedBy>Terry Benson</cp:lastModifiedBy>
  <cp:revision>132</cp:revision>
  <cp:lastPrinted>2015-07-23T15:22:42Z</cp:lastPrinted>
  <dcterms:created xsi:type="dcterms:W3CDTF">2014-08-18T18:22:07Z</dcterms:created>
  <dcterms:modified xsi:type="dcterms:W3CDTF">2015-07-23T15:25:25Z</dcterms:modified>
</cp:coreProperties>
</file>