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80" r:id="rId2"/>
    <p:sldId id="291" r:id="rId3"/>
    <p:sldId id="281" r:id="rId4"/>
    <p:sldId id="259" r:id="rId5"/>
    <p:sldId id="282" r:id="rId6"/>
    <p:sldId id="283" r:id="rId7"/>
    <p:sldId id="284" r:id="rId8"/>
    <p:sldId id="285" r:id="rId9"/>
    <p:sldId id="292" r:id="rId10"/>
    <p:sldId id="258" r:id="rId11"/>
    <p:sldId id="260" r:id="rId12"/>
    <p:sldId id="257" r:id="rId13"/>
    <p:sldId id="261" r:id="rId14"/>
    <p:sldId id="293" r:id="rId15"/>
    <p:sldId id="286" r:id="rId16"/>
    <p:sldId id="287" r:id="rId17"/>
    <p:sldId id="288" r:id="rId18"/>
    <p:sldId id="289" r:id="rId19"/>
    <p:sldId id="290" r:id="rId20"/>
    <p:sldId id="273" r:id="rId21"/>
    <p:sldId id="297" r:id="rId22"/>
    <p:sldId id="272" r:id="rId23"/>
    <p:sldId id="294" r:id="rId24"/>
    <p:sldId id="263" r:id="rId25"/>
    <p:sldId id="265" r:id="rId26"/>
    <p:sldId id="264" r:id="rId27"/>
    <p:sldId id="274" r:id="rId28"/>
    <p:sldId id="277" r:id="rId29"/>
    <p:sldId id="278" r:id="rId30"/>
    <p:sldId id="279" r:id="rId31"/>
    <p:sldId id="275" r:id="rId32"/>
    <p:sldId id="311" r:id="rId33"/>
    <p:sldId id="295" r:id="rId34"/>
    <p:sldId id="298" r:id="rId35"/>
    <p:sldId id="299" r:id="rId36"/>
    <p:sldId id="300" r:id="rId37"/>
    <p:sldId id="301" r:id="rId38"/>
    <p:sldId id="302" r:id="rId39"/>
    <p:sldId id="303" r:id="rId40"/>
    <p:sldId id="296" r:id="rId41"/>
    <p:sldId id="266" r:id="rId42"/>
    <p:sldId id="267" r:id="rId43"/>
    <p:sldId id="268" r:id="rId44"/>
    <p:sldId id="269" r:id="rId45"/>
    <p:sldId id="270" r:id="rId46"/>
    <p:sldId id="271" r:id="rId47"/>
    <p:sldId id="304" r:id="rId48"/>
    <p:sldId id="305" r:id="rId49"/>
    <p:sldId id="306" r:id="rId50"/>
    <p:sldId id="307" r:id="rId51"/>
    <p:sldId id="308" r:id="rId52"/>
    <p:sldId id="309" r:id="rId53"/>
    <p:sldId id="31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39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emf"/><Relationship Id="rId3"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C3780B-E214-4E49-A832-F7E5AC57955E}" type="datetimeFigureOut">
              <a:rPr lang="en-US" smtClean="0"/>
              <a:t>6/9/15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C2DB4-99E3-994E-87BC-E9F866F80E8E}" type="slidenum">
              <a:rPr lang="en-US" smtClean="0"/>
              <a:t>‹#›</a:t>
            </a:fld>
            <a:endParaRPr lang="en-US"/>
          </a:p>
        </p:txBody>
      </p:sp>
    </p:spTree>
    <p:extLst>
      <p:ext uri="{BB962C8B-B14F-4D97-AF65-F5344CB8AC3E}">
        <p14:creationId xmlns:p14="http://schemas.microsoft.com/office/powerpoint/2010/main" val="27810975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D591F38-6108-9C4A-8A14-76A1E10E6BE5}" type="slidenum">
              <a:rPr lang="en-US"/>
              <a:pPr/>
              <a:t>3</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p:cNvSpPr>
          <p:nvPr>
            <p:ph type="body" idx="1"/>
          </p:nvPr>
        </p:nvSpPr>
        <p:spPr/>
        <p:txBody>
          <a:bodyPr/>
          <a:lstStyle/>
          <a:p>
            <a:r>
              <a:rPr lang="en-US"/>
              <a:t>Cosmic rays have been observed to energies above 1E20eV.  Spectrum and composition give some ideas of the nature of the acceleration and transport. </a:t>
            </a:r>
          </a:p>
          <a:p>
            <a:r>
              <a:rPr lang="en-US"/>
              <a:t>Most candidates of astrophysical neutrinos are closely related to the observation of high energy cosmic rays.  We know that cosmic rays exist to highest energies.  Possible sources are SN remnants, active galaxies or gamma ray bursts.  Neutrino production may take place in the source region or on other, not too dense targets such as the Earth’s atmosphere, the interstellar medium or the cosmic microwave background.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D591F38-6108-9C4A-8A14-76A1E10E6BE5}" type="slidenum">
              <a:rPr lang="en-US"/>
              <a:pPr/>
              <a:t>5</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p:cNvSpPr>
          <p:nvPr>
            <p:ph type="body" idx="1"/>
          </p:nvPr>
        </p:nvSpPr>
        <p:spPr/>
        <p:txBody>
          <a:bodyPr/>
          <a:lstStyle/>
          <a:p>
            <a:r>
              <a:rPr lang="en-US"/>
              <a:t>Cosmic rays have been observed to energies above 1E20eV.  Spectrum and composition give some ideas of the nature of the acceleration and transport. </a:t>
            </a:r>
          </a:p>
          <a:p>
            <a:r>
              <a:rPr lang="en-US"/>
              <a:t>Most candidates of astrophysical neutrinos are closely related to the observation of high energy cosmic rays.  We know that cosmic rays exist to highest energies.  Possible sources are SN remnants, active galaxies or gamma ray bursts.  Neutrino production may take place in the source region or on other, not too dense targets such as the Earth’s atmosphere, the interstellar medium or the cosmic microwave background.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Text Box 2"/>
          <p:cNvSpPr txBox="1">
            <a:spLocks noGrp="1" noChangeArrowheads="1"/>
          </p:cNvSpPr>
          <p:nvPr>
            <p:ph type="body" idx="1"/>
          </p:nvPr>
        </p:nvSpPr>
        <p:spPr bwMode="auto">
          <a:xfrm>
            <a:off x="914400" y="4343400"/>
            <a:ext cx="5029200" cy="4114800"/>
          </a:xfrm>
          <a:prstGeom prst="rect">
            <a:avLst/>
          </a:prstGeom>
          <a:noFill/>
          <a:ln>
            <a:miter lim="800000"/>
            <a:headEnd/>
            <a:tailEnd/>
          </a:ln>
        </p:spPr>
        <p:txBody>
          <a:bodyPr wrap="none" anchor="ctr">
            <a:prstTxWarp prst="textNoShape">
              <a:avLst/>
            </a:prstTxWarp>
          </a:bodyPr>
          <a:lstStyle/>
          <a:p>
            <a:r>
              <a:rPr lang="en-US"/>
              <a:t>The emission of a coherent radio signal comes from the charge asymmetry in particle shower development.  The asymmetry is due to combined effects of positron annihilation and Compton scattering on atomic electrons.  There is a 20% excess of electrons over positrons in a particle shower, which moves as a compact bunch, a few cm wide and ~1cm thick, at a velocity above the speed of light in the medium.  The frequency dependence of Cherenkov radiation emitted is dP proportional to nu dnu.  For radiation with wavelength lambda much greater than l, where l is the length scale of the bunch, the radiated electric field will add coherently and thus be proportional to the square of the shower energy.  A radio signal emitted by a particle shower in a dielectric material such as ice or salt is coherent up to a few GHz, is linearly polarized, and lasts less than a nanosecond.  A shower with energy less than 10^19 eV interacting in ice will produce a peak strength of ~1mV/m/Mhz at the distance of 1 km.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20DB9-BE5F-1F47-9632-D5E0FC8936C6}" type="slidenum">
              <a:rPr lang="en-US"/>
              <a:pPr/>
              <a:t>12</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600">
                <a:solidFill>
                  <a:schemeClr val="tx1"/>
                </a:solidFill>
                <a:latin typeface="Arial" charset="0"/>
                <a:ea typeface="Osaka" charset="0"/>
                <a:cs typeface="Osaka" charset="0"/>
              </a:defRPr>
            </a:lvl1pPr>
            <a:lvl2pPr marL="742950" indent="-285750">
              <a:defRPr kumimoji="1" sz="1600">
                <a:solidFill>
                  <a:schemeClr val="tx1"/>
                </a:solidFill>
                <a:latin typeface="Arial" charset="0"/>
                <a:ea typeface="Osaka" charset="0"/>
                <a:cs typeface="Osaka" charset="0"/>
              </a:defRPr>
            </a:lvl2pPr>
            <a:lvl3pPr marL="1143000" indent="-228600">
              <a:defRPr kumimoji="1" sz="1600">
                <a:solidFill>
                  <a:schemeClr val="tx1"/>
                </a:solidFill>
                <a:latin typeface="Arial" charset="0"/>
                <a:ea typeface="Osaka" charset="0"/>
                <a:cs typeface="Osaka" charset="0"/>
              </a:defRPr>
            </a:lvl3pPr>
            <a:lvl4pPr marL="1600200" indent="-228600">
              <a:defRPr kumimoji="1" sz="1600">
                <a:solidFill>
                  <a:schemeClr val="tx1"/>
                </a:solidFill>
                <a:latin typeface="Arial" charset="0"/>
                <a:ea typeface="Osaka" charset="0"/>
                <a:cs typeface="Osaka" charset="0"/>
              </a:defRPr>
            </a:lvl4pPr>
            <a:lvl5pPr marL="2057400" indent="-228600">
              <a:defRPr kumimoji="1" sz="1600">
                <a:solidFill>
                  <a:schemeClr val="tx1"/>
                </a:solidFill>
                <a:latin typeface="Arial" charset="0"/>
                <a:ea typeface="Osaka" charset="0"/>
                <a:cs typeface="Osaka" charset="0"/>
              </a:defRPr>
            </a:lvl5pPr>
            <a:lvl6pPr marL="2514600" indent="-228600" fontAlgn="base">
              <a:lnSpc>
                <a:spcPct val="90000"/>
              </a:lnSpc>
              <a:spcBef>
                <a:spcPct val="50000"/>
              </a:spcBef>
              <a:spcAft>
                <a:spcPct val="0"/>
              </a:spcAft>
              <a:buClr>
                <a:schemeClr val="accent1"/>
              </a:buClr>
              <a:buFont typeface="Wingdings" charset="0"/>
              <a:defRPr kumimoji="1" sz="1600">
                <a:solidFill>
                  <a:schemeClr val="tx1"/>
                </a:solidFill>
                <a:latin typeface="Arial" charset="0"/>
                <a:ea typeface="Osaka" charset="0"/>
                <a:cs typeface="Osaka" charset="0"/>
              </a:defRPr>
            </a:lvl6pPr>
            <a:lvl7pPr marL="2971800" indent="-228600" fontAlgn="base">
              <a:lnSpc>
                <a:spcPct val="90000"/>
              </a:lnSpc>
              <a:spcBef>
                <a:spcPct val="50000"/>
              </a:spcBef>
              <a:spcAft>
                <a:spcPct val="0"/>
              </a:spcAft>
              <a:buClr>
                <a:schemeClr val="accent1"/>
              </a:buClr>
              <a:buFont typeface="Wingdings" charset="0"/>
              <a:defRPr kumimoji="1" sz="1600">
                <a:solidFill>
                  <a:schemeClr val="tx1"/>
                </a:solidFill>
                <a:latin typeface="Arial" charset="0"/>
                <a:ea typeface="Osaka" charset="0"/>
                <a:cs typeface="Osaka" charset="0"/>
              </a:defRPr>
            </a:lvl7pPr>
            <a:lvl8pPr marL="3429000" indent="-228600" fontAlgn="base">
              <a:lnSpc>
                <a:spcPct val="90000"/>
              </a:lnSpc>
              <a:spcBef>
                <a:spcPct val="50000"/>
              </a:spcBef>
              <a:spcAft>
                <a:spcPct val="0"/>
              </a:spcAft>
              <a:buClr>
                <a:schemeClr val="accent1"/>
              </a:buClr>
              <a:buFont typeface="Wingdings" charset="0"/>
              <a:defRPr kumimoji="1" sz="1600">
                <a:solidFill>
                  <a:schemeClr val="tx1"/>
                </a:solidFill>
                <a:latin typeface="Arial" charset="0"/>
                <a:ea typeface="Osaka" charset="0"/>
                <a:cs typeface="Osaka" charset="0"/>
              </a:defRPr>
            </a:lvl8pPr>
            <a:lvl9pPr marL="3886200" indent="-228600" fontAlgn="base">
              <a:lnSpc>
                <a:spcPct val="90000"/>
              </a:lnSpc>
              <a:spcBef>
                <a:spcPct val="50000"/>
              </a:spcBef>
              <a:spcAft>
                <a:spcPct val="0"/>
              </a:spcAft>
              <a:buClr>
                <a:schemeClr val="accent1"/>
              </a:buClr>
              <a:buFont typeface="Wingdings" charset="0"/>
              <a:defRPr kumimoji="1" sz="1600">
                <a:solidFill>
                  <a:schemeClr val="tx1"/>
                </a:solidFill>
                <a:latin typeface="Arial" charset="0"/>
                <a:ea typeface="Osaka" charset="0"/>
                <a:cs typeface="Osaka" charset="0"/>
              </a:defRPr>
            </a:lvl9pPr>
          </a:lstStyle>
          <a:p>
            <a:fld id="{D2A2DFC2-ACDE-DD49-9ADF-344C5E8E29F8}" type="slidenum">
              <a:rPr lang="en-US" altLang="ja-JP" sz="1200">
                <a:latin typeface="Times" charset="0"/>
              </a:rPr>
              <a:pPr/>
              <a:t>34</a:t>
            </a:fld>
            <a:endParaRPr lang="en-US" altLang="ja-JP" sz="1200">
              <a:latin typeface="Times" charset="0"/>
            </a:endParaRPr>
          </a:p>
        </p:txBody>
      </p:sp>
      <p:sp>
        <p:nvSpPr>
          <p:cNvPr id="4096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xfrm>
            <a:off x="914400" y="4343400"/>
            <a:ext cx="216535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Osaka" charset="0"/>
              <a:cs typeface="Osak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A2426D-7F29-074D-BA88-C9B016157863}" type="datetimeFigureOut">
              <a:rPr lang="en-US" smtClean="0"/>
              <a:t>6/9/15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49727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A2426D-7F29-074D-BA88-C9B016157863}" type="datetimeFigureOut">
              <a:rPr lang="en-US" smtClean="0"/>
              <a:t>6/9/15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113961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A2426D-7F29-074D-BA88-C9B016157863}" type="datetimeFigureOut">
              <a:rPr lang="en-US" smtClean="0"/>
              <a:t>6/9/15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332480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C28955-FABD-5542-995B-E2A39DDF6F2F}" type="slidenum">
              <a:rPr lang="en-US"/>
              <a:pPr>
                <a:defRPr/>
              </a:pPr>
              <a:t>‹#›</a:t>
            </a:fld>
            <a:endParaRPr lang="en-US"/>
          </a:p>
        </p:txBody>
      </p:sp>
    </p:spTree>
    <p:extLst>
      <p:ext uri="{BB962C8B-B14F-4D97-AF65-F5344CB8AC3E}">
        <p14:creationId xmlns:p14="http://schemas.microsoft.com/office/powerpoint/2010/main" val="366842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A2426D-7F29-074D-BA88-C9B016157863}" type="datetimeFigureOut">
              <a:rPr lang="en-US" smtClean="0"/>
              <a:t>6/9/15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2887867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A2426D-7F29-074D-BA88-C9B016157863}" type="datetimeFigureOut">
              <a:rPr lang="en-US" smtClean="0"/>
              <a:t>6/9/15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45240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A2426D-7F29-074D-BA88-C9B016157863}" type="datetimeFigureOut">
              <a:rPr lang="en-US" smtClean="0"/>
              <a:t>6/9/15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375777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A2426D-7F29-074D-BA88-C9B016157863}" type="datetimeFigureOut">
              <a:rPr lang="en-US" smtClean="0"/>
              <a:t>6/9/15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604117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A2426D-7F29-074D-BA88-C9B016157863}" type="datetimeFigureOut">
              <a:rPr lang="en-US" smtClean="0"/>
              <a:t>6/9/15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144968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2426D-7F29-074D-BA88-C9B016157863}" type="datetimeFigureOut">
              <a:rPr lang="en-US" smtClean="0"/>
              <a:t>6/9/15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385128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A2426D-7F29-074D-BA88-C9B016157863}" type="datetimeFigureOut">
              <a:rPr lang="en-US" smtClean="0"/>
              <a:t>6/9/15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121344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A2426D-7F29-074D-BA88-C9B016157863}" type="datetimeFigureOut">
              <a:rPr lang="en-US" smtClean="0"/>
              <a:t>6/9/15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B16CB5-F456-1444-BD20-D7DEEB0230AA}" type="slidenum">
              <a:rPr lang="en-US" smtClean="0"/>
              <a:t>‹#›</a:t>
            </a:fld>
            <a:endParaRPr lang="en-US"/>
          </a:p>
        </p:txBody>
      </p:sp>
    </p:spTree>
    <p:extLst>
      <p:ext uri="{BB962C8B-B14F-4D97-AF65-F5344CB8AC3E}">
        <p14:creationId xmlns:p14="http://schemas.microsoft.com/office/powerpoint/2010/main" val="16515634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A2426D-7F29-074D-BA88-C9B016157863}" type="datetimeFigureOut">
              <a:rPr lang="en-US" smtClean="0"/>
              <a:t>6/9/15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16CB5-F456-1444-BD20-D7DEEB0230AA}" type="slidenum">
              <a:rPr lang="en-US" smtClean="0"/>
              <a:t>‹#›</a:t>
            </a:fld>
            <a:endParaRPr lang="en-US"/>
          </a:p>
        </p:txBody>
      </p:sp>
    </p:spTree>
    <p:extLst>
      <p:ext uri="{BB962C8B-B14F-4D97-AF65-F5344CB8AC3E}">
        <p14:creationId xmlns:p14="http://schemas.microsoft.com/office/powerpoint/2010/main" val="3947681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image" Target="../media/image8.png"/><Relationship Id="rId6" Type="http://schemas.openxmlformats.org/officeDocument/2006/relationships/oleObject" Target="../embeddings/oleObject3.bin"/><Relationship Id="rId7" Type="http://schemas.openxmlformats.org/officeDocument/2006/relationships/image" Target="../media/image9.emf"/><Relationship Id="rId8" Type="http://schemas.openxmlformats.org/officeDocument/2006/relationships/image" Target="../media/image11.png"/><Relationship Id="rId9" Type="http://schemas.openxmlformats.org/officeDocument/2006/relationships/oleObject" Target="../embeddings/oleObject4.bin"/><Relationship Id="rId10"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gif"/><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 Id="rId3" Type="http://schemas.openxmlformats.org/officeDocument/2006/relationships/image" Target="../media/image5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61.gif"/><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59.gif"/></Relationships>
</file>

<file path=ppt/slides/_rels/slide36.xml.rels><?xml version="1.0" encoding="UTF-8" standalone="yes"?>
<Relationships xmlns="http://schemas.openxmlformats.org/package/2006/relationships"><Relationship Id="rId3" Type="http://schemas.openxmlformats.org/officeDocument/2006/relationships/image" Target="../media/image64.gif"/><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3.gif"/></Relationships>
</file>

<file path=ppt/slides/_rels/slide37.xml.rels><?xml version="1.0" encoding="UTF-8" standalone="yes"?>
<Relationships xmlns="http://schemas.openxmlformats.org/package/2006/relationships"><Relationship Id="rId3" Type="http://schemas.openxmlformats.org/officeDocument/2006/relationships/image" Target="../media/image68.gif"/><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7.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 Id="rId3"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1.gif"/><Relationship Id="rId4" Type="http://schemas.openxmlformats.org/officeDocument/2006/relationships/image" Target="../media/image60.gif"/><Relationship Id="rId5" Type="http://schemas.openxmlformats.org/officeDocument/2006/relationships/image" Target="../media/image85.gif"/><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gif"/></Relationships>
</file>

<file path=ppt/slides/_rels/slide52.xml.rels><?xml version="1.0" encoding="UTF-8" standalone="yes"?>
<Relationships xmlns="http://schemas.openxmlformats.org/package/2006/relationships"><Relationship Id="rId3" Type="http://schemas.openxmlformats.org/officeDocument/2006/relationships/image" Target="../media/image90.gif"/><Relationship Id="rId4" Type="http://schemas.openxmlformats.org/officeDocument/2006/relationships/image" Target="../media/image91.gif"/><Relationship Id="rId5" Type="http://schemas.openxmlformats.org/officeDocument/2006/relationships/image" Target="../media/image92.gif"/><Relationship Id="rId1" Type="http://schemas.openxmlformats.org/officeDocument/2006/relationships/slideLayout" Target="../slideLayouts/slideLayout2.xml"/><Relationship Id="rId2" Type="http://schemas.openxmlformats.org/officeDocument/2006/relationships/image" Target="../media/image89.gif"/></Relationships>
</file>

<file path=ppt/slides/_rels/slide53.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5" Type="http://schemas.openxmlformats.org/officeDocument/2006/relationships/image" Target="../media/image96.gif"/><Relationship Id="rId1" Type="http://schemas.openxmlformats.org/officeDocument/2006/relationships/slideLayout" Target="../slideLayouts/slideLayout2.xml"/><Relationship Id="rId2" Type="http://schemas.openxmlformats.org/officeDocument/2006/relationships/image" Target="../media/image9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0" y="0"/>
          <a:ext cx="9829800" cy="7373938"/>
        </p:xfrm>
        <a:graphic>
          <a:graphicData uri="http://schemas.openxmlformats.org/presentationml/2006/ole">
            <mc:AlternateContent xmlns:mc="http://schemas.openxmlformats.org/markup-compatibility/2006">
              <mc:Choice xmlns:v="urn:schemas-microsoft-com:vml" Requires="v">
                <p:oleObj spid="_x0000_s3089" name="Photo Editor Photo" r:id="rId3" imgW="15238095" imgH="11428571" progId="">
                  <p:embed/>
                </p:oleObj>
              </mc:Choice>
              <mc:Fallback>
                <p:oleObj name="Photo Editor Photo" r:id="rId3" imgW="15238095" imgH="1142857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829800" cy="737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363" name="Rectangle 2"/>
          <p:cNvSpPr>
            <a:spLocks noGrp="1" noChangeArrowheads="1"/>
          </p:cNvSpPr>
          <p:nvPr>
            <p:ph type="ctrTitle"/>
          </p:nvPr>
        </p:nvSpPr>
        <p:spPr>
          <a:xfrm>
            <a:off x="913524" y="1633241"/>
            <a:ext cx="7772400" cy="1470025"/>
          </a:xfrm>
        </p:spPr>
        <p:txBody>
          <a:bodyPr>
            <a:normAutofit/>
          </a:bodyPr>
          <a:lstStyle/>
          <a:p>
            <a:pPr eaLnBrk="1" hangingPunct="1"/>
            <a:r>
              <a:rPr lang="en-US" dirty="0" smtClean="0"/>
              <a:t>Askaryan Radio Array</a:t>
            </a:r>
            <a:br>
              <a:rPr lang="en-US" dirty="0" smtClean="0"/>
            </a:br>
            <a:r>
              <a:rPr lang="en-US" dirty="0" smtClean="0"/>
              <a:t>(ARA)</a:t>
            </a:r>
          </a:p>
        </p:txBody>
      </p:sp>
      <p:sp>
        <p:nvSpPr>
          <p:cNvPr id="3" name="Subtitle 2"/>
          <p:cNvSpPr>
            <a:spLocks noGrp="1"/>
          </p:cNvSpPr>
          <p:nvPr>
            <p:ph type="subTitle" idx="1"/>
          </p:nvPr>
        </p:nvSpPr>
        <p:spPr>
          <a:xfrm>
            <a:off x="1730703" y="5191672"/>
            <a:ext cx="6400800" cy="1752600"/>
          </a:xfrm>
        </p:spPr>
        <p:txBody>
          <a:bodyPr>
            <a:normAutofit fontScale="92500" lnSpcReduction="20000"/>
          </a:bodyPr>
          <a:lstStyle/>
          <a:p>
            <a:r>
              <a:rPr lang="en-US" dirty="0" smtClean="0">
                <a:solidFill>
                  <a:schemeClr val="accent2"/>
                </a:solidFill>
              </a:rPr>
              <a:t>Michael DuVernois</a:t>
            </a:r>
          </a:p>
          <a:p>
            <a:r>
              <a:rPr lang="en-US" dirty="0" smtClean="0">
                <a:solidFill>
                  <a:schemeClr val="accent2"/>
                </a:solidFill>
              </a:rPr>
              <a:t>Wisconsin IceCube Particle Astrophysics Center (WIPAC)</a:t>
            </a:r>
          </a:p>
          <a:p>
            <a:r>
              <a:rPr lang="en-US" dirty="0" smtClean="0">
                <a:solidFill>
                  <a:schemeClr val="accent2"/>
                </a:solidFill>
              </a:rPr>
              <a:t>University of Wisconsin—Madison</a:t>
            </a:r>
            <a:endParaRPr lang="en-US" dirty="0">
              <a:solidFill>
                <a:schemeClr val="accent2"/>
              </a:solidFill>
            </a:endParaRPr>
          </a:p>
        </p:txBody>
      </p:sp>
    </p:spTree>
    <p:extLst>
      <p:ext uri="{BB962C8B-B14F-4D97-AF65-F5344CB8AC3E}">
        <p14:creationId xmlns:p14="http://schemas.microsoft.com/office/powerpoint/2010/main" val="27592692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9" name="Object 1"/>
          <p:cNvGraphicFramePr>
            <a:graphicFrameLocks noChangeAspect="1"/>
          </p:cNvGraphicFramePr>
          <p:nvPr/>
        </p:nvGraphicFramePr>
        <p:xfrm>
          <a:off x="3538537" y="3276600"/>
          <a:ext cx="4191000" cy="3405188"/>
        </p:xfrm>
        <a:graphic>
          <a:graphicData uri="http://schemas.openxmlformats.org/presentationml/2006/ole">
            <mc:AlternateContent xmlns:mc="http://schemas.openxmlformats.org/markup-compatibility/2006">
              <mc:Choice xmlns:v="urn:schemas-microsoft-com:vml" Requires="v">
                <p:oleObj spid="_x0000_s1070" r:id="rId4" imgW="6323798" imgH="5139891" progId="">
                  <p:embed/>
                </p:oleObj>
              </mc:Choice>
              <mc:Fallback>
                <p:oleObj r:id="rId4" imgW="6323798" imgH="513989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7" y="3276600"/>
                        <a:ext cx="4191000" cy="34051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2578" name="Object 50"/>
          <p:cNvGraphicFramePr>
            <a:graphicFrameLocks noChangeAspect="1"/>
          </p:cNvGraphicFramePr>
          <p:nvPr/>
        </p:nvGraphicFramePr>
        <p:xfrm>
          <a:off x="4872037" y="6096000"/>
          <a:ext cx="1087438" cy="352425"/>
        </p:xfrm>
        <a:graphic>
          <a:graphicData uri="http://schemas.openxmlformats.org/presentationml/2006/ole">
            <mc:AlternateContent xmlns:mc="http://schemas.openxmlformats.org/markup-compatibility/2006">
              <mc:Choice xmlns:v="urn:schemas-microsoft-com:vml" Requires="v">
                <p:oleObj spid="_x0000_s1071" name="Equation" r:id="rId6" imgW="431800" imgH="139700" progId="">
                  <p:embed/>
                </p:oleObj>
              </mc:Choice>
              <mc:Fallback>
                <p:oleObj name="Equation" r:id="rId6" imgW="431800" imgH="1397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037" y="6096000"/>
                        <a:ext cx="1087438" cy="352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84" name="Text Box 56"/>
          <p:cNvSpPr txBox="1">
            <a:spLocks noChangeArrowheads="1"/>
          </p:cNvSpPr>
          <p:nvPr/>
        </p:nvSpPr>
        <p:spPr bwMode="auto">
          <a:xfrm>
            <a:off x="7158037" y="4419600"/>
            <a:ext cx="129540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smtClean="0">
                <a:solidFill>
                  <a:schemeClr val="accent2"/>
                </a:solidFill>
                <a:latin typeface="Comic Sans MS" pitchFamily="-106" charset="0"/>
              </a:rPr>
              <a:t>L is </a:t>
            </a:r>
            <a:r>
              <a:rPr lang="en-US" sz="1600" dirty="0">
                <a:solidFill>
                  <a:schemeClr val="accent2"/>
                </a:solidFill>
                <a:latin typeface="Comic Sans MS" pitchFamily="-106" charset="0"/>
              </a:rPr>
              <a:t>the length of the bunch</a:t>
            </a:r>
          </a:p>
        </p:txBody>
      </p:sp>
      <p:sp>
        <p:nvSpPr>
          <p:cNvPr id="22585" name="Text Box 57"/>
          <p:cNvSpPr txBox="1">
            <a:spLocks noChangeArrowheads="1"/>
          </p:cNvSpPr>
          <p:nvPr/>
        </p:nvSpPr>
        <p:spPr bwMode="auto">
          <a:xfrm>
            <a:off x="6553200" y="2133600"/>
            <a:ext cx="2667000" cy="73866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dirty="0">
                <a:solidFill>
                  <a:srgbClr val="0000FF"/>
                </a:solidFill>
                <a:latin typeface="Comic Sans MS" pitchFamily="-106" charset="0"/>
              </a:rPr>
              <a:t>wavelengths shorter than the bunch length suffer from destructive interference</a:t>
            </a:r>
          </a:p>
        </p:txBody>
      </p:sp>
      <p:sp>
        <p:nvSpPr>
          <p:cNvPr id="22586" name="Text Box 58"/>
          <p:cNvSpPr txBox="1">
            <a:spLocks noChangeArrowheads="1"/>
          </p:cNvSpPr>
          <p:nvPr/>
        </p:nvSpPr>
        <p:spPr bwMode="auto">
          <a:xfrm>
            <a:off x="5410200" y="6477000"/>
            <a:ext cx="2667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chemeClr val="tx1"/>
                </a:solidFill>
                <a:latin typeface="Comic Sans MS" pitchFamily="-106" charset="0"/>
              </a:rPr>
              <a:t>Add coherently!</a:t>
            </a:r>
          </a:p>
        </p:txBody>
      </p:sp>
      <p:sp>
        <p:nvSpPr>
          <p:cNvPr id="22587" name="Text Box 59"/>
          <p:cNvSpPr txBox="1">
            <a:spLocks noChangeArrowheads="1"/>
          </p:cNvSpPr>
          <p:nvPr/>
        </p:nvSpPr>
        <p:spPr bwMode="auto">
          <a:xfrm>
            <a:off x="304800" y="2283123"/>
            <a:ext cx="3276600" cy="218521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rgbClr val="000000"/>
                </a:solidFill>
                <a:latin typeface="Comic Sans MS" pitchFamily="-106" charset="0"/>
              </a:rPr>
              <a:t>charge asymmetry in particle shower </a:t>
            </a:r>
            <a:r>
              <a:rPr lang="en-US" sz="1600" dirty="0" smtClean="0">
                <a:solidFill>
                  <a:srgbClr val="000000"/>
                </a:solidFill>
                <a:latin typeface="Comic Sans MS" pitchFamily="-106" charset="0"/>
              </a:rPr>
              <a:t>development results </a:t>
            </a:r>
            <a:r>
              <a:rPr lang="en-US" sz="1600" dirty="0">
                <a:solidFill>
                  <a:srgbClr val="000000"/>
                </a:solidFill>
                <a:latin typeface="Comic Sans MS" pitchFamily="-106" charset="0"/>
              </a:rPr>
              <a:t>in a 20% excess of electrons over positrons in a particle </a:t>
            </a:r>
            <a:r>
              <a:rPr lang="en-US" sz="1600" dirty="0" smtClean="0">
                <a:solidFill>
                  <a:srgbClr val="000000"/>
                </a:solidFill>
                <a:latin typeface="Comic Sans MS" pitchFamily="-106" charset="0"/>
              </a:rPr>
              <a:t>shower</a:t>
            </a:r>
          </a:p>
          <a:p>
            <a:pPr>
              <a:spcBef>
                <a:spcPct val="50000"/>
              </a:spcBef>
            </a:pPr>
            <a:endParaRPr lang="en-US" sz="1600" dirty="0" smtClean="0">
              <a:solidFill>
                <a:srgbClr val="000000"/>
              </a:solidFill>
              <a:latin typeface="Comic Sans MS" pitchFamily="-106" charset="0"/>
            </a:endParaRPr>
          </a:p>
          <a:p>
            <a:pPr>
              <a:spcBef>
                <a:spcPct val="50000"/>
              </a:spcBef>
            </a:pPr>
            <a:endParaRPr lang="en-US" sz="1600" dirty="0" smtClean="0">
              <a:solidFill>
                <a:srgbClr val="000000"/>
              </a:solidFill>
              <a:latin typeface="Comic Sans MS" pitchFamily="-106" charset="0"/>
            </a:endParaRPr>
          </a:p>
          <a:p>
            <a:pPr>
              <a:spcBef>
                <a:spcPct val="50000"/>
              </a:spcBef>
            </a:pPr>
            <a:endParaRPr lang="en-US" sz="1600" dirty="0">
              <a:solidFill>
                <a:srgbClr val="000000"/>
              </a:solidFill>
              <a:latin typeface="Comic Sans MS" pitchFamily="-106" charset="0"/>
            </a:endParaRPr>
          </a:p>
        </p:txBody>
      </p:sp>
      <p:sp>
        <p:nvSpPr>
          <p:cNvPr id="22589" name="Text Box 61"/>
          <p:cNvSpPr txBox="1">
            <a:spLocks noChangeArrowheads="1"/>
          </p:cNvSpPr>
          <p:nvPr/>
        </p:nvSpPr>
        <p:spPr bwMode="auto">
          <a:xfrm>
            <a:off x="4191000" y="2133600"/>
            <a:ext cx="1676400" cy="192360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dirty="0">
                <a:solidFill>
                  <a:srgbClr val="000000"/>
                </a:solidFill>
                <a:latin typeface="Comic Sans MS" pitchFamily="-106" charset="0"/>
              </a:rPr>
              <a:t>moves as a compact bunch, a few cm wide and ~1cm </a:t>
            </a:r>
            <a:r>
              <a:rPr lang="en-US" sz="1400" dirty="0" smtClean="0">
                <a:solidFill>
                  <a:srgbClr val="000000"/>
                </a:solidFill>
                <a:latin typeface="Comic Sans MS" pitchFamily="-106" charset="0"/>
              </a:rPr>
              <a:t>thick </a:t>
            </a:r>
            <a:r>
              <a:rPr lang="en-US" sz="1400" dirty="0" err="1" smtClean="0">
                <a:solidFill>
                  <a:srgbClr val="000000"/>
                </a:solidFill>
                <a:latin typeface="Comic Sans MS" pitchFamily="-106" charset="0"/>
                <a:sym typeface="Wingdings"/>
              </a:rPr>
              <a:t></a:t>
            </a:r>
            <a:r>
              <a:rPr lang="en-US" sz="1400" dirty="0" smtClean="0">
                <a:solidFill>
                  <a:srgbClr val="000000"/>
                </a:solidFill>
                <a:latin typeface="Comic Sans MS" pitchFamily="-106" charset="0"/>
                <a:sym typeface="Wingdings"/>
              </a:rPr>
              <a:t> </a:t>
            </a:r>
            <a:r>
              <a:rPr lang="en-US" sz="1400" dirty="0" smtClean="0">
                <a:solidFill>
                  <a:srgbClr val="000000"/>
                </a:solidFill>
                <a:latin typeface="Comic Sans MS" pitchFamily="-106" charset="0"/>
              </a:rPr>
              <a:t>Moving net charge in a dielectric</a:t>
            </a:r>
          </a:p>
          <a:p>
            <a:pPr>
              <a:spcBef>
                <a:spcPct val="50000"/>
              </a:spcBef>
            </a:pPr>
            <a:endParaRPr lang="en-US" sz="1400" dirty="0">
              <a:latin typeface="Comic Sans MS" pitchFamily="-106" charset="0"/>
            </a:endParaRPr>
          </a:p>
        </p:txBody>
      </p:sp>
      <p:sp>
        <p:nvSpPr>
          <p:cNvPr id="22590" name="AutoShape 62"/>
          <p:cNvSpPr>
            <a:spLocks noChangeArrowheads="1"/>
          </p:cNvSpPr>
          <p:nvPr/>
        </p:nvSpPr>
        <p:spPr bwMode="auto">
          <a:xfrm>
            <a:off x="3581400" y="2514600"/>
            <a:ext cx="685800" cy="152400"/>
          </a:xfrm>
          <a:prstGeom prst="rightArrow">
            <a:avLst>
              <a:gd name="adj1" fmla="val 50000"/>
              <a:gd name="adj2" fmla="val 112500"/>
            </a:avLst>
          </a:prstGeom>
          <a:solidFill>
            <a:srgbClr val="00B8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591" name="AutoShape 63"/>
          <p:cNvSpPr>
            <a:spLocks noChangeArrowheads="1"/>
          </p:cNvSpPr>
          <p:nvPr/>
        </p:nvSpPr>
        <p:spPr bwMode="auto">
          <a:xfrm>
            <a:off x="5867400" y="2514600"/>
            <a:ext cx="685800" cy="152400"/>
          </a:xfrm>
          <a:prstGeom prst="rightArrow">
            <a:avLst>
              <a:gd name="adj1" fmla="val 50000"/>
              <a:gd name="adj2" fmla="val 112500"/>
            </a:avLst>
          </a:prstGeom>
          <a:solidFill>
            <a:srgbClr val="00B8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592" name="Text Box 64"/>
          <p:cNvSpPr txBox="1">
            <a:spLocks noChangeArrowheads="1"/>
          </p:cNvSpPr>
          <p:nvPr/>
        </p:nvSpPr>
        <p:spPr bwMode="auto">
          <a:xfrm>
            <a:off x="2755900" y="5270500"/>
            <a:ext cx="2438400" cy="7302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dirty="0">
                <a:solidFill>
                  <a:schemeClr val="accent2"/>
                </a:solidFill>
                <a:latin typeface="Comic Sans MS" pitchFamily="-106" charset="0"/>
              </a:rPr>
              <a:t>electric field strength proportional to the square of the shower energy</a:t>
            </a:r>
          </a:p>
        </p:txBody>
      </p:sp>
      <p:sp>
        <p:nvSpPr>
          <p:cNvPr id="22593" name="AutoShape 65"/>
          <p:cNvSpPr>
            <a:spLocks noChangeArrowheads="1"/>
          </p:cNvSpPr>
          <p:nvPr/>
        </p:nvSpPr>
        <p:spPr bwMode="auto">
          <a:xfrm>
            <a:off x="4110037" y="6248400"/>
            <a:ext cx="685800" cy="152400"/>
          </a:xfrm>
          <a:prstGeom prst="rightArrow">
            <a:avLst>
              <a:gd name="adj1" fmla="val 50000"/>
              <a:gd name="adj2" fmla="val 112500"/>
            </a:avLst>
          </a:prstGeom>
          <a:solidFill>
            <a:srgbClr val="00B8FF"/>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60" name="Picture 59"/>
          <p:cNvPicPr>
            <a:picLocks noChangeAspect="1"/>
          </p:cNvPicPr>
          <p:nvPr/>
        </p:nvPicPr>
        <p:blipFill>
          <a:blip r:embed="rId8"/>
          <a:stretch>
            <a:fillRect/>
          </a:stretch>
        </p:blipFill>
        <p:spPr>
          <a:xfrm>
            <a:off x="7617204" y="0"/>
            <a:ext cx="1526796" cy="1981200"/>
          </a:xfrm>
          <a:prstGeom prst="rect">
            <a:avLst/>
          </a:prstGeom>
        </p:spPr>
      </p:pic>
      <p:sp>
        <p:nvSpPr>
          <p:cNvPr id="61" name="TextBox 60"/>
          <p:cNvSpPr txBox="1"/>
          <p:nvPr/>
        </p:nvSpPr>
        <p:spPr>
          <a:xfrm>
            <a:off x="0" y="330200"/>
            <a:ext cx="7581900" cy="1015663"/>
          </a:xfrm>
          <a:prstGeom prst="rect">
            <a:avLst/>
          </a:prstGeom>
          <a:solidFill>
            <a:srgbClr val="FFFF00"/>
          </a:solidFill>
        </p:spPr>
        <p:txBody>
          <a:bodyPr wrap="square" rtlCol="0">
            <a:spAutoFit/>
          </a:bodyPr>
          <a:lstStyle/>
          <a:p>
            <a:r>
              <a:rPr lang="en-US" sz="2000" dirty="0" smtClean="0"/>
              <a:t>Detection mechanism proposed by G. </a:t>
            </a:r>
            <a:r>
              <a:rPr lang="en-US" sz="2000" dirty="0" err="1" smtClean="0"/>
              <a:t>Askaryan</a:t>
            </a:r>
            <a:r>
              <a:rPr lang="en-US" sz="2000" dirty="0" smtClean="0"/>
              <a:t> (1962): </a:t>
            </a:r>
          </a:p>
          <a:p>
            <a:r>
              <a:rPr lang="en-US" sz="2000" dirty="0" smtClean="0"/>
              <a:t>Measure the coherent RF signal generated by neutrino interaction in dielectric media (such as ice) </a:t>
            </a:r>
            <a:endParaRPr lang="en-US" sz="2000" dirty="0"/>
          </a:p>
        </p:txBody>
      </p:sp>
      <p:cxnSp>
        <p:nvCxnSpPr>
          <p:cNvPr id="64" name="Straight Arrow Connector 63"/>
          <p:cNvCxnSpPr>
            <a:endCxn id="68" idx="1"/>
          </p:cNvCxnSpPr>
          <p:nvPr/>
        </p:nvCxnSpPr>
        <p:spPr bwMode="auto">
          <a:xfrm flipV="1">
            <a:off x="838200" y="4818071"/>
            <a:ext cx="2755900" cy="7929"/>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graphicFrame>
        <p:nvGraphicFramePr>
          <p:cNvPr id="312326" name="Object 6"/>
          <p:cNvGraphicFramePr>
            <a:graphicFrameLocks noChangeAspect="1"/>
          </p:cNvGraphicFramePr>
          <p:nvPr/>
        </p:nvGraphicFramePr>
        <p:xfrm>
          <a:off x="307110" y="4533900"/>
          <a:ext cx="480290" cy="444500"/>
        </p:xfrm>
        <a:graphic>
          <a:graphicData uri="http://schemas.openxmlformats.org/presentationml/2006/ole">
            <mc:AlternateContent xmlns:mc="http://schemas.openxmlformats.org/markup-compatibility/2006">
              <mc:Choice xmlns:v="urn:schemas-microsoft-com:vml" Requires="v">
                <p:oleObj spid="_x0000_s1072" name="Equation" r:id="rId9" imgW="127000" imgH="139700" progId="Equation.3">
                  <p:embed/>
                </p:oleObj>
              </mc:Choice>
              <mc:Fallback>
                <p:oleObj name="Equation" r:id="rId9" imgW="127000" imgH="139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110" y="4533900"/>
                        <a:ext cx="480290" cy="44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7" name="TextBox 66"/>
          <p:cNvSpPr txBox="1"/>
          <p:nvPr/>
        </p:nvSpPr>
        <p:spPr>
          <a:xfrm>
            <a:off x="203200" y="5054600"/>
            <a:ext cx="1313180" cy="369332"/>
          </a:xfrm>
          <a:prstGeom prst="rect">
            <a:avLst/>
          </a:prstGeom>
          <a:noFill/>
        </p:spPr>
        <p:txBody>
          <a:bodyPr wrap="none" rtlCol="0">
            <a:spAutoFit/>
          </a:bodyPr>
          <a:lstStyle/>
          <a:p>
            <a:r>
              <a:rPr lang="en-US" sz="1800" dirty="0" smtClean="0"/>
              <a:t>E &gt; 10</a:t>
            </a:r>
            <a:r>
              <a:rPr lang="en-US" sz="1800" baseline="30000" dirty="0" smtClean="0"/>
              <a:t>17</a:t>
            </a:r>
            <a:r>
              <a:rPr lang="en-US" sz="1800" dirty="0" smtClean="0"/>
              <a:t>eV</a:t>
            </a:r>
            <a:endParaRPr lang="en-US" sz="1800" dirty="0"/>
          </a:p>
        </p:txBody>
      </p:sp>
      <p:sp>
        <p:nvSpPr>
          <p:cNvPr id="68" name="Explosion 1 67"/>
          <p:cNvSpPr/>
          <p:nvPr/>
        </p:nvSpPr>
        <p:spPr bwMode="auto">
          <a:xfrm>
            <a:off x="3594100" y="4711700"/>
            <a:ext cx="215900" cy="266700"/>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TextBox 68"/>
          <p:cNvSpPr txBox="1"/>
          <p:nvPr/>
        </p:nvSpPr>
        <p:spPr>
          <a:xfrm>
            <a:off x="3022600" y="4254500"/>
            <a:ext cx="1245503" cy="461665"/>
          </a:xfrm>
          <a:prstGeom prst="rect">
            <a:avLst/>
          </a:prstGeom>
          <a:noFill/>
        </p:spPr>
        <p:txBody>
          <a:bodyPr wrap="none" rtlCol="0">
            <a:spAutoFit/>
          </a:bodyPr>
          <a:lstStyle/>
          <a:p>
            <a:r>
              <a:rPr lang="en-US" dirty="0" smtClean="0"/>
              <a:t>nucleus</a:t>
            </a:r>
            <a:endParaRPr lang="en-US" dirty="0"/>
          </a:p>
        </p:txBody>
      </p:sp>
      <p:sp>
        <p:nvSpPr>
          <p:cNvPr id="70" name="Rectangle 69"/>
          <p:cNvSpPr/>
          <p:nvPr/>
        </p:nvSpPr>
        <p:spPr>
          <a:xfrm>
            <a:off x="4529400" y="4950768"/>
            <a:ext cx="2066441" cy="400110"/>
          </a:xfrm>
          <a:prstGeom prst="rect">
            <a:avLst/>
          </a:prstGeom>
        </p:spPr>
        <p:txBody>
          <a:bodyPr wrap="none">
            <a:spAutoFit/>
          </a:bodyPr>
          <a:lstStyle/>
          <a:p>
            <a:r>
              <a:rPr lang="en-US" sz="2000" dirty="0" smtClean="0">
                <a:sym typeface="Wingdings"/>
              </a:rPr>
              <a:t>Particle cascade</a:t>
            </a:r>
            <a:endParaRPr lang="en-US" sz="2000" dirty="0"/>
          </a:p>
        </p:txBody>
      </p:sp>
    </p:spTree>
    <p:extLst>
      <p:ext uri="{BB962C8B-B14F-4D97-AF65-F5344CB8AC3E}">
        <p14:creationId xmlns:p14="http://schemas.microsoft.com/office/powerpoint/2010/main" val="36248665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Askaryan Effect</a:t>
            </a:r>
          </a:p>
        </p:txBody>
      </p:sp>
      <p:sp>
        <p:nvSpPr>
          <p:cNvPr id="8195" name="Rectangle 3"/>
          <p:cNvSpPr>
            <a:spLocks noGrp="1" noChangeArrowheads="1"/>
          </p:cNvSpPr>
          <p:nvPr>
            <p:ph type="body" idx="1"/>
          </p:nvPr>
        </p:nvSpPr>
        <p:spPr/>
        <p:txBody>
          <a:bodyPr/>
          <a:lstStyle/>
          <a:p>
            <a:pPr>
              <a:buFontTx/>
              <a:buNone/>
            </a:pPr>
            <a:r>
              <a:rPr lang="en-US"/>
              <a:t>In electron-gamma shower in matter, there will be ~20% more electrons than positrons.</a:t>
            </a:r>
          </a:p>
          <a:p>
            <a:pPr>
              <a:buFontTx/>
              <a:buNone/>
            </a:pPr>
            <a:r>
              <a:rPr lang="en-US">
                <a:solidFill>
                  <a:srgbClr val="00279F"/>
                </a:solidFill>
              </a:rPr>
              <a:t>Compton scattering:  </a:t>
            </a:r>
            <a:r>
              <a:rPr lang="en-US">
                <a:solidFill>
                  <a:srgbClr val="00279F"/>
                </a:solidFill>
                <a:sym typeface="Symbol" charset="2"/>
              </a:rPr>
              <a:t> + e</a:t>
            </a:r>
            <a:r>
              <a:rPr lang="en-US" baseline="30000">
                <a:solidFill>
                  <a:srgbClr val="00279F"/>
                </a:solidFill>
                <a:sym typeface="Symbol" charset="2"/>
              </a:rPr>
              <a:t>-</a:t>
            </a:r>
            <a:r>
              <a:rPr lang="en-US" baseline="-14000">
                <a:solidFill>
                  <a:srgbClr val="00279F"/>
                </a:solidFill>
                <a:sym typeface="Symbol" charset="2"/>
              </a:rPr>
              <a:t>(at rest)</a:t>
            </a:r>
            <a:r>
              <a:rPr lang="en-US">
                <a:solidFill>
                  <a:srgbClr val="00279F"/>
                </a:solidFill>
                <a:sym typeface="Symbol" charset="2"/>
              </a:rPr>
              <a:t>    + e</a:t>
            </a:r>
            <a:r>
              <a:rPr lang="en-US" baseline="30000">
                <a:solidFill>
                  <a:srgbClr val="00279F"/>
                </a:solidFill>
                <a:sym typeface="Symbol" charset="2"/>
              </a:rPr>
              <a:t>- </a:t>
            </a:r>
            <a:endParaRPr lang="en-US">
              <a:solidFill>
                <a:srgbClr val="00279F"/>
              </a:solidFill>
            </a:endParaRPr>
          </a:p>
          <a:p>
            <a:pPr>
              <a:buFontTx/>
              <a:buNone/>
            </a:pPr>
            <a:r>
              <a:rPr lang="en-US">
                <a:solidFill>
                  <a:srgbClr val="00279F"/>
                </a:solidFill>
              </a:rPr>
              <a:t>Positron annihilation: </a:t>
            </a:r>
            <a:r>
              <a:rPr lang="en-US">
                <a:solidFill>
                  <a:srgbClr val="00279F"/>
                </a:solidFill>
                <a:sym typeface="Symbol" charset="2"/>
              </a:rPr>
              <a:t>e</a:t>
            </a:r>
            <a:r>
              <a:rPr lang="en-US" baseline="30000">
                <a:solidFill>
                  <a:srgbClr val="00279F"/>
                </a:solidFill>
                <a:sym typeface="Symbol" charset="2"/>
              </a:rPr>
              <a:t>+ </a:t>
            </a:r>
            <a:r>
              <a:rPr lang="en-US">
                <a:solidFill>
                  <a:srgbClr val="00279F"/>
                </a:solidFill>
                <a:sym typeface="Symbol" charset="2"/>
              </a:rPr>
              <a:t>+ e</a:t>
            </a:r>
            <a:r>
              <a:rPr lang="en-US" baseline="30000">
                <a:solidFill>
                  <a:srgbClr val="00279F"/>
                </a:solidFill>
                <a:sym typeface="Symbol" charset="2"/>
              </a:rPr>
              <a:t>-</a:t>
            </a:r>
            <a:r>
              <a:rPr lang="en-US" baseline="-14000">
                <a:solidFill>
                  <a:srgbClr val="00279F"/>
                </a:solidFill>
                <a:sym typeface="Symbol" charset="2"/>
              </a:rPr>
              <a:t>(at rest)</a:t>
            </a:r>
            <a:r>
              <a:rPr lang="en-US">
                <a:solidFill>
                  <a:srgbClr val="00279F"/>
                </a:solidFill>
                <a:sym typeface="Symbol" charset="2"/>
              </a:rPr>
              <a:t>   + </a:t>
            </a:r>
          </a:p>
          <a:p>
            <a:pPr>
              <a:buFontTx/>
              <a:buNone/>
            </a:pPr>
            <a:r>
              <a:rPr lang="en-US">
                <a:sym typeface="Symbol" charset="2"/>
              </a:rPr>
              <a:t> </a:t>
            </a:r>
            <a:endParaRPr lang="en-US"/>
          </a:p>
          <a:p>
            <a:endParaRPr lang="en-US"/>
          </a:p>
        </p:txBody>
      </p:sp>
      <p:sp>
        <p:nvSpPr>
          <p:cNvPr id="8197" name="Rectangle 5"/>
          <p:cNvSpPr>
            <a:spLocks noChangeArrowheads="1"/>
          </p:cNvSpPr>
          <p:nvPr/>
        </p:nvSpPr>
        <p:spPr bwMode="auto">
          <a:xfrm>
            <a:off x="762000" y="4294343"/>
            <a:ext cx="8001000" cy="1333500"/>
          </a:xfrm>
          <a:prstGeom prst="rect">
            <a:avLst/>
          </a:prstGeom>
          <a:noFill/>
          <a:ln w="9525">
            <a:noFill/>
            <a:miter lim="800000"/>
            <a:headEnd/>
            <a:tailEnd/>
          </a:ln>
        </p:spPr>
        <p:txBody>
          <a:bodyPr>
            <a:prstTxWarp prst="textNoShape">
              <a:avLst/>
            </a:prstTxWarp>
            <a:spAutoFit/>
          </a:bodyPr>
          <a:lstStyle/>
          <a:p>
            <a:pPr>
              <a:spcBef>
                <a:spcPct val="20000"/>
              </a:spcBef>
              <a:buClr>
                <a:srgbClr val="FC0128"/>
              </a:buClr>
              <a:buFont typeface="Monotype Sorts" charset="2"/>
              <a:buNone/>
            </a:pPr>
            <a:r>
              <a:rPr lang="en-US" dirty="0">
                <a:sym typeface="Symbol" charset="2"/>
              </a:rPr>
              <a:t>In dense material </a:t>
            </a:r>
            <a:r>
              <a:rPr lang="en-US" dirty="0" err="1">
                <a:sym typeface="Symbol" charset="2"/>
              </a:rPr>
              <a:t>R</a:t>
            </a:r>
            <a:r>
              <a:rPr lang="en-US" baseline="-12000" dirty="0" err="1">
                <a:sym typeface="Symbol" charset="2"/>
              </a:rPr>
              <a:t>Moliere</a:t>
            </a:r>
            <a:r>
              <a:rPr lang="en-US" dirty="0">
                <a:sym typeface="Symbol" charset="2"/>
              </a:rPr>
              <a:t>~ 10cm.</a:t>
            </a:r>
            <a:endParaRPr lang="en-US" i="1" dirty="0"/>
          </a:p>
          <a:p>
            <a:pPr>
              <a:spcBef>
                <a:spcPct val="20000"/>
              </a:spcBef>
              <a:buClr>
                <a:srgbClr val="FC0128"/>
              </a:buClr>
              <a:buFont typeface="Monotype Sorts" charset="2"/>
              <a:buNone/>
            </a:pPr>
            <a:r>
              <a:rPr lang="en-US" dirty="0"/>
              <a:t>	</a:t>
            </a:r>
            <a:r>
              <a:rPr lang="en-US" dirty="0">
                <a:solidFill>
                  <a:srgbClr val="00AE00"/>
                </a:solidFill>
                <a:sym typeface="Symbol" charset="2"/>
              </a:rPr>
              <a:t>&lt;&lt;</a:t>
            </a:r>
            <a:r>
              <a:rPr lang="en-US" dirty="0" err="1">
                <a:solidFill>
                  <a:srgbClr val="00AE00"/>
                </a:solidFill>
                <a:sym typeface="Symbol" charset="2"/>
              </a:rPr>
              <a:t>R</a:t>
            </a:r>
            <a:r>
              <a:rPr lang="en-US" baseline="-12000" dirty="0" err="1">
                <a:solidFill>
                  <a:srgbClr val="00AE00"/>
                </a:solidFill>
                <a:sym typeface="Symbol" charset="2"/>
              </a:rPr>
              <a:t>Moliere</a:t>
            </a:r>
            <a:r>
              <a:rPr lang="en-US" baseline="-12000" dirty="0">
                <a:sym typeface="Symbol" charset="2"/>
              </a:rPr>
              <a:t> </a:t>
            </a:r>
            <a:r>
              <a:rPr lang="en-US" dirty="0">
                <a:sym typeface="Symbol" charset="2"/>
              </a:rPr>
              <a:t>(optical case), </a:t>
            </a:r>
            <a:r>
              <a:rPr lang="en-US" u="sng" dirty="0">
                <a:sym typeface="Symbol" charset="2"/>
              </a:rPr>
              <a:t>random phases</a:t>
            </a:r>
            <a:r>
              <a:rPr lang="en-US" dirty="0">
                <a:sym typeface="Symbol" charset="2"/>
              </a:rPr>
              <a:t> </a:t>
            </a:r>
            <a:r>
              <a:rPr lang="en-US" b="1" dirty="0">
                <a:solidFill>
                  <a:srgbClr val="00FF00"/>
                </a:solidFill>
                <a:sym typeface="Symbol" charset="2"/>
              </a:rPr>
              <a:t>P N</a:t>
            </a:r>
            <a:endParaRPr lang="en-US" b="1" baseline="-12000" dirty="0">
              <a:solidFill>
                <a:srgbClr val="00FF00"/>
              </a:solidFill>
            </a:endParaRPr>
          </a:p>
          <a:p>
            <a:pPr>
              <a:spcBef>
                <a:spcPct val="20000"/>
              </a:spcBef>
              <a:buClr>
                <a:srgbClr val="FC0128"/>
              </a:buClr>
              <a:buFont typeface="Monotype Sorts" charset="2"/>
              <a:buNone/>
            </a:pPr>
            <a:r>
              <a:rPr lang="en-US" dirty="0">
                <a:sym typeface="Symbol" charset="2"/>
              </a:rPr>
              <a:t>           </a:t>
            </a:r>
            <a:r>
              <a:rPr lang="en-US" dirty="0">
                <a:solidFill>
                  <a:srgbClr val="00AE00"/>
                </a:solidFill>
                <a:sym typeface="Symbol" charset="2"/>
              </a:rPr>
              <a:t>&gt;&gt;</a:t>
            </a:r>
            <a:r>
              <a:rPr lang="en-US" dirty="0" err="1">
                <a:solidFill>
                  <a:srgbClr val="00AE00"/>
                </a:solidFill>
                <a:sym typeface="Symbol" charset="2"/>
              </a:rPr>
              <a:t>R</a:t>
            </a:r>
            <a:r>
              <a:rPr lang="en-US" baseline="-12000" dirty="0" err="1">
                <a:solidFill>
                  <a:srgbClr val="00AE00"/>
                </a:solidFill>
                <a:sym typeface="Symbol" charset="2"/>
              </a:rPr>
              <a:t>Moliere</a:t>
            </a:r>
            <a:r>
              <a:rPr lang="en-US" baseline="-12000" dirty="0">
                <a:sym typeface="Symbol" charset="2"/>
              </a:rPr>
              <a:t> </a:t>
            </a:r>
            <a:r>
              <a:rPr lang="en-US" dirty="0">
                <a:sym typeface="Symbol" charset="2"/>
              </a:rPr>
              <a:t>(microwaves), </a:t>
            </a:r>
            <a:r>
              <a:rPr lang="en-US" u="sng" dirty="0">
                <a:sym typeface="Symbol" charset="2"/>
              </a:rPr>
              <a:t>coherent</a:t>
            </a:r>
            <a:r>
              <a:rPr lang="en-US" dirty="0">
                <a:sym typeface="Symbol" charset="2"/>
              </a:rPr>
              <a:t>  </a:t>
            </a:r>
            <a:r>
              <a:rPr lang="en-US" b="1" dirty="0">
                <a:solidFill>
                  <a:srgbClr val="00FF00"/>
                </a:solidFill>
                <a:sym typeface="Symbol" charset="2"/>
              </a:rPr>
              <a:t>P N</a:t>
            </a:r>
            <a:r>
              <a:rPr lang="en-US" b="1" baseline="30000" dirty="0">
                <a:solidFill>
                  <a:srgbClr val="00FF00"/>
                </a:solidFill>
              </a:rPr>
              <a:t>2</a:t>
            </a:r>
          </a:p>
        </p:txBody>
      </p:sp>
      <p:graphicFrame>
        <p:nvGraphicFramePr>
          <p:cNvPr id="8199" name="Object 7"/>
          <p:cNvGraphicFramePr>
            <a:graphicFrameLocks noChangeAspect="1"/>
          </p:cNvGraphicFramePr>
          <p:nvPr>
            <p:extLst>
              <p:ext uri="{D42A27DB-BD31-4B8C-83A1-F6EECF244321}">
                <p14:modId xmlns:p14="http://schemas.microsoft.com/office/powerpoint/2010/main" val="245953855"/>
              </p:ext>
            </p:extLst>
          </p:nvPr>
        </p:nvGraphicFramePr>
        <p:xfrm>
          <a:off x="3443014" y="5766402"/>
          <a:ext cx="2319338" cy="954087"/>
        </p:xfrm>
        <a:graphic>
          <a:graphicData uri="http://schemas.openxmlformats.org/presentationml/2006/ole">
            <mc:AlternateContent xmlns:mc="http://schemas.openxmlformats.org/markup-compatibility/2006">
              <mc:Choice xmlns:v="urn:schemas-microsoft-com:vml" Requires="v">
                <p:oleObj spid="_x0000_s2066" name="Equation" r:id="rId3" imgW="711200" imgH="292100" progId="Equation.3">
                  <p:embed/>
                </p:oleObj>
              </mc:Choice>
              <mc:Fallback>
                <p:oleObj name="Equation" r:id="rId3" imgW="7112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014" y="5766402"/>
                        <a:ext cx="2319338" cy="954087"/>
                      </a:xfrm>
                      <a:prstGeom prst="rect">
                        <a:avLst/>
                      </a:prstGeom>
                      <a:noFill/>
                      <a:ln w="9525">
                        <a:solidFill>
                          <a:srgbClr val="00279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652046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1"/>
          </p:nvPr>
        </p:nvSpPr>
        <p:spPr/>
        <p:txBody>
          <a:bodyPr/>
          <a:lstStyle/>
          <a:p>
            <a:r>
              <a:rPr lang="en-US"/>
              <a:t>April 2010</a:t>
            </a:r>
          </a:p>
        </p:txBody>
      </p:sp>
      <p:sp>
        <p:nvSpPr>
          <p:cNvPr id="24579" name="Rectangle 3"/>
          <p:cNvSpPr>
            <a:spLocks noChangeArrowheads="1"/>
          </p:cNvSpPr>
          <p:nvPr/>
        </p:nvSpPr>
        <p:spPr bwMode="auto">
          <a:xfrm>
            <a:off x="0" y="152400"/>
            <a:ext cx="8229600" cy="1139825"/>
          </a:xfrm>
          <a:prstGeom prst="rect">
            <a:avLst/>
          </a:prstGeom>
          <a:noFill/>
          <a:ln w="9525">
            <a:noFill/>
            <a:miter lim="800000"/>
            <a:headEnd/>
            <a:tailEnd/>
          </a:ln>
          <a:effectLst/>
        </p:spPr>
        <p:txBody>
          <a:bodyPr>
            <a:prstTxWarp prst="textNoShape">
              <a:avLst/>
            </a:prstTxWarp>
          </a:bodyPr>
          <a:lstStyle/>
          <a:p>
            <a:pPr algn="ctr" eaLnBrk="1" hangingPunct="1"/>
            <a:r>
              <a:rPr lang="en-US" sz="4400">
                <a:solidFill>
                  <a:schemeClr val="accent2"/>
                </a:solidFill>
              </a:rPr>
              <a:t>Validation at SLAC</a:t>
            </a:r>
          </a:p>
        </p:txBody>
      </p:sp>
      <p:pic>
        <p:nvPicPr>
          <p:cNvPr id="24580" name="Picture 4" descr="img_0729"/>
          <p:cNvPicPr>
            <a:picLocks noChangeAspect="1" noChangeArrowheads="1"/>
          </p:cNvPicPr>
          <p:nvPr/>
        </p:nvPicPr>
        <p:blipFill>
          <a:blip r:embed="rId3"/>
          <a:srcRect b="6000"/>
          <a:stretch>
            <a:fillRect/>
          </a:stretch>
        </p:blipFill>
        <p:spPr bwMode="auto">
          <a:xfrm>
            <a:off x="228600" y="1143000"/>
            <a:ext cx="3462338" cy="4876800"/>
          </a:xfrm>
          <a:prstGeom prst="rect">
            <a:avLst/>
          </a:prstGeom>
          <a:noFill/>
          <a:ln w="9525">
            <a:noFill/>
            <a:miter lim="800000"/>
            <a:headEnd/>
            <a:tailEnd/>
          </a:ln>
        </p:spPr>
      </p:pic>
      <p:grpSp>
        <p:nvGrpSpPr>
          <p:cNvPr id="2" name="Group 5"/>
          <p:cNvGrpSpPr>
            <a:grpSpLocks/>
          </p:cNvGrpSpPr>
          <p:nvPr/>
        </p:nvGrpSpPr>
        <p:grpSpPr bwMode="auto">
          <a:xfrm>
            <a:off x="6629400" y="2057400"/>
            <a:ext cx="2514600" cy="4648200"/>
            <a:chOff x="3840" y="624"/>
            <a:chExt cx="1419" cy="2640"/>
          </a:xfrm>
        </p:grpSpPr>
        <p:pic>
          <p:nvPicPr>
            <p:cNvPr id="24582" name="Picture 6"/>
            <p:cNvPicPr>
              <a:picLocks noChangeAspect="1" noChangeArrowheads="1"/>
            </p:cNvPicPr>
            <p:nvPr/>
          </p:nvPicPr>
          <p:blipFill>
            <a:blip r:embed="rId4"/>
            <a:srcRect/>
            <a:stretch>
              <a:fillRect/>
            </a:stretch>
          </p:blipFill>
          <p:spPr bwMode="auto">
            <a:xfrm>
              <a:off x="3840" y="624"/>
              <a:ext cx="1419" cy="2640"/>
            </a:xfrm>
            <a:prstGeom prst="rect">
              <a:avLst/>
            </a:prstGeom>
            <a:noFill/>
            <a:ln w="31750">
              <a:noFill/>
              <a:miter lim="800000"/>
              <a:headEnd/>
              <a:tailEnd/>
            </a:ln>
            <a:effectLst/>
          </p:spPr>
        </p:pic>
        <p:sp>
          <p:nvSpPr>
            <p:cNvPr id="24583" name="Rectangle 7"/>
            <p:cNvSpPr>
              <a:spLocks noChangeArrowheads="1"/>
            </p:cNvSpPr>
            <p:nvPr/>
          </p:nvSpPr>
          <p:spPr bwMode="auto">
            <a:xfrm>
              <a:off x="4608" y="2400"/>
              <a:ext cx="528" cy="96"/>
            </a:xfrm>
            <a:prstGeom prst="rect">
              <a:avLst/>
            </a:prstGeom>
            <a:solidFill>
              <a:schemeClr val="bg1"/>
            </a:solidFill>
            <a:ln w="15875">
              <a:noFill/>
              <a:miter lim="800000"/>
              <a:headEnd/>
              <a:tailEnd/>
            </a:ln>
            <a:effectLst/>
          </p:spPr>
          <p:txBody>
            <a:bodyPr wrap="none" anchor="ctr">
              <a:prstTxWarp prst="textNoShape">
                <a:avLst/>
              </a:prstTxWarp>
            </a:bodyPr>
            <a:lstStyle/>
            <a:p>
              <a:endParaRPr lang="en-US"/>
            </a:p>
          </p:txBody>
        </p:sp>
      </p:grpSp>
      <p:sp>
        <p:nvSpPr>
          <p:cNvPr id="24584" name="Text Box 8"/>
          <p:cNvSpPr txBox="1">
            <a:spLocks noChangeArrowheads="1"/>
          </p:cNvSpPr>
          <p:nvPr/>
        </p:nvSpPr>
        <p:spPr bwMode="auto">
          <a:xfrm>
            <a:off x="4191000" y="838200"/>
            <a:ext cx="4800600" cy="1206500"/>
          </a:xfrm>
          <a:prstGeom prst="rect">
            <a:avLst/>
          </a:prstGeom>
          <a:noFill/>
          <a:ln w="15875">
            <a:solidFill>
              <a:schemeClr val="accent2"/>
            </a:solidFill>
            <a:miter lim="800000"/>
            <a:headEnd/>
            <a:tailEnd/>
          </a:ln>
          <a:effectLst/>
        </p:spPr>
        <p:txBody>
          <a:bodyPr>
            <a:prstTxWarp prst="textNoShape">
              <a:avLst/>
            </a:prstTxWarp>
            <a:spAutoFit/>
          </a:bodyPr>
          <a:lstStyle/>
          <a:p>
            <a:r>
              <a:rPr lang="en-US" sz="1800"/>
              <a:t>ANITA I beamtest at SLAC (June06): proof of Askaryan effect in ice</a:t>
            </a:r>
          </a:p>
          <a:p>
            <a:pPr>
              <a:buClr>
                <a:schemeClr val="accent1"/>
              </a:buClr>
              <a:buFont typeface="Wingdings" charset="2"/>
              <a:buChar char="§"/>
            </a:pPr>
            <a:r>
              <a:rPr lang="en-US" sz="1800"/>
              <a:t>  Coherent (Power ~ E</a:t>
            </a:r>
            <a:r>
              <a:rPr lang="en-US" sz="1800" baseline="30000"/>
              <a:t>2</a:t>
            </a:r>
            <a:r>
              <a:rPr lang="en-US" sz="1800"/>
              <a:t>)</a:t>
            </a:r>
          </a:p>
          <a:p>
            <a:pPr>
              <a:buClr>
                <a:schemeClr val="accent1"/>
              </a:buClr>
              <a:buFont typeface="Wingdings" charset="2"/>
              <a:buChar char="§"/>
            </a:pPr>
            <a:r>
              <a:rPr lang="en-US" sz="1800"/>
              <a:t>  Linearly Polarized</a:t>
            </a:r>
          </a:p>
        </p:txBody>
      </p:sp>
      <p:sp>
        <p:nvSpPr>
          <p:cNvPr id="24585" name="Rectangle 9"/>
          <p:cNvSpPr>
            <a:spLocks noChangeArrowheads="1"/>
          </p:cNvSpPr>
          <p:nvPr/>
        </p:nvSpPr>
        <p:spPr bwMode="auto">
          <a:xfrm>
            <a:off x="3352800" y="6477000"/>
            <a:ext cx="1371600" cy="304800"/>
          </a:xfrm>
          <a:prstGeom prst="rect">
            <a:avLst/>
          </a:prstGeom>
          <a:solidFill>
            <a:schemeClr val="bg1"/>
          </a:solidFill>
          <a:ln w="22225">
            <a:noFill/>
            <a:miter lim="800000"/>
            <a:headEnd/>
            <a:tailEnd/>
          </a:ln>
          <a:effectLst/>
        </p:spPr>
        <p:txBody>
          <a:bodyPr wrap="none" anchor="ctr">
            <a:prstTxWarp prst="textNoShape">
              <a:avLst/>
            </a:prstTxWarp>
            <a:spAutoFit/>
          </a:bodyPr>
          <a:lstStyle/>
          <a:p>
            <a:endParaRPr lang="en-US"/>
          </a:p>
        </p:txBody>
      </p:sp>
      <p:pic>
        <p:nvPicPr>
          <p:cNvPr id="24586" name="Picture 10" descr="IMG_8624b"/>
          <p:cNvPicPr>
            <a:picLocks noChangeAspect="1" noChangeArrowheads="1"/>
          </p:cNvPicPr>
          <p:nvPr/>
        </p:nvPicPr>
        <p:blipFill>
          <a:blip r:embed="rId5"/>
          <a:srcRect l="9599" t="2879" r="9599" b="7201"/>
          <a:stretch>
            <a:fillRect/>
          </a:stretch>
        </p:blipFill>
        <p:spPr bwMode="auto">
          <a:xfrm>
            <a:off x="3733800" y="4710113"/>
            <a:ext cx="2895600" cy="2147887"/>
          </a:xfrm>
          <a:prstGeom prst="rect">
            <a:avLst/>
          </a:prstGeom>
          <a:noFill/>
          <a:ln w="9525">
            <a:noFill/>
            <a:miter lim="800000"/>
            <a:headEnd/>
            <a:tailEnd/>
          </a:ln>
        </p:spPr>
      </p:pic>
      <p:sp>
        <p:nvSpPr>
          <p:cNvPr id="24587" name="Line 11"/>
          <p:cNvSpPr>
            <a:spLocks noChangeShapeType="1"/>
          </p:cNvSpPr>
          <p:nvPr/>
        </p:nvSpPr>
        <p:spPr bwMode="auto">
          <a:xfrm flipH="1" flipV="1">
            <a:off x="2971800" y="5791200"/>
            <a:ext cx="2133600" cy="381000"/>
          </a:xfrm>
          <a:prstGeom prst="line">
            <a:avLst/>
          </a:prstGeom>
          <a:noFill/>
          <a:ln w="28575">
            <a:solidFill>
              <a:srgbClr val="FF9900"/>
            </a:solidFill>
            <a:round/>
            <a:headEnd/>
            <a:tailEnd type="triangle" w="med" len="med"/>
          </a:ln>
          <a:effectLst/>
        </p:spPr>
        <p:txBody>
          <a:bodyPr>
            <a:prstTxWarp prst="textNoShape">
              <a:avLst/>
            </a:prstTxWarp>
            <a:spAutoFit/>
          </a:bodyPr>
          <a:lstStyle/>
          <a:p>
            <a:endParaRPr lang="en-US"/>
          </a:p>
        </p:txBody>
      </p:sp>
      <p:pic>
        <p:nvPicPr>
          <p:cNvPr id="24588" name="Picture 12" descr="prlcover"/>
          <p:cNvPicPr>
            <a:picLocks noChangeAspect="1" noChangeArrowheads="1"/>
          </p:cNvPicPr>
          <p:nvPr/>
        </p:nvPicPr>
        <p:blipFill>
          <a:blip r:embed="rId6"/>
          <a:srcRect/>
          <a:stretch>
            <a:fillRect/>
          </a:stretch>
        </p:blipFill>
        <p:spPr bwMode="auto">
          <a:xfrm>
            <a:off x="4075113" y="2138363"/>
            <a:ext cx="1944687" cy="2509837"/>
          </a:xfrm>
          <a:prstGeom prst="rect">
            <a:avLst/>
          </a:prstGeom>
          <a:noFill/>
        </p:spPr>
      </p:pic>
      <p:sp>
        <p:nvSpPr>
          <p:cNvPr id="24589" name="Text Box 13"/>
          <p:cNvSpPr txBox="1">
            <a:spLocks noChangeArrowheads="1"/>
          </p:cNvSpPr>
          <p:nvPr/>
        </p:nvSpPr>
        <p:spPr bwMode="auto">
          <a:xfrm>
            <a:off x="304800" y="6324600"/>
            <a:ext cx="2971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“Little Antarctica”</a:t>
            </a:r>
          </a:p>
        </p:txBody>
      </p:sp>
    </p:spTree>
    <p:extLst>
      <p:ext uri="{BB962C8B-B14F-4D97-AF65-F5344CB8AC3E}">
        <p14:creationId xmlns:p14="http://schemas.microsoft.com/office/powerpoint/2010/main" val="15605610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Natural target material?</a:t>
            </a:r>
          </a:p>
        </p:txBody>
      </p:sp>
      <p:sp>
        <p:nvSpPr>
          <p:cNvPr id="13315" name="Rectangle 3"/>
          <p:cNvSpPr>
            <a:spLocks noGrp="1" noChangeArrowheads="1"/>
          </p:cNvSpPr>
          <p:nvPr>
            <p:ph type="body" idx="1"/>
          </p:nvPr>
        </p:nvSpPr>
        <p:spPr>
          <a:xfrm>
            <a:off x="192691" y="1524000"/>
            <a:ext cx="8828688" cy="5029200"/>
          </a:xfrm>
        </p:spPr>
        <p:txBody>
          <a:bodyPr/>
          <a:lstStyle/>
          <a:p>
            <a:pPr>
              <a:lnSpc>
                <a:spcPct val="90000"/>
              </a:lnSpc>
            </a:pPr>
            <a:r>
              <a:rPr lang="en-US" dirty="0"/>
              <a:t>Lunar regolith (20m attenuation length)	</a:t>
            </a:r>
            <a:r>
              <a:rPr lang="en-US" dirty="0" smtClean="0"/>
              <a:t>	</a:t>
            </a:r>
            <a:r>
              <a:rPr lang="en-US" dirty="0" err="1" smtClean="0"/>
              <a:t>Parkes</a:t>
            </a:r>
            <a:r>
              <a:rPr lang="en-US" dirty="0" smtClean="0"/>
              <a:t> </a:t>
            </a:r>
            <a:r>
              <a:rPr lang="en-US" dirty="0"/>
              <a:t>Telescope; GLUE; </a:t>
            </a:r>
            <a:r>
              <a:rPr lang="en-US" dirty="0" smtClean="0"/>
              <a:t>WSRT; …</a:t>
            </a:r>
          </a:p>
          <a:p>
            <a:pPr>
              <a:lnSpc>
                <a:spcPct val="90000"/>
              </a:lnSpc>
            </a:pPr>
            <a:r>
              <a:rPr lang="en-US" dirty="0"/>
              <a:t>Ice (100-1500m attenuation lengths)		</a:t>
            </a:r>
            <a:r>
              <a:rPr lang="en-US" dirty="0" smtClean="0"/>
              <a:t>		Forte </a:t>
            </a:r>
            <a:r>
              <a:rPr lang="en-US" dirty="0"/>
              <a:t>(</a:t>
            </a:r>
            <a:r>
              <a:rPr lang="en-US" dirty="0" smtClean="0"/>
              <a:t>satellite</a:t>
            </a:r>
            <a:r>
              <a:rPr lang="en-US" dirty="0"/>
              <a:t>); ANITA (balloon</a:t>
            </a:r>
            <a:r>
              <a:rPr lang="en-US" dirty="0" smtClean="0"/>
              <a:t>); ARA </a:t>
            </a:r>
          </a:p>
          <a:p>
            <a:pPr>
              <a:lnSpc>
                <a:spcPct val="90000"/>
              </a:lnSpc>
            </a:pPr>
            <a:r>
              <a:rPr lang="en-US" dirty="0" smtClean="0"/>
              <a:t>Salt </a:t>
            </a:r>
            <a:r>
              <a:rPr lang="en-US" dirty="0"/>
              <a:t>(100-500m attenuation lengths)		</a:t>
            </a:r>
            <a:r>
              <a:rPr lang="en-US" dirty="0" smtClean="0"/>
              <a:t>		</a:t>
            </a:r>
            <a:r>
              <a:rPr lang="en-US" dirty="0" err="1" smtClean="0"/>
              <a:t>SalSA</a:t>
            </a:r>
            <a:r>
              <a:rPr lang="en-US" dirty="0" smtClean="0"/>
              <a:t> </a:t>
            </a:r>
            <a:r>
              <a:rPr lang="en-US" dirty="0"/>
              <a:t>(</a:t>
            </a:r>
            <a:r>
              <a:rPr lang="en-US" dirty="0" smtClean="0"/>
              <a:t>proposed</a:t>
            </a:r>
            <a:r>
              <a:rPr lang="en-US" dirty="0" smtClean="0"/>
              <a:t>, salt dome)</a:t>
            </a:r>
            <a:endParaRPr lang="en-US" dirty="0"/>
          </a:p>
          <a:p>
            <a:pPr>
              <a:lnSpc>
                <a:spcPct val="90000"/>
              </a:lnSpc>
            </a:pPr>
            <a:r>
              <a:rPr lang="en-US" dirty="0"/>
              <a:t>Air is too </a:t>
            </a:r>
            <a:r>
              <a:rPr lang="en-US" dirty="0" smtClean="0"/>
              <a:t>thin (though effect is seen in cosmic-ray air shower radio emission)</a:t>
            </a:r>
            <a:endParaRPr lang="en-US" dirty="0" smtClean="0"/>
          </a:p>
          <a:p>
            <a:pPr>
              <a:lnSpc>
                <a:spcPct val="90000"/>
              </a:lnSpc>
            </a:pPr>
            <a:r>
              <a:rPr lang="en-US" dirty="0"/>
              <a:t>Water is RF </a:t>
            </a:r>
            <a:r>
              <a:rPr lang="en-US" dirty="0" err="1"/>
              <a:t>lossy</a:t>
            </a:r>
            <a:r>
              <a:rPr lang="en-US" dirty="0"/>
              <a:t>, natural, outdoor, sand (as opposed to pure silica) is also </a:t>
            </a:r>
            <a:r>
              <a:rPr lang="en-US" dirty="0" err="1"/>
              <a:t>lossy</a:t>
            </a:r>
            <a:endParaRPr lang="en-US" dirty="0"/>
          </a:p>
        </p:txBody>
      </p:sp>
    </p:spTree>
    <p:extLst>
      <p:ext uri="{BB962C8B-B14F-4D97-AF65-F5344CB8AC3E}">
        <p14:creationId xmlns:p14="http://schemas.microsoft.com/office/powerpoint/2010/main" val="31720573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Instrumentation</a:t>
            </a:r>
            <a:endParaRPr lang="en-US" dirty="0"/>
          </a:p>
        </p:txBody>
      </p:sp>
      <p:pic>
        <p:nvPicPr>
          <p:cNvPr id="6" name="Picture 5" descr="IMG_03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093" y="71383"/>
            <a:ext cx="3238256" cy="4335517"/>
          </a:xfrm>
          <a:prstGeom prst="rect">
            <a:avLst/>
          </a:prstGeom>
        </p:spPr>
      </p:pic>
    </p:spTree>
    <p:extLst>
      <p:ext uri="{BB962C8B-B14F-4D97-AF65-F5344CB8AC3E}">
        <p14:creationId xmlns:p14="http://schemas.microsoft.com/office/powerpoint/2010/main" val="3871504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3296863B-D5C7-814A-8DE7-26319486BB30}" type="slidenum">
              <a:rPr lang="en-US"/>
              <a:pPr/>
              <a:t>15</a:t>
            </a:fld>
            <a:endParaRPr lang="en-US"/>
          </a:p>
        </p:txBody>
      </p:sp>
      <p:pic>
        <p:nvPicPr>
          <p:cNvPr id="56321" name="Picture 1"/>
          <p:cNvPicPr>
            <a:picLocks noChangeAspect="1" noChangeArrowheads="1"/>
          </p:cNvPicPr>
          <p:nvPr/>
        </p:nvPicPr>
        <p:blipFill>
          <a:blip r:embed="rId2"/>
          <a:srcRect/>
          <a:stretch>
            <a:fillRect/>
          </a:stretch>
        </p:blipFill>
        <p:spPr bwMode="auto">
          <a:xfrm>
            <a:off x="240735" y="2042230"/>
            <a:ext cx="2598897" cy="2613184"/>
          </a:xfrm>
          <a:prstGeom prst="rect">
            <a:avLst/>
          </a:prstGeom>
          <a:noFill/>
          <a:ln w="12700" cap="rnd">
            <a:noFill/>
            <a:round/>
            <a:headEnd/>
            <a:tailEnd/>
          </a:ln>
        </p:spPr>
      </p:pic>
      <p:sp>
        <p:nvSpPr>
          <p:cNvPr id="56322" name="Rectangle 2"/>
          <p:cNvSpPr>
            <a:spLocks/>
          </p:cNvSpPr>
          <p:nvPr/>
        </p:nvSpPr>
        <p:spPr bwMode="auto">
          <a:xfrm>
            <a:off x="138545" y="4609087"/>
            <a:ext cx="3074670" cy="1554480"/>
          </a:xfrm>
          <a:prstGeom prst="rect">
            <a:avLst/>
          </a:prstGeom>
          <a:noFill/>
          <a:ln w="9525" cap="flat">
            <a:noFill/>
            <a:miter lim="800000"/>
            <a:headEnd type="none" w="med" len="med"/>
            <a:tailEnd type="none" w="med" len="med"/>
          </a:ln>
        </p:spPr>
        <p:txBody>
          <a:bodyPr lIns="34290" tIns="34290" rIns="34290" bIns="34290">
            <a:prstTxWarp prst="textNoShape">
              <a:avLst/>
            </a:prstTxWarp>
          </a:bodyPr>
          <a:lstStyle/>
          <a:p>
            <a:pPr>
              <a:spcBef>
                <a:spcPts val="957"/>
              </a:spcBef>
              <a:buClr>
                <a:srgbClr val="333399"/>
              </a:buClr>
              <a:buSzPct val="100000"/>
              <a:buFont typeface="Lucida Sans" charset="0"/>
              <a:buChar char="•"/>
            </a:pPr>
            <a:r>
              <a:rPr lang="en-US" sz="1200" dirty="0">
                <a:solidFill>
                  <a:srgbClr val="333399"/>
                </a:solidFill>
                <a:latin typeface="Lucida Sans" charset="0"/>
                <a:ea typeface="Lucida Sans" charset="0"/>
                <a:cs typeface="Lucida Sans" charset="0"/>
                <a:sym typeface="Lucida Sans" charset="0"/>
              </a:rPr>
              <a:t>array of single dipole antennas deployed between 100 and 300m near the Pole </a:t>
            </a:r>
            <a:endParaRPr lang="en-US" sz="2000" dirty="0">
              <a:latin typeface="Arial" charset="0"/>
              <a:ea typeface="Lucida Grande" charset="0"/>
              <a:cs typeface="Lucida Grande" charset="0"/>
              <a:sym typeface="Arial" charset="0"/>
            </a:endParaRPr>
          </a:p>
          <a:p>
            <a:pPr>
              <a:spcBef>
                <a:spcPts val="957"/>
              </a:spcBef>
              <a:buClr>
                <a:srgbClr val="333399"/>
              </a:buClr>
              <a:buSzPct val="100000"/>
              <a:buFont typeface="Lucida Sans" charset="0"/>
              <a:buChar char="•"/>
            </a:pPr>
            <a:r>
              <a:rPr lang="en-US" sz="1200" dirty="0">
                <a:solidFill>
                  <a:srgbClr val="333399"/>
                </a:solidFill>
                <a:latin typeface="Lucida Sans" charset="0"/>
                <a:ea typeface="Lucida Sans" charset="0"/>
                <a:cs typeface="Lucida Sans" charset="0"/>
                <a:sym typeface="Lucida Sans" charset="0"/>
              </a:rPr>
              <a:t>much of the instrumentation was deployed in AMANDA holes</a:t>
            </a:r>
            <a:endParaRPr lang="en-US" sz="2000" dirty="0">
              <a:latin typeface="Arial" charset="0"/>
              <a:ea typeface="Lucida Grande" charset="0"/>
              <a:cs typeface="Lucida Grande" charset="0"/>
              <a:sym typeface="Arial" charset="0"/>
            </a:endParaRPr>
          </a:p>
          <a:p>
            <a:pPr>
              <a:spcBef>
                <a:spcPts val="957"/>
              </a:spcBef>
              <a:buClr>
                <a:srgbClr val="333399"/>
              </a:buClr>
              <a:buSzPct val="100000"/>
              <a:buFont typeface="Lucida Sans" charset="0"/>
              <a:buChar char="•"/>
            </a:pPr>
            <a:r>
              <a:rPr lang="en-US" sz="1200" dirty="0">
                <a:solidFill>
                  <a:srgbClr val="333399"/>
                </a:solidFill>
                <a:latin typeface="Lucida Sans" charset="0"/>
                <a:ea typeface="Lucida Sans" charset="0"/>
                <a:cs typeface="Lucida Sans" charset="0"/>
                <a:sym typeface="Lucida Sans" charset="0"/>
              </a:rPr>
              <a:t>Pioneered technique in the ice</a:t>
            </a:r>
          </a:p>
        </p:txBody>
      </p:sp>
      <p:sp>
        <p:nvSpPr>
          <p:cNvPr id="56323" name="Rectangle 3"/>
          <p:cNvSpPr>
            <a:spLocks/>
          </p:cNvSpPr>
          <p:nvPr/>
        </p:nvSpPr>
        <p:spPr bwMode="auto">
          <a:xfrm>
            <a:off x="782568" y="1710266"/>
            <a:ext cx="1417320" cy="533400"/>
          </a:xfrm>
          <a:prstGeom prst="rect">
            <a:avLst/>
          </a:prstGeom>
          <a:noFill/>
          <a:ln w="12700" cap="rnd">
            <a:noFill/>
            <a:round/>
            <a:headEnd type="none" w="med" len="med"/>
            <a:tailEnd type="none" w="med" len="med"/>
          </a:ln>
        </p:spPr>
        <p:txBody>
          <a:bodyPr lIns="34290" tIns="34290" rIns="34290" bIns="34290">
            <a:prstTxWarp prst="textNoShape">
              <a:avLst/>
            </a:prstTxWarp>
          </a:bodyPr>
          <a:lstStyle/>
          <a:p>
            <a:r>
              <a:rPr lang="en-US" sz="3800" b="1" dirty="0">
                <a:solidFill>
                  <a:srgbClr val="0000FF"/>
                </a:solidFill>
                <a:effectLst>
                  <a:outerShdw blurRad="38100" dist="38100" dir="2700000" algn="tl">
                    <a:srgbClr val="DDDDDD"/>
                  </a:outerShdw>
                </a:effectLst>
                <a:latin typeface="Arial" charset="0"/>
                <a:ea typeface="Arial" charset="0"/>
                <a:cs typeface="Arial" charset="0"/>
                <a:sym typeface="Arial" charset="0"/>
              </a:rPr>
              <a:t>RICE</a:t>
            </a:r>
          </a:p>
        </p:txBody>
      </p:sp>
      <p:sp>
        <p:nvSpPr>
          <p:cNvPr id="56325" name="Rectangle 5"/>
          <p:cNvSpPr>
            <a:spLocks/>
          </p:cNvSpPr>
          <p:nvPr/>
        </p:nvSpPr>
        <p:spPr bwMode="auto">
          <a:xfrm>
            <a:off x="5966460" y="4808680"/>
            <a:ext cx="2946631" cy="1067956"/>
          </a:xfrm>
          <a:prstGeom prst="rect">
            <a:avLst/>
          </a:prstGeom>
          <a:noFill/>
          <a:ln w="12700" cap="rnd">
            <a:noFill/>
            <a:round/>
            <a:headEnd type="none" w="med" len="med"/>
            <a:tailEnd type="none" w="med" len="med"/>
          </a:ln>
        </p:spPr>
        <p:txBody>
          <a:bodyPr lIns="34290" tIns="34290" rIns="34290" bIns="34290">
            <a:prstTxWarp prst="textNoShape">
              <a:avLst/>
            </a:prstTxWarp>
          </a:bodyPr>
          <a:lstStyle/>
          <a:p>
            <a:pPr algn="l">
              <a:buClr>
                <a:srgbClr val="0000FF"/>
              </a:buClr>
              <a:buSzPct val="100000"/>
            </a:pPr>
            <a:endParaRPr lang="en-US" sz="1200" dirty="0" smtClean="0">
              <a:solidFill>
                <a:srgbClr val="0000FF"/>
              </a:solidFill>
              <a:latin typeface="Lucida Sans" charset="0"/>
              <a:ea typeface="Lucida Sans" charset="0"/>
              <a:cs typeface="Lucida Sans" charset="0"/>
              <a:sym typeface="Lucida Sans" charset="0"/>
            </a:endParaRPr>
          </a:p>
          <a:p>
            <a:pPr algn="l">
              <a:buClr>
                <a:srgbClr val="0000FF"/>
              </a:buClr>
              <a:buSzPct val="100000"/>
              <a:buFont typeface="Arial" charset="0"/>
              <a:buChar char="•"/>
            </a:pPr>
            <a:r>
              <a:rPr lang="en-US" sz="1200" dirty="0" smtClean="0">
                <a:solidFill>
                  <a:srgbClr val="0000FF"/>
                </a:solidFill>
                <a:latin typeface="Lucida Sans" charset="0"/>
                <a:ea typeface="Lucida Sans" charset="0"/>
                <a:cs typeface="Lucida Sans" charset="0"/>
                <a:sym typeface="Lucida Sans" charset="0"/>
              </a:rPr>
              <a:t>balloon </a:t>
            </a:r>
            <a:r>
              <a:rPr lang="en-US" sz="1200" dirty="0">
                <a:solidFill>
                  <a:srgbClr val="0000FF"/>
                </a:solidFill>
                <a:latin typeface="Lucida Sans" charset="0"/>
                <a:ea typeface="Lucida Sans" charset="0"/>
                <a:cs typeface="Lucida Sans" charset="0"/>
                <a:sym typeface="Lucida Sans" charset="0"/>
              </a:rPr>
              <a:t>payload of horn antennas</a:t>
            </a:r>
            <a:endParaRPr lang="en-US" sz="2000" dirty="0">
              <a:latin typeface="Arial" charset="0"/>
              <a:ea typeface="Lucida Grande" charset="0"/>
              <a:cs typeface="Lucida Grande" charset="0"/>
              <a:sym typeface="Arial" charset="0"/>
            </a:endParaRPr>
          </a:p>
          <a:p>
            <a:pPr algn="l">
              <a:buClr>
                <a:srgbClr val="0000FF"/>
              </a:buClr>
              <a:buSzPct val="100000"/>
              <a:buFont typeface="Arial" charset="0"/>
              <a:buChar char="•"/>
            </a:pPr>
            <a:r>
              <a:rPr lang="en-US" sz="1200" dirty="0">
                <a:solidFill>
                  <a:srgbClr val="0000FF"/>
                </a:solidFill>
                <a:latin typeface="Lucida Sans" charset="0"/>
                <a:ea typeface="Lucida Sans" charset="0"/>
                <a:cs typeface="Lucida Sans" charset="0"/>
                <a:sym typeface="Lucida Sans" charset="0"/>
              </a:rPr>
              <a:t>surveys the ice cap from high altitude for RF refracted out of the </a:t>
            </a:r>
            <a:r>
              <a:rPr lang="en-US" sz="1200" dirty="0" smtClean="0">
                <a:solidFill>
                  <a:srgbClr val="0000FF"/>
                </a:solidFill>
                <a:latin typeface="Lucida Sans" charset="0"/>
                <a:ea typeface="Lucida Sans" charset="0"/>
                <a:cs typeface="Lucida Sans" charset="0"/>
                <a:sym typeface="Lucida Sans" charset="0"/>
              </a:rPr>
              <a:t>ice</a:t>
            </a:r>
          </a:p>
          <a:p>
            <a:pPr algn="l">
              <a:buClr>
                <a:srgbClr val="0000FF"/>
              </a:buClr>
              <a:buSzPct val="100000"/>
              <a:buFont typeface="Arial" charset="0"/>
              <a:buChar char="•"/>
            </a:pPr>
            <a:r>
              <a:rPr lang="en-US" sz="1200" dirty="0" err="1" smtClean="0">
                <a:solidFill>
                  <a:srgbClr val="0000FF"/>
                </a:solidFill>
                <a:latin typeface="Lucida Sans" charset="0"/>
                <a:ea typeface="Lucida Sans" charset="0"/>
                <a:cs typeface="Lucida Sans" charset="0"/>
                <a:sym typeface="Wingdings"/>
              </a:rPr>
              <a:t></a:t>
            </a:r>
            <a:r>
              <a:rPr lang="en-US" sz="1200" dirty="0" smtClean="0">
                <a:solidFill>
                  <a:srgbClr val="0000FF"/>
                </a:solidFill>
                <a:latin typeface="Lucida Sans" charset="0"/>
                <a:ea typeface="Lucida Sans" charset="0"/>
                <a:cs typeface="Lucida Sans" charset="0"/>
                <a:sym typeface="Wingdings"/>
              </a:rPr>
              <a:t> high fidelity data acquisition system &gt;Gs/sec waveform capture</a:t>
            </a:r>
            <a:endParaRPr lang="en-US" sz="1200" dirty="0">
              <a:solidFill>
                <a:srgbClr val="0000FF"/>
              </a:solidFill>
              <a:latin typeface="Lucida Sans" charset="0"/>
              <a:ea typeface="Lucida Sans" charset="0"/>
              <a:cs typeface="Lucida Sans" charset="0"/>
              <a:sym typeface="Lucida Sans" charset="0"/>
            </a:endParaRPr>
          </a:p>
        </p:txBody>
      </p:sp>
      <p:sp>
        <p:nvSpPr>
          <p:cNvPr id="56326" name="Rectangle 6"/>
          <p:cNvSpPr>
            <a:spLocks/>
          </p:cNvSpPr>
          <p:nvPr/>
        </p:nvSpPr>
        <p:spPr bwMode="auto">
          <a:xfrm>
            <a:off x="0" y="442269"/>
            <a:ext cx="9144000" cy="986599"/>
          </a:xfrm>
          <a:prstGeom prst="rect">
            <a:avLst/>
          </a:prstGeom>
          <a:solidFill>
            <a:schemeClr val="bg1">
              <a:lumMod val="85000"/>
            </a:schemeClr>
          </a:solidFill>
          <a:ln w="12700" cap="rnd">
            <a:noFill/>
            <a:round/>
            <a:headEnd type="none" w="med" len="med"/>
            <a:tailEnd type="none" w="med" len="med"/>
          </a:ln>
        </p:spPr>
        <p:txBody>
          <a:bodyPr lIns="34290" tIns="34290" rIns="34290" bIns="34290">
            <a:prstTxWarp prst="textNoShape">
              <a:avLst/>
            </a:prstTxWarp>
          </a:bodyPr>
          <a:lstStyle/>
          <a:p>
            <a:pPr algn="ctr"/>
            <a:r>
              <a:rPr lang="en-US" sz="2000" dirty="0" err="1" smtClean="0">
                <a:latin typeface="Arial" charset="0"/>
                <a:ea typeface="Arial" charset="0"/>
                <a:cs typeface="Arial" charset="0"/>
                <a:sym typeface="Arial" charset="0"/>
              </a:rPr>
              <a:t>Askaryan</a:t>
            </a:r>
            <a:r>
              <a:rPr lang="en-US" sz="2000" dirty="0" smtClean="0">
                <a:latin typeface="Arial" charset="0"/>
                <a:ea typeface="Arial" charset="0"/>
                <a:cs typeface="Arial" charset="0"/>
                <a:sym typeface="Arial" charset="0"/>
              </a:rPr>
              <a:t> Radio Array (ARA) heritage: </a:t>
            </a:r>
          </a:p>
          <a:p>
            <a:pPr algn="ctr"/>
            <a:r>
              <a:rPr lang="en-US" sz="2000" dirty="0" smtClean="0">
                <a:latin typeface="Arial" charset="0"/>
                <a:ea typeface="Arial" charset="0"/>
                <a:cs typeface="Arial" charset="0"/>
                <a:sym typeface="Arial" charset="0"/>
              </a:rPr>
              <a:t> Existing and previous </a:t>
            </a:r>
            <a:r>
              <a:rPr lang="en-US" sz="2000" dirty="0">
                <a:latin typeface="Arial" charset="0"/>
                <a:ea typeface="Arial" charset="0"/>
                <a:cs typeface="Arial" charset="0"/>
                <a:sym typeface="Arial" charset="0"/>
              </a:rPr>
              <a:t>instruments using</a:t>
            </a:r>
            <a:r>
              <a:rPr lang="en-US" sz="2000" dirty="0" smtClean="0">
                <a:latin typeface="Arial" charset="0"/>
                <a:ea typeface="Arial" charset="0"/>
                <a:cs typeface="Arial" charset="0"/>
                <a:sym typeface="Arial" charset="0"/>
              </a:rPr>
              <a:t> radio </a:t>
            </a:r>
            <a:r>
              <a:rPr lang="en-US" sz="2000" dirty="0">
                <a:latin typeface="Arial" charset="0"/>
                <a:ea typeface="Arial" charset="0"/>
                <a:cs typeface="Arial" charset="0"/>
                <a:sym typeface="Arial" charset="0"/>
              </a:rPr>
              <a:t>in</a:t>
            </a:r>
            <a:r>
              <a:rPr lang="en-US" sz="2000" dirty="0" smtClean="0">
                <a:latin typeface="Arial" charset="0"/>
                <a:ea typeface="Arial" charset="0"/>
                <a:cs typeface="Arial" charset="0"/>
                <a:sym typeface="Arial" charset="0"/>
              </a:rPr>
              <a:t> Polar ice</a:t>
            </a:r>
            <a:endParaRPr lang="en-US" sz="1200" i="1" dirty="0" smtClean="0">
              <a:latin typeface="Arial" charset="0"/>
              <a:ea typeface="Arial" charset="0"/>
              <a:cs typeface="Arial" charset="0"/>
              <a:sym typeface="Arial" charset="0"/>
            </a:endParaRPr>
          </a:p>
          <a:p>
            <a:pPr algn="ctr"/>
            <a:r>
              <a:rPr lang="en-US" sz="1200" i="1" dirty="0" smtClean="0">
                <a:latin typeface="Arial" charset="0"/>
                <a:ea typeface="Arial" charset="0"/>
                <a:cs typeface="Arial" charset="0"/>
                <a:sym typeface="Arial" charset="0"/>
              </a:rPr>
              <a:t>Members of all three efforts are currently involved with ARA</a:t>
            </a:r>
            <a:endParaRPr lang="en-US" sz="1200" i="1" dirty="0">
              <a:latin typeface="Arial" charset="0"/>
              <a:ea typeface="Arial" charset="0"/>
              <a:cs typeface="Arial" charset="0"/>
              <a:sym typeface="Arial" charset="0"/>
            </a:endParaRPr>
          </a:p>
        </p:txBody>
      </p:sp>
      <p:pic>
        <p:nvPicPr>
          <p:cNvPr id="56327" name="Picture 7"/>
          <p:cNvPicPr>
            <a:picLocks noChangeAspect="1" noChangeArrowheads="1"/>
          </p:cNvPicPr>
          <p:nvPr/>
        </p:nvPicPr>
        <p:blipFill>
          <a:blip r:embed="rId3"/>
          <a:srcRect/>
          <a:stretch>
            <a:fillRect/>
          </a:stretch>
        </p:blipFill>
        <p:spPr bwMode="auto">
          <a:xfrm>
            <a:off x="3086100" y="2160270"/>
            <a:ext cx="3944779" cy="2641759"/>
          </a:xfrm>
          <a:prstGeom prst="rect">
            <a:avLst/>
          </a:prstGeom>
          <a:noFill/>
          <a:ln w="12700" cap="rnd">
            <a:noFill/>
            <a:round/>
            <a:headEnd/>
            <a:tailEnd/>
          </a:ln>
        </p:spPr>
      </p:pic>
      <p:pic>
        <p:nvPicPr>
          <p:cNvPr id="56328" name="Picture 8"/>
          <p:cNvPicPr>
            <a:picLocks noChangeAspect="1" noChangeArrowheads="1"/>
          </p:cNvPicPr>
          <p:nvPr/>
        </p:nvPicPr>
        <p:blipFill>
          <a:blip r:embed="rId4"/>
          <a:srcRect/>
          <a:stretch>
            <a:fillRect/>
          </a:stretch>
        </p:blipFill>
        <p:spPr bwMode="auto">
          <a:xfrm>
            <a:off x="3350419" y="3006090"/>
            <a:ext cx="1108710" cy="3417570"/>
          </a:xfrm>
          <a:prstGeom prst="rect">
            <a:avLst/>
          </a:prstGeom>
          <a:noFill/>
          <a:ln w="12700" cap="rnd">
            <a:noFill/>
            <a:round/>
            <a:headEnd/>
            <a:tailEnd/>
          </a:ln>
        </p:spPr>
      </p:pic>
      <p:sp>
        <p:nvSpPr>
          <p:cNvPr id="56329" name="Rectangle 9"/>
          <p:cNvSpPr>
            <a:spLocks/>
          </p:cNvSpPr>
          <p:nvPr/>
        </p:nvSpPr>
        <p:spPr bwMode="auto">
          <a:xfrm>
            <a:off x="3061265" y="1710814"/>
            <a:ext cx="2937510" cy="845820"/>
          </a:xfrm>
          <a:prstGeom prst="rect">
            <a:avLst/>
          </a:prstGeom>
          <a:noFill/>
          <a:ln w="12700" cap="rnd">
            <a:noFill/>
            <a:round/>
            <a:headEnd type="none" w="med" len="med"/>
            <a:tailEnd type="none" w="med" len="med"/>
          </a:ln>
        </p:spPr>
        <p:txBody>
          <a:bodyPr lIns="34290" tIns="34290" rIns="34290" bIns="34290">
            <a:prstTxWarp prst="textNoShape">
              <a:avLst/>
            </a:prstTxWarp>
          </a:bodyPr>
          <a:lstStyle/>
          <a:p>
            <a:r>
              <a:rPr lang="en-US" b="1" dirty="0">
                <a:solidFill>
                  <a:srgbClr val="0000FF"/>
                </a:solidFill>
                <a:effectLst>
                  <a:outerShdw blurRad="38100" dist="38100" dir="2700000" algn="tl">
                    <a:srgbClr val="DDDDDD"/>
                  </a:outerShdw>
                </a:effectLst>
                <a:latin typeface="Arial" charset="0"/>
                <a:ea typeface="Arial" charset="0"/>
                <a:cs typeface="Arial" charset="0"/>
                <a:sym typeface="Arial" charset="0"/>
              </a:rPr>
              <a:t>Special</a:t>
            </a:r>
            <a:r>
              <a:rPr lang="en-US" b="1" dirty="0" smtClean="0">
                <a:solidFill>
                  <a:srgbClr val="0000FF"/>
                </a:solidFill>
                <a:effectLst>
                  <a:outerShdw blurRad="38100" dist="38100" dir="2700000" algn="tl">
                    <a:srgbClr val="DDDDDD"/>
                  </a:outerShdw>
                </a:effectLst>
                <a:latin typeface="Arial" charset="0"/>
                <a:ea typeface="Arial" charset="0"/>
                <a:cs typeface="Arial" charset="0"/>
                <a:sym typeface="Arial" charset="0"/>
              </a:rPr>
              <a:t> radio detectors </a:t>
            </a:r>
          </a:p>
          <a:p>
            <a:r>
              <a:rPr lang="en-US" b="1" dirty="0" smtClean="0">
                <a:solidFill>
                  <a:srgbClr val="0000FF"/>
                </a:solidFill>
                <a:effectLst>
                  <a:outerShdw blurRad="38100" dist="38100" dir="2700000" algn="tl">
                    <a:srgbClr val="DDDDDD"/>
                  </a:outerShdw>
                </a:effectLst>
                <a:latin typeface="Arial" charset="0"/>
                <a:ea typeface="Arial" charset="0"/>
                <a:cs typeface="Arial" charset="0"/>
                <a:sym typeface="Arial" charset="0"/>
              </a:rPr>
              <a:t>and </a:t>
            </a:r>
            <a:r>
              <a:rPr lang="en-US" b="1" dirty="0" err="1" smtClean="0">
                <a:solidFill>
                  <a:srgbClr val="0000FF"/>
                </a:solidFill>
                <a:effectLst>
                  <a:outerShdw blurRad="38100" dist="38100" dir="2700000" algn="tl">
                    <a:srgbClr val="DDDDDD"/>
                  </a:outerShdw>
                </a:effectLst>
                <a:latin typeface="Arial" charset="0"/>
                <a:ea typeface="Arial" charset="0"/>
                <a:cs typeface="Arial" charset="0"/>
                <a:sym typeface="Arial" charset="0"/>
              </a:rPr>
              <a:t>pulsers</a:t>
            </a:r>
            <a:r>
              <a:rPr lang="en-US" b="1" dirty="0" smtClean="0">
                <a:solidFill>
                  <a:srgbClr val="0000FF"/>
                </a:solidFill>
                <a:effectLst>
                  <a:outerShdw blurRad="38100" dist="38100" dir="2700000" algn="tl">
                    <a:srgbClr val="DDDDDD"/>
                  </a:outerShdw>
                </a:effectLst>
                <a:latin typeface="Arial" charset="0"/>
                <a:ea typeface="Arial" charset="0"/>
                <a:cs typeface="Arial" charset="0"/>
                <a:sym typeface="Arial" charset="0"/>
              </a:rPr>
              <a:t> in </a:t>
            </a:r>
            <a:r>
              <a:rPr lang="en-US" b="1" dirty="0">
                <a:solidFill>
                  <a:srgbClr val="0000FF"/>
                </a:solidFill>
                <a:effectLst>
                  <a:outerShdw blurRad="38100" dist="38100" dir="2700000" algn="tl">
                    <a:srgbClr val="DDDDDD"/>
                  </a:outerShdw>
                </a:effectLst>
                <a:latin typeface="Arial" charset="0"/>
                <a:ea typeface="Arial" charset="0"/>
                <a:cs typeface="Arial" charset="0"/>
                <a:sym typeface="Arial" charset="0"/>
              </a:rPr>
              <a:t>IceCube</a:t>
            </a:r>
            <a:endParaRPr lang="en-US" sz="2300" dirty="0" smtClean="0">
              <a:latin typeface="Arial" charset="0"/>
              <a:ea typeface="Lucida Grande" charset="0"/>
              <a:cs typeface="Lucida Grande" charset="0"/>
              <a:sym typeface="Arial" charset="0"/>
            </a:endParaRPr>
          </a:p>
          <a:p>
            <a:r>
              <a:rPr lang="en-US" b="1" dirty="0" smtClean="0">
                <a:solidFill>
                  <a:srgbClr val="0000FF"/>
                </a:solidFill>
                <a:effectLst>
                  <a:outerShdw blurRad="38100" dist="38100" dir="2700000" algn="tl">
                    <a:srgbClr val="DDDDDD"/>
                  </a:outerShdw>
                </a:effectLst>
                <a:latin typeface="Arial" charset="0"/>
                <a:ea typeface="Arial" charset="0"/>
                <a:cs typeface="Arial" charset="0"/>
                <a:sym typeface="Arial" charset="0"/>
              </a:rPr>
              <a:t> </a:t>
            </a:r>
            <a:endParaRPr lang="en-US" b="1" dirty="0">
              <a:solidFill>
                <a:srgbClr val="0000FF"/>
              </a:solidFill>
              <a:effectLst>
                <a:outerShdw blurRad="38100" dist="38100" dir="2700000" algn="tl">
                  <a:srgbClr val="DDDDDD"/>
                </a:outerShdw>
              </a:effectLst>
              <a:latin typeface="Arial" charset="0"/>
              <a:ea typeface="Arial" charset="0"/>
              <a:cs typeface="Arial" charset="0"/>
              <a:sym typeface="Arial" charset="0"/>
            </a:endParaRPr>
          </a:p>
        </p:txBody>
      </p:sp>
      <p:pic>
        <p:nvPicPr>
          <p:cNvPr id="56330" name="Picture 10"/>
          <p:cNvPicPr>
            <a:picLocks noChangeArrowheads="1"/>
          </p:cNvPicPr>
          <p:nvPr/>
        </p:nvPicPr>
        <p:blipFill>
          <a:blip r:embed="rId5"/>
          <a:srcRect l="18735" t="29553" r="21620" b="10480"/>
          <a:stretch>
            <a:fillRect/>
          </a:stretch>
        </p:blipFill>
        <p:spPr bwMode="auto">
          <a:xfrm>
            <a:off x="6575777" y="2460465"/>
            <a:ext cx="1726248" cy="2343450"/>
          </a:xfrm>
          <a:prstGeom prst="rect">
            <a:avLst/>
          </a:prstGeom>
          <a:noFill/>
          <a:ln w="9525" cap="flat">
            <a:noFill/>
            <a:miter lim="800000"/>
            <a:headEnd/>
            <a:tailEnd/>
          </a:ln>
        </p:spPr>
      </p:pic>
      <p:sp>
        <p:nvSpPr>
          <p:cNvPr id="56324" name="Rectangle 4"/>
          <p:cNvSpPr>
            <a:spLocks/>
          </p:cNvSpPr>
          <p:nvPr/>
        </p:nvSpPr>
        <p:spPr bwMode="auto">
          <a:xfrm>
            <a:off x="6703678" y="1672202"/>
            <a:ext cx="1518364" cy="654025"/>
          </a:xfrm>
          <a:prstGeom prst="rect">
            <a:avLst/>
          </a:prstGeom>
          <a:noFill/>
          <a:ln w="12700" cap="rnd">
            <a:noFill/>
            <a:round/>
            <a:headEnd type="none" w="med" len="med"/>
            <a:tailEnd type="none" w="med" len="med"/>
          </a:ln>
        </p:spPr>
        <p:txBody>
          <a:bodyPr wrap="none" lIns="34290" tIns="34290" rIns="34290" bIns="34290">
            <a:prstTxWarp prst="textNoShape">
              <a:avLst/>
            </a:prstTxWarp>
            <a:spAutoFit/>
          </a:bodyPr>
          <a:lstStyle/>
          <a:p>
            <a:r>
              <a:rPr lang="en-US" sz="3800" b="1" dirty="0">
                <a:solidFill>
                  <a:srgbClr val="008000"/>
                </a:solidFill>
                <a:effectLst>
                  <a:outerShdw blurRad="38100" dist="38100" dir="2700000" algn="tl">
                    <a:srgbClr val="DDDDDD"/>
                  </a:outerShdw>
                </a:effectLst>
                <a:latin typeface="Arial" charset="0"/>
                <a:ea typeface="Arial" charset="0"/>
                <a:cs typeface="Arial" charset="0"/>
                <a:sym typeface="Arial" charset="0"/>
              </a:rPr>
              <a:t>ANITA</a:t>
            </a:r>
          </a:p>
        </p:txBody>
      </p:sp>
      <p:sp>
        <p:nvSpPr>
          <p:cNvPr id="15" name="Title 1"/>
          <p:cNvSpPr txBox="1">
            <a:spLocks/>
          </p:cNvSpPr>
          <p:nvPr/>
        </p:nvSpPr>
        <p:spPr>
          <a:xfrm>
            <a:off x="0" y="0"/>
            <a:ext cx="9144000" cy="453609"/>
          </a:xfrm>
          <a:prstGeom prst="rect">
            <a:avLst/>
          </a:prstGeom>
          <a:solidFill>
            <a:srgbClr val="FFFF00"/>
          </a:solidFill>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10</a:t>
            </a:r>
            <a:r>
              <a:rPr kumimoji="0" lang="en-US" sz="2400" b="0" i="0" u="none" strike="noStrike" kern="1200" cap="none" spc="0" normalizeH="0" baseline="30000" noProof="0" dirty="0" smtClean="0">
                <a:ln>
                  <a:noFill/>
                </a:ln>
                <a:solidFill>
                  <a:schemeClr val="tx1"/>
                </a:solidFill>
                <a:effectLst/>
                <a:uLnTx/>
                <a:uFillTx/>
                <a:latin typeface="+mj-lt"/>
                <a:ea typeface="+mj-ea"/>
                <a:cs typeface="+mj-cs"/>
              </a:rPr>
              <a:t>7</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to 10</a:t>
            </a:r>
            <a:r>
              <a:rPr kumimoji="0" lang="en-US" sz="2400" b="0" i="0" u="none" strike="noStrike" kern="1200" cap="none" spc="0" normalizeH="0" baseline="30000" noProof="0" dirty="0" smtClean="0">
                <a:ln>
                  <a:noFill/>
                </a:ln>
                <a:solidFill>
                  <a:schemeClr val="tx1"/>
                </a:solidFill>
                <a:effectLst/>
                <a:uLnTx/>
                <a:uFillTx/>
                <a:latin typeface="+mj-lt"/>
                <a:ea typeface="+mj-ea"/>
                <a:cs typeface="+mj-cs"/>
              </a:rPr>
              <a:t>11</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0" i="0" u="none" strike="noStrike" kern="1200" cap="none" spc="0" normalizeH="0" baseline="0" noProof="0" dirty="0" err="1" smtClean="0">
                <a:ln>
                  <a:noFill/>
                </a:ln>
                <a:solidFill>
                  <a:schemeClr val="tx1"/>
                </a:solidFill>
                <a:effectLst/>
                <a:uLnTx/>
                <a:uFillTx/>
                <a:latin typeface="+mj-lt"/>
                <a:ea typeface="+mj-ea"/>
                <a:cs typeface="+mj-cs"/>
              </a:rPr>
              <a:t>GeV</a:t>
            </a:r>
            <a:r>
              <a:rPr lang="en-US" sz="2400" dirty="0" smtClean="0">
                <a:latin typeface="+mj-lt"/>
                <a:ea typeface="+mj-ea"/>
                <a:cs typeface="+mj-cs"/>
              </a:rPr>
              <a:t>: </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Radio ice Cherenkov detection</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1733023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74638"/>
            <a:ext cx="4333011" cy="567512"/>
          </a:xfrm>
        </p:spPr>
        <p:txBody>
          <a:bodyPr>
            <a:normAutofit fontScale="90000"/>
          </a:bodyPr>
          <a:lstStyle/>
          <a:p>
            <a:r>
              <a:rPr lang="en-US" dirty="0" smtClean="0"/>
              <a:t>ARA- Collaboration</a:t>
            </a:r>
            <a:endParaRPr lang="en-US" dirty="0"/>
          </a:p>
        </p:txBody>
      </p:sp>
      <p:pic>
        <p:nvPicPr>
          <p:cNvPr id="4" name="Picture 3"/>
          <p:cNvPicPr>
            <a:picLocks noChangeAspect="1"/>
          </p:cNvPicPr>
          <p:nvPr/>
        </p:nvPicPr>
        <p:blipFill>
          <a:blip r:embed="rId2"/>
          <a:stretch>
            <a:fillRect/>
          </a:stretch>
        </p:blipFill>
        <p:spPr>
          <a:xfrm>
            <a:off x="2306623" y="1851041"/>
            <a:ext cx="5115171" cy="2827595"/>
          </a:xfrm>
          <a:prstGeom prst="rect">
            <a:avLst/>
          </a:prstGeom>
        </p:spPr>
      </p:pic>
      <p:pic>
        <p:nvPicPr>
          <p:cNvPr id="5" name="Picture 4" descr="Screen shot 2012-02-05 at 11.04.57 AM.png"/>
          <p:cNvPicPr>
            <a:picLocks noChangeAspect="1"/>
          </p:cNvPicPr>
          <p:nvPr/>
        </p:nvPicPr>
        <p:blipFill>
          <a:blip r:embed="rId3"/>
          <a:stretch>
            <a:fillRect/>
          </a:stretch>
        </p:blipFill>
        <p:spPr>
          <a:xfrm>
            <a:off x="5080667" y="378745"/>
            <a:ext cx="1728263" cy="986286"/>
          </a:xfrm>
          <a:prstGeom prst="rect">
            <a:avLst/>
          </a:prstGeom>
        </p:spPr>
      </p:pic>
      <p:sp>
        <p:nvSpPr>
          <p:cNvPr id="3" name="Content Placeholder 2"/>
          <p:cNvSpPr>
            <a:spLocks noGrp="1"/>
          </p:cNvSpPr>
          <p:nvPr>
            <p:ph idx="1"/>
          </p:nvPr>
        </p:nvSpPr>
        <p:spPr>
          <a:xfrm>
            <a:off x="241300" y="1144310"/>
            <a:ext cx="3719067" cy="2162871"/>
          </a:xfrm>
        </p:spPr>
        <p:txBody>
          <a:bodyPr>
            <a:normAutofit/>
          </a:bodyPr>
          <a:lstStyle/>
          <a:p>
            <a:r>
              <a:rPr lang="en-US" sz="2400" dirty="0" smtClean="0"/>
              <a:t>ARA is an international Collaboration</a:t>
            </a:r>
          </a:p>
          <a:p>
            <a:pPr lvl="1"/>
            <a:r>
              <a:rPr lang="en-US" sz="2000" dirty="0" smtClean="0"/>
              <a:t>14 institutions</a:t>
            </a:r>
          </a:p>
          <a:p>
            <a:pPr lvl="1"/>
            <a:r>
              <a:rPr lang="en-US" sz="2000" dirty="0" smtClean="0"/>
              <a:t>~50 authors </a:t>
            </a:r>
            <a:r>
              <a:rPr lang="en-US" sz="2400" dirty="0" smtClean="0"/>
              <a:t> </a:t>
            </a:r>
          </a:p>
          <a:p>
            <a:pPr>
              <a:buNone/>
            </a:pPr>
            <a:r>
              <a:rPr lang="en-US" sz="2400" dirty="0" smtClean="0"/>
              <a:t>. </a:t>
            </a:r>
            <a:endParaRPr lang="en-US" sz="2400" dirty="0"/>
          </a:p>
        </p:txBody>
      </p:sp>
      <p:pic>
        <p:nvPicPr>
          <p:cNvPr id="7" name="Picture 6"/>
          <p:cNvPicPr>
            <a:picLocks noChangeAspect="1"/>
          </p:cNvPicPr>
          <p:nvPr/>
        </p:nvPicPr>
        <p:blipFill>
          <a:blip r:embed="rId4"/>
          <a:stretch>
            <a:fillRect/>
          </a:stretch>
        </p:blipFill>
        <p:spPr>
          <a:xfrm>
            <a:off x="4155707" y="5107169"/>
            <a:ext cx="1116443" cy="1122025"/>
          </a:xfrm>
          <a:prstGeom prst="rect">
            <a:avLst/>
          </a:prstGeom>
        </p:spPr>
      </p:pic>
      <p:pic>
        <p:nvPicPr>
          <p:cNvPr id="8" name="Picture 7"/>
          <p:cNvPicPr>
            <a:picLocks noChangeAspect="1"/>
          </p:cNvPicPr>
          <p:nvPr/>
        </p:nvPicPr>
        <p:blipFill>
          <a:blip r:embed="rId5"/>
          <a:stretch>
            <a:fillRect/>
          </a:stretch>
        </p:blipFill>
        <p:spPr>
          <a:xfrm>
            <a:off x="480327" y="5337886"/>
            <a:ext cx="911483" cy="911483"/>
          </a:xfrm>
          <a:prstGeom prst="rect">
            <a:avLst/>
          </a:prstGeom>
        </p:spPr>
      </p:pic>
      <p:pic>
        <p:nvPicPr>
          <p:cNvPr id="9" name="Picture 8"/>
          <p:cNvPicPr>
            <a:picLocks noChangeAspect="1"/>
          </p:cNvPicPr>
          <p:nvPr/>
        </p:nvPicPr>
        <p:blipFill>
          <a:blip r:embed="rId6"/>
          <a:stretch>
            <a:fillRect/>
          </a:stretch>
        </p:blipFill>
        <p:spPr>
          <a:xfrm>
            <a:off x="385665" y="2979683"/>
            <a:ext cx="2423320" cy="1001767"/>
          </a:xfrm>
          <a:prstGeom prst="rect">
            <a:avLst/>
          </a:prstGeom>
        </p:spPr>
      </p:pic>
      <p:pic>
        <p:nvPicPr>
          <p:cNvPr id="10" name="Picture 9"/>
          <p:cNvPicPr>
            <a:picLocks noChangeAspect="1"/>
          </p:cNvPicPr>
          <p:nvPr/>
        </p:nvPicPr>
        <p:blipFill>
          <a:blip r:embed="rId7"/>
          <a:stretch>
            <a:fillRect/>
          </a:stretch>
        </p:blipFill>
        <p:spPr>
          <a:xfrm>
            <a:off x="6560166" y="4349470"/>
            <a:ext cx="2583834" cy="897542"/>
          </a:xfrm>
          <a:prstGeom prst="rect">
            <a:avLst/>
          </a:prstGeom>
        </p:spPr>
      </p:pic>
      <p:pic>
        <p:nvPicPr>
          <p:cNvPr id="12" name="Picture 11"/>
          <p:cNvPicPr>
            <a:picLocks noChangeAspect="1"/>
          </p:cNvPicPr>
          <p:nvPr/>
        </p:nvPicPr>
        <p:blipFill>
          <a:blip r:embed="rId8"/>
          <a:stretch>
            <a:fillRect/>
          </a:stretch>
        </p:blipFill>
        <p:spPr>
          <a:xfrm>
            <a:off x="6894375" y="456782"/>
            <a:ext cx="2125609" cy="770736"/>
          </a:xfrm>
          <a:prstGeom prst="rect">
            <a:avLst/>
          </a:prstGeom>
        </p:spPr>
      </p:pic>
      <p:pic>
        <p:nvPicPr>
          <p:cNvPr id="13" name="Picture 12"/>
          <p:cNvPicPr>
            <a:picLocks noChangeAspect="1"/>
          </p:cNvPicPr>
          <p:nvPr/>
        </p:nvPicPr>
        <p:blipFill>
          <a:blip r:embed="rId9"/>
          <a:stretch>
            <a:fillRect/>
          </a:stretch>
        </p:blipFill>
        <p:spPr>
          <a:xfrm>
            <a:off x="6608696" y="5247012"/>
            <a:ext cx="2286669" cy="676125"/>
          </a:xfrm>
          <a:prstGeom prst="rect">
            <a:avLst/>
          </a:prstGeom>
        </p:spPr>
      </p:pic>
      <p:pic>
        <p:nvPicPr>
          <p:cNvPr id="14" name="Picture 13" descr="Screen shot 2012-02-05 at 9.35.03 PM.png"/>
          <p:cNvPicPr>
            <a:picLocks noChangeAspect="1"/>
          </p:cNvPicPr>
          <p:nvPr/>
        </p:nvPicPr>
        <p:blipFill>
          <a:blip r:embed="rId10"/>
          <a:stretch>
            <a:fillRect/>
          </a:stretch>
        </p:blipFill>
        <p:spPr>
          <a:xfrm>
            <a:off x="280335" y="4275280"/>
            <a:ext cx="2560938" cy="535581"/>
          </a:xfrm>
          <a:prstGeom prst="rect">
            <a:avLst/>
          </a:prstGeom>
        </p:spPr>
      </p:pic>
      <p:pic>
        <p:nvPicPr>
          <p:cNvPr id="6" name="Picture 5"/>
          <p:cNvPicPr>
            <a:picLocks noChangeAspect="1"/>
          </p:cNvPicPr>
          <p:nvPr/>
        </p:nvPicPr>
        <p:blipFill>
          <a:blip r:embed="rId11"/>
          <a:stretch>
            <a:fillRect/>
          </a:stretch>
        </p:blipFill>
        <p:spPr>
          <a:xfrm>
            <a:off x="1588093" y="5348647"/>
            <a:ext cx="1153934" cy="1084349"/>
          </a:xfrm>
          <a:prstGeom prst="rect">
            <a:avLst/>
          </a:prstGeom>
        </p:spPr>
      </p:pic>
      <p:pic>
        <p:nvPicPr>
          <p:cNvPr id="15" name="Picture 14" descr="Screen shot 2012-02-05 at 9.37.59 PM.png"/>
          <p:cNvPicPr>
            <a:picLocks noChangeAspect="1"/>
          </p:cNvPicPr>
          <p:nvPr/>
        </p:nvPicPr>
        <p:blipFill>
          <a:blip r:embed="rId12"/>
          <a:stretch>
            <a:fillRect/>
          </a:stretch>
        </p:blipFill>
        <p:spPr>
          <a:xfrm>
            <a:off x="6846251" y="1488752"/>
            <a:ext cx="2173733" cy="724578"/>
          </a:xfrm>
          <a:prstGeom prst="rect">
            <a:avLst/>
          </a:prstGeom>
        </p:spPr>
      </p:pic>
      <p:pic>
        <p:nvPicPr>
          <p:cNvPr id="16" name="Picture 15" descr="Screen shot 2012-02-05 at 10.18.56 PM.png"/>
          <p:cNvPicPr>
            <a:picLocks noChangeAspect="1"/>
          </p:cNvPicPr>
          <p:nvPr/>
        </p:nvPicPr>
        <p:blipFill>
          <a:blip r:embed="rId13"/>
          <a:stretch>
            <a:fillRect/>
          </a:stretch>
        </p:blipFill>
        <p:spPr>
          <a:xfrm>
            <a:off x="5810986" y="6067933"/>
            <a:ext cx="3073597" cy="730126"/>
          </a:xfrm>
          <a:prstGeom prst="rect">
            <a:avLst/>
          </a:prstGeom>
        </p:spPr>
      </p:pic>
      <p:pic>
        <p:nvPicPr>
          <p:cNvPr id="17" name="Picture 16"/>
          <p:cNvPicPr>
            <a:picLocks noChangeAspect="1"/>
          </p:cNvPicPr>
          <p:nvPr/>
        </p:nvPicPr>
        <p:blipFill>
          <a:blip r:embed="rId14"/>
          <a:stretch>
            <a:fillRect/>
          </a:stretch>
        </p:blipFill>
        <p:spPr>
          <a:xfrm>
            <a:off x="2846468" y="5247012"/>
            <a:ext cx="1179988" cy="1087019"/>
          </a:xfrm>
          <a:prstGeom prst="rect">
            <a:avLst/>
          </a:prstGeom>
        </p:spPr>
      </p:pic>
    </p:spTree>
    <p:extLst>
      <p:ext uri="{BB962C8B-B14F-4D97-AF65-F5344CB8AC3E}">
        <p14:creationId xmlns:p14="http://schemas.microsoft.com/office/powerpoint/2010/main" val="5727876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19588"/>
            <a:ext cx="9144000" cy="987521"/>
          </a:xfrm>
          <a:solidFill>
            <a:srgbClr val="A9C7D9"/>
          </a:solidFill>
        </p:spPr>
        <p:txBody>
          <a:bodyPr>
            <a:noAutofit/>
          </a:bodyPr>
          <a:lstStyle/>
          <a:p>
            <a:r>
              <a:rPr lang="en-US" sz="3200" b="1" dirty="0" err="1"/>
              <a:t>Askaryan</a:t>
            </a:r>
            <a:r>
              <a:rPr lang="en-US" sz="3200" b="1" dirty="0"/>
              <a:t> Radio Array (ARA</a:t>
            </a:r>
            <a:r>
              <a:rPr lang="en-US" sz="3200" b="1" dirty="0" smtClean="0"/>
              <a:t>)</a:t>
            </a:r>
            <a:r>
              <a:rPr lang="en-US" sz="2000" dirty="0" smtClean="0"/>
              <a:t/>
            </a:r>
            <a:br>
              <a:rPr lang="en-US" sz="2000" dirty="0" smtClean="0"/>
            </a:br>
            <a:r>
              <a:rPr lang="en-US" sz="2000" dirty="0" smtClean="0"/>
              <a:t>- a very large radio neutrino detector at the South Pole</a:t>
            </a:r>
            <a:br>
              <a:rPr lang="en-US" sz="2000" dirty="0" smtClean="0"/>
            </a:br>
            <a:endParaRPr lang="en-US" sz="2000" dirty="0"/>
          </a:p>
        </p:txBody>
      </p:sp>
      <p:sp>
        <p:nvSpPr>
          <p:cNvPr id="6" name="Content Placeholder 5"/>
          <p:cNvSpPr>
            <a:spLocks noGrp="1"/>
          </p:cNvSpPr>
          <p:nvPr>
            <p:ph sz="half" idx="1"/>
          </p:nvPr>
        </p:nvSpPr>
        <p:spPr>
          <a:xfrm>
            <a:off x="136076" y="2438148"/>
            <a:ext cx="3776099" cy="4180837"/>
          </a:xfrm>
        </p:spPr>
        <p:txBody>
          <a:bodyPr>
            <a:noAutofit/>
          </a:bodyPr>
          <a:lstStyle/>
          <a:p>
            <a:pPr>
              <a:buNone/>
            </a:pPr>
            <a:r>
              <a:rPr lang="en-US" sz="1800" dirty="0" smtClean="0">
                <a:solidFill>
                  <a:srgbClr val="FF0000"/>
                </a:solidFill>
              </a:rPr>
              <a:t>Scientific Goal:</a:t>
            </a:r>
          </a:p>
          <a:p>
            <a:r>
              <a:rPr lang="en-US" sz="1800" dirty="0" smtClean="0"/>
              <a:t>Discover and determine the flux of highest energy cosmic neutrinos. </a:t>
            </a:r>
          </a:p>
          <a:p>
            <a:r>
              <a:rPr lang="en-US" sz="1800" dirty="0" smtClean="0"/>
              <a:t>Understanding of highest energy cosmic rays, other phenomena at highest energies. </a:t>
            </a:r>
          </a:p>
          <a:p>
            <a:pPr>
              <a:buNone/>
            </a:pPr>
            <a:r>
              <a:rPr lang="en-US" sz="1800" dirty="0" smtClean="0">
                <a:solidFill>
                  <a:srgbClr val="FF0000"/>
                </a:solidFill>
              </a:rPr>
              <a:t>Method:</a:t>
            </a:r>
          </a:p>
          <a:p>
            <a:pPr>
              <a:buNone/>
            </a:pPr>
            <a:r>
              <a:rPr lang="en-US" sz="1800" dirty="0" smtClean="0"/>
              <a:t>	Monitor the ice for radio pulses generated by interactions of cosmic neutrinos with nuclei of the 2.8km thick ice sheet at the South Pole</a:t>
            </a:r>
          </a:p>
          <a:p>
            <a:endParaRPr lang="en-US" sz="1800" dirty="0" smtClean="0"/>
          </a:p>
        </p:txBody>
      </p:sp>
      <p:sp>
        <p:nvSpPr>
          <p:cNvPr id="14" name="TextBox 13"/>
          <p:cNvSpPr txBox="1"/>
          <p:nvPr/>
        </p:nvSpPr>
        <p:spPr>
          <a:xfrm>
            <a:off x="4981621" y="5625921"/>
            <a:ext cx="2668594" cy="369332"/>
          </a:xfrm>
          <a:prstGeom prst="rect">
            <a:avLst/>
          </a:prstGeom>
          <a:noFill/>
        </p:spPr>
        <p:txBody>
          <a:bodyPr wrap="square" rtlCol="0">
            <a:spAutoFit/>
          </a:bodyPr>
          <a:lstStyle/>
          <a:p>
            <a:r>
              <a:rPr lang="en-US" dirty="0" smtClean="0"/>
              <a:t>Areal coverage: ~150km^2</a:t>
            </a:r>
            <a:endParaRPr lang="en-US" dirty="0"/>
          </a:p>
        </p:txBody>
      </p:sp>
      <p:sp>
        <p:nvSpPr>
          <p:cNvPr id="8" name="Rectangle 7"/>
          <p:cNvSpPr/>
          <p:nvPr/>
        </p:nvSpPr>
        <p:spPr>
          <a:xfrm>
            <a:off x="0" y="1708571"/>
            <a:ext cx="4572000" cy="523220"/>
          </a:xfrm>
          <a:prstGeom prst="rect">
            <a:avLst/>
          </a:prstGeom>
        </p:spPr>
        <p:txBody>
          <a:bodyPr>
            <a:spAutoFit/>
          </a:bodyPr>
          <a:lstStyle/>
          <a:p>
            <a:r>
              <a:rPr lang="en-US" sz="1400" dirty="0" smtClean="0">
                <a:cs typeface="Times New Roman"/>
              </a:rPr>
              <a:t>Ref: Allison et al., </a:t>
            </a:r>
            <a:r>
              <a:rPr lang="en-US" sz="1400" dirty="0" err="1" smtClean="0">
                <a:cs typeface="Times New Roman"/>
              </a:rPr>
              <a:t>Astropart.Phys</a:t>
            </a:r>
            <a:r>
              <a:rPr lang="en-US" sz="1400" dirty="0" smtClean="0">
                <a:cs typeface="Times New Roman"/>
              </a:rPr>
              <a:t>. 35 (2012) 457-477, </a:t>
            </a:r>
          </a:p>
          <a:p>
            <a:r>
              <a:rPr lang="en-US" sz="1400" dirty="0" smtClean="0"/>
              <a:t>arXiv:1105.2854</a:t>
            </a:r>
            <a:r>
              <a:rPr lang="en-US" sz="1400" dirty="0" smtClean="0">
                <a:cs typeface="Times New Roman"/>
              </a:rPr>
              <a:t>  (Design and performance paper)</a:t>
            </a:r>
            <a:endParaRPr lang="en-US" sz="1400" dirty="0">
              <a:cs typeface="Times New Roman"/>
            </a:endParaRPr>
          </a:p>
        </p:txBody>
      </p:sp>
      <p:sp>
        <p:nvSpPr>
          <p:cNvPr id="9" name="Slide Number Placeholder 1"/>
          <p:cNvSpPr>
            <a:spLocks noGrp="1"/>
          </p:cNvSpPr>
          <p:nvPr>
            <p:ph type="sldNum" sz="quarter" idx="10"/>
          </p:nvPr>
        </p:nvSpPr>
        <p:spPr>
          <a:xfrm>
            <a:off x="457200" y="6356350"/>
            <a:ext cx="2133600" cy="365125"/>
          </a:xfrm>
        </p:spPr>
        <p:txBody>
          <a:bodyPr/>
          <a:lstStyle/>
          <a:p>
            <a:fld id="{511C72CB-92F5-2D4E-8863-9DA171DFC89A}" type="slidenum">
              <a:rPr lang="en-US"/>
              <a:pPr/>
              <a:t>17</a:t>
            </a:fld>
            <a:endParaRPr lang="en-US" dirty="0"/>
          </a:p>
        </p:txBody>
      </p:sp>
      <p:sp>
        <p:nvSpPr>
          <p:cNvPr id="10" name="Title 1"/>
          <p:cNvSpPr txBox="1">
            <a:spLocks/>
          </p:cNvSpPr>
          <p:nvPr/>
        </p:nvSpPr>
        <p:spPr>
          <a:xfrm>
            <a:off x="0" y="0"/>
            <a:ext cx="9144000" cy="453609"/>
          </a:xfrm>
          <a:prstGeom prst="rect">
            <a:avLst/>
          </a:prstGeom>
          <a:solidFill>
            <a:srgbClr val="FFFF00"/>
          </a:solidFill>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10</a:t>
            </a:r>
            <a:r>
              <a:rPr kumimoji="0" lang="en-US" sz="2400" b="0" i="0" u="none" strike="noStrike" kern="1200" cap="none" spc="0" normalizeH="0" baseline="30000" noProof="0" dirty="0" smtClean="0">
                <a:ln>
                  <a:noFill/>
                </a:ln>
                <a:solidFill>
                  <a:schemeClr val="tx1"/>
                </a:solidFill>
                <a:effectLst/>
                <a:uLnTx/>
                <a:uFillTx/>
                <a:latin typeface="+mj-lt"/>
                <a:ea typeface="+mj-ea"/>
                <a:cs typeface="+mj-cs"/>
              </a:rPr>
              <a:t>7</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to 10</a:t>
            </a:r>
            <a:r>
              <a:rPr kumimoji="0" lang="en-US" sz="2400" b="0" i="0" u="none" strike="noStrike" kern="1200" cap="none" spc="0" normalizeH="0" baseline="30000" noProof="0" dirty="0" smtClean="0">
                <a:ln>
                  <a:noFill/>
                </a:ln>
                <a:solidFill>
                  <a:schemeClr val="tx1"/>
                </a:solidFill>
                <a:effectLst/>
                <a:uLnTx/>
                <a:uFillTx/>
                <a:latin typeface="+mj-lt"/>
                <a:ea typeface="+mj-ea"/>
                <a:cs typeface="+mj-cs"/>
              </a:rPr>
              <a:t>11</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0" i="0" u="none" strike="noStrike" kern="1200" cap="none" spc="0" normalizeH="0" baseline="0" noProof="0" dirty="0" err="1" smtClean="0">
                <a:ln>
                  <a:noFill/>
                </a:ln>
                <a:solidFill>
                  <a:schemeClr val="tx1"/>
                </a:solidFill>
                <a:effectLst/>
                <a:uLnTx/>
                <a:uFillTx/>
                <a:latin typeface="+mj-lt"/>
                <a:ea typeface="+mj-ea"/>
                <a:cs typeface="+mj-cs"/>
              </a:rPr>
              <a:t>GeV</a:t>
            </a:r>
            <a:r>
              <a:rPr lang="en-US" sz="2400" dirty="0" smtClean="0">
                <a:latin typeface="+mj-lt"/>
                <a:ea typeface="+mj-ea"/>
                <a:cs typeface="+mj-cs"/>
              </a:rPr>
              <a:t>: </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Radio ice Cherenkov detection</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11" name="Picture 10"/>
          <p:cNvPicPr>
            <a:picLocks noChangeAspect="1"/>
          </p:cNvPicPr>
          <p:nvPr/>
        </p:nvPicPr>
        <p:blipFill>
          <a:blip r:embed="rId2"/>
          <a:stretch>
            <a:fillRect/>
          </a:stretch>
        </p:blipFill>
        <p:spPr>
          <a:xfrm>
            <a:off x="4229621" y="2233742"/>
            <a:ext cx="4520812" cy="3159463"/>
          </a:xfrm>
          <a:prstGeom prst="rect">
            <a:avLst/>
          </a:prstGeom>
        </p:spPr>
      </p:pic>
    </p:spTree>
    <p:extLst>
      <p:ext uri="{BB962C8B-B14F-4D97-AF65-F5344CB8AC3E}">
        <p14:creationId xmlns:p14="http://schemas.microsoft.com/office/powerpoint/2010/main" val="31743085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834174" y="2183777"/>
            <a:ext cx="4733635" cy="3621789"/>
            <a:chOff x="0" y="0"/>
            <a:chExt cx="9144000" cy="6533674"/>
          </a:xfrm>
        </p:grpSpPr>
        <p:pic>
          <p:nvPicPr>
            <p:cNvPr id="72705" name="Picture 1"/>
            <p:cNvPicPr>
              <a:picLocks noChangeArrowheads="1"/>
            </p:cNvPicPr>
            <p:nvPr/>
          </p:nvPicPr>
          <p:blipFill>
            <a:blip r:embed="rId2"/>
            <a:srcRect/>
            <a:stretch>
              <a:fillRect/>
            </a:stretch>
          </p:blipFill>
          <p:spPr bwMode="auto">
            <a:xfrm>
              <a:off x="0" y="0"/>
              <a:ext cx="9144000" cy="6533674"/>
            </a:xfrm>
            <a:prstGeom prst="rect">
              <a:avLst/>
            </a:prstGeom>
            <a:noFill/>
            <a:ln w="9525" cap="flat">
              <a:noFill/>
              <a:miter lim="800000"/>
              <a:headEnd/>
              <a:tailEnd/>
            </a:ln>
            <a:effectLst>
              <a:outerShdw blurRad="50800" dist="38099" dir="2700000" algn="ctr" rotWithShape="0">
                <a:schemeClr val="bg2">
                  <a:alpha val="42999"/>
                </a:schemeClr>
              </a:outerShdw>
            </a:effectLst>
          </p:spPr>
        </p:pic>
        <p:pic>
          <p:nvPicPr>
            <p:cNvPr id="72707" name="Picture 3"/>
            <p:cNvPicPr>
              <a:picLocks noChangeArrowheads="1"/>
            </p:cNvPicPr>
            <p:nvPr/>
          </p:nvPicPr>
          <p:blipFill>
            <a:blip r:embed="rId2"/>
            <a:srcRect l="26973" t="46252" r="61313" b="5930"/>
            <a:stretch>
              <a:fillRect/>
            </a:stretch>
          </p:blipFill>
          <p:spPr bwMode="auto">
            <a:xfrm>
              <a:off x="2280285" y="1490187"/>
              <a:ext cx="1070134" cy="3147536"/>
            </a:xfrm>
            <a:prstGeom prst="rect">
              <a:avLst/>
            </a:prstGeom>
            <a:noFill/>
            <a:ln w="9525" cap="flat">
              <a:noFill/>
              <a:miter lim="800000"/>
              <a:headEnd/>
              <a:tailEnd/>
            </a:ln>
            <a:effectLst>
              <a:outerShdw blurRad="50800" dist="38099" dir="2700000" algn="ctr" rotWithShape="0">
                <a:schemeClr val="bg2">
                  <a:alpha val="42999"/>
                </a:schemeClr>
              </a:outerShdw>
            </a:effectLst>
          </p:spPr>
        </p:pic>
        <p:sp>
          <p:nvSpPr>
            <p:cNvPr id="72708" name="Oval 4"/>
            <p:cNvSpPr>
              <a:spLocks/>
            </p:cNvSpPr>
            <p:nvPr/>
          </p:nvSpPr>
          <p:spPr bwMode="auto">
            <a:xfrm rot="10800000">
              <a:off x="3040380" y="1497330"/>
              <a:ext cx="148590" cy="45720"/>
            </a:xfrm>
            <a:prstGeom prst="ellipse">
              <a:avLst/>
            </a:prstGeom>
            <a:solidFill>
              <a:srgbClr val="3C6883"/>
            </a:solidFill>
            <a:ln w="9525" cap="flat">
              <a:solidFill>
                <a:srgbClr val="4A7EBB"/>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prstTxWarp prst="textNoShape">
                <a:avLst/>
              </a:prstTxWarp>
            </a:bodyPr>
            <a:lstStyle/>
            <a:p>
              <a:endParaRPr lang="en-US"/>
            </a:p>
          </p:txBody>
        </p:sp>
        <p:sp>
          <p:nvSpPr>
            <p:cNvPr id="72709" name="Freeform 5"/>
            <p:cNvSpPr>
              <a:spLocks/>
            </p:cNvSpPr>
            <p:nvPr/>
          </p:nvSpPr>
          <p:spPr bwMode="auto">
            <a:xfrm>
              <a:off x="3070384" y="1545908"/>
              <a:ext cx="22860" cy="22860"/>
            </a:xfrm>
            <a:custGeom>
              <a:avLst/>
              <a:gdLst/>
              <a:ahLst/>
              <a:cxnLst>
                <a:cxn ang="0">
                  <a:pos x="0" y="0"/>
                </a:cxn>
                <a:cxn ang="0">
                  <a:pos x="21600" y="21600"/>
                </a:cxn>
              </a:cxnLst>
              <a:rect l="0" t="0" r="r" b="b"/>
              <a:pathLst>
                <a:path w="21600" h="21600">
                  <a:moveTo>
                    <a:pt x="0" y="0"/>
                  </a:moveTo>
                  <a:cubicBezTo>
                    <a:pt x="11929" y="0"/>
                    <a:pt x="21600" y="9671"/>
                    <a:pt x="21600" y="21600"/>
                  </a:cubicBezTo>
                </a:path>
              </a:pathLst>
            </a:custGeom>
            <a:noFill/>
            <a:ln w="25400" cap="flat">
              <a:solidFill>
                <a:srgbClr val="4F81BD"/>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sp>
          <p:nvSpPr>
            <p:cNvPr id="72710" name="Freeform 6"/>
            <p:cNvSpPr>
              <a:spLocks/>
            </p:cNvSpPr>
            <p:nvPr/>
          </p:nvSpPr>
          <p:spPr bwMode="auto">
            <a:xfrm>
              <a:off x="2846070" y="1505903"/>
              <a:ext cx="205740" cy="148590"/>
            </a:xfrm>
            <a:custGeom>
              <a:avLst/>
              <a:gdLst/>
              <a:ahLst/>
              <a:cxnLst>
                <a:cxn ang="0">
                  <a:pos x="21600" y="0"/>
                </a:cxn>
                <a:cxn ang="0">
                  <a:pos x="0" y="12000"/>
                </a:cxn>
                <a:cxn ang="0">
                  <a:pos x="21600" y="21600"/>
                </a:cxn>
              </a:cxnLst>
              <a:rect l="0" t="0" r="r" b="b"/>
              <a:pathLst>
                <a:path w="21600" h="21600">
                  <a:moveTo>
                    <a:pt x="21600" y="0"/>
                  </a:moveTo>
                  <a:cubicBezTo>
                    <a:pt x="10800" y="4200"/>
                    <a:pt x="0" y="8400"/>
                    <a:pt x="0" y="12000"/>
                  </a:cubicBezTo>
                  <a:cubicBezTo>
                    <a:pt x="0" y="15600"/>
                    <a:pt x="21600" y="21600"/>
                    <a:pt x="21600" y="21600"/>
                  </a:cubicBezTo>
                </a:path>
              </a:pathLst>
            </a:custGeom>
            <a:noFill/>
            <a:ln w="3175" cap="flat">
              <a:solidFill>
                <a:srgbClr val="595959"/>
              </a:solidFill>
              <a:prstDash val="solid"/>
              <a:round/>
              <a:headEnd type="none" w="med" len="med"/>
              <a:tailEnd type="none" w="med" len="med"/>
            </a:ln>
            <a:effectLst>
              <a:outerShdw blurRad="38100" dist="25399" dir="5400000" algn="ctr" rotWithShape="0">
                <a:srgbClr val="000000">
                  <a:alpha val="37997"/>
                </a:srgbClr>
              </a:outerShdw>
            </a:effectLst>
          </p:spPr>
          <p:txBody>
            <a:bodyPr lIns="0" tIns="0" rIns="0" bIns="0">
              <a:prstTxWarp prst="textNoShape">
                <a:avLst/>
              </a:prstTxWarp>
            </a:bodyPr>
            <a:lstStyle/>
            <a:p>
              <a:endParaRPr lang="en-US"/>
            </a:p>
          </p:txBody>
        </p:sp>
      </p:grpSp>
      <p:sp>
        <p:nvSpPr>
          <p:cNvPr id="9" name="Title 8"/>
          <p:cNvSpPr>
            <a:spLocks noGrp="1"/>
          </p:cNvSpPr>
          <p:nvPr>
            <p:ph type="title"/>
          </p:nvPr>
        </p:nvSpPr>
        <p:spPr>
          <a:xfrm>
            <a:off x="0" y="392545"/>
            <a:ext cx="9144000" cy="877455"/>
          </a:xfrm>
          <a:solidFill>
            <a:srgbClr val="A9C7D9"/>
          </a:solidFill>
        </p:spPr>
        <p:txBody>
          <a:bodyPr>
            <a:normAutofit/>
          </a:bodyPr>
          <a:lstStyle/>
          <a:p>
            <a:r>
              <a:rPr lang="en-US" dirty="0" smtClean="0"/>
              <a:t>ARA station geometry</a:t>
            </a:r>
            <a:endParaRPr lang="en-US" dirty="0"/>
          </a:p>
        </p:txBody>
      </p:sp>
      <p:sp>
        <p:nvSpPr>
          <p:cNvPr id="10" name="Content Placeholder 9"/>
          <p:cNvSpPr>
            <a:spLocks noGrp="1"/>
          </p:cNvSpPr>
          <p:nvPr>
            <p:ph sz="half" idx="1"/>
          </p:nvPr>
        </p:nvSpPr>
        <p:spPr>
          <a:xfrm>
            <a:off x="0" y="1718161"/>
            <a:ext cx="2687494" cy="3861227"/>
          </a:xfrm>
          <a:solidFill>
            <a:schemeClr val="bg1">
              <a:lumMod val="85000"/>
            </a:schemeClr>
          </a:solidFill>
        </p:spPr>
        <p:txBody>
          <a:bodyPr>
            <a:normAutofit/>
          </a:bodyPr>
          <a:lstStyle/>
          <a:p>
            <a:pPr>
              <a:buNone/>
            </a:pPr>
            <a:r>
              <a:rPr lang="en-US" sz="1600" dirty="0" smtClean="0"/>
              <a:t>Design goals and choices: </a:t>
            </a:r>
          </a:p>
          <a:p>
            <a:r>
              <a:rPr lang="en-US" sz="1600" dirty="0" smtClean="0"/>
              <a:t>Every station is a fully functioning detector.</a:t>
            </a:r>
          </a:p>
          <a:p>
            <a:pPr>
              <a:buNone/>
            </a:pPr>
            <a:r>
              <a:rPr lang="en-US" sz="1600" dirty="0" err="1" smtClean="0">
                <a:sym typeface="Wingdings"/>
              </a:rPr>
              <a:t></a:t>
            </a:r>
            <a:r>
              <a:rPr lang="en-US" sz="1600" dirty="0" smtClean="0">
                <a:sym typeface="Wingdings"/>
              </a:rPr>
              <a:t> Lower energy threshold:  nearby events (300m) can be  reconstructed.</a:t>
            </a:r>
            <a:r>
              <a:rPr lang="en-US" sz="1600" dirty="0" smtClean="0"/>
              <a:t> </a:t>
            </a:r>
          </a:p>
          <a:p>
            <a:pPr>
              <a:buNone/>
            </a:pPr>
            <a:r>
              <a:rPr lang="en-US" sz="1600" dirty="0" smtClean="0"/>
              <a:t>Background rejection: </a:t>
            </a:r>
          </a:p>
          <a:p>
            <a:pPr>
              <a:buFont typeface="Wingdings" charset="2"/>
              <a:buChar char="à"/>
            </a:pPr>
            <a:r>
              <a:rPr lang="en-US" sz="1600" dirty="0" smtClean="0">
                <a:sym typeface="Wingdings"/>
              </a:rPr>
              <a:t>Embedded strings: </a:t>
            </a:r>
            <a:r>
              <a:rPr lang="en-US" sz="1600" dirty="0" smtClean="0"/>
              <a:t>Allow good vertex resolution and high vertical resolution for background rejection</a:t>
            </a:r>
          </a:p>
        </p:txBody>
      </p:sp>
      <p:sp>
        <p:nvSpPr>
          <p:cNvPr id="11" name="Slide Number Placeholder 1"/>
          <p:cNvSpPr>
            <a:spLocks noGrp="1"/>
          </p:cNvSpPr>
          <p:nvPr>
            <p:ph type="sldNum" sz="quarter" idx="10"/>
          </p:nvPr>
        </p:nvSpPr>
        <p:spPr>
          <a:xfrm>
            <a:off x="457200" y="6356350"/>
            <a:ext cx="2133600" cy="365125"/>
          </a:xfrm>
        </p:spPr>
        <p:txBody>
          <a:bodyPr/>
          <a:lstStyle/>
          <a:p>
            <a:fld id="{511C72CB-92F5-2D4E-8863-9DA171DFC89A}" type="slidenum">
              <a:rPr lang="en-US"/>
              <a:pPr/>
              <a:t>18</a:t>
            </a:fld>
            <a:endParaRPr lang="en-US" dirty="0"/>
          </a:p>
        </p:txBody>
      </p:sp>
      <p:sp>
        <p:nvSpPr>
          <p:cNvPr id="12" name="Title 1"/>
          <p:cNvSpPr txBox="1">
            <a:spLocks/>
          </p:cNvSpPr>
          <p:nvPr/>
        </p:nvSpPr>
        <p:spPr>
          <a:xfrm>
            <a:off x="0" y="0"/>
            <a:ext cx="9144000" cy="453609"/>
          </a:xfrm>
          <a:prstGeom prst="rect">
            <a:avLst/>
          </a:prstGeom>
          <a:solidFill>
            <a:srgbClr val="FFFF00"/>
          </a:solidFill>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10</a:t>
            </a:r>
            <a:r>
              <a:rPr kumimoji="0" lang="en-US" sz="2400" b="0" i="0" u="none" strike="noStrike" kern="1200" cap="none" spc="0" normalizeH="0" baseline="30000" noProof="0" dirty="0" smtClean="0">
                <a:ln>
                  <a:noFill/>
                </a:ln>
                <a:solidFill>
                  <a:schemeClr val="tx1"/>
                </a:solidFill>
                <a:effectLst/>
                <a:uLnTx/>
                <a:uFillTx/>
                <a:latin typeface="+mj-lt"/>
                <a:ea typeface="+mj-ea"/>
                <a:cs typeface="+mj-cs"/>
              </a:rPr>
              <a:t>7</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to 10</a:t>
            </a:r>
            <a:r>
              <a:rPr kumimoji="0" lang="en-US" sz="2400" b="0" i="0" u="none" strike="noStrike" kern="1200" cap="none" spc="0" normalizeH="0" baseline="30000" noProof="0" dirty="0" smtClean="0">
                <a:ln>
                  <a:noFill/>
                </a:ln>
                <a:solidFill>
                  <a:schemeClr val="tx1"/>
                </a:solidFill>
                <a:effectLst/>
                <a:uLnTx/>
                <a:uFillTx/>
                <a:latin typeface="+mj-lt"/>
                <a:ea typeface="+mj-ea"/>
                <a:cs typeface="+mj-cs"/>
              </a:rPr>
              <a:t>11</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0" i="0" u="none" strike="noStrike" kern="1200" cap="none" spc="0" normalizeH="0" baseline="0" noProof="0" dirty="0" err="1" smtClean="0">
                <a:ln>
                  <a:noFill/>
                </a:ln>
                <a:solidFill>
                  <a:schemeClr val="tx1"/>
                </a:solidFill>
                <a:effectLst/>
                <a:uLnTx/>
                <a:uFillTx/>
                <a:latin typeface="+mj-lt"/>
                <a:ea typeface="+mj-ea"/>
                <a:cs typeface="+mj-cs"/>
              </a:rPr>
              <a:t>GeV</a:t>
            </a:r>
            <a:r>
              <a:rPr lang="en-US" sz="2400" dirty="0" smtClean="0">
                <a:latin typeface="+mj-lt"/>
                <a:ea typeface="+mj-ea"/>
                <a:cs typeface="+mj-cs"/>
              </a:rPr>
              <a:t>: </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Radio ice Cherenkov detection</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18" name="Picture 17"/>
          <p:cNvPicPr>
            <a:picLocks noChangeAspect="1"/>
          </p:cNvPicPr>
          <p:nvPr/>
        </p:nvPicPr>
        <p:blipFill>
          <a:blip r:embed="rId3"/>
          <a:stretch>
            <a:fillRect/>
          </a:stretch>
        </p:blipFill>
        <p:spPr>
          <a:xfrm>
            <a:off x="7801671" y="920174"/>
            <a:ext cx="1342330" cy="3235816"/>
          </a:xfrm>
          <a:prstGeom prst="rect">
            <a:avLst/>
          </a:prstGeom>
        </p:spPr>
      </p:pic>
      <p:pic>
        <p:nvPicPr>
          <p:cNvPr id="19" name="Picture 18"/>
          <p:cNvPicPr>
            <a:picLocks noChangeAspect="1"/>
          </p:cNvPicPr>
          <p:nvPr/>
        </p:nvPicPr>
        <p:blipFill>
          <a:blip r:embed="rId4"/>
          <a:stretch>
            <a:fillRect/>
          </a:stretch>
        </p:blipFill>
        <p:spPr>
          <a:xfrm>
            <a:off x="7778991" y="4173202"/>
            <a:ext cx="1365009" cy="2510520"/>
          </a:xfrm>
          <a:prstGeom prst="rect">
            <a:avLst/>
          </a:prstGeom>
        </p:spPr>
      </p:pic>
      <p:cxnSp>
        <p:nvCxnSpPr>
          <p:cNvPr id="22" name="Straight Arrow Connector 21"/>
          <p:cNvCxnSpPr/>
          <p:nvPr/>
        </p:nvCxnSpPr>
        <p:spPr>
          <a:xfrm rot="5400000" flipH="1" flipV="1">
            <a:off x="7325396" y="3084556"/>
            <a:ext cx="464945" cy="4649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H="1">
            <a:off x="7188629" y="4353968"/>
            <a:ext cx="459971" cy="4259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367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2700" y="838200"/>
            <a:ext cx="4267200" cy="6019800"/>
          </a:xfrm>
          <a:solidFill>
            <a:schemeClr val="bg1">
              <a:lumMod val="85000"/>
            </a:schemeClr>
          </a:solidFill>
        </p:spPr>
        <p:txBody>
          <a:bodyPr/>
          <a:lstStyle/>
          <a:p>
            <a:pPr>
              <a:buNone/>
            </a:pPr>
            <a:endParaRPr lang="en-US" sz="2000" dirty="0" smtClean="0"/>
          </a:p>
          <a:p>
            <a:r>
              <a:rPr lang="en-US" sz="2000" dirty="0" smtClean="0"/>
              <a:t>Acceptance: x2</a:t>
            </a:r>
          </a:p>
          <a:p>
            <a:pPr lvl="1"/>
            <a:r>
              <a:rPr lang="en-US" sz="1800" dirty="0" smtClean="0"/>
              <a:t>Embedded detectors have larger acceptance due to shadowing caused by gradual change of index of refraction in the upper 200m of ice. </a:t>
            </a:r>
          </a:p>
          <a:p>
            <a:pPr lvl="1"/>
            <a:r>
              <a:rPr lang="en-US" sz="1800" dirty="0" smtClean="0"/>
              <a:t>Gain at 200m depth compared to surface: &gt; x2 event rate</a:t>
            </a:r>
          </a:p>
          <a:p>
            <a:pPr lvl="1"/>
            <a:endParaRPr lang="en-US" sz="1800" dirty="0" smtClean="0"/>
          </a:p>
          <a:p>
            <a:r>
              <a:rPr lang="en-US" sz="2000" dirty="0" smtClean="0"/>
              <a:t>Background rejection:</a:t>
            </a:r>
          </a:p>
          <a:p>
            <a:pPr lvl="1"/>
            <a:r>
              <a:rPr lang="en-US" sz="1800" dirty="0" smtClean="0"/>
              <a:t>Transient backgrounds, man made and natural come from surface!</a:t>
            </a:r>
          </a:p>
          <a:p>
            <a:pPr lvl="1"/>
            <a:r>
              <a:rPr lang="en-US" sz="1800" dirty="0" smtClean="0"/>
              <a:t>Neutrino events generate vertex in the ice and the signal can be uniquely separated by basic event reconstruction. </a:t>
            </a:r>
            <a:endParaRPr lang="en-US" sz="1800" dirty="0"/>
          </a:p>
        </p:txBody>
      </p:sp>
      <p:sp>
        <p:nvSpPr>
          <p:cNvPr id="15" name="TextBox 14"/>
          <p:cNvSpPr txBox="1"/>
          <p:nvPr/>
        </p:nvSpPr>
        <p:spPr>
          <a:xfrm>
            <a:off x="3962400" y="520700"/>
            <a:ext cx="184666" cy="461665"/>
          </a:xfrm>
          <a:prstGeom prst="rect">
            <a:avLst/>
          </a:prstGeom>
          <a:noFill/>
        </p:spPr>
        <p:txBody>
          <a:bodyPr wrap="none" rtlCol="0">
            <a:spAutoFit/>
          </a:bodyPr>
          <a:lstStyle/>
          <a:p>
            <a:endParaRPr lang="en-US" dirty="0"/>
          </a:p>
        </p:txBody>
      </p:sp>
      <p:sp>
        <p:nvSpPr>
          <p:cNvPr id="6" name="TextBox 5"/>
          <p:cNvSpPr txBox="1"/>
          <p:nvPr/>
        </p:nvSpPr>
        <p:spPr>
          <a:xfrm>
            <a:off x="0" y="0"/>
            <a:ext cx="4724400" cy="1138773"/>
          </a:xfrm>
          <a:prstGeom prst="rect">
            <a:avLst/>
          </a:prstGeom>
          <a:solidFill>
            <a:srgbClr val="FFFF00"/>
          </a:solidFill>
        </p:spPr>
        <p:txBody>
          <a:bodyPr wrap="square" rtlCol="0">
            <a:spAutoFit/>
          </a:bodyPr>
          <a:lstStyle/>
          <a:p>
            <a:pPr algn="ctr"/>
            <a:r>
              <a:rPr lang="en-US" sz="4400" dirty="0" smtClean="0">
                <a:latin typeface="Arial"/>
                <a:cs typeface="Arial"/>
              </a:rPr>
              <a:t>Why strings?</a:t>
            </a:r>
          </a:p>
          <a:p>
            <a:pPr algn="ctr"/>
            <a:r>
              <a:rPr lang="en-US" dirty="0" smtClean="0">
                <a:latin typeface="Arial"/>
                <a:cs typeface="Arial"/>
              </a:rPr>
              <a:t>(rather than surface antennas)</a:t>
            </a:r>
            <a:endParaRPr lang="en-US" dirty="0">
              <a:latin typeface="Arial"/>
              <a:cs typeface="Arial"/>
            </a:endParaRPr>
          </a:p>
        </p:txBody>
      </p:sp>
      <p:sp>
        <p:nvSpPr>
          <p:cNvPr id="16" name="Slide Number Placeholder 15"/>
          <p:cNvSpPr>
            <a:spLocks noGrp="1"/>
          </p:cNvSpPr>
          <p:nvPr>
            <p:ph type="sldNum" sz="quarter" idx="12"/>
          </p:nvPr>
        </p:nvSpPr>
        <p:spPr/>
        <p:txBody>
          <a:bodyPr/>
          <a:lstStyle/>
          <a:p>
            <a:pPr>
              <a:defRPr/>
            </a:pPr>
            <a:fld id="{2ED13E76-6D03-C54E-A5FB-4A62F28B7162}" type="slidenum">
              <a:rPr lang="en-US" smtClean="0"/>
              <a:pPr>
                <a:defRPr/>
              </a:pPr>
              <a:t>19</a:t>
            </a:fld>
            <a:endParaRPr lang="en-US"/>
          </a:p>
        </p:txBody>
      </p:sp>
      <p:grpSp>
        <p:nvGrpSpPr>
          <p:cNvPr id="17" name="Group 16"/>
          <p:cNvGrpSpPr/>
          <p:nvPr/>
        </p:nvGrpSpPr>
        <p:grpSpPr>
          <a:xfrm>
            <a:off x="5153936" y="795867"/>
            <a:ext cx="2933192" cy="2633133"/>
            <a:chOff x="149422" y="1493223"/>
            <a:chExt cx="2933192" cy="2633133"/>
          </a:xfrm>
        </p:grpSpPr>
        <p:pic>
          <p:nvPicPr>
            <p:cNvPr id="18" name="Picture 17" descr="A200_trans.gif"/>
            <p:cNvPicPr>
              <a:picLocks noChangeAspect="1"/>
            </p:cNvPicPr>
            <p:nvPr/>
          </p:nvPicPr>
          <p:blipFill>
            <a:blip r:embed="rId2" cstate="print"/>
            <a:stretch>
              <a:fillRect/>
            </a:stretch>
          </p:blipFill>
          <p:spPr>
            <a:xfrm>
              <a:off x="228600" y="1721823"/>
              <a:ext cx="2844800" cy="2133600"/>
            </a:xfrm>
            <a:prstGeom prst="rect">
              <a:avLst/>
            </a:prstGeom>
          </p:spPr>
        </p:pic>
        <p:sp>
          <p:nvSpPr>
            <p:cNvPr id="19" name="TextBox 18"/>
            <p:cNvSpPr txBox="1"/>
            <p:nvPr/>
          </p:nvSpPr>
          <p:spPr>
            <a:xfrm rot="16200000">
              <a:off x="-200609" y="2407432"/>
              <a:ext cx="1007840" cy="307777"/>
            </a:xfrm>
            <a:prstGeom prst="rect">
              <a:avLst/>
            </a:prstGeom>
            <a:noFill/>
          </p:spPr>
          <p:txBody>
            <a:bodyPr wrap="none" rtlCol="0">
              <a:spAutoFit/>
            </a:bodyPr>
            <a:lstStyle/>
            <a:p>
              <a:r>
                <a:rPr lang="en-US" sz="1400" dirty="0" smtClean="0"/>
                <a:t>Depth [km]</a:t>
              </a:r>
              <a:endParaRPr lang="en-US" sz="1400" dirty="0"/>
            </a:p>
          </p:txBody>
        </p:sp>
        <p:sp>
          <p:nvSpPr>
            <p:cNvPr id="20" name="TextBox 19"/>
            <p:cNvSpPr txBox="1"/>
            <p:nvPr/>
          </p:nvSpPr>
          <p:spPr>
            <a:xfrm>
              <a:off x="304800" y="3550623"/>
              <a:ext cx="263214" cy="276999"/>
            </a:xfrm>
            <a:prstGeom prst="rect">
              <a:avLst/>
            </a:prstGeom>
            <a:noFill/>
          </p:spPr>
          <p:txBody>
            <a:bodyPr wrap="none" rtlCol="0">
              <a:spAutoFit/>
            </a:bodyPr>
            <a:lstStyle/>
            <a:p>
              <a:r>
                <a:rPr lang="en-US" sz="1200" dirty="0" smtClean="0"/>
                <a:t>3</a:t>
              </a:r>
              <a:endParaRPr lang="en-US" sz="1200" dirty="0"/>
            </a:p>
          </p:txBody>
        </p:sp>
        <p:sp>
          <p:nvSpPr>
            <p:cNvPr id="21" name="TextBox 20"/>
            <p:cNvSpPr txBox="1"/>
            <p:nvPr/>
          </p:nvSpPr>
          <p:spPr>
            <a:xfrm>
              <a:off x="304800" y="2255223"/>
              <a:ext cx="263214" cy="276999"/>
            </a:xfrm>
            <a:prstGeom prst="rect">
              <a:avLst/>
            </a:prstGeom>
            <a:noFill/>
          </p:spPr>
          <p:txBody>
            <a:bodyPr wrap="none" rtlCol="0">
              <a:spAutoFit/>
            </a:bodyPr>
            <a:lstStyle/>
            <a:p>
              <a:r>
                <a:rPr lang="en-US" sz="1200" dirty="0" smtClean="0"/>
                <a:t>1</a:t>
              </a:r>
              <a:endParaRPr lang="en-US" sz="1200" dirty="0"/>
            </a:p>
          </p:txBody>
        </p:sp>
        <p:sp>
          <p:nvSpPr>
            <p:cNvPr id="22" name="TextBox 21"/>
            <p:cNvSpPr txBox="1"/>
            <p:nvPr/>
          </p:nvSpPr>
          <p:spPr>
            <a:xfrm>
              <a:off x="304800" y="2941023"/>
              <a:ext cx="263214" cy="276999"/>
            </a:xfrm>
            <a:prstGeom prst="rect">
              <a:avLst/>
            </a:prstGeom>
            <a:noFill/>
          </p:spPr>
          <p:txBody>
            <a:bodyPr wrap="none" rtlCol="0">
              <a:spAutoFit/>
            </a:bodyPr>
            <a:lstStyle/>
            <a:p>
              <a:r>
                <a:rPr lang="en-US" sz="1200" dirty="0" smtClean="0"/>
                <a:t>2</a:t>
              </a:r>
              <a:endParaRPr lang="en-US" sz="1200" dirty="0"/>
            </a:p>
          </p:txBody>
        </p:sp>
        <p:sp>
          <p:nvSpPr>
            <p:cNvPr id="23" name="TextBox 22"/>
            <p:cNvSpPr txBox="1"/>
            <p:nvPr/>
          </p:nvSpPr>
          <p:spPr>
            <a:xfrm>
              <a:off x="304800" y="1673424"/>
              <a:ext cx="263214" cy="276999"/>
            </a:xfrm>
            <a:prstGeom prst="rect">
              <a:avLst/>
            </a:prstGeom>
            <a:noFill/>
          </p:spPr>
          <p:txBody>
            <a:bodyPr wrap="none" rtlCol="0">
              <a:spAutoFit/>
            </a:bodyPr>
            <a:lstStyle/>
            <a:p>
              <a:r>
                <a:rPr lang="en-US" sz="1200" dirty="0" smtClean="0"/>
                <a:t>0</a:t>
              </a:r>
              <a:endParaRPr lang="en-US" sz="1200" dirty="0"/>
            </a:p>
          </p:txBody>
        </p:sp>
        <p:sp>
          <p:nvSpPr>
            <p:cNvPr id="24" name="TextBox 23"/>
            <p:cNvSpPr txBox="1"/>
            <p:nvPr/>
          </p:nvSpPr>
          <p:spPr>
            <a:xfrm>
              <a:off x="1102022" y="3787802"/>
              <a:ext cx="1324402" cy="338554"/>
            </a:xfrm>
            <a:prstGeom prst="rect">
              <a:avLst/>
            </a:prstGeom>
            <a:noFill/>
          </p:spPr>
          <p:txBody>
            <a:bodyPr wrap="none" rtlCol="0">
              <a:spAutoFit/>
            </a:bodyPr>
            <a:lstStyle/>
            <a:p>
              <a:r>
                <a:rPr lang="en-US" sz="1600" dirty="0" smtClean="0"/>
                <a:t>Distance [km]</a:t>
              </a:r>
              <a:endParaRPr lang="en-US" sz="1600" dirty="0"/>
            </a:p>
          </p:txBody>
        </p:sp>
        <p:sp>
          <p:nvSpPr>
            <p:cNvPr id="25" name="TextBox 24"/>
            <p:cNvSpPr txBox="1"/>
            <p:nvPr/>
          </p:nvSpPr>
          <p:spPr>
            <a:xfrm>
              <a:off x="2819400" y="3703023"/>
              <a:ext cx="263214" cy="276999"/>
            </a:xfrm>
            <a:prstGeom prst="rect">
              <a:avLst/>
            </a:prstGeom>
            <a:noFill/>
          </p:spPr>
          <p:txBody>
            <a:bodyPr wrap="none" rtlCol="0">
              <a:spAutoFit/>
            </a:bodyPr>
            <a:lstStyle/>
            <a:p>
              <a:r>
                <a:rPr lang="en-US" sz="1200" dirty="0" smtClean="0"/>
                <a:t>4</a:t>
              </a:r>
              <a:endParaRPr lang="en-US" sz="1200" dirty="0"/>
            </a:p>
          </p:txBody>
        </p:sp>
        <p:sp>
          <p:nvSpPr>
            <p:cNvPr id="26" name="TextBox 25"/>
            <p:cNvSpPr txBox="1"/>
            <p:nvPr/>
          </p:nvSpPr>
          <p:spPr>
            <a:xfrm>
              <a:off x="2251386" y="3703023"/>
              <a:ext cx="263214" cy="276999"/>
            </a:xfrm>
            <a:prstGeom prst="rect">
              <a:avLst/>
            </a:prstGeom>
            <a:noFill/>
          </p:spPr>
          <p:txBody>
            <a:bodyPr wrap="none" rtlCol="0">
              <a:spAutoFit/>
            </a:bodyPr>
            <a:lstStyle/>
            <a:p>
              <a:r>
                <a:rPr lang="en-US" sz="1200" dirty="0" smtClean="0"/>
                <a:t>3</a:t>
              </a:r>
              <a:endParaRPr lang="en-US" sz="1200" dirty="0"/>
            </a:p>
          </p:txBody>
        </p:sp>
        <p:sp>
          <p:nvSpPr>
            <p:cNvPr id="27" name="TextBox 26"/>
            <p:cNvSpPr txBox="1"/>
            <p:nvPr/>
          </p:nvSpPr>
          <p:spPr>
            <a:xfrm>
              <a:off x="1641786" y="3703023"/>
              <a:ext cx="263214" cy="276999"/>
            </a:xfrm>
            <a:prstGeom prst="rect">
              <a:avLst/>
            </a:prstGeom>
            <a:noFill/>
          </p:spPr>
          <p:txBody>
            <a:bodyPr wrap="none" rtlCol="0">
              <a:spAutoFit/>
            </a:bodyPr>
            <a:lstStyle/>
            <a:p>
              <a:r>
                <a:rPr lang="en-US" sz="1200" dirty="0" smtClean="0"/>
                <a:t>2</a:t>
              </a:r>
              <a:endParaRPr lang="en-US" sz="1200" dirty="0"/>
            </a:p>
          </p:txBody>
        </p:sp>
        <p:sp>
          <p:nvSpPr>
            <p:cNvPr id="28" name="TextBox 27"/>
            <p:cNvSpPr txBox="1"/>
            <p:nvPr/>
          </p:nvSpPr>
          <p:spPr>
            <a:xfrm>
              <a:off x="990600" y="3703023"/>
              <a:ext cx="263214" cy="276999"/>
            </a:xfrm>
            <a:prstGeom prst="rect">
              <a:avLst/>
            </a:prstGeom>
            <a:noFill/>
          </p:spPr>
          <p:txBody>
            <a:bodyPr wrap="none" rtlCol="0">
              <a:spAutoFit/>
            </a:bodyPr>
            <a:lstStyle/>
            <a:p>
              <a:r>
                <a:rPr lang="en-US" sz="1200" dirty="0" smtClean="0"/>
                <a:t>1</a:t>
              </a:r>
              <a:endParaRPr lang="en-US" sz="1200" dirty="0"/>
            </a:p>
          </p:txBody>
        </p:sp>
        <p:sp>
          <p:nvSpPr>
            <p:cNvPr id="29" name="TextBox 28"/>
            <p:cNvSpPr txBox="1"/>
            <p:nvPr/>
          </p:nvSpPr>
          <p:spPr>
            <a:xfrm>
              <a:off x="381000" y="3703023"/>
              <a:ext cx="263214" cy="276999"/>
            </a:xfrm>
            <a:prstGeom prst="rect">
              <a:avLst/>
            </a:prstGeom>
            <a:noFill/>
          </p:spPr>
          <p:txBody>
            <a:bodyPr wrap="none" rtlCol="0">
              <a:spAutoFit/>
            </a:bodyPr>
            <a:lstStyle/>
            <a:p>
              <a:r>
                <a:rPr lang="en-US" sz="1200" dirty="0" smtClean="0"/>
                <a:t>0</a:t>
              </a:r>
              <a:endParaRPr lang="en-US" sz="1200" dirty="0"/>
            </a:p>
          </p:txBody>
        </p:sp>
        <p:sp>
          <p:nvSpPr>
            <p:cNvPr id="30" name="TextBox 29"/>
            <p:cNvSpPr txBox="1"/>
            <p:nvPr/>
          </p:nvSpPr>
          <p:spPr>
            <a:xfrm>
              <a:off x="859313" y="1493223"/>
              <a:ext cx="1579087" cy="338554"/>
            </a:xfrm>
            <a:prstGeom prst="rect">
              <a:avLst/>
            </a:prstGeom>
            <a:noFill/>
          </p:spPr>
          <p:txBody>
            <a:bodyPr wrap="none" rtlCol="0">
              <a:spAutoFit/>
            </a:bodyPr>
            <a:lstStyle/>
            <a:p>
              <a:r>
                <a:rPr lang="en-US" sz="1600" b="1" u="sng" dirty="0" smtClean="0"/>
                <a:t>Ray traces 200m</a:t>
              </a:r>
              <a:endParaRPr lang="en-US" sz="1600" b="1" u="sng" dirty="0"/>
            </a:p>
          </p:txBody>
        </p:sp>
        <p:grpSp>
          <p:nvGrpSpPr>
            <p:cNvPr id="31" name="Group 64"/>
            <p:cNvGrpSpPr/>
            <p:nvPr/>
          </p:nvGrpSpPr>
          <p:grpSpPr>
            <a:xfrm>
              <a:off x="280416" y="1721823"/>
              <a:ext cx="2767584" cy="2133600"/>
              <a:chOff x="332232" y="990600"/>
              <a:chExt cx="2844800" cy="2133600"/>
            </a:xfrm>
          </p:grpSpPr>
          <p:pic>
            <p:nvPicPr>
              <p:cNvPr id="32" name="Picture 31" descr="A200_oneRay_trans.gif"/>
              <p:cNvPicPr>
                <a:picLocks noChangeAspect="1"/>
              </p:cNvPicPr>
              <p:nvPr/>
            </p:nvPicPr>
            <p:blipFill>
              <a:blip r:embed="rId3" cstate="print"/>
              <a:stretch>
                <a:fillRect/>
              </a:stretch>
            </p:blipFill>
            <p:spPr>
              <a:xfrm>
                <a:off x="332232" y="990600"/>
                <a:ext cx="2844800" cy="2133600"/>
              </a:xfrm>
              <a:prstGeom prst="rect">
                <a:avLst/>
              </a:prstGeom>
            </p:spPr>
          </p:pic>
          <p:sp>
            <p:nvSpPr>
              <p:cNvPr id="33" name="TextBox 32"/>
              <p:cNvSpPr txBox="1"/>
              <p:nvPr/>
            </p:nvSpPr>
            <p:spPr>
              <a:xfrm>
                <a:off x="533400" y="1371600"/>
                <a:ext cx="808170" cy="307777"/>
              </a:xfrm>
              <a:prstGeom prst="rect">
                <a:avLst/>
              </a:prstGeom>
              <a:noFill/>
            </p:spPr>
            <p:txBody>
              <a:bodyPr wrap="none" rtlCol="0">
                <a:spAutoFit/>
              </a:bodyPr>
              <a:lstStyle/>
              <a:p>
                <a:r>
                  <a:rPr lang="en-US" sz="1400" dirty="0" smtClean="0"/>
                  <a:t>Receiver</a:t>
                </a:r>
                <a:endParaRPr lang="en-US" sz="1400" dirty="0"/>
              </a:p>
            </p:txBody>
          </p:sp>
          <p:sp>
            <p:nvSpPr>
              <p:cNvPr id="34" name="TextBox 33"/>
              <p:cNvSpPr txBox="1"/>
              <p:nvPr/>
            </p:nvSpPr>
            <p:spPr>
              <a:xfrm>
                <a:off x="1676400" y="1676400"/>
                <a:ext cx="1026178" cy="307777"/>
              </a:xfrm>
              <a:prstGeom prst="rect">
                <a:avLst/>
              </a:prstGeom>
              <a:noFill/>
            </p:spPr>
            <p:txBody>
              <a:bodyPr wrap="none" rtlCol="0">
                <a:spAutoFit/>
              </a:bodyPr>
              <a:lstStyle/>
              <a:p>
                <a:r>
                  <a:rPr lang="en-US" sz="1400" dirty="0" smtClean="0"/>
                  <a:t>Transmitter</a:t>
                </a:r>
                <a:endParaRPr lang="en-US" sz="1400" dirty="0"/>
              </a:p>
            </p:txBody>
          </p:sp>
          <p:cxnSp>
            <p:nvCxnSpPr>
              <p:cNvPr id="35" name="Straight Arrow Connector 34"/>
              <p:cNvCxnSpPr/>
              <p:nvPr/>
            </p:nvCxnSpPr>
            <p:spPr>
              <a:xfrm rot="16200000" flipV="1">
                <a:off x="634626" y="1255174"/>
                <a:ext cx="228600" cy="156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1752600" y="1371600"/>
                <a:ext cx="76200" cy="3062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37" name="Group 68"/>
          <p:cNvGrpSpPr/>
          <p:nvPr/>
        </p:nvGrpSpPr>
        <p:grpSpPr>
          <a:xfrm>
            <a:off x="4875534" y="3740984"/>
            <a:ext cx="3539495" cy="2731531"/>
            <a:chOff x="5715000" y="3852446"/>
            <a:chExt cx="3539495" cy="2731531"/>
          </a:xfrm>
        </p:grpSpPr>
        <p:sp>
          <p:nvSpPr>
            <p:cNvPr id="38" name="TextBox 37"/>
            <p:cNvSpPr txBox="1"/>
            <p:nvPr/>
          </p:nvSpPr>
          <p:spPr>
            <a:xfrm rot="16200000">
              <a:off x="5441169" y="4828591"/>
              <a:ext cx="1007840" cy="307777"/>
            </a:xfrm>
            <a:prstGeom prst="rect">
              <a:avLst/>
            </a:prstGeom>
            <a:noFill/>
          </p:spPr>
          <p:txBody>
            <a:bodyPr wrap="none" rtlCol="0">
              <a:spAutoFit/>
            </a:bodyPr>
            <a:lstStyle/>
            <a:p>
              <a:r>
                <a:rPr lang="en-US" sz="1400" dirty="0" smtClean="0"/>
                <a:t>Depth [km]</a:t>
              </a:r>
              <a:endParaRPr lang="en-US" sz="1400" dirty="0"/>
            </a:p>
          </p:txBody>
        </p:sp>
        <p:sp>
          <p:nvSpPr>
            <p:cNvPr id="39" name="TextBox 38"/>
            <p:cNvSpPr txBox="1"/>
            <p:nvPr/>
          </p:nvSpPr>
          <p:spPr>
            <a:xfrm>
              <a:off x="6893222" y="6245423"/>
              <a:ext cx="1262205" cy="338554"/>
            </a:xfrm>
            <a:prstGeom prst="rect">
              <a:avLst/>
            </a:prstGeom>
            <a:noFill/>
          </p:spPr>
          <p:txBody>
            <a:bodyPr wrap="none" rtlCol="0">
              <a:spAutoFit/>
            </a:bodyPr>
            <a:lstStyle/>
            <a:p>
              <a:r>
                <a:rPr lang="en-US" sz="1600" dirty="0" smtClean="0"/>
                <a:t>Horizon [km]</a:t>
              </a:r>
              <a:endParaRPr lang="en-US" sz="1600" dirty="0"/>
            </a:p>
          </p:txBody>
        </p:sp>
        <p:sp>
          <p:nvSpPr>
            <p:cNvPr id="40" name="TextBox 39"/>
            <p:cNvSpPr txBox="1"/>
            <p:nvPr/>
          </p:nvSpPr>
          <p:spPr>
            <a:xfrm>
              <a:off x="5715000" y="3852446"/>
              <a:ext cx="3539495" cy="338554"/>
            </a:xfrm>
            <a:prstGeom prst="rect">
              <a:avLst/>
            </a:prstGeom>
            <a:noFill/>
          </p:spPr>
          <p:txBody>
            <a:bodyPr wrap="none" rtlCol="0">
              <a:spAutoFit/>
            </a:bodyPr>
            <a:lstStyle/>
            <a:p>
              <a:r>
                <a:rPr lang="en-US" sz="1600" b="1" u="sng" dirty="0" smtClean="0"/>
                <a:t>Horizon  for 3 different receiver depths </a:t>
              </a:r>
              <a:endParaRPr lang="en-US" sz="1600" b="1" u="sng" dirty="0"/>
            </a:p>
          </p:txBody>
        </p:sp>
        <p:grpSp>
          <p:nvGrpSpPr>
            <p:cNvPr id="41" name="Group 67"/>
            <p:cNvGrpSpPr/>
            <p:nvPr/>
          </p:nvGrpSpPr>
          <p:grpSpPr>
            <a:xfrm>
              <a:off x="5943600" y="4038600"/>
              <a:ext cx="2971032" cy="2334399"/>
              <a:chOff x="5943600" y="4038600"/>
              <a:chExt cx="2971032" cy="2334399"/>
            </a:xfrm>
          </p:grpSpPr>
          <p:pic>
            <p:nvPicPr>
              <p:cNvPr id="42" name="Picture 41" descr="horizon_20_200_1000_transparent.gif"/>
              <p:cNvPicPr>
                <a:picLocks noChangeAspect="1"/>
              </p:cNvPicPr>
              <p:nvPr/>
            </p:nvPicPr>
            <p:blipFill>
              <a:blip r:embed="rId4" cstate="print"/>
              <a:stretch>
                <a:fillRect/>
              </a:stretch>
            </p:blipFill>
            <p:spPr>
              <a:xfrm>
                <a:off x="6019800" y="4114800"/>
                <a:ext cx="2843784" cy="2132838"/>
              </a:xfrm>
              <a:prstGeom prst="rect">
                <a:avLst/>
              </a:prstGeom>
            </p:spPr>
          </p:pic>
          <p:sp>
            <p:nvSpPr>
              <p:cNvPr id="43" name="TextBox 42"/>
              <p:cNvSpPr txBox="1"/>
              <p:nvPr/>
            </p:nvSpPr>
            <p:spPr>
              <a:xfrm>
                <a:off x="6096000" y="4038600"/>
                <a:ext cx="263214" cy="276999"/>
              </a:xfrm>
              <a:prstGeom prst="rect">
                <a:avLst/>
              </a:prstGeom>
              <a:noFill/>
            </p:spPr>
            <p:txBody>
              <a:bodyPr wrap="none" rtlCol="0">
                <a:spAutoFit/>
              </a:bodyPr>
              <a:lstStyle/>
              <a:p>
                <a:r>
                  <a:rPr lang="en-US" sz="1200" dirty="0" smtClean="0"/>
                  <a:t>0</a:t>
                </a:r>
                <a:endParaRPr lang="en-US" sz="1200" dirty="0"/>
              </a:p>
            </p:txBody>
          </p:sp>
          <p:sp>
            <p:nvSpPr>
              <p:cNvPr id="44" name="TextBox 43"/>
              <p:cNvSpPr txBox="1"/>
              <p:nvPr/>
            </p:nvSpPr>
            <p:spPr>
              <a:xfrm>
                <a:off x="5944368" y="5971401"/>
                <a:ext cx="380232" cy="276999"/>
              </a:xfrm>
              <a:prstGeom prst="rect">
                <a:avLst/>
              </a:prstGeom>
              <a:noFill/>
            </p:spPr>
            <p:txBody>
              <a:bodyPr wrap="none" rtlCol="0">
                <a:spAutoFit/>
              </a:bodyPr>
              <a:lstStyle/>
              <a:p>
                <a:r>
                  <a:rPr lang="en-US" sz="1200" dirty="0" smtClean="0"/>
                  <a:t>1.8</a:t>
                </a:r>
                <a:endParaRPr lang="en-US" sz="1200" dirty="0"/>
              </a:p>
            </p:txBody>
          </p:sp>
          <p:sp>
            <p:nvSpPr>
              <p:cNvPr id="45" name="TextBox 44"/>
              <p:cNvSpPr txBox="1"/>
              <p:nvPr/>
            </p:nvSpPr>
            <p:spPr>
              <a:xfrm>
                <a:off x="5943600" y="4676001"/>
                <a:ext cx="380232" cy="276999"/>
              </a:xfrm>
              <a:prstGeom prst="rect">
                <a:avLst/>
              </a:prstGeom>
              <a:noFill/>
            </p:spPr>
            <p:txBody>
              <a:bodyPr wrap="square" rtlCol="0">
                <a:spAutoFit/>
              </a:bodyPr>
              <a:lstStyle/>
              <a:p>
                <a:r>
                  <a:rPr lang="en-US" sz="1200" dirty="0" smtClean="0"/>
                  <a:t>0.6</a:t>
                </a:r>
                <a:endParaRPr lang="en-US" sz="1200" dirty="0"/>
              </a:p>
            </p:txBody>
          </p:sp>
          <p:sp>
            <p:nvSpPr>
              <p:cNvPr id="46" name="TextBox 45"/>
              <p:cNvSpPr txBox="1"/>
              <p:nvPr/>
            </p:nvSpPr>
            <p:spPr>
              <a:xfrm>
                <a:off x="5943600" y="5334000"/>
                <a:ext cx="380232" cy="276999"/>
              </a:xfrm>
              <a:prstGeom prst="rect">
                <a:avLst/>
              </a:prstGeom>
              <a:noFill/>
            </p:spPr>
            <p:txBody>
              <a:bodyPr wrap="square" rtlCol="0">
                <a:spAutoFit/>
              </a:bodyPr>
              <a:lstStyle/>
              <a:p>
                <a:r>
                  <a:rPr lang="en-US" sz="1200" dirty="0" smtClean="0"/>
                  <a:t>1.2</a:t>
                </a:r>
                <a:endParaRPr lang="en-US" sz="1200" dirty="0"/>
              </a:p>
            </p:txBody>
          </p:sp>
          <p:sp>
            <p:nvSpPr>
              <p:cNvPr id="47" name="TextBox 46"/>
              <p:cNvSpPr txBox="1"/>
              <p:nvPr/>
            </p:nvSpPr>
            <p:spPr>
              <a:xfrm>
                <a:off x="6172200" y="6096000"/>
                <a:ext cx="263214" cy="276999"/>
              </a:xfrm>
              <a:prstGeom prst="rect">
                <a:avLst/>
              </a:prstGeom>
              <a:noFill/>
            </p:spPr>
            <p:txBody>
              <a:bodyPr wrap="none" rtlCol="0">
                <a:spAutoFit/>
              </a:bodyPr>
              <a:lstStyle/>
              <a:p>
                <a:r>
                  <a:rPr lang="en-US" sz="1200" dirty="0" smtClean="0"/>
                  <a:t>0</a:t>
                </a:r>
                <a:endParaRPr lang="en-US" sz="1200" dirty="0"/>
              </a:p>
            </p:txBody>
          </p:sp>
          <p:sp>
            <p:nvSpPr>
              <p:cNvPr id="48" name="TextBox 47"/>
              <p:cNvSpPr txBox="1"/>
              <p:nvPr/>
            </p:nvSpPr>
            <p:spPr>
              <a:xfrm>
                <a:off x="6553200" y="6096000"/>
                <a:ext cx="380232" cy="276999"/>
              </a:xfrm>
              <a:prstGeom prst="rect">
                <a:avLst/>
              </a:prstGeom>
              <a:noFill/>
            </p:spPr>
            <p:txBody>
              <a:bodyPr wrap="none" rtlCol="0">
                <a:spAutoFit/>
              </a:bodyPr>
              <a:lstStyle/>
              <a:p>
                <a:r>
                  <a:rPr lang="en-US" sz="1200" dirty="0" smtClean="0"/>
                  <a:t>0.5</a:t>
                </a:r>
                <a:endParaRPr lang="en-US" sz="1200" dirty="0"/>
              </a:p>
            </p:txBody>
          </p:sp>
          <p:sp>
            <p:nvSpPr>
              <p:cNvPr id="49" name="TextBox 48"/>
              <p:cNvSpPr txBox="1"/>
              <p:nvPr/>
            </p:nvSpPr>
            <p:spPr>
              <a:xfrm>
                <a:off x="7162800" y="6096000"/>
                <a:ext cx="263214" cy="276999"/>
              </a:xfrm>
              <a:prstGeom prst="rect">
                <a:avLst/>
              </a:prstGeom>
              <a:noFill/>
            </p:spPr>
            <p:txBody>
              <a:bodyPr wrap="none" rtlCol="0">
                <a:spAutoFit/>
              </a:bodyPr>
              <a:lstStyle/>
              <a:p>
                <a:r>
                  <a:rPr lang="en-US" sz="1200" dirty="0" smtClean="0"/>
                  <a:t>1</a:t>
                </a:r>
                <a:endParaRPr lang="en-US" sz="1200" dirty="0"/>
              </a:p>
            </p:txBody>
          </p:sp>
          <p:sp>
            <p:nvSpPr>
              <p:cNvPr id="50" name="TextBox 49"/>
              <p:cNvSpPr txBox="1"/>
              <p:nvPr/>
            </p:nvSpPr>
            <p:spPr>
              <a:xfrm>
                <a:off x="7620000" y="6096000"/>
                <a:ext cx="380232" cy="276999"/>
              </a:xfrm>
              <a:prstGeom prst="rect">
                <a:avLst/>
              </a:prstGeom>
              <a:noFill/>
            </p:spPr>
            <p:txBody>
              <a:bodyPr wrap="none" rtlCol="0">
                <a:spAutoFit/>
              </a:bodyPr>
              <a:lstStyle/>
              <a:p>
                <a:r>
                  <a:rPr lang="en-US" sz="1200" dirty="0" smtClean="0"/>
                  <a:t>1.5</a:t>
                </a:r>
                <a:endParaRPr lang="en-US" sz="1200" dirty="0"/>
              </a:p>
            </p:txBody>
          </p:sp>
          <p:sp>
            <p:nvSpPr>
              <p:cNvPr id="51" name="TextBox 50"/>
              <p:cNvSpPr txBox="1"/>
              <p:nvPr/>
            </p:nvSpPr>
            <p:spPr>
              <a:xfrm>
                <a:off x="8534400" y="6096000"/>
                <a:ext cx="380232" cy="276999"/>
              </a:xfrm>
              <a:prstGeom prst="rect">
                <a:avLst/>
              </a:prstGeom>
              <a:noFill/>
            </p:spPr>
            <p:txBody>
              <a:bodyPr wrap="none" rtlCol="0">
                <a:spAutoFit/>
              </a:bodyPr>
              <a:lstStyle/>
              <a:p>
                <a:r>
                  <a:rPr lang="en-US" sz="1200" dirty="0" smtClean="0"/>
                  <a:t>2.5</a:t>
                </a:r>
                <a:endParaRPr lang="en-US" sz="1200" dirty="0"/>
              </a:p>
            </p:txBody>
          </p:sp>
          <p:sp>
            <p:nvSpPr>
              <p:cNvPr id="52" name="TextBox 51"/>
              <p:cNvSpPr txBox="1"/>
              <p:nvPr/>
            </p:nvSpPr>
            <p:spPr>
              <a:xfrm>
                <a:off x="8153400" y="6096000"/>
                <a:ext cx="263214" cy="276999"/>
              </a:xfrm>
              <a:prstGeom prst="rect">
                <a:avLst/>
              </a:prstGeom>
              <a:noFill/>
            </p:spPr>
            <p:txBody>
              <a:bodyPr wrap="none" rtlCol="0">
                <a:spAutoFit/>
              </a:bodyPr>
              <a:lstStyle/>
              <a:p>
                <a:r>
                  <a:rPr lang="en-US" sz="1200" dirty="0" smtClean="0"/>
                  <a:t>2</a:t>
                </a:r>
                <a:endParaRPr lang="en-US" sz="1200" dirty="0"/>
              </a:p>
            </p:txBody>
          </p:sp>
          <p:sp>
            <p:nvSpPr>
              <p:cNvPr id="53" name="TextBox 52"/>
              <p:cNvSpPr txBox="1"/>
              <p:nvPr/>
            </p:nvSpPr>
            <p:spPr>
              <a:xfrm rot="2418069">
                <a:off x="7049362" y="5004653"/>
                <a:ext cx="550151" cy="307777"/>
              </a:xfrm>
              <a:prstGeom prst="rect">
                <a:avLst/>
              </a:prstGeom>
              <a:noFill/>
            </p:spPr>
            <p:txBody>
              <a:bodyPr wrap="none" rtlCol="0">
                <a:spAutoFit/>
              </a:bodyPr>
              <a:lstStyle/>
              <a:p>
                <a:r>
                  <a:rPr lang="en-US" sz="1400" dirty="0" smtClean="0">
                    <a:solidFill>
                      <a:srgbClr val="0070C0"/>
                    </a:solidFill>
                  </a:rPr>
                  <a:t>20 m</a:t>
                </a:r>
                <a:endParaRPr lang="en-US" sz="1400" dirty="0">
                  <a:solidFill>
                    <a:srgbClr val="0070C0"/>
                  </a:solidFill>
                </a:endParaRPr>
              </a:p>
            </p:txBody>
          </p:sp>
          <p:sp>
            <p:nvSpPr>
              <p:cNvPr id="54" name="TextBox 53"/>
              <p:cNvSpPr txBox="1"/>
              <p:nvPr/>
            </p:nvSpPr>
            <p:spPr>
              <a:xfrm rot="940169">
                <a:off x="7704800" y="4637197"/>
                <a:ext cx="601447" cy="307777"/>
              </a:xfrm>
              <a:prstGeom prst="rect">
                <a:avLst/>
              </a:prstGeom>
              <a:noFill/>
            </p:spPr>
            <p:txBody>
              <a:bodyPr wrap="none" rtlCol="0">
                <a:spAutoFit/>
              </a:bodyPr>
              <a:lstStyle/>
              <a:p>
                <a:r>
                  <a:rPr lang="en-US" sz="1400" dirty="0" smtClean="0">
                    <a:solidFill>
                      <a:srgbClr val="00B050"/>
                    </a:solidFill>
                  </a:rPr>
                  <a:t>200m</a:t>
                </a:r>
                <a:endParaRPr lang="en-US" sz="1400" dirty="0">
                  <a:solidFill>
                    <a:srgbClr val="00B050"/>
                  </a:solidFill>
                </a:endParaRPr>
              </a:p>
            </p:txBody>
          </p:sp>
          <p:sp>
            <p:nvSpPr>
              <p:cNvPr id="55" name="TextBox 54"/>
              <p:cNvSpPr txBox="1"/>
              <p:nvPr/>
            </p:nvSpPr>
            <p:spPr>
              <a:xfrm rot="233812">
                <a:off x="8105889" y="4214187"/>
                <a:ext cx="692818" cy="307777"/>
              </a:xfrm>
              <a:prstGeom prst="rect">
                <a:avLst/>
              </a:prstGeom>
              <a:noFill/>
            </p:spPr>
            <p:txBody>
              <a:bodyPr wrap="none" rtlCol="0">
                <a:spAutoFit/>
              </a:bodyPr>
              <a:lstStyle/>
              <a:p>
                <a:r>
                  <a:rPr lang="en-US" sz="1400" dirty="0" smtClean="0">
                    <a:solidFill>
                      <a:srgbClr val="FF0000"/>
                    </a:solidFill>
                  </a:rPr>
                  <a:t>1000m</a:t>
                </a:r>
                <a:endParaRPr lang="en-US" sz="1400" dirty="0">
                  <a:solidFill>
                    <a:srgbClr val="FF0000"/>
                  </a:solidFill>
                </a:endParaRPr>
              </a:p>
            </p:txBody>
          </p:sp>
        </p:grpSp>
      </p:grpSp>
    </p:spTree>
    <p:extLst>
      <p:ext uri="{BB962C8B-B14F-4D97-AF65-F5344CB8AC3E}">
        <p14:creationId xmlns:p14="http://schemas.microsoft.com/office/powerpoint/2010/main" val="1197000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a:t>
            </a:r>
            <a:endParaRPr lang="en-US" dirty="0"/>
          </a:p>
        </p:txBody>
      </p:sp>
      <p:pic>
        <p:nvPicPr>
          <p:cNvPr id="4" name="Picture 3" descr="IMG_01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343" y="385378"/>
            <a:ext cx="4966139" cy="3310759"/>
          </a:xfrm>
          <a:prstGeom prst="rect">
            <a:avLst/>
          </a:prstGeom>
        </p:spPr>
      </p:pic>
    </p:spTree>
    <p:extLst>
      <p:ext uri="{BB962C8B-B14F-4D97-AF65-F5344CB8AC3E}">
        <p14:creationId xmlns:p14="http://schemas.microsoft.com/office/powerpoint/2010/main" val="2077209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03200" y="381000"/>
            <a:ext cx="8737600" cy="6096000"/>
          </a:xfrm>
          <a:prstGeom prst="rect">
            <a:avLst/>
          </a:prstGeom>
        </p:spPr>
      </p:pic>
      <p:sp>
        <p:nvSpPr>
          <p:cNvPr id="5" name="TextBox 4"/>
          <p:cNvSpPr txBox="1"/>
          <p:nvPr/>
        </p:nvSpPr>
        <p:spPr>
          <a:xfrm>
            <a:off x="2483553" y="2808111"/>
            <a:ext cx="718015" cy="369332"/>
          </a:xfrm>
          <a:prstGeom prst="rect">
            <a:avLst/>
          </a:prstGeom>
          <a:noFill/>
        </p:spPr>
        <p:txBody>
          <a:bodyPr wrap="none" rtlCol="0">
            <a:spAutoFit/>
          </a:bodyPr>
          <a:lstStyle/>
          <a:p>
            <a:r>
              <a:rPr lang="en-US" dirty="0" smtClean="0">
                <a:solidFill>
                  <a:srgbClr val="FF0000"/>
                </a:solidFill>
              </a:rPr>
              <a:t>~15m</a:t>
            </a:r>
            <a:endParaRPr lang="en-US" dirty="0">
              <a:solidFill>
                <a:srgbClr val="FF0000"/>
              </a:solidFill>
            </a:endParaRPr>
          </a:p>
        </p:txBody>
      </p:sp>
      <p:sp>
        <p:nvSpPr>
          <p:cNvPr id="6" name="TextBox 5"/>
          <p:cNvSpPr txBox="1"/>
          <p:nvPr/>
        </p:nvSpPr>
        <p:spPr>
          <a:xfrm>
            <a:off x="5511596" y="4185154"/>
            <a:ext cx="718015" cy="369332"/>
          </a:xfrm>
          <a:prstGeom prst="rect">
            <a:avLst/>
          </a:prstGeom>
          <a:noFill/>
        </p:spPr>
        <p:txBody>
          <a:bodyPr wrap="none" rtlCol="0">
            <a:spAutoFit/>
          </a:bodyPr>
          <a:lstStyle/>
          <a:p>
            <a:r>
              <a:rPr lang="en-US" dirty="0" smtClean="0">
                <a:solidFill>
                  <a:srgbClr val="FF0000"/>
                </a:solidFill>
              </a:rPr>
              <a:t>~15m</a:t>
            </a:r>
            <a:endParaRPr lang="en-US" dirty="0">
              <a:solidFill>
                <a:srgbClr val="FF0000"/>
              </a:solidFill>
            </a:endParaRPr>
          </a:p>
        </p:txBody>
      </p:sp>
    </p:spTree>
    <p:extLst>
      <p:ext uri="{BB962C8B-B14F-4D97-AF65-F5344CB8AC3E}">
        <p14:creationId xmlns:p14="http://schemas.microsoft.com/office/powerpoint/2010/main" val="31399593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16" t="8858" r="45290" b="4825"/>
          <a:stretch/>
        </p:blipFill>
        <p:spPr bwMode="auto">
          <a:xfrm>
            <a:off x="6350741" y="531188"/>
            <a:ext cx="1403268" cy="4653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015" t="12168" r="42597"/>
          <a:stretch/>
        </p:blipFill>
        <p:spPr bwMode="auto">
          <a:xfrm>
            <a:off x="2744138" y="531188"/>
            <a:ext cx="1236401" cy="460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063693" y="799833"/>
            <a:ext cx="578944" cy="5436119"/>
            <a:chOff x="1429848" y="565624"/>
            <a:chExt cx="411378" cy="8232302"/>
          </a:xfrm>
        </p:grpSpPr>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16" t="8858" r="45290" b="4825"/>
            <a:stretch/>
          </p:blipFill>
          <p:spPr bwMode="auto">
            <a:xfrm>
              <a:off x="1438814" y="5744369"/>
              <a:ext cx="402412" cy="133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015" t="12168" r="42597"/>
            <a:stretch/>
          </p:blipFill>
          <p:spPr bwMode="auto">
            <a:xfrm>
              <a:off x="1463546" y="7566025"/>
              <a:ext cx="330513" cy="123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57" t="7145" r="40346" b="4825"/>
            <a:stretch/>
          </p:blipFill>
          <p:spPr bwMode="auto">
            <a:xfrm>
              <a:off x="1438582" y="565624"/>
              <a:ext cx="344023" cy="112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589410" y="7409657"/>
              <a:ext cx="45719" cy="132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543691" y="5611813"/>
              <a:ext cx="45719" cy="132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16" t="8858" r="45290" b="4825"/>
            <a:stretch/>
          </p:blipFill>
          <p:spPr bwMode="auto">
            <a:xfrm>
              <a:off x="1429848" y="2144713"/>
              <a:ext cx="402412" cy="133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015" t="12168" r="42597"/>
            <a:stretch/>
          </p:blipFill>
          <p:spPr bwMode="auto">
            <a:xfrm>
              <a:off x="1459043" y="3921919"/>
              <a:ext cx="330513" cy="123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1528762" y="3808016"/>
              <a:ext cx="45719" cy="132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497448" y="2012157"/>
              <a:ext cx="45719" cy="132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2" name="Freeform 21"/>
            <p:cNvSpPr/>
            <p:nvPr/>
          </p:nvSpPr>
          <p:spPr>
            <a:xfrm>
              <a:off x="1665425" y="1616870"/>
              <a:ext cx="45719" cy="562767"/>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flipH="1">
              <a:off x="1569636" y="1616870"/>
              <a:ext cx="45719" cy="562768"/>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1570902" y="1622426"/>
              <a:ext cx="60647" cy="588962"/>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flipH="1">
              <a:off x="1510500" y="3391298"/>
              <a:ext cx="54572" cy="396478"/>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H="1">
              <a:off x="1577153" y="3387726"/>
              <a:ext cx="45719" cy="574710"/>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flipH="1">
              <a:off x="1619707" y="3391297"/>
              <a:ext cx="45719" cy="571500"/>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flipH="1">
              <a:off x="1519354" y="5112544"/>
              <a:ext cx="45719" cy="492920"/>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flipH="1">
              <a:off x="1601438" y="5116512"/>
              <a:ext cx="49557" cy="681038"/>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flipH="1">
              <a:off x="1569634" y="6997701"/>
              <a:ext cx="45721" cy="405607"/>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472291" y="3562351"/>
              <a:ext cx="283557" cy="125870"/>
              <a:chOff x="3654927" y="1457607"/>
              <a:chExt cx="283557" cy="125870"/>
            </a:xfrm>
          </p:grpSpPr>
          <p:sp>
            <p:nvSpPr>
              <p:cNvPr id="46" name="Freeform 45"/>
              <p:cNvSpPr/>
              <p:nvPr/>
            </p:nvSpPr>
            <p:spPr>
              <a:xfrm>
                <a:off x="3659430" y="1489075"/>
                <a:ext cx="279054" cy="52940"/>
              </a:xfrm>
              <a:custGeom>
                <a:avLst/>
                <a:gdLst>
                  <a:gd name="connsiteX0" fmla="*/ 0 w 166688"/>
                  <a:gd name="connsiteY0" fmla="*/ 33699 h 52940"/>
                  <a:gd name="connsiteX1" fmla="*/ 57150 w 166688"/>
                  <a:gd name="connsiteY1" fmla="*/ 362 h 52940"/>
                  <a:gd name="connsiteX2" fmla="*/ 114300 w 166688"/>
                  <a:gd name="connsiteY2" fmla="*/ 52749 h 52940"/>
                  <a:gd name="connsiteX3" fmla="*/ 166688 w 166688"/>
                  <a:gd name="connsiteY3" fmla="*/ 14649 h 52940"/>
                </a:gdLst>
                <a:ahLst/>
                <a:cxnLst>
                  <a:cxn ang="0">
                    <a:pos x="connsiteX0" y="connsiteY0"/>
                  </a:cxn>
                  <a:cxn ang="0">
                    <a:pos x="connsiteX1" y="connsiteY1"/>
                  </a:cxn>
                  <a:cxn ang="0">
                    <a:pos x="connsiteX2" y="connsiteY2"/>
                  </a:cxn>
                  <a:cxn ang="0">
                    <a:pos x="connsiteX3" y="connsiteY3"/>
                  </a:cxn>
                </a:cxnLst>
                <a:rect l="l" t="t" r="r" b="b"/>
                <a:pathLst>
                  <a:path w="166688" h="52940">
                    <a:moveTo>
                      <a:pt x="0" y="33699"/>
                    </a:moveTo>
                    <a:cubicBezTo>
                      <a:pt x="19050" y="15443"/>
                      <a:pt x="38100" y="-2813"/>
                      <a:pt x="57150" y="362"/>
                    </a:cubicBezTo>
                    <a:cubicBezTo>
                      <a:pt x="76200" y="3537"/>
                      <a:pt x="96044" y="50368"/>
                      <a:pt x="114300" y="52749"/>
                    </a:cubicBezTo>
                    <a:cubicBezTo>
                      <a:pt x="132556" y="55130"/>
                      <a:pt x="149622" y="34889"/>
                      <a:pt x="166688" y="14649"/>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3654927" y="1457607"/>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3654928" y="1520542"/>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455187" y="5269477"/>
              <a:ext cx="283557" cy="125870"/>
              <a:chOff x="3654927" y="1457607"/>
              <a:chExt cx="283557" cy="125870"/>
            </a:xfrm>
          </p:grpSpPr>
          <p:sp>
            <p:nvSpPr>
              <p:cNvPr id="43" name="Freeform 42"/>
              <p:cNvSpPr/>
              <p:nvPr/>
            </p:nvSpPr>
            <p:spPr>
              <a:xfrm>
                <a:off x="3659430" y="1489075"/>
                <a:ext cx="279054" cy="52940"/>
              </a:xfrm>
              <a:custGeom>
                <a:avLst/>
                <a:gdLst>
                  <a:gd name="connsiteX0" fmla="*/ 0 w 166688"/>
                  <a:gd name="connsiteY0" fmla="*/ 33699 h 52940"/>
                  <a:gd name="connsiteX1" fmla="*/ 57150 w 166688"/>
                  <a:gd name="connsiteY1" fmla="*/ 362 h 52940"/>
                  <a:gd name="connsiteX2" fmla="*/ 114300 w 166688"/>
                  <a:gd name="connsiteY2" fmla="*/ 52749 h 52940"/>
                  <a:gd name="connsiteX3" fmla="*/ 166688 w 166688"/>
                  <a:gd name="connsiteY3" fmla="*/ 14649 h 52940"/>
                </a:gdLst>
                <a:ahLst/>
                <a:cxnLst>
                  <a:cxn ang="0">
                    <a:pos x="connsiteX0" y="connsiteY0"/>
                  </a:cxn>
                  <a:cxn ang="0">
                    <a:pos x="connsiteX1" y="connsiteY1"/>
                  </a:cxn>
                  <a:cxn ang="0">
                    <a:pos x="connsiteX2" y="connsiteY2"/>
                  </a:cxn>
                  <a:cxn ang="0">
                    <a:pos x="connsiteX3" y="connsiteY3"/>
                  </a:cxn>
                </a:cxnLst>
                <a:rect l="l" t="t" r="r" b="b"/>
                <a:pathLst>
                  <a:path w="166688" h="52940">
                    <a:moveTo>
                      <a:pt x="0" y="33699"/>
                    </a:moveTo>
                    <a:cubicBezTo>
                      <a:pt x="19050" y="15443"/>
                      <a:pt x="38100" y="-2813"/>
                      <a:pt x="57150" y="362"/>
                    </a:cubicBezTo>
                    <a:cubicBezTo>
                      <a:pt x="76200" y="3537"/>
                      <a:pt x="96044" y="50368"/>
                      <a:pt x="114300" y="52749"/>
                    </a:cubicBezTo>
                    <a:cubicBezTo>
                      <a:pt x="132556" y="55130"/>
                      <a:pt x="149622" y="34889"/>
                      <a:pt x="166688" y="14649"/>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654927" y="1457607"/>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3654928" y="1520542"/>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32"/>
            <p:cNvSpPr/>
            <p:nvPr/>
          </p:nvSpPr>
          <p:spPr>
            <a:xfrm>
              <a:off x="1519353" y="1639605"/>
              <a:ext cx="45719" cy="368301"/>
            </a:xfrm>
            <a:custGeom>
              <a:avLst/>
              <a:gdLst>
                <a:gd name="connsiteX0" fmla="*/ 0 w 0"/>
                <a:gd name="connsiteY0" fmla="*/ 476250 h 476250"/>
                <a:gd name="connsiteX1" fmla="*/ 0 w 0"/>
                <a:gd name="connsiteY1" fmla="*/ 0 h 476250"/>
              </a:gdLst>
              <a:ahLst/>
              <a:cxnLst>
                <a:cxn ang="0">
                  <a:pos x="connsiteX0" y="connsiteY0"/>
                </a:cxn>
                <a:cxn ang="0">
                  <a:pos x="connsiteX1" y="connsiteY1"/>
                </a:cxn>
              </a:cxnLst>
              <a:rect l="l" t="t" r="r" b="b"/>
              <a:pathLst>
                <a:path h="476250">
                  <a:moveTo>
                    <a:pt x="0" y="47625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459043" y="1792289"/>
              <a:ext cx="283557" cy="125870"/>
              <a:chOff x="3654927" y="1457607"/>
              <a:chExt cx="283557" cy="125870"/>
            </a:xfrm>
          </p:grpSpPr>
          <p:sp>
            <p:nvSpPr>
              <p:cNvPr id="40" name="Freeform 39"/>
              <p:cNvSpPr/>
              <p:nvPr/>
            </p:nvSpPr>
            <p:spPr>
              <a:xfrm>
                <a:off x="3659430" y="1489075"/>
                <a:ext cx="279054" cy="52940"/>
              </a:xfrm>
              <a:custGeom>
                <a:avLst/>
                <a:gdLst>
                  <a:gd name="connsiteX0" fmla="*/ 0 w 166688"/>
                  <a:gd name="connsiteY0" fmla="*/ 33699 h 52940"/>
                  <a:gd name="connsiteX1" fmla="*/ 57150 w 166688"/>
                  <a:gd name="connsiteY1" fmla="*/ 362 h 52940"/>
                  <a:gd name="connsiteX2" fmla="*/ 114300 w 166688"/>
                  <a:gd name="connsiteY2" fmla="*/ 52749 h 52940"/>
                  <a:gd name="connsiteX3" fmla="*/ 166688 w 166688"/>
                  <a:gd name="connsiteY3" fmla="*/ 14649 h 52940"/>
                </a:gdLst>
                <a:ahLst/>
                <a:cxnLst>
                  <a:cxn ang="0">
                    <a:pos x="connsiteX0" y="connsiteY0"/>
                  </a:cxn>
                  <a:cxn ang="0">
                    <a:pos x="connsiteX1" y="connsiteY1"/>
                  </a:cxn>
                  <a:cxn ang="0">
                    <a:pos x="connsiteX2" y="connsiteY2"/>
                  </a:cxn>
                  <a:cxn ang="0">
                    <a:pos x="connsiteX3" y="connsiteY3"/>
                  </a:cxn>
                </a:cxnLst>
                <a:rect l="l" t="t" r="r" b="b"/>
                <a:pathLst>
                  <a:path w="166688" h="52940">
                    <a:moveTo>
                      <a:pt x="0" y="33699"/>
                    </a:moveTo>
                    <a:cubicBezTo>
                      <a:pt x="19050" y="15443"/>
                      <a:pt x="38100" y="-2813"/>
                      <a:pt x="57150" y="362"/>
                    </a:cubicBezTo>
                    <a:cubicBezTo>
                      <a:pt x="76200" y="3537"/>
                      <a:pt x="96044" y="50368"/>
                      <a:pt x="114300" y="52749"/>
                    </a:cubicBezTo>
                    <a:cubicBezTo>
                      <a:pt x="132556" y="55130"/>
                      <a:pt x="149622" y="34889"/>
                      <a:pt x="166688" y="14649"/>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654927" y="1457607"/>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654928" y="1520542"/>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rot="10800000" flipH="1">
              <a:off x="1565073" y="565624"/>
              <a:ext cx="0" cy="58738"/>
            </a:xfrm>
            <a:prstGeom prst="line">
              <a:avLst/>
            </a:prstGeom>
            <a:ln w="50800" cap="flat">
              <a:solidFill>
                <a:srgbClr val="00B050"/>
              </a:solidFill>
              <a:miter lim="800000"/>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473576" y="7137569"/>
              <a:ext cx="283557" cy="125870"/>
              <a:chOff x="3654927" y="1457607"/>
              <a:chExt cx="283557" cy="125870"/>
            </a:xfrm>
          </p:grpSpPr>
          <p:sp>
            <p:nvSpPr>
              <p:cNvPr id="37" name="Freeform 36"/>
              <p:cNvSpPr/>
              <p:nvPr/>
            </p:nvSpPr>
            <p:spPr>
              <a:xfrm>
                <a:off x="3659430" y="1489075"/>
                <a:ext cx="279054" cy="52940"/>
              </a:xfrm>
              <a:custGeom>
                <a:avLst/>
                <a:gdLst>
                  <a:gd name="connsiteX0" fmla="*/ 0 w 166688"/>
                  <a:gd name="connsiteY0" fmla="*/ 33699 h 52940"/>
                  <a:gd name="connsiteX1" fmla="*/ 57150 w 166688"/>
                  <a:gd name="connsiteY1" fmla="*/ 362 h 52940"/>
                  <a:gd name="connsiteX2" fmla="*/ 114300 w 166688"/>
                  <a:gd name="connsiteY2" fmla="*/ 52749 h 52940"/>
                  <a:gd name="connsiteX3" fmla="*/ 166688 w 166688"/>
                  <a:gd name="connsiteY3" fmla="*/ 14649 h 52940"/>
                </a:gdLst>
                <a:ahLst/>
                <a:cxnLst>
                  <a:cxn ang="0">
                    <a:pos x="connsiteX0" y="connsiteY0"/>
                  </a:cxn>
                  <a:cxn ang="0">
                    <a:pos x="connsiteX1" y="connsiteY1"/>
                  </a:cxn>
                  <a:cxn ang="0">
                    <a:pos x="connsiteX2" y="connsiteY2"/>
                  </a:cxn>
                  <a:cxn ang="0">
                    <a:pos x="connsiteX3" y="connsiteY3"/>
                  </a:cxn>
                </a:cxnLst>
                <a:rect l="l" t="t" r="r" b="b"/>
                <a:pathLst>
                  <a:path w="166688" h="52940">
                    <a:moveTo>
                      <a:pt x="0" y="33699"/>
                    </a:moveTo>
                    <a:cubicBezTo>
                      <a:pt x="19050" y="15443"/>
                      <a:pt x="38100" y="-2813"/>
                      <a:pt x="57150" y="362"/>
                    </a:cubicBezTo>
                    <a:cubicBezTo>
                      <a:pt x="76200" y="3537"/>
                      <a:pt x="96044" y="50368"/>
                      <a:pt x="114300" y="52749"/>
                    </a:cubicBezTo>
                    <a:cubicBezTo>
                      <a:pt x="132556" y="55130"/>
                      <a:pt x="149622" y="34889"/>
                      <a:pt x="166688" y="14649"/>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654927" y="1457607"/>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654928" y="1520542"/>
                <a:ext cx="280987" cy="62935"/>
              </a:xfrm>
              <a:custGeom>
                <a:avLst/>
                <a:gdLst>
                  <a:gd name="connsiteX0" fmla="*/ 0 w 280987"/>
                  <a:gd name="connsiteY0" fmla="*/ 43156 h 62935"/>
                  <a:gd name="connsiteX1" fmla="*/ 95250 w 280987"/>
                  <a:gd name="connsiteY1" fmla="*/ 294 h 62935"/>
                  <a:gd name="connsiteX2" fmla="*/ 195262 w 280987"/>
                  <a:gd name="connsiteY2" fmla="*/ 62206 h 62935"/>
                  <a:gd name="connsiteX3" fmla="*/ 280987 w 280987"/>
                  <a:gd name="connsiteY3" fmla="*/ 33631 h 62935"/>
                </a:gdLst>
                <a:ahLst/>
                <a:cxnLst>
                  <a:cxn ang="0">
                    <a:pos x="connsiteX0" y="connsiteY0"/>
                  </a:cxn>
                  <a:cxn ang="0">
                    <a:pos x="connsiteX1" y="connsiteY1"/>
                  </a:cxn>
                  <a:cxn ang="0">
                    <a:pos x="connsiteX2" y="connsiteY2"/>
                  </a:cxn>
                  <a:cxn ang="0">
                    <a:pos x="connsiteX3" y="connsiteY3"/>
                  </a:cxn>
                </a:cxnLst>
                <a:rect l="l" t="t" r="r" b="b"/>
                <a:pathLst>
                  <a:path w="280987" h="62935">
                    <a:moveTo>
                      <a:pt x="0" y="43156"/>
                    </a:moveTo>
                    <a:cubicBezTo>
                      <a:pt x="31353" y="20137"/>
                      <a:pt x="62706" y="-2881"/>
                      <a:pt x="95250" y="294"/>
                    </a:cubicBezTo>
                    <a:cubicBezTo>
                      <a:pt x="127794" y="3469"/>
                      <a:pt x="164306" y="56650"/>
                      <a:pt x="195262" y="62206"/>
                    </a:cubicBezTo>
                    <a:cubicBezTo>
                      <a:pt x="226218" y="67762"/>
                      <a:pt x="266699" y="39981"/>
                      <a:pt x="280987" y="33631"/>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0" name="Straight Connector 49"/>
          <p:cNvCxnSpPr>
            <a:stCxn id="19" idx="3"/>
          </p:cNvCxnSpPr>
          <p:nvPr/>
        </p:nvCxnSpPr>
        <p:spPr>
          <a:xfrm flipV="1">
            <a:off x="1569920" y="3032380"/>
            <a:ext cx="314745" cy="39048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57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42"/>
            <a:ext cx="7467600" cy="1143000"/>
          </a:xfrm>
        </p:spPr>
        <p:txBody>
          <a:bodyPr/>
          <a:lstStyle/>
          <a:p>
            <a:r>
              <a:rPr lang="en-US" dirty="0" smtClean="0"/>
              <a:t>Signal Chain</a:t>
            </a:r>
            <a:endParaRPr lang="en-US" dirty="0"/>
          </a:p>
        </p:txBody>
      </p:sp>
      <p:sp>
        <p:nvSpPr>
          <p:cNvPr id="3" name="Content Placeholder 2"/>
          <p:cNvSpPr>
            <a:spLocks noGrp="1"/>
          </p:cNvSpPr>
          <p:nvPr>
            <p:ph sz="quarter" idx="1"/>
          </p:nvPr>
        </p:nvSpPr>
        <p:spPr>
          <a:xfrm>
            <a:off x="254003" y="982133"/>
            <a:ext cx="8726711" cy="5630938"/>
          </a:xfrm>
        </p:spPr>
        <p:txBody>
          <a:bodyPr>
            <a:normAutofit fontScale="85000" lnSpcReduction="20000"/>
          </a:bodyPr>
          <a:lstStyle/>
          <a:p>
            <a:r>
              <a:rPr lang="en-US" dirty="0" smtClean="0"/>
              <a:t>Physics: Neutrino interacts in the ice, charged particles generate shower, Askaryan radio pulse</a:t>
            </a:r>
          </a:p>
          <a:p>
            <a:r>
              <a:rPr lang="en-US" dirty="0" smtClean="0"/>
              <a:t>Antennas: Radio pulse wave-front arrives, superimposed on thermal (background) noise</a:t>
            </a:r>
          </a:p>
          <a:p>
            <a:r>
              <a:rPr lang="en-US" dirty="0" smtClean="0"/>
              <a:t>LNA: Amplify the delicate signal with minimum additional noise, close to the antenna</a:t>
            </a:r>
          </a:p>
          <a:p>
            <a:r>
              <a:rPr lang="en-US" dirty="0" err="1" smtClean="0"/>
              <a:t>RFoF</a:t>
            </a:r>
            <a:r>
              <a:rPr lang="en-US" dirty="0" smtClean="0"/>
              <a:t> (transmitter &amp; receiver): Transmit signal to the surface without cable distortions, and then return optical to electrical signal</a:t>
            </a:r>
          </a:p>
          <a:p>
            <a:r>
              <a:rPr lang="en-US" dirty="0" smtClean="0"/>
              <a:t>Trigger: Diode detectors (“square law”) followed by combinatorial logic (e.g., 5/16 or in the future something more complex)</a:t>
            </a:r>
          </a:p>
          <a:p>
            <a:r>
              <a:rPr lang="en-US" dirty="0" smtClean="0"/>
              <a:t>Readout: Analog capacitor storage, triggered readout, digitization, transfer to station computer, fiber to IceCube Lab building, hard drive storage, &amp; satellite to North</a:t>
            </a:r>
            <a:endParaRPr lang="en-US" dirty="0"/>
          </a:p>
        </p:txBody>
      </p:sp>
    </p:spTree>
    <p:extLst>
      <p:ext uri="{BB962C8B-B14F-4D97-AF65-F5344CB8AC3E}">
        <p14:creationId xmlns:p14="http://schemas.microsoft.com/office/powerpoint/2010/main" val="3516065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Recent Work</a:t>
            </a:r>
            <a:endParaRPr lang="en-US" dirty="0"/>
          </a:p>
        </p:txBody>
      </p:sp>
      <p:pic>
        <p:nvPicPr>
          <p:cNvPr id="6" name="Picture 5"/>
          <p:cNvPicPr>
            <a:picLocks noChangeAspect="1"/>
          </p:cNvPicPr>
          <p:nvPr/>
        </p:nvPicPr>
        <p:blipFill>
          <a:blip r:embed="rId2"/>
          <a:stretch>
            <a:fillRect/>
          </a:stretch>
        </p:blipFill>
        <p:spPr>
          <a:xfrm>
            <a:off x="2894723" y="1025415"/>
            <a:ext cx="3550321" cy="2366880"/>
          </a:xfrm>
          <a:prstGeom prst="rect">
            <a:avLst/>
          </a:prstGeom>
        </p:spPr>
      </p:pic>
    </p:spTree>
    <p:extLst>
      <p:ext uri="{BB962C8B-B14F-4D97-AF65-F5344CB8AC3E}">
        <p14:creationId xmlns:p14="http://schemas.microsoft.com/office/powerpoint/2010/main" val="304474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a:spLocks noChangeAspect="1"/>
          </p:cNvSpPr>
          <p:nvPr/>
        </p:nvSpPr>
        <p:spPr>
          <a:xfrm>
            <a:off x="4572000" y="4149100"/>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5580140" y="4149100"/>
            <a:ext cx="180000" cy="18000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6516270" y="4149100"/>
            <a:ext cx="180000" cy="18000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6012200" y="4941210"/>
            <a:ext cx="180000" cy="18000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flipH="1">
            <a:off x="7452400" y="3733271"/>
            <a:ext cx="648000" cy="158422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54" name="Hexagon 53"/>
          <p:cNvSpPr/>
          <p:nvPr/>
        </p:nvSpPr>
        <p:spPr>
          <a:xfrm>
            <a:off x="7287598" y="3789050"/>
            <a:ext cx="576080" cy="504070"/>
          </a:xfrm>
          <a:prstGeom prst="hexagon">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7236370" y="3501010"/>
            <a:ext cx="792110" cy="276999"/>
          </a:xfrm>
          <a:prstGeom prst="rect">
            <a:avLst/>
          </a:prstGeom>
          <a:noFill/>
        </p:spPr>
        <p:txBody>
          <a:bodyPr wrap="square" rtlCol="0">
            <a:spAutoFit/>
          </a:bodyPr>
          <a:lstStyle/>
          <a:p>
            <a:r>
              <a:rPr lang="en-US" sz="1200" dirty="0" err="1" smtClean="0"/>
              <a:t>IceCube</a:t>
            </a:r>
            <a:endParaRPr lang="en-US" sz="1200" dirty="0"/>
          </a:p>
        </p:txBody>
      </p:sp>
      <p:sp>
        <p:nvSpPr>
          <p:cNvPr id="269" name="Oval 268"/>
          <p:cNvSpPr>
            <a:spLocks/>
          </p:cNvSpPr>
          <p:nvPr/>
        </p:nvSpPr>
        <p:spPr>
          <a:xfrm>
            <a:off x="6714310" y="3789050"/>
            <a:ext cx="90000" cy="90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6142787" y="3532112"/>
            <a:ext cx="864120" cy="276999"/>
          </a:xfrm>
          <a:prstGeom prst="rect">
            <a:avLst/>
          </a:prstGeom>
          <a:noFill/>
        </p:spPr>
        <p:txBody>
          <a:bodyPr wrap="square" rtlCol="0">
            <a:spAutoFit/>
          </a:bodyPr>
          <a:lstStyle/>
          <a:p>
            <a:r>
              <a:rPr lang="en-US" sz="1200" dirty="0" smtClean="0"/>
              <a:t>Test Bed</a:t>
            </a:r>
            <a:endParaRPr lang="en-US" sz="1200" dirty="0"/>
          </a:p>
        </p:txBody>
      </p:sp>
      <p:sp>
        <p:nvSpPr>
          <p:cNvPr id="293" name="TextBox 292"/>
          <p:cNvSpPr txBox="1"/>
          <p:nvPr/>
        </p:nvSpPr>
        <p:spPr>
          <a:xfrm>
            <a:off x="6038560" y="535226"/>
            <a:ext cx="1640224" cy="861774"/>
          </a:xfrm>
          <a:prstGeom prst="rect">
            <a:avLst/>
          </a:prstGeom>
          <a:noFill/>
        </p:spPr>
        <p:txBody>
          <a:bodyPr wrap="square" rtlCol="0">
            <a:spAutoFit/>
          </a:bodyPr>
          <a:lstStyle/>
          <a:p>
            <a:r>
              <a:rPr lang="en-US" sz="3600" b="1" dirty="0" smtClean="0"/>
              <a:t>ARA37</a:t>
            </a:r>
          </a:p>
          <a:p>
            <a:r>
              <a:rPr lang="en-US" sz="1400" b="1" dirty="0" smtClean="0"/>
              <a:t>Rev 2/4/13</a:t>
            </a:r>
            <a:endParaRPr lang="en-US" sz="1400" b="1" dirty="0"/>
          </a:p>
        </p:txBody>
      </p:sp>
      <p:sp>
        <p:nvSpPr>
          <p:cNvPr id="116" name="Oval 115"/>
          <p:cNvSpPr>
            <a:spLocks noChangeAspect="1"/>
          </p:cNvSpPr>
          <p:nvPr/>
        </p:nvSpPr>
        <p:spPr>
          <a:xfrm>
            <a:off x="3619500" y="4162913"/>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a:spLocks noChangeAspect="1"/>
          </p:cNvSpPr>
          <p:nvPr/>
        </p:nvSpPr>
        <p:spPr>
          <a:xfrm>
            <a:off x="2705100" y="4162913"/>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a:spLocks noChangeAspect="1"/>
          </p:cNvSpPr>
          <p:nvPr/>
        </p:nvSpPr>
        <p:spPr>
          <a:xfrm>
            <a:off x="1781175" y="4162913"/>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2234045" y="49344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a:spLocks noChangeAspect="1"/>
          </p:cNvSpPr>
          <p:nvPr/>
        </p:nvSpPr>
        <p:spPr>
          <a:xfrm>
            <a:off x="3231572" y="49344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a:spLocks noChangeAspect="1"/>
          </p:cNvSpPr>
          <p:nvPr/>
        </p:nvSpPr>
        <p:spPr>
          <a:xfrm>
            <a:off x="4097482" y="4934438"/>
            <a:ext cx="180000" cy="180000"/>
          </a:xfrm>
          <a:prstGeom prst="ellipse">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a:spLocks noChangeAspect="1"/>
          </p:cNvSpPr>
          <p:nvPr/>
        </p:nvSpPr>
        <p:spPr>
          <a:xfrm>
            <a:off x="2774373" y="5710725"/>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4610100" y="5710725"/>
            <a:ext cx="180000" cy="180000"/>
          </a:xfrm>
          <a:prstGeom prst="ellipse">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a:spLocks noChangeAspect="1"/>
          </p:cNvSpPr>
          <p:nvPr/>
        </p:nvSpPr>
        <p:spPr>
          <a:xfrm>
            <a:off x="5531428" y="5710725"/>
            <a:ext cx="180000" cy="180000"/>
          </a:xfrm>
          <a:prstGeom prst="ellipse">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3675784" y="5710725"/>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a:spLocks noChangeAspect="1"/>
          </p:cNvSpPr>
          <p:nvPr/>
        </p:nvSpPr>
        <p:spPr>
          <a:xfrm>
            <a:off x="5053446" y="4948292"/>
            <a:ext cx="180000" cy="180000"/>
          </a:xfrm>
          <a:prstGeom prst="ellipse">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a:spLocks noChangeAspect="1"/>
          </p:cNvSpPr>
          <p:nvPr/>
        </p:nvSpPr>
        <p:spPr>
          <a:xfrm>
            <a:off x="1296266" y="32453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a:spLocks noChangeAspect="1"/>
          </p:cNvSpPr>
          <p:nvPr/>
        </p:nvSpPr>
        <p:spPr>
          <a:xfrm>
            <a:off x="2224520" y="32453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a:spLocks noChangeAspect="1"/>
          </p:cNvSpPr>
          <p:nvPr/>
        </p:nvSpPr>
        <p:spPr>
          <a:xfrm>
            <a:off x="3145848" y="32453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a:spLocks noChangeAspect="1"/>
          </p:cNvSpPr>
          <p:nvPr/>
        </p:nvSpPr>
        <p:spPr>
          <a:xfrm>
            <a:off x="6443229" y="2504120"/>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a:spLocks noChangeAspect="1"/>
          </p:cNvSpPr>
          <p:nvPr/>
        </p:nvSpPr>
        <p:spPr>
          <a:xfrm>
            <a:off x="5535758" y="24896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a:spLocks noChangeAspect="1"/>
          </p:cNvSpPr>
          <p:nvPr/>
        </p:nvSpPr>
        <p:spPr>
          <a:xfrm>
            <a:off x="4559012" y="24833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a:spLocks noChangeAspect="1"/>
          </p:cNvSpPr>
          <p:nvPr/>
        </p:nvSpPr>
        <p:spPr>
          <a:xfrm>
            <a:off x="3679248" y="24896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a:spLocks noChangeAspect="1"/>
          </p:cNvSpPr>
          <p:nvPr/>
        </p:nvSpPr>
        <p:spPr>
          <a:xfrm>
            <a:off x="2723285" y="24896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a:spLocks noChangeAspect="1"/>
          </p:cNvSpPr>
          <p:nvPr/>
        </p:nvSpPr>
        <p:spPr>
          <a:xfrm>
            <a:off x="1808883" y="24896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a:spLocks noChangeAspect="1"/>
          </p:cNvSpPr>
          <p:nvPr/>
        </p:nvSpPr>
        <p:spPr>
          <a:xfrm>
            <a:off x="4115666" y="32453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a:spLocks noChangeAspect="1"/>
          </p:cNvSpPr>
          <p:nvPr/>
        </p:nvSpPr>
        <p:spPr>
          <a:xfrm>
            <a:off x="5057775" y="32453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a:spLocks noChangeAspect="1"/>
          </p:cNvSpPr>
          <p:nvPr/>
        </p:nvSpPr>
        <p:spPr>
          <a:xfrm>
            <a:off x="5979103" y="324533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a:spLocks noChangeAspect="1"/>
          </p:cNvSpPr>
          <p:nvPr/>
        </p:nvSpPr>
        <p:spPr>
          <a:xfrm>
            <a:off x="6893503" y="3245338"/>
            <a:ext cx="180000" cy="180000"/>
          </a:xfrm>
          <a:prstGeom prst="ellipse">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a:spLocks noChangeAspect="1"/>
          </p:cNvSpPr>
          <p:nvPr/>
        </p:nvSpPr>
        <p:spPr>
          <a:xfrm>
            <a:off x="2273011" y="1672125"/>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a:spLocks noChangeAspect="1"/>
          </p:cNvSpPr>
          <p:nvPr/>
        </p:nvSpPr>
        <p:spPr>
          <a:xfrm>
            <a:off x="3187412" y="1672125"/>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a:spLocks noChangeAspect="1"/>
          </p:cNvSpPr>
          <p:nvPr/>
        </p:nvSpPr>
        <p:spPr>
          <a:xfrm>
            <a:off x="4094885" y="1672125"/>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a:spLocks noChangeAspect="1"/>
          </p:cNvSpPr>
          <p:nvPr/>
        </p:nvSpPr>
        <p:spPr>
          <a:xfrm>
            <a:off x="5023139" y="1672125"/>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a:spLocks noChangeAspect="1"/>
          </p:cNvSpPr>
          <p:nvPr/>
        </p:nvSpPr>
        <p:spPr>
          <a:xfrm>
            <a:off x="5979102" y="1672125"/>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a:spLocks noChangeAspect="1"/>
          </p:cNvSpPr>
          <p:nvPr/>
        </p:nvSpPr>
        <p:spPr>
          <a:xfrm>
            <a:off x="2695575" y="8894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a:spLocks noChangeAspect="1"/>
          </p:cNvSpPr>
          <p:nvPr/>
        </p:nvSpPr>
        <p:spPr>
          <a:xfrm>
            <a:off x="3637685" y="8894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a:spLocks noChangeAspect="1"/>
          </p:cNvSpPr>
          <p:nvPr/>
        </p:nvSpPr>
        <p:spPr>
          <a:xfrm>
            <a:off x="4565939" y="8894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a:off x="5514976" y="889488"/>
            <a:ext cx="180000" cy="18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Arrow Connector 151"/>
          <p:cNvCxnSpPr>
            <a:stCxn id="122" idx="6"/>
            <a:endCxn id="125" idx="2"/>
          </p:cNvCxnSpPr>
          <p:nvPr/>
        </p:nvCxnSpPr>
        <p:spPr>
          <a:xfrm>
            <a:off x="2954373" y="5800725"/>
            <a:ext cx="72141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2990879" y="5755766"/>
            <a:ext cx="722140" cy="369332"/>
          </a:xfrm>
          <a:prstGeom prst="rect">
            <a:avLst/>
          </a:prstGeom>
          <a:noFill/>
        </p:spPr>
        <p:txBody>
          <a:bodyPr wrap="square" rtlCol="0">
            <a:spAutoFit/>
          </a:bodyPr>
          <a:lstStyle/>
          <a:p>
            <a:r>
              <a:rPr lang="en-US" dirty="0" smtClean="0"/>
              <a:t>2 km</a:t>
            </a:r>
            <a:endParaRPr lang="en-US" dirty="0"/>
          </a:p>
        </p:txBody>
      </p:sp>
      <p:sp>
        <p:nvSpPr>
          <p:cNvPr id="159" name="Rectangle 158"/>
          <p:cNvSpPr/>
          <p:nvPr/>
        </p:nvSpPr>
        <p:spPr>
          <a:xfrm>
            <a:off x="6954982" y="4426527"/>
            <a:ext cx="145473" cy="1177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p:cNvCxnSpPr>
            <a:endCxn id="159" idx="3"/>
          </p:cNvCxnSpPr>
          <p:nvPr/>
        </p:nvCxnSpPr>
        <p:spPr>
          <a:xfrm flipH="1">
            <a:off x="7100455" y="4066309"/>
            <a:ext cx="436418" cy="4191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59" idx="1"/>
            <a:endCxn id="36" idx="5"/>
          </p:cNvCxnSpPr>
          <p:nvPr/>
        </p:nvCxnSpPr>
        <p:spPr>
          <a:xfrm flipH="1" flipV="1">
            <a:off x="6669910" y="4302740"/>
            <a:ext cx="285072" cy="18266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59" idx="1"/>
            <a:endCxn id="35" idx="6"/>
          </p:cNvCxnSpPr>
          <p:nvPr/>
        </p:nvCxnSpPr>
        <p:spPr>
          <a:xfrm flipH="1" flipV="1">
            <a:off x="5760140" y="4239100"/>
            <a:ext cx="1194842" cy="24630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stCxn id="159" idx="1"/>
            <a:endCxn id="45" idx="6"/>
          </p:cNvCxnSpPr>
          <p:nvPr/>
        </p:nvCxnSpPr>
        <p:spPr>
          <a:xfrm flipH="1">
            <a:off x="6192200" y="4485409"/>
            <a:ext cx="762782" cy="54580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5327073" y="3913908"/>
            <a:ext cx="353291" cy="338554"/>
          </a:xfrm>
          <a:prstGeom prst="rect">
            <a:avLst/>
          </a:prstGeom>
          <a:noFill/>
        </p:spPr>
        <p:txBody>
          <a:bodyPr wrap="square" rtlCol="0">
            <a:spAutoFit/>
          </a:bodyPr>
          <a:lstStyle/>
          <a:p>
            <a:r>
              <a:rPr lang="en-US" sz="1600" b="1" dirty="0" smtClean="0"/>
              <a:t>3</a:t>
            </a:r>
            <a:endParaRPr lang="en-US" sz="1600" b="1" dirty="0"/>
          </a:p>
        </p:txBody>
      </p:sp>
      <p:sp>
        <p:nvSpPr>
          <p:cNvPr id="175" name="TextBox 174"/>
          <p:cNvSpPr txBox="1"/>
          <p:nvPr/>
        </p:nvSpPr>
        <p:spPr>
          <a:xfrm>
            <a:off x="6255327" y="3913909"/>
            <a:ext cx="353291" cy="338554"/>
          </a:xfrm>
          <a:prstGeom prst="rect">
            <a:avLst/>
          </a:prstGeom>
          <a:noFill/>
        </p:spPr>
        <p:txBody>
          <a:bodyPr wrap="square" rtlCol="0">
            <a:spAutoFit/>
          </a:bodyPr>
          <a:lstStyle/>
          <a:p>
            <a:r>
              <a:rPr lang="en-US" sz="1600" b="1" dirty="0" smtClean="0"/>
              <a:t>1</a:t>
            </a:r>
            <a:endParaRPr lang="en-US" sz="1600" b="1" dirty="0"/>
          </a:p>
        </p:txBody>
      </p:sp>
      <p:sp>
        <p:nvSpPr>
          <p:cNvPr id="176" name="TextBox 175"/>
          <p:cNvSpPr txBox="1"/>
          <p:nvPr/>
        </p:nvSpPr>
        <p:spPr>
          <a:xfrm>
            <a:off x="5749637" y="4696690"/>
            <a:ext cx="353291" cy="338554"/>
          </a:xfrm>
          <a:prstGeom prst="rect">
            <a:avLst/>
          </a:prstGeom>
          <a:noFill/>
        </p:spPr>
        <p:txBody>
          <a:bodyPr wrap="square" rtlCol="0">
            <a:spAutoFit/>
          </a:bodyPr>
          <a:lstStyle/>
          <a:p>
            <a:r>
              <a:rPr lang="en-US" sz="1600" b="1" dirty="0" smtClean="0"/>
              <a:t>2</a:t>
            </a:r>
            <a:endParaRPr lang="en-US" sz="1600" b="1" dirty="0"/>
          </a:p>
        </p:txBody>
      </p:sp>
      <p:sp>
        <p:nvSpPr>
          <p:cNvPr id="177" name="Oval 176"/>
          <p:cNvSpPr>
            <a:spLocks noChangeAspect="1"/>
          </p:cNvSpPr>
          <p:nvPr/>
        </p:nvSpPr>
        <p:spPr>
          <a:xfrm>
            <a:off x="594213" y="1672125"/>
            <a:ext cx="180000" cy="180000"/>
          </a:xfrm>
          <a:prstGeom prst="ellipse">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78" name="Oval 177"/>
          <p:cNvSpPr>
            <a:spLocks noChangeAspect="1"/>
          </p:cNvSpPr>
          <p:nvPr/>
        </p:nvSpPr>
        <p:spPr>
          <a:xfrm>
            <a:off x="594213" y="889488"/>
            <a:ext cx="180000" cy="18000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Box 178"/>
          <p:cNvSpPr txBox="1"/>
          <p:nvPr/>
        </p:nvSpPr>
        <p:spPr>
          <a:xfrm>
            <a:off x="805349" y="720436"/>
            <a:ext cx="1437301" cy="584775"/>
          </a:xfrm>
          <a:prstGeom prst="rect">
            <a:avLst/>
          </a:prstGeom>
          <a:noFill/>
        </p:spPr>
        <p:txBody>
          <a:bodyPr wrap="square" rtlCol="0">
            <a:spAutoFit/>
          </a:bodyPr>
          <a:lstStyle/>
          <a:p>
            <a:r>
              <a:rPr lang="en-US" sz="1600" dirty="0" smtClean="0"/>
              <a:t>Deployed ARA Station</a:t>
            </a:r>
            <a:endParaRPr lang="en-US" sz="1600" dirty="0"/>
          </a:p>
        </p:txBody>
      </p:sp>
      <p:sp>
        <p:nvSpPr>
          <p:cNvPr id="180" name="TextBox 179"/>
          <p:cNvSpPr txBox="1"/>
          <p:nvPr/>
        </p:nvSpPr>
        <p:spPr>
          <a:xfrm>
            <a:off x="698642" y="1471125"/>
            <a:ext cx="1450307" cy="584775"/>
          </a:xfrm>
          <a:prstGeom prst="rect">
            <a:avLst/>
          </a:prstGeom>
          <a:noFill/>
        </p:spPr>
        <p:txBody>
          <a:bodyPr wrap="square" rtlCol="0">
            <a:spAutoFit/>
          </a:bodyPr>
          <a:lstStyle/>
          <a:p>
            <a:r>
              <a:rPr lang="en-US" sz="1600" dirty="0" smtClean="0">
                <a:solidFill>
                  <a:srgbClr val="7030A0"/>
                </a:solidFill>
              </a:rPr>
              <a:t>Planned ARA Station 13/14</a:t>
            </a:r>
            <a:endParaRPr lang="en-US" sz="1600" dirty="0">
              <a:solidFill>
                <a:srgbClr val="7030A0"/>
              </a:solidFill>
            </a:endParaRPr>
          </a:p>
        </p:txBody>
      </p:sp>
      <p:sp>
        <p:nvSpPr>
          <p:cNvPr id="193" name="Rectangle 192"/>
          <p:cNvSpPr/>
          <p:nvPr/>
        </p:nvSpPr>
        <p:spPr>
          <a:xfrm>
            <a:off x="8316520" y="3778009"/>
            <a:ext cx="360050" cy="1359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p:cNvSpPr txBox="1"/>
          <p:nvPr/>
        </p:nvSpPr>
        <p:spPr>
          <a:xfrm>
            <a:off x="7073503" y="5317491"/>
            <a:ext cx="792110" cy="276999"/>
          </a:xfrm>
          <a:prstGeom prst="rect">
            <a:avLst/>
          </a:prstGeom>
          <a:noFill/>
        </p:spPr>
        <p:txBody>
          <a:bodyPr wrap="square" rtlCol="0">
            <a:spAutoFit/>
          </a:bodyPr>
          <a:lstStyle/>
          <a:p>
            <a:r>
              <a:rPr lang="en-US" sz="1200" dirty="0" err="1" smtClean="0"/>
              <a:t>Skiway</a:t>
            </a:r>
            <a:endParaRPr lang="en-US" sz="1200" dirty="0"/>
          </a:p>
        </p:txBody>
      </p:sp>
      <p:sp>
        <p:nvSpPr>
          <p:cNvPr id="198" name="TextBox 197"/>
          <p:cNvSpPr txBox="1"/>
          <p:nvPr/>
        </p:nvSpPr>
        <p:spPr>
          <a:xfrm>
            <a:off x="8244510" y="3879050"/>
            <a:ext cx="648090" cy="646331"/>
          </a:xfrm>
          <a:prstGeom prst="rect">
            <a:avLst/>
          </a:prstGeom>
          <a:noFill/>
        </p:spPr>
        <p:txBody>
          <a:bodyPr wrap="square" rtlCol="0">
            <a:spAutoFit/>
          </a:bodyPr>
          <a:lstStyle/>
          <a:p>
            <a:r>
              <a:rPr lang="en-US" sz="1200" dirty="0" smtClean="0"/>
              <a:t>South Pole Station</a:t>
            </a:r>
            <a:endParaRPr lang="en-US" sz="1200" dirty="0"/>
          </a:p>
        </p:txBody>
      </p:sp>
      <p:sp>
        <p:nvSpPr>
          <p:cNvPr id="199" name="Oval 198"/>
          <p:cNvSpPr>
            <a:spLocks noChangeAspect="1"/>
          </p:cNvSpPr>
          <p:nvPr/>
        </p:nvSpPr>
        <p:spPr>
          <a:xfrm>
            <a:off x="8460540" y="3625271"/>
            <a:ext cx="108000" cy="108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4382366" y="5462171"/>
            <a:ext cx="353291" cy="338554"/>
          </a:xfrm>
          <a:prstGeom prst="rect">
            <a:avLst/>
          </a:prstGeom>
          <a:noFill/>
        </p:spPr>
        <p:txBody>
          <a:bodyPr wrap="square" rtlCol="0">
            <a:spAutoFit/>
          </a:bodyPr>
          <a:lstStyle/>
          <a:p>
            <a:r>
              <a:rPr lang="en-US" sz="1600" b="1" dirty="0" smtClean="0"/>
              <a:t>5</a:t>
            </a:r>
            <a:endParaRPr lang="en-US" sz="1600" b="1" dirty="0"/>
          </a:p>
        </p:txBody>
      </p:sp>
      <p:sp>
        <p:nvSpPr>
          <p:cNvPr id="66" name="TextBox 65"/>
          <p:cNvSpPr txBox="1"/>
          <p:nvPr/>
        </p:nvSpPr>
        <p:spPr>
          <a:xfrm>
            <a:off x="5237775" y="5462171"/>
            <a:ext cx="353291" cy="338554"/>
          </a:xfrm>
          <a:prstGeom prst="rect">
            <a:avLst/>
          </a:prstGeom>
          <a:noFill/>
        </p:spPr>
        <p:txBody>
          <a:bodyPr wrap="square" rtlCol="0">
            <a:spAutoFit/>
          </a:bodyPr>
          <a:lstStyle/>
          <a:p>
            <a:r>
              <a:rPr lang="en-US" sz="1600" b="1" dirty="0" smtClean="0"/>
              <a:t>4</a:t>
            </a:r>
            <a:endParaRPr lang="en-US" sz="1600" b="1" dirty="0"/>
          </a:p>
        </p:txBody>
      </p:sp>
      <p:sp>
        <p:nvSpPr>
          <p:cNvPr id="67" name="TextBox 66"/>
          <p:cNvSpPr txBox="1"/>
          <p:nvPr/>
        </p:nvSpPr>
        <p:spPr>
          <a:xfrm>
            <a:off x="3637686" y="4686549"/>
            <a:ext cx="571390" cy="338554"/>
          </a:xfrm>
          <a:prstGeom prst="rect">
            <a:avLst/>
          </a:prstGeom>
          <a:noFill/>
        </p:spPr>
        <p:txBody>
          <a:bodyPr wrap="square" rtlCol="0">
            <a:spAutoFit/>
          </a:bodyPr>
          <a:lstStyle/>
          <a:p>
            <a:r>
              <a:rPr lang="en-US" sz="1600" b="1" dirty="0" smtClean="0"/>
              <a:t>7 (?)</a:t>
            </a:r>
            <a:endParaRPr lang="en-US" sz="1600" b="1" dirty="0"/>
          </a:p>
        </p:txBody>
      </p:sp>
      <p:sp>
        <p:nvSpPr>
          <p:cNvPr id="68" name="TextBox 67"/>
          <p:cNvSpPr txBox="1"/>
          <p:nvPr/>
        </p:nvSpPr>
        <p:spPr>
          <a:xfrm>
            <a:off x="4790100" y="4696690"/>
            <a:ext cx="353291" cy="338554"/>
          </a:xfrm>
          <a:prstGeom prst="rect">
            <a:avLst/>
          </a:prstGeom>
          <a:noFill/>
        </p:spPr>
        <p:txBody>
          <a:bodyPr wrap="square" rtlCol="0">
            <a:spAutoFit/>
          </a:bodyPr>
          <a:lstStyle/>
          <a:p>
            <a:r>
              <a:rPr lang="en-US" sz="1600" b="1" dirty="0" smtClean="0"/>
              <a:t>6</a:t>
            </a:r>
            <a:endParaRPr lang="en-US" sz="1600" b="1" dirty="0"/>
          </a:p>
        </p:txBody>
      </p:sp>
      <p:cxnSp>
        <p:nvCxnSpPr>
          <p:cNvPr id="70" name="Straight Connector 69"/>
          <p:cNvCxnSpPr>
            <a:stCxn id="45" idx="3"/>
            <a:endCxn id="124" idx="7"/>
          </p:cNvCxnSpPr>
          <p:nvPr/>
        </p:nvCxnSpPr>
        <p:spPr>
          <a:xfrm flipH="1">
            <a:off x="5685068" y="5094850"/>
            <a:ext cx="353492" cy="642235"/>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124" idx="2"/>
            <a:endCxn id="123" idx="6"/>
          </p:cNvCxnSpPr>
          <p:nvPr/>
        </p:nvCxnSpPr>
        <p:spPr>
          <a:xfrm flipH="1">
            <a:off x="4790100" y="5800725"/>
            <a:ext cx="741328" cy="0"/>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5" idx="3"/>
          </p:cNvCxnSpPr>
          <p:nvPr/>
        </p:nvCxnSpPr>
        <p:spPr>
          <a:xfrm flipH="1">
            <a:off x="5188510" y="4302740"/>
            <a:ext cx="417990" cy="645552"/>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684213" y="4696689"/>
            <a:ext cx="359297" cy="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707871" y="5317491"/>
            <a:ext cx="372358" cy="0"/>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043510" y="4404301"/>
            <a:ext cx="1164431" cy="584775"/>
          </a:xfrm>
          <a:prstGeom prst="rect">
            <a:avLst/>
          </a:prstGeom>
          <a:noFill/>
        </p:spPr>
        <p:txBody>
          <a:bodyPr wrap="square" rtlCol="0">
            <a:spAutoFit/>
          </a:bodyPr>
          <a:lstStyle/>
          <a:p>
            <a:r>
              <a:rPr lang="en-US" sz="1600" dirty="0" smtClean="0"/>
              <a:t>Deployed Cabling</a:t>
            </a:r>
            <a:endParaRPr lang="en-US" sz="1600" dirty="0"/>
          </a:p>
        </p:txBody>
      </p:sp>
      <p:sp>
        <p:nvSpPr>
          <p:cNvPr id="85" name="TextBox 84"/>
          <p:cNvSpPr txBox="1"/>
          <p:nvPr/>
        </p:nvSpPr>
        <p:spPr>
          <a:xfrm>
            <a:off x="967219" y="5025103"/>
            <a:ext cx="1728356" cy="584775"/>
          </a:xfrm>
          <a:prstGeom prst="rect">
            <a:avLst/>
          </a:prstGeom>
          <a:noFill/>
        </p:spPr>
        <p:txBody>
          <a:bodyPr wrap="square" rtlCol="0">
            <a:spAutoFit/>
          </a:bodyPr>
          <a:lstStyle/>
          <a:p>
            <a:r>
              <a:rPr lang="en-US" sz="1600" dirty="0" smtClean="0">
                <a:solidFill>
                  <a:srgbClr val="7030A0"/>
                </a:solidFill>
              </a:rPr>
              <a:t>Planned 13/14 Cabling</a:t>
            </a:r>
            <a:endParaRPr lang="en-US" sz="1600" dirty="0">
              <a:solidFill>
                <a:srgbClr val="7030A0"/>
              </a:solidFill>
            </a:endParaRPr>
          </a:p>
        </p:txBody>
      </p:sp>
      <p:sp>
        <p:nvSpPr>
          <p:cNvPr id="79" name="TextBox 78"/>
          <p:cNvSpPr txBox="1"/>
          <p:nvPr/>
        </p:nvSpPr>
        <p:spPr>
          <a:xfrm>
            <a:off x="6893806" y="4485409"/>
            <a:ext cx="685127" cy="338554"/>
          </a:xfrm>
          <a:prstGeom prst="rect">
            <a:avLst/>
          </a:prstGeom>
          <a:noFill/>
        </p:spPr>
        <p:txBody>
          <a:bodyPr wrap="square" rtlCol="0">
            <a:spAutoFit/>
          </a:bodyPr>
          <a:lstStyle/>
          <a:p>
            <a:r>
              <a:rPr lang="en-US" sz="1600" b="1" dirty="0" smtClean="0"/>
              <a:t>WT3</a:t>
            </a:r>
            <a:endParaRPr lang="en-US" sz="1600" b="1" dirty="0"/>
          </a:p>
        </p:txBody>
      </p:sp>
      <p:cxnSp>
        <p:nvCxnSpPr>
          <p:cNvPr id="82" name="Straight Connector 81"/>
          <p:cNvCxnSpPr/>
          <p:nvPr/>
        </p:nvCxnSpPr>
        <p:spPr>
          <a:xfrm flipH="1">
            <a:off x="4295666" y="5025103"/>
            <a:ext cx="741328" cy="0"/>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9546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3539" b="13539"/>
          <a:stretch>
            <a:fillRect/>
          </a:stretch>
        </p:blipFill>
        <p:spPr>
          <a:xfrm>
            <a:off x="159845" y="1218044"/>
            <a:ext cx="8924479" cy="4908120"/>
          </a:xfrm>
        </p:spPr>
      </p:pic>
    </p:spTree>
    <p:extLst>
      <p:ext uri="{BB962C8B-B14F-4D97-AF65-F5344CB8AC3E}">
        <p14:creationId xmlns:p14="http://schemas.microsoft.com/office/powerpoint/2010/main" val="3570106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Receiver boxes</a:t>
            </a:r>
            <a:endParaRPr lang="en-US" dirty="0"/>
          </a:p>
        </p:txBody>
      </p:sp>
      <p:pic>
        <p:nvPicPr>
          <p:cNvPr id="4" name="Content Placeholder 3"/>
          <p:cNvPicPr>
            <a:picLocks noGrp="1" noChangeAspect="1"/>
          </p:cNvPicPr>
          <p:nvPr>
            <p:ph idx="1"/>
          </p:nvPr>
        </p:nvPicPr>
        <p:blipFill>
          <a:blip r:embed="rId2"/>
          <a:srcRect t="7454" b="7454"/>
          <a:stretch>
            <a:fillRect/>
          </a:stretch>
        </p:blipFill>
        <p:spPr>
          <a:xfrm>
            <a:off x="-4612" y="1538033"/>
            <a:ext cx="9148612" cy="5031384"/>
          </a:xfrm>
        </p:spPr>
      </p:pic>
    </p:spTree>
    <p:extLst>
      <p:ext uri="{BB962C8B-B14F-4D97-AF65-F5344CB8AC3E}">
        <p14:creationId xmlns:p14="http://schemas.microsoft.com/office/powerpoint/2010/main" val="3874347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1724"/>
            <a:ext cx="9144000" cy="5876646"/>
          </a:xfrm>
          <a:prstGeom prst="rect">
            <a:avLst/>
          </a:prstGeom>
        </p:spPr>
      </p:pic>
      <p:sp>
        <p:nvSpPr>
          <p:cNvPr id="3" name="Title 2"/>
          <p:cNvSpPr>
            <a:spLocks noGrp="1"/>
          </p:cNvSpPr>
          <p:nvPr>
            <p:ph type="title"/>
          </p:nvPr>
        </p:nvSpPr>
        <p:spPr>
          <a:xfrm>
            <a:off x="457200" y="-169841"/>
            <a:ext cx="8229600" cy="1143000"/>
          </a:xfrm>
        </p:spPr>
        <p:txBody>
          <a:bodyPr/>
          <a:lstStyle/>
          <a:p>
            <a:r>
              <a:rPr lang="en-US" dirty="0" err="1" smtClean="0"/>
              <a:t>RFoF</a:t>
            </a:r>
            <a:r>
              <a:rPr lang="en-US" dirty="0" smtClean="0"/>
              <a:t> Transmitter</a:t>
            </a:r>
            <a:endParaRPr lang="en-US" dirty="0"/>
          </a:p>
        </p:txBody>
      </p:sp>
    </p:spTree>
    <p:extLst>
      <p:ext uri="{BB962C8B-B14F-4D97-AF65-F5344CB8AC3E}">
        <p14:creationId xmlns:p14="http://schemas.microsoft.com/office/powerpoint/2010/main" val="1761920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2557463" y="2451100"/>
            <a:ext cx="7375525" cy="4270375"/>
          </a:xfrm>
          <a:prstGeom prst="rect">
            <a:avLst/>
          </a:prstGeom>
          <a:noFill/>
          <a:ln w="9525">
            <a:noFill/>
            <a:miter lim="800000"/>
            <a:headEnd/>
            <a:tailEnd/>
          </a:ln>
        </p:spPr>
      </p:pic>
      <p:sp>
        <p:nvSpPr>
          <p:cNvPr id="29699" name="Title 1"/>
          <p:cNvSpPr>
            <a:spLocks noGrp="1"/>
          </p:cNvSpPr>
          <p:nvPr>
            <p:ph type="title"/>
          </p:nvPr>
        </p:nvSpPr>
        <p:spPr>
          <a:xfrm>
            <a:off x="457200" y="0"/>
            <a:ext cx="8229600" cy="1143000"/>
          </a:xfrm>
        </p:spPr>
        <p:txBody>
          <a:bodyPr/>
          <a:lstStyle/>
          <a:p>
            <a:pPr eaLnBrk="1" hangingPunct="1"/>
            <a:r>
              <a:rPr lang="en-US" smtClean="0"/>
              <a:t>Drilling: Upgrades 2012</a:t>
            </a:r>
          </a:p>
        </p:txBody>
      </p:sp>
      <p:sp>
        <p:nvSpPr>
          <p:cNvPr id="29700" name="Content Placeholder 2"/>
          <p:cNvSpPr>
            <a:spLocks noGrp="1"/>
          </p:cNvSpPr>
          <p:nvPr>
            <p:ph idx="1"/>
          </p:nvPr>
        </p:nvSpPr>
        <p:spPr>
          <a:xfrm>
            <a:off x="457200" y="1143000"/>
            <a:ext cx="7400925" cy="5334000"/>
          </a:xfrm>
        </p:spPr>
        <p:txBody>
          <a:bodyPr/>
          <a:lstStyle/>
          <a:p>
            <a:pPr eaLnBrk="1" hangingPunct="1"/>
            <a:r>
              <a:rPr lang="en-US" sz="2000" dirty="0" smtClean="0"/>
              <a:t>Substantial upgrades were originally planned for 2013, but 2011/12 experience showed the upgrade was needed to be able to drill to 200m </a:t>
            </a:r>
          </a:p>
          <a:p>
            <a:pPr eaLnBrk="1" hangingPunct="1"/>
            <a:r>
              <a:rPr lang="en-US" sz="2000" dirty="0" smtClean="0"/>
              <a:t>Switch to a full recirculation system with water recovery.</a:t>
            </a:r>
          </a:p>
          <a:p>
            <a:pPr eaLnBrk="1" hangingPunct="1"/>
            <a:r>
              <a:rPr lang="en-US" sz="2000" dirty="0" smtClean="0"/>
              <a:t>Replaced lost equipment </a:t>
            </a:r>
          </a:p>
          <a:p>
            <a:pPr lvl="1" eaLnBrk="1" hangingPunct="1"/>
            <a:r>
              <a:rPr lang="en-US" sz="1800" dirty="0" smtClean="0"/>
              <a:t>Drill Head</a:t>
            </a:r>
          </a:p>
          <a:p>
            <a:pPr lvl="1" eaLnBrk="1" hangingPunct="1"/>
            <a:r>
              <a:rPr lang="en-US" sz="1800" dirty="0" smtClean="0"/>
              <a:t>Pump</a:t>
            </a:r>
          </a:p>
          <a:p>
            <a:pPr lvl="1" eaLnBrk="1" hangingPunct="1"/>
            <a:r>
              <a:rPr lang="en-US" sz="1800" dirty="0" smtClean="0"/>
              <a:t>Hose</a:t>
            </a:r>
          </a:p>
          <a:p>
            <a:pPr lvl="1" eaLnBrk="1" hangingPunct="1"/>
            <a:r>
              <a:rPr lang="en-US" sz="1800" dirty="0" smtClean="0"/>
              <a:t>Cable</a:t>
            </a:r>
          </a:p>
          <a:p>
            <a:pPr lvl="1" eaLnBrk="1" hangingPunct="1"/>
            <a:r>
              <a:rPr lang="en-US" sz="1800" dirty="0" smtClean="0"/>
              <a:t>Hose reel damaged</a:t>
            </a:r>
          </a:p>
          <a:p>
            <a:pPr eaLnBrk="1" hangingPunct="1"/>
            <a:r>
              <a:rPr lang="en-US" sz="2200" dirty="0" smtClean="0"/>
              <a:t>Substantial effort  (&gt;</a:t>
            </a:r>
            <a:r>
              <a:rPr lang="en-US" sz="2200" dirty="0" smtClean="0"/>
              <a:t>$500k)</a:t>
            </a:r>
            <a:endParaRPr lang="en-US" sz="2200" dirty="0" smtClean="0"/>
          </a:p>
          <a:p>
            <a:pPr lvl="1" eaLnBrk="1" hangingPunct="1"/>
            <a:r>
              <a:rPr lang="en-US" sz="1800" dirty="0" smtClean="0"/>
              <a:t>Used redirected some funds from MRI, </a:t>
            </a:r>
          </a:p>
          <a:p>
            <a:pPr lvl="1" eaLnBrk="1" hangingPunct="1">
              <a:buNone/>
            </a:pPr>
            <a:r>
              <a:rPr lang="en-US" sz="1800" dirty="0" smtClean="0"/>
              <a:t>	and located additional cost-share </a:t>
            </a:r>
          </a:p>
        </p:txBody>
      </p:sp>
      <p:sp>
        <p:nvSpPr>
          <p:cNvPr id="4" name="Footer Placeholder 3"/>
          <p:cNvSpPr>
            <a:spLocks noGrp="1"/>
          </p:cNvSpPr>
          <p:nvPr>
            <p:ph type="ftr" sz="quarter" idx="11"/>
          </p:nvPr>
        </p:nvSpPr>
        <p:spPr/>
        <p:txBody>
          <a:bodyPr/>
          <a:lstStyle/>
          <a:p>
            <a:pPr>
              <a:defRPr/>
            </a:pPr>
            <a:r>
              <a:rPr lang="en-US" smtClean="0"/>
              <a:t>ARA Technical Readiness Meeting - Taiwan 2012</a:t>
            </a:r>
            <a:endParaRPr lang="en-US"/>
          </a:p>
        </p:txBody>
      </p:sp>
      <p:sp>
        <p:nvSpPr>
          <p:cNvPr id="5" name="Slide Number Placeholder 4"/>
          <p:cNvSpPr>
            <a:spLocks noGrp="1"/>
          </p:cNvSpPr>
          <p:nvPr>
            <p:ph type="sldNum" sz="quarter" idx="12"/>
          </p:nvPr>
        </p:nvSpPr>
        <p:spPr/>
        <p:txBody>
          <a:bodyPr/>
          <a:lstStyle/>
          <a:p>
            <a:pPr>
              <a:defRPr/>
            </a:pPr>
            <a:fld id="{F0AD806D-AC48-7E45-AEFF-C39520574FAF}" type="slidenum">
              <a:rPr lang="en-US" smtClean="0"/>
              <a:pPr>
                <a:defRPr/>
              </a:pPr>
              <a:t>28</a:t>
            </a:fld>
            <a:endParaRPr lang="en-US"/>
          </a:p>
        </p:txBody>
      </p:sp>
    </p:spTree>
    <p:extLst>
      <p:ext uri="{BB962C8B-B14F-4D97-AF65-F5344CB8AC3E}">
        <p14:creationId xmlns:p14="http://schemas.microsoft.com/office/powerpoint/2010/main" val="37214471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a:ln/>
        </p:spPr>
        <p:txBody>
          <a:bodyPr/>
          <a:lstStyle/>
          <a:p>
            <a:endParaRPr lang="en-US"/>
          </a:p>
        </p:txBody>
      </p:sp>
      <p:sp>
        <p:nvSpPr>
          <p:cNvPr id="94210" name="Rectangle 2"/>
          <p:cNvSpPr>
            <a:spLocks noGrp="1" noChangeArrowheads="1"/>
          </p:cNvSpPr>
          <p:nvPr>
            <p:ph type="body" idx="1"/>
          </p:nvPr>
        </p:nvSpPr>
        <p:spPr>
          <a:ln/>
        </p:spPr>
        <p:txBody>
          <a:bodyPr/>
          <a:lstStyle/>
          <a:p>
            <a:pPr marL="274320" indent="-274320">
              <a:spcBef>
                <a:spcPct val="0"/>
              </a:spcBef>
            </a:pPr>
            <a:endParaRPr lang="en-US" dirty="0"/>
          </a:p>
        </p:txBody>
      </p:sp>
      <p:pic>
        <p:nvPicPr>
          <p:cNvPr id="94211" name="Picture 3"/>
          <p:cNvPicPr>
            <a:picLocks noChangeAspect="1" noChangeArrowheads="1"/>
          </p:cNvPicPr>
          <p:nvPr/>
        </p:nvPicPr>
        <p:blipFill>
          <a:blip r:embed="rId2"/>
          <a:srcRect/>
          <a:stretch>
            <a:fillRect/>
          </a:stretch>
        </p:blipFill>
        <p:spPr bwMode="auto">
          <a:xfrm>
            <a:off x="-193127" y="153703"/>
            <a:ext cx="9176841" cy="6623685"/>
          </a:xfrm>
          <a:prstGeom prst="rect">
            <a:avLst/>
          </a:prstGeom>
          <a:noFill/>
          <a:ln w="12700" cap="rnd">
            <a:noFill/>
            <a:round/>
            <a:headEnd/>
            <a:tailEnd/>
          </a:ln>
        </p:spPr>
      </p:pic>
      <p:pic>
        <p:nvPicPr>
          <p:cNvPr id="5" name="Picture 4" descr="Screen shot 2012-02-05 at 10.46.05 AM.png"/>
          <p:cNvPicPr>
            <a:picLocks noChangeAspect="1"/>
          </p:cNvPicPr>
          <p:nvPr/>
        </p:nvPicPr>
        <p:blipFill>
          <a:blip r:embed="rId3"/>
          <a:stretch>
            <a:fillRect/>
          </a:stretch>
        </p:blipFill>
        <p:spPr>
          <a:xfrm>
            <a:off x="4087091" y="3061792"/>
            <a:ext cx="5056909" cy="3715595"/>
          </a:xfrm>
          <a:prstGeom prst="rect">
            <a:avLst/>
          </a:prstGeom>
        </p:spPr>
      </p:pic>
      <p:pic>
        <p:nvPicPr>
          <p:cNvPr id="6" name="Picture 5" descr="Screen shot 2012-02-05 at 10.46.28 AM.png"/>
          <p:cNvPicPr>
            <a:picLocks noChangeAspect="1"/>
          </p:cNvPicPr>
          <p:nvPr/>
        </p:nvPicPr>
        <p:blipFill>
          <a:blip r:embed="rId4"/>
          <a:stretch>
            <a:fillRect/>
          </a:stretch>
        </p:blipFill>
        <p:spPr>
          <a:xfrm>
            <a:off x="0" y="1052365"/>
            <a:ext cx="3717636" cy="2971395"/>
          </a:xfrm>
          <a:prstGeom prst="rect">
            <a:avLst/>
          </a:prstGeom>
        </p:spPr>
      </p:pic>
      <p:pic>
        <p:nvPicPr>
          <p:cNvPr id="8" name="Picture 7" descr="Screen shot 2012-02-05 at 11.46.40 AM.png"/>
          <p:cNvPicPr>
            <a:picLocks noChangeAspect="1"/>
          </p:cNvPicPr>
          <p:nvPr/>
        </p:nvPicPr>
        <p:blipFill>
          <a:blip r:embed="rId5"/>
          <a:stretch>
            <a:fillRect/>
          </a:stretch>
        </p:blipFill>
        <p:spPr>
          <a:xfrm>
            <a:off x="4801517" y="923144"/>
            <a:ext cx="3708400" cy="2781300"/>
          </a:xfrm>
          <a:prstGeom prst="rect">
            <a:avLst/>
          </a:prstGeom>
        </p:spPr>
      </p:pic>
      <p:sp>
        <p:nvSpPr>
          <p:cNvPr id="7" name="TextBox 6"/>
          <p:cNvSpPr txBox="1"/>
          <p:nvPr/>
        </p:nvSpPr>
        <p:spPr>
          <a:xfrm>
            <a:off x="-32285" y="193714"/>
            <a:ext cx="9144000" cy="769441"/>
          </a:xfrm>
          <a:prstGeom prst="rect">
            <a:avLst/>
          </a:prstGeom>
          <a:solidFill>
            <a:srgbClr val="A9C7D9"/>
          </a:solidFill>
        </p:spPr>
        <p:txBody>
          <a:bodyPr wrap="square" rtlCol="0">
            <a:spAutoFit/>
          </a:bodyPr>
          <a:lstStyle/>
          <a:p>
            <a:r>
              <a:rPr lang="en-US" sz="4400" dirty="0" smtClean="0"/>
              <a:t>ARA field activities on the ice</a:t>
            </a:r>
            <a:endParaRPr lang="en-US" sz="4400" dirty="0"/>
          </a:p>
        </p:txBody>
      </p:sp>
    </p:spTree>
    <p:extLst>
      <p:ext uri="{BB962C8B-B14F-4D97-AF65-F5344CB8AC3E}">
        <p14:creationId xmlns:p14="http://schemas.microsoft.com/office/powerpoint/2010/main" val="1370283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p:cNvPicPr>
            <a:picLocks noChangeAspect="1" noChangeArrowheads="1"/>
          </p:cNvPicPr>
          <p:nvPr/>
        </p:nvPicPr>
        <p:blipFill>
          <a:blip r:embed="rId3"/>
          <a:srcRect/>
          <a:stretch>
            <a:fillRect/>
          </a:stretch>
        </p:blipFill>
        <p:spPr bwMode="auto">
          <a:xfrm>
            <a:off x="4565386" y="1440209"/>
            <a:ext cx="4578615" cy="5417792"/>
          </a:xfrm>
          <a:prstGeom prst="rect">
            <a:avLst/>
          </a:prstGeom>
          <a:noFill/>
        </p:spPr>
      </p:pic>
      <p:sp>
        <p:nvSpPr>
          <p:cNvPr id="418819" name="Text Box 3"/>
          <p:cNvSpPr txBox="1">
            <a:spLocks noChangeArrowheads="1"/>
          </p:cNvSpPr>
          <p:nvPr/>
        </p:nvSpPr>
        <p:spPr bwMode="auto">
          <a:xfrm>
            <a:off x="6909813" y="5341245"/>
            <a:ext cx="1752073" cy="546079"/>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lnSpc>
                <a:spcPct val="70000"/>
              </a:lnSpc>
              <a:spcBef>
                <a:spcPct val="50000"/>
              </a:spcBef>
            </a:pPr>
            <a:r>
              <a:rPr lang="en-GB" sz="1500" b="1" i="1" dirty="0">
                <a:solidFill>
                  <a:schemeClr val="bg2"/>
                </a:solidFill>
                <a:latin typeface="Times" pitchFamily="-65" charset="0"/>
              </a:rPr>
              <a:t>Ankle </a:t>
            </a:r>
          </a:p>
          <a:p>
            <a:pPr defTabSz="952026">
              <a:lnSpc>
                <a:spcPct val="70000"/>
              </a:lnSpc>
              <a:spcBef>
                <a:spcPct val="50000"/>
              </a:spcBef>
            </a:pPr>
            <a:r>
              <a:rPr lang="en-GB" sz="1500" b="1" i="1" dirty="0">
                <a:solidFill>
                  <a:schemeClr val="bg2"/>
                </a:solidFill>
                <a:latin typeface="Times" pitchFamily="-65" charset="0"/>
              </a:rPr>
              <a:t>1 part km</a:t>
            </a:r>
            <a:r>
              <a:rPr lang="en-GB" sz="1500" b="1" i="1" baseline="30000" dirty="0">
                <a:solidFill>
                  <a:schemeClr val="bg2"/>
                </a:solidFill>
                <a:latin typeface="Times" pitchFamily="-65" charset="0"/>
              </a:rPr>
              <a:t>-2</a:t>
            </a:r>
            <a:r>
              <a:rPr lang="en-GB" sz="1500" b="1" i="1" dirty="0">
                <a:solidFill>
                  <a:schemeClr val="bg2"/>
                </a:solidFill>
                <a:latin typeface="Times" pitchFamily="-65" charset="0"/>
              </a:rPr>
              <a:t> yr</a:t>
            </a:r>
            <a:r>
              <a:rPr lang="en-GB" sz="1500" b="1" i="1" baseline="30000" dirty="0">
                <a:solidFill>
                  <a:schemeClr val="bg2"/>
                </a:solidFill>
                <a:latin typeface="Times" pitchFamily="-65" charset="0"/>
              </a:rPr>
              <a:t>-1</a:t>
            </a:r>
            <a:endParaRPr lang="en-GB" sz="1500" b="1" i="1" dirty="0">
              <a:solidFill>
                <a:schemeClr val="bg2"/>
              </a:solidFill>
              <a:latin typeface="Times" pitchFamily="-65" charset="0"/>
            </a:endParaRPr>
          </a:p>
        </p:txBody>
      </p:sp>
      <p:sp>
        <p:nvSpPr>
          <p:cNvPr id="418820" name="Rectangle 4"/>
          <p:cNvSpPr>
            <a:spLocks noChangeArrowheads="1"/>
          </p:cNvSpPr>
          <p:nvPr/>
        </p:nvSpPr>
        <p:spPr bwMode="auto">
          <a:xfrm>
            <a:off x="6338037" y="3964826"/>
            <a:ext cx="1312739" cy="546079"/>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lnSpc>
                <a:spcPct val="70000"/>
              </a:lnSpc>
              <a:spcBef>
                <a:spcPct val="50000"/>
              </a:spcBef>
            </a:pPr>
            <a:r>
              <a:rPr lang="en-GB" sz="1500" b="1" i="1" dirty="0">
                <a:solidFill>
                  <a:schemeClr val="bg2"/>
                </a:solidFill>
                <a:latin typeface="Times" pitchFamily="-65" charset="0"/>
              </a:rPr>
              <a:t>knee </a:t>
            </a:r>
          </a:p>
          <a:p>
            <a:pPr defTabSz="952026">
              <a:lnSpc>
                <a:spcPct val="70000"/>
              </a:lnSpc>
              <a:spcBef>
                <a:spcPct val="50000"/>
              </a:spcBef>
            </a:pPr>
            <a:r>
              <a:rPr lang="en-GB" sz="1500" b="1" i="1" dirty="0">
                <a:solidFill>
                  <a:schemeClr val="bg2"/>
                </a:solidFill>
                <a:latin typeface="Times" pitchFamily="-65" charset="0"/>
              </a:rPr>
              <a:t>1 part m</a:t>
            </a:r>
            <a:r>
              <a:rPr lang="en-GB" sz="1500" b="1" i="1" baseline="30000" dirty="0">
                <a:solidFill>
                  <a:schemeClr val="bg2"/>
                </a:solidFill>
                <a:latin typeface="Times" pitchFamily="-65" charset="0"/>
              </a:rPr>
              <a:t>-2 </a:t>
            </a:r>
            <a:r>
              <a:rPr lang="en-GB" sz="1500" b="1" i="1" dirty="0">
                <a:solidFill>
                  <a:schemeClr val="bg2"/>
                </a:solidFill>
                <a:latin typeface="Times" pitchFamily="-65" charset="0"/>
              </a:rPr>
              <a:t>yr</a:t>
            </a:r>
            <a:r>
              <a:rPr lang="en-GB" sz="1500" b="1" i="1" baseline="30000" dirty="0">
                <a:solidFill>
                  <a:schemeClr val="bg2"/>
                </a:solidFill>
                <a:latin typeface="Times" pitchFamily="-65" charset="0"/>
              </a:rPr>
              <a:t>-1</a:t>
            </a:r>
          </a:p>
        </p:txBody>
      </p:sp>
      <p:sp>
        <p:nvSpPr>
          <p:cNvPr id="418821" name="Text Box 5"/>
          <p:cNvSpPr txBox="1">
            <a:spLocks noChangeArrowheads="1"/>
          </p:cNvSpPr>
          <p:nvPr/>
        </p:nvSpPr>
        <p:spPr bwMode="auto">
          <a:xfrm>
            <a:off x="7747633" y="6154907"/>
            <a:ext cx="194022" cy="474872"/>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dirty="0">
              <a:solidFill>
                <a:schemeClr val="tx1"/>
              </a:solidFill>
              <a:latin typeface="Times" pitchFamily="-65" charset="0"/>
            </a:endParaRPr>
          </a:p>
        </p:txBody>
      </p:sp>
      <p:sp>
        <p:nvSpPr>
          <p:cNvPr id="418822" name="Text Box 6"/>
          <p:cNvSpPr txBox="1">
            <a:spLocks noChangeArrowheads="1"/>
          </p:cNvSpPr>
          <p:nvPr/>
        </p:nvSpPr>
        <p:spPr bwMode="auto">
          <a:xfrm>
            <a:off x="4165583" y="1173713"/>
            <a:ext cx="2210670" cy="357566"/>
          </a:xfrm>
          <a:prstGeom prst="rect">
            <a:avLst/>
          </a:prstGeom>
          <a:noFill/>
          <a:ln w="9525">
            <a:noFill/>
            <a:miter lim="800000"/>
            <a:headEnd/>
            <a:tailEnd/>
          </a:ln>
          <a:effectLst/>
        </p:spPr>
        <p:txBody>
          <a:bodyPr lIns="95029" tIns="47514" rIns="95029" bIns="47514">
            <a:prstTxWarp prst="textNoShape">
              <a:avLst/>
            </a:prstTxWarp>
            <a:spAutoFit/>
          </a:bodyPr>
          <a:lstStyle/>
          <a:p>
            <a:pPr defTabSz="952026">
              <a:spcBef>
                <a:spcPct val="50000"/>
              </a:spcBef>
            </a:pPr>
            <a:r>
              <a:rPr lang="en-GB" sz="1700" dirty="0">
                <a:solidFill>
                  <a:srgbClr val="000000"/>
                </a:solidFill>
                <a:latin typeface="Times" pitchFamily="-65" charset="0"/>
              </a:rPr>
              <a:t>T. </a:t>
            </a:r>
            <a:r>
              <a:rPr lang="en-GB" sz="1700" dirty="0" err="1">
                <a:solidFill>
                  <a:srgbClr val="000000"/>
                </a:solidFill>
                <a:latin typeface="Times" pitchFamily="-65" charset="0"/>
              </a:rPr>
              <a:t>Gaisser</a:t>
            </a:r>
            <a:r>
              <a:rPr lang="en-GB" sz="1700" dirty="0">
                <a:solidFill>
                  <a:srgbClr val="000000"/>
                </a:solidFill>
                <a:latin typeface="Times" pitchFamily="-65" charset="0"/>
              </a:rPr>
              <a:t> 2005</a:t>
            </a:r>
            <a:endParaRPr lang="en-GB" dirty="0">
              <a:solidFill>
                <a:srgbClr val="000000"/>
              </a:solidFill>
              <a:latin typeface="Times" pitchFamily="-65" charset="0"/>
            </a:endParaRPr>
          </a:p>
        </p:txBody>
      </p:sp>
      <p:sp>
        <p:nvSpPr>
          <p:cNvPr id="418827" name="Text Box 11"/>
          <p:cNvSpPr txBox="1">
            <a:spLocks noChangeArrowheads="1"/>
          </p:cNvSpPr>
          <p:nvPr/>
        </p:nvSpPr>
        <p:spPr bwMode="auto">
          <a:xfrm>
            <a:off x="0" y="1295991"/>
            <a:ext cx="4452207" cy="3955391"/>
          </a:xfrm>
          <a:prstGeom prst="rect">
            <a:avLst/>
          </a:prstGeom>
          <a:solidFill>
            <a:srgbClr val="FFFFA8"/>
          </a:solidFill>
          <a:ln w="9525">
            <a:noFill/>
            <a:miter lim="800000"/>
            <a:headEnd/>
            <a:tailEnd/>
          </a:ln>
        </p:spPr>
        <p:txBody>
          <a:bodyPr wrap="square" lIns="0" tIns="0" rIns="0" bIns="0" anchor="ctr">
            <a:prstTxWarp prst="textNoShape">
              <a:avLst/>
            </a:prstTxWarp>
            <a:spAutoFit/>
          </a:bodyPr>
          <a:lstStyle/>
          <a:p>
            <a:pPr defTabSz="952026">
              <a:lnSpc>
                <a:spcPct val="93000"/>
              </a:lnSpc>
              <a:spcBef>
                <a:spcPts val="524"/>
              </a:spcBef>
              <a:buClr>
                <a:srgbClr val="990000"/>
              </a:buClr>
              <a:buSzPct val="100000"/>
              <a:tabLst>
                <a:tab pos="752361" algn="l"/>
                <a:tab pos="1506169" algn="l"/>
                <a:tab pos="2257082" algn="l"/>
                <a:tab pos="3009443" algn="l"/>
                <a:tab pos="3761804" algn="l"/>
                <a:tab pos="4515612" algn="l"/>
              </a:tabLst>
            </a:pPr>
            <a:endParaRPr lang="en-GB" sz="2100" b="1" u="sng" dirty="0" smtClean="0">
              <a:solidFill>
                <a:srgbClr val="990000"/>
              </a:solidFill>
            </a:endParaRPr>
          </a:p>
          <a:p>
            <a:pPr defTabSz="952026">
              <a:lnSpc>
                <a:spcPct val="120000"/>
              </a:lnSpc>
              <a:spcBef>
                <a:spcPts val="456"/>
              </a:spcBef>
              <a:buClr>
                <a:srgbClr val="000000"/>
              </a:buClr>
              <a:buSzPct val="100000"/>
              <a:tabLst>
                <a:tab pos="752361" algn="l"/>
                <a:tab pos="1506169" algn="l"/>
                <a:tab pos="2257082" algn="l"/>
                <a:tab pos="3009443" algn="l"/>
                <a:tab pos="3761804" algn="l"/>
                <a:tab pos="4515612" algn="l"/>
              </a:tabLst>
            </a:pPr>
            <a:r>
              <a:rPr lang="en-GB" sz="1900" dirty="0" smtClean="0">
                <a:solidFill>
                  <a:srgbClr val="000000"/>
                </a:solidFill>
              </a:rPr>
              <a:t>Cosmic rays exist at highest energies: </a:t>
            </a:r>
          </a:p>
          <a:p>
            <a:pPr>
              <a:lnSpc>
                <a:spcPct val="90000"/>
              </a:lnSpc>
            </a:pPr>
            <a:endParaRPr lang="en-US" b="1" dirty="0" smtClean="0"/>
          </a:p>
          <a:p>
            <a:pPr>
              <a:lnSpc>
                <a:spcPct val="90000"/>
              </a:lnSpc>
            </a:pPr>
            <a:r>
              <a:rPr lang="en-US" b="1" dirty="0" smtClean="0"/>
              <a:t>The puzzle</a:t>
            </a:r>
            <a:endParaRPr lang="en-US" dirty="0" smtClean="0"/>
          </a:p>
          <a:p>
            <a:pPr lvl="1">
              <a:lnSpc>
                <a:spcPct val="90000"/>
              </a:lnSpc>
            </a:pPr>
            <a:r>
              <a:rPr lang="en-US" sz="1600" dirty="0" smtClean="0"/>
              <a:t>No nearby (&lt;50Mpc) sources observed. </a:t>
            </a:r>
          </a:p>
          <a:p>
            <a:pPr lvl="1">
              <a:lnSpc>
                <a:spcPct val="90000"/>
              </a:lnSpc>
            </a:pPr>
            <a:r>
              <a:rPr lang="en-US" sz="1600" dirty="0" smtClean="0"/>
              <a:t>More distant sources are not observable in cosmic rays due to collisions with microwave background. </a:t>
            </a:r>
          </a:p>
          <a:p>
            <a:pPr>
              <a:lnSpc>
                <a:spcPct val="90000"/>
              </a:lnSpc>
            </a:pPr>
            <a:endParaRPr lang="en-US" dirty="0" smtClean="0"/>
          </a:p>
          <a:p>
            <a:pPr>
              <a:lnSpc>
                <a:spcPct val="90000"/>
              </a:lnSpc>
            </a:pPr>
            <a:r>
              <a:rPr lang="en-US" dirty="0" smtClean="0"/>
              <a:t>Neutrinos above 10</a:t>
            </a:r>
            <a:r>
              <a:rPr lang="en-US" baseline="30000" dirty="0" smtClean="0"/>
              <a:t>17-19</a:t>
            </a:r>
            <a:r>
              <a:rPr lang="en-US" dirty="0" smtClean="0"/>
              <a:t> </a:t>
            </a:r>
            <a:r>
              <a:rPr lang="en-US" dirty="0" err="1" smtClean="0"/>
              <a:t>eV</a:t>
            </a:r>
            <a:r>
              <a:rPr lang="en-US" dirty="0" smtClean="0"/>
              <a:t>, GZK or </a:t>
            </a:r>
            <a:r>
              <a:rPr lang="en-US" dirty="0" err="1" smtClean="0"/>
              <a:t>cosmogenic</a:t>
            </a:r>
            <a:r>
              <a:rPr lang="en-US" dirty="0" smtClean="0"/>
              <a:t> neutrinos are at some level </a:t>
            </a:r>
            <a:r>
              <a:rPr lang="en-US" dirty="0" err="1" smtClean="0"/>
              <a:t>guarantueed</a:t>
            </a:r>
            <a:r>
              <a:rPr lang="en-US" dirty="0" smtClean="0"/>
              <a:t>. </a:t>
            </a:r>
          </a:p>
          <a:p>
            <a:pPr lvl="1" defTabSz="952026">
              <a:lnSpc>
                <a:spcPct val="120000"/>
              </a:lnSpc>
              <a:spcBef>
                <a:spcPts val="456"/>
              </a:spcBef>
              <a:buClr>
                <a:srgbClr val="000000"/>
              </a:buClr>
              <a:buSzPct val="100000"/>
              <a:tabLst>
                <a:tab pos="752361" algn="l"/>
                <a:tab pos="1506169" algn="l"/>
                <a:tab pos="2257082" algn="l"/>
                <a:tab pos="3009443" algn="l"/>
                <a:tab pos="3761804" algn="l"/>
                <a:tab pos="4515612" algn="l"/>
              </a:tabLst>
            </a:pPr>
            <a:r>
              <a:rPr lang="en-GB" sz="1900" dirty="0" smtClean="0">
                <a:solidFill>
                  <a:srgbClr val="000000"/>
                </a:solidFill>
              </a:rPr>
              <a:t>However, fluxes will be small, requires very large detectors</a:t>
            </a:r>
            <a:br>
              <a:rPr lang="en-GB" sz="1900" dirty="0" smtClean="0">
                <a:solidFill>
                  <a:srgbClr val="000000"/>
                </a:solidFill>
              </a:rPr>
            </a:br>
            <a:r>
              <a:rPr lang="en-GB" sz="1900" dirty="0" smtClean="0">
                <a:solidFill>
                  <a:srgbClr val="000000"/>
                </a:solidFill>
              </a:rPr>
              <a:t>	</a:t>
            </a:r>
            <a:endParaRPr lang="en-GB" sz="1700" dirty="0">
              <a:solidFill>
                <a:srgbClr val="000000"/>
              </a:solidFill>
              <a:ea typeface="Arial" pitchFamily="-65" charset="0"/>
              <a:cs typeface="Arial" pitchFamily="-65" charset="0"/>
            </a:endParaRPr>
          </a:p>
        </p:txBody>
      </p:sp>
      <p:sp>
        <p:nvSpPr>
          <p:cNvPr id="418828" name="Text Box 12"/>
          <p:cNvSpPr txBox="1">
            <a:spLocks noChangeArrowheads="1"/>
          </p:cNvSpPr>
          <p:nvPr/>
        </p:nvSpPr>
        <p:spPr bwMode="auto">
          <a:xfrm>
            <a:off x="0" y="0"/>
            <a:ext cx="9144000" cy="603787"/>
          </a:xfrm>
          <a:prstGeom prst="rect">
            <a:avLst/>
          </a:prstGeom>
          <a:solidFill>
            <a:srgbClr val="FFFF00"/>
          </a:solidFill>
          <a:ln w="9525">
            <a:noFill/>
            <a:miter lim="800000"/>
            <a:headEnd/>
            <a:tailEnd/>
          </a:ln>
          <a:effectLst/>
        </p:spPr>
        <p:txBody>
          <a:bodyPr lIns="95029" tIns="47514" rIns="95029" bIns="47514">
            <a:prstTxWarp prst="textNoShape">
              <a:avLst/>
            </a:prstTxWarp>
            <a:spAutoFit/>
          </a:bodyPr>
          <a:lstStyle/>
          <a:p>
            <a:pPr defTabSz="952026"/>
            <a:r>
              <a:rPr lang="en-US" sz="3300" dirty="0" smtClean="0">
                <a:solidFill>
                  <a:srgbClr val="000080"/>
                </a:solidFill>
              </a:rPr>
              <a:t>  Cosmic </a:t>
            </a:r>
            <a:r>
              <a:rPr lang="en-US" sz="3300" dirty="0">
                <a:solidFill>
                  <a:srgbClr val="000080"/>
                </a:solidFill>
              </a:rPr>
              <a:t>Rays and Neutrino Sources</a:t>
            </a:r>
          </a:p>
        </p:txBody>
      </p:sp>
      <p:sp>
        <p:nvSpPr>
          <p:cNvPr id="418831" name="Text Box 15"/>
          <p:cNvSpPr txBox="1">
            <a:spLocks noChangeArrowheads="1"/>
          </p:cNvSpPr>
          <p:nvPr/>
        </p:nvSpPr>
        <p:spPr bwMode="auto">
          <a:xfrm>
            <a:off x="1391958" y="3430418"/>
            <a:ext cx="191914" cy="388344"/>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sz="1900" dirty="0">
              <a:latin typeface="Times" pitchFamily="-65" charset="0"/>
            </a:endParaRPr>
          </a:p>
        </p:txBody>
      </p:sp>
      <p:sp>
        <p:nvSpPr>
          <p:cNvPr id="22" name="Oval 21"/>
          <p:cNvSpPr/>
          <p:nvPr/>
        </p:nvSpPr>
        <p:spPr bwMode="auto">
          <a:xfrm>
            <a:off x="8233232" y="5456267"/>
            <a:ext cx="910768" cy="821818"/>
          </a:xfrm>
          <a:prstGeom prst="ellipse">
            <a:avLst/>
          </a:prstGeom>
          <a:solidFill>
            <a:srgbClr val="D1EEFA">
              <a:alpha val="23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5" name="Picture 14"/>
          <p:cNvPicPr>
            <a:picLocks noChangeAspect="1"/>
          </p:cNvPicPr>
          <p:nvPr/>
        </p:nvPicPr>
        <p:blipFill>
          <a:blip r:embed="rId4"/>
          <a:stretch>
            <a:fillRect/>
          </a:stretch>
        </p:blipFill>
        <p:spPr>
          <a:xfrm>
            <a:off x="887196" y="5496192"/>
            <a:ext cx="3062603" cy="781206"/>
          </a:xfrm>
          <a:prstGeom prst="rect">
            <a:avLst/>
          </a:prstGeom>
        </p:spPr>
      </p:pic>
    </p:spTree>
    <p:extLst>
      <p:ext uri="{BB962C8B-B14F-4D97-AF65-F5344CB8AC3E}">
        <p14:creationId xmlns:p14="http://schemas.microsoft.com/office/powerpoint/2010/main" val="2573808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900" decel="100000" fill="hold"/>
                                        <p:tgtEl>
                                          <p:spTgt spid="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a:ln/>
        </p:spPr>
        <p:txBody>
          <a:bodyPr/>
          <a:lstStyle/>
          <a:p>
            <a:endParaRPr lang="en-US"/>
          </a:p>
        </p:txBody>
      </p:sp>
      <p:sp>
        <p:nvSpPr>
          <p:cNvPr id="94210" name="Rectangle 2"/>
          <p:cNvSpPr>
            <a:spLocks noGrp="1" noChangeArrowheads="1"/>
          </p:cNvSpPr>
          <p:nvPr>
            <p:ph type="body" idx="1"/>
          </p:nvPr>
        </p:nvSpPr>
        <p:spPr>
          <a:ln/>
        </p:spPr>
        <p:txBody>
          <a:bodyPr/>
          <a:lstStyle/>
          <a:p>
            <a:pPr marL="274320" indent="-274320">
              <a:spcBef>
                <a:spcPct val="0"/>
              </a:spcBef>
            </a:pPr>
            <a:endParaRPr lang="en-US" dirty="0"/>
          </a:p>
        </p:txBody>
      </p:sp>
      <p:pic>
        <p:nvPicPr>
          <p:cNvPr id="94211" name="Picture 3"/>
          <p:cNvPicPr>
            <a:picLocks noChangeAspect="1" noChangeArrowheads="1"/>
          </p:cNvPicPr>
          <p:nvPr/>
        </p:nvPicPr>
        <p:blipFill>
          <a:blip r:embed="rId2"/>
          <a:srcRect/>
          <a:stretch>
            <a:fillRect/>
          </a:stretch>
        </p:blipFill>
        <p:spPr bwMode="auto">
          <a:xfrm>
            <a:off x="-193127" y="153703"/>
            <a:ext cx="9176841" cy="6623685"/>
          </a:xfrm>
          <a:prstGeom prst="rect">
            <a:avLst/>
          </a:prstGeom>
          <a:noFill/>
          <a:ln w="12700" cap="rnd">
            <a:noFill/>
            <a:round/>
            <a:headEnd/>
            <a:tailEnd/>
          </a:ln>
        </p:spPr>
      </p:pic>
      <p:pic>
        <p:nvPicPr>
          <p:cNvPr id="5" name="Picture 4" descr="Screen shot 2012-02-05 at 10.46.05 AM.png"/>
          <p:cNvPicPr>
            <a:picLocks noChangeAspect="1"/>
          </p:cNvPicPr>
          <p:nvPr/>
        </p:nvPicPr>
        <p:blipFill>
          <a:blip r:embed="rId3"/>
          <a:stretch>
            <a:fillRect/>
          </a:stretch>
        </p:blipFill>
        <p:spPr>
          <a:xfrm>
            <a:off x="4087091" y="3061792"/>
            <a:ext cx="5056909" cy="3715595"/>
          </a:xfrm>
          <a:prstGeom prst="rect">
            <a:avLst/>
          </a:prstGeom>
        </p:spPr>
      </p:pic>
      <p:pic>
        <p:nvPicPr>
          <p:cNvPr id="6" name="Picture 5" descr="Screen shot 2012-02-05 at 10.46.28 AM.png"/>
          <p:cNvPicPr>
            <a:picLocks noChangeAspect="1"/>
          </p:cNvPicPr>
          <p:nvPr/>
        </p:nvPicPr>
        <p:blipFill>
          <a:blip r:embed="rId4"/>
          <a:stretch>
            <a:fillRect/>
          </a:stretch>
        </p:blipFill>
        <p:spPr>
          <a:xfrm>
            <a:off x="0" y="1052365"/>
            <a:ext cx="3717636" cy="2971395"/>
          </a:xfrm>
          <a:prstGeom prst="rect">
            <a:avLst/>
          </a:prstGeom>
        </p:spPr>
      </p:pic>
      <p:pic>
        <p:nvPicPr>
          <p:cNvPr id="8" name="Picture 7" descr="Screen shot 2012-02-05 at 11.46.40 AM.png"/>
          <p:cNvPicPr>
            <a:picLocks noChangeAspect="1"/>
          </p:cNvPicPr>
          <p:nvPr/>
        </p:nvPicPr>
        <p:blipFill>
          <a:blip r:embed="rId5"/>
          <a:stretch>
            <a:fillRect/>
          </a:stretch>
        </p:blipFill>
        <p:spPr>
          <a:xfrm>
            <a:off x="4801517" y="923144"/>
            <a:ext cx="3708400" cy="2781300"/>
          </a:xfrm>
          <a:prstGeom prst="rect">
            <a:avLst/>
          </a:prstGeom>
        </p:spPr>
      </p:pic>
      <p:sp>
        <p:nvSpPr>
          <p:cNvPr id="9" name="TextBox 8"/>
          <p:cNvSpPr txBox="1"/>
          <p:nvPr/>
        </p:nvSpPr>
        <p:spPr>
          <a:xfrm>
            <a:off x="1445489" y="2274456"/>
            <a:ext cx="7513786" cy="3170099"/>
          </a:xfrm>
          <a:prstGeom prst="rect">
            <a:avLst/>
          </a:prstGeom>
          <a:solidFill>
            <a:srgbClr val="FFCC66"/>
          </a:solidFill>
        </p:spPr>
        <p:txBody>
          <a:bodyPr wrap="square" rtlCol="0">
            <a:spAutoFit/>
          </a:bodyPr>
          <a:lstStyle/>
          <a:p>
            <a:r>
              <a:rPr lang="en-US" sz="2000" dirty="0" smtClean="0"/>
              <a:t>Status: </a:t>
            </a:r>
          </a:p>
          <a:p>
            <a:r>
              <a:rPr lang="en-US" sz="2000" dirty="0" smtClean="0"/>
              <a:t>2010-11: Test detector (</a:t>
            </a:r>
            <a:r>
              <a:rPr lang="en-US" sz="2000" dirty="0" err="1" smtClean="0"/>
              <a:t>TestBed</a:t>
            </a:r>
            <a:r>
              <a:rPr lang="en-US" sz="2000" dirty="0" smtClean="0"/>
              <a:t>, shallow) deployed</a:t>
            </a:r>
          </a:p>
          <a:p>
            <a:r>
              <a:rPr lang="en-US" sz="2000" dirty="0" smtClean="0"/>
              <a:t>		Deep calibration </a:t>
            </a:r>
            <a:r>
              <a:rPr lang="en-US" sz="2000" dirty="0" err="1" smtClean="0"/>
              <a:t>pulsers</a:t>
            </a:r>
            <a:r>
              <a:rPr lang="en-US" sz="2000" dirty="0" smtClean="0"/>
              <a:t> deployed with IceCube</a:t>
            </a:r>
          </a:p>
          <a:p>
            <a:r>
              <a:rPr lang="en-US" sz="2000" dirty="0" smtClean="0"/>
              <a:t>2011-12: ARA1 prototype deployed: ~70m due to drill limitations </a:t>
            </a:r>
          </a:p>
          <a:p>
            <a:r>
              <a:rPr lang="en-US" sz="2000" dirty="0" smtClean="0"/>
              <a:t>2012-13: Drill upgrade, </a:t>
            </a:r>
          </a:p>
          <a:p>
            <a:r>
              <a:rPr lang="en-US" sz="2000" dirty="0" smtClean="0"/>
              <a:t>		Built and Deployed two more stations, now at 200m depth</a:t>
            </a:r>
          </a:p>
          <a:p>
            <a:r>
              <a:rPr lang="en-US" sz="2000" b="1" dirty="0" smtClean="0"/>
              <a:t>3 stations Comparable to sensitivity of IceCube at 10</a:t>
            </a:r>
            <a:r>
              <a:rPr lang="en-US" sz="2000" b="1" baseline="30000" dirty="0" smtClean="0"/>
              <a:t>18</a:t>
            </a:r>
            <a:r>
              <a:rPr lang="en-US" sz="2000" b="1" dirty="0" smtClean="0"/>
              <a:t>eV</a:t>
            </a:r>
          </a:p>
          <a:p>
            <a:r>
              <a:rPr lang="en-US" sz="2000" dirty="0" smtClean="0"/>
              <a:t>2013-14: Calibration activities</a:t>
            </a:r>
          </a:p>
          <a:p>
            <a:r>
              <a:rPr lang="en-US" sz="2000" dirty="0" smtClean="0"/>
              <a:t>2014-15: </a:t>
            </a:r>
            <a:r>
              <a:rPr lang="en-US" sz="2000" dirty="0" smtClean="0"/>
              <a:t>Calibration activities</a:t>
            </a:r>
            <a:r>
              <a:rPr lang="en-US" sz="2000" dirty="0" smtClean="0"/>
              <a:t>, repairs on </a:t>
            </a:r>
            <a:r>
              <a:rPr lang="en-US" sz="2000" dirty="0" smtClean="0"/>
              <a:t>ARA1</a:t>
            </a:r>
          </a:p>
          <a:p>
            <a:r>
              <a:rPr lang="en-US" sz="2000" dirty="0" smtClean="0"/>
              <a:t>2016-17: Planned deployment of ARA4-ARA??? stations</a:t>
            </a:r>
            <a:endParaRPr lang="en-US" sz="2000" dirty="0" smtClean="0"/>
          </a:p>
        </p:txBody>
      </p:sp>
      <p:sp>
        <p:nvSpPr>
          <p:cNvPr id="12" name="TextBox 11"/>
          <p:cNvSpPr txBox="1"/>
          <p:nvPr/>
        </p:nvSpPr>
        <p:spPr>
          <a:xfrm>
            <a:off x="-32285" y="193714"/>
            <a:ext cx="9144000" cy="769441"/>
          </a:xfrm>
          <a:prstGeom prst="rect">
            <a:avLst/>
          </a:prstGeom>
          <a:solidFill>
            <a:srgbClr val="A9C7D9"/>
          </a:solidFill>
        </p:spPr>
        <p:txBody>
          <a:bodyPr wrap="square" rtlCol="0">
            <a:spAutoFit/>
          </a:bodyPr>
          <a:lstStyle/>
          <a:p>
            <a:r>
              <a:rPr lang="en-US" sz="4400" dirty="0" smtClean="0"/>
              <a:t>ARA field activities on the ice</a:t>
            </a:r>
            <a:endParaRPr lang="en-US" sz="4400" dirty="0"/>
          </a:p>
        </p:txBody>
      </p:sp>
    </p:spTree>
    <p:extLst>
      <p:ext uri="{BB962C8B-B14F-4D97-AF65-F5344CB8AC3E}">
        <p14:creationId xmlns:p14="http://schemas.microsoft.com/office/powerpoint/2010/main" val="94269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L_IMG_2005.jpg"/>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651543" y="4602178"/>
            <a:ext cx="4320684" cy="1754327"/>
          </a:xfrm>
          <a:prstGeom prst="rect">
            <a:avLst/>
          </a:prstGeom>
          <a:solidFill>
            <a:schemeClr val="accent6">
              <a:lumMod val="20000"/>
              <a:lumOff val="80000"/>
            </a:schemeClr>
          </a:solidFill>
        </p:spPr>
        <p:txBody>
          <a:bodyPr wrap="square" rtlCol="0">
            <a:spAutoFit/>
          </a:bodyPr>
          <a:lstStyle/>
          <a:p>
            <a:r>
              <a:rPr lang="en-US" dirty="0" smtClean="0"/>
              <a:t>IceCube infrastructure</a:t>
            </a:r>
          </a:p>
          <a:p>
            <a:r>
              <a:rPr lang="en-US" dirty="0" smtClean="0"/>
              <a:t>	helpful as a lab to host the ARA DAQ </a:t>
            </a:r>
          </a:p>
          <a:p>
            <a:r>
              <a:rPr lang="en-US" dirty="0" smtClean="0"/>
              <a:t>	and facilitate ARA operations</a:t>
            </a:r>
          </a:p>
          <a:p>
            <a:r>
              <a:rPr lang="en-US" dirty="0" smtClean="0"/>
              <a:t>	(similar data flow mechanisms) </a:t>
            </a:r>
          </a:p>
          <a:p>
            <a:r>
              <a:rPr lang="en-US" dirty="0" smtClean="0"/>
              <a:t>	</a:t>
            </a:r>
          </a:p>
          <a:p>
            <a:r>
              <a:rPr lang="en-US" dirty="0" smtClean="0"/>
              <a:t>	Two IceCube winter-</a:t>
            </a:r>
            <a:r>
              <a:rPr lang="en-US" dirty="0" err="1" smtClean="0"/>
              <a:t>overs</a:t>
            </a:r>
            <a:endParaRPr lang="en-US" dirty="0" smtClean="0"/>
          </a:p>
        </p:txBody>
      </p:sp>
      <p:sp>
        <p:nvSpPr>
          <p:cNvPr id="6" name="TextBox 5"/>
          <p:cNvSpPr txBox="1"/>
          <p:nvPr/>
        </p:nvSpPr>
        <p:spPr>
          <a:xfrm>
            <a:off x="1569803" y="643282"/>
            <a:ext cx="3421930" cy="584776"/>
          </a:xfrm>
          <a:prstGeom prst="rect">
            <a:avLst/>
          </a:prstGeom>
          <a:noFill/>
        </p:spPr>
        <p:txBody>
          <a:bodyPr wrap="none" rtlCol="0">
            <a:spAutoFit/>
          </a:bodyPr>
          <a:lstStyle/>
          <a:p>
            <a:r>
              <a:rPr lang="en-US" sz="3200" dirty="0" smtClean="0">
                <a:solidFill>
                  <a:srgbClr val="FFFFFF"/>
                </a:solidFill>
              </a:rPr>
              <a:t>IceCube Laboratory</a:t>
            </a:r>
            <a:endParaRPr lang="en-US" sz="3200" dirty="0">
              <a:solidFill>
                <a:srgbClr val="FFFFFF"/>
              </a:solidFill>
            </a:endParaRPr>
          </a:p>
        </p:txBody>
      </p:sp>
      <p:sp>
        <p:nvSpPr>
          <p:cNvPr id="11" name="TextBox 10"/>
          <p:cNvSpPr txBox="1"/>
          <p:nvPr/>
        </p:nvSpPr>
        <p:spPr>
          <a:xfrm>
            <a:off x="226012" y="2173896"/>
            <a:ext cx="3057898" cy="646331"/>
          </a:xfrm>
          <a:prstGeom prst="rect">
            <a:avLst/>
          </a:prstGeom>
          <a:noFill/>
        </p:spPr>
        <p:txBody>
          <a:bodyPr wrap="none" rtlCol="0">
            <a:spAutoFit/>
          </a:bodyPr>
          <a:lstStyle/>
          <a:p>
            <a:r>
              <a:rPr lang="en-US" dirty="0" smtClean="0">
                <a:solidFill>
                  <a:srgbClr val="FFFFFF"/>
                </a:solidFill>
              </a:rPr>
              <a:t>ARA equipment base and shop</a:t>
            </a:r>
          </a:p>
          <a:p>
            <a:r>
              <a:rPr lang="en-US" dirty="0" smtClean="0">
                <a:solidFill>
                  <a:srgbClr val="FFFFFF"/>
                </a:solidFill>
              </a:rPr>
              <a:t>(former IC equipment)</a:t>
            </a:r>
          </a:p>
        </p:txBody>
      </p:sp>
      <p:cxnSp>
        <p:nvCxnSpPr>
          <p:cNvPr id="13" name="Straight Arrow Connector 12"/>
          <p:cNvCxnSpPr/>
          <p:nvPr/>
        </p:nvCxnSpPr>
        <p:spPr>
          <a:xfrm rot="16200000" flipH="1">
            <a:off x="2297784" y="2803461"/>
            <a:ext cx="548858" cy="17220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4613430" y="1363096"/>
            <a:ext cx="557886" cy="37496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8" name="Picture 61"/>
          <p:cNvPicPr>
            <a:picLocks noChangeAspect="1" noChangeArrowheads="1"/>
          </p:cNvPicPr>
          <p:nvPr/>
        </p:nvPicPr>
        <p:blipFill>
          <a:blip r:embed="rId3"/>
          <a:srcRect/>
          <a:stretch>
            <a:fillRect/>
          </a:stretch>
        </p:blipFill>
        <p:spPr bwMode="auto">
          <a:xfrm>
            <a:off x="6231741" y="4638365"/>
            <a:ext cx="2745662" cy="2071404"/>
          </a:xfrm>
          <a:prstGeom prst="rect">
            <a:avLst/>
          </a:prstGeom>
          <a:noFill/>
          <a:ln w="9525">
            <a:noFill/>
            <a:miter lim="800000"/>
            <a:headEnd/>
            <a:tailEnd/>
          </a:ln>
        </p:spPr>
      </p:pic>
    </p:spTree>
    <p:extLst>
      <p:ext uri="{BB962C8B-B14F-4D97-AF65-F5344CB8AC3E}">
        <p14:creationId xmlns:p14="http://schemas.microsoft.com/office/powerpoint/2010/main" val="311085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smtClean="0"/>
              <a:t>TestBed</a:t>
            </a:r>
            <a:r>
              <a:rPr lang="en-US" dirty="0" smtClean="0"/>
              <a:t> limit to exercise full analysis process with new simulations</a:t>
            </a:r>
            <a:endParaRPr lang="en-US" dirty="0"/>
          </a:p>
        </p:txBody>
      </p:sp>
      <p:pic>
        <p:nvPicPr>
          <p:cNvPr id="5" name="Picture 4"/>
          <p:cNvPicPr>
            <a:picLocks noChangeAspect="1"/>
          </p:cNvPicPr>
          <p:nvPr/>
        </p:nvPicPr>
        <p:blipFill>
          <a:blip r:embed="rId2"/>
          <a:stretch>
            <a:fillRect/>
          </a:stretch>
        </p:blipFill>
        <p:spPr>
          <a:xfrm>
            <a:off x="1177040" y="1460588"/>
            <a:ext cx="6578740" cy="5521299"/>
          </a:xfrm>
          <a:prstGeom prst="rect">
            <a:avLst/>
          </a:prstGeom>
        </p:spPr>
      </p:pic>
      <p:sp>
        <p:nvSpPr>
          <p:cNvPr id="6" name="TextBox 5"/>
          <p:cNvSpPr txBox="1"/>
          <p:nvPr/>
        </p:nvSpPr>
        <p:spPr>
          <a:xfrm>
            <a:off x="6962540" y="1417638"/>
            <a:ext cx="1724260" cy="369332"/>
          </a:xfrm>
          <a:prstGeom prst="rect">
            <a:avLst/>
          </a:prstGeom>
          <a:noFill/>
        </p:spPr>
        <p:txBody>
          <a:bodyPr wrap="square" rtlCol="0">
            <a:spAutoFit/>
          </a:bodyPr>
          <a:lstStyle/>
          <a:p>
            <a:r>
              <a:rPr lang="en-US" dirty="0" smtClean="0">
                <a:solidFill>
                  <a:srgbClr val="FF0000"/>
                </a:solidFill>
              </a:rPr>
              <a:t>arXiv:1404.5285</a:t>
            </a:r>
            <a:endParaRPr lang="en-US" dirty="0">
              <a:solidFill>
                <a:srgbClr val="FF0000"/>
              </a:solidFill>
            </a:endParaRPr>
          </a:p>
        </p:txBody>
      </p:sp>
    </p:spTree>
    <p:extLst>
      <p:ext uri="{BB962C8B-B14F-4D97-AF65-F5344CB8AC3E}">
        <p14:creationId xmlns:p14="http://schemas.microsoft.com/office/powerpoint/2010/main" val="2717824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Future…</a:t>
            </a:r>
            <a:endParaRPr lang="en-US" dirty="0"/>
          </a:p>
        </p:txBody>
      </p:sp>
      <p:sp>
        <p:nvSpPr>
          <p:cNvPr id="6" name="Content Placeholder 5"/>
          <p:cNvSpPr>
            <a:spLocks noGrp="1"/>
          </p:cNvSpPr>
          <p:nvPr>
            <p:ph idx="1"/>
          </p:nvPr>
        </p:nvSpPr>
        <p:spPr>
          <a:xfrm>
            <a:off x="457200" y="1600200"/>
            <a:ext cx="8229600" cy="5007433"/>
          </a:xfrm>
        </p:spPr>
        <p:txBody>
          <a:bodyPr>
            <a:normAutofit lnSpcReduction="10000"/>
          </a:bodyPr>
          <a:lstStyle/>
          <a:p>
            <a:r>
              <a:rPr lang="en-US" dirty="0" smtClean="0"/>
              <a:t>NSF funding has been difficult</a:t>
            </a:r>
          </a:p>
          <a:p>
            <a:r>
              <a:rPr lang="en-US" dirty="0" smtClean="0"/>
              <a:t>Three similar, competing projects (ARA, ARIANNA, GNO</a:t>
            </a:r>
            <a:r>
              <a:rPr lang="en-US" dirty="0" smtClean="0"/>
              <a:t>) now coming together</a:t>
            </a:r>
            <a:endParaRPr lang="en-US" dirty="0" smtClean="0"/>
          </a:p>
          <a:p>
            <a:r>
              <a:rPr lang="en-US" dirty="0" smtClean="0"/>
              <a:t>Looking ahead for a four year deployment push to complete the ARA-37 design</a:t>
            </a:r>
          </a:p>
          <a:p>
            <a:pPr lvl="1"/>
            <a:r>
              <a:rPr lang="en-US" dirty="0" smtClean="0"/>
              <a:t>Electronics updates</a:t>
            </a:r>
          </a:p>
          <a:p>
            <a:pPr lvl="1"/>
            <a:r>
              <a:rPr lang="en-US" dirty="0" smtClean="0"/>
              <a:t>Better trigger algorithms</a:t>
            </a:r>
          </a:p>
          <a:p>
            <a:pPr lvl="1"/>
            <a:r>
              <a:rPr lang="en-US" dirty="0" smtClean="0"/>
              <a:t>Data reduction at on-line &amp; off-line</a:t>
            </a:r>
          </a:p>
          <a:p>
            <a:r>
              <a:rPr lang="en-US" dirty="0" smtClean="0"/>
              <a:t>Farther out, even larger detector…</a:t>
            </a:r>
          </a:p>
          <a:p>
            <a:r>
              <a:rPr lang="en-US" dirty="0" smtClean="0"/>
              <a:t>But first, an interesting calibration:</a:t>
            </a:r>
            <a:endParaRPr lang="en-US" dirty="0"/>
          </a:p>
        </p:txBody>
      </p:sp>
    </p:spTree>
    <p:extLst>
      <p:ext uri="{BB962C8B-B14F-4D97-AF65-F5344CB8AC3E}">
        <p14:creationId xmlns:p14="http://schemas.microsoft.com/office/powerpoint/2010/main" val="3369111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9" descr="C:\Users\ShibataTasunobu\研究用ファイル\研究員関係\テレスコープアレイ\TA-linac\BRM\現状報告\立ち上げ作業-100823-0905(初観測成功)\fig02.gif"/>
          <p:cNvPicPr>
            <a:picLocks noChangeAspect="1" noChangeArrowheads="1"/>
          </p:cNvPicPr>
          <p:nvPr/>
        </p:nvPicPr>
        <p:blipFill>
          <a:blip r:embed="rId3" cstate="print">
            <a:extLst>
              <a:ext uri="{28A0092B-C50C-407E-A947-70E740481C1C}">
                <a14:useLocalDpi xmlns:a14="http://schemas.microsoft.com/office/drawing/2010/main"/>
              </a:ext>
            </a:extLst>
          </a:blip>
          <a:srcRect l="14172" t="13229" r="12756" b="29520"/>
          <a:stretch>
            <a:fillRect/>
          </a:stretch>
        </p:blipFill>
        <p:spPr bwMode="auto">
          <a:xfrm>
            <a:off x="-1360052" y="20638"/>
            <a:ext cx="116712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448212" y="1351334"/>
            <a:ext cx="2328282" cy="461665"/>
          </a:xfrm>
          <a:prstGeom prst="rect">
            <a:avLst/>
          </a:prstGeom>
          <a:noFill/>
        </p:spPr>
        <p:txBody>
          <a:bodyPr wrap="none">
            <a:spAutoFit/>
          </a:bodyPr>
          <a:lstStyle/>
          <a:p>
            <a:pPr>
              <a:defRPr/>
            </a:pPr>
            <a:r>
              <a:rPr lang="en-US" altLang="ja-JP" sz="2400" b="1" dirty="0" smtClean="0">
                <a:solidFill>
                  <a:srgbClr val="FFFF00"/>
                </a:solidFill>
                <a:latin typeface="+mj-lt"/>
                <a:cs typeface="Arial"/>
              </a:rPr>
              <a:t>TA LINAC @Utah</a:t>
            </a:r>
            <a:endParaRPr lang="ja-JP" altLang="en-US" sz="2400" b="1" dirty="0">
              <a:solidFill>
                <a:srgbClr val="FFFF00"/>
              </a:solidFill>
              <a:latin typeface="+mj-lt"/>
              <a:cs typeface="Arial"/>
            </a:endParaRPr>
          </a:p>
        </p:txBody>
      </p:sp>
      <p:sp>
        <p:nvSpPr>
          <p:cNvPr id="13" name="1 つの角を切り取った四角形 12"/>
          <p:cNvSpPr/>
          <p:nvPr/>
        </p:nvSpPr>
        <p:spPr>
          <a:xfrm rot="20315093" flipH="1">
            <a:off x="4418046" y="3770847"/>
            <a:ext cx="465702" cy="249708"/>
          </a:xfrm>
          <a:prstGeom prst="snip1Rect">
            <a:avLst>
              <a:gd name="adj" fmla="val 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cxnSp>
        <p:nvCxnSpPr>
          <p:cNvPr id="20" name="直線コネクタ 19"/>
          <p:cNvCxnSpPr/>
          <p:nvPr/>
        </p:nvCxnSpPr>
        <p:spPr>
          <a:xfrm flipV="1">
            <a:off x="3809895" y="3095402"/>
            <a:ext cx="1" cy="1617149"/>
          </a:xfrm>
          <a:prstGeom prst="line">
            <a:avLst/>
          </a:prstGeom>
        </p:spPr>
        <p:style>
          <a:lnRef idx="2">
            <a:schemeClr val="accent1"/>
          </a:lnRef>
          <a:fillRef idx="0">
            <a:schemeClr val="accent1"/>
          </a:fillRef>
          <a:effectRef idx="1">
            <a:schemeClr val="accent1"/>
          </a:effectRef>
          <a:fontRef idx="minor">
            <a:schemeClr val="tx1"/>
          </a:fontRef>
        </p:style>
      </p:cxnSp>
      <p:sp>
        <p:nvSpPr>
          <p:cNvPr id="28" name="円柱 27"/>
          <p:cNvSpPr/>
          <p:nvPr/>
        </p:nvSpPr>
        <p:spPr>
          <a:xfrm>
            <a:off x="3728243" y="2630953"/>
            <a:ext cx="142875" cy="503237"/>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1" name="テキスト ボックス 30"/>
          <p:cNvSpPr txBox="1"/>
          <p:nvPr/>
        </p:nvSpPr>
        <p:spPr>
          <a:xfrm>
            <a:off x="4862912" y="3349255"/>
            <a:ext cx="1397638" cy="523220"/>
          </a:xfrm>
          <a:prstGeom prst="rect">
            <a:avLst/>
          </a:prstGeom>
          <a:noFill/>
        </p:spPr>
        <p:txBody>
          <a:bodyPr wrap="none">
            <a:spAutoFit/>
          </a:bodyPr>
          <a:lstStyle/>
          <a:p>
            <a:pPr>
              <a:defRPr/>
            </a:pPr>
            <a:r>
              <a:rPr lang="en-US" altLang="ja-JP" sz="2800" dirty="0">
                <a:solidFill>
                  <a:srgbClr val="66CCFF"/>
                </a:solidFill>
                <a:latin typeface="+mj-lt"/>
                <a:cs typeface="Arial"/>
              </a:rPr>
              <a:t>Ice </a:t>
            </a:r>
            <a:r>
              <a:rPr lang="en-US" altLang="ja-JP" sz="2000" dirty="0" smtClean="0">
                <a:solidFill>
                  <a:srgbClr val="66CCFF"/>
                </a:solidFill>
                <a:latin typeface="+mj-lt"/>
                <a:cs typeface="Arial"/>
              </a:rPr>
              <a:t>(75 </a:t>
            </a:r>
            <a:r>
              <a:rPr lang="en-US" altLang="ja-JP" sz="2000" dirty="0">
                <a:solidFill>
                  <a:srgbClr val="66CCFF"/>
                </a:solidFill>
                <a:latin typeface="+mj-lt"/>
                <a:cs typeface="Arial"/>
              </a:rPr>
              <a:t>kg)</a:t>
            </a:r>
            <a:endParaRPr lang="ja-JP" altLang="en-US" sz="2000" dirty="0">
              <a:solidFill>
                <a:srgbClr val="66CCFF"/>
              </a:solidFill>
              <a:latin typeface="+mj-lt"/>
              <a:cs typeface="Arial"/>
            </a:endParaRPr>
          </a:p>
        </p:txBody>
      </p:sp>
      <p:sp>
        <p:nvSpPr>
          <p:cNvPr id="33" name="テキスト ボックス 32"/>
          <p:cNvSpPr txBox="1"/>
          <p:nvPr/>
        </p:nvSpPr>
        <p:spPr>
          <a:xfrm>
            <a:off x="2491593" y="2205497"/>
            <a:ext cx="1428750" cy="452437"/>
          </a:xfrm>
          <a:prstGeom prst="rect">
            <a:avLst/>
          </a:prstGeom>
          <a:noFill/>
        </p:spPr>
        <p:txBody>
          <a:bodyPr wrap="none">
            <a:spAutoFit/>
          </a:bodyPr>
          <a:lstStyle/>
          <a:p>
            <a:pPr>
              <a:defRPr/>
            </a:pPr>
            <a:r>
              <a:rPr lang="en-US" altLang="ja-JP" sz="2800" dirty="0">
                <a:solidFill>
                  <a:srgbClr val="66CCFF"/>
                </a:solidFill>
                <a:latin typeface="+mj-lt"/>
                <a:cs typeface="Arial"/>
              </a:rPr>
              <a:t>Antenna</a:t>
            </a:r>
            <a:endParaRPr lang="ja-JP" altLang="en-US" sz="2800" dirty="0">
              <a:solidFill>
                <a:srgbClr val="66CCFF"/>
              </a:solidFill>
              <a:latin typeface="+mj-lt"/>
              <a:cs typeface="Arial"/>
            </a:endParaRPr>
          </a:p>
        </p:txBody>
      </p:sp>
      <p:sp>
        <p:nvSpPr>
          <p:cNvPr id="32" name="テキスト ボックス 31"/>
          <p:cNvSpPr txBox="1"/>
          <p:nvPr/>
        </p:nvSpPr>
        <p:spPr>
          <a:xfrm>
            <a:off x="1438287" y="5272806"/>
            <a:ext cx="1584325" cy="349250"/>
          </a:xfrm>
          <a:prstGeom prst="rect">
            <a:avLst/>
          </a:prstGeom>
          <a:noFill/>
        </p:spPr>
        <p:txBody>
          <a:bodyPr wrap="none">
            <a:spAutoFit/>
          </a:bodyPr>
          <a:lstStyle/>
          <a:p>
            <a:pPr>
              <a:defRPr/>
            </a:pPr>
            <a:r>
              <a:rPr lang="en-US" altLang="ja-JP" sz="2000" dirty="0">
                <a:solidFill>
                  <a:srgbClr val="CCFFCC"/>
                </a:solidFill>
                <a:latin typeface="+mj-lt"/>
                <a:cs typeface="Arial"/>
              </a:rPr>
              <a:t>Control room</a:t>
            </a:r>
            <a:endParaRPr lang="ja-JP" altLang="en-US" sz="2000" dirty="0">
              <a:solidFill>
                <a:srgbClr val="CCFFCC"/>
              </a:solidFill>
              <a:latin typeface="+mj-lt"/>
              <a:cs typeface="Arial"/>
            </a:endParaRPr>
          </a:p>
        </p:txBody>
      </p:sp>
      <p:sp>
        <p:nvSpPr>
          <p:cNvPr id="34" name="テキスト ボックス 33"/>
          <p:cNvSpPr txBox="1"/>
          <p:nvPr/>
        </p:nvSpPr>
        <p:spPr>
          <a:xfrm>
            <a:off x="3820333" y="5062931"/>
            <a:ext cx="2492375" cy="349250"/>
          </a:xfrm>
          <a:prstGeom prst="rect">
            <a:avLst/>
          </a:prstGeom>
          <a:noFill/>
        </p:spPr>
        <p:txBody>
          <a:bodyPr wrap="none">
            <a:spAutoFit/>
          </a:bodyPr>
          <a:lstStyle/>
          <a:p>
            <a:pPr>
              <a:defRPr/>
            </a:pPr>
            <a:r>
              <a:rPr lang="en-US" altLang="ja-JP" sz="2000" dirty="0">
                <a:solidFill>
                  <a:srgbClr val="CCFFCC"/>
                </a:solidFill>
                <a:latin typeface="+mj-lt"/>
                <a:cs typeface="Arial"/>
              </a:rPr>
              <a:t>Cooling unit container</a:t>
            </a:r>
            <a:endParaRPr lang="ja-JP" altLang="en-US" sz="2000" dirty="0">
              <a:solidFill>
                <a:srgbClr val="CCFFCC"/>
              </a:solidFill>
              <a:latin typeface="+mj-lt"/>
              <a:cs typeface="Arial"/>
            </a:endParaRPr>
          </a:p>
        </p:txBody>
      </p:sp>
      <p:sp>
        <p:nvSpPr>
          <p:cNvPr id="35" name="テキスト ボックス 34"/>
          <p:cNvSpPr txBox="1"/>
          <p:nvPr/>
        </p:nvSpPr>
        <p:spPr>
          <a:xfrm>
            <a:off x="6349198" y="4680736"/>
            <a:ext cx="2135187" cy="347663"/>
          </a:xfrm>
          <a:prstGeom prst="rect">
            <a:avLst/>
          </a:prstGeom>
          <a:noFill/>
        </p:spPr>
        <p:txBody>
          <a:bodyPr wrap="none">
            <a:spAutoFit/>
          </a:bodyPr>
          <a:lstStyle/>
          <a:p>
            <a:pPr>
              <a:defRPr/>
            </a:pPr>
            <a:r>
              <a:rPr lang="en-US" altLang="ja-JP" sz="2000" dirty="0">
                <a:solidFill>
                  <a:srgbClr val="CCFFCC"/>
                </a:solidFill>
                <a:latin typeface="+mj-lt"/>
                <a:cs typeface="Arial"/>
              </a:rPr>
              <a:t>Generator (80 kW)</a:t>
            </a:r>
            <a:endParaRPr lang="ja-JP" altLang="en-US" sz="2000" dirty="0">
              <a:solidFill>
                <a:srgbClr val="CCFFCC"/>
              </a:solidFill>
              <a:latin typeface="+mj-lt"/>
              <a:cs typeface="Arial"/>
            </a:endParaRPr>
          </a:p>
        </p:txBody>
      </p:sp>
      <p:sp>
        <p:nvSpPr>
          <p:cNvPr id="36" name="テキスト ボックス 35"/>
          <p:cNvSpPr txBox="1"/>
          <p:nvPr/>
        </p:nvSpPr>
        <p:spPr>
          <a:xfrm>
            <a:off x="5148263" y="4149725"/>
            <a:ext cx="2387600" cy="347663"/>
          </a:xfrm>
          <a:prstGeom prst="rect">
            <a:avLst/>
          </a:prstGeom>
          <a:noFill/>
        </p:spPr>
        <p:txBody>
          <a:bodyPr wrap="none">
            <a:spAutoFit/>
          </a:bodyPr>
          <a:lstStyle/>
          <a:p>
            <a:pPr>
              <a:defRPr/>
            </a:pPr>
            <a:r>
              <a:rPr lang="en-US" altLang="ja-JP" sz="2000" dirty="0">
                <a:solidFill>
                  <a:srgbClr val="CCFFCC"/>
                </a:solidFill>
                <a:latin typeface="+mj-lt"/>
                <a:cs typeface="Arial"/>
              </a:rPr>
              <a:t>Electron Light Source</a:t>
            </a:r>
            <a:endParaRPr lang="ja-JP" altLang="en-US" sz="2000" dirty="0">
              <a:solidFill>
                <a:srgbClr val="CCFFCC"/>
              </a:solidFill>
              <a:latin typeface="+mj-lt"/>
              <a:cs typeface="Arial"/>
            </a:endParaRPr>
          </a:p>
        </p:txBody>
      </p:sp>
      <p:cxnSp>
        <p:nvCxnSpPr>
          <p:cNvPr id="38" name="直線矢印コネクタ 37"/>
          <p:cNvCxnSpPr/>
          <p:nvPr/>
        </p:nvCxnSpPr>
        <p:spPr>
          <a:xfrm flipH="1" flipV="1">
            <a:off x="3889269" y="3035874"/>
            <a:ext cx="793856" cy="98130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a:off x="3522170" y="2906900"/>
            <a:ext cx="0" cy="1934625"/>
          </a:xfrm>
          <a:prstGeom prst="straightConnector1">
            <a:avLst/>
          </a:prstGeom>
          <a:ln>
            <a:solidFill>
              <a:srgbClr val="66CC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2617392" y="3739757"/>
            <a:ext cx="835260" cy="374461"/>
          </a:xfrm>
          <a:prstGeom prst="rect">
            <a:avLst/>
          </a:prstGeom>
          <a:noFill/>
        </p:spPr>
        <p:txBody>
          <a:bodyPr wrap="none">
            <a:spAutoFit/>
          </a:bodyPr>
          <a:lstStyle/>
          <a:p>
            <a:pPr>
              <a:defRPr/>
            </a:pPr>
            <a:r>
              <a:rPr lang="en-US" altLang="ja-JP" sz="2000" dirty="0" smtClean="0">
                <a:solidFill>
                  <a:srgbClr val="66CCFF"/>
                </a:solidFill>
                <a:latin typeface="+mj-lt"/>
                <a:cs typeface="Arial"/>
              </a:rPr>
              <a:t>~10 </a:t>
            </a:r>
            <a:r>
              <a:rPr lang="en-US" altLang="ja-JP" sz="2000" dirty="0">
                <a:solidFill>
                  <a:srgbClr val="66CCFF"/>
                </a:solidFill>
                <a:latin typeface="+mj-lt"/>
                <a:cs typeface="Arial"/>
              </a:rPr>
              <a:t>m</a:t>
            </a:r>
            <a:endParaRPr lang="ja-JP" altLang="en-US" sz="2000" dirty="0">
              <a:solidFill>
                <a:srgbClr val="66CCFF"/>
              </a:solidFill>
              <a:latin typeface="+mj-lt"/>
              <a:cs typeface="Arial"/>
            </a:endParaRPr>
          </a:p>
        </p:txBody>
      </p:sp>
      <p:sp>
        <p:nvSpPr>
          <p:cNvPr id="43" name="テキスト ボックス 42"/>
          <p:cNvSpPr txBox="1"/>
          <p:nvPr/>
        </p:nvSpPr>
        <p:spPr>
          <a:xfrm>
            <a:off x="4867272" y="3894459"/>
            <a:ext cx="2020888" cy="349250"/>
          </a:xfrm>
          <a:prstGeom prst="rect">
            <a:avLst/>
          </a:prstGeom>
          <a:noFill/>
        </p:spPr>
        <p:txBody>
          <a:bodyPr wrap="none">
            <a:spAutoFit/>
          </a:bodyPr>
          <a:lstStyle/>
          <a:p>
            <a:pPr>
              <a:defRPr/>
            </a:pPr>
            <a:r>
              <a:rPr lang="en-US" altLang="ja-JP" sz="2000" dirty="0">
                <a:solidFill>
                  <a:srgbClr val="00FF00"/>
                </a:solidFill>
                <a:latin typeface="+mj-lt"/>
                <a:cs typeface="Arial"/>
              </a:rPr>
              <a:t>40 MeV electrons</a:t>
            </a:r>
            <a:endParaRPr lang="ja-JP" altLang="en-US" sz="2000" dirty="0">
              <a:solidFill>
                <a:srgbClr val="00FF00"/>
              </a:solidFill>
              <a:latin typeface="+mj-lt"/>
              <a:cs typeface="Arial"/>
            </a:endParaRPr>
          </a:p>
        </p:txBody>
      </p:sp>
      <p:cxnSp>
        <p:nvCxnSpPr>
          <p:cNvPr id="12" name="直線矢印コネクタ 11"/>
          <p:cNvCxnSpPr/>
          <p:nvPr/>
        </p:nvCxnSpPr>
        <p:spPr>
          <a:xfrm flipV="1">
            <a:off x="4682998" y="3869251"/>
            <a:ext cx="1" cy="416689"/>
          </a:xfrm>
          <a:prstGeom prst="straightConnector1">
            <a:avLst/>
          </a:prstGeom>
          <a:ln w="57150" cmpd="sng">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a:off x="3704335" y="4823718"/>
            <a:ext cx="958820" cy="7885"/>
          </a:xfrm>
          <a:prstGeom prst="straightConnector1">
            <a:avLst/>
          </a:prstGeom>
          <a:ln>
            <a:solidFill>
              <a:srgbClr val="66CC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flipV="1">
            <a:off x="3753941" y="3118827"/>
            <a:ext cx="1" cy="161714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flipV="1">
            <a:off x="3853157" y="3148591"/>
            <a:ext cx="1" cy="1617149"/>
          </a:xfrm>
          <a:prstGeom prst="line">
            <a:avLst/>
          </a:prstGeom>
        </p:spPr>
        <p:style>
          <a:lnRef idx="2">
            <a:schemeClr val="accent1"/>
          </a:lnRef>
          <a:fillRef idx="0">
            <a:schemeClr val="accent1"/>
          </a:fillRef>
          <a:effectRef idx="1">
            <a:schemeClr val="accent1"/>
          </a:effectRef>
          <a:fontRef idx="minor">
            <a:schemeClr val="tx1"/>
          </a:fontRef>
        </p:style>
      </p:cxnSp>
      <p:sp>
        <p:nvSpPr>
          <p:cNvPr id="49" name="テキスト ボックス 48"/>
          <p:cNvSpPr txBox="1"/>
          <p:nvPr/>
        </p:nvSpPr>
        <p:spPr>
          <a:xfrm>
            <a:off x="3831404" y="4794982"/>
            <a:ext cx="705266" cy="374461"/>
          </a:xfrm>
          <a:prstGeom prst="rect">
            <a:avLst/>
          </a:prstGeom>
          <a:noFill/>
        </p:spPr>
        <p:txBody>
          <a:bodyPr wrap="none">
            <a:spAutoFit/>
          </a:bodyPr>
          <a:lstStyle/>
          <a:p>
            <a:pPr>
              <a:defRPr/>
            </a:pPr>
            <a:r>
              <a:rPr lang="en-US" altLang="ja-JP" sz="2000" dirty="0" smtClean="0">
                <a:solidFill>
                  <a:srgbClr val="0000FF"/>
                </a:solidFill>
                <a:latin typeface="+mj-lt"/>
                <a:cs typeface="Arial"/>
              </a:rPr>
              <a:t>~6 </a:t>
            </a:r>
            <a:r>
              <a:rPr lang="en-US" altLang="ja-JP" sz="2000" dirty="0">
                <a:solidFill>
                  <a:srgbClr val="0000FF"/>
                </a:solidFill>
                <a:latin typeface="+mj-lt"/>
                <a:cs typeface="Arial"/>
              </a:rPr>
              <a:t>m</a:t>
            </a:r>
            <a:endParaRPr lang="ja-JP" altLang="en-US" sz="2000" dirty="0">
              <a:solidFill>
                <a:srgbClr val="0000FF"/>
              </a:solidFill>
              <a:latin typeface="+mj-lt"/>
              <a:cs typeface="Arial"/>
            </a:endParaRPr>
          </a:p>
        </p:txBody>
      </p:sp>
      <p:sp>
        <p:nvSpPr>
          <p:cNvPr id="2" name="スライド番号プレースホルダー 1"/>
          <p:cNvSpPr>
            <a:spLocks noGrp="1"/>
          </p:cNvSpPr>
          <p:nvPr>
            <p:ph type="sldNum" sz="quarter" idx="12"/>
          </p:nvPr>
        </p:nvSpPr>
        <p:spPr/>
        <p:txBody>
          <a:bodyPr/>
          <a:lstStyle/>
          <a:p>
            <a:fld id="{AAAF32D1-A665-9846-85E1-D430B43EBA6C}" type="slidenum">
              <a:rPr lang="ja-JP" altLang="en-US" smtClean="0"/>
              <a:pPr/>
              <a:t>34</a:t>
            </a:fld>
            <a:endParaRPr lang="ja-JP" altLang="en-US" dirty="0"/>
          </a:p>
        </p:txBody>
      </p:sp>
      <p:sp>
        <p:nvSpPr>
          <p:cNvPr id="24" name="Text Box 44"/>
          <p:cNvSpPr txBox="1">
            <a:spLocks noChangeArrowheads="1"/>
          </p:cNvSpPr>
          <p:nvPr/>
        </p:nvSpPr>
        <p:spPr bwMode="auto">
          <a:xfrm>
            <a:off x="115887" y="120492"/>
            <a:ext cx="85552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a:solidFill>
                  <a:srgbClr val="00FF00"/>
                </a:solidFill>
                <a:latin typeface="+mj-lt"/>
                <a:cs typeface="Arial"/>
              </a:rPr>
              <a:t> </a:t>
            </a:r>
            <a:r>
              <a:rPr lang="en-US" altLang="ja-JP" sz="3200" b="1" dirty="0" smtClean="0">
                <a:solidFill>
                  <a:srgbClr val="00FF00"/>
                </a:solidFill>
                <a:latin typeface="+mj-lt"/>
                <a:cs typeface="Arial"/>
              </a:rPr>
              <a:t>End-to-end calibration of the ARA detectors using the Telescope Array LINAC</a:t>
            </a:r>
            <a:endParaRPr lang="en-US" altLang="ja-JP" sz="3200" b="1" dirty="0">
              <a:solidFill>
                <a:srgbClr val="00FF00"/>
              </a:solidFill>
              <a:latin typeface="+mj-lt"/>
              <a:cs typeface="Arial"/>
            </a:endParaRPr>
          </a:p>
        </p:txBody>
      </p:sp>
      <p:sp>
        <p:nvSpPr>
          <p:cNvPr id="25" name="テキスト ボックス 24"/>
          <p:cNvSpPr txBox="1"/>
          <p:nvPr/>
        </p:nvSpPr>
        <p:spPr>
          <a:xfrm>
            <a:off x="474217" y="6056835"/>
            <a:ext cx="8189215" cy="430887"/>
          </a:xfrm>
          <a:prstGeom prst="rect">
            <a:avLst/>
          </a:prstGeom>
          <a:noFill/>
        </p:spPr>
        <p:txBody>
          <a:bodyPr wrap="square">
            <a:spAutoFit/>
          </a:bodyPr>
          <a:lstStyle/>
          <a:p>
            <a:pPr>
              <a:lnSpc>
                <a:spcPct val="90000"/>
              </a:lnSpc>
              <a:defRPr/>
            </a:pPr>
            <a:r>
              <a:rPr lang="en-US" altLang="ja-JP" sz="2400" b="1" dirty="0" smtClean="0">
                <a:solidFill>
                  <a:srgbClr val="FF00FF"/>
                </a:solidFill>
                <a:latin typeface="+mj-lt"/>
                <a:cs typeface="Arial"/>
              </a:rPr>
              <a:t>Purpose</a:t>
            </a:r>
            <a:r>
              <a:rPr lang="en-US" altLang="ja-JP" sz="2400" dirty="0" smtClean="0">
                <a:solidFill>
                  <a:srgbClr val="FF00FF"/>
                </a:solidFill>
                <a:latin typeface="+mj-lt"/>
                <a:cs typeface="Arial"/>
              </a:rPr>
              <a:t>: </a:t>
            </a:r>
            <a:r>
              <a:rPr lang="en-US" altLang="ja-JP" sz="2000" dirty="0" smtClean="0">
                <a:solidFill>
                  <a:srgbClr val="FF0000"/>
                </a:solidFill>
                <a:latin typeface="+mj-lt"/>
                <a:cs typeface="Arial"/>
              </a:rPr>
              <a:t>Confirmation of Askaryan signals and the ARA detector calibration</a:t>
            </a:r>
            <a:endParaRPr lang="ja-JP" altLang="en-US" sz="2000" dirty="0">
              <a:solidFill>
                <a:srgbClr val="FF0000"/>
              </a:solidFill>
              <a:latin typeface="+mj-lt"/>
              <a:cs typeface="Arial"/>
            </a:endParaRPr>
          </a:p>
        </p:txBody>
      </p:sp>
      <p:sp>
        <p:nvSpPr>
          <p:cNvPr id="3" name="正方形/長方形 2"/>
          <p:cNvSpPr/>
          <p:nvPr/>
        </p:nvSpPr>
        <p:spPr>
          <a:xfrm>
            <a:off x="2062057" y="4641373"/>
            <a:ext cx="429536" cy="2487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3595127" y="3277646"/>
            <a:ext cx="236277" cy="2487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2205003" y="3167488"/>
            <a:ext cx="1390124" cy="400110"/>
          </a:xfrm>
          <a:prstGeom prst="rect">
            <a:avLst/>
          </a:prstGeom>
          <a:noFill/>
        </p:spPr>
        <p:txBody>
          <a:bodyPr wrap="none">
            <a:spAutoFit/>
          </a:bodyPr>
          <a:lstStyle/>
          <a:p>
            <a:pPr>
              <a:defRPr/>
            </a:pPr>
            <a:r>
              <a:rPr lang="en-US" altLang="ja-JP" sz="2000" dirty="0" smtClean="0">
                <a:solidFill>
                  <a:srgbClr val="66CCFF"/>
                </a:solidFill>
                <a:latin typeface="+mj-lt"/>
                <a:cs typeface="Arial"/>
              </a:rPr>
              <a:t>Filter + LNA</a:t>
            </a:r>
            <a:endParaRPr lang="ja-JP" altLang="en-US" sz="2000" dirty="0">
              <a:solidFill>
                <a:srgbClr val="66CCFF"/>
              </a:solidFill>
              <a:latin typeface="+mj-lt"/>
              <a:cs typeface="Arial"/>
            </a:endParaRPr>
          </a:p>
        </p:txBody>
      </p:sp>
      <p:cxnSp>
        <p:nvCxnSpPr>
          <p:cNvPr id="14" name="曲線コネクタ 13"/>
          <p:cNvCxnSpPr>
            <a:stCxn id="27" idx="2"/>
          </p:cNvCxnSpPr>
          <p:nvPr/>
        </p:nvCxnSpPr>
        <p:spPr>
          <a:xfrm rot="5400000">
            <a:off x="2468129" y="3549845"/>
            <a:ext cx="1268603" cy="122167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曲線コネクタ 39"/>
          <p:cNvCxnSpPr>
            <a:endCxn id="27" idx="0"/>
          </p:cNvCxnSpPr>
          <p:nvPr/>
        </p:nvCxnSpPr>
        <p:spPr>
          <a:xfrm rot="5400000">
            <a:off x="3587672" y="3064517"/>
            <a:ext cx="338723" cy="8753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1010124" y="4243709"/>
            <a:ext cx="1481470" cy="400110"/>
          </a:xfrm>
          <a:prstGeom prst="rect">
            <a:avLst/>
          </a:prstGeom>
          <a:noFill/>
        </p:spPr>
        <p:txBody>
          <a:bodyPr wrap="none">
            <a:spAutoFit/>
          </a:bodyPr>
          <a:lstStyle/>
          <a:p>
            <a:pPr>
              <a:defRPr/>
            </a:pPr>
            <a:r>
              <a:rPr lang="en-US" altLang="ja-JP" sz="2000" dirty="0" smtClean="0">
                <a:solidFill>
                  <a:srgbClr val="66CCFF"/>
                </a:solidFill>
                <a:latin typeface="+mj-lt"/>
                <a:cs typeface="Arial"/>
              </a:rPr>
              <a:t>Oscilloscope</a:t>
            </a:r>
            <a:endParaRPr lang="ja-JP" altLang="en-US" sz="2000" dirty="0">
              <a:solidFill>
                <a:srgbClr val="66CCFF"/>
              </a:solidFill>
              <a:latin typeface="+mj-lt"/>
              <a:cs typeface="Arial"/>
            </a:endParaRPr>
          </a:p>
        </p:txBody>
      </p:sp>
      <p:sp>
        <p:nvSpPr>
          <p:cNvPr id="46" name="テキスト ボックス 45"/>
          <p:cNvSpPr txBox="1"/>
          <p:nvPr/>
        </p:nvSpPr>
        <p:spPr>
          <a:xfrm>
            <a:off x="4125539" y="3100149"/>
            <a:ext cx="1380155" cy="400110"/>
          </a:xfrm>
          <a:prstGeom prst="rect">
            <a:avLst/>
          </a:prstGeom>
          <a:noFill/>
        </p:spPr>
        <p:txBody>
          <a:bodyPr wrap="none">
            <a:spAutoFit/>
          </a:bodyPr>
          <a:lstStyle/>
          <a:p>
            <a:pPr>
              <a:defRPr/>
            </a:pPr>
            <a:r>
              <a:rPr lang="en-US" altLang="ja-JP" sz="2000" dirty="0" smtClean="0">
                <a:solidFill>
                  <a:srgbClr val="FFFF00"/>
                </a:solidFill>
                <a:latin typeface="+mj-lt"/>
                <a:cs typeface="Arial"/>
              </a:rPr>
              <a:t>radio signal</a:t>
            </a:r>
            <a:endParaRPr lang="ja-JP" altLang="en-US" sz="2000" dirty="0">
              <a:solidFill>
                <a:srgbClr val="FFFF00"/>
              </a:solidFill>
              <a:latin typeface="+mj-lt"/>
              <a:cs typeface="Arial"/>
            </a:endParaRPr>
          </a:p>
        </p:txBody>
      </p:sp>
    </p:spTree>
    <p:extLst>
      <p:ext uri="{BB962C8B-B14F-4D97-AF65-F5344CB8AC3E}">
        <p14:creationId xmlns:p14="http://schemas.microsoft.com/office/powerpoint/2010/main" val="30753952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ChargeCorrelationHist.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0657" y="2266724"/>
            <a:ext cx="4461920" cy="4308060"/>
          </a:xfrm>
          <a:prstGeom prst="rect">
            <a:avLst/>
          </a:prstGeom>
        </p:spPr>
      </p:pic>
      <p:pic>
        <p:nvPicPr>
          <p:cNvPr id="8" name="図 7" descr="Waveform_fc.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14781"/>
            <a:ext cx="4570417" cy="2723905"/>
          </a:xfrm>
          <a:prstGeom prst="rect">
            <a:avLst/>
          </a:prstGeom>
        </p:spPr>
      </p:pic>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35</a:t>
            </a:fld>
            <a:endParaRPr lang="ja-JP" altLang="en-US"/>
          </a:p>
        </p:txBody>
      </p:sp>
      <p:sp>
        <p:nvSpPr>
          <p:cNvPr id="7" name="Text Box 44"/>
          <p:cNvSpPr txBox="1">
            <a:spLocks noChangeArrowheads="1"/>
          </p:cNvSpPr>
          <p:nvPr/>
        </p:nvSpPr>
        <p:spPr bwMode="auto">
          <a:xfrm>
            <a:off x="115887" y="131544"/>
            <a:ext cx="669128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smtClean="0">
                <a:solidFill>
                  <a:srgbClr val="0000FF"/>
                </a:solidFill>
                <a:latin typeface="+mj-lt"/>
                <a:cs typeface="Arial"/>
              </a:rPr>
              <a:t> TA accelerator configurations</a:t>
            </a:r>
            <a:endParaRPr lang="en-US" altLang="ja-JP" sz="3200" b="1" dirty="0">
              <a:solidFill>
                <a:srgbClr val="0000FF"/>
              </a:solidFill>
              <a:latin typeface="+mj-lt"/>
              <a:cs typeface="Arial"/>
            </a:endParaRPr>
          </a:p>
        </p:txBody>
      </p:sp>
      <p:pic>
        <p:nvPicPr>
          <p:cNvPr id="5" name="図 4" descr="Waveform_wcm.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6739" y="4185381"/>
            <a:ext cx="3840337" cy="2288788"/>
          </a:xfrm>
          <a:prstGeom prst="rect">
            <a:avLst/>
          </a:prstGeom>
        </p:spPr>
      </p:pic>
      <p:sp>
        <p:nvSpPr>
          <p:cNvPr id="9" name="テキスト ボックス 8"/>
          <p:cNvSpPr txBox="1"/>
          <p:nvPr/>
        </p:nvSpPr>
        <p:spPr>
          <a:xfrm>
            <a:off x="1378904" y="1307369"/>
            <a:ext cx="1723962" cy="369332"/>
          </a:xfrm>
          <a:prstGeom prst="rect">
            <a:avLst/>
          </a:prstGeom>
          <a:solidFill>
            <a:schemeClr val="bg1"/>
          </a:solidFill>
        </p:spPr>
        <p:txBody>
          <a:bodyPr wrap="none" rtlCol="0">
            <a:spAutoFit/>
          </a:bodyPr>
          <a:lstStyle/>
          <a:p>
            <a:r>
              <a:rPr lang="en-US" altLang="ja-JP" dirty="0" smtClean="0">
                <a:solidFill>
                  <a:srgbClr val="FF0000"/>
                </a:solidFill>
              </a:rPr>
              <a:t>Beam waveform</a:t>
            </a:r>
            <a:endParaRPr kumimoji="1" lang="ja-JP" altLang="en-US" dirty="0">
              <a:solidFill>
                <a:srgbClr val="FF0000"/>
              </a:solidFill>
            </a:endParaRPr>
          </a:p>
        </p:txBody>
      </p:sp>
      <p:sp>
        <p:nvSpPr>
          <p:cNvPr id="10" name="テキスト ボックス 9"/>
          <p:cNvSpPr txBox="1"/>
          <p:nvPr/>
        </p:nvSpPr>
        <p:spPr>
          <a:xfrm>
            <a:off x="1180636" y="4019393"/>
            <a:ext cx="2126810" cy="369332"/>
          </a:xfrm>
          <a:prstGeom prst="rect">
            <a:avLst/>
          </a:prstGeom>
          <a:solidFill>
            <a:srgbClr val="FFFFFF"/>
          </a:solidFill>
        </p:spPr>
        <p:txBody>
          <a:bodyPr wrap="square" rtlCol="0">
            <a:spAutoFit/>
          </a:bodyPr>
          <a:lstStyle/>
          <a:p>
            <a:r>
              <a:rPr lang="en-US" altLang="ja-JP" dirty="0" smtClean="0">
                <a:solidFill>
                  <a:srgbClr val="FF0000"/>
                </a:solidFill>
              </a:rPr>
              <a:t>M</a:t>
            </a:r>
            <a:r>
              <a:rPr kumimoji="1" lang="en-US" altLang="ja-JP" dirty="0" smtClean="0">
                <a:solidFill>
                  <a:srgbClr val="FF0000"/>
                </a:solidFill>
              </a:rPr>
              <a:t>onitor waveform </a:t>
            </a:r>
            <a:endParaRPr kumimoji="1" lang="ja-JP" altLang="en-US" dirty="0">
              <a:solidFill>
                <a:srgbClr val="FF0000"/>
              </a:solidFill>
            </a:endParaRPr>
          </a:p>
        </p:txBody>
      </p:sp>
      <p:sp>
        <p:nvSpPr>
          <p:cNvPr id="2" name="正方形/長方形 1"/>
          <p:cNvSpPr/>
          <p:nvPr/>
        </p:nvSpPr>
        <p:spPr>
          <a:xfrm>
            <a:off x="162437" y="731094"/>
            <a:ext cx="4572000" cy="646331"/>
          </a:xfrm>
          <a:prstGeom prst="rect">
            <a:avLst/>
          </a:prstGeom>
        </p:spPr>
        <p:txBody>
          <a:bodyPr>
            <a:spAutoFit/>
          </a:bodyPr>
          <a:lstStyle/>
          <a:p>
            <a:r>
              <a:rPr lang="en-US" altLang="ja-JP" dirty="0">
                <a:solidFill>
                  <a:srgbClr val="0000FF"/>
                </a:solidFill>
              </a:rPr>
              <a:t>Investigated the suitability of their accelerator for our experiment</a:t>
            </a:r>
          </a:p>
        </p:txBody>
      </p:sp>
      <p:cxnSp>
        <p:nvCxnSpPr>
          <p:cNvPr id="13" name="直線矢印コネクタ 12"/>
          <p:cNvCxnSpPr/>
          <p:nvPr/>
        </p:nvCxnSpPr>
        <p:spPr>
          <a:xfrm>
            <a:off x="1559643" y="1932968"/>
            <a:ext cx="667532"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631260" y="1893293"/>
            <a:ext cx="518091" cy="369332"/>
          </a:xfrm>
          <a:prstGeom prst="rect">
            <a:avLst/>
          </a:prstGeom>
          <a:noFill/>
        </p:spPr>
        <p:txBody>
          <a:bodyPr wrap="none" rtlCol="0">
            <a:spAutoFit/>
          </a:bodyPr>
          <a:lstStyle/>
          <a:p>
            <a:r>
              <a:rPr kumimoji="1" lang="en-US" altLang="ja-JP" dirty="0" smtClean="0">
                <a:solidFill>
                  <a:srgbClr val="FF0000"/>
                </a:solidFill>
              </a:rPr>
              <a:t>5ns</a:t>
            </a:r>
            <a:endParaRPr kumimoji="1" lang="ja-JP" altLang="en-US" dirty="0">
              <a:solidFill>
                <a:srgbClr val="FF0000"/>
              </a:solidFill>
            </a:endParaRPr>
          </a:p>
        </p:txBody>
      </p:sp>
      <p:sp>
        <p:nvSpPr>
          <p:cNvPr id="20" name="テキスト ボックス 19"/>
          <p:cNvSpPr txBox="1"/>
          <p:nvPr/>
        </p:nvSpPr>
        <p:spPr>
          <a:xfrm>
            <a:off x="2320552" y="2082058"/>
            <a:ext cx="2919489" cy="646331"/>
          </a:xfrm>
          <a:prstGeom prst="rect">
            <a:avLst/>
          </a:prstGeom>
          <a:noFill/>
        </p:spPr>
        <p:txBody>
          <a:bodyPr wrap="none" rtlCol="0">
            <a:spAutoFit/>
          </a:bodyPr>
          <a:lstStyle/>
          <a:p>
            <a:r>
              <a:rPr kumimoji="1" lang="en-US" altLang="ja-JP" dirty="0" smtClean="0">
                <a:solidFill>
                  <a:srgbClr val="0000FF"/>
                </a:solidFill>
              </a:rPr>
              <a:t>Bunch structure clearly seen!</a:t>
            </a:r>
          </a:p>
          <a:p>
            <a:r>
              <a:rPr lang="en-US" altLang="ja-JP" dirty="0" smtClean="0">
                <a:solidFill>
                  <a:srgbClr val="FF0000"/>
                </a:solidFill>
              </a:rPr>
              <a:t>→ Precise signal estimation</a:t>
            </a:r>
            <a:endParaRPr kumimoji="1" lang="ja-JP" altLang="en-US" dirty="0">
              <a:solidFill>
                <a:srgbClr val="FF0000"/>
              </a:solidFill>
            </a:endParaRPr>
          </a:p>
        </p:txBody>
      </p:sp>
      <p:sp>
        <p:nvSpPr>
          <p:cNvPr id="21" name="円/楕円 20"/>
          <p:cNvSpPr/>
          <p:nvPr/>
        </p:nvSpPr>
        <p:spPr>
          <a:xfrm>
            <a:off x="7965108" y="2781650"/>
            <a:ext cx="616292" cy="60700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 name="図 10" descr="DSCF104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32658" y="0"/>
            <a:ext cx="3399920" cy="2549940"/>
          </a:xfrm>
          <a:prstGeom prst="rect">
            <a:avLst/>
          </a:prstGeom>
        </p:spPr>
      </p:pic>
      <p:sp>
        <p:nvSpPr>
          <p:cNvPr id="23" name="テキスト ボックス 22"/>
          <p:cNvSpPr txBox="1"/>
          <p:nvPr/>
        </p:nvSpPr>
        <p:spPr>
          <a:xfrm>
            <a:off x="5090058" y="2638644"/>
            <a:ext cx="2875050" cy="646331"/>
          </a:xfrm>
          <a:prstGeom prst="rect">
            <a:avLst/>
          </a:prstGeom>
          <a:noFill/>
        </p:spPr>
        <p:txBody>
          <a:bodyPr wrap="square" rtlCol="0">
            <a:spAutoFit/>
          </a:bodyPr>
          <a:lstStyle/>
          <a:p>
            <a:pPr algn="r"/>
            <a:r>
              <a:rPr kumimoji="1" lang="en-US" altLang="ja-JP" dirty="0" smtClean="0">
                <a:solidFill>
                  <a:srgbClr val="0000FF"/>
                </a:solidFill>
              </a:rPr>
              <a:t>10</a:t>
            </a:r>
            <a:r>
              <a:rPr kumimoji="1" lang="en-US" altLang="ja-JP" baseline="30000" dirty="0" smtClean="0">
                <a:solidFill>
                  <a:srgbClr val="0000FF"/>
                </a:solidFill>
              </a:rPr>
              <a:t>9</a:t>
            </a:r>
            <a:r>
              <a:rPr kumimoji="1" lang="en-US" altLang="ja-JP" dirty="0" smtClean="0">
                <a:solidFill>
                  <a:srgbClr val="0000FF"/>
                </a:solidFill>
              </a:rPr>
              <a:t> electrons</a:t>
            </a:r>
          </a:p>
          <a:p>
            <a:pPr algn="r"/>
            <a:r>
              <a:rPr lang="en-US" altLang="ja-JP" dirty="0" smtClean="0">
                <a:solidFill>
                  <a:srgbClr val="FF0000"/>
                </a:solidFill>
              </a:rPr>
              <a:t>→ Enough signal strength</a:t>
            </a:r>
          </a:p>
        </p:txBody>
      </p:sp>
      <p:sp>
        <p:nvSpPr>
          <p:cNvPr id="24" name="テキスト ボックス 23"/>
          <p:cNvSpPr txBox="1"/>
          <p:nvPr/>
        </p:nvSpPr>
        <p:spPr>
          <a:xfrm>
            <a:off x="6471068" y="5151822"/>
            <a:ext cx="2175696" cy="923330"/>
          </a:xfrm>
          <a:prstGeom prst="rect">
            <a:avLst/>
          </a:prstGeom>
          <a:noFill/>
        </p:spPr>
        <p:txBody>
          <a:bodyPr wrap="square" rtlCol="0">
            <a:spAutoFit/>
          </a:bodyPr>
          <a:lstStyle/>
          <a:p>
            <a:r>
              <a:rPr lang="en-US" altLang="ja-JP" dirty="0" smtClean="0">
                <a:solidFill>
                  <a:srgbClr val="0000FF"/>
                </a:solidFill>
              </a:rPr>
              <a:t>Correlation</a:t>
            </a:r>
            <a:endParaRPr kumimoji="1" lang="en-US" altLang="ja-JP" dirty="0" smtClean="0">
              <a:solidFill>
                <a:srgbClr val="0000FF"/>
              </a:solidFill>
            </a:endParaRPr>
          </a:p>
          <a:p>
            <a:r>
              <a:rPr kumimoji="1" lang="en-US" altLang="ja-JP" dirty="0" smtClean="0">
                <a:solidFill>
                  <a:srgbClr val="FF0000"/>
                </a:solidFill>
              </a:rPr>
              <a:t>→ Electron number </a:t>
            </a:r>
            <a:r>
              <a:rPr lang="en-US" altLang="ja-JP" dirty="0" smtClean="0">
                <a:solidFill>
                  <a:srgbClr val="FF0000"/>
                </a:solidFill>
              </a:rPr>
              <a:t>m</a:t>
            </a:r>
            <a:r>
              <a:rPr kumimoji="1" lang="en-US" altLang="ja-JP" dirty="0" smtClean="0">
                <a:solidFill>
                  <a:srgbClr val="FF0000"/>
                </a:solidFill>
              </a:rPr>
              <a:t>onitoring</a:t>
            </a:r>
            <a:endParaRPr kumimoji="1" lang="ja-JP" altLang="en-US" dirty="0">
              <a:solidFill>
                <a:srgbClr val="FF0000"/>
              </a:solidFill>
            </a:endParaRPr>
          </a:p>
        </p:txBody>
      </p:sp>
      <p:sp>
        <p:nvSpPr>
          <p:cNvPr id="27" name="テキスト ボックス 26"/>
          <p:cNvSpPr txBox="1"/>
          <p:nvPr/>
        </p:nvSpPr>
        <p:spPr>
          <a:xfrm>
            <a:off x="624174" y="6390118"/>
            <a:ext cx="7957226" cy="400110"/>
          </a:xfrm>
          <a:prstGeom prst="rect">
            <a:avLst/>
          </a:prstGeom>
          <a:noFill/>
        </p:spPr>
        <p:txBody>
          <a:bodyPr wrap="none" rtlCol="0">
            <a:spAutoFit/>
          </a:bodyPr>
          <a:lstStyle/>
          <a:p>
            <a:r>
              <a:rPr kumimoji="1" lang="en-US" altLang="ja-JP" sz="2000" dirty="0" smtClean="0">
                <a:solidFill>
                  <a:srgbClr val="FF00FF"/>
                </a:solidFill>
              </a:rPr>
              <a:t>The accelerator is confirmed to be suitable for the ARA detector calibration</a:t>
            </a:r>
            <a:endParaRPr kumimoji="1" lang="ja-JP" altLang="en-US" sz="2000" dirty="0">
              <a:solidFill>
                <a:srgbClr val="FF00FF"/>
              </a:solidFill>
            </a:endParaRPr>
          </a:p>
        </p:txBody>
      </p:sp>
      <p:sp>
        <p:nvSpPr>
          <p:cNvPr id="29" name="正方形/長方形 28"/>
          <p:cNvSpPr/>
          <p:nvPr/>
        </p:nvSpPr>
        <p:spPr>
          <a:xfrm>
            <a:off x="5187027" y="4019393"/>
            <a:ext cx="1823373" cy="369332"/>
          </a:xfrm>
          <a:prstGeom prst="rect">
            <a:avLst/>
          </a:prstGeom>
        </p:spPr>
        <p:txBody>
          <a:bodyPr wrap="none">
            <a:spAutoFit/>
          </a:bodyPr>
          <a:lstStyle/>
          <a:p>
            <a:pPr lvl="0" algn="ctr"/>
            <a:r>
              <a:rPr lang="en-US" altLang="ja-JP" dirty="0">
                <a:solidFill>
                  <a:srgbClr val="0000FF"/>
                </a:solidFill>
              </a:rPr>
              <a:t>Cover wide range</a:t>
            </a:r>
            <a:endParaRPr lang="ja-JP" altLang="en-US" dirty="0">
              <a:solidFill>
                <a:srgbClr val="0000FF"/>
              </a:solidFill>
            </a:endParaRPr>
          </a:p>
        </p:txBody>
      </p:sp>
    </p:spTree>
    <p:extLst>
      <p:ext uri="{BB962C8B-B14F-4D97-AF65-F5344CB8AC3E}">
        <p14:creationId xmlns:p14="http://schemas.microsoft.com/office/powerpoint/2010/main" val="20805806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aveform_wzIce_hpol_high2.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7952" y="3614764"/>
            <a:ext cx="4117014" cy="2791998"/>
          </a:xfrm>
          <a:prstGeom prst="rect">
            <a:avLst/>
          </a:prstGeom>
        </p:spPr>
      </p:pic>
      <p:pic>
        <p:nvPicPr>
          <p:cNvPr id="3" name="図 2" descr="Waveform_wzIce_vpol_high2.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016" y="1004330"/>
            <a:ext cx="4071950" cy="2761437"/>
          </a:xfrm>
          <a:prstGeom prst="rect">
            <a:avLst/>
          </a:prstGeom>
        </p:spPr>
      </p:pic>
      <p:sp>
        <p:nvSpPr>
          <p:cNvPr id="10" name="テキスト ボックス 9"/>
          <p:cNvSpPr txBox="1"/>
          <p:nvPr/>
        </p:nvSpPr>
        <p:spPr>
          <a:xfrm>
            <a:off x="3270473" y="1365435"/>
            <a:ext cx="611616" cy="369332"/>
          </a:xfrm>
          <a:prstGeom prst="rect">
            <a:avLst/>
          </a:prstGeom>
          <a:noFill/>
        </p:spPr>
        <p:txBody>
          <a:bodyPr wrap="none" rtlCol="0">
            <a:spAutoFit/>
          </a:bodyPr>
          <a:lstStyle/>
          <a:p>
            <a:r>
              <a:rPr kumimoji="1" lang="en-US" altLang="ja-JP" dirty="0" smtClean="0">
                <a:solidFill>
                  <a:srgbClr val="0000FF"/>
                </a:solidFill>
              </a:rPr>
              <a:t>Vpol</a:t>
            </a:r>
            <a:endParaRPr kumimoji="1" lang="ja-JP" altLang="en-US" dirty="0">
              <a:solidFill>
                <a:srgbClr val="0000FF"/>
              </a:solidFill>
            </a:endParaRPr>
          </a:p>
        </p:txBody>
      </p:sp>
      <p:sp>
        <p:nvSpPr>
          <p:cNvPr id="14" name="テキスト ボックス 13"/>
          <p:cNvSpPr txBox="1"/>
          <p:nvPr/>
        </p:nvSpPr>
        <p:spPr>
          <a:xfrm>
            <a:off x="3270473" y="3957095"/>
            <a:ext cx="624465" cy="369332"/>
          </a:xfrm>
          <a:prstGeom prst="rect">
            <a:avLst/>
          </a:prstGeom>
          <a:noFill/>
        </p:spPr>
        <p:txBody>
          <a:bodyPr wrap="none" rtlCol="0">
            <a:spAutoFit/>
          </a:bodyPr>
          <a:lstStyle/>
          <a:p>
            <a:r>
              <a:rPr lang="en-US" altLang="ja-JP" dirty="0" smtClean="0">
                <a:solidFill>
                  <a:srgbClr val="0000FF"/>
                </a:solidFill>
              </a:rPr>
              <a:t>H</a:t>
            </a:r>
            <a:r>
              <a:rPr kumimoji="1" lang="en-US" altLang="ja-JP" dirty="0" smtClean="0">
                <a:solidFill>
                  <a:srgbClr val="0000FF"/>
                </a:solidFill>
              </a:rPr>
              <a:t>pol</a:t>
            </a:r>
            <a:endParaRPr kumimoji="1" lang="ja-JP" altLang="en-US" dirty="0">
              <a:solidFill>
                <a:srgbClr val="0000FF"/>
              </a:solidFill>
            </a:endParaRPr>
          </a:p>
        </p:txBody>
      </p:sp>
      <p:sp>
        <p:nvSpPr>
          <p:cNvPr id="5" name="テキスト ボックス 4"/>
          <p:cNvSpPr txBox="1"/>
          <p:nvPr/>
        </p:nvSpPr>
        <p:spPr>
          <a:xfrm>
            <a:off x="831334" y="6337797"/>
            <a:ext cx="4383832" cy="461665"/>
          </a:xfrm>
          <a:prstGeom prst="rect">
            <a:avLst/>
          </a:prstGeom>
          <a:noFill/>
        </p:spPr>
        <p:txBody>
          <a:bodyPr wrap="none" rtlCol="0">
            <a:spAutoFit/>
          </a:bodyPr>
          <a:lstStyle/>
          <a:p>
            <a:r>
              <a:rPr kumimoji="1" lang="en-US" altLang="ja-JP" sz="2400" b="1" dirty="0" smtClean="0">
                <a:solidFill>
                  <a:srgbClr val="FF0000"/>
                </a:solidFill>
              </a:rPr>
              <a:t>Radio signal detected! Polarized!</a:t>
            </a:r>
            <a:r>
              <a:rPr lang="en-US" altLang="ja-JP" sz="2400" b="1" dirty="0" smtClean="0">
                <a:solidFill>
                  <a:srgbClr val="FF0000"/>
                </a:solidFill>
              </a:rPr>
              <a:t> </a:t>
            </a:r>
            <a:endParaRPr kumimoji="1" lang="ja-JP" altLang="en-US" sz="2400" b="1" dirty="0">
              <a:solidFill>
                <a:srgbClr val="FF0000"/>
              </a:solidFill>
            </a:endParaRPr>
          </a:p>
        </p:txBody>
      </p:sp>
      <p:pic>
        <p:nvPicPr>
          <p:cNvPr id="18" name="図 17" descr="DSCF126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1652" y="705268"/>
            <a:ext cx="3987559" cy="2990670"/>
          </a:xfrm>
          <a:prstGeom prst="rect">
            <a:avLst/>
          </a:prstGeom>
        </p:spPr>
      </p:pic>
      <p:cxnSp>
        <p:nvCxnSpPr>
          <p:cNvPr id="19" name="直線矢印コネクタ 18"/>
          <p:cNvCxnSpPr/>
          <p:nvPr/>
        </p:nvCxnSpPr>
        <p:spPr>
          <a:xfrm>
            <a:off x="5300528" y="1887849"/>
            <a:ext cx="2619871"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6245845" y="1549494"/>
            <a:ext cx="830501" cy="369332"/>
          </a:xfrm>
          <a:prstGeom prst="rect">
            <a:avLst/>
          </a:prstGeom>
          <a:noFill/>
        </p:spPr>
        <p:txBody>
          <a:bodyPr wrap="none" rtlCol="0">
            <a:spAutoFit/>
          </a:bodyPr>
          <a:lstStyle/>
          <a:p>
            <a:r>
              <a:rPr kumimoji="1" lang="en-US" altLang="ja-JP" dirty="0" smtClean="0">
                <a:solidFill>
                  <a:srgbClr val="FF0000"/>
                </a:solidFill>
              </a:rPr>
              <a:t>15.5 m</a:t>
            </a:r>
            <a:endParaRPr kumimoji="1" lang="ja-JP" altLang="en-US" dirty="0">
              <a:solidFill>
                <a:srgbClr val="FF0000"/>
              </a:solidFill>
            </a:endParaRPr>
          </a:p>
        </p:txBody>
      </p:sp>
      <p:sp>
        <p:nvSpPr>
          <p:cNvPr id="21" name="テキスト ボックス 20"/>
          <p:cNvSpPr txBox="1"/>
          <p:nvPr/>
        </p:nvSpPr>
        <p:spPr>
          <a:xfrm>
            <a:off x="1933535" y="898918"/>
            <a:ext cx="771057" cy="369332"/>
          </a:xfrm>
          <a:prstGeom prst="rect">
            <a:avLst/>
          </a:prstGeom>
          <a:solidFill>
            <a:schemeClr val="bg1"/>
          </a:solidFill>
        </p:spPr>
        <p:txBody>
          <a:bodyPr wrap="square" rtlCol="0">
            <a:spAutoFit/>
          </a:bodyPr>
          <a:lstStyle/>
          <a:p>
            <a:r>
              <a:rPr kumimoji="1" lang="en-US" altLang="ja-JP" dirty="0" smtClean="0">
                <a:solidFill>
                  <a:srgbClr val="0000FF"/>
                </a:solidFill>
              </a:rPr>
              <a:t>               </a:t>
            </a:r>
            <a:endParaRPr kumimoji="1" lang="ja-JP" altLang="en-US" dirty="0">
              <a:solidFill>
                <a:srgbClr val="0000FF"/>
              </a:solidFill>
            </a:endParaRPr>
          </a:p>
        </p:txBody>
      </p:sp>
      <p:sp>
        <p:nvSpPr>
          <p:cNvPr id="8" name="Text Box 44"/>
          <p:cNvSpPr txBox="1">
            <a:spLocks noChangeArrowheads="1"/>
          </p:cNvSpPr>
          <p:nvPr/>
        </p:nvSpPr>
        <p:spPr bwMode="auto">
          <a:xfrm>
            <a:off x="115886" y="120492"/>
            <a:ext cx="9028113"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a:solidFill>
                  <a:srgbClr val="0000FF"/>
                </a:solidFill>
                <a:latin typeface="+mj-lt"/>
                <a:cs typeface="Arial"/>
              </a:rPr>
              <a:t> </a:t>
            </a:r>
            <a:r>
              <a:rPr lang="en-US" altLang="ja-JP" sz="3200" b="1" dirty="0" smtClean="0">
                <a:solidFill>
                  <a:srgbClr val="0000FF"/>
                </a:solidFill>
                <a:latin typeface="+mj-lt"/>
                <a:cs typeface="Arial"/>
              </a:rPr>
              <a:t>Radio signals from a target: ice + plastic + ladder</a:t>
            </a:r>
            <a:endParaRPr lang="en-US" altLang="ja-JP" sz="3200" b="1" dirty="0">
              <a:solidFill>
                <a:srgbClr val="0000FF"/>
              </a:solidFill>
              <a:latin typeface="+mj-lt"/>
              <a:cs typeface="Arial"/>
            </a:endParaRPr>
          </a:p>
        </p:txBody>
      </p:sp>
      <p:sp>
        <p:nvSpPr>
          <p:cNvPr id="9" name="テキスト ボックス 8"/>
          <p:cNvSpPr txBox="1"/>
          <p:nvPr/>
        </p:nvSpPr>
        <p:spPr>
          <a:xfrm>
            <a:off x="334684" y="727245"/>
            <a:ext cx="4055417" cy="400110"/>
          </a:xfrm>
          <a:prstGeom prst="rect">
            <a:avLst/>
          </a:prstGeom>
          <a:noFill/>
        </p:spPr>
        <p:txBody>
          <a:bodyPr wrap="none" rtlCol="0">
            <a:spAutoFit/>
          </a:bodyPr>
          <a:lstStyle/>
          <a:p>
            <a:r>
              <a:rPr kumimoji="1" lang="en-US" altLang="ja-JP" sz="2000" dirty="0" smtClean="0">
                <a:solidFill>
                  <a:srgbClr val="0000FF"/>
                </a:solidFill>
              </a:rPr>
              <a:t>First attempt to observe radio signals</a:t>
            </a:r>
            <a:endParaRPr kumimoji="1" lang="ja-JP" altLang="en-US" sz="2000" dirty="0">
              <a:solidFill>
                <a:srgbClr val="0000FF"/>
              </a:solidFill>
            </a:endParaRPr>
          </a:p>
        </p:txBody>
      </p:sp>
      <p:sp>
        <p:nvSpPr>
          <p:cNvPr id="26" name="テキスト ボックス 25"/>
          <p:cNvSpPr txBox="1"/>
          <p:nvPr/>
        </p:nvSpPr>
        <p:spPr>
          <a:xfrm>
            <a:off x="4476530" y="1083584"/>
            <a:ext cx="1647995" cy="369332"/>
          </a:xfrm>
          <a:prstGeom prst="rect">
            <a:avLst/>
          </a:prstGeom>
          <a:noFill/>
        </p:spPr>
        <p:txBody>
          <a:bodyPr wrap="none" rtlCol="0">
            <a:spAutoFit/>
          </a:bodyPr>
          <a:lstStyle/>
          <a:p>
            <a:r>
              <a:rPr kumimoji="1" lang="en-US" altLang="ja-JP" dirty="0" err="1" smtClean="0"/>
              <a:t>Bicone</a:t>
            </a:r>
            <a:r>
              <a:rPr kumimoji="1" lang="en-US" altLang="ja-JP" dirty="0" smtClean="0"/>
              <a:t> antenna</a:t>
            </a:r>
            <a:endParaRPr kumimoji="1" lang="ja-JP" altLang="en-US" dirty="0"/>
          </a:p>
        </p:txBody>
      </p:sp>
      <p:cxnSp>
        <p:nvCxnSpPr>
          <p:cNvPr id="28" name="直線矢印コネクタ 27"/>
          <p:cNvCxnSpPr/>
          <p:nvPr/>
        </p:nvCxnSpPr>
        <p:spPr>
          <a:xfrm>
            <a:off x="5151206" y="1452916"/>
            <a:ext cx="89226" cy="566225"/>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flipH="1">
            <a:off x="7940997" y="1451654"/>
            <a:ext cx="154923" cy="566225"/>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7701408" y="1123986"/>
            <a:ext cx="789023" cy="369332"/>
          </a:xfrm>
          <a:prstGeom prst="rect">
            <a:avLst/>
          </a:prstGeom>
          <a:noFill/>
        </p:spPr>
        <p:txBody>
          <a:bodyPr wrap="none" rtlCol="0">
            <a:spAutoFit/>
          </a:bodyPr>
          <a:lstStyle/>
          <a:p>
            <a:r>
              <a:rPr kumimoji="1" lang="en-US" altLang="ja-JP" dirty="0" smtClean="0"/>
              <a:t>Target</a:t>
            </a:r>
            <a:endParaRPr kumimoji="1" lang="ja-JP" altLang="en-US" dirty="0"/>
          </a:p>
        </p:txBody>
      </p:sp>
      <p:sp>
        <p:nvSpPr>
          <p:cNvPr id="33" name="正方形/長方形 32"/>
          <p:cNvSpPr/>
          <p:nvPr/>
        </p:nvSpPr>
        <p:spPr>
          <a:xfrm>
            <a:off x="4812587" y="4131963"/>
            <a:ext cx="1187829" cy="557320"/>
          </a:xfrm>
          <a:prstGeom prst="rect">
            <a:avLst/>
          </a:prstGeom>
          <a:solidFill>
            <a:schemeClr val="bg2"/>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正方形/長方形 33"/>
          <p:cNvSpPr/>
          <p:nvPr/>
        </p:nvSpPr>
        <p:spPr>
          <a:xfrm rot="19857868">
            <a:off x="4923515" y="4027759"/>
            <a:ext cx="910086" cy="431223"/>
          </a:xfrm>
          <a:prstGeom prst="rect">
            <a:avLst/>
          </a:prstGeom>
          <a:solidFill>
            <a:srgbClr val="FFFFFF"/>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7" name="図 36" descr="DSCF125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6148542" y="3862540"/>
            <a:ext cx="3423382" cy="2567537"/>
          </a:xfrm>
          <a:prstGeom prst="rect">
            <a:avLst/>
          </a:prstGeom>
        </p:spPr>
      </p:pic>
      <p:sp>
        <p:nvSpPr>
          <p:cNvPr id="39" name="正方形/長方形 38"/>
          <p:cNvSpPr/>
          <p:nvPr/>
        </p:nvSpPr>
        <p:spPr>
          <a:xfrm rot="4439604">
            <a:off x="5086107" y="5436619"/>
            <a:ext cx="1519290" cy="1193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0" name="正方形/長方形 39"/>
          <p:cNvSpPr/>
          <p:nvPr/>
        </p:nvSpPr>
        <p:spPr>
          <a:xfrm rot="6149469">
            <a:off x="4308202" y="5465400"/>
            <a:ext cx="1389925" cy="1055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5027096" y="4732803"/>
            <a:ext cx="751391" cy="1370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1" name="テキスト ボックス 40"/>
          <p:cNvSpPr txBox="1"/>
          <p:nvPr/>
        </p:nvSpPr>
        <p:spPr>
          <a:xfrm>
            <a:off x="5142264" y="4040603"/>
            <a:ext cx="450101" cy="369332"/>
          </a:xfrm>
          <a:prstGeom prst="rect">
            <a:avLst/>
          </a:prstGeom>
          <a:noFill/>
        </p:spPr>
        <p:txBody>
          <a:bodyPr wrap="none" rtlCol="0">
            <a:spAutoFit/>
          </a:bodyPr>
          <a:lstStyle/>
          <a:p>
            <a:r>
              <a:rPr kumimoji="1" lang="en-US" altLang="ja-JP" dirty="0" smtClean="0"/>
              <a:t>ice</a:t>
            </a:r>
            <a:endParaRPr kumimoji="1" lang="ja-JP" altLang="en-US" dirty="0"/>
          </a:p>
        </p:txBody>
      </p:sp>
      <p:sp>
        <p:nvSpPr>
          <p:cNvPr id="42" name="テキスト ボックス 41"/>
          <p:cNvSpPr txBox="1"/>
          <p:nvPr/>
        </p:nvSpPr>
        <p:spPr>
          <a:xfrm>
            <a:off x="5389672" y="4303834"/>
            <a:ext cx="1184940" cy="369332"/>
          </a:xfrm>
          <a:prstGeom prst="rect">
            <a:avLst/>
          </a:prstGeom>
          <a:noFill/>
        </p:spPr>
        <p:txBody>
          <a:bodyPr wrap="none" rtlCol="0">
            <a:spAutoFit/>
          </a:bodyPr>
          <a:lstStyle/>
          <a:p>
            <a:r>
              <a:rPr kumimoji="1" lang="en-US" altLang="ja-JP" dirty="0" smtClean="0"/>
              <a:t>plastic box</a:t>
            </a:r>
            <a:endParaRPr kumimoji="1" lang="ja-JP" altLang="en-US" dirty="0"/>
          </a:p>
        </p:txBody>
      </p:sp>
      <p:sp>
        <p:nvSpPr>
          <p:cNvPr id="43" name="正方形/長方形 42"/>
          <p:cNvSpPr/>
          <p:nvPr/>
        </p:nvSpPr>
        <p:spPr>
          <a:xfrm>
            <a:off x="5052363" y="5186704"/>
            <a:ext cx="751391" cy="1370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テキスト ボックス 43"/>
          <p:cNvSpPr txBox="1"/>
          <p:nvPr/>
        </p:nvSpPr>
        <p:spPr>
          <a:xfrm>
            <a:off x="5061500" y="5327626"/>
            <a:ext cx="787395" cy="369332"/>
          </a:xfrm>
          <a:prstGeom prst="rect">
            <a:avLst/>
          </a:prstGeom>
          <a:noFill/>
        </p:spPr>
        <p:txBody>
          <a:bodyPr wrap="none" rtlCol="0">
            <a:spAutoFit/>
          </a:bodyPr>
          <a:lstStyle/>
          <a:p>
            <a:r>
              <a:rPr kumimoji="1" lang="en-US" altLang="ja-JP" dirty="0" smtClean="0"/>
              <a:t>ladder</a:t>
            </a:r>
            <a:endParaRPr kumimoji="1" lang="ja-JP" altLang="en-US" dirty="0"/>
          </a:p>
        </p:txBody>
      </p:sp>
      <p:sp>
        <p:nvSpPr>
          <p:cNvPr id="45" name="正方形/長方形 44"/>
          <p:cNvSpPr/>
          <p:nvPr/>
        </p:nvSpPr>
        <p:spPr>
          <a:xfrm>
            <a:off x="5027096" y="5696958"/>
            <a:ext cx="821799" cy="1370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912658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Waveform_onlyIce_vpol_high2.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57717"/>
            <a:ext cx="4748329" cy="3220131"/>
          </a:xfrm>
          <a:prstGeom prst="rect">
            <a:avLst/>
          </a:prstGeom>
        </p:spPr>
      </p:pic>
      <p:pic>
        <p:nvPicPr>
          <p:cNvPr id="4" name="図 3" descr="Waveform_onlyIce_hpol_high2.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9098" y="3157717"/>
            <a:ext cx="4729501" cy="3207363"/>
          </a:xfrm>
          <a:prstGeom prst="rect">
            <a:avLst/>
          </a:prstGeom>
        </p:spPr>
      </p:pic>
      <p:pic>
        <p:nvPicPr>
          <p:cNvPr id="16" name="図 15" descr="DSCF133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0748" y="778364"/>
            <a:ext cx="3418693" cy="2564019"/>
          </a:xfrm>
          <a:prstGeom prst="rect">
            <a:avLst/>
          </a:prstGeom>
        </p:spPr>
      </p:pic>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37</a:t>
            </a:fld>
            <a:endParaRPr lang="ja-JP" altLang="en-US"/>
          </a:p>
        </p:txBody>
      </p:sp>
      <p:sp>
        <p:nvSpPr>
          <p:cNvPr id="7" name="Text Box 44"/>
          <p:cNvSpPr txBox="1">
            <a:spLocks noChangeArrowheads="1"/>
          </p:cNvSpPr>
          <p:nvPr/>
        </p:nvSpPr>
        <p:spPr bwMode="auto">
          <a:xfrm>
            <a:off x="64265" y="127910"/>
            <a:ext cx="685255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a:solidFill>
                  <a:srgbClr val="0000FF"/>
                </a:solidFill>
                <a:latin typeface="+mj-lt"/>
                <a:cs typeface="Arial"/>
              </a:rPr>
              <a:t> </a:t>
            </a:r>
            <a:r>
              <a:rPr lang="en-US" altLang="ja-JP" sz="3200" b="1" dirty="0" smtClean="0">
                <a:solidFill>
                  <a:srgbClr val="0000FF"/>
                </a:solidFill>
                <a:latin typeface="+mj-lt"/>
                <a:cs typeface="Arial"/>
              </a:rPr>
              <a:t>Radio signal from a target: only ice</a:t>
            </a:r>
            <a:endParaRPr lang="en-US" altLang="ja-JP" sz="3200" b="1" dirty="0">
              <a:solidFill>
                <a:srgbClr val="0000FF"/>
              </a:solidFill>
              <a:latin typeface="+mj-lt"/>
              <a:cs typeface="Arial"/>
            </a:endParaRPr>
          </a:p>
        </p:txBody>
      </p:sp>
      <p:sp>
        <p:nvSpPr>
          <p:cNvPr id="10" name="テキスト ボックス 9"/>
          <p:cNvSpPr txBox="1"/>
          <p:nvPr/>
        </p:nvSpPr>
        <p:spPr>
          <a:xfrm>
            <a:off x="3526916" y="3545115"/>
            <a:ext cx="611616" cy="369332"/>
          </a:xfrm>
          <a:prstGeom prst="rect">
            <a:avLst/>
          </a:prstGeom>
          <a:noFill/>
        </p:spPr>
        <p:txBody>
          <a:bodyPr wrap="none" rtlCol="0">
            <a:spAutoFit/>
          </a:bodyPr>
          <a:lstStyle/>
          <a:p>
            <a:r>
              <a:rPr kumimoji="1" lang="en-US" altLang="ja-JP" dirty="0" smtClean="0">
                <a:solidFill>
                  <a:srgbClr val="0000FF"/>
                </a:solidFill>
              </a:rPr>
              <a:t>Vpol</a:t>
            </a:r>
            <a:endParaRPr kumimoji="1" lang="ja-JP" altLang="en-US" dirty="0">
              <a:solidFill>
                <a:srgbClr val="0000FF"/>
              </a:solidFill>
            </a:endParaRPr>
          </a:p>
        </p:txBody>
      </p:sp>
      <p:sp>
        <p:nvSpPr>
          <p:cNvPr id="12" name="テキスト ボックス 11"/>
          <p:cNvSpPr txBox="1"/>
          <p:nvPr/>
        </p:nvSpPr>
        <p:spPr>
          <a:xfrm>
            <a:off x="8117208" y="3559582"/>
            <a:ext cx="624465" cy="369332"/>
          </a:xfrm>
          <a:prstGeom prst="rect">
            <a:avLst/>
          </a:prstGeom>
          <a:noFill/>
        </p:spPr>
        <p:txBody>
          <a:bodyPr wrap="none" rtlCol="0">
            <a:spAutoFit/>
          </a:bodyPr>
          <a:lstStyle/>
          <a:p>
            <a:r>
              <a:rPr lang="en-US" altLang="ja-JP" dirty="0" smtClean="0">
                <a:solidFill>
                  <a:srgbClr val="0000FF"/>
                </a:solidFill>
              </a:rPr>
              <a:t>H</a:t>
            </a:r>
            <a:r>
              <a:rPr kumimoji="1" lang="en-US" altLang="ja-JP" dirty="0" smtClean="0">
                <a:solidFill>
                  <a:srgbClr val="0000FF"/>
                </a:solidFill>
              </a:rPr>
              <a:t>pol</a:t>
            </a:r>
            <a:endParaRPr kumimoji="1" lang="ja-JP" altLang="en-US" dirty="0">
              <a:solidFill>
                <a:srgbClr val="0000FF"/>
              </a:solidFill>
            </a:endParaRPr>
          </a:p>
        </p:txBody>
      </p:sp>
      <p:sp>
        <p:nvSpPr>
          <p:cNvPr id="18" name="テキスト ボックス 17"/>
          <p:cNvSpPr txBox="1"/>
          <p:nvPr/>
        </p:nvSpPr>
        <p:spPr>
          <a:xfrm>
            <a:off x="2785085" y="6290369"/>
            <a:ext cx="2943985" cy="461665"/>
          </a:xfrm>
          <a:prstGeom prst="rect">
            <a:avLst/>
          </a:prstGeom>
          <a:noFill/>
        </p:spPr>
        <p:txBody>
          <a:bodyPr wrap="none" rtlCol="0">
            <a:spAutoFit/>
          </a:bodyPr>
          <a:lstStyle/>
          <a:p>
            <a:r>
              <a:rPr lang="en-US" altLang="ja-JP" sz="2400" b="1" dirty="0" smtClean="0">
                <a:solidFill>
                  <a:srgbClr val="FF0000"/>
                </a:solidFill>
              </a:rPr>
              <a:t>Radio signal from ice!</a:t>
            </a:r>
            <a:endParaRPr kumimoji="1" lang="ja-JP" altLang="en-US" sz="2400" b="1" dirty="0">
              <a:solidFill>
                <a:srgbClr val="FF0000"/>
              </a:solidFill>
            </a:endParaRPr>
          </a:p>
        </p:txBody>
      </p:sp>
      <p:sp>
        <p:nvSpPr>
          <p:cNvPr id="19" name="テキスト ボックス 18"/>
          <p:cNvSpPr txBox="1"/>
          <p:nvPr/>
        </p:nvSpPr>
        <p:spPr>
          <a:xfrm>
            <a:off x="218573" y="911911"/>
            <a:ext cx="4580025" cy="400110"/>
          </a:xfrm>
          <a:prstGeom prst="rect">
            <a:avLst/>
          </a:prstGeom>
          <a:noFill/>
        </p:spPr>
        <p:txBody>
          <a:bodyPr wrap="none" rtlCol="0">
            <a:spAutoFit/>
          </a:bodyPr>
          <a:lstStyle/>
          <a:p>
            <a:r>
              <a:rPr lang="en-US" altLang="ja-JP" sz="2000" dirty="0">
                <a:solidFill>
                  <a:srgbClr val="0000FF"/>
                </a:solidFill>
              </a:rPr>
              <a:t>A</a:t>
            </a:r>
            <a:r>
              <a:rPr kumimoji="1" lang="en-US" altLang="ja-JP" sz="2000" dirty="0" smtClean="0">
                <a:solidFill>
                  <a:srgbClr val="0000FF"/>
                </a:solidFill>
              </a:rPr>
              <a:t>ttempt to reduce emissions from plastics</a:t>
            </a:r>
          </a:p>
        </p:txBody>
      </p:sp>
      <p:sp>
        <p:nvSpPr>
          <p:cNvPr id="20" name="テキスト ボックス 19"/>
          <p:cNvSpPr txBox="1"/>
          <p:nvPr/>
        </p:nvSpPr>
        <p:spPr>
          <a:xfrm>
            <a:off x="1951809" y="2973051"/>
            <a:ext cx="771057" cy="369332"/>
          </a:xfrm>
          <a:prstGeom prst="rect">
            <a:avLst/>
          </a:prstGeom>
          <a:solidFill>
            <a:schemeClr val="bg1"/>
          </a:solidFill>
        </p:spPr>
        <p:txBody>
          <a:bodyPr wrap="square" rtlCol="0">
            <a:spAutoFit/>
          </a:bodyPr>
          <a:lstStyle/>
          <a:p>
            <a:r>
              <a:rPr kumimoji="1" lang="en-US" altLang="ja-JP" dirty="0" smtClean="0">
                <a:solidFill>
                  <a:srgbClr val="0000FF"/>
                </a:solidFill>
              </a:rPr>
              <a:t>               </a:t>
            </a:r>
            <a:endParaRPr kumimoji="1" lang="ja-JP" altLang="en-US" dirty="0">
              <a:solidFill>
                <a:srgbClr val="0000FF"/>
              </a:solidFill>
            </a:endParaRPr>
          </a:p>
        </p:txBody>
      </p:sp>
      <p:cxnSp>
        <p:nvCxnSpPr>
          <p:cNvPr id="21" name="直線矢印コネクタ 20"/>
          <p:cNvCxnSpPr/>
          <p:nvPr/>
        </p:nvCxnSpPr>
        <p:spPr>
          <a:xfrm flipV="1">
            <a:off x="6739286" y="1026930"/>
            <a:ext cx="0" cy="2249775"/>
          </a:xfrm>
          <a:prstGeom prst="straightConnector1">
            <a:avLst/>
          </a:prstGeom>
          <a:ln w="38100" cmpd="sng">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6786293" y="1557896"/>
            <a:ext cx="1643148" cy="400110"/>
          </a:xfrm>
          <a:prstGeom prst="rect">
            <a:avLst/>
          </a:prstGeom>
          <a:noFill/>
        </p:spPr>
        <p:txBody>
          <a:bodyPr wrap="none">
            <a:spAutoFit/>
          </a:bodyPr>
          <a:lstStyle/>
          <a:p>
            <a:pPr>
              <a:defRPr/>
            </a:pPr>
            <a:r>
              <a:rPr lang="en-US" altLang="ja-JP" sz="2000" dirty="0">
                <a:solidFill>
                  <a:srgbClr val="00FF00"/>
                </a:solidFill>
                <a:latin typeface="+mj-lt"/>
                <a:cs typeface="Arial"/>
              </a:rPr>
              <a:t>40 MeV </a:t>
            </a:r>
            <a:r>
              <a:rPr lang="en-US" altLang="ja-JP" sz="2000" dirty="0" smtClean="0">
                <a:solidFill>
                  <a:srgbClr val="00FF00"/>
                </a:solidFill>
                <a:latin typeface="+mj-lt"/>
                <a:cs typeface="Arial"/>
              </a:rPr>
              <a:t>beam</a:t>
            </a:r>
            <a:endParaRPr lang="ja-JP" altLang="en-US" sz="2000" dirty="0">
              <a:solidFill>
                <a:srgbClr val="00FF00"/>
              </a:solidFill>
              <a:latin typeface="+mj-lt"/>
              <a:cs typeface="Arial"/>
            </a:endParaRPr>
          </a:p>
        </p:txBody>
      </p:sp>
      <p:sp>
        <p:nvSpPr>
          <p:cNvPr id="23" name="正方形/長方形 22"/>
          <p:cNvSpPr/>
          <p:nvPr/>
        </p:nvSpPr>
        <p:spPr>
          <a:xfrm>
            <a:off x="2119817" y="1904472"/>
            <a:ext cx="1719752" cy="896775"/>
          </a:xfrm>
          <a:prstGeom prst="rect">
            <a:avLst/>
          </a:prstGeom>
          <a:solidFill>
            <a:schemeClr val="bg2"/>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rot="19857868">
            <a:off x="2329398" y="1785432"/>
            <a:ext cx="1317633" cy="693874"/>
          </a:xfrm>
          <a:prstGeom prst="rect">
            <a:avLst/>
          </a:prstGeom>
          <a:solidFill>
            <a:srgbClr val="FFFFFF"/>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682395" y="1936299"/>
            <a:ext cx="651661" cy="369332"/>
          </a:xfrm>
          <a:prstGeom prst="rect">
            <a:avLst/>
          </a:prstGeom>
          <a:noFill/>
        </p:spPr>
        <p:txBody>
          <a:bodyPr wrap="square" rtlCol="0">
            <a:spAutoFit/>
          </a:bodyPr>
          <a:lstStyle/>
          <a:p>
            <a:r>
              <a:rPr kumimoji="1" lang="en-US" altLang="ja-JP" dirty="0" smtClean="0"/>
              <a:t>ice</a:t>
            </a:r>
            <a:endParaRPr kumimoji="1" lang="ja-JP" altLang="en-US" dirty="0"/>
          </a:p>
        </p:txBody>
      </p:sp>
      <p:sp>
        <p:nvSpPr>
          <p:cNvPr id="26" name="テキスト ボックス 25"/>
          <p:cNvSpPr txBox="1"/>
          <p:nvPr/>
        </p:nvSpPr>
        <p:spPr>
          <a:xfrm>
            <a:off x="3132161" y="2386129"/>
            <a:ext cx="1715569" cy="369332"/>
          </a:xfrm>
          <a:prstGeom prst="rect">
            <a:avLst/>
          </a:prstGeom>
          <a:noFill/>
        </p:spPr>
        <p:txBody>
          <a:bodyPr wrap="square" rtlCol="0">
            <a:spAutoFit/>
          </a:bodyPr>
          <a:lstStyle/>
          <a:p>
            <a:r>
              <a:rPr kumimoji="1" lang="en-US" altLang="ja-JP" dirty="0" smtClean="0"/>
              <a:t>plastic box</a:t>
            </a:r>
            <a:endParaRPr kumimoji="1" lang="ja-JP" altLang="en-US" dirty="0"/>
          </a:p>
        </p:txBody>
      </p:sp>
      <p:sp>
        <p:nvSpPr>
          <p:cNvPr id="27" name="正方形/長方形 26"/>
          <p:cNvSpPr/>
          <p:nvPr/>
        </p:nvSpPr>
        <p:spPr>
          <a:xfrm>
            <a:off x="2617333" y="2782975"/>
            <a:ext cx="751391" cy="5178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1528949" y="2788385"/>
            <a:ext cx="3188981" cy="369332"/>
          </a:xfrm>
          <a:prstGeom prst="rect">
            <a:avLst/>
          </a:prstGeom>
          <a:noFill/>
        </p:spPr>
        <p:txBody>
          <a:bodyPr wrap="none" rtlCol="0">
            <a:spAutoFit/>
          </a:bodyPr>
          <a:lstStyle/>
          <a:p>
            <a:r>
              <a:rPr kumimoji="1" lang="en-US" altLang="ja-JP" dirty="0" smtClean="0">
                <a:solidFill>
                  <a:srgbClr val="FF0000"/>
                </a:solidFill>
              </a:rPr>
              <a:t>Hole underneath the plastic box</a:t>
            </a:r>
            <a:endParaRPr kumimoji="1" lang="ja-JP" altLang="en-US" dirty="0">
              <a:solidFill>
                <a:srgbClr val="FF0000"/>
              </a:solidFill>
            </a:endParaRPr>
          </a:p>
        </p:txBody>
      </p:sp>
    </p:spTree>
    <p:extLst>
      <p:ext uri="{BB962C8B-B14F-4D97-AF65-F5344CB8AC3E}">
        <p14:creationId xmlns:p14="http://schemas.microsoft.com/office/powerpoint/2010/main" val="1297477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38</a:t>
            </a:fld>
            <a:endParaRPr lang="ja-JP" altLang="en-US"/>
          </a:p>
        </p:txBody>
      </p:sp>
      <p:sp>
        <p:nvSpPr>
          <p:cNvPr id="7" name="Text Box 44"/>
          <p:cNvSpPr txBox="1">
            <a:spLocks noChangeArrowheads="1"/>
          </p:cNvSpPr>
          <p:nvPr/>
        </p:nvSpPr>
        <p:spPr bwMode="auto">
          <a:xfrm>
            <a:off x="146498" y="182728"/>
            <a:ext cx="75011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a:solidFill>
                  <a:srgbClr val="0000FF"/>
                </a:solidFill>
                <a:latin typeface="+mj-lt"/>
                <a:cs typeface="Arial"/>
              </a:rPr>
              <a:t> </a:t>
            </a:r>
            <a:r>
              <a:rPr lang="en-US" altLang="ja-JP" sz="3200" b="1" dirty="0" smtClean="0">
                <a:solidFill>
                  <a:srgbClr val="0000FF"/>
                </a:solidFill>
                <a:latin typeface="+mj-lt"/>
                <a:cs typeface="Arial"/>
              </a:rPr>
              <a:t>Radio power Vs. monitor charge</a:t>
            </a:r>
            <a:endParaRPr lang="en-US" altLang="ja-JP" sz="3200" b="1" dirty="0">
              <a:solidFill>
                <a:srgbClr val="0000FF"/>
              </a:solidFill>
              <a:latin typeface="+mj-lt"/>
              <a:cs typeface="Arial"/>
            </a:endParaRPr>
          </a:p>
        </p:txBody>
      </p:sp>
      <p:sp>
        <p:nvSpPr>
          <p:cNvPr id="4" name="テキスト ボックス 3"/>
          <p:cNvSpPr txBox="1"/>
          <p:nvPr/>
        </p:nvSpPr>
        <p:spPr>
          <a:xfrm>
            <a:off x="1035253" y="4892406"/>
            <a:ext cx="6096541" cy="1015663"/>
          </a:xfrm>
          <a:prstGeom prst="rect">
            <a:avLst/>
          </a:prstGeom>
          <a:noFill/>
        </p:spPr>
        <p:txBody>
          <a:bodyPr wrap="none" rtlCol="0">
            <a:spAutoFit/>
          </a:bodyPr>
          <a:lstStyle/>
          <a:p>
            <a:pPr marL="285750" indent="-285750">
              <a:buFont typeface="Wingdings" charset="2"/>
              <a:buChar char="ü"/>
            </a:pPr>
            <a:r>
              <a:rPr lang="en-US" altLang="ja-JP" sz="2000" dirty="0">
                <a:solidFill>
                  <a:srgbClr val="FF0000"/>
                </a:solidFill>
              </a:rPr>
              <a:t>R</a:t>
            </a:r>
            <a:r>
              <a:rPr lang="en-US" altLang="ja-JP" sz="2000" dirty="0" smtClean="0">
                <a:solidFill>
                  <a:srgbClr val="FF0000"/>
                </a:solidFill>
              </a:rPr>
              <a:t>adio power is proportional to square of beam charge</a:t>
            </a:r>
          </a:p>
          <a:p>
            <a:pPr marL="285750" indent="-285750">
              <a:buFont typeface="Wingdings" charset="2"/>
              <a:buChar char="ü"/>
            </a:pPr>
            <a:r>
              <a:rPr kumimoji="1" lang="en-US" altLang="ja-JP" sz="2000" dirty="0" smtClean="0">
                <a:solidFill>
                  <a:srgbClr val="FF0000"/>
                </a:solidFill>
              </a:rPr>
              <a:t>Signals are polarized</a:t>
            </a:r>
          </a:p>
          <a:p>
            <a:pPr marL="285750" indent="-285750">
              <a:buFont typeface="Wingdings" charset="2"/>
              <a:buChar char="ü"/>
            </a:pPr>
            <a:r>
              <a:rPr lang="en-US" altLang="ja-JP" sz="2000" dirty="0" smtClean="0">
                <a:solidFill>
                  <a:srgbClr val="FF00FF"/>
                </a:solidFill>
              </a:rPr>
              <a:t>More detail analysis is on going</a:t>
            </a:r>
          </a:p>
        </p:txBody>
      </p:sp>
      <p:pic>
        <p:nvPicPr>
          <p:cNvPr id="8" name="図 7"/>
          <p:cNvPicPr>
            <a:picLocks noChangeAspect="1"/>
          </p:cNvPicPr>
          <p:nvPr/>
        </p:nvPicPr>
        <p:blipFill>
          <a:blip r:embed="rId2"/>
          <a:stretch>
            <a:fillRect/>
          </a:stretch>
        </p:blipFill>
        <p:spPr>
          <a:xfrm>
            <a:off x="4582" y="1056999"/>
            <a:ext cx="4949012" cy="3354045"/>
          </a:xfrm>
          <a:prstGeom prst="rect">
            <a:avLst/>
          </a:prstGeom>
        </p:spPr>
      </p:pic>
      <p:pic>
        <p:nvPicPr>
          <p:cNvPr id="5" name="図 4"/>
          <p:cNvPicPr>
            <a:picLocks noChangeAspect="1"/>
          </p:cNvPicPr>
          <p:nvPr/>
        </p:nvPicPr>
        <p:blipFill>
          <a:blip r:embed="rId3"/>
          <a:stretch>
            <a:fillRect/>
          </a:stretch>
        </p:blipFill>
        <p:spPr>
          <a:xfrm>
            <a:off x="4535894" y="1056998"/>
            <a:ext cx="4949012" cy="3354045"/>
          </a:xfrm>
          <a:prstGeom prst="rect">
            <a:avLst/>
          </a:prstGeom>
        </p:spPr>
      </p:pic>
      <p:sp>
        <p:nvSpPr>
          <p:cNvPr id="9" name="テキスト ボックス 8"/>
          <p:cNvSpPr txBox="1"/>
          <p:nvPr/>
        </p:nvSpPr>
        <p:spPr>
          <a:xfrm>
            <a:off x="681657" y="1494169"/>
            <a:ext cx="611616" cy="369332"/>
          </a:xfrm>
          <a:prstGeom prst="rect">
            <a:avLst/>
          </a:prstGeom>
          <a:noFill/>
        </p:spPr>
        <p:txBody>
          <a:bodyPr wrap="none" rtlCol="0">
            <a:spAutoFit/>
          </a:bodyPr>
          <a:lstStyle/>
          <a:p>
            <a:r>
              <a:rPr kumimoji="1" lang="en-US" altLang="ja-JP" dirty="0" smtClean="0">
                <a:solidFill>
                  <a:srgbClr val="0000FF"/>
                </a:solidFill>
              </a:rPr>
              <a:t>Vpol</a:t>
            </a:r>
            <a:endParaRPr kumimoji="1" lang="ja-JP" altLang="en-US" dirty="0">
              <a:solidFill>
                <a:srgbClr val="0000FF"/>
              </a:solidFill>
            </a:endParaRPr>
          </a:p>
        </p:txBody>
      </p:sp>
      <p:sp>
        <p:nvSpPr>
          <p:cNvPr id="10" name="テキスト ボックス 9"/>
          <p:cNvSpPr txBox="1"/>
          <p:nvPr/>
        </p:nvSpPr>
        <p:spPr>
          <a:xfrm>
            <a:off x="8266911" y="1494169"/>
            <a:ext cx="624465" cy="369332"/>
          </a:xfrm>
          <a:prstGeom prst="rect">
            <a:avLst/>
          </a:prstGeom>
          <a:noFill/>
        </p:spPr>
        <p:txBody>
          <a:bodyPr wrap="none" rtlCol="0">
            <a:spAutoFit/>
          </a:bodyPr>
          <a:lstStyle/>
          <a:p>
            <a:r>
              <a:rPr kumimoji="1" lang="en-US" altLang="ja-JP" dirty="0" smtClean="0">
                <a:solidFill>
                  <a:srgbClr val="0000FF"/>
                </a:solidFill>
              </a:rPr>
              <a:t>Hpol</a:t>
            </a:r>
            <a:endParaRPr kumimoji="1" lang="ja-JP" altLang="en-US" dirty="0">
              <a:solidFill>
                <a:srgbClr val="0000FF"/>
              </a:solidFill>
            </a:endParaRPr>
          </a:p>
        </p:txBody>
      </p:sp>
      <p:sp>
        <p:nvSpPr>
          <p:cNvPr id="2" name="テキスト ボックス 1"/>
          <p:cNvSpPr txBox="1"/>
          <p:nvPr/>
        </p:nvSpPr>
        <p:spPr>
          <a:xfrm>
            <a:off x="2995092" y="4234013"/>
            <a:ext cx="1659792" cy="307777"/>
          </a:xfrm>
          <a:prstGeom prst="rect">
            <a:avLst/>
          </a:prstGeom>
          <a:solidFill>
            <a:srgbClr val="FFFFFF"/>
          </a:solidFill>
        </p:spPr>
        <p:txBody>
          <a:bodyPr wrap="none" rtlCol="0">
            <a:spAutoFit/>
          </a:bodyPr>
          <a:lstStyle/>
          <a:p>
            <a:r>
              <a:rPr kumimoji="1" lang="en-US" altLang="ja-JP" sz="1400" dirty="0" smtClean="0"/>
              <a:t>Monitor charge [pC]</a:t>
            </a:r>
            <a:endParaRPr kumimoji="1" lang="ja-JP" altLang="en-US" sz="1400" dirty="0"/>
          </a:p>
        </p:txBody>
      </p:sp>
      <p:sp>
        <p:nvSpPr>
          <p:cNvPr id="11" name="テキスト ボックス 10"/>
          <p:cNvSpPr txBox="1"/>
          <p:nvPr/>
        </p:nvSpPr>
        <p:spPr>
          <a:xfrm>
            <a:off x="7484208" y="4247815"/>
            <a:ext cx="1659792" cy="307777"/>
          </a:xfrm>
          <a:prstGeom prst="rect">
            <a:avLst/>
          </a:prstGeom>
          <a:solidFill>
            <a:srgbClr val="FFFFFF"/>
          </a:solidFill>
        </p:spPr>
        <p:txBody>
          <a:bodyPr wrap="none" rtlCol="0">
            <a:spAutoFit/>
          </a:bodyPr>
          <a:lstStyle/>
          <a:p>
            <a:r>
              <a:rPr kumimoji="1" lang="en-US" altLang="ja-JP" sz="1400" dirty="0" smtClean="0"/>
              <a:t>Monitor charge [pC]</a:t>
            </a:r>
            <a:endParaRPr kumimoji="1" lang="ja-JP" altLang="en-US" sz="1400" dirty="0"/>
          </a:p>
        </p:txBody>
      </p:sp>
      <p:sp>
        <p:nvSpPr>
          <p:cNvPr id="3" name="テキスト ボックス 2"/>
          <p:cNvSpPr txBox="1"/>
          <p:nvPr/>
        </p:nvSpPr>
        <p:spPr>
          <a:xfrm>
            <a:off x="541592" y="3197161"/>
            <a:ext cx="1512715" cy="584776"/>
          </a:xfrm>
          <a:prstGeom prst="rect">
            <a:avLst/>
          </a:prstGeom>
          <a:solidFill>
            <a:srgbClr val="FFFFFF"/>
          </a:solidFill>
        </p:spPr>
        <p:txBody>
          <a:bodyPr wrap="square" rtlCol="0">
            <a:spAutoFit/>
          </a:bodyPr>
          <a:lstStyle/>
          <a:p>
            <a:r>
              <a:rPr kumimoji="1" lang="en-US" altLang="ja-JP" sz="1600" dirty="0" smtClean="0"/>
              <a:t>● no target</a:t>
            </a:r>
          </a:p>
          <a:p>
            <a:r>
              <a:rPr lang="en-US" altLang="ja-JP" sz="1600" dirty="0" smtClean="0">
                <a:solidFill>
                  <a:srgbClr val="FF0000"/>
                </a:solidFill>
              </a:rPr>
              <a:t>● ice</a:t>
            </a:r>
          </a:p>
        </p:txBody>
      </p:sp>
      <p:sp>
        <p:nvSpPr>
          <p:cNvPr id="12" name="正方形/長方形 11"/>
          <p:cNvSpPr/>
          <p:nvPr/>
        </p:nvSpPr>
        <p:spPr>
          <a:xfrm>
            <a:off x="541592" y="3690779"/>
            <a:ext cx="2049960" cy="338554"/>
          </a:xfrm>
          <a:prstGeom prst="rect">
            <a:avLst/>
          </a:prstGeom>
          <a:solidFill>
            <a:srgbClr val="FFFFFF"/>
          </a:solidFill>
          <a:ln>
            <a:solidFill>
              <a:srgbClr val="FFFFFF"/>
            </a:solidFill>
          </a:ln>
        </p:spPr>
        <p:txBody>
          <a:bodyPr wrap="none">
            <a:spAutoFit/>
          </a:bodyPr>
          <a:lstStyle/>
          <a:p>
            <a:pPr lvl="0"/>
            <a:r>
              <a:rPr lang="en-US" altLang="ja-JP" sz="1600" dirty="0">
                <a:solidFill>
                  <a:srgbClr val="008000"/>
                </a:solidFill>
              </a:rPr>
              <a:t>● ice + plastic + ladder</a:t>
            </a:r>
            <a:endParaRPr lang="ja-JP" altLang="en-US" sz="1600" dirty="0">
              <a:solidFill>
                <a:srgbClr val="008000"/>
              </a:solidFill>
            </a:endParaRPr>
          </a:p>
        </p:txBody>
      </p:sp>
      <p:sp>
        <p:nvSpPr>
          <p:cNvPr id="14" name="正方形/長方形 13"/>
          <p:cNvSpPr/>
          <p:nvPr/>
        </p:nvSpPr>
        <p:spPr>
          <a:xfrm>
            <a:off x="5081834" y="1938112"/>
            <a:ext cx="2049960" cy="338554"/>
          </a:xfrm>
          <a:prstGeom prst="rect">
            <a:avLst/>
          </a:prstGeom>
          <a:solidFill>
            <a:srgbClr val="FFFFFF"/>
          </a:solidFill>
          <a:ln>
            <a:solidFill>
              <a:srgbClr val="FFFFFF"/>
            </a:solidFill>
          </a:ln>
        </p:spPr>
        <p:txBody>
          <a:bodyPr wrap="none">
            <a:spAutoFit/>
          </a:bodyPr>
          <a:lstStyle/>
          <a:p>
            <a:pPr lvl="0"/>
            <a:r>
              <a:rPr lang="en-US" altLang="ja-JP" sz="1600" dirty="0">
                <a:solidFill>
                  <a:srgbClr val="008000"/>
                </a:solidFill>
              </a:rPr>
              <a:t>● ice + plastic + ladder</a:t>
            </a:r>
            <a:endParaRPr lang="ja-JP" altLang="en-US" sz="1600" dirty="0">
              <a:solidFill>
                <a:srgbClr val="008000"/>
              </a:solidFill>
            </a:endParaRPr>
          </a:p>
        </p:txBody>
      </p:sp>
      <p:sp>
        <p:nvSpPr>
          <p:cNvPr id="13" name="テキスト ボックス 12"/>
          <p:cNvSpPr txBox="1"/>
          <p:nvPr/>
        </p:nvSpPr>
        <p:spPr>
          <a:xfrm>
            <a:off x="5081834" y="1444494"/>
            <a:ext cx="1512715" cy="584776"/>
          </a:xfrm>
          <a:prstGeom prst="rect">
            <a:avLst/>
          </a:prstGeom>
          <a:solidFill>
            <a:srgbClr val="FFFFFF"/>
          </a:solidFill>
        </p:spPr>
        <p:txBody>
          <a:bodyPr wrap="square" rtlCol="0">
            <a:spAutoFit/>
          </a:bodyPr>
          <a:lstStyle/>
          <a:p>
            <a:r>
              <a:rPr kumimoji="1" lang="en-US" altLang="ja-JP" sz="1600" dirty="0" smtClean="0"/>
              <a:t>● no target</a:t>
            </a:r>
          </a:p>
          <a:p>
            <a:r>
              <a:rPr lang="en-US" altLang="ja-JP" sz="1600" dirty="0" smtClean="0">
                <a:solidFill>
                  <a:srgbClr val="FF0000"/>
                </a:solidFill>
              </a:rPr>
              <a:t>● ice</a:t>
            </a:r>
          </a:p>
        </p:txBody>
      </p:sp>
    </p:spTree>
    <p:extLst>
      <p:ext uri="{BB962C8B-B14F-4D97-AF65-F5344CB8AC3E}">
        <p14:creationId xmlns:p14="http://schemas.microsoft.com/office/powerpoint/2010/main" val="7884049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39</a:t>
            </a:fld>
            <a:endParaRPr lang="ja-JP" altLang="en-US"/>
          </a:p>
        </p:txBody>
      </p:sp>
      <p:sp>
        <p:nvSpPr>
          <p:cNvPr id="5" name="Text Box 44"/>
          <p:cNvSpPr txBox="1">
            <a:spLocks noChangeArrowheads="1"/>
          </p:cNvSpPr>
          <p:nvPr/>
        </p:nvSpPr>
        <p:spPr bwMode="auto">
          <a:xfrm>
            <a:off x="146498" y="182728"/>
            <a:ext cx="75011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a:solidFill>
                  <a:srgbClr val="0000FF"/>
                </a:solidFill>
                <a:latin typeface="+mj-lt"/>
                <a:cs typeface="Arial"/>
              </a:rPr>
              <a:t> </a:t>
            </a:r>
            <a:r>
              <a:rPr lang="en-US" altLang="ja-JP" sz="3200" b="1" dirty="0" smtClean="0">
                <a:solidFill>
                  <a:srgbClr val="0000FF"/>
                </a:solidFill>
                <a:latin typeface="+mj-lt"/>
                <a:cs typeface="Arial"/>
              </a:rPr>
              <a:t>Actual calibration in January</a:t>
            </a:r>
            <a:endParaRPr lang="en-US" altLang="ja-JP" sz="3200" b="1" dirty="0">
              <a:solidFill>
                <a:srgbClr val="0000FF"/>
              </a:solidFill>
              <a:latin typeface="+mj-lt"/>
              <a:cs typeface="Arial"/>
            </a:endParaRPr>
          </a:p>
        </p:txBody>
      </p:sp>
      <p:pic>
        <p:nvPicPr>
          <p:cNvPr id="4" name="図 3" descr="DSCF140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68825" y="780043"/>
            <a:ext cx="4575176" cy="6100235"/>
          </a:xfrm>
          <a:prstGeom prst="rect">
            <a:avLst/>
          </a:prstGeom>
        </p:spPr>
      </p:pic>
      <p:sp>
        <p:nvSpPr>
          <p:cNvPr id="7" name="テキスト ボックス 6"/>
          <p:cNvSpPr txBox="1"/>
          <p:nvPr/>
        </p:nvSpPr>
        <p:spPr>
          <a:xfrm>
            <a:off x="67770" y="1087285"/>
            <a:ext cx="4307367" cy="707886"/>
          </a:xfrm>
          <a:prstGeom prst="rect">
            <a:avLst/>
          </a:prstGeom>
          <a:noFill/>
        </p:spPr>
        <p:txBody>
          <a:bodyPr wrap="square" rtlCol="0">
            <a:spAutoFit/>
          </a:bodyPr>
          <a:lstStyle/>
          <a:p>
            <a:r>
              <a:rPr kumimoji="1" lang="en-US" altLang="ja-JP" sz="2000" dirty="0" smtClean="0">
                <a:solidFill>
                  <a:srgbClr val="FF00FF"/>
                </a:solidFill>
              </a:rPr>
              <a:t>The actual calibration will be performed in January, 2015</a:t>
            </a:r>
          </a:p>
        </p:txBody>
      </p:sp>
      <p:grpSp>
        <p:nvGrpSpPr>
          <p:cNvPr id="23" name="図形グループ 22"/>
          <p:cNvGrpSpPr/>
          <p:nvPr/>
        </p:nvGrpSpPr>
        <p:grpSpPr>
          <a:xfrm>
            <a:off x="582206" y="3455247"/>
            <a:ext cx="3407486" cy="2871306"/>
            <a:chOff x="1498162" y="1771665"/>
            <a:chExt cx="6290300" cy="4735495"/>
          </a:xfrm>
        </p:grpSpPr>
        <p:pic>
          <p:nvPicPr>
            <p:cNvPr id="24" name="図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8267" y="2365272"/>
              <a:ext cx="3404291" cy="4141888"/>
            </a:xfrm>
            <a:prstGeom prst="rect">
              <a:avLst/>
            </a:prstGeom>
          </p:spPr>
        </p:pic>
        <p:sp>
          <p:nvSpPr>
            <p:cNvPr id="26" name="正方形/長方形 25"/>
            <p:cNvSpPr/>
            <p:nvPr/>
          </p:nvSpPr>
          <p:spPr>
            <a:xfrm rot="2947295">
              <a:off x="4028612" y="2374038"/>
              <a:ext cx="1231204" cy="309456"/>
            </a:xfrm>
            <a:prstGeom prst="rect">
              <a:avLst/>
            </a:prstGeom>
            <a:solidFill>
              <a:srgbClr val="66C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467199" y="2452775"/>
              <a:ext cx="173636" cy="719459"/>
            </a:xfrm>
            <a:prstGeom prst="rect">
              <a:avLst/>
            </a:prstGeom>
            <a:solidFill>
              <a:srgbClr val="D7E4B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flipH="1">
              <a:off x="4524253" y="1771665"/>
              <a:ext cx="29764" cy="3830193"/>
            </a:xfrm>
            <a:prstGeom prst="line">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7024496" y="3621213"/>
              <a:ext cx="585375" cy="2642609"/>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正方形/長方形 32"/>
            <p:cNvSpPr/>
            <p:nvPr/>
          </p:nvSpPr>
          <p:spPr>
            <a:xfrm>
              <a:off x="1688617" y="3607707"/>
              <a:ext cx="585375" cy="2642609"/>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rot="16200000">
              <a:off x="4562146" y="110498"/>
              <a:ext cx="162331" cy="629030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688617" y="3370666"/>
              <a:ext cx="444983" cy="2171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0" name="正方形/長方形 39"/>
            <p:cNvSpPr/>
            <p:nvPr/>
          </p:nvSpPr>
          <p:spPr>
            <a:xfrm>
              <a:off x="7185186" y="3370666"/>
              <a:ext cx="444983" cy="2171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7" name="テキスト ボックス 46"/>
          <p:cNvSpPr txBox="1"/>
          <p:nvPr/>
        </p:nvSpPr>
        <p:spPr>
          <a:xfrm>
            <a:off x="4568825" y="780043"/>
            <a:ext cx="4005899" cy="646331"/>
          </a:xfrm>
          <a:prstGeom prst="rect">
            <a:avLst/>
          </a:prstGeom>
          <a:noFill/>
        </p:spPr>
        <p:txBody>
          <a:bodyPr wrap="square" rtlCol="0">
            <a:spAutoFit/>
          </a:bodyPr>
          <a:lstStyle/>
          <a:p>
            <a:r>
              <a:rPr kumimoji="1" lang="en-US" altLang="ja-JP" dirty="0" smtClean="0"/>
              <a:t>Test of antenna tower and antenna support structure in Japan</a:t>
            </a:r>
            <a:endParaRPr kumimoji="1" lang="ja-JP" altLang="en-US" dirty="0"/>
          </a:p>
        </p:txBody>
      </p:sp>
      <p:sp>
        <p:nvSpPr>
          <p:cNvPr id="48" name="テキスト ボックス 47"/>
          <p:cNvSpPr txBox="1"/>
          <p:nvPr/>
        </p:nvSpPr>
        <p:spPr>
          <a:xfrm>
            <a:off x="661311" y="3091044"/>
            <a:ext cx="3548981" cy="369332"/>
          </a:xfrm>
          <a:prstGeom prst="rect">
            <a:avLst/>
          </a:prstGeom>
          <a:noFill/>
        </p:spPr>
        <p:txBody>
          <a:bodyPr wrap="none" rtlCol="0">
            <a:spAutoFit/>
          </a:bodyPr>
          <a:lstStyle/>
          <a:p>
            <a:r>
              <a:rPr kumimoji="1" lang="en-US" altLang="ja-JP" dirty="0" smtClean="0">
                <a:solidFill>
                  <a:srgbClr val="0000FF"/>
                </a:solidFill>
              </a:rPr>
              <a:t>Actual ice target (100 x 25 x 30 cm</a:t>
            </a:r>
            <a:r>
              <a:rPr kumimoji="1" lang="en-US" altLang="ja-JP" baseline="30000" dirty="0" smtClean="0">
                <a:solidFill>
                  <a:srgbClr val="0000FF"/>
                </a:solidFill>
              </a:rPr>
              <a:t>3</a:t>
            </a:r>
            <a:r>
              <a:rPr kumimoji="1" lang="en-US" altLang="ja-JP" dirty="0" smtClean="0">
                <a:solidFill>
                  <a:srgbClr val="0000FF"/>
                </a:solidFill>
              </a:rPr>
              <a:t>)</a:t>
            </a:r>
            <a:endParaRPr kumimoji="1" lang="ja-JP" altLang="en-US" dirty="0">
              <a:solidFill>
                <a:srgbClr val="0000FF"/>
              </a:solidFill>
            </a:endParaRPr>
          </a:p>
        </p:txBody>
      </p:sp>
      <p:sp>
        <p:nvSpPr>
          <p:cNvPr id="49" name="テキスト ボックス 48"/>
          <p:cNvSpPr txBox="1"/>
          <p:nvPr/>
        </p:nvSpPr>
        <p:spPr>
          <a:xfrm>
            <a:off x="2249037" y="3445841"/>
            <a:ext cx="1653918" cy="338554"/>
          </a:xfrm>
          <a:prstGeom prst="rect">
            <a:avLst/>
          </a:prstGeom>
          <a:noFill/>
        </p:spPr>
        <p:txBody>
          <a:bodyPr wrap="none" rtlCol="0">
            <a:spAutoFit/>
          </a:bodyPr>
          <a:lstStyle/>
          <a:p>
            <a:r>
              <a:rPr kumimoji="1" lang="en-US" altLang="ja-JP" sz="1600" dirty="0" smtClean="0">
                <a:solidFill>
                  <a:srgbClr val="0000FF"/>
                </a:solidFill>
              </a:rPr>
              <a:t>40 MeV electrons</a:t>
            </a:r>
            <a:endParaRPr kumimoji="1" lang="ja-JP" altLang="en-US" sz="1600" dirty="0">
              <a:solidFill>
                <a:srgbClr val="0000FF"/>
              </a:solidFill>
            </a:endParaRPr>
          </a:p>
        </p:txBody>
      </p:sp>
    </p:spTree>
    <p:extLst>
      <p:ext uri="{BB962C8B-B14F-4D97-AF65-F5344CB8AC3E}">
        <p14:creationId xmlns:p14="http://schemas.microsoft.com/office/powerpoint/2010/main" val="41058208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Neutrinos as messengers</a:t>
            </a:r>
          </a:p>
        </p:txBody>
      </p:sp>
      <p:pic>
        <p:nvPicPr>
          <p:cNvPr id="6148" name="Picture 4" descr="GZKAbs"/>
          <p:cNvPicPr>
            <a:picLocks noChangeAspect="1" noChangeArrowheads="1"/>
          </p:cNvPicPr>
          <p:nvPr/>
        </p:nvPicPr>
        <p:blipFill>
          <a:blip r:embed="rId2"/>
          <a:srcRect/>
          <a:stretch>
            <a:fillRect/>
          </a:stretch>
        </p:blipFill>
        <p:spPr bwMode="auto">
          <a:xfrm>
            <a:off x="0" y="1447800"/>
            <a:ext cx="4625975" cy="5067300"/>
          </a:xfrm>
          <a:prstGeom prst="rect">
            <a:avLst/>
          </a:prstGeom>
          <a:noFill/>
        </p:spPr>
      </p:pic>
      <p:sp>
        <p:nvSpPr>
          <p:cNvPr id="6149" name="Rectangle 5"/>
          <p:cNvSpPr>
            <a:spLocks noChangeArrowheads="1"/>
          </p:cNvSpPr>
          <p:nvPr/>
        </p:nvSpPr>
        <p:spPr bwMode="auto">
          <a:xfrm>
            <a:off x="4800600" y="1600200"/>
            <a:ext cx="3962400" cy="4695825"/>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pPr>
            <a:r>
              <a:rPr lang="en-US" sz="1300">
                <a:solidFill>
                  <a:srgbClr val="0000CC"/>
                </a:solidFill>
              </a:rPr>
              <a:t>Study of the highest energy processes and particles throughout the universe requires</a:t>
            </a:r>
            <a:r>
              <a:rPr lang="en-US" sz="1300" i="1">
                <a:solidFill>
                  <a:srgbClr val="0000CC"/>
                </a:solidFill>
              </a:rPr>
              <a:t> </a:t>
            </a:r>
            <a:r>
              <a:rPr lang="en-US" sz="1300">
                <a:solidFill>
                  <a:srgbClr val="0000CC"/>
                </a:solidFill>
              </a:rPr>
              <a:t>PeV-ZeV neutrino detectors</a:t>
            </a:r>
          </a:p>
          <a:p>
            <a:pPr eaLnBrk="1" hangingPunct="1">
              <a:lnSpc>
                <a:spcPct val="90000"/>
              </a:lnSpc>
              <a:spcBef>
                <a:spcPct val="20000"/>
              </a:spcBef>
            </a:pPr>
            <a:endParaRPr lang="en-US" sz="1300">
              <a:solidFill>
                <a:srgbClr val="0000CC"/>
              </a:solidFill>
            </a:endParaRPr>
          </a:p>
          <a:p>
            <a:pPr eaLnBrk="1" hangingPunct="1">
              <a:lnSpc>
                <a:spcPct val="90000"/>
              </a:lnSpc>
              <a:spcBef>
                <a:spcPct val="20000"/>
              </a:spcBef>
            </a:pPr>
            <a:r>
              <a:rPr lang="en-US" sz="1300">
                <a:solidFill>
                  <a:srgbClr val="0000CC"/>
                </a:solidFill>
              </a:rPr>
              <a:t>To “</a:t>
            </a:r>
            <a:r>
              <a:rPr lang="en-US" sz="1300" b="1">
                <a:solidFill>
                  <a:srgbClr val="0000CC"/>
                </a:solidFill>
              </a:rPr>
              <a:t>guarantee”</a:t>
            </a:r>
            <a:r>
              <a:rPr lang="en-US" sz="1300">
                <a:solidFill>
                  <a:srgbClr val="0000CC"/>
                </a:solidFill>
              </a:rPr>
              <a:t>EeV neutrino detection, </a:t>
            </a:r>
            <a:r>
              <a:rPr lang="en-US" sz="1300" b="1">
                <a:solidFill>
                  <a:srgbClr val="0000CC"/>
                </a:solidFill>
              </a:rPr>
              <a:t>design for the GZK neutrino flux</a:t>
            </a:r>
            <a:endParaRPr lang="en-US" sz="1300">
              <a:solidFill>
                <a:schemeClr val="accent2"/>
              </a:solidFill>
            </a:endParaRPr>
          </a:p>
          <a:p>
            <a:pPr eaLnBrk="1" hangingPunct="1">
              <a:lnSpc>
                <a:spcPct val="90000"/>
              </a:lnSpc>
            </a:pPr>
            <a:endParaRPr lang="en-US" sz="1300">
              <a:solidFill>
                <a:schemeClr val="accent2"/>
              </a:solidFill>
            </a:endParaRPr>
          </a:p>
          <a:p>
            <a:pPr eaLnBrk="1" hangingPunct="1">
              <a:lnSpc>
                <a:spcPct val="90000"/>
              </a:lnSpc>
            </a:pPr>
            <a:r>
              <a:rPr lang="en-US" sz="1300">
                <a:solidFill>
                  <a:schemeClr val="accent2"/>
                </a:solidFill>
              </a:rPr>
              <a:t>Existence of extragalactic neutrinos inferred from CR spectrum, up to 10</a:t>
            </a:r>
            <a:r>
              <a:rPr lang="en-US" sz="1300" baseline="30000">
                <a:solidFill>
                  <a:schemeClr val="accent2"/>
                </a:solidFill>
              </a:rPr>
              <a:t>20 </a:t>
            </a:r>
            <a:r>
              <a:rPr lang="en-US" sz="1300">
                <a:solidFill>
                  <a:schemeClr val="accent2"/>
                </a:solidFill>
              </a:rPr>
              <a:t>eV, and similarly, Galactic up to 10</a:t>
            </a:r>
            <a:r>
              <a:rPr lang="en-US" sz="1300" baseline="30000">
                <a:solidFill>
                  <a:schemeClr val="accent2"/>
                </a:solidFill>
              </a:rPr>
              <a:t>18 </a:t>
            </a:r>
            <a:r>
              <a:rPr lang="en-US" sz="1300">
                <a:solidFill>
                  <a:schemeClr val="accent2"/>
                </a:solidFill>
              </a:rPr>
              <a:t>eV</a:t>
            </a:r>
          </a:p>
          <a:p>
            <a:pPr eaLnBrk="1" hangingPunct="1">
              <a:lnSpc>
                <a:spcPct val="90000"/>
              </a:lnSpc>
            </a:pPr>
            <a:endParaRPr lang="en-US" sz="1300">
              <a:solidFill>
                <a:schemeClr val="accent2"/>
              </a:solidFill>
            </a:endParaRPr>
          </a:p>
          <a:p>
            <a:pPr eaLnBrk="1" hangingPunct="1">
              <a:lnSpc>
                <a:spcPct val="90000"/>
              </a:lnSpc>
            </a:pPr>
            <a:r>
              <a:rPr lang="en-US" sz="1300">
                <a:solidFill>
                  <a:schemeClr val="accent2"/>
                </a:solidFill>
              </a:rPr>
              <a:t>Need gigaton (km</a:t>
            </a:r>
            <a:r>
              <a:rPr lang="en-US" sz="1300" baseline="30000">
                <a:solidFill>
                  <a:schemeClr val="accent2"/>
                </a:solidFill>
              </a:rPr>
              <a:t>3</a:t>
            </a:r>
            <a:r>
              <a:rPr lang="en-US" sz="1300">
                <a:solidFill>
                  <a:schemeClr val="accent2"/>
                </a:solidFill>
              </a:rPr>
              <a:t>) mass (volume) for TeV to PeV detection, and teraton at 10</a:t>
            </a:r>
            <a:r>
              <a:rPr lang="en-US" sz="1300" baseline="30000">
                <a:solidFill>
                  <a:schemeClr val="accent2"/>
                </a:solidFill>
              </a:rPr>
              <a:t>19</a:t>
            </a:r>
            <a:r>
              <a:rPr lang="en-US" sz="1300">
                <a:solidFill>
                  <a:schemeClr val="accent2"/>
                </a:solidFill>
              </a:rPr>
              <a:t> eV</a:t>
            </a:r>
          </a:p>
          <a:p>
            <a:pPr eaLnBrk="1" hangingPunct="1">
              <a:lnSpc>
                <a:spcPct val="90000"/>
              </a:lnSpc>
            </a:pPr>
            <a:endParaRPr lang="en-US" sz="1300">
              <a:solidFill>
                <a:schemeClr val="accent2"/>
              </a:solidFill>
            </a:endParaRPr>
          </a:p>
          <a:p>
            <a:pPr eaLnBrk="1" hangingPunct="1">
              <a:lnSpc>
                <a:spcPct val="90000"/>
              </a:lnSpc>
            </a:pPr>
            <a:r>
              <a:rPr lang="en-US" sz="1300">
                <a:solidFill>
                  <a:schemeClr val="accent2"/>
                </a:solidFill>
              </a:rPr>
              <a:t>Neutrino detection associated with EM sources will ID the UHECR sources</a:t>
            </a:r>
          </a:p>
          <a:p>
            <a:pPr eaLnBrk="1" hangingPunct="1">
              <a:lnSpc>
                <a:spcPct val="90000"/>
              </a:lnSpc>
            </a:pPr>
            <a:endParaRPr lang="en-US" sz="1300">
              <a:solidFill>
                <a:schemeClr val="accent2"/>
              </a:solidFill>
            </a:endParaRPr>
          </a:p>
          <a:p>
            <a:pPr eaLnBrk="1" hangingPunct="1">
              <a:lnSpc>
                <a:spcPct val="90000"/>
              </a:lnSpc>
            </a:pPr>
            <a:r>
              <a:rPr lang="en-US" sz="1300">
                <a:solidFill>
                  <a:schemeClr val="accent2"/>
                </a:solidFill>
              </a:rPr>
              <a:t>“EM Hidden” sources may exist, visible only in neutrinos.</a:t>
            </a:r>
          </a:p>
          <a:p>
            <a:pPr eaLnBrk="1" hangingPunct="1">
              <a:lnSpc>
                <a:spcPct val="90000"/>
              </a:lnSpc>
            </a:pPr>
            <a:endParaRPr lang="en-US" sz="1300">
              <a:solidFill>
                <a:schemeClr val="accent2"/>
              </a:solidFill>
            </a:endParaRPr>
          </a:p>
          <a:p>
            <a:pPr eaLnBrk="1" hangingPunct="1">
              <a:lnSpc>
                <a:spcPct val="90000"/>
              </a:lnSpc>
            </a:pPr>
            <a:r>
              <a:rPr lang="en-US" sz="1300">
                <a:solidFill>
                  <a:schemeClr val="accent2"/>
                </a:solidFill>
              </a:rPr>
              <a:t>Neutrino eyes see farther (z&gt;1), and deeper (into compact objects), than gamma-photons, and straighter than UHECRs,with no absorption at (almost) any energy</a:t>
            </a:r>
          </a:p>
          <a:p>
            <a:pPr eaLnBrk="1" hangingPunct="1">
              <a:lnSpc>
                <a:spcPct val="90000"/>
              </a:lnSpc>
              <a:spcBef>
                <a:spcPct val="20000"/>
              </a:spcBef>
              <a:buFontTx/>
              <a:buChar char="•"/>
            </a:pPr>
            <a:endParaRPr lang="en-US" sz="1300" b="1">
              <a:solidFill>
                <a:srgbClr val="0000CC"/>
              </a:solidFill>
            </a:endParaRPr>
          </a:p>
        </p:txBody>
      </p:sp>
    </p:spTree>
    <p:extLst>
      <p:ext uri="{BB962C8B-B14F-4D97-AF65-F5344CB8AC3E}">
        <p14:creationId xmlns:p14="http://schemas.microsoft.com/office/powerpoint/2010/main" val="41436818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Backup Slides</a:t>
            </a:r>
            <a:endParaRPr lang="en-US" dirty="0"/>
          </a:p>
        </p:txBody>
      </p:sp>
      <p:pic>
        <p:nvPicPr>
          <p:cNvPr id="6" name="Picture 5" descr="pole_anniversary_groupshotsmall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495" y="653154"/>
            <a:ext cx="4690872" cy="2810256"/>
          </a:xfrm>
          <a:prstGeom prst="rect">
            <a:avLst/>
          </a:prstGeom>
        </p:spPr>
      </p:pic>
    </p:spTree>
    <p:extLst>
      <p:ext uri="{BB962C8B-B14F-4D97-AF65-F5344CB8AC3E}">
        <p14:creationId xmlns:p14="http://schemas.microsoft.com/office/powerpoint/2010/main" val="247410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setup</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06581"/>
            <a:ext cx="5486400"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95691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53944" y="274638"/>
            <a:ext cx="8456931" cy="6342698"/>
          </a:xfrm>
          <a:prstGeom prst="rect">
            <a:avLst/>
          </a:prstGeom>
        </p:spPr>
      </p:pic>
    </p:spTree>
    <p:extLst>
      <p:ext uri="{BB962C8B-B14F-4D97-AF65-F5344CB8AC3E}">
        <p14:creationId xmlns:p14="http://schemas.microsoft.com/office/powerpoint/2010/main" val="3811816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9074" r="-59074"/>
          <a:stretch/>
        </p:blipFill>
        <p:spPr>
          <a:xfrm>
            <a:off x="-1606021" y="0"/>
            <a:ext cx="11139488" cy="6858000"/>
          </a:xfrm>
        </p:spPr>
      </p:pic>
    </p:spTree>
    <p:extLst>
      <p:ext uri="{BB962C8B-B14F-4D97-AF65-F5344CB8AC3E}">
        <p14:creationId xmlns:p14="http://schemas.microsoft.com/office/powerpoint/2010/main" val="3340403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2A1DBDB-0A49-F140-B167-183EF40840D5}" type="slidenum">
              <a:rPr lang="en-US"/>
              <a:pPr eaLnBrk="1" hangingPunct="1"/>
              <a:t>44</a:t>
            </a:fld>
            <a:endParaRPr lang="en-US"/>
          </a:p>
        </p:txBody>
      </p:sp>
      <p:sp>
        <p:nvSpPr>
          <p:cNvPr id="21508" name="Rectangle 2"/>
          <p:cNvSpPr>
            <a:spLocks noGrp="1" noChangeArrowheads="1"/>
          </p:cNvSpPr>
          <p:nvPr>
            <p:ph type="title"/>
          </p:nvPr>
        </p:nvSpPr>
        <p:spPr/>
        <p:txBody>
          <a:bodyPr/>
          <a:lstStyle/>
          <a:p>
            <a:pPr eaLnBrk="1" hangingPunct="1"/>
            <a:r>
              <a:rPr lang="en-US">
                <a:latin typeface="Arial" charset="0"/>
              </a:rPr>
              <a:t>Cutting main trench</a:t>
            </a:r>
          </a:p>
        </p:txBody>
      </p:sp>
      <p:pic>
        <p:nvPicPr>
          <p:cNvPr id="21509" name="Picture 4" descr="DSC037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097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352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Hole qualifier</a:t>
            </a:r>
            <a:endParaRPr lang="en-US" dirty="0"/>
          </a:p>
        </p:txBody>
      </p:sp>
      <p:pic>
        <p:nvPicPr>
          <p:cNvPr id="4" name="Content Placeholder 3"/>
          <p:cNvPicPr>
            <a:picLocks noGrp="1" noChangeAspect="1"/>
          </p:cNvPicPr>
          <p:nvPr>
            <p:ph idx="1"/>
          </p:nvPr>
        </p:nvPicPr>
        <p:blipFill>
          <a:blip r:embed="rId2"/>
          <a:srcRect t="8753" b="8753"/>
          <a:stretch>
            <a:fillRect/>
          </a:stretch>
        </p:blipFill>
        <p:spPr/>
      </p:pic>
    </p:spTree>
    <p:extLst>
      <p:ext uri="{BB962C8B-B14F-4D97-AF65-F5344CB8AC3E}">
        <p14:creationId xmlns:p14="http://schemas.microsoft.com/office/powerpoint/2010/main" val="3286942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6505"/>
            <a:ext cx="7467600" cy="1143000"/>
          </a:xfrm>
        </p:spPr>
        <p:txBody>
          <a:bodyPr/>
          <a:lstStyle/>
          <a:p>
            <a:r>
              <a:rPr lang="en-US" dirty="0" smtClean="0"/>
              <a:t>Ice Attenuation Length</a:t>
            </a:r>
            <a:endParaRPr lang="en-US" dirty="0"/>
          </a:p>
        </p:txBody>
      </p:sp>
      <p:sp>
        <p:nvSpPr>
          <p:cNvPr id="4" name="Rectangle 3"/>
          <p:cNvSpPr txBox="1">
            <a:spLocks noChangeArrowheads="1"/>
          </p:cNvSpPr>
          <p:nvPr/>
        </p:nvSpPr>
        <p:spPr>
          <a:xfrm>
            <a:off x="457200" y="958892"/>
            <a:ext cx="7861300" cy="489488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Most radio transparent material on Earth!</a:t>
            </a:r>
          </a:p>
          <a:p>
            <a:pPr marL="342900" marR="0" lvl="0" indent="-3429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Depends on ice temperature. Colder ice at the top.</a:t>
            </a:r>
          </a:p>
          <a:p>
            <a:pPr marL="342900" marR="0" lvl="0" indent="-34290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Reflection Studies (2004) (Down to bedrock, 200-700MHz): “normalize” average attenuation according to temperature profile.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Tahoma" pitchFamily="34" charset="0"/>
              <a:ea typeface="+mn-ea"/>
              <a:cs typeface="Tahoma" pitchFamily="34" charset="0"/>
            </a:endParaRPr>
          </a:p>
        </p:txBody>
      </p:sp>
      <p:pic>
        <p:nvPicPr>
          <p:cNvPr id="5" name="Picture 5" descr="bedrock"/>
          <p:cNvPicPr>
            <a:picLocks noChangeAspect="1" noChangeArrowheads="1"/>
          </p:cNvPicPr>
          <p:nvPr/>
        </p:nvPicPr>
        <p:blipFill>
          <a:blip r:embed="rId2" cstate="print"/>
          <a:srcRect/>
          <a:stretch>
            <a:fillRect/>
          </a:stretch>
        </p:blipFill>
        <p:spPr bwMode="auto">
          <a:xfrm>
            <a:off x="4395481" y="2992374"/>
            <a:ext cx="4311944" cy="3251332"/>
          </a:xfrm>
          <a:prstGeom prst="rect">
            <a:avLst/>
          </a:prstGeom>
          <a:noFill/>
        </p:spPr>
      </p:pic>
      <p:sp>
        <p:nvSpPr>
          <p:cNvPr id="6" name="Text Box 4"/>
          <p:cNvSpPr txBox="1">
            <a:spLocks noChangeArrowheads="1"/>
          </p:cNvSpPr>
          <p:nvPr/>
        </p:nvSpPr>
        <p:spPr bwMode="auto">
          <a:xfrm>
            <a:off x="4391006" y="6204599"/>
            <a:ext cx="4270720" cy="338554"/>
          </a:xfrm>
          <a:prstGeom prst="rect">
            <a:avLst/>
          </a:prstGeom>
          <a:noFill/>
          <a:ln w="9525">
            <a:noFill/>
            <a:miter lim="800000"/>
            <a:headEnd/>
            <a:tailEnd/>
          </a:ln>
          <a:effectLst/>
        </p:spPr>
        <p:txBody>
          <a:bodyPr wrap="none">
            <a:spAutoFit/>
          </a:bodyPr>
          <a:lstStyle/>
          <a:p>
            <a:r>
              <a:rPr lang="en-US" sz="1600" dirty="0" err="1"/>
              <a:t>Besson</a:t>
            </a:r>
            <a:r>
              <a:rPr lang="en-US" sz="1600" dirty="0"/>
              <a:t> et al.</a:t>
            </a:r>
            <a:r>
              <a:rPr lang="en-US" sz="1600" i="1" dirty="0"/>
              <a:t> </a:t>
            </a:r>
            <a:r>
              <a:rPr lang="en-US" sz="1600" i="1" dirty="0" err="1"/>
              <a:t>J.Glaciology</a:t>
            </a:r>
            <a:r>
              <a:rPr lang="en-US" sz="1600" dirty="0"/>
              <a:t>, 51,173,231,2005</a:t>
            </a:r>
          </a:p>
        </p:txBody>
      </p:sp>
      <p:pic>
        <p:nvPicPr>
          <p:cNvPr id="7" name="Picture 6" descr="Iceatt.pdf"/>
          <p:cNvPicPr>
            <a:picLocks noChangeAspect="1"/>
          </p:cNvPicPr>
          <p:nvPr/>
        </p:nvPicPr>
        <p:blipFill>
          <a:blip r:embed="rId3" cstate="print"/>
          <a:stretch>
            <a:fillRect/>
          </a:stretch>
        </p:blipFill>
        <p:spPr>
          <a:xfrm>
            <a:off x="0" y="2582186"/>
            <a:ext cx="4695800" cy="4305697"/>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4148156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47</a:t>
            </a:fld>
            <a:endParaRPr lang="ja-JP" altLang="en-US" dirty="0"/>
          </a:p>
        </p:txBody>
      </p:sp>
      <p:pic>
        <p:nvPicPr>
          <p:cNvPr id="2" name="図 1" descr="DSCF126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35766" y="693461"/>
            <a:ext cx="3987559" cy="2990670"/>
          </a:xfrm>
          <a:prstGeom prst="rect">
            <a:avLst/>
          </a:prstGeom>
        </p:spPr>
      </p:pic>
      <p:cxnSp>
        <p:nvCxnSpPr>
          <p:cNvPr id="8" name="直線矢印コネクタ 7"/>
          <p:cNvCxnSpPr/>
          <p:nvPr/>
        </p:nvCxnSpPr>
        <p:spPr>
          <a:xfrm>
            <a:off x="5574642" y="1880404"/>
            <a:ext cx="2619871"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6474274" y="1511072"/>
            <a:ext cx="830501" cy="369332"/>
          </a:xfrm>
          <a:prstGeom prst="rect">
            <a:avLst/>
          </a:prstGeom>
          <a:noFill/>
        </p:spPr>
        <p:txBody>
          <a:bodyPr wrap="none" rtlCol="0">
            <a:spAutoFit/>
          </a:bodyPr>
          <a:lstStyle/>
          <a:p>
            <a:r>
              <a:rPr kumimoji="1" lang="en-US" altLang="ja-JP" dirty="0" smtClean="0">
                <a:solidFill>
                  <a:srgbClr val="FF0000"/>
                </a:solidFill>
              </a:rPr>
              <a:t>15.5 m</a:t>
            </a:r>
            <a:endParaRPr kumimoji="1" lang="ja-JP" altLang="en-US" dirty="0">
              <a:solidFill>
                <a:srgbClr val="FF0000"/>
              </a:solidFill>
            </a:endParaRPr>
          </a:p>
        </p:txBody>
      </p:sp>
      <p:sp>
        <p:nvSpPr>
          <p:cNvPr id="10" name="Text Box 44"/>
          <p:cNvSpPr txBox="1">
            <a:spLocks noChangeArrowheads="1"/>
          </p:cNvSpPr>
          <p:nvPr/>
        </p:nvSpPr>
        <p:spPr bwMode="auto">
          <a:xfrm>
            <a:off x="115887" y="92416"/>
            <a:ext cx="855526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smtClean="0">
                <a:solidFill>
                  <a:srgbClr val="0000FF"/>
                </a:solidFill>
                <a:latin typeface="+mj-lt"/>
                <a:cs typeface="Arial"/>
              </a:rPr>
              <a:t> Preliminary test in October/November</a:t>
            </a:r>
            <a:endParaRPr lang="en-US" altLang="ja-JP" sz="3200" b="1" dirty="0">
              <a:solidFill>
                <a:srgbClr val="0000FF"/>
              </a:solidFill>
              <a:latin typeface="+mj-lt"/>
              <a:cs typeface="Arial"/>
            </a:endParaRPr>
          </a:p>
        </p:txBody>
      </p:sp>
      <p:pic>
        <p:nvPicPr>
          <p:cNvPr id="13" name="図 12" descr="DSCF133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0400" y="3684130"/>
            <a:ext cx="2112925" cy="1584693"/>
          </a:xfrm>
          <a:prstGeom prst="rect">
            <a:avLst/>
          </a:prstGeom>
        </p:spPr>
      </p:pic>
      <p:sp>
        <p:nvSpPr>
          <p:cNvPr id="3" name="テキスト ボックス 2"/>
          <p:cNvSpPr txBox="1"/>
          <p:nvPr/>
        </p:nvSpPr>
        <p:spPr>
          <a:xfrm>
            <a:off x="270795" y="887163"/>
            <a:ext cx="4678931" cy="5632312"/>
          </a:xfrm>
          <a:prstGeom prst="rect">
            <a:avLst/>
          </a:prstGeom>
          <a:noFill/>
        </p:spPr>
        <p:txBody>
          <a:bodyPr wrap="square" rtlCol="0">
            <a:spAutoFit/>
          </a:bodyPr>
          <a:lstStyle/>
          <a:p>
            <a:pPr marL="285750" indent="-285750">
              <a:buFont typeface="Wingdings" charset="2"/>
              <a:buChar char="ü"/>
            </a:pPr>
            <a:r>
              <a:rPr kumimoji="1" lang="en-US" altLang="ja-JP" dirty="0" smtClean="0">
                <a:solidFill>
                  <a:srgbClr val="0000FF"/>
                </a:solidFill>
              </a:rPr>
              <a:t>Preview </a:t>
            </a:r>
            <a:r>
              <a:rPr lang="en-US" altLang="ja-JP" dirty="0" smtClean="0">
                <a:solidFill>
                  <a:srgbClr val="0000FF"/>
                </a:solidFill>
              </a:rPr>
              <a:t>the TA-LINAC site in October/November (2 weeks)</a:t>
            </a:r>
          </a:p>
          <a:p>
            <a:pPr marL="285750" indent="-285750">
              <a:buFont typeface="Wingdings" charset="2"/>
              <a:buChar char="ü"/>
            </a:pPr>
            <a:r>
              <a:rPr lang="en-US" altLang="ja-JP" dirty="0" smtClean="0">
                <a:solidFill>
                  <a:srgbClr val="FF0000"/>
                </a:solidFill>
              </a:rPr>
              <a:t>The actual experiment is planned in January, 2015 for 3 weeks</a:t>
            </a:r>
          </a:p>
          <a:p>
            <a:pPr marL="285750" indent="-285750">
              <a:buFont typeface="Wingdings" charset="2"/>
              <a:buChar char="ü"/>
            </a:pPr>
            <a:r>
              <a:rPr lang="en-US" altLang="ja-JP" dirty="0" smtClean="0">
                <a:solidFill>
                  <a:srgbClr val="0000FF"/>
                </a:solidFill>
              </a:rPr>
              <a:t>Investigated the suitability of their accelerator for our experiment</a:t>
            </a:r>
          </a:p>
          <a:p>
            <a:pPr marL="285750" indent="-285750">
              <a:buFont typeface="Wingdings" charset="2"/>
              <a:buChar char="ü"/>
            </a:pPr>
            <a:r>
              <a:rPr lang="en-US" altLang="ja-JP" dirty="0" smtClean="0">
                <a:solidFill>
                  <a:srgbClr val="0000FF"/>
                </a:solidFill>
              </a:rPr>
              <a:t>Environmental noise measurements (turned out to be very low noise for frequencies of our interest)</a:t>
            </a:r>
          </a:p>
          <a:p>
            <a:pPr marL="285750" indent="-285750">
              <a:buFont typeface="Wingdings" charset="2"/>
              <a:buChar char="ü"/>
            </a:pPr>
            <a:r>
              <a:rPr lang="en-US" altLang="ja-JP" dirty="0" smtClean="0">
                <a:solidFill>
                  <a:srgbClr val="0000FF"/>
                </a:solidFill>
              </a:rPr>
              <a:t>Performed preliminary tests for several targets</a:t>
            </a:r>
          </a:p>
          <a:p>
            <a:pPr marL="742950" lvl="1" indent="-285750">
              <a:buFont typeface="Wingdings" charset="2"/>
              <a:buChar char="ü"/>
            </a:pPr>
            <a:r>
              <a:rPr lang="en-US" altLang="ja-JP" dirty="0" smtClean="0"/>
              <a:t>Ice + plastic + ladder</a:t>
            </a:r>
          </a:p>
          <a:p>
            <a:pPr marL="742950" lvl="1" indent="-285750">
              <a:buFont typeface="Wingdings" charset="2"/>
              <a:buChar char="ü"/>
            </a:pPr>
            <a:r>
              <a:rPr lang="en-US" altLang="ja-JP" dirty="0" smtClean="0"/>
              <a:t>Plastic + ladder</a:t>
            </a:r>
          </a:p>
          <a:p>
            <a:pPr marL="742950" lvl="1" indent="-285750">
              <a:buFont typeface="Wingdings" charset="2"/>
              <a:buChar char="ü"/>
            </a:pPr>
            <a:r>
              <a:rPr lang="en-US" altLang="ja-JP" dirty="0" smtClean="0"/>
              <a:t>No target</a:t>
            </a:r>
          </a:p>
          <a:p>
            <a:pPr marL="742950" lvl="1" indent="-285750">
              <a:buFont typeface="Wingdings" charset="2"/>
              <a:buChar char="ü"/>
            </a:pPr>
            <a:r>
              <a:rPr lang="en-US" altLang="ja-JP" dirty="0" smtClean="0"/>
              <a:t>Plastics (1 layer and 3 layers)</a:t>
            </a:r>
          </a:p>
          <a:p>
            <a:pPr marL="742950" lvl="1" indent="-285750">
              <a:buFont typeface="Wingdings" charset="2"/>
              <a:buChar char="ü"/>
            </a:pPr>
            <a:r>
              <a:rPr lang="en-US" altLang="ja-JP" dirty="0" smtClean="0"/>
              <a:t>Only ice</a:t>
            </a:r>
          </a:p>
          <a:p>
            <a:pPr marL="285750" indent="-285750">
              <a:buFont typeface="Wingdings" charset="2"/>
              <a:buChar char="ü"/>
            </a:pPr>
            <a:r>
              <a:rPr lang="en-US" altLang="ja-JP" dirty="0" smtClean="0">
                <a:solidFill>
                  <a:srgbClr val="FF0000"/>
                </a:solidFill>
              </a:rPr>
              <a:t>Bigger ice block (100 x 25 x 30 cm</a:t>
            </a:r>
            <a:r>
              <a:rPr lang="en-US" altLang="ja-JP" baseline="30000" dirty="0" smtClean="0">
                <a:solidFill>
                  <a:srgbClr val="FF0000"/>
                </a:solidFill>
              </a:rPr>
              <a:t>3</a:t>
            </a:r>
            <a:r>
              <a:rPr lang="en-US" altLang="ja-JP" dirty="0" smtClean="0">
                <a:solidFill>
                  <a:srgbClr val="FF0000"/>
                </a:solidFill>
              </a:rPr>
              <a:t>) will be used for the actual experiment in January with a better configuration</a:t>
            </a:r>
          </a:p>
          <a:p>
            <a:pPr marL="285750" indent="-285750">
              <a:buFont typeface="Wingdings" charset="2"/>
              <a:buChar char="ü"/>
            </a:pPr>
            <a:endParaRPr lang="en-US" altLang="ja-JP" dirty="0" smtClean="0"/>
          </a:p>
        </p:txBody>
      </p:sp>
      <p:pic>
        <p:nvPicPr>
          <p:cNvPr id="4" name="図 3" descr="DSCF125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825478" y="4252086"/>
            <a:ext cx="2482309" cy="1861732"/>
          </a:xfrm>
          <a:prstGeom prst="rect">
            <a:avLst/>
          </a:prstGeom>
        </p:spPr>
      </p:pic>
      <p:pic>
        <p:nvPicPr>
          <p:cNvPr id="5" name="図 4" descr="DSCF1304.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04422" y="5268823"/>
            <a:ext cx="2118903" cy="1589177"/>
          </a:xfrm>
          <a:prstGeom prst="rect">
            <a:avLst/>
          </a:prstGeom>
        </p:spPr>
      </p:pic>
    </p:spTree>
    <p:extLst>
      <p:ext uri="{BB962C8B-B14F-4D97-AF65-F5344CB8AC3E}">
        <p14:creationId xmlns:p14="http://schemas.microsoft.com/office/powerpoint/2010/main" val="22282674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DSCF104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84322" y="0"/>
            <a:ext cx="3248255" cy="2436191"/>
          </a:xfrm>
          <a:prstGeom prst="rect">
            <a:avLst/>
          </a:prstGeom>
        </p:spPr>
      </p:pic>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48</a:t>
            </a:fld>
            <a:endParaRPr lang="ja-JP" altLang="en-US"/>
          </a:p>
        </p:txBody>
      </p:sp>
      <p:sp>
        <p:nvSpPr>
          <p:cNvPr id="7" name="Text Box 44"/>
          <p:cNvSpPr txBox="1">
            <a:spLocks noChangeArrowheads="1"/>
          </p:cNvSpPr>
          <p:nvPr/>
        </p:nvSpPr>
        <p:spPr bwMode="auto">
          <a:xfrm>
            <a:off x="115887" y="131544"/>
            <a:ext cx="669128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smtClean="0">
                <a:solidFill>
                  <a:srgbClr val="0000FF"/>
                </a:solidFill>
                <a:latin typeface="+mj-lt"/>
                <a:cs typeface="Arial"/>
              </a:rPr>
              <a:t> TA accelerator configurations</a:t>
            </a:r>
            <a:endParaRPr lang="en-US" altLang="ja-JP" sz="3200" b="1" dirty="0">
              <a:solidFill>
                <a:srgbClr val="0000FF"/>
              </a:solidFill>
              <a:latin typeface="+mj-lt"/>
              <a:cs typeface="Arial"/>
            </a:endParaRPr>
          </a:p>
        </p:txBody>
      </p:sp>
      <p:pic>
        <p:nvPicPr>
          <p:cNvPr id="5" name="図 4" descr="Waveform_wcm.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199" y="4620797"/>
            <a:ext cx="3753779" cy="2237201"/>
          </a:xfrm>
          <a:prstGeom prst="rect">
            <a:avLst/>
          </a:prstGeom>
        </p:spPr>
      </p:pic>
      <p:pic>
        <p:nvPicPr>
          <p:cNvPr id="8" name="図 7" descr="Waveform_fc.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0199" y="2576044"/>
            <a:ext cx="3753779" cy="2237200"/>
          </a:xfrm>
          <a:prstGeom prst="rect">
            <a:avLst/>
          </a:prstGeom>
        </p:spPr>
      </p:pic>
      <p:sp>
        <p:nvSpPr>
          <p:cNvPr id="9" name="テキスト ボックス 8"/>
          <p:cNvSpPr txBox="1"/>
          <p:nvPr/>
        </p:nvSpPr>
        <p:spPr>
          <a:xfrm>
            <a:off x="2086037" y="3988248"/>
            <a:ext cx="1767807" cy="369332"/>
          </a:xfrm>
          <a:prstGeom prst="rect">
            <a:avLst/>
          </a:prstGeom>
          <a:noFill/>
        </p:spPr>
        <p:txBody>
          <a:bodyPr wrap="none" rtlCol="0">
            <a:spAutoFit/>
          </a:bodyPr>
          <a:lstStyle/>
          <a:p>
            <a:r>
              <a:rPr kumimoji="1" lang="en-US" altLang="ja-JP" dirty="0" smtClean="0">
                <a:solidFill>
                  <a:srgbClr val="FF0000"/>
                </a:solidFill>
              </a:rPr>
              <a:t>Faraday Cup (FC)</a:t>
            </a:r>
            <a:endParaRPr kumimoji="1" lang="ja-JP" altLang="en-US" dirty="0">
              <a:solidFill>
                <a:srgbClr val="FF0000"/>
              </a:solidFill>
            </a:endParaRPr>
          </a:p>
        </p:txBody>
      </p:sp>
      <p:sp>
        <p:nvSpPr>
          <p:cNvPr id="10" name="テキスト ボックス 9"/>
          <p:cNvSpPr txBox="1"/>
          <p:nvPr/>
        </p:nvSpPr>
        <p:spPr>
          <a:xfrm>
            <a:off x="849301" y="4782215"/>
            <a:ext cx="957526" cy="369332"/>
          </a:xfrm>
          <a:prstGeom prst="rect">
            <a:avLst/>
          </a:prstGeom>
          <a:noFill/>
        </p:spPr>
        <p:txBody>
          <a:bodyPr wrap="none" rtlCol="0">
            <a:spAutoFit/>
          </a:bodyPr>
          <a:lstStyle/>
          <a:p>
            <a:r>
              <a:rPr lang="en-US" altLang="ja-JP" dirty="0">
                <a:solidFill>
                  <a:srgbClr val="FF0000"/>
                </a:solidFill>
              </a:rPr>
              <a:t>M</a:t>
            </a:r>
            <a:r>
              <a:rPr kumimoji="1" lang="en-US" altLang="ja-JP" dirty="0" smtClean="0">
                <a:solidFill>
                  <a:srgbClr val="FF0000"/>
                </a:solidFill>
              </a:rPr>
              <a:t>onitor </a:t>
            </a:r>
            <a:endParaRPr kumimoji="1" lang="ja-JP" altLang="en-US" dirty="0">
              <a:solidFill>
                <a:srgbClr val="FF0000"/>
              </a:solidFill>
            </a:endParaRPr>
          </a:p>
        </p:txBody>
      </p:sp>
      <p:sp>
        <p:nvSpPr>
          <p:cNvPr id="3" name="テキスト ボックス 2"/>
          <p:cNvSpPr txBox="1"/>
          <p:nvPr/>
        </p:nvSpPr>
        <p:spPr>
          <a:xfrm>
            <a:off x="224105" y="719219"/>
            <a:ext cx="5565305" cy="1477328"/>
          </a:xfrm>
          <a:prstGeom prst="rect">
            <a:avLst/>
          </a:prstGeom>
          <a:noFill/>
        </p:spPr>
        <p:txBody>
          <a:bodyPr wrap="square" rtlCol="0">
            <a:spAutoFit/>
          </a:bodyPr>
          <a:lstStyle/>
          <a:p>
            <a:pPr marL="285750" indent="-285750">
              <a:buFont typeface="Wingdings" charset="2"/>
              <a:buChar char="ü"/>
            </a:pPr>
            <a:r>
              <a:rPr kumimoji="1" lang="en-US" altLang="ja-JP" dirty="0" smtClean="0">
                <a:solidFill>
                  <a:srgbClr val="0000FF"/>
                </a:solidFill>
              </a:rPr>
              <a:t>Achieved narrow bunch train width of ~3ns</a:t>
            </a:r>
          </a:p>
          <a:p>
            <a:pPr marL="285750" indent="-285750">
              <a:buFont typeface="Wingdings" charset="2"/>
              <a:buChar char="ü"/>
            </a:pPr>
            <a:r>
              <a:rPr lang="en-US" altLang="ja-JP" dirty="0" smtClean="0">
                <a:solidFill>
                  <a:srgbClr val="0000FF"/>
                </a:solidFill>
              </a:rPr>
              <a:t>The bunch structure clearly seen</a:t>
            </a:r>
          </a:p>
          <a:p>
            <a:pPr marL="285750" indent="-285750">
              <a:buFont typeface="Wingdings" charset="2"/>
              <a:buChar char="ü"/>
            </a:pPr>
            <a:r>
              <a:rPr lang="en-US" altLang="ja-JP" dirty="0" smtClean="0">
                <a:solidFill>
                  <a:srgbClr val="0000FF"/>
                </a:solidFill>
              </a:rPr>
              <a:t>Monitoring electron numbers possible</a:t>
            </a:r>
          </a:p>
          <a:p>
            <a:pPr marL="285750" indent="-285750">
              <a:buFont typeface="Wingdings" charset="2"/>
              <a:buChar char="ü"/>
            </a:pPr>
            <a:r>
              <a:rPr kumimoji="1" lang="en-US" altLang="ja-JP" dirty="0" smtClean="0">
                <a:solidFill>
                  <a:srgbClr val="0000FF"/>
                </a:solidFill>
              </a:rPr>
              <a:t>Electron numbers reaches to 10</a:t>
            </a:r>
            <a:r>
              <a:rPr kumimoji="1" lang="en-US" altLang="ja-JP" baseline="30000" dirty="0" smtClean="0">
                <a:solidFill>
                  <a:srgbClr val="0000FF"/>
                </a:solidFill>
              </a:rPr>
              <a:t>9 </a:t>
            </a:r>
            <a:r>
              <a:rPr kumimoji="1" lang="en-US" altLang="ja-JP" dirty="0" smtClean="0">
                <a:solidFill>
                  <a:srgbClr val="0000FF"/>
                </a:solidFill>
              </a:rPr>
              <a:t>(160 pC)</a:t>
            </a:r>
            <a:endParaRPr lang="en-US" altLang="ja-JP" dirty="0">
              <a:solidFill>
                <a:srgbClr val="0000FF"/>
              </a:solidFill>
            </a:endParaRPr>
          </a:p>
          <a:p>
            <a:r>
              <a:rPr lang="en-US" altLang="ja-JP" dirty="0" smtClean="0">
                <a:solidFill>
                  <a:srgbClr val="FF0000"/>
                </a:solidFill>
              </a:rPr>
              <a:t>       → </a:t>
            </a:r>
            <a:r>
              <a:rPr lang="en-US" altLang="ja-JP" dirty="0">
                <a:solidFill>
                  <a:srgbClr val="FF0000"/>
                </a:solidFill>
              </a:rPr>
              <a:t>M</a:t>
            </a:r>
            <a:r>
              <a:rPr lang="en-US" altLang="ja-JP" dirty="0" smtClean="0">
                <a:solidFill>
                  <a:srgbClr val="FF0000"/>
                </a:solidFill>
              </a:rPr>
              <a:t>easurable signals of ~100 mV expected</a:t>
            </a:r>
            <a:endParaRPr kumimoji="1" lang="ja-JP" altLang="en-US" dirty="0">
              <a:solidFill>
                <a:srgbClr val="FF0000"/>
              </a:solidFill>
            </a:endParaRPr>
          </a:p>
        </p:txBody>
      </p:sp>
      <p:pic>
        <p:nvPicPr>
          <p:cNvPr id="4" name="図 3" descr="ChargeCorrelationHist.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89826" y="2576044"/>
            <a:ext cx="4434882" cy="4281955"/>
          </a:xfrm>
          <a:prstGeom prst="rect">
            <a:avLst/>
          </a:prstGeom>
        </p:spPr>
      </p:pic>
    </p:spTree>
    <p:extLst>
      <p:ext uri="{BB962C8B-B14F-4D97-AF65-F5344CB8AC3E}">
        <p14:creationId xmlns:p14="http://schemas.microsoft.com/office/powerpoint/2010/main" val="8112223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reqSpectrumMagnify3_10.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638" y="651564"/>
            <a:ext cx="8839200" cy="5994400"/>
          </a:xfrm>
          <a:prstGeom prst="rect">
            <a:avLst/>
          </a:prstGeom>
        </p:spPr>
      </p:pic>
      <p:sp>
        <p:nvSpPr>
          <p:cNvPr id="6" name="スライド番号プレースホルダー 5"/>
          <p:cNvSpPr>
            <a:spLocks noGrp="1"/>
          </p:cNvSpPr>
          <p:nvPr>
            <p:ph type="sldNum" sz="quarter" idx="12"/>
          </p:nvPr>
        </p:nvSpPr>
        <p:spPr/>
        <p:txBody>
          <a:bodyPr/>
          <a:lstStyle/>
          <a:p>
            <a:fld id="{5003C0E3-6242-0A4E-A59B-3E6F7A60813D}" type="slidenum">
              <a:rPr kumimoji="1" lang="ja-JP" altLang="en-US" smtClean="0"/>
              <a:t>49</a:t>
            </a:fld>
            <a:endParaRPr kumimoji="1" lang="ja-JP" altLang="en-US"/>
          </a:p>
        </p:txBody>
      </p:sp>
      <p:sp>
        <p:nvSpPr>
          <p:cNvPr id="8" name="テキスト ボックス 7"/>
          <p:cNvSpPr txBox="1"/>
          <p:nvPr/>
        </p:nvSpPr>
        <p:spPr>
          <a:xfrm>
            <a:off x="1615920" y="3591460"/>
            <a:ext cx="1139354" cy="2062103"/>
          </a:xfrm>
          <a:prstGeom prst="rect">
            <a:avLst/>
          </a:prstGeom>
          <a:noFill/>
        </p:spPr>
        <p:txBody>
          <a:bodyPr wrap="none" rtlCol="0">
            <a:spAutoFit/>
          </a:bodyPr>
          <a:lstStyle/>
          <a:p>
            <a:r>
              <a:rPr lang="en-US" altLang="ja-JP" sz="1600" dirty="0"/>
              <a:t>3</a:t>
            </a:r>
            <a:r>
              <a:rPr kumimoji="1" lang="en-US" altLang="ja-JP" sz="1600" dirty="0" smtClean="0"/>
              <a:t> bunch</a:t>
            </a:r>
          </a:p>
          <a:p>
            <a:r>
              <a:rPr lang="en-US" altLang="ja-JP" sz="1600" dirty="0">
                <a:solidFill>
                  <a:srgbClr val="FF0000"/>
                </a:solidFill>
              </a:rPr>
              <a:t>4</a:t>
            </a:r>
            <a:r>
              <a:rPr lang="en-US" altLang="ja-JP" sz="1600" dirty="0" smtClean="0">
                <a:solidFill>
                  <a:srgbClr val="FF0000"/>
                </a:solidFill>
              </a:rPr>
              <a:t> bunches</a:t>
            </a:r>
          </a:p>
          <a:p>
            <a:r>
              <a:rPr lang="en-US" altLang="ja-JP" sz="1600" dirty="0">
                <a:solidFill>
                  <a:srgbClr val="00FF00"/>
                </a:solidFill>
              </a:rPr>
              <a:t>5</a:t>
            </a:r>
            <a:r>
              <a:rPr kumimoji="1" lang="en-US" altLang="ja-JP" sz="1600" dirty="0" smtClean="0">
                <a:solidFill>
                  <a:srgbClr val="00FF00"/>
                </a:solidFill>
              </a:rPr>
              <a:t> bunches</a:t>
            </a:r>
          </a:p>
          <a:p>
            <a:r>
              <a:rPr lang="en-US" altLang="ja-JP" sz="1600" dirty="0">
                <a:solidFill>
                  <a:srgbClr val="0000FF"/>
                </a:solidFill>
              </a:rPr>
              <a:t>6</a:t>
            </a:r>
            <a:r>
              <a:rPr lang="en-US" altLang="ja-JP" sz="1600" dirty="0" smtClean="0">
                <a:solidFill>
                  <a:srgbClr val="0000FF"/>
                </a:solidFill>
              </a:rPr>
              <a:t> bunches</a:t>
            </a:r>
          </a:p>
          <a:p>
            <a:r>
              <a:rPr lang="en-US" altLang="ja-JP" sz="1600" dirty="0" smtClean="0">
                <a:solidFill>
                  <a:srgbClr val="FF00FF"/>
                </a:solidFill>
              </a:rPr>
              <a:t>7 bunches</a:t>
            </a:r>
          </a:p>
          <a:p>
            <a:r>
              <a:rPr lang="en-US" altLang="ja-JP" sz="1600" dirty="0" smtClean="0">
                <a:solidFill>
                  <a:srgbClr val="00FFFF"/>
                </a:solidFill>
              </a:rPr>
              <a:t>8 bunches</a:t>
            </a:r>
          </a:p>
          <a:p>
            <a:r>
              <a:rPr lang="en-US" altLang="ja-JP" sz="1600" dirty="0" smtClean="0">
                <a:solidFill>
                  <a:srgbClr val="008000"/>
                </a:solidFill>
              </a:rPr>
              <a:t>9 bunches</a:t>
            </a:r>
          </a:p>
          <a:p>
            <a:r>
              <a:rPr lang="en-US" altLang="ja-JP" sz="1600" dirty="0" smtClean="0">
                <a:solidFill>
                  <a:srgbClr val="000090"/>
                </a:solidFill>
              </a:rPr>
              <a:t>10 bunches</a:t>
            </a:r>
          </a:p>
        </p:txBody>
      </p:sp>
      <p:sp>
        <p:nvSpPr>
          <p:cNvPr id="10" name="正方形/長方形 9"/>
          <p:cNvSpPr/>
          <p:nvPr/>
        </p:nvSpPr>
        <p:spPr>
          <a:xfrm>
            <a:off x="3670995" y="1131012"/>
            <a:ext cx="2348806" cy="4881209"/>
          </a:xfrm>
          <a:prstGeom prst="rect">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Text Box 23"/>
          <p:cNvSpPr txBox="1">
            <a:spLocks noChangeArrowheads="1"/>
          </p:cNvSpPr>
          <p:nvPr/>
        </p:nvSpPr>
        <p:spPr bwMode="auto">
          <a:xfrm>
            <a:off x="130175" y="115888"/>
            <a:ext cx="500921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smtClean="0">
                <a:solidFill>
                  <a:srgbClr val="0000FF"/>
                </a:solidFill>
                <a:latin typeface="+mn-lt"/>
                <a:cs typeface="Jazz LET"/>
              </a:rPr>
              <a:t> Frequency spectrum</a:t>
            </a:r>
            <a:endParaRPr lang="en-US" altLang="ja-JP" sz="3200" b="1" dirty="0">
              <a:solidFill>
                <a:srgbClr val="0000FF"/>
              </a:solidFill>
              <a:latin typeface="+mn-lt"/>
              <a:cs typeface="Jazz LET"/>
            </a:endParaRPr>
          </a:p>
        </p:txBody>
      </p:sp>
      <p:cxnSp>
        <p:nvCxnSpPr>
          <p:cNvPr id="12" name="直線矢印コネクタ 11"/>
          <p:cNvCxnSpPr/>
          <p:nvPr/>
        </p:nvCxnSpPr>
        <p:spPr>
          <a:xfrm>
            <a:off x="3670994" y="6180882"/>
            <a:ext cx="2348806"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157153" y="6177422"/>
            <a:ext cx="1441846" cy="369332"/>
          </a:xfrm>
          <a:prstGeom prst="rect">
            <a:avLst/>
          </a:prstGeom>
          <a:noFill/>
        </p:spPr>
        <p:txBody>
          <a:bodyPr wrap="none" rtlCol="0">
            <a:spAutoFit/>
          </a:bodyPr>
          <a:lstStyle/>
          <a:p>
            <a:r>
              <a:rPr kumimoji="1" lang="en-US" altLang="ja-JP" dirty="0" smtClean="0"/>
              <a:t>200-400 MHz</a:t>
            </a:r>
            <a:endParaRPr kumimoji="1" lang="ja-JP" altLang="en-US" dirty="0"/>
          </a:p>
        </p:txBody>
      </p:sp>
      <p:sp>
        <p:nvSpPr>
          <p:cNvPr id="15" name="テキスト ボックス 14"/>
          <p:cNvSpPr txBox="1"/>
          <p:nvPr/>
        </p:nvSpPr>
        <p:spPr>
          <a:xfrm>
            <a:off x="6055312" y="328398"/>
            <a:ext cx="2765864" cy="646331"/>
          </a:xfrm>
          <a:prstGeom prst="rect">
            <a:avLst/>
          </a:prstGeom>
          <a:noFill/>
        </p:spPr>
        <p:txBody>
          <a:bodyPr wrap="none" rtlCol="0">
            <a:spAutoFit/>
          </a:bodyPr>
          <a:lstStyle/>
          <a:p>
            <a:r>
              <a:rPr lang="en-US" altLang="ja-JP" dirty="0" smtClean="0">
                <a:solidFill>
                  <a:srgbClr val="FF0000"/>
                </a:solidFill>
              </a:rPr>
              <a:t>Peak of 5 bunch is 300 MHz</a:t>
            </a:r>
          </a:p>
          <a:p>
            <a:r>
              <a:rPr lang="en-US" altLang="ja-JP" dirty="0" smtClean="0">
                <a:solidFill>
                  <a:srgbClr val="FF0000"/>
                </a:solidFill>
              </a:rPr>
              <a:t>→ Optimal</a:t>
            </a:r>
            <a:endParaRPr kumimoji="1" lang="ja-JP" altLang="en-US" dirty="0">
              <a:solidFill>
                <a:srgbClr val="FF0000"/>
              </a:solidFill>
            </a:endParaRPr>
          </a:p>
        </p:txBody>
      </p:sp>
    </p:spTree>
    <p:extLst>
      <p:ext uri="{BB962C8B-B14F-4D97-AF65-F5344CB8AC3E}">
        <p14:creationId xmlns:p14="http://schemas.microsoft.com/office/powerpoint/2010/main" val="9619962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a:xfrm>
            <a:off x="-737426" y="6346688"/>
            <a:ext cx="2133600" cy="365125"/>
          </a:xfrm>
        </p:spPr>
        <p:txBody>
          <a:bodyPr/>
          <a:lstStyle/>
          <a:p>
            <a:fld id="{511C72CB-92F5-2D4E-8863-9DA171DFC89A}" type="slidenum">
              <a:rPr lang="en-US"/>
              <a:pPr/>
              <a:t>5</a:t>
            </a:fld>
            <a:endParaRPr lang="en-US" dirty="0"/>
          </a:p>
        </p:txBody>
      </p:sp>
      <p:sp>
        <p:nvSpPr>
          <p:cNvPr id="418821" name="Text Box 5"/>
          <p:cNvSpPr txBox="1">
            <a:spLocks noChangeArrowheads="1"/>
          </p:cNvSpPr>
          <p:nvPr/>
        </p:nvSpPr>
        <p:spPr bwMode="auto">
          <a:xfrm>
            <a:off x="6553007" y="6145245"/>
            <a:ext cx="194022" cy="474872"/>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dirty="0">
              <a:solidFill>
                <a:schemeClr val="tx1"/>
              </a:solidFill>
              <a:latin typeface="Times" pitchFamily="-65" charset="0"/>
            </a:endParaRPr>
          </a:p>
        </p:txBody>
      </p:sp>
      <p:sp>
        <p:nvSpPr>
          <p:cNvPr id="418831" name="Text Box 15"/>
          <p:cNvSpPr txBox="1">
            <a:spLocks noChangeArrowheads="1"/>
          </p:cNvSpPr>
          <p:nvPr/>
        </p:nvSpPr>
        <p:spPr bwMode="auto">
          <a:xfrm>
            <a:off x="197332" y="3420756"/>
            <a:ext cx="191914" cy="388344"/>
          </a:xfrm>
          <a:prstGeom prst="rect">
            <a:avLst/>
          </a:prstGeom>
          <a:noFill/>
          <a:ln w="9525">
            <a:noFill/>
            <a:miter lim="800000"/>
            <a:headEnd/>
            <a:tailEnd/>
          </a:ln>
          <a:effectLst/>
        </p:spPr>
        <p:txBody>
          <a:bodyPr wrap="none" lIns="95029" tIns="47514" rIns="95029" bIns="47514">
            <a:prstTxWarp prst="textNoShape">
              <a:avLst/>
            </a:prstTxWarp>
            <a:spAutoFit/>
          </a:bodyPr>
          <a:lstStyle/>
          <a:p>
            <a:pPr defTabSz="952026"/>
            <a:endParaRPr lang="en-US" sz="1900" dirty="0">
              <a:latin typeface="Times" pitchFamily="-65" charset="0"/>
            </a:endParaRPr>
          </a:p>
        </p:txBody>
      </p:sp>
      <p:sp>
        <p:nvSpPr>
          <p:cNvPr id="27" name="Text Box 5"/>
          <p:cNvSpPr txBox="1">
            <a:spLocks noChangeArrowheads="1"/>
          </p:cNvSpPr>
          <p:nvPr/>
        </p:nvSpPr>
        <p:spPr bwMode="auto">
          <a:xfrm>
            <a:off x="7476299" y="6168750"/>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sp>
        <p:nvSpPr>
          <p:cNvPr id="28" name="Text Box 6"/>
          <p:cNvSpPr txBox="1">
            <a:spLocks noChangeArrowheads="1"/>
          </p:cNvSpPr>
          <p:nvPr/>
        </p:nvSpPr>
        <p:spPr bwMode="auto">
          <a:xfrm>
            <a:off x="4901374" y="1079225"/>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a:solidFill>
                  <a:schemeClr val="bg2"/>
                </a:solidFill>
                <a:latin typeface="Times" pitchFamily="-84" charset="0"/>
              </a:rPr>
              <a:t>T. Gaisser 2005</a:t>
            </a:r>
            <a:endParaRPr lang="en-GB">
              <a:latin typeface="Times" pitchFamily="-84" charset="0"/>
            </a:endParaRPr>
          </a:p>
        </p:txBody>
      </p:sp>
      <p:sp>
        <p:nvSpPr>
          <p:cNvPr id="29" name="Text Box 15"/>
          <p:cNvSpPr txBox="1">
            <a:spLocks noChangeArrowheads="1"/>
          </p:cNvSpPr>
          <p:nvPr/>
        </p:nvSpPr>
        <p:spPr bwMode="auto">
          <a:xfrm>
            <a:off x="1118362" y="3441425"/>
            <a:ext cx="182562" cy="369888"/>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cxnSp>
        <p:nvCxnSpPr>
          <p:cNvPr id="31" name="Straight Connector 30"/>
          <p:cNvCxnSpPr/>
          <p:nvPr/>
        </p:nvCxnSpPr>
        <p:spPr>
          <a:xfrm>
            <a:off x="4279074" y="4686025"/>
            <a:ext cx="2222500" cy="2540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14074" y="4838425"/>
            <a:ext cx="952500" cy="12700"/>
          </a:xfrm>
          <a:prstGeom prst="line">
            <a:avLst/>
          </a:prstGeom>
          <a:ln w="5715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6196774" y="4827842"/>
            <a:ext cx="1293283" cy="505883"/>
          </a:xfrm>
          <a:custGeom>
            <a:avLst/>
            <a:gdLst>
              <a:gd name="connsiteX0" fmla="*/ 0 w 1293283"/>
              <a:gd name="connsiteY0" fmla="*/ 505883 h 505883"/>
              <a:gd name="connsiteX1" fmla="*/ 304800 w 1293283"/>
              <a:gd name="connsiteY1" fmla="*/ 175683 h 505883"/>
              <a:gd name="connsiteX2" fmla="*/ 698500 w 1293283"/>
              <a:gd name="connsiteY2" fmla="*/ 23283 h 505883"/>
              <a:gd name="connsiteX3" fmla="*/ 939800 w 1293283"/>
              <a:gd name="connsiteY3" fmla="*/ 35983 h 505883"/>
              <a:gd name="connsiteX4" fmla="*/ 1143000 w 1293283"/>
              <a:gd name="connsiteY4" fmla="*/ 124883 h 505883"/>
              <a:gd name="connsiteX5" fmla="*/ 1270000 w 1293283"/>
              <a:gd name="connsiteY5" fmla="*/ 277283 h 505883"/>
              <a:gd name="connsiteX6" fmla="*/ 1282700 w 1293283"/>
              <a:gd name="connsiteY6" fmla="*/ 315383 h 50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283" h="505883">
                <a:moveTo>
                  <a:pt x="0" y="505883"/>
                </a:moveTo>
                <a:cubicBezTo>
                  <a:pt x="94191" y="380999"/>
                  <a:pt x="188383" y="256116"/>
                  <a:pt x="304800" y="175683"/>
                </a:cubicBezTo>
                <a:cubicBezTo>
                  <a:pt x="421217" y="95250"/>
                  <a:pt x="592667" y="46566"/>
                  <a:pt x="698500" y="23283"/>
                </a:cubicBezTo>
                <a:cubicBezTo>
                  <a:pt x="804333" y="0"/>
                  <a:pt x="865717" y="19050"/>
                  <a:pt x="939800" y="35983"/>
                </a:cubicBezTo>
                <a:cubicBezTo>
                  <a:pt x="1013883" y="52916"/>
                  <a:pt x="1087967" y="84666"/>
                  <a:pt x="1143000" y="124883"/>
                </a:cubicBezTo>
                <a:cubicBezTo>
                  <a:pt x="1198033" y="165100"/>
                  <a:pt x="1246717" y="245533"/>
                  <a:pt x="1270000" y="277283"/>
                </a:cubicBezTo>
                <a:cubicBezTo>
                  <a:pt x="1293283" y="309033"/>
                  <a:pt x="1282700" y="315383"/>
                  <a:pt x="1282700" y="315383"/>
                </a:cubicBez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1" name="Picture 2"/>
          <p:cNvPicPr>
            <a:picLocks noChangeAspect="1" noChangeArrowheads="1"/>
          </p:cNvPicPr>
          <p:nvPr/>
        </p:nvPicPr>
        <p:blipFill>
          <a:blip r:embed="rId3"/>
          <a:srcRect/>
          <a:stretch>
            <a:fillRect/>
          </a:stretch>
        </p:blipFill>
        <p:spPr bwMode="auto">
          <a:xfrm>
            <a:off x="1983492" y="182562"/>
            <a:ext cx="5943600" cy="6492875"/>
          </a:xfrm>
          <a:prstGeom prst="rect">
            <a:avLst/>
          </a:prstGeom>
          <a:noFill/>
          <a:ln w="9525">
            <a:noFill/>
            <a:miter lim="800000"/>
            <a:headEnd/>
            <a:tailEnd/>
          </a:ln>
        </p:spPr>
      </p:pic>
      <p:sp>
        <p:nvSpPr>
          <p:cNvPr id="23" name="Text Box 5"/>
          <p:cNvSpPr txBox="1">
            <a:spLocks noChangeArrowheads="1"/>
          </p:cNvSpPr>
          <p:nvPr/>
        </p:nvSpPr>
        <p:spPr bwMode="auto">
          <a:xfrm>
            <a:off x="7454017" y="6202362"/>
            <a:ext cx="184150" cy="461963"/>
          </a:xfrm>
          <a:prstGeom prst="rect">
            <a:avLst/>
          </a:prstGeom>
          <a:noFill/>
          <a:ln w="9525">
            <a:noFill/>
            <a:miter lim="800000"/>
            <a:headEnd/>
            <a:tailEnd/>
          </a:ln>
        </p:spPr>
        <p:txBody>
          <a:bodyPr wrap="none" lIns="91435" tIns="45718" rIns="91435" bIns="45718">
            <a:prstTxWarp prst="textNoShape">
              <a:avLst/>
            </a:prstTxWarp>
            <a:spAutoFit/>
          </a:bodyPr>
          <a:lstStyle/>
          <a:p>
            <a:pPr defTabSz="912813"/>
            <a:endParaRPr lang="en-US">
              <a:latin typeface="Times" pitchFamily="-84" charset="0"/>
            </a:endParaRPr>
          </a:p>
        </p:txBody>
      </p:sp>
      <p:cxnSp>
        <p:nvCxnSpPr>
          <p:cNvPr id="39" name="Straight Connector 38"/>
          <p:cNvCxnSpPr/>
          <p:nvPr/>
        </p:nvCxnSpPr>
        <p:spPr>
          <a:xfrm>
            <a:off x="3809540" y="4677551"/>
            <a:ext cx="1574434" cy="1315654"/>
          </a:xfrm>
          <a:prstGeom prst="line">
            <a:avLst/>
          </a:prstGeom>
          <a:ln w="76200" cap="flat" cmpd="sng" algn="ctr">
            <a:solidFill>
              <a:schemeClr val="accent4">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1" name="Freeform 40"/>
          <p:cNvSpPr/>
          <p:nvPr/>
        </p:nvSpPr>
        <p:spPr>
          <a:xfrm>
            <a:off x="3893841" y="2784338"/>
            <a:ext cx="1134533" cy="2082800"/>
          </a:xfrm>
          <a:custGeom>
            <a:avLst/>
            <a:gdLst>
              <a:gd name="connsiteX0" fmla="*/ 0 w 1134533"/>
              <a:gd name="connsiteY0" fmla="*/ 0 h 2082800"/>
              <a:gd name="connsiteX1" fmla="*/ 270933 w 1134533"/>
              <a:gd name="connsiteY1" fmla="*/ 431800 h 2082800"/>
              <a:gd name="connsiteX2" fmla="*/ 601133 w 1134533"/>
              <a:gd name="connsiteY2" fmla="*/ 990600 h 2082800"/>
              <a:gd name="connsiteX3" fmla="*/ 821266 w 1134533"/>
              <a:gd name="connsiteY3" fmla="*/ 1413933 h 2082800"/>
              <a:gd name="connsiteX4" fmla="*/ 1041400 w 1134533"/>
              <a:gd name="connsiteY4" fmla="*/ 1879600 h 2082800"/>
              <a:gd name="connsiteX5" fmla="*/ 1134533 w 1134533"/>
              <a:gd name="connsiteY5" fmla="*/ 2082800 h 2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4533" h="2082800">
                <a:moveTo>
                  <a:pt x="0" y="0"/>
                </a:moveTo>
                <a:cubicBezTo>
                  <a:pt x="85372" y="133350"/>
                  <a:pt x="170744" y="266700"/>
                  <a:pt x="270933" y="431800"/>
                </a:cubicBezTo>
                <a:cubicBezTo>
                  <a:pt x="371122" y="596900"/>
                  <a:pt x="509411" y="826911"/>
                  <a:pt x="601133" y="990600"/>
                </a:cubicBezTo>
                <a:cubicBezTo>
                  <a:pt x="692855" y="1154289"/>
                  <a:pt x="747888" y="1265766"/>
                  <a:pt x="821266" y="1413933"/>
                </a:cubicBezTo>
                <a:cubicBezTo>
                  <a:pt x="894644" y="1562100"/>
                  <a:pt x="989189" y="1768122"/>
                  <a:pt x="1041400" y="1879600"/>
                </a:cubicBezTo>
                <a:cubicBezTo>
                  <a:pt x="1093611" y="1991078"/>
                  <a:pt x="1134533" y="2082800"/>
                  <a:pt x="1134533" y="2082800"/>
                </a:cubicBezTo>
              </a:path>
            </a:pathLst>
          </a:custGeom>
          <a:ln w="571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4765907" y="3732605"/>
            <a:ext cx="1351652" cy="646331"/>
          </a:xfrm>
          <a:prstGeom prst="rect">
            <a:avLst/>
          </a:prstGeom>
          <a:noFill/>
        </p:spPr>
        <p:txBody>
          <a:bodyPr wrap="none" rtlCol="0">
            <a:spAutoFit/>
          </a:bodyPr>
          <a:lstStyle/>
          <a:p>
            <a:r>
              <a:rPr lang="en-US" sz="1200" dirty="0" smtClean="0"/>
              <a:t>Atmospheric </a:t>
            </a:r>
          </a:p>
          <a:p>
            <a:r>
              <a:rPr lang="en-US" sz="1200" dirty="0" smtClean="0"/>
              <a:t>neutrinos:</a:t>
            </a:r>
          </a:p>
          <a:p>
            <a:r>
              <a:rPr lang="en-US" sz="1200" dirty="0" smtClean="0"/>
              <a:t>AMANDA, IceCube</a:t>
            </a:r>
          </a:p>
        </p:txBody>
      </p:sp>
      <p:sp>
        <p:nvSpPr>
          <p:cNvPr id="43" name="TextBox 42"/>
          <p:cNvSpPr txBox="1"/>
          <p:nvPr/>
        </p:nvSpPr>
        <p:spPr>
          <a:xfrm>
            <a:off x="3215046" y="5188870"/>
            <a:ext cx="1835584" cy="646331"/>
          </a:xfrm>
          <a:prstGeom prst="rect">
            <a:avLst/>
          </a:prstGeom>
          <a:noFill/>
        </p:spPr>
        <p:txBody>
          <a:bodyPr wrap="none" rtlCol="0">
            <a:spAutoFit/>
          </a:bodyPr>
          <a:lstStyle/>
          <a:p>
            <a:r>
              <a:rPr lang="en-US" sz="1200" dirty="0" smtClean="0"/>
              <a:t>Galactic neutrino</a:t>
            </a:r>
          </a:p>
          <a:p>
            <a:r>
              <a:rPr lang="en-US" sz="1200" dirty="0" smtClean="0"/>
              <a:t>flux model: </a:t>
            </a:r>
          </a:p>
          <a:p>
            <a:r>
              <a:rPr lang="en-US" sz="1200" dirty="0" smtClean="0"/>
              <a:t>e.g., </a:t>
            </a:r>
            <a:r>
              <a:rPr lang="en-US" sz="1200" dirty="0" err="1" smtClean="0"/>
              <a:t>Ingelman</a:t>
            </a:r>
            <a:r>
              <a:rPr lang="en-US" sz="1200" dirty="0" smtClean="0"/>
              <a:t> &amp; </a:t>
            </a:r>
            <a:r>
              <a:rPr lang="en-US" sz="1200" dirty="0" err="1" smtClean="0"/>
              <a:t>Thunman</a:t>
            </a:r>
            <a:endParaRPr lang="en-US" sz="1200" dirty="0" smtClean="0"/>
          </a:p>
        </p:txBody>
      </p:sp>
      <p:cxnSp>
        <p:nvCxnSpPr>
          <p:cNvPr id="25" name="Straight Connector 24"/>
          <p:cNvCxnSpPr/>
          <p:nvPr/>
        </p:nvCxnSpPr>
        <p:spPr>
          <a:xfrm>
            <a:off x="4191874" y="4702523"/>
            <a:ext cx="2222500" cy="2540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826874" y="4833211"/>
            <a:ext cx="952500" cy="12700"/>
          </a:xfrm>
          <a:prstGeom prst="line">
            <a:avLst/>
          </a:prstGeom>
          <a:ln w="5715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a:off x="6097291" y="4891480"/>
            <a:ext cx="1329266" cy="1136650"/>
          </a:xfrm>
          <a:custGeom>
            <a:avLst/>
            <a:gdLst>
              <a:gd name="connsiteX0" fmla="*/ 23283 w 1329266"/>
              <a:gd name="connsiteY0" fmla="*/ 470958 h 1136650"/>
              <a:gd name="connsiteX1" fmla="*/ 220133 w 1329266"/>
              <a:gd name="connsiteY1" fmla="*/ 236008 h 1136650"/>
              <a:gd name="connsiteX2" fmla="*/ 461433 w 1329266"/>
              <a:gd name="connsiteY2" fmla="*/ 77258 h 1136650"/>
              <a:gd name="connsiteX3" fmla="*/ 740833 w 1329266"/>
              <a:gd name="connsiteY3" fmla="*/ 7408 h 1136650"/>
              <a:gd name="connsiteX4" fmla="*/ 963083 w 1329266"/>
              <a:gd name="connsiteY4" fmla="*/ 32808 h 1136650"/>
              <a:gd name="connsiteX5" fmla="*/ 1128183 w 1329266"/>
              <a:gd name="connsiteY5" fmla="*/ 102658 h 1136650"/>
              <a:gd name="connsiteX6" fmla="*/ 1255183 w 1329266"/>
              <a:gd name="connsiteY6" fmla="*/ 216958 h 1136650"/>
              <a:gd name="connsiteX7" fmla="*/ 1312333 w 1329266"/>
              <a:gd name="connsiteY7" fmla="*/ 312208 h 1136650"/>
              <a:gd name="connsiteX8" fmla="*/ 1325033 w 1329266"/>
              <a:gd name="connsiteY8" fmla="*/ 788458 h 1136650"/>
              <a:gd name="connsiteX9" fmla="*/ 1299633 w 1329266"/>
              <a:gd name="connsiteY9" fmla="*/ 775758 h 1136650"/>
              <a:gd name="connsiteX10" fmla="*/ 1147233 w 1329266"/>
              <a:gd name="connsiteY10" fmla="*/ 629708 h 1136650"/>
              <a:gd name="connsiteX11" fmla="*/ 956733 w 1329266"/>
              <a:gd name="connsiteY11" fmla="*/ 566208 h 1136650"/>
              <a:gd name="connsiteX12" fmla="*/ 747183 w 1329266"/>
              <a:gd name="connsiteY12" fmla="*/ 578908 h 1136650"/>
              <a:gd name="connsiteX13" fmla="*/ 512233 w 1329266"/>
              <a:gd name="connsiteY13" fmla="*/ 648758 h 1136650"/>
              <a:gd name="connsiteX14" fmla="*/ 347133 w 1329266"/>
              <a:gd name="connsiteY14" fmla="*/ 763058 h 1136650"/>
              <a:gd name="connsiteX15" fmla="*/ 188383 w 1329266"/>
              <a:gd name="connsiteY15" fmla="*/ 915458 h 1136650"/>
              <a:gd name="connsiteX16" fmla="*/ 99483 w 1329266"/>
              <a:gd name="connsiteY16" fmla="*/ 1042458 h 1136650"/>
              <a:gd name="connsiteX17" fmla="*/ 80433 w 1329266"/>
              <a:gd name="connsiteY17" fmla="*/ 1042458 h 1136650"/>
              <a:gd name="connsiteX18" fmla="*/ 23283 w 1329266"/>
              <a:gd name="connsiteY18" fmla="*/ 470958 h 113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9266" h="1136650">
                <a:moveTo>
                  <a:pt x="23283" y="470958"/>
                </a:moveTo>
                <a:cubicBezTo>
                  <a:pt x="46566" y="336550"/>
                  <a:pt x="147108" y="301625"/>
                  <a:pt x="220133" y="236008"/>
                </a:cubicBezTo>
                <a:cubicBezTo>
                  <a:pt x="293158" y="170391"/>
                  <a:pt x="374650" y="115358"/>
                  <a:pt x="461433" y="77258"/>
                </a:cubicBezTo>
                <a:cubicBezTo>
                  <a:pt x="548216" y="39158"/>
                  <a:pt x="657225" y="14816"/>
                  <a:pt x="740833" y="7408"/>
                </a:cubicBezTo>
                <a:cubicBezTo>
                  <a:pt x="824441" y="0"/>
                  <a:pt x="898525" y="16933"/>
                  <a:pt x="963083" y="32808"/>
                </a:cubicBezTo>
                <a:cubicBezTo>
                  <a:pt x="1027641" y="48683"/>
                  <a:pt x="1079500" y="71966"/>
                  <a:pt x="1128183" y="102658"/>
                </a:cubicBezTo>
                <a:cubicBezTo>
                  <a:pt x="1176866" y="133350"/>
                  <a:pt x="1224491" y="182033"/>
                  <a:pt x="1255183" y="216958"/>
                </a:cubicBezTo>
                <a:cubicBezTo>
                  <a:pt x="1285875" y="251883"/>
                  <a:pt x="1300691" y="216958"/>
                  <a:pt x="1312333" y="312208"/>
                </a:cubicBezTo>
                <a:cubicBezTo>
                  <a:pt x="1323975" y="407458"/>
                  <a:pt x="1327150" y="711200"/>
                  <a:pt x="1325033" y="788458"/>
                </a:cubicBezTo>
                <a:cubicBezTo>
                  <a:pt x="1322916" y="865716"/>
                  <a:pt x="1329266" y="802216"/>
                  <a:pt x="1299633" y="775758"/>
                </a:cubicBezTo>
                <a:cubicBezTo>
                  <a:pt x="1270000" y="749300"/>
                  <a:pt x="1204383" y="664633"/>
                  <a:pt x="1147233" y="629708"/>
                </a:cubicBezTo>
                <a:cubicBezTo>
                  <a:pt x="1090083" y="594783"/>
                  <a:pt x="1023408" y="574675"/>
                  <a:pt x="956733" y="566208"/>
                </a:cubicBezTo>
                <a:cubicBezTo>
                  <a:pt x="890058" y="557741"/>
                  <a:pt x="821266" y="565150"/>
                  <a:pt x="747183" y="578908"/>
                </a:cubicBezTo>
                <a:cubicBezTo>
                  <a:pt x="673100" y="592666"/>
                  <a:pt x="578908" y="618066"/>
                  <a:pt x="512233" y="648758"/>
                </a:cubicBezTo>
                <a:cubicBezTo>
                  <a:pt x="445558" y="679450"/>
                  <a:pt x="401108" y="718608"/>
                  <a:pt x="347133" y="763058"/>
                </a:cubicBezTo>
                <a:cubicBezTo>
                  <a:pt x="293158" y="807508"/>
                  <a:pt x="229658" y="868891"/>
                  <a:pt x="188383" y="915458"/>
                </a:cubicBezTo>
                <a:cubicBezTo>
                  <a:pt x="147108" y="962025"/>
                  <a:pt x="117475" y="1021291"/>
                  <a:pt x="99483" y="1042458"/>
                </a:cubicBezTo>
                <a:cubicBezTo>
                  <a:pt x="81491" y="1063625"/>
                  <a:pt x="89958" y="1136650"/>
                  <a:pt x="80433" y="1042458"/>
                </a:cubicBezTo>
                <a:cubicBezTo>
                  <a:pt x="70908" y="948266"/>
                  <a:pt x="0" y="605366"/>
                  <a:pt x="23283" y="470958"/>
                </a:cubicBezTo>
                <a:close/>
              </a:path>
            </a:pathLst>
          </a:custGeom>
          <a:solidFill>
            <a:schemeClr val="bg1">
              <a:lumMod val="75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5219311" y="5072936"/>
            <a:ext cx="1428313" cy="646331"/>
          </a:xfrm>
          <a:prstGeom prst="rect">
            <a:avLst/>
          </a:prstGeom>
          <a:noFill/>
        </p:spPr>
        <p:txBody>
          <a:bodyPr wrap="square" rtlCol="0">
            <a:spAutoFit/>
          </a:bodyPr>
          <a:lstStyle/>
          <a:p>
            <a:r>
              <a:rPr lang="en-US" sz="1200" dirty="0" err="1" smtClean="0"/>
              <a:t>Cosmogenic</a:t>
            </a:r>
            <a:r>
              <a:rPr lang="en-US" sz="1200" dirty="0" smtClean="0"/>
              <a:t> neutrino flux, </a:t>
            </a:r>
          </a:p>
          <a:p>
            <a:r>
              <a:rPr lang="en-US" sz="1200" dirty="0" smtClean="0"/>
              <a:t>e.g. ESS (blue  line)</a:t>
            </a:r>
          </a:p>
        </p:txBody>
      </p:sp>
      <p:sp>
        <p:nvSpPr>
          <p:cNvPr id="30" name="Freeform 29"/>
          <p:cNvSpPr/>
          <p:nvPr/>
        </p:nvSpPr>
        <p:spPr>
          <a:xfrm>
            <a:off x="6120429" y="4866052"/>
            <a:ext cx="1293283" cy="505883"/>
          </a:xfrm>
          <a:custGeom>
            <a:avLst/>
            <a:gdLst>
              <a:gd name="connsiteX0" fmla="*/ 0 w 1293283"/>
              <a:gd name="connsiteY0" fmla="*/ 505883 h 505883"/>
              <a:gd name="connsiteX1" fmla="*/ 304800 w 1293283"/>
              <a:gd name="connsiteY1" fmla="*/ 175683 h 505883"/>
              <a:gd name="connsiteX2" fmla="*/ 698500 w 1293283"/>
              <a:gd name="connsiteY2" fmla="*/ 23283 h 505883"/>
              <a:gd name="connsiteX3" fmla="*/ 939800 w 1293283"/>
              <a:gd name="connsiteY3" fmla="*/ 35983 h 505883"/>
              <a:gd name="connsiteX4" fmla="*/ 1143000 w 1293283"/>
              <a:gd name="connsiteY4" fmla="*/ 124883 h 505883"/>
              <a:gd name="connsiteX5" fmla="*/ 1270000 w 1293283"/>
              <a:gd name="connsiteY5" fmla="*/ 277283 h 505883"/>
              <a:gd name="connsiteX6" fmla="*/ 1282700 w 1293283"/>
              <a:gd name="connsiteY6" fmla="*/ 315383 h 50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283" h="505883">
                <a:moveTo>
                  <a:pt x="0" y="505883"/>
                </a:moveTo>
                <a:cubicBezTo>
                  <a:pt x="94191" y="380999"/>
                  <a:pt x="188383" y="256116"/>
                  <a:pt x="304800" y="175683"/>
                </a:cubicBezTo>
                <a:cubicBezTo>
                  <a:pt x="421217" y="95250"/>
                  <a:pt x="592667" y="46566"/>
                  <a:pt x="698500" y="23283"/>
                </a:cubicBezTo>
                <a:cubicBezTo>
                  <a:pt x="804333" y="0"/>
                  <a:pt x="865717" y="19050"/>
                  <a:pt x="939800" y="35983"/>
                </a:cubicBezTo>
                <a:cubicBezTo>
                  <a:pt x="1013883" y="52916"/>
                  <a:pt x="1087967" y="84666"/>
                  <a:pt x="1143000" y="124883"/>
                </a:cubicBezTo>
                <a:cubicBezTo>
                  <a:pt x="1198033" y="165100"/>
                  <a:pt x="1246717" y="245533"/>
                  <a:pt x="1270000" y="277283"/>
                </a:cubicBezTo>
                <a:cubicBezTo>
                  <a:pt x="1293283" y="309033"/>
                  <a:pt x="1282700" y="315383"/>
                  <a:pt x="1282700" y="315383"/>
                </a:cubicBezTo>
              </a:path>
            </a:pathLst>
          </a:custGeom>
          <a:ln w="76200" cap="flat" cmpd="sng" algn="ctr">
            <a:solidFill>
              <a:schemeClr val="accent1">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4287160" y="4484539"/>
            <a:ext cx="2561786" cy="253916"/>
          </a:xfrm>
          <a:prstGeom prst="rect">
            <a:avLst/>
          </a:prstGeom>
          <a:noFill/>
        </p:spPr>
        <p:txBody>
          <a:bodyPr wrap="square" rtlCol="0">
            <a:spAutoFit/>
          </a:bodyPr>
          <a:lstStyle/>
          <a:p>
            <a:r>
              <a:rPr lang="en-US" sz="1050" dirty="0" smtClean="0"/>
              <a:t>Waxman –</a:t>
            </a:r>
            <a:r>
              <a:rPr lang="en-US" sz="1050" dirty="0" err="1" smtClean="0"/>
              <a:t>Bahcall</a:t>
            </a:r>
            <a:r>
              <a:rPr lang="en-US" sz="1050" dirty="0" smtClean="0"/>
              <a:t> upper bound</a:t>
            </a:r>
            <a:endParaRPr lang="en-US" sz="1050" dirty="0"/>
          </a:p>
        </p:txBody>
      </p:sp>
      <p:sp>
        <p:nvSpPr>
          <p:cNvPr id="44" name="TextBox 43"/>
          <p:cNvSpPr txBox="1"/>
          <p:nvPr/>
        </p:nvSpPr>
        <p:spPr>
          <a:xfrm>
            <a:off x="4797775" y="4788923"/>
            <a:ext cx="2561786" cy="253916"/>
          </a:xfrm>
          <a:prstGeom prst="rect">
            <a:avLst/>
          </a:prstGeom>
          <a:noFill/>
        </p:spPr>
        <p:txBody>
          <a:bodyPr wrap="square" rtlCol="0">
            <a:spAutoFit/>
          </a:bodyPr>
          <a:lstStyle/>
          <a:p>
            <a:r>
              <a:rPr lang="en-US" sz="1050" dirty="0" err="1" smtClean="0"/>
              <a:t>IceCube</a:t>
            </a:r>
            <a:r>
              <a:rPr lang="en-US" sz="1050" dirty="0" smtClean="0"/>
              <a:t> signal</a:t>
            </a:r>
            <a:endParaRPr lang="en-US" sz="1050" dirty="0"/>
          </a:p>
        </p:txBody>
      </p:sp>
      <p:sp>
        <p:nvSpPr>
          <p:cNvPr id="45" name="Text Box 6"/>
          <p:cNvSpPr txBox="1">
            <a:spLocks noChangeArrowheads="1"/>
          </p:cNvSpPr>
          <p:nvPr/>
        </p:nvSpPr>
        <p:spPr bwMode="auto">
          <a:xfrm>
            <a:off x="4488310" y="1112837"/>
            <a:ext cx="2209800" cy="338138"/>
          </a:xfrm>
          <a:prstGeom prst="rect">
            <a:avLst/>
          </a:prstGeom>
          <a:noFill/>
          <a:ln w="9525">
            <a:noFill/>
            <a:miter lim="800000"/>
            <a:headEnd/>
            <a:tailEnd/>
          </a:ln>
        </p:spPr>
        <p:txBody>
          <a:bodyPr lIns="91435" tIns="45718" rIns="91435" bIns="45718">
            <a:prstTxWarp prst="textNoShape">
              <a:avLst/>
            </a:prstTxWarp>
            <a:spAutoFit/>
          </a:bodyPr>
          <a:lstStyle/>
          <a:p>
            <a:pPr defTabSz="912813">
              <a:spcBef>
                <a:spcPct val="50000"/>
              </a:spcBef>
            </a:pPr>
            <a:r>
              <a:rPr lang="en-GB" sz="1600" dirty="0">
                <a:solidFill>
                  <a:schemeClr val="bg1">
                    <a:lumMod val="65000"/>
                  </a:schemeClr>
                </a:solidFill>
                <a:latin typeface="Times" pitchFamily="-84" charset="0"/>
              </a:rPr>
              <a:t>T. </a:t>
            </a:r>
            <a:r>
              <a:rPr lang="en-GB" sz="1600" dirty="0" err="1">
                <a:solidFill>
                  <a:schemeClr val="bg1">
                    <a:lumMod val="65000"/>
                  </a:schemeClr>
                </a:solidFill>
                <a:latin typeface="Times" pitchFamily="-84" charset="0"/>
              </a:rPr>
              <a:t>Gaisser</a:t>
            </a:r>
            <a:r>
              <a:rPr lang="en-GB" sz="1600" dirty="0">
                <a:solidFill>
                  <a:schemeClr val="bg1">
                    <a:lumMod val="65000"/>
                  </a:schemeClr>
                </a:solidFill>
                <a:latin typeface="Times" pitchFamily="-84" charset="0"/>
              </a:rPr>
              <a:t> 2005</a:t>
            </a:r>
            <a:endParaRPr lang="en-GB" dirty="0">
              <a:solidFill>
                <a:schemeClr val="bg1">
                  <a:lumMod val="65000"/>
                </a:schemeClr>
              </a:solidFill>
              <a:latin typeface="Times" pitchFamily="-84" charset="0"/>
            </a:endParaRPr>
          </a:p>
        </p:txBody>
      </p:sp>
    </p:spTree>
    <p:extLst>
      <p:ext uri="{BB962C8B-B14F-4D97-AF65-F5344CB8AC3E}">
        <p14:creationId xmlns:p14="http://schemas.microsoft.com/office/powerpoint/2010/main" val="1027647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003C0E3-6242-0A4E-A59B-3E6F7A60813D}" type="slidenum">
              <a:rPr kumimoji="1" lang="ja-JP" altLang="en-US" smtClean="0"/>
              <a:t>50</a:t>
            </a:fld>
            <a:endParaRPr kumimoji="1" lang="ja-JP" altLang="en-US"/>
          </a:p>
        </p:txBody>
      </p:sp>
      <p:pic>
        <p:nvPicPr>
          <p:cNvPr id="2" name="図 1" descr="waveform5bunchDelay2897.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638" y="575427"/>
            <a:ext cx="8839200" cy="5994400"/>
          </a:xfrm>
          <a:prstGeom prst="rect">
            <a:avLst/>
          </a:prstGeom>
        </p:spPr>
      </p:pic>
      <p:sp>
        <p:nvSpPr>
          <p:cNvPr id="7" name="Text Box 23"/>
          <p:cNvSpPr txBox="1">
            <a:spLocks noChangeArrowheads="1"/>
          </p:cNvSpPr>
          <p:nvPr/>
        </p:nvSpPr>
        <p:spPr bwMode="auto">
          <a:xfrm>
            <a:off x="130175" y="115888"/>
            <a:ext cx="667543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Osaka" charset="0"/>
              <a:buChar char="■"/>
              <a:defRPr/>
            </a:pPr>
            <a:r>
              <a:rPr lang="en-US" altLang="ja-JP" sz="3200" b="1" dirty="0" smtClean="0">
                <a:solidFill>
                  <a:srgbClr val="0000FF"/>
                </a:solidFill>
                <a:latin typeface="+mn-lt"/>
                <a:cs typeface="Jazz LET"/>
              </a:rPr>
              <a:t> </a:t>
            </a:r>
            <a:r>
              <a:rPr lang="en-US" altLang="ja-JP" sz="3200" b="1" dirty="0" smtClean="0">
                <a:solidFill>
                  <a:srgbClr val="0000FF"/>
                </a:solidFill>
                <a:cs typeface="Jazz LET"/>
              </a:rPr>
              <a:t>Effect of group delay</a:t>
            </a:r>
            <a:endParaRPr lang="en-US" altLang="ja-JP" sz="3200" b="1" dirty="0">
              <a:solidFill>
                <a:srgbClr val="0000FF"/>
              </a:solidFill>
              <a:latin typeface="+mn-lt"/>
              <a:cs typeface="Jazz LET"/>
            </a:endParaRPr>
          </a:p>
        </p:txBody>
      </p:sp>
      <p:sp>
        <p:nvSpPr>
          <p:cNvPr id="8" name="テキスト ボックス 7"/>
          <p:cNvSpPr txBox="1"/>
          <p:nvPr/>
        </p:nvSpPr>
        <p:spPr>
          <a:xfrm>
            <a:off x="5506491" y="1101248"/>
            <a:ext cx="2689108" cy="646331"/>
          </a:xfrm>
          <a:prstGeom prst="rect">
            <a:avLst/>
          </a:prstGeom>
          <a:noFill/>
        </p:spPr>
        <p:txBody>
          <a:bodyPr wrap="none" rtlCol="0">
            <a:spAutoFit/>
          </a:bodyPr>
          <a:lstStyle/>
          <a:p>
            <a:r>
              <a:rPr kumimoji="1" lang="en-US" altLang="ja-JP" dirty="0" smtClean="0"/>
              <a:t>Black: without group delay</a:t>
            </a:r>
          </a:p>
          <a:p>
            <a:r>
              <a:rPr lang="en-US" altLang="ja-JP" dirty="0" smtClean="0">
                <a:solidFill>
                  <a:srgbClr val="FF0000"/>
                </a:solidFill>
              </a:rPr>
              <a:t>Red: with group delay</a:t>
            </a:r>
            <a:endParaRPr kumimoji="1" lang="ja-JP" altLang="en-US" dirty="0">
              <a:solidFill>
                <a:srgbClr val="FF0000"/>
              </a:solidFill>
            </a:endParaRPr>
          </a:p>
        </p:txBody>
      </p:sp>
      <p:sp>
        <p:nvSpPr>
          <p:cNvPr id="3" name="正方形/長方形 2"/>
          <p:cNvSpPr/>
          <p:nvPr/>
        </p:nvSpPr>
        <p:spPr>
          <a:xfrm>
            <a:off x="7214912" y="605306"/>
            <a:ext cx="1441846" cy="369332"/>
          </a:xfrm>
          <a:prstGeom prst="rect">
            <a:avLst/>
          </a:prstGeom>
        </p:spPr>
        <p:txBody>
          <a:bodyPr wrap="none">
            <a:spAutoFit/>
          </a:bodyPr>
          <a:lstStyle/>
          <a:p>
            <a:r>
              <a:rPr lang="en-US" altLang="ja-JP" dirty="0" smtClean="0">
                <a:solidFill>
                  <a:srgbClr val="0000FF"/>
                </a:solidFill>
              </a:rPr>
              <a:t>250-350 </a:t>
            </a:r>
            <a:r>
              <a:rPr lang="en-US" altLang="ja-JP" dirty="0">
                <a:solidFill>
                  <a:srgbClr val="0000FF"/>
                </a:solidFill>
              </a:rPr>
              <a:t>MHz</a:t>
            </a:r>
          </a:p>
        </p:txBody>
      </p:sp>
      <p:sp>
        <p:nvSpPr>
          <p:cNvPr id="9" name="テキスト ボックス 8"/>
          <p:cNvSpPr txBox="1"/>
          <p:nvPr/>
        </p:nvSpPr>
        <p:spPr>
          <a:xfrm>
            <a:off x="2901488" y="6160811"/>
            <a:ext cx="2936947" cy="400110"/>
          </a:xfrm>
          <a:prstGeom prst="rect">
            <a:avLst/>
          </a:prstGeom>
          <a:noFill/>
        </p:spPr>
        <p:txBody>
          <a:bodyPr wrap="none" rtlCol="0">
            <a:spAutoFit/>
          </a:bodyPr>
          <a:lstStyle/>
          <a:p>
            <a:r>
              <a:rPr kumimoji="1" lang="en-US" altLang="ja-JP" sz="2000" dirty="0" smtClean="0">
                <a:solidFill>
                  <a:srgbClr val="FF0000"/>
                </a:solidFill>
              </a:rPr>
              <a:t>Group delay effect is small</a:t>
            </a:r>
            <a:endParaRPr kumimoji="1" lang="ja-JP" altLang="en-US" sz="2000" dirty="0">
              <a:solidFill>
                <a:srgbClr val="FF0000"/>
              </a:solidFill>
            </a:endParaRPr>
          </a:p>
        </p:txBody>
      </p:sp>
    </p:spTree>
    <p:extLst>
      <p:ext uri="{BB962C8B-B14F-4D97-AF65-F5344CB8AC3E}">
        <p14:creationId xmlns:p14="http://schemas.microsoft.com/office/powerpoint/2010/main" val="28517926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51</a:t>
            </a:fld>
            <a:endParaRPr lang="ja-JP" altLang="en-US"/>
          </a:p>
        </p:txBody>
      </p:sp>
      <p:sp>
        <p:nvSpPr>
          <p:cNvPr id="7" name="Text Box 44"/>
          <p:cNvSpPr txBox="1">
            <a:spLocks noChangeArrowheads="1"/>
          </p:cNvSpPr>
          <p:nvPr/>
        </p:nvSpPr>
        <p:spPr bwMode="auto">
          <a:xfrm>
            <a:off x="115887" y="131544"/>
            <a:ext cx="669128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smtClean="0">
                <a:solidFill>
                  <a:srgbClr val="0000FF"/>
                </a:solidFill>
                <a:latin typeface="+mj-lt"/>
                <a:cs typeface="Arial"/>
              </a:rPr>
              <a:t> Correlation between FC and WCM</a:t>
            </a:r>
            <a:endParaRPr lang="en-US" altLang="ja-JP" sz="3200" b="1" dirty="0">
              <a:solidFill>
                <a:srgbClr val="0000FF"/>
              </a:solidFill>
              <a:latin typeface="+mj-lt"/>
              <a:cs typeface="Arial"/>
            </a:endParaRPr>
          </a:p>
        </p:txBody>
      </p:sp>
      <p:pic>
        <p:nvPicPr>
          <p:cNvPr id="3" name="図 2" descr="cable_33and33sub.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743" y="794400"/>
            <a:ext cx="8839200" cy="5994400"/>
          </a:xfrm>
          <a:prstGeom prst="rect">
            <a:avLst/>
          </a:prstGeom>
        </p:spPr>
      </p:pic>
      <p:sp>
        <p:nvSpPr>
          <p:cNvPr id="8" name="テキスト ボックス 7"/>
          <p:cNvSpPr txBox="1"/>
          <p:nvPr/>
        </p:nvSpPr>
        <p:spPr>
          <a:xfrm>
            <a:off x="3371608" y="2192733"/>
            <a:ext cx="1004865" cy="369332"/>
          </a:xfrm>
          <a:prstGeom prst="rect">
            <a:avLst/>
          </a:prstGeom>
          <a:noFill/>
        </p:spPr>
        <p:txBody>
          <a:bodyPr wrap="none" rtlCol="0">
            <a:spAutoFit/>
          </a:bodyPr>
          <a:lstStyle/>
          <a:p>
            <a:r>
              <a:rPr lang="en-US" altLang="ja-JP" dirty="0" smtClean="0">
                <a:solidFill>
                  <a:srgbClr val="FF0000"/>
                </a:solidFill>
              </a:rPr>
              <a:t>No cable</a:t>
            </a:r>
            <a:endParaRPr kumimoji="1" lang="ja-JP" altLang="en-US" dirty="0">
              <a:solidFill>
                <a:srgbClr val="FF0000"/>
              </a:solidFill>
            </a:endParaRPr>
          </a:p>
        </p:txBody>
      </p:sp>
      <p:sp>
        <p:nvSpPr>
          <p:cNvPr id="9" name="テキスト ボックス 8"/>
          <p:cNvSpPr txBox="1"/>
          <p:nvPr/>
        </p:nvSpPr>
        <p:spPr>
          <a:xfrm>
            <a:off x="6186677" y="2178337"/>
            <a:ext cx="1240995" cy="369332"/>
          </a:xfrm>
          <a:prstGeom prst="rect">
            <a:avLst/>
          </a:prstGeom>
          <a:noFill/>
        </p:spPr>
        <p:txBody>
          <a:bodyPr wrap="none" rtlCol="0">
            <a:spAutoFit/>
          </a:bodyPr>
          <a:lstStyle/>
          <a:p>
            <a:r>
              <a:rPr kumimoji="1" lang="en-US" altLang="ja-JP" dirty="0" smtClean="0">
                <a:solidFill>
                  <a:srgbClr val="FF0000"/>
                </a:solidFill>
              </a:rPr>
              <a:t>with cables</a:t>
            </a:r>
            <a:endParaRPr kumimoji="1" lang="ja-JP" altLang="en-US" dirty="0">
              <a:solidFill>
                <a:srgbClr val="FF0000"/>
              </a:solidFill>
            </a:endParaRPr>
          </a:p>
        </p:txBody>
      </p:sp>
    </p:spTree>
    <p:extLst>
      <p:ext uri="{BB962C8B-B14F-4D97-AF65-F5344CB8AC3E}">
        <p14:creationId xmlns:p14="http://schemas.microsoft.com/office/powerpoint/2010/main" val="223942980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52</a:t>
            </a:fld>
            <a:endParaRPr lang="ja-JP" altLang="en-US"/>
          </a:p>
        </p:txBody>
      </p:sp>
      <p:sp>
        <p:nvSpPr>
          <p:cNvPr id="8" name="Text Box 44"/>
          <p:cNvSpPr txBox="1">
            <a:spLocks noChangeArrowheads="1"/>
          </p:cNvSpPr>
          <p:nvPr/>
        </p:nvSpPr>
        <p:spPr bwMode="auto">
          <a:xfrm>
            <a:off x="115887" y="120492"/>
            <a:ext cx="855526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a:solidFill>
                  <a:srgbClr val="0000FF"/>
                </a:solidFill>
                <a:latin typeface="+mj-lt"/>
                <a:cs typeface="Arial"/>
              </a:rPr>
              <a:t> </a:t>
            </a:r>
            <a:r>
              <a:rPr lang="en-US" altLang="ja-JP" sz="3200" b="1" dirty="0" smtClean="0">
                <a:solidFill>
                  <a:srgbClr val="0000FF"/>
                </a:solidFill>
                <a:latin typeface="+mj-lt"/>
                <a:cs typeface="Arial"/>
              </a:rPr>
              <a:t>Radio signal from targets: </a:t>
            </a:r>
            <a:r>
              <a:rPr lang="en-US" altLang="ja-JP" sz="3200" b="1" dirty="0" err="1" smtClean="0">
                <a:solidFill>
                  <a:srgbClr val="0000FF"/>
                </a:solidFill>
                <a:latin typeface="+mj-lt"/>
                <a:cs typeface="Arial"/>
              </a:rPr>
              <a:t>ice+plastic</a:t>
            </a:r>
            <a:endParaRPr lang="en-US" altLang="ja-JP" sz="3200" b="1" dirty="0">
              <a:solidFill>
                <a:srgbClr val="0000FF"/>
              </a:solidFill>
              <a:latin typeface="+mj-lt"/>
              <a:cs typeface="Arial"/>
            </a:endParaRPr>
          </a:p>
        </p:txBody>
      </p:sp>
      <p:pic>
        <p:nvPicPr>
          <p:cNvPr id="2" name="図 1" descr="Waveform_wzIce_vpol_high.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887" y="805769"/>
            <a:ext cx="4445001" cy="3020812"/>
          </a:xfrm>
          <a:prstGeom prst="rect">
            <a:avLst/>
          </a:prstGeom>
        </p:spPr>
      </p:pic>
      <p:pic>
        <p:nvPicPr>
          <p:cNvPr id="9" name="図 8" descr="Waveform_wzIce_vpol_lo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887" y="3826580"/>
            <a:ext cx="4460608" cy="3031419"/>
          </a:xfrm>
          <a:prstGeom prst="rect">
            <a:avLst/>
          </a:prstGeom>
        </p:spPr>
      </p:pic>
      <p:sp>
        <p:nvSpPr>
          <p:cNvPr id="10" name="テキスト ボックス 9"/>
          <p:cNvSpPr txBox="1"/>
          <p:nvPr/>
        </p:nvSpPr>
        <p:spPr>
          <a:xfrm>
            <a:off x="2832516" y="1169458"/>
            <a:ext cx="1125579" cy="369332"/>
          </a:xfrm>
          <a:prstGeom prst="rect">
            <a:avLst/>
          </a:prstGeom>
          <a:noFill/>
        </p:spPr>
        <p:txBody>
          <a:bodyPr wrap="none" rtlCol="0">
            <a:spAutoFit/>
          </a:bodyPr>
          <a:lstStyle/>
          <a:p>
            <a:r>
              <a:rPr kumimoji="1" lang="en-US" altLang="ja-JP" dirty="0" smtClean="0"/>
              <a:t>Vpol, high</a:t>
            </a:r>
            <a:endParaRPr kumimoji="1" lang="ja-JP" altLang="en-US" dirty="0"/>
          </a:p>
        </p:txBody>
      </p:sp>
      <p:sp>
        <p:nvSpPr>
          <p:cNvPr id="11" name="テキスト ボックス 10"/>
          <p:cNvSpPr txBox="1"/>
          <p:nvPr/>
        </p:nvSpPr>
        <p:spPr>
          <a:xfrm>
            <a:off x="2902682" y="4199819"/>
            <a:ext cx="1061108" cy="369332"/>
          </a:xfrm>
          <a:prstGeom prst="rect">
            <a:avLst/>
          </a:prstGeom>
          <a:noFill/>
        </p:spPr>
        <p:txBody>
          <a:bodyPr wrap="none" rtlCol="0">
            <a:spAutoFit/>
          </a:bodyPr>
          <a:lstStyle/>
          <a:p>
            <a:r>
              <a:rPr kumimoji="1" lang="en-US" altLang="ja-JP" dirty="0" smtClean="0"/>
              <a:t>Vpol, low</a:t>
            </a:r>
            <a:endParaRPr kumimoji="1" lang="ja-JP" altLang="en-US" dirty="0"/>
          </a:p>
        </p:txBody>
      </p:sp>
      <p:pic>
        <p:nvPicPr>
          <p:cNvPr id="12" name="図 11" descr="Waveform_wzIce_hpol_high.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99000" y="805768"/>
            <a:ext cx="4445000" cy="3020812"/>
          </a:xfrm>
          <a:prstGeom prst="rect">
            <a:avLst/>
          </a:prstGeom>
        </p:spPr>
      </p:pic>
      <p:pic>
        <p:nvPicPr>
          <p:cNvPr id="13" name="図 12" descr="Waveform_wzIce_hpol_low.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99000" y="3763583"/>
            <a:ext cx="4460606" cy="3031418"/>
          </a:xfrm>
          <a:prstGeom prst="rect">
            <a:avLst/>
          </a:prstGeom>
        </p:spPr>
      </p:pic>
      <p:sp>
        <p:nvSpPr>
          <p:cNvPr id="14" name="テキスト ボックス 13"/>
          <p:cNvSpPr txBox="1"/>
          <p:nvPr/>
        </p:nvSpPr>
        <p:spPr>
          <a:xfrm>
            <a:off x="7545574" y="1179553"/>
            <a:ext cx="1138428" cy="369332"/>
          </a:xfrm>
          <a:prstGeom prst="rect">
            <a:avLst/>
          </a:prstGeom>
          <a:noFill/>
        </p:spPr>
        <p:txBody>
          <a:bodyPr wrap="none" rtlCol="0">
            <a:spAutoFit/>
          </a:bodyPr>
          <a:lstStyle/>
          <a:p>
            <a:r>
              <a:rPr lang="en-US" altLang="ja-JP" dirty="0"/>
              <a:t>H</a:t>
            </a:r>
            <a:r>
              <a:rPr kumimoji="1" lang="en-US" altLang="ja-JP" dirty="0" smtClean="0"/>
              <a:t>pol, high</a:t>
            </a:r>
            <a:endParaRPr kumimoji="1" lang="ja-JP" altLang="en-US" dirty="0"/>
          </a:p>
        </p:txBody>
      </p:sp>
      <p:sp>
        <p:nvSpPr>
          <p:cNvPr id="15" name="テキスト ボックス 14"/>
          <p:cNvSpPr txBox="1"/>
          <p:nvPr/>
        </p:nvSpPr>
        <p:spPr>
          <a:xfrm>
            <a:off x="7545574" y="4167553"/>
            <a:ext cx="1073957" cy="369332"/>
          </a:xfrm>
          <a:prstGeom prst="rect">
            <a:avLst/>
          </a:prstGeom>
          <a:noFill/>
        </p:spPr>
        <p:txBody>
          <a:bodyPr wrap="none" rtlCol="0">
            <a:spAutoFit/>
          </a:bodyPr>
          <a:lstStyle/>
          <a:p>
            <a:r>
              <a:rPr lang="en-US" altLang="ja-JP" dirty="0"/>
              <a:t>H</a:t>
            </a:r>
            <a:r>
              <a:rPr kumimoji="1" lang="en-US" altLang="ja-JP" dirty="0" smtClean="0"/>
              <a:t>pol, low</a:t>
            </a:r>
            <a:endParaRPr kumimoji="1" lang="ja-JP" altLang="en-US" dirty="0"/>
          </a:p>
        </p:txBody>
      </p:sp>
    </p:spTree>
    <p:extLst>
      <p:ext uri="{BB962C8B-B14F-4D97-AF65-F5344CB8AC3E}">
        <p14:creationId xmlns:p14="http://schemas.microsoft.com/office/powerpoint/2010/main" val="39549649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AAAF32D1-A665-9846-85E1-D430B43EBA6C}" type="slidenum">
              <a:rPr lang="ja-JP" altLang="en-US" smtClean="0"/>
              <a:pPr/>
              <a:t>53</a:t>
            </a:fld>
            <a:endParaRPr lang="ja-JP" altLang="en-US"/>
          </a:p>
        </p:txBody>
      </p:sp>
      <p:pic>
        <p:nvPicPr>
          <p:cNvPr id="2" name="図 1" descr="Waveform_onlyIce_vpol_high.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041" y="3743327"/>
            <a:ext cx="4514847" cy="3068280"/>
          </a:xfrm>
          <a:prstGeom prst="rect">
            <a:avLst/>
          </a:prstGeom>
        </p:spPr>
      </p:pic>
      <p:sp>
        <p:nvSpPr>
          <p:cNvPr id="7" name="Text Box 44"/>
          <p:cNvSpPr txBox="1">
            <a:spLocks noChangeArrowheads="1"/>
          </p:cNvSpPr>
          <p:nvPr/>
        </p:nvSpPr>
        <p:spPr bwMode="auto">
          <a:xfrm>
            <a:off x="64264" y="0"/>
            <a:ext cx="9237351"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Osaka" charset="0"/>
              <a:buChar char="■"/>
              <a:defRPr/>
            </a:pPr>
            <a:r>
              <a:rPr lang="en-US" altLang="ja-JP" sz="3200" b="1" dirty="0">
                <a:solidFill>
                  <a:srgbClr val="0000FF"/>
                </a:solidFill>
                <a:latin typeface="+mj-lt"/>
                <a:cs typeface="Arial"/>
              </a:rPr>
              <a:t> </a:t>
            </a:r>
            <a:r>
              <a:rPr lang="en-US" altLang="ja-JP" sz="3200" b="1" dirty="0" smtClean="0">
                <a:solidFill>
                  <a:srgbClr val="0000FF"/>
                </a:solidFill>
                <a:latin typeface="+mj-lt"/>
                <a:cs typeface="Arial"/>
              </a:rPr>
              <a:t>Radio signal from targets: only ice</a:t>
            </a:r>
            <a:endParaRPr lang="en-US" altLang="ja-JP" sz="3200" b="1" dirty="0">
              <a:solidFill>
                <a:srgbClr val="0000FF"/>
              </a:solidFill>
              <a:latin typeface="+mj-lt"/>
              <a:cs typeface="Arial"/>
            </a:endParaRPr>
          </a:p>
        </p:txBody>
      </p:sp>
      <p:pic>
        <p:nvPicPr>
          <p:cNvPr id="3" name="図 2" descr="Waveform_onlyIce_vpol_lo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264" y="675048"/>
            <a:ext cx="4583112" cy="3114672"/>
          </a:xfrm>
          <a:prstGeom prst="rect">
            <a:avLst/>
          </a:prstGeom>
        </p:spPr>
      </p:pic>
      <p:pic>
        <p:nvPicPr>
          <p:cNvPr id="8" name="図 7" descr="Waveform_onlyIce_hpol_high.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7376" y="3743327"/>
            <a:ext cx="4431214" cy="3011442"/>
          </a:xfrm>
          <a:prstGeom prst="rect">
            <a:avLst/>
          </a:prstGeom>
        </p:spPr>
      </p:pic>
      <p:pic>
        <p:nvPicPr>
          <p:cNvPr id="9" name="図 8" descr="Waveform_onlyIce_hpol_low.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0888" y="741840"/>
            <a:ext cx="4583112" cy="3114673"/>
          </a:xfrm>
          <a:prstGeom prst="rect">
            <a:avLst/>
          </a:prstGeom>
        </p:spPr>
      </p:pic>
      <p:sp>
        <p:nvSpPr>
          <p:cNvPr id="10" name="テキスト ボックス 9"/>
          <p:cNvSpPr txBox="1"/>
          <p:nvPr/>
        </p:nvSpPr>
        <p:spPr>
          <a:xfrm>
            <a:off x="2832516" y="1169458"/>
            <a:ext cx="1125579" cy="369332"/>
          </a:xfrm>
          <a:prstGeom prst="rect">
            <a:avLst/>
          </a:prstGeom>
          <a:noFill/>
        </p:spPr>
        <p:txBody>
          <a:bodyPr wrap="none" rtlCol="0">
            <a:spAutoFit/>
          </a:bodyPr>
          <a:lstStyle/>
          <a:p>
            <a:r>
              <a:rPr kumimoji="1" lang="en-US" altLang="ja-JP" dirty="0" smtClean="0"/>
              <a:t>Vpol, high</a:t>
            </a:r>
            <a:endParaRPr kumimoji="1" lang="ja-JP" altLang="en-US" dirty="0"/>
          </a:p>
        </p:txBody>
      </p:sp>
      <p:sp>
        <p:nvSpPr>
          <p:cNvPr id="11" name="テキスト ボックス 10"/>
          <p:cNvSpPr txBox="1"/>
          <p:nvPr/>
        </p:nvSpPr>
        <p:spPr>
          <a:xfrm>
            <a:off x="2902682" y="4199819"/>
            <a:ext cx="1061108" cy="369332"/>
          </a:xfrm>
          <a:prstGeom prst="rect">
            <a:avLst/>
          </a:prstGeom>
          <a:noFill/>
        </p:spPr>
        <p:txBody>
          <a:bodyPr wrap="none" rtlCol="0">
            <a:spAutoFit/>
          </a:bodyPr>
          <a:lstStyle/>
          <a:p>
            <a:r>
              <a:rPr kumimoji="1" lang="en-US" altLang="ja-JP" dirty="0" smtClean="0"/>
              <a:t>Vpol, low</a:t>
            </a:r>
            <a:endParaRPr kumimoji="1" lang="ja-JP" altLang="en-US" dirty="0"/>
          </a:p>
        </p:txBody>
      </p:sp>
      <p:sp>
        <p:nvSpPr>
          <p:cNvPr id="12" name="テキスト ボックス 11"/>
          <p:cNvSpPr txBox="1"/>
          <p:nvPr/>
        </p:nvSpPr>
        <p:spPr>
          <a:xfrm>
            <a:off x="7545574" y="1179553"/>
            <a:ext cx="1138428" cy="369332"/>
          </a:xfrm>
          <a:prstGeom prst="rect">
            <a:avLst/>
          </a:prstGeom>
          <a:noFill/>
        </p:spPr>
        <p:txBody>
          <a:bodyPr wrap="none" rtlCol="0">
            <a:spAutoFit/>
          </a:bodyPr>
          <a:lstStyle/>
          <a:p>
            <a:r>
              <a:rPr lang="en-US" altLang="ja-JP" dirty="0"/>
              <a:t>H</a:t>
            </a:r>
            <a:r>
              <a:rPr kumimoji="1" lang="en-US" altLang="ja-JP" dirty="0" smtClean="0"/>
              <a:t>pol, high</a:t>
            </a:r>
            <a:endParaRPr kumimoji="1" lang="ja-JP" altLang="en-US" dirty="0"/>
          </a:p>
        </p:txBody>
      </p:sp>
      <p:sp>
        <p:nvSpPr>
          <p:cNvPr id="13" name="テキスト ボックス 12"/>
          <p:cNvSpPr txBox="1"/>
          <p:nvPr/>
        </p:nvSpPr>
        <p:spPr>
          <a:xfrm>
            <a:off x="7545574" y="4167553"/>
            <a:ext cx="1073957" cy="369332"/>
          </a:xfrm>
          <a:prstGeom prst="rect">
            <a:avLst/>
          </a:prstGeom>
          <a:noFill/>
        </p:spPr>
        <p:txBody>
          <a:bodyPr wrap="none" rtlCol="0">
            <a:spAutoFit/>
          </a:bodyPr>
          <a:lstStyle/>
          <a:p>
            <a:r>
              <a:rPr lang="en-US" altLang="ja-JP" dirty="0"/>
              <a:t>H</a:t>
            </a:r>
            <a:r>
              <a:rPr kumimoji="1" lang="en-US" altLang="ja-JP" dirty="0" smtClean="0"/>
              <a:t>pol, low</a:t>
            </a:r>
            <a:endParaRPr kumimoji="1" lang="ja-JP" altLang="en-US" dirty="0"/>
          </a:p>
        </p:txBody>
      </p:sp>
    </p:spTree>
    <p:extLst>
      <p:ext uri="{BB962C8B-B14F-4D97-AF65-F5344CB8AC3E}">
        <p14:creationId xmlns:p14="http://schemas.microsoft.com/office/powerpoint/2010/main" val="18172252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ffuseFluxes-13.pdf"/>
          <p:cNvPicPr>
            <a:picLocks noChangeAspect="1"/>
          </p:cNvPicPr>
          <p:nvPr/>
        </p:nvPicPr>
        <p:blipFill>
          <a:blip r:embed="rId2"/>
          <a:stretch>
            <a:fillRect/>
          </a:stretch>
        </p:blipFill>
        <p:spPr>
          <a:xfrm>
            <a:off x="0" y="852909"/>
            <a:ext cx="8611178" cy="5831909"/>
          </a:xfrm>
          <a:prstGeom prst="rect">
            <a:avLst/>
          </a:prstGeom>
        </p:spPr>
      </p:pic>
      <p:sp>
        <p:nvSpPr>
          <p:cNvPr id="2" name="Title 1"/>
          <p:cNvSpPr>
            <a:spLocks noGrp="1"/>
          </p:cNvSpPr>
          <p:nvPr>
            <p:ph type="title"/>
          </p:nvPr>
        </p:nvSpPr>
        <p:spPr>
          <a:xfrm>
            <a:off x="0" y="0"/>
            <a:ext cx="9144000" cy="1143000"/>
          </a:xfrm>
          <a:solidFill>
            <a:srgbClr val="FFFF00"/>
          </a:solidFill>
        </p:spPr>
        <p:txBody>
          <a:bodyPr>
            <a:noAutofit/>
          </a:bodyPr>
          <a:lstStyle/>
          <a:p>
            <a:r>
              <a:rPr lang="en-US" sz="3200" dirty="0" smtClean="0"/>
              <a:t>The cosmic energy frontier, 10</a:t>
            </a:r>
            <a:r>
              <a:rPr lang="en-US" sz="3200" baseline="30000" dirty="0" smtClean="0"/>
              <a:t>7</a:t>
            </a:r>
            <a:r>
              <a:rPr lang="en-US" sz="3200" dirty="0" smtClean="0"/>
              <a:t> to 10</a:t>
            </a:r>
            <a:r>
              <a:rPr lang="en-US" sz="3200" baseline="30000" dirty="0" smtClean="0"/>
              <a:t>11</a:t>
            </a:r>
            <a:r>
              <a:rPr lang="en-US" sz="3200" dirty="0" smtClean="0"/>
              <a:t> </a:t>
            </a:r>
            <a:r>
              <a:rPr lang="en-US" sz="3200" dirty="0" err="1" smtClean="0"/>
              <a:t>GeV</a:t>
            </a:r>
            <a:r>
              <a:rPr lang="en-US" sz="3200" dirty="0" smtClean="0"/>
              <a:t/>
            </a:r>
            <a:br>
              <a:rPr lang="en-US" sz="3200" dirty="0" smtClean="0"/>
            </a:br>
            <a:r>
              <a:rPr lang="en-US" sz="3200" dirty="0" err="1" smtClean="0"/>
              <a:t>Cosmogenic</a:t>
            </a:r>
            <a:r>
              <a:rPr lang="en-US" sz="3200" dirty="0" smtClean="0"/>
              <a:t> or </a:t>
            </a:r>
            <a:r>
              <a:rPr lang="en-US" sz="3200" i="1" dirty="0" smtClean="0"/>
              <a:t>GZK</a:t>
            </a:r>
            <a:r>
              <a:rPr lang="en-US" sz="3200" dirty="0" smtClean="0"/>
              <a:t> neutrinos</a:t>
            </a:r>
            <a:endParaRPr lang="en-US" sz="3200" dirty="0"/>
          </a:p>
        </p:txBody>
      </p:sp>
      <p:sp>
        <p:nvSpPr>
          <p:cNvPr id="9" name="Slide Number Placeholder 1"/>
          <p:cNvSpPr>
            <a:spLocks noGrp="1"/>
          </p:cNvSpPr>
          <p:nvPr>
            <p:ph type="sldNum" sz="quarter" idx="10"/>
          </p:nvPr>
        </p:nvSpPr>
        <p:spPr>
          <a:xfrm>
            <a:off x="457200" y="6356350"/>
            <a:ext cx="2133600" cy="365125"/>
          </a:xfrm>
        </p:spPr>
        <p:txBody>
          <a:bodyPr/>
          <a:lstStyle/>
          <a:p>
            <a:fld id="{511C72CB-92F5-2D4E-8863-9DA171DFC89A}" type="slidenum">
              <a:rPr lang="en-US"/>
              <a:pPr/>
              <a:t>6</a:t>
            </a:fld>
            <a:endParaRPr lang="en-US" dirty="0"/>
          </a:p>
        </p:txBody>
      </p:sp>
      <p:sp>
        <p:nvSpPr>
          <p:cNvPr id="13" name="Freeform 12"/>
          <p:cNvSpPr/>
          <p:nvPr/>
        </p:nvSpPr>
        <p:spPr>
          <a:xfrm>
            <a:off x="4341091" y="4333188"/>
            <a:ext cx="3117273" cy="1439334"/>
          </a:xfrm>
          <a:custGeom>
            <a:avLst/>
            <a:gdLst>
              <a:gd name="connsiteX0" fmla="*/ 0 w 3117273"/>
              <a:gd name="connsiteY0" fmla="*/ 1439334 h 1439334"/>
              <a:gd name="connsiteX1" fmla="*/ 554182 w 3117273"/>
              <a:gd name="connsiteY1" fmla="*/ 989061 h 1439334"/>
              <a:gd name="connsiteX2" fmla="*/ 946727 w 3117273"/>
              <a:gd name="connsiteY2" fmla="*/ 469516 h 1439334"/>
              <a:gd name="connsiteX3" fmla="*/ 1293091 w 3117273"/>
              <a:gd name="connsiteY3" fmla="*/ 146243 h 1439334"/>
              <a:gd name="connsiteX4" fmla="*/ 1743364 w 3117273"/>
              <a:gd name="connsiteY4" fmla="*/ 7697 h 1439334"/>
              <a:gd name="connsiteX5" fmla="*/ 2274454 w 3117273"/>
              <a:gd name="connsiteY5" fmla="*/ 100061 h 1439334"/>
              <a:gd name="connsiteX6" fmla="*/ 2713182 w 3117273"/>
              <a:gd name="connsiteY6" fmla="*/ 469516 h 1439334"/>
              <a:gd name="connsiteX7" fmla="*/ 2978727 w 3117273"/>
              <a:gd name="connsiteY7" fmla="*/ 954425 h 1439334"/>
              <a:gd name="connsiteX8" fmla="*/ 3117273 w 3117273"/>
              <a:gd name="connsiteY8" fmla="*/ 1381607 h 143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7273" h="1439334">
                <a:moveTo>
                  <a:pt x="0" y="1439334"/>
                </a:moveTo>
                <a:cubicBezTo>
                  <a:pt x="198197" y="1295015"/>
                  <a:pt x="396394" y="1150697"/>
                  <a:pt x="554182" y="989061"/>
                </a:cubicBezTo>
                <a:cubicBezTo>
                  <a:pt x="711970" y="827425"/>
                  <a:pt x="823576" y="609986"/>
                  <a:pt x="946727" y="469516"/>
                </a:cubicBezTo>
                <a:cubicBezTo>
                  <a:pt x="1069878" y="329046"/>
                  <a:pt x="1160318" y="223213"/>
                  <a:pt x="1293091" y="146243"/>
                </a:cubicBezTo>
                <a:cubicBezTo>
                  <a:pt x="1425864" y="69273"/>
                  <a:pt x="1579804" y="15394"/>
                  <a:pt x="1743364" y="7697"/>
                </a:cubicBezTo>
                <a:cubicBezTo>
                  <a:pt x="1906924" y="0"/>
                  <a:pt x="2112818" y="23091"/>
                  <a:pt x="2274454" y="100061"/>
                </a:cubicBezTo>
                <a:cubicBezTo>
                  <a:pt x="2436090" y="177031"/>
                  <a:pt x="2595803" y="327122"/>
                  <a:pt x="2713182" y="469516"/>
                </a:cubicBezTo>
                <a:cubicBezTo>
                  <a:pt x="2830561" y="611910"/>
                  <a:pt x="2911378" y="802410"/>
                  <a:pt x="2978727" y="954425"/>
                </a:cubicBezTo>
                <a:cubicBezTo>
                  <a:pt x="3046076" y="1106440"/>
                  <a:pt x="3117273" y="1381607"/>
                  <a:pt x="3117273" y="1381607"/>
                </a:cubicBezTo>
              </a:path>
            </a:pathLst>
          </a:custGeom>
          <a:ln w="355600" cap="flat" cmpd="sng" algn="ctr">
            <a:solidFill>
              <a:schemeClr val="accent1">
                <a:alpha val="3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69752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iffuseFluxes-13.pdf"/>
          <p:cNvPicPr>
            <a:picLocks noChangeAspect="1"/>
          </p:cNvPicPr>
          <p:nvPr/>
        </p:nvPicPr>
        <p:blipFill>
          <a:blip r:embed="rId2"/>
          <a:stretch>
            <a:fillRect/>
          </a:stretch>
        </p:blipFill>
        <p:spPr>
          <a:xfrm>
            <a:off x="0" y="852909"/>
            <a:ext cx="8611178" cy="5831909"/>
          </a:xfrm>
          <a:prstGeom prst="rect">
            <a:avLst/>
          </a:prstGeom>
        </p:spPr>
      </p:pic>
      <p:sp>
        <p:nvSpPr>
          <p:cNvPr id="22" name="Slide Number Placeholder 1"/>
          <p:cNvSpPr>
            <a:spLocks noGrp="1"/>
          </p:cNvSpPr>
          <p:nvPr>
            <p:ph type="sldNum" sz="quarter" idx="10"/>
          </p:nvPr>
        </p:nvSpPr>
        <p:spPr>
          <a:xfrm>
            <a:off x="457200" y="6356350"/>
            <a:ext cx="2133600" cy="365125"/>
          </a:xfrm>
        </p:spPr>
        <p:txBody>
          <a:bodyPr/>
          <a:lstStyle/>
          <a:p>
            <a:fld id="{511C72CB-92F5-2D4E-8863-9DA171DFC89A}" type="slidenum">
              <a:rPr lang="en-US"/>
              <a:pPr/>
              <a:t>7</a:t>
            </a:fld>
            <a:endParaRPr lang="en-US" dirty="0"/>
          </a:p>
        </p:txBody>
      </p:sp>
      <p:grpSp>
        <p:nvGrpSpPr>
          <p:cNvPr id="3" name="Group 28"/>
          <p:cNvGrpSpPr/>
          <p:nvPr/>
        </p:nvGrpSpPr>
        <p:grpSpPr>
          <a:xfrm>
            <a:off x="4298043" y="3784520"/>
            <a:ext cx="3117273" cy="1988002"/>
            <a:chOff x="4341091" y="3784520"/>
            <a:chExt cx="3117273" cy="1988002"/>
          </a:xfrm>
        </p:grpSpPr>
        <p:sp>
          <p:nvSpPr>
            <p:cNvPr id="19" name="Down Arrow 18"/>
            <p:cNvSpPr/>
            <p:nvPr/>
          </p:nvSpPr>
          <p:spPr>
            <a:xfrm>
              <a:off x="5916277" y="4206241"/>
              <a:ext cx="347360" cy="770744"/>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27"/>
            <p:cNvGrpSpPr/>
            <p:nvPr/>
          </p:nvGrpSpPr>
          <p:grpSpPr>
            <a:xfrm>
              <a:off x="4341091" y="3784520"/>
              <a:ext cx="3117273" cy="1988002"/>
              <a:chOff x="4341091" y="3784520"/>
              <a:chExt cx="3117273" cy="1988002"/>
            </a:xfrm>
          </p:grpSpPr>
          <p:grpSp>
            <p:nvGrpSpPr>
              <p:cNvPr id="5" name="Group 26"/>
              <p:cNvGrpSpPr/>
              <p:nvPr/>
            </p:nvGrpSpPr>
            <p:grpSpPr>
              <a:xfrm>
                <a:off x="4341091" y="3784520"/>
                <a:ext cx="3117273" cy="1988002"/>
                <a:chOff x="4341091" y="3784520"/>
                <a:chExt cx="3117273" cy="1988002"/>
              </a:xfrm>
            </p:grpSpPr>
            <p:sp>
              <p:nvSpPr>
                <p:cNvPr id="20" name="Down Arrow 19"/>
                <p:cNvSpPr/>
                <p:nvPr/>
              </p:nvSpPr>
              <p:spPr>
                <a:xfrm>
                  <a:off x="6845686" y="3784520"/>
                  <a:ext cx="347360" cy="825444"/>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4958752" y="4462218"/>
                  <a:ext cx="347360" cy="488922"/>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4341091" y="4333188"/>
                  <a:ext cx="3117273" cy="1439334"/>
                </a:xfrm>
                <a:custGeom>
                  <a:avLst/>
                  <a:gdLst>
                    <a:gd name="connsiteX0" fmla="*/ 0 w 3117273"/>
                    <a:gd name="connsiteY0" fmla="*/ 1439334 h 1439334"/>
                    <a:gd name="connsiteX1" fmla="*/ 554182 w 3117273"/>
                    <a:gd name="connsiteY1" fmla="*/ 989061 h 1439334"/>
                    <a:gd name="connsiteX2" fmla="*/ 946727 w 3117273"/>
                    <a:gd name="connsiteY2" fmla="*/ 469516 h 1439334"/>
                    <a:gd name="connsiteX3" fmla="*/ 1293091 w 3117273"/>
                    <a:gd name="connsiteY3" fmla="*/ 146243 h 1439334"/>
                    <a:gd name="connsiteX4" fmla="*/ 1743364 w 3117273"/>
                    <a:gd name="connsiteY4" fmla="*/ 7697 h 1439334"/>
                    <a:gd name="connsiteX5" fmla="*/ 2274454 w 3117273"/>
                    <a:gd name="connsiteY5" fmla="*/ 100061 h 1439334"/>
                    <a:gd name="connsiteX6" fmla="*/ 2713182 w 3117273"/>
                    <a:gd name="connsiteY6" fmla="*/ 469516 h 1439334"/>
                    <a:gd name="connsiteX7" fmla="*/ 2978727 w 3117273"/>
                    <a:gd name="connsiteY7" fmla="*/ 954425 h 1439334"/>
                    <a:gd name="connsiteX8" fmla="*/ 3117273 w 3117273"/>
                    <a:gd name="connsiteY8" fmla="*/ 1381607 h 143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7273" h="1439334">
                      <a:moveTo>
                        <a:pt x="0" y="1439334"/>
                      </a:moveTo>
                      <a:cubicBezTo>
                        <a:pt x="198197" y="1295015"/>
                        <a:pt x="396394" y="1150697"/>
                        <a:pt x="554182" y="989061"/>
                      </a:cubicBezTo>
                      <a:cubicBezTo>
                        <a:pt x="711970" y="827425"/>
                        <a:pt x="823576" y="609986"/>
                        <a:pt x="946727" y="469516"/>
                      </a:cubicBezTo>
                      <a:cubicBezTo>
                        <a:pt x="1069878" y="329046"/>
                        <a:pt x="1160318" y="223213"/>
                        <a:pt x="1293091" y="146243"/>
                      </a:cubicBezTo>
                      <a:cubicBezTo>
                        <a:pt x="1425864" y="69273"/>
                        <a:pt x="1579804" y="15394"/>
                        <a:pt x="1743364" y="7697"/>
                      </a:cubicBezTo>
                      <a:cubicBezTo>
                        <a:pt x="1906924" y="0"/>
                        <a:pt x="2112818" y="23091"/>
                        <a:pt x="2274454" y="100061"/>
                      </a:cubicBezTo>
                      <a:cubicBezTo>
                        <a:pt x="2436090" y="177031"/>
                        <a:pt x="2595803" y="327122"/>
                        <a:pt x="2713182" y="469516"/>
                      </a:cubicBezTo>
                      <a:cubicBezTo>
                        <a:pt x="2830561" y="611910"/>
                        <a:pt x="2911378" y="802410"/>
                        <a:pt x="2978727" y="954425"/>
                      </a:cubicBezTo>
                      <a:cubicBezTo>
                        <a:pt x="3046076" y="1106440"/>
                        <a:pt x="3117273" y="1381607"/>
                        <a:pt x="3117273" y="1381607"/>
                      </a:cubicBezTo>
                    </a:path>
                  </a:pathLst>
                </a:custGeom>
                <a:ln w="355600" cap="flat" cmpd="sng" algn="ctr">
                  <a:solidFill>
                    <a:schemeClr val="accent1">
                      <a:alpha val="3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6" name="Freeform 25"/>
              <p:cNvSpPr/>
              <p:nvPr/>
            </p:nvSpPr>
            <p:spPr>
              <a:xfrm>
                <a:off x="4513176" y="4297945"/>
                <a:ext cx="2880267" cy="739004"/>
              </a:xfrm>
              <a:custGeom>
                <a:avLst/>
                <a:gdLst>
                  <a:gd name="connsiteX0" fmla="*/ 0 w 2880267"/>
                  <a:gd name="connsiteY0" fmla="*/ 0 h 739004"/>
                  <a:gd name="connsiteX1" fmla="*/ 294830 w 2880267"/>
                  <a:gd name="connsiteY1" fmla="*/ 408248 h 739004"/>
                  <a:gd name="connsiteX2" fmla="*/ 759755 w 2880267"/>
                  <a:gd name="connsiteY2" fmla="*/ 691753 h 739004"/>
                  <a:gd name="connsiteX3" fmla="*/ 1406115 w 2880267"/>
                  <a:gd name="connsiteY3" fmla="*/ 691753 h 739004"/>
                  <a:gd name="connsiteX4" fmla="*/ 1995776 w 2880267"/>
                  <a:gd name="connsiteY4" fmla="*/ 498969 h 739004"/>
                  <a:gd name="connsiteX5" fmla="*/ 2517399 w 2880267"/>
                  <a:gd name="connsiteY5" fmla="*/ 272165 h 739004"/>
                  <a:gd name="connsiteX6" fmla="*/ 2880267 w 2880267"/>
                  <a:gd name="connsiteY6" fmla="*/ 102062 h 73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267" h="739004">
                    <a:moveTo>
                      <a:pt x="0" y="0"/>
                    </a:moveTo>
                    <a:cubicBezTo>
                      <a:pt x="84102" y="146478"/>
                      <a:pt x="168204" y="292956"/>
                      <a:pt x="294830" y="408248"/>
                    </a:cubicBezTo>
                    <a:cubicBezTo>
                      <a:pt x="421456" y="523540"/>
                      <a:pt x="574541" y="644502"/>
                      <a:pt x="759755" y="691753"/>
                    </a:cubicBezTo>
                    <a:cubicBezTo>
                      <a:pt x="944969" y="739004"/>
                      <a:pt x="1200112" y="723884"/>
                      <a:pt x="1406115" y="691753"/>
                    </a:cubicBezTo>
                    <a:cubicBezTo>
                      <a:pt x="1612118" y="659622"/>
                      <a:pt x="1810562" y="568900"/>
                      <a:pt x="1995776" y="498969"/>
                    </a:cubicBezTo>
                    <a:cubicBezTo>
                      <a:pt x="2180990" y="429038"/>
                      <a:pt x="2369984" y="338316"/>
                      <a:pt x="2517399" y="272165"/>
                    </a:cubicBezTo>
                    <a:cubicBezTo>
                      <a:pt x="2664814" y="206014"/>
                      <a:pt x="2880267" y="102062"/>
                      <a:pt x="2880267" y="102062"/>
                    </a:cubicBezTo>
                  </a:path>
                </a:pathLst>
              </a:custGeom>
              <a:noFill/>
              <a:ln w="762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0" name="TextBox 29"/>
          <p:cNvSpPr txBox="1"/>
          <p:nvPr/>
        </p:nvSpPr>
        <p:spPr>
          <a:xfrm>
            <a:off x="6876531" y="4649491"/>
            <a:ext cx="2097374" cy="646331"/>
          </a:xfrm>
          <a:prstGeom prst="rect">
            <a:avLst/>
          </a:prstGeom>
          <a:solidFill>
            <a:schemeClr val="bg1">
              <a:lumMod val="85000"/>
            </a:schemeClr>
          </a:solidFill>
        </p:spPr>
        <p:txBody>
          <a:bodyPr wrap="none" rtlCol="0">
            <a:spAutoFit/>
          </a:bodyPr>
          <a:lstStyle/>
          <a:p>
            <a:r>
              <a:rPr lang="en-US" dirty="0" smtClean="0"/>
              <a:t>Sensitivity of 3 years </a:t>
            </a:r>
          </a:p>
          <a:p>
            <a:r>
              <a:rPr lang="en-US" dirty="0" smtClean="0"/>
              <a:t>of ARA 37</a:t>
            </a:r>
            <a:endParaRPr lang="en-US" dirty="0"/>
          </a:p>
        </p:txBody>
      </p:sp>
      <p:sp>
        <p:nvSpPr>
          <p:cNvPr id="14" name="Title 13"/>
          <p:cNvSpPr>
            <a:spLocks noGrp="1"/>
          </p:cNvSpPr>
          <p:nvPr>
            <p:ph type="title"/>
          </p:nvPr>
        </p:nvSpPr>
        <p:spPr/>
        <p:txBody>
          <a:bodyPr/>
          <a:lstStyle/>
          <a:p>
            <a:endParaRPr lang="en-US"/>
          </a:p>
        </p:txBody>
      </p:sp>
      <p:sp>
        <p:nvSpPr>
          <p:cNvPr id="15" name="Title 1"/>
          <p:cNvSpPr txBox="1">
            <a:spLocks/>
          </p:cNvSpPr>
          <p:nvPr/>
        </p:nvSpPr>
        <p:spPr>
          <a:xfrm>
            <a:off x="0" y="0"/>
            <a:ext cx="9144000" cy="1143000"/>
          </a:xfrm>
          <a:prstGeom prst="rect">
            <a:avLst/>
          </a:prstGeom>
          <a:solidFill>
            <a:srgbClr val="FFFF00"/>
          </a:solid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tx1"/>
                </a:solidFill>
                <a:effectLst/>
                <a:uLnTx/>
                <a:uFillTx/>
                <a:latin typeface="+mj-lt"/>
                <a:ea typeface="+mj-ea"/>
                <a:cs typeface="+mj-cs"/>
              </a:rPr>
              <a:t>The cosmic energy frontier, 10</a:t>
            </a:r>
            <a:r>
              <a:rPr kumimoji="0" lang="en-US" sz="3200" b="0" i="0" u="none" strike="noStrike" kern="1200" cap="none" spc="0" normalizeH="0" baseline="30000" noProof="0" smtClean="0">
                <a:ln>
                  <a:noFill/>
                </a:ln>
                <a:solidFill>
                  <a:schemeClr val="tx1"/>
                </a:solidFill>
                <a:effectLst/>
                <a:uLnTx/>
                <a:uFillTx/>
                <a:latin typeface="+mj-lt"/>
                <a:ea typeface="+mj-ea"/>
                <a:cs typeface="+mj-cs"/>
              </a:rPr>
              <a:t>7</a:t>
            </a:r>
            <a:r>
              <a:rPr kumimoji="0" lang="en-US" sz="3200" b="0" i="0" u="none" strike="noStrike" kern="1200" cap="none" spc="0" normalizeH="0" baseline="0" noProof="0" smtClean="0">
                <a:ln>
                  <a:noFill/>
                </a:ln>
                <a:solidFill>
                  <a:schemeClr val="tx1"/>
                </a:solidFill>
                <a:effectLst/>
                <a:uLnTx/>
                <a:uFillTx/>
                <a:latin typeface="+mj-lt"/>
                <a:ea typeface="+mj-ea"/>
                <a:cs typeface="+mj-cs"/>
              </a:rPr>
              <a:t> to 10</a:t>
            </a:r>
            <a:r>
              <a:rPr kumimoji="0" lang="en-US" sz="3200" b="0" i="0" u="none" strike="noStrike" kern="1200" cap="none" spc="0" normalizeH="0" baseline="30000" noProof="0" smtClean="0">
                <a:ln>
                  <a:noFill/>
                </a:ln>
                <a:solidFill>
                  <a:schemeClr val="tx1"/>
                </a:solidFill>
                <a:effectLst/>
                <a:uLnTx/>
                <a:uFillTx/>
                <a:latin typeface="+mj-lt"/>
                <a:ea typeface="+mj-ea"/>
                <a:cs typeface="+mj-cs"/>
              </a:rPr>
              <a:t>11</a:t>
            </a:r>
            <a:r>
              <a:rPr kumimoji="0" lang="en-US" sz="3200" b="0" i="0" u="none" strike="noStrike" kern="1200" cap="none" spc="0" normalizeH="0" baseline="0" noProof="0" smtClean="0">
                <a:ln>
                  <a:noFill/>
                </a:ln>
                <a:solidFill>
                  <a:schemeClr val="tx1"/>
                </a:solidFill>
                <a:effectLst/>
                <a:uLnTx/>
                <a:uFillTx/>
                <a:latin typeface="+mj-lt"/>
                <a:ea typeface="+mj-ea"/>
                <a:cs typeface="+mj-cs"/>
              </a:rPr>
              <a:t> GeV</a:t>
            </a:r>
            <a:br>
              <a:rPr kumimoji="0" lang="en-US" sz="3200" b="0" i="0" u="none" strike="noStrike" kern="1200" cap="none" spc="0" normalizeH="0" baseline="0" noProof="0" smtClean="0">
                <a:ln>
                  <a:noFill/>
                </a:ln>
                <a:solidFill>
                  <a:schemeClr val="tx1"/>
                </a:solidFill>
                <a:effectLst/>
                <a:uLnTx/>
                <a:uFillTx/>
                <a:latin typeface="+mj-lt"/>
                <a:ea typeface="+mj-ea"/>
                <a:cs typeface="+mj-cs"/>
              </a:rPr>
            </a:br>
            <a:r>
              <a:rPr kumimoji="0" lang="en-US" sz="3200" b="0" i="0" u="none" strike="noStrike" kern="1200" cap="none" spc="0" normalizeH="0" baseline="0" noProof="0" smtClean="0">
                <a:ln>
                  <a:noFill/>
                </a:ln>
                <a:solidFill>
                  <a:schemeClr val="tx1"/>
                </a:solidFill>
                <a:effectLst/>
                <a:uLnTx/>
                <a:uFillTx/>
                <a:latin typeface="+mj-lt"/>
                <a:ea typeface="+mj-ea"/>
                <a:cs typeface="+mj-cs"/>
              </a:rPr>
              <a:t>Cosmogenic or </a:t>
            </a:r>
            <a:r>
              <a:rPr kumimoji="0" lang="en-US" sz="3200" b="0" i="1" u="none" strike="noStrike" kern="1200" cap="none" spc="0" normalizeH="0" baseline="0" noProof="0" smtClean="0">
                <a:ln>
                  <a:noFill/>
                </a:ln>
                <a:solidFill>
                  <a:schemeClr val="tx1"/>
                </a:solidFill>
                <a:effectLst/>
                <a:uLnTx/>
                <a:uFillTx/>
                <a:latin typeface="+mj-lt"/>
                <a:ea typeface="+mj-ea"/>
                <a:cs typeface="+mj-cs"/>
              </a:rPr>
              <a:t>GZK</a:t>
            </a:r>
            <a:r>
              <a:rPr kumimoji="0" lang="en-US" sz="3200" b="0" i="0" u="none" strike="noStrike" kern="1200" cap="none" spc="0" normalizeH="0" baseline="0" noProof="0" smtClean="0">
                <a:ln>
                  <a:noFill/>
                </a:ln>
                <a:solidFill>
                  <a:schemeClr val="tx1"/>
                </a:solidFill>
                <a:effectLst/>
                <a:uLnTx/>
                <a:uFillTx/>
                <a:latin typeface="+mj-lt"/>
                <a:ea typeface="+mj-ea"/>
                <a:cs typeface="+mj-cs"/>
              </a:rPr>
              <a:t> neutrinos</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625226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iffuseFluxes-13.pdf"/>
          <p:cNvPicPr>
            <a:picLocks noChangeAspect="1"/>
          </p:cNvPicPr>
          <p:nvPr/>
        </p:nvPicPr>
        <p:blipFill>
          <a:blip r:embed="rId2"/>
          <a:stretch>
            <a:fillRect/>
          </a:stretch>
        </p:blipFill>
        <p:spPr>
          <a:xfrm>
            <a:off x="0" y="852909"/>
            <a:ext cx="8611178" cy="5831909"/>
          </a:xfrm>
          <a:prstGeom prst="rect">
            <a:avLst/>
          </a:prstGeom>
        </p:spPr>
      </p:pic>
      <p:sp>
        <p:nvSpPr>
          <p:cNvPr id="2" name="Title 1"/>
          <p:cNvSpPr>
            <a:spLocks noGrp="1"/>
          </p:cNvSpPr>
          <p:nvPr>
            <p:ph type="title"/>
          </p:nvPr>
        </p:nvSpPr>
        <p:spPr>
          <a:xfrm>
            <a:off x="0" y="1"/>
            <a:ext cx="9144000" cy="634972"/>
          </a:xfrm>
          <a:solidFill>
            <a:srgbClr val="FFFF00"/>
          </a:solidFill>
        </p:spPr>
        <p:txBody>
          <a:bodyPr>
            <a:normAutofit fontScale="90000"/>
          </a:bodyPr>
          <a:lstStyle/>
          <a:p>
            <a:r>
              <a:rPr lang="en-US" dirty="0" smtClean="0"/>
              <a:t>10^16 – 10^20 </a:t>
            </a:r>
            <a:r>
              <a:rPr lang="en-US" dirty="0" err="1" smtClean="0"/>
              <a:t>eV</a:t>
            </a:r>
            <a:r>
              <a:rPr lang="en-US" dirty="0" smtClean="0"/>
              <a:t> energy scale</a:t>
            </a:r>
            <a:endParaRPr lang="en-US" dirty="0"/>
          </a:p>
        </p:txBody>
      </p:sp>
      <p:sp>
        <p:nvSpPr>
          <p:cNvPr id="22" name="Slide Number Placeholder 1"/>
          <p:cNvSpPr>
            <a:spLocks noGrp="1"/>
          </p:cNvSpPr>
          <p:nvPr>
            <p:ph type="sldNum" sz="quarter" idx="10"/>
          </p:nvPr>
        </p:nvSpPr>
        <p:spPr>
          <a:xfrm>
            <a:off x="457200" y="6356350"/>
            <a:ext cx="2133600" cy="365125"/>
          </a:xfrm>
        </p:spPr>
        <p:txBody>
          <a:bodyPr/>
          <a:lstStyle/>
          <a:p>
            <a:fld id="{511C72CB-92F5-2D4E-8863-9DA171DFC89A}" type="slidenum">
              <a:rPr lang="en-US"/>
              <a:pPr/>
              <a:t>8</a:t>
            </a:fld>
            <a:endParaRPr lang="en-US" dirty="0"/>
          </a:p>
        </p:txBody>
      </p:sp>
      <p:grpSp>
        <p:nvGrpSpPr>
          <p:cNvPr id="3" name="Group 28"/>
          <p:cNvGrpSpPr/>
          <p:nvPr/>
        </p:nvGrpSpPr>
        <p:grpSpPr>
          <a:xfrm>
            <a:off x="4298043" y="3784520"/>
            <a:ext cx="3117273" cy="1988002"/>
            <a:chOff x="4341091" y="3784520"/>
            <a:chExt cx="3117273" cy="1988002"/>
          </a:xfrm>
        </p:grpSpPr>
        <p:sp>
          <p:nvSpPr>
            <p:cNvPr id="19" name="Down Arrow 18"/>
            <p:cNvSpPr/>
            <p:nvPr/>
          </p:nvSpPr>
          <p:spPr>
            <a:xfrm>
              <a:off x="5916277" y="4206241"/>
              <a:ext cx="347360" cy="770744"/>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27"/>
            <p:cNvGrpSpPr/>
            <p:nvPr/>
          </p:nvGrpSpPr>
          <p:grpSpPr>
            <a:xfrm>
              <a:off x="4341091" y="3784520"/>
              <a:ext cx="3117273" cy="1988002"/>
              <a:chOff x="4341091" y="3784520"/>
              <a:chExt cx="3117273" cy="1988002"/>
            </a:xfrm>
          </p:grpSpPr>
          <p:grpSp>
            <p:nvGrpSpPr>
              <p:cNvPr id="5" name="Group 26"/>
              <p:cNvGrpSpPr/>
              <p:nvPr/>
            </p:nvGrpSpPr>
            <p:grpSpPr>
              <a:xfrm>
                <a:off x="4341091" y="3784520"/>
                <a:ext cx="3117273" cy="1988002"/>
                <a:chOff x="4341091" y="3784520"/>
                <a:chExt cx="3117273" cy="1988002"/>
              </a:xfrm>
            </p:grpSpPr>
            <p:sp>
              <p:nvSpPr>
                <p:cNvPr id="20" name="Down Arrow 19"/>
                <p:cNvSpPr/>
                <p:nvPr/>
              </p:nvSpPr>
              <p:spPr>
                <a:xfrm>
                  <a:off x="6845686" y="3784520"/>
                  <a:ext cx="347360" cy="825444"/>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4958752" y="4462218"/>
                  <a:ext cx="347360" cy="488922"/>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4341091" y="4333188"/>
                  <a:ext cx="3117273" cy="1439334"/>
                </a:xfrm>
                <a:custGeom>
                  <a:avLst/>
                  <a:gdLst>
                    <a:gd name="connsiteX0" fmla="*/ 0 w 3117273"/>
                    <a:gd name="connsiteY0" fmla="*/ 1439334 h 1439334"/>
                    <a:gd name="connsiteX1" fmla="*/ 554182 w 3117273"/>
                    <a:gd name="connsiteY1" fmla="*/ 989061 h 1439334"/>
                    <a:gd name="connsiteX2" fmla="*/ 946727 w 3117273"/>
                    <a:gd name="connsiteY2" fmla="*/ 469516 h 1439334"/>
                    <a:gd name="connsiteX3" fmla="*/ 1293091 w 3117273"/>
                    <a:gd name="connsiteY3" fmla="*/ 146243 h 1439334"/>
                    <a:gd name="connsiteX4" fmla="*/ 1743364 w 3117273"/>
                    <a:gd name="connsiteY4" fmla="*/ 7697 h 1439334"/>
                    <a:gd name="connsiteX5" fmla="*/ 2274454 w 3117273"/>
                    <a:gd name="connsiteY5" fmla="*/ 100061 h 1439334"/>
                    <a:gd name="connsiteX6" fmla="*/ 2713182 w 3117273"/>
                    <a:gd name="connsiteY6" fmla="*/ 469516 h 1439334"/>
                    <a:gd name="connsiteX7" fmla="*/ 2978727 w 3117273"/>
                    <a:gd name="connsiteY7" fmla="*/ 954425 h 1439334"/>
                    <a:gd name="connsiteX8" fmla="*/ 3117273 w 3117273"/>
                    <a:gd name="connsiteY8" fmla="*/ 1381607 h 143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7273" h="1439334">
                      <a:moveTo>
                        <a:pt x="0" y="1439334"/>
                      </a:moveTo>
                      <a:cubicBezTo>
                        <a:pt x="198197" y="1295015"/>
                        <a:pt x="396394" y="1150697"/>
                        <a:pt x="554182" y="989061"/>
                      </a:cubicBezTo>
                      <a:cubicBezTo>
                        <a:pt x="711970" y="827425"/>
                        <a:pt x="823576" y="609986"/>
                        <a:pt x="946727" y="469516"/>
                      </a:cubicBezTo>
                      <a:cubicBezTo>
                        <a:pt x="1069878" y="329046"/>
                        <a:pt x="1160318" y="223213"/>
                        <a:pt x="1293091" y="146243"/>
                      </a:cubicBezTo>
                      <a:cubicBezTo>
                        <a:pt x="1425864" y="69273"/>
                        <a:pt x="1579804" y="15394"/>
                        <a:pt x="1743364" y="7697"/>
                      </a:cubicBezTo>
                      <a:cubicBezTo>
                        <a:pt x="1906924" y="0"/>
                        <a:pt x="2112818" y="23091"/>
                        <a:pt x="2274454" y="100061"/>
                      </a:cubicBezTo>
                      <a:cubicBezTo>
                        <a:pt x="2436090" y="177031"/>
                        <a:pt x="2595803" y="327122"/>
                        <a:pt x="2713182" y="469516"/>
                      </a:cubicBezTo>
                      <a:cubicBezTo>
                        <a:pt x="2830561" y="611910"/>
                        <a:pt x="2911378" y="802410"/>
                        <a:pt x="2978727" y="954425"/>
                      </a:cubicBezTo>
                      <a:cubicBezTo>
                        <a:pt x="3046076" y="1106440"/>
                        <a:pt x="3117273" y="1381607"/>
                        <a:pt x="3117273" y="1381607"/>
                      </a:cubicBezTo>
                    </a:path>
                  </a:pathLst>
                </a:custGeom>
                <a:ln w="355600" cap="flat" cmpd="sng" algn="ctr">
                  <a:solidFill>
                    <a:schemeClr val="accent1">
                      <a:alpha val="3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6" name="Freeform 25"/>
              <p:cNvSpPr/>
              <p:nvPr/>
            </p:nvSpPr>
            <p:spPr>
              <a:xfrm>
                <a:off x="4513176" y="4297945"/>
                <a:ext cx="2880267" cy="739004"/>
              </a:xfrm>
              <a:custGeom>
                <a:avLst/>
                <a:gdLst>
                  <a:gd name="connsiteX0" fmla="*/ 0 w 2880267"/>
                  <a:gd name="connsiteY0" fmla="*/ 0 h 739004"/>
                  <a:gd name="connsiteX1" fmla="*/ 294830 w 2880267"/>
                  <a:gd name="connsiteY1" fmla="*/ 408248 h 739004"/>
                  <a:gd name="connsiteX2" fmla="*/ 759755 w 2880267"/>
                  <a:gd name="connsiteY2" fmla="*/ 691753 h 739004"/>
                  <a:gd name="connsiteX3" fmla="*/ 1406115 w 2880267"/>
                  <a:gd name="connsiteY3" fmla="*/ 691753 h 739004"/>
                  <a:gd name="connsiteX4" fmla="*/ 1995776 w 2880267"/>
                  <a:gd name="connsiteY4" fmla="*/ 498969 h 739004"/>
                  <a:gd name="connsiteX5" fmla="*/ 2517399 w 2880267"/>
                  <a:gd name="connsiteY5" fmla="*/ 272165 h 739004"/>
                  <a:gd name="connsiteX6" fmla="*/ 2880267 w 2880267"/>
                  <a:gd name="connsiteY6" fmla="*/ 102062 h 73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267" h="739004">
                    <a:moveTo>
                      <a:pt x="0" y="0"/>
                    </a:moveTo>
                    <a:cubicBezTo>
                      <a:pt x="84102" y="146478"/>
                      <a:pt x="168204" y="292956"/>
                      <a:pt x="294830" y="408248"/>
                    </a:cubicBezTo>
                    <a:cubicBezTo>
                      <a:pt x="421456" y="523540"/>
                      <a:pt x="574541" y="644502"/>
                      <a:pt x="759755" y="691753"/>
                    </a:cubicBezTo>
                    <a:cubicBezTo>
                      <a:pt x="944969" y="739004"/>
                      <a:pt x="1200112" y="723884"/>
                      <a:pt x="1406115" y="691753"/>
                    </a:cubicBezTo>
                    <a:cubicBezTo>
                      <a:pt x="1612118" y="659622"/>
                      <a:pt x="1810562" y="568900"/>
                      <a:pt x="1995776" y="498969"/>
                    </a:cubicBezTo>
                    <a:cubicBezTo>
                      <a:pt x="2180990" y="429038"/>
                      <a:pt x="2369984" y="338316"/>
                      <a:pt x="2517399" y="272165"/>
                    </a:cubicBezTo>
                    <a:cubicBezTo>
                      <a:pt x="2664814" y="206014"/>
                      <a:pt x="2880267" y="102062"/>
                      <a:pt x="2880267" y="102062"/>
                    </a:cubicBezTo>
                  </a:path>
                </a:pathLst>
              </a:custGeom>
              <a:noFill/>
              <a:ln w="762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0" name="TextBox 29"/>
          <p:cNvSpPr txBox="1"/>
          <p:nvPr/>
        </p:nvSpPr>
        <p:spPr>
          <a:xfrm>
            <a:off x="6876531" y="4649491"/>
            <a:ext cx="2097374" cy="646331"/>
          </a:xfrm>
          <a:prstGeom prst="rect">
            <a:avLst/>
          </a:prstGeom>
          <a:solidFill>
            <a:schemeClr val="bg1">
              <a:lumMod val="85000"/>
            </a:schemeClr>
          </a:solidFill>
        </p:spPr>
        <p:txBody>
          <a:bodyPr wrap="none" rtlCol="0">
            <a:spAutoFit/>
          </a:bodyPr>
          <a:lstStyle/>
          <a:p>
            <a:r>
              <a:rPr lang="en-US" dirty="0" smtClean="0"/>
              <a:t>Sensitivity of 3 years </a:t>
            </a:r>
          </a:p>
          <a:p>
            <a:r>
              <a:rPr lang="en-US" dirty="0" smtClean="0"/>
              <a:t>of ARA 37</a:t>
            </a:r>
            <a:endParaRPr lang="en-US" dirty="0"/>
          </a:p>
        </p:txBody>
      </p:sp>
      <p:sp>
        <p:nvSpPr>
          <p:cNvPr id="14" name="Content Placeholder 2"/>
          <p:cNvSpPr>
            <a:spLocks noGrp="1"/>
          </p:cNvSpPr>
          <p:nvPr>
            <p:ph sz="half" idx="1"/>
          </p:nvPr>
        </p:nvSpPr>
        <p:spPr>
          <a:xfrm>
            <a:off x="342053" y="1164405"/>
            <a:ext cx="3331989" cy="3503770"/>
          </a:xfrm>
          <a:solidFill>
            <a:srgbClr val="C6D9F1"/>
          </a:solidFill>
        </p:spPr>
        <p:txBody>
          <a:bodyPr>
            <a:normAutofit/>
          </a:bodyPr>
          <a:lstStyle/>
          <a:p>
            <a:r>
              <a:rPr lang="en-US" sz="1600" dirty="0" smtClean="0">
                <a:latin typeface="Arial"/>
                <a:cs typeface="Arial"/>
              </a:rPr>
              <a:t>Need detection rates such that the the normalization of the GZK neutrino flux can be reliably determined.</a:t>
            </a:r>
          </a:p>
          <a:p>
            <a:r>
              <a:rPr lang="en-US" sz="1600" dirty="0" smtClean="0">
                <a:latin typeface="Arial"/>
                <a:cs typeface="Arial"/>
              </a:rPr>
              <a:t>Requires 100 times better sensitivity than published results and more than 10 times the sensitivity of IceCube at </a:t>
            </a:r>
            <a:r>
              <a:rPr lang="en-US" sz="1600" dirty="0" smtClean="0">
                <a:latin typeface="Arial"/>
                <a:cs typeface="Arial"/>
              </a:rPr>
              <a:t>10</a:t>
            </a:r>
            <a:r>
              <a:rPr lang="en-US" sz="1600" baseline="30000" dirty="0" smtClean="0">
                <a:latin typeface="Arial"/>
                <a:cs typeface="Arial"/>
              </a:rPr>
              <a:t>18</a:t>
            </a:r>
            <a:r>
              <a:rPr lang="en-US" sz="1600" dirty="0" smtClean="0">
                <a:latin typeface="Arial"/>
                <a:cs typeface="Arial"/>
              </a:rPr>
              <a:t> </a:t>
            </a:r>
            <a:r>
              <a:rPr lang="en-US" sz="1600" dirty="0" err="1" smtClean="0">
                <a:latin typeface="Arial"/>
                <a:cs typeface="Arial"/>
              </a:rPr>
              <a:t>eV</a:t>
            </a:r>
            <a:r>
              <a:rPr lang="en-US" sz="1600" dirty="0" smtClean="0">
                <a:latin typeface="Arial"/>
                <a:cs typeface="Arial"/>
              </a:rPr>
              <a:t>. </a:t>
            </a:r>
          </a:p>
          <a:p>
            <a:r>
              <a:rPr lang="en-US" sz="1600" dirty="0" smtClean="0">
                <a:latin typeface="Arial"/>
                <a:cs typeface="Arial"/>
              </a:rPr>
              <a:t>Alternatives to water/ice based optical Cherenkov detectors:</a:t>
            </a:r>
          </a:p>
          <a:p>
            <a:pPr lvl="1"/>
            <a:r>
              <a:rPr lang="en-US" sz="1400" dirty="0" smtClean="0">
                <a:latin typeface="Arial"/>
                <a:cs typeface="Arial"/>
              </a:rPr>
              <a:t>Radio detection in the Antarctic </a:t>
            </a:r>
            <a:r>
              <a:rPr lang="en-US" sz="1400" dirty="0" smtClean="0">
                <a:latin typeface="Arial"/>
                <a:cs typeface="Arial"/>
              </a:rPr>
              <a:t>ice</a:t>
            </a:r>
            <a:endParaRPr lang="en-US" sz="1400" dirty="0">
              <a:latin typeface="Arial"/>
              <a:cs typeface="Arial"/>
            </a:endParaRPr>
          </a:p>
        </p:txBody>
      </p:sp>
    </p:spTree>
    <p:extLst>
      <p:ext uri="{BB962C8B-B14F-4D97-AF65-F5344CB8AC3E}">
        <p14:creationId xmlns:p14="http://schemas.microsoft.com/office/powerpoint/2010/main" val="1623325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Askaryan Effect</a:t>
            </a:r>
            <a:endParaRPr lang="en-US" dirty="0"/>
          </a:p>
        </p:txBody>
      </p:sp>
      <p:pic>
        <p:nvPicPr>
          <p:cNvPr id="8" name="Picture 7" descr="South Pole S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031" y="87586"/>
            <a:ext cx="3400693" cy="4169103"/>
          </a:xfrm>
          <a:prstGeom prst="rect">
            <a:avLst/>
          </a:prstGeom>
        </p:spPr>
      </p:pic>
    </p:spTree>
    <p:extLst>
      <p:ext uri="{BB962C8B-B14F-4D97-AF65-F5344CB8AC3E}">
        <p14:creationId xmlns:p14="http://schemas.microsoft.com/office/powerpoint/2010/main" val="1041900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1048</TotalTime>
  <Words>2387</Words>
  <Application>Microsoft Macintosh PowerPoint</Application>
  <PresentationFormat>On-screen Show (4:3)</PresentationFormat>
  <Paragraphs>405</Paragraphs>
  <Slides>53</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6" baseType="lpstr">
      <vt:lpstr>Office Theme</vt:lpstr>
      <vt:lpstr>Photo Editor Photo</vt:lpstr>
      <vt:lpstr>Equation</vt:lpstr>
      <vt:lpstr>Askaryan Radio Array (ARA)</vt:lpstr>
      <vt:lpstr>Physics</vt:lpstr>
      <vt:lpstr>PowerPoint Presentation</vt:lpstr>
      <vt:lpstr>Neutrinos as messengers</vt:lpstr>
      <vt:lpstr>PowerPoint Presentation</vt:lpstr>
      <vt:lpstr>The cosmic energy frontier, 107 to 1011 GeV Cosmogenic or GZK neutrinos</vt:lpstr>
      <vt:lpstr>PowerPoint Presentation</vt:lpstr>
      <vt:lpstr>10^16 – 10^20 eV energy scale</vt:lpstr>
      <vt:lpstr>Askaryan Effect</vt:lpstr>
      <vt:lpstr>PowerPoint Presentation</vt:lpstr>
      <vt:lpstr>Askaryan Effect</vt:lpstr>
      <vt:lpstr>PowerPoint Presentation</vt:lpstr>
      <vt:lpstr>Natural target material?</vt:lpstr>
      <vt:lpstr>Instrumentation</vt:lpstr>
      <vt:lpstr>PowerPoint Presentation</vt:lpstr>
      <vt:lpstr>ARA- Collaboration</vt:lpstr>
      <vt:lpstr>Askaryan Radio Array (ARA) - a very large radio neutrino detector at the South Pole </vt:lpstr>
      <vt:lpstr>ARA station geometry</vt:lpstr>
      <vt:lpstr>PowerPoint Presentation</vt:lpstr>
      <vt:lpstr>PowerPoint Presentation</vt:lpstr>
      <vt:lpstr>PowerPoint Presentation</vt:lpstr>
      <vt:lpstr>Signal Chain</vt:lpstr>
      <vt:lpstr>Recent Work</vt:lpstr>
      <vt:lpstr>PowerPoint Presentation</vt:lpstr>
      <vt:lpstr>PowerPoint Presentation</vt:lpstr>
      <vt:lpstr>Receiver boxes</vt:lpstr>
      <vt:lpstr>RFoF Transmitter</vt:lpstr>
      <vt:lpstr>Drilling: Upgrades 2012</vt:lpstr>
      <vt:lpstr>PowerPoint Presentation</vt:lpstr>
      <vt:lpstr>PowerPoint Presentation</vt:lpstr>
      <vt:lpstr>PowerPoint Presentation</vt:lpstr>
      <vt:lpstr>TestBed limit to exercise full analysis process with new simulations</vt:lpstr>
      <vt:lpstr>The Future…</vt:lpstr>
      <vt:lpstr>PowerPoint Presentation</vt:lpstr>
      <vt:lpstr>PowerPoint Presentation</vt:lpstr>
      <vt:lpstr>PowerPoint Presentation</vt:lpstr>
      <vt:lpstr>PowerPoint Presentation</vt:lpstr>
      <vt:lpstr>PowerPoint Presentation</vt:lpstr>
      <vt:lpstr>PowerPoint Presentation</vt:lpstr>
      <vt:lpstr>Backup Slides</vt:lpstr>
      <vt:lpstr>Deployment setup</vt:lpstr>
      <vt:lpstr>PowerPoint Presentation</vt:lpstr>
      <vt:lpstr>PowerPoint Presentation</vt:lpstr>
      <vt:lpstr>Cutting main trench</vt:lpstr>
      <vt:lpstr>Hole qualifier</vt:lpstr>
      <vt:lpstr>Ice Attenuation Length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UW-Madison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DuVernois</dc:creator>
  <cp:lastModifiedBy>Michael DuVernois</cp:lastModifiedBy>
  <cp:revision>14</cp:revision>
  <dcterms:created xsi:type="dcterms:W3CDTF">2013-05-13T17:47:11Z</dcterms:created>
  <dcterms:modified xsi:type="dcterms:W3CDTF">2015-06-09T20:02:17Z</dcterms:modified>
</cp:coreProperties>
</file>