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86" r:id="rId3"/>
    <p:sldId id="387" r:id="rId4"/>
    <p:sldId id="388" r:id="rId5"/>
    <p:sldId id="389" r:id="rId6"/>
    <p:sldId id="431" r:id="rId7"/>
    <p:sldId id="418" r:id="rId8"/>
    <p:sldId id="468" r:id="rId9"/>
    <p:sldId id="334" r:id="rId10"/>
    <p:sldId id="339" r:id="rId11"/>
    <p:sldId id="340" r:id="rId12"/>
    <p:sldId id="398" r:id="rId13"/>
    <p:sldId id="467" r:id="rId14"/>
    <p:sldId id="469" r:id="rId15"/>
    <p:sldId id="432" r:id="rId16"/>
    <p:sldId id="459" r:id="rId17"/>
    <p:sldId id="460" r:id="rId18"/>
    <p:sldId id="442" r:id="rId19"/>
    <p:sldId id="439" r:id="rId20"/>
    <p:sldId id="461" r:id="rId21"/>
    <p:sldId id="462" r:id="rId22"/>
    <p:sldId id="463" r:id="rId23"/>
    <p:sldId id="465" r:id="rId24"/>
    <p:sldId id="464" r:id="rId25"/>
    <p:sldId id="458" r:id="rId26"/>
    <p:sldId id="470" r:id="rId27"/>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hud" initials="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5" autoAdjust="0"/>
    <p:restoredTop sz="90213" autoAdjust="0"/>
  </p:normalViewPr>
  <p:slideViewPr>
    <p:cSldViewPr>
      <p:cViewPr>
        <p:scale>
          <a:sx n="66" d="100"/>
          <a:sy n="66" d="100"/>
        </p:scale>
        <p:origin x="-438" y="50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2-23T21:37:47.780" idx="1">
    <p:pos x="10" y="10"/>
    <p:text>add Technion</p:text>
  </p:cm>
</p:cmLst>
</file>

<file path=ppt/drawings/_rels/vmlDrawing1.v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2D90618-9817-4CE0-BA37-090D358D9D49}" type="datetimeFigureOut">
              <a:rPr lang="it-IT"/>
              <a:pPr>
                <a:defRPr/>
              </a:pPr>
              <a:t>05/05/2015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CEFD740-EF8E-4165-92D4-DE1B36967FD3}" type="slidenum">
              <a:rPr lang="it-IT"/>
              <a:pPr>
                <a:defRPr/>
              </a:pPr>
              <a:t>‹#›</a:t>
            </a:fld>
            <a:endParaRPr lang="it-IT"/>
          </a:p>
        </p:txBody>
      </p:sp>
    </p:spTree>
    <p:extLst>
      <p:ext uri="{BB962C8B-B14F-4D97-AF65-F5344CB8AC3E}">
        <p14:creationId xmlns:p14="http://schemas.microsoft.com/office/powerpoint/2010/main" val="17300261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68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
            </a:r>
            <a:br>
              <a:rPr lang="en-US" altLang="en-US" dirty="0" smtClean="0"/>
            </a:br>
            <a:r>
              <a:rPr lang="en-US" altLang="en-US" dirty="0" smtClean="0"/>
              <a:t>We would like you to talk about Gamma-ray Burst Theory in the Fermi Era . In addition to a review of progress to date, we would also like you to include, as appropriate, the following topics:</a:t>
            </a:r>
            <a:br>
              <a:rPr lang="en-US" altLang="en-US" dirty="0" smtClean="0"/>
            </a:br>
            <a:r>
              <a:rPr lang="en-US" altLang="en-US" dirty="0" smtClean="0"/>
              <a:t>* Synergies with other measurements both current and in the near future</a:t>
            </a:r>
            <a:br>
              <a:rPr lang="en-US" altLang="en-US" dirty="0" smtClean="0"/>
            </a:br>
            <a:r>
              <a:rPr lang="en-US" altLang="en-US" dirty="0" smtClean="0"/>
              <a:t>* Specific areas that need more effort</a:t>
            </a:r>
            <a:br>
              <a:rPr lang="en-US" altLang="en-US" dirty="0" smtClean="0"/>
            </a:br>
            <a:r>
              <a:rPr lang="en-US" altLang="en-US" dirty="0" smtClean="0"/>
              <a:t>* Future prospects</a:t>
            </a:r>
            <a:br>
              <a:rPr lang="en-US" altLang="en-US" dirty="0" smtClean="0"/>
            </a:br>
            <a:endParaRPr lang="en-US" altLang="en-US" dirty="0" smtClean="0"/>
          </a:p>
        </p:txBody>
      </p:sp>
      <p:sp>
        <p:nvSpPr>
          <p:cNvPr id="1434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9D76E0-DC44-404B-9A37-B828F71910B6}" type="slidenum">
              <a:rPr lang="it-IT" smtClean="0"/>
              <a:pPr fontAlgn="base">
                <a:spcBef>
                  <a:spcPct val="0"/>
                </a:spcBef>
                <a:spcAft>
                  <a:spcPct val="0"/>
                </a:spcAft>
                <a:defRPr/>
              </a:pPr>
              <a:t>1</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1D591F38-6108-9C4A-8A14-76A1E10E6BE5}" type="slidenum">
              <a:rPr lang="en-US"/>
              <a:pPr/>
              <a:t>2</a:t>
            </a:fld>
            <a:endParaRPr lang="en-US"/>
          </a:p>
        </p:txBody>
      </p:sp>
      <p:sp>
        <p:nvSpPr>
          <p:cNvPr id="1091586" name="Rectangle 2"/>
          <p:cNvSpPr>
            <a:spLocks noGrp="1" noRot="1" noChangeAspect="1" noChangeArrowheads="1" noTextEdit="1"/>
          </p:cNvSpPr>
          <p:nvPr>
            <p:ph type="sldImg"/>
          </p:nvPr>
        </p:nvSpPr>
        <p:spPr>
          <a:ln/>
        </p:spPr>
      </p:sp>
      <p:sp>
        <p:nvSpPr>
          <p:cNvPr id="1091587" name="Rectangle 3"/>
          <p:cNvSpPr>
            <a:spLocks noGrp="1"/>
          </p:cNvSpPr>
          <p:nvPr>
            <p:ph type="body" idx="1"/>
          </p:nvPr>
        </p:nvSpPr>
        <p:spPr/>
        <p:txBody>
          <a:bodyPr/>
          <a:lstStyle/>
          <a:p>
            <a:r>
              <a:rPr lang="en-US"/>
              <a:t>Cosmic rays have been observed to energies above 1E20eV.  Spectrum and composition give some ideas of the nature of the acceleration and transport. </a:t>
            </a:r>
          </a:p>
          <a:p>
            <a:r>
              <a:rPr lang="en-US"/>
              <a:t>Most candidates of astrophysical neutrinos are closely related to the observation of high energy cosmic rays.  We know that cosmic rays exist to highest energies.  Possible sources are SN remnants, active galaxies or gamma ray bursts.  Neutrino production may take place in the source region or on other, not too dense targets such as the Earth’s atmosphere, the interstellar medium or the cosmic microwave background.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1D591F38-6108-9C4A-8A14-76A1E10E6BE5}" type="slidenum">
              <a:rPr lang="en-US"/>
              <a:pPr/>
              <a:t>3</a:t>
            </a:fld>
            <a:endParaRPr lang="en-US"/>
          </a:p>
        </p:txBody>
      </p:sp>
      <p:sp>
        <p:nvSpPr>
          <p:cNvPr id="1091586" name="Rectangle 2"/>
          <p:cNvSpPr>
            <a:spLocks noGrp="1" noRot="1" noChangeAspect="1" noChangeArrowheads="1" noTextEdit="1"/>
          </p:cNvSpPr>
          <p:nvPr>
            <p:ph type="sldImg"/>
          </p:nvPr>
        </p:nvSpPr>
        <p:spPr>
          <a:ln/>
        </p:spPr>
      </p:sp>
      <p:sp>
        <p:nvSpPr>
          <p:cNvPr id="1091587" name="Rectangle 3"/>
          <p:cNvSpPr>
            <a:spLocks noGrp="1"/>
          </p:cNvSpPr>
          <p:nvPr>
            <p:ph type="body" idx="1"/>
          </p:nvPr>
        </p:nvSpPr>
        <p:spPr/>
        <p:txBody>
          <a:bodyPr/>
          <a:lstStyle/>
          <a:p>
            <a:r>
              <a:rPr lang="en-US"/>
              <a:t>Cosmic rays have been observed to energies above 1E20eV.  Spectrum and composition give some ideas of the nature of the acceleration and transport. </a:t>
            </a:r>
          </a:p>
          <a:p>
            <a:r>
              <a:rPr lang="en-US"/>
              <a:t>Most candidates of astrophysical neutrinos are closely related to the observation of high energy cosmic rays.  We know that cosmic rays exist to highest energies.  Possible sources are SN remnants, active galaxies or gamma ray bursts.  Neutrino production may take place in the source region or on other, not too dense targets such as the Earth’s atmosphere, the interstellar medium or the cosmic microwave background.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extLst/>
        </p:spPr>
        <p:txBody>
          <a:bodyPr/>
          <a:lstStyle>
            <a:lvl1pPr defTabSz="915055" eaLnBrk="0" hangingPunct="0">
              <a:defRPr sz="2400">
                <a:solidFill>
                  <a:schemeClr val="tx1"/>
                </a:solidFill>
                <a:latin typeface="Times New Roman" pitchFamily="28" charset="0"/>
                <a:ea typeface="ＭＳ Ｐゴシック" pitchFamily="28" charset="-128"/>
              </a:defRPr>
            </a:lvl1pPr>
            <a:lvl2pPr marL="37567580" indent="-37114770" defTabSz="915055" eaLnBrk="0" hangingPunct="0">
              <a:defRPr sz="2400">
                <a:solidFill>
                  <a:schemeClr val="tx1"/>
                </a:solidFill>
                <a:latin typeface="Times New Roman" pitchFamily="28" charset="0"/>
                <a:ea typeface="ＭＳ Ｐゴシック" pitchFamily="28" charset="-128"/>
              </a:defRPr>
            </a:lvl2pPr>
            <a:lvl3pPr eaLnBrk="0" hangingPunct="0">
              <a:defRPr sz="2400">
                <a:solidFill>
                  <a:schemeClr val="tx1"/>
                </a:solidFill>
                <a:latin typeface="Times New Roman" pitchFamily="28" charset="0"/>
                <a:ea typeface="ＭＳ Ｐゴシック" pitchFamily="28" charset="-128"/>
              </a:defRPr>
            </a:lvl3pPr>
            <a:lvl4pPr eaLnBrk="0" hangingPunct="0">
              <a:defRPr sz="2400">
                <a:solidFill>
                  <a:schemeClr val="tx1"/>
                </a:solidFill>
                <a:latin typeface="Times New Roman" pitchFamily="28" charset="0"/>
                <a:ea typeface="ＭＳ Ｐゴシック" pitchFamily="28" charset="-128"/>
              </a:defRPr>
            </a:lvl4pPr>
            <a:lvl5pPr eaLnBrk="0" hangingPunct="0">
              <a:defRPr sz="2400">
                <a:solidFill>
                  <a:schemeClr val="tx1"/>
                </a:solidFill>
                <a:latin typeface="Times New Roman" pitchFamily="28" charset="0"/>
                <a:ea typeface="ＭＳ Ｐゴシック" pitchFamily="28" charset="-128"/>
              </a:defRPr>
            </a:lvl5pPr>
            <a:lvl6pPr marL="452811" eaLnBrk="0" fontAlgn="base" hangingPunct="0">
              <a:spcBef>
                <a:spcPct val="0"/>
              </a:spcBef>
              <a:spcAft>
                <a:spcPct val="0"/>
              </a:spcAft>
              <a:defRPr sz="2400">
                <a:solidFill>
                  <a:schemeClr val="tx1"/>
                </a:solidFill>
                <a:latin typeface="Times New Roman" pitchFamily="28" charset="0"/>
                <a:ea typeface="ＭＳ Ｐゴシック" pitchFamily="28" charset="-128"/>
              </a:defRPr>
            </a:lvl6pPr>
            <a:lvl7pPr marL="905622" eaLnBrk="0" fontAlgn="base" hangingPunct="0">
              <a:spcBef>
                <a:spcPct val="0"/>
              </a:spcBef>
              <a:spcAft>
                <a:spcPct val="0"/>
              </a:spcAft>
              <a:defRPr sz="2400">
                <a:solidFill>
                  <a:schemeClr val="tx1"/>
                </a:solidFill>
                <a:latin typeface="Times New Roman" pitchFamily="28" charset="0"/>
                <a:ea typeface="ＭＳ Ｐゴシック" pitchFamily="28" charset="-128"/>
              </a:defRPr>
            </a:lvl7pPr>
            <a:lvl8pPr marL="1358433" eaLnBrk="0" fontAlgn="base" hangingPunct="0">
              <a:spcBef>
                <a:spcPct val="0"/>
              </a:spcBef>
              <a:spcAft>
                <a:spcPct val="0"/>
              </a:spcAft>
              <a:defRPr sz="2400">
                <a:solidFill>
                  <a:schemeClr val="tx1"/>
                </a:solidFill>
                <a:latin typeface="Times New Roman" pitchFamily="28" charset="0"/>
                <a:ea typeface="ＭＳ Ｐゴシック" pitchFamily="28" charset="-128"/>
              </a:defRPr>
            </a:lvl8pPr>
            <a:lvl9pPr marL="1811244" eaLnBrk="0" fontAlgn="base" hangingPunct="0">
              <a:spcBef>
                <a:spcPct val="0"/>
              </a:spcBef>
              <a:spcAft>
                <a:spcPct val="0"/>
              </a:spcAft>
              <a:defRPr sz="2400">
                <a:solidFill>
                  <a:schemeClr val="tx1"/>
                </a:solidFill>
                <a:latin typeface="Times New Roman" pitchFamily="28" charset="0"/>
                <a:ea typeface="ＭＳ Ｐゴシック" pitchFamily="28" charset="-128"/>
              </a:defRPr>
            </a:lvl9pPr>
          </a:lstStyle>
          <a:p>
            <a:pPr eaLnBrk="1" hangingPunct="1">
              <a:defRPr/>
            </a:pPr>
            <a:fld id="{6A385D60-5914-4A48-B115-E01A7F9D3D4E}" type="slidenum">
              <a:rPr lang="en-US" sz="1200">
                <a:solidFill>
                  <a:srgbClr val="FFFF00"/>
                </a:solidFill>
              </a:rPr>
              <a:pPr eaLnBrk="1" hangingPunct="1">
                <a:defRPr/>
              </a:pPr>
              <a:t>8</a:t>
            </a:fld>
            <a:endParaRPr lang="en-US" sz="1200">
              <a:solidFill>
                <a:srgbClr val="FFFF00"/>
              </a:solidFill>
            </a:endParaRPr>
          </a:p>
        </p:txBody>
      </p:sp>
      <p:sp>
        <p:nvSpPr>
          <p:cNvPr id="3891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891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altLang="en-US" smtClean="0">
              <a:solidFill>
                <a:schemeClr val="bg1"/>
              </a:solidFill>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39B600-1B67-4BEF-BA1C-2ADAD09DD60B}" type="slidenum">
              <a:rPr lang="en-US"/>
              <a:pPr>
                <a:defRPr/>
              </a:pPr>
              <a:t>9</a:t>
            </a:fld>
            <a:endParaRPr lang="en-US"/>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B777D2-F0C0-4491-AFAD-F8A8CB49DAE1}" type="slidenum">
              <a:rPr lang="en-US"/>
              <a:pPr>
                <a:defRPr/>
              </a:pPr>
              <a:t>10</a:t>
            </a:fld>
            <a:endParaRPr lang="en-US"/>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358C03-C5D7-4EE3-8A89-5F8BDEDED127}" type="slidenum">
              <a:rPr lang="en-US"/>
              <a:pPr>
                <a:defRPr/>
              </a:pPr>
              <a:t>11</a:t>
            </a:fld>
            <a:endParaRPr lang="en-US"/>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Photon cascade: pair production (e-,e+) which release</a:t>
            </a:r>
            <a:r>
              <a:rPr lang="en-US" baseline="0" dirty="0" smtClean="0"/>
              <a:t> energy to photons: e  -&gt;  e + gamma.  E can annihilate, gamma interact with gamma to pair production again.</a:t>
            </a:r>
          </a:p>
          <a:p>
            <a:r>
              <a:rPr lang="en-US" baseline="0" dirty="0" smtClean="0"/>
              <a:t>At </a:t>
            </a:r>
            <a:r>
              <a:rPr lang="en-US" baseline="0" dirty="0" err="1" smtClean="0"/>
              <a:t>GeV</a:t>
            </a:r>
            <a:r>
              <a:rPr lang="en-US" baseline="0" dirty="0" smtClean="0"/>
              <a:t> gamma-gamma is less probable.</a:t>
            </a:r>
            <a:endParaRPr lang="en-US" dirty="0"/>
          </a:p>
        </p:txBody>
      </p:sp>
      <p:sp>
        <p:nvSpPr>
          <p:cNvPr id="4" name="Slide Number Placeholder 3"/>
          <p:cNvSpPr>
            <a:spLocks noGrp="1"/>
          </p:cNvSpPr>
          <p:nvPr>
            <p:ph type="sldNum" sz="quarter" idx="10"/>
          </p:nvPr>
        </p:nvSpPr>
        <p:spPr/>
        <p:txBody>
          <a:bodyPr/>
          <a:lstStyle/>
          <a:p>
            <a:fld id="{1BDAD2C1-98C1-459A-A0CF-599CBA8D4CE8}" type="slidenum">
              <a:rPr lang="en-US" smtClean="0"/>
              <a:t>16</a:t>
            </a:fld>
            <a:endParaRPr lang="en-US"/>
          </a:p>
        </p:txBody>
      </p:sp>
    </p:spTree>
    <p:extLst>
      <p:ext uri="{BB962C8B-B14F-4D97-AF65-F5344CB8AC3E}">
        <p14:creationId xmlns:p14="http://schemas.microsoft.com/office/powerpoint/2010/main" val="1299087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Photon cascade: pair production (e-,e+) which release</a:t>
            </a:r>
            <a:r>
              <a:rPr lang="en-US" baseline="0" dirty="0" smtClean="0"/>
              <a:t> energy to photons: e  -&gt;  e + gamma.  E can annihilate, gamma interact with gamma to pair production again.</a:t>
            </a:r>
          </a:p>
          <a:p>
            <a:r>
              <a:rPr lang="en-US" baseline="0" dirty="0" smtClean="0"/>
              <a:t>At </a:t>
            </a:r>
            <a:r>
              <a:rPr lang="en-US" baseline="0" dirty="0" err="1" smtClean="0"/>
              <a:t>GeV</a:t>
            </a:r>
            <a:r>
              <a:rPr lang="en-US" baseline="0" dirty="0" smtClean="0"/>
              <a:t> gamma-gamma is less probable.</a:t>
            </a:r>
            <a:endParaRPr lang="en-US" dirty="0"/>
          </a:p>
        </p:txBody>
      </p:sp>
      <p:sp>
        <p:nvSpPr>
          <p:cNvPr id="4" name="Slide Number Placeholder 3"/>
          <p:cNvSpPr>
            <a:spLocks noGrp="1"/>
          </p:cNvSpPr>
          <p:nvPr>
            <p:ph type="sldNum" sz="quarter" idx="10"/>
          </p:nvPr>
        </p:nvSpPr>
        <p:spPr/>
        <p:txBody>
          <a:bodyPr/>
          <a:lstStyle/>
          <a:p>
            <a:fld id="{1BDAD2C1-98C1-459A-A0CF-599CBA8D4CE8}" type="slidenum">
              <a:rPr lang="en-US" smtClean="0"/>
              <a:t>17</a:t>
            </a:fld>
            <a:endParaRPr lang="en-US"/>
          </a:p>
        </p:txBody>
      </p:sp>
    </p:spTree>
    <p:extLst>
      <p:ext uri="{BB962C8B-B14F-4D97-AF65-F5344CB8AC3E}">
        <p14:creationId xmlns:p14="http://schemas.microsoft.com/office/powerpoint/2010/main" val="3717490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2FCB9FAB-EB4A-4D13-AC3F-DC8454D25C50}" type="datetimeFigureOut">
              <a:rPr lang="it-IT"/>
              <a:pPr>
                <a:defRPr/>
              </a:pPr>
              <a:t>05/05/2015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E96AB6B-6069-4EA2-891A-B2A32DE7C14F}"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FE8154F-F520-4888-B5DC-149DF023894F}" type="datetimeFigureOut">
              <a:rPr lang="it-IT"/>
              <a:pPr>
                <a:defRPr/>
              </a:pPr>
              <a:t>05/05/2015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3DDFD2F-4584-4A28-AD76-5D070F7704F1}"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7103065-E269-4734-879E-C5403A04277B}" type="datetimeFigureOut">
              <a:rPr lang="it-IT"/>
              <a:pPr>
                <a:defRPr/>
              </a:pPr>
              <a:t>05/05/2015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51289D5-C969-4696-B8CC-E17B375CFBE4}"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4E08155-961C-4479-ADCF-1F8F85C3BC6F}" type="datetimeFigureOut">
              <a:rPr lang="it-IT"/>
              <a:pPr>
                <a:defRPr/>
              </a:pPr>
              <a:t>05/05/2015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CD09623-5AAC-4BEB-9AE3-F5979FC9ED6D}"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450590EE-493E-49DC-9B6A-0E60A34220A9}" type="datetimeFigureOut">
              <a:rPr lang="it-IT"/>
              <a:pPr>
                <a:defRPr/>
              </a:pPr>
              <a:t>05/05/2015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5CE578A-C091-4A8A-907C-3931276E2807}"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EB00E77D-FFF9-411E-887A-C0384A485171}" type="datetimeFigureOut">
              <a:rPr lang="it-IT"/>
              <a:pPr>
                <a:defRPr/>
              </a:pPr>
              <a:t>05/05/2015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095E9F2-792E-4B36-93CE-B7DCEE2AAE6A}"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11AABCE9-3C30-42EA-A835-F6DB555DCF2A}" type="datetimeFigureOut">
              <a:rPr lang="it-IT"/>
              <a:pPr>
                <a:defRPr/>
              </a:pPr>
              <a:t>05/05/2015</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9B08C8C4-D66F-4465-99A7-58FCD64481AE}"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28743F76-6CEB-4991-A8B9-AB30DA22C46B}" type="datetimeFigureOut">
              <a:rPr lang="it-IT"/>
              <a:pPr>
                <a:defRPr/>
              </a:pPr>
              <a:t>05/05/2015</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9A799ACF-9C97-42B3-BB87-DC25CCE704EC}"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727DDFA8-E5CE-4D1C-AB5E-C46AD19AAFCD}" type="datetimeFigureOut">
              <a:rPr lang="it-IT"/>
              <a:pPr>
                <a:defRPr/>
              </a:pPr>
              <a:t>05/05/2015</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D378FD26-7D1A-4110-8BBA-7AE9D94E6188}"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B4A553D-4350-4D17-BFE4-B3D66AB29AD5}" type="datetimeFigureOut">
              <a:rPr lang="it-IT"/>
              <a:pPr>
                <a:defRPr/>
              </a:pPr>
              <a:t>05/05/2015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A05A19C-777A-42CF-B118-D34F27C2607A}"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A0D9ABC-6874-4D70-9668-C6EA3824BD1A}" type="datetimeFigureOut">
              <a:rPr lang="it-IT"/>
              <a:pPr>
                <a:defRPr/>
              </a:pPr>
              <a:t>05/05/2015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6985DBC0-F270-4CDC-8C76-F2D2B359192C}"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en-US" smtClean="0"/>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en-US" smtClean="0"/>
              <a:t>Fare clic per modificare gli stili del testo dello schema</a:t>
            </a:r>
          </a:p>
          <a:p>
            <a:pPr lvl="1"/>
            <a:r>
              <a:rPr lang="it-IT" altLang="en-US" smtClean="0"/>
              <a:t>Secondo livello</a:t>
            </a:r>
          </a:p>
          <a:p>
            <a:pPr lvl="2"/>
            <a:r>
              <a:rPr lang="it-IT" altLang="en-US" smtClean="0"/>
              <a:t>Terzo livello</a:t>
            </a:r>
          </a:p>
          <a:p>
            <a:pPr lvl="3"/>
            <a:r>
              <a:rPr lang="it-IT" altLang="en-US" smtClean="0"/>
              <a:t>Quarto livello</a:t>
            </a:r>
          </a:p>
          <a:p>
            <a:pPr lvl="4"/>
            <a:r>
              <a:rPr lang="it-IT" altLang="en-US"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13CA80C-03B8-4EDB-BEEC-8AEB13F74BC5}" type="datetimeFigureOut">
              <a:rPr lang="it-IT"/>
              <a:pPr>
                <a:defRPr/>
              </a:pPr>
              <a:t>05/05/2015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FFD2C4D-A7AB-4105-B579-205352214D56}"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mporzio.astro.it/CVS/oar/logo_oar_2.gif" TargetMode="External"/><Relationship Id="rId4" Type="http://schemas.openxmlformats.org/officeDocument/2006/relationships/image" Target="../media/image2.jpeg"/><Relationship Id="rId9"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8.png"/><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6.pdf"/><Relationship Id="rId1" Type="http://schemas.openxmlformats.org/officeDocument/2006/relationships/slideLayout" Target="../slideLayouts/slideLayout4.xml"/><Relationship Id="rId4" Type="http://schemas.openxmlformats.org/officeDocument/2006/relationships/image" Target="../media/image30.gi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0.emf"/><Relationship Id="rId3" Type="http://schemas.openxmlformats.org/officeDocument/2006/relationships/notesSlide" Target="../notesSlides/notesSlide3.xml"/><Relationship Id="rId7" Type="http://schemas.openxmlformats.org/officeDocument/2006/relationships/image" Target="../media/image13.png"/><Relationship Id="rId12"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2.png"/><Relationship Id="rId11" Type="http://schemas.openxmlformats.org/officeDocument/2006/relationships/image" Target="../media/image9.emf"/><Relationship Id="rId5" Type="http://schemas.openxmlformats.org/officeDocument/2006/relationships/image" Target="../media/image11.png"/><Relationship Id="rId10" Type="http://schemas.openxmlformats.org/officeDocument/2006/relationships/oleObject" Target="../embeddings/oleObject5.bin"/><Relationship Id="rId4" Type="http://schemas.openxmlformats.org/officeDocument/2006/relationships/image" Target="../media/image7.jpeg"/><Relationship Id="rId9" Type="http://schemas.openxmlformats.org/officeDocument/2006/relationships/image" Target="../media/image8.emf"/></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050" name="Titolo 1"/>
          <p:cNvSpPr>
            <a:spLocks noGrp="1"/>
          </p:cNvSpPr>
          <p:nvPr>
            <p:ph type="ctrTitle"/>
          </p:nvPr>
        </p:nvSpPr>
        <p:spPr>
          <a:xfrm>
            <a:off x="657225" y="1790700"/>
            <a:ext cx="7772400" cy="1428750"/>
          </a:xfrm>
        </p:spPr>
        <p:txBody>
          <a:bodyPr/>
          <a:lstStyle/>
          <a:p>
            <a:pPr eaLnBrk="1" hangingPunct="1"/>
            <a:r>
              <a:rPr lang="en-US" altLang="en-US" sz="3600" b="1" dirty="0" smtClean="0"/>
              <a:t>Neutrinos from Gamma Ray Bursts in the </a:t>
            </a:r>
            <a:r>
              <a:rPr lang="en-US" altLang="en-US" sz="3600" b="1" dirty="0" err="1" smtClean="0"/>
              <a:t>IceCube</a:t>
            </a:r>
            <a:r>
              <a:rPr lang="en-US" altLang="en-US" sz="3600" b="1" dirty="0" smtClean="0"/>
              <a:t> and ARA Era</a:t>
            </a:r>
            <a:endParaRPr lang="it-IT" altLang="en-US" sz="3600" b="1" dirty="0" smtClean="0">
              <a:solidFill>
                <a:srgbClr val="000000"/>
              </a:solidFill>
              <a:latin typeface="Helvetica" pitchFamily="28" charset="0"/>
            </a:endParaRPr>
          </a:p>
        </p:txBody>
      </p:sp>
      <p:sp>
        <p:nvSpPr>
          <p:cNvPr id="2051" name="CasellaDiTesto 7"/>
          <p:cNvSpPr txBox="1">
            <a:spLocks noChangeArrowheads="1"/>
          </p:cNvSpPr>
          <p:nvPr/>
        </p:nvSpPr>
        <p:spPr bwMode="auto">
          <a:xfrm>
            <a:off x="138113" y="3733800"/>
            <a:ext cx="8715375" cy="584200"/>
          </a:xfrm>
          <a:prstGeom prst="rect">
            <a:avLst/>
          </a:prstGeom>
          <a:noFill/>
          <a:ln w="9525">
            <a:noFill/>
            <a:miter lim="800000"/>
            <a:headEnd/>
            <a:tailEnd/>
          </a:ln>
        </p:spPr>
        <p:txBody>
          <a:bodyPr>
            <a:spAutoFit/>
          </a:bodyPr>
          <a:lstStyle/>
          <a:p>
            <a:pPr algn="ctr"/>
            <a:r>
              <a:rPr lang="it-IT" altLang="en-US" sz="3200" b="1">
                <a:latin typeface="Calibri" pitchFamily="34" charset="0"/>
              </a:rPr>
              <a:t>Dafne Guetta</a:t>
            </a:r>
          </a:p>
        </p:txBody>
      </p:sp>
      <p:cxnSp>
        <p:nvCxnSpPr>
          <p:cNvPr id="13" name="Connettore 1 12"/>
          <p:cNvCxnSpPr/>
          <p:nvPr/>
        </p:nvCxnSpPr>
        <p:spPr>
          <a:xfrm>
            <a:off x="2143125" y="3360738"/>
            <a:ext cx="5214938" cy="1587"/>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500063" y="1719263"/>
            <a:ext cx="8358187" cy="1587"/>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pic>
        <p:nvPicPr>
          <p:cNvPr id="2054" name="Picture 5" descr="http://web.oa-roma.inaf.it/img/mporzio.jpg"/>
          <p:cNvPicPr>
            <a:picLocks noChangeAspect="1" noChangeArrowheads="1"/>
          </p:cNvPicPr>
          <p:nvPr/>
        </p:nvPicPr>
        <p:blipFill>
          <a:blip r:embed="rId4"/>
          <a:srcRect/>
          <a:stretch>
            <a:fillRect/>
          </a:stretch>
        </p:blipFill>
        <p:spPr bwMode="auto">
          <a:xfrm>
            <a:off x="7072313" y="142875"/>
            <a:ext cx="1785937" cy="857250"/>
          </a:xfrm>
          <a:prstGeom prst="rect">
            <a:avLst/>
          </a:prstGeom>
          <a:noFill/>
          <a:ln w="9525">
            <a:noFill/>
            <a:miter lim="800000"/>
            <a:headEnd/>
            <a:tailEnd/>
          </a:ln>
        </p:spPr>
      </p:pic>
      <p:pic>
        <p:nvPicPr>
          <p:cNvPr id="2055" name="Picture 9" descr="Mostra immagine a dimensione intera">
            <a:hlinkClick r:id="rId5"/>
          </p:cNvPr>
          <p:cNvPicPr>
            <a:picLocks noChangeAspect="1" noChangeArrowheads="1"/>
          </p:cNvPicPr>
          <p:nvPr/>
        </p:nvPicPr>
        <p:blipFill>
          <a:blip r:embed="rId6"/>
          <a:srcRect/>
          <a:stretch>
            <a:fillRect/>
          </a:stretch>
        </p:blipFill>
        <p:spPr bwMode="auto">
          <a:xfrm>
            <a:off x="7858125" y="1000125"/>
            <a:ext cx="1238250" cy="590550"/>
          </a:xfrm>
          <a:prstGeom prst="rect">
            <a:avLst/>
          </a:prstGeom>
          <a:noFill/>
          <a:ln w="9525">
            <a:noFill/>
            <a:miter lim="800000"/>
            <a:headEnd/>
            <a:tailEnd/>
          </a:ln>
        </p:spPr>
      </p:pic>
      <p:pic>
        <p:nvPicPr>
          <p:cNvPr id="2056" name="Picture 1"/>
          <p:cNvPicPr>
            <a:picLocks noChangeAspect="1"/>
          </p:cNvPicPr>
          <p:nvPr/>
        </p:nvPicPr>
        <p:blipFill>
          <a:blip r:embed="rId7"/>
          <a:srcRect/>
          <a:stretch>
            <a:fillRect/>
          </a:stretch>
        </p:blipFill>
        <p:spPr bwMode="auto">
          <a:xfrm>
            <a:off x="3530600" y="260350"/>
            <a:ext cx="3178175" cy="882650"/>
          </a:xfrm>
          <a:prstGeom prst="rect">
            <a:avLst/>
          </a:prstGeom>
          <a:noFill/>
          <a:ln w="9525">
            <a:noFill/>
            <a:miter lim="800000"/>
            <a:headEnd/>
            <a:tailEnd/>
          </a:ln>
        </p:spPr>
      </p:pic>
      <p:pic>
        <p:nvPicPr>
          <p:cNvPr id="2057" name="Picture 1"/>
          <p:cNvPicPr>
            <a:picLocks noChangeAspect="1"/>
          </p:cNvPicPr>
          <p:nvPr/>
        </p:nvPicPr>
        <p:blipFill>
          <a:blip r:embed="rId8"/>
          <a:srcRect/>
          <a:stretch>
            <a:fillRect/>
          </a:stretch>
        </p:blipFill>
        <p:spPr bwMode="auto">
          <a:xfrm>
            <a:off x="1477963" y="215900"/>
            <a:ext cx="665162" cy="987425"/>
          </a:xfrm>
          <a:prstGeom prst="rect">
            <a:avLst/>
          </a:prstGeom>
          <a:noFill/>
          <a:ln w="9525">
            <a:noFill/>
            <a:miter lim="800000"/>
            <a:headEnd/>
            <a:tailEnd/>
          </a:ln>
        </p:spPr>
      </p:pic>
      <p:sp>
        <p:nvSpPr>
          <p:cNvPr id="2058" name="CasellaDiTesto 7"/>
          <p:cNvSpPr txBox="1">
            <a:spLocks noChangeArrowheads="1"/>
          </p:cNvSpPr>
          <p:nvPr/>
        </p:nvSpPr>
        <p:spPr bwMode="auto">
          <a:xfrm>
            <a:off x="-36513" y="1044575"/>
            <a:ext cx="3502026" cy="584200"/>
          </a:xfrm>
          <a:prstGeom prst="rect">
            <a:avLst/>
          </a:prstGeom>
          <a:noFill/>
          <a:ln w="9525">
            <a:noFill/>
            <a:miter lim="800000"/>
            <a:headEnd/>
            <a:tailEnd/>
          </a:ln>
        </p:spPr>
        <p:txBody>
          <a:bodyPr>
            <a:spAutoFit/>
          </a:bodyPr>
          <a:lstStyle/>
          <a:p>
            <a:pPr algn="ctr"/>
            <a:r>
              <a:rPr lang="he-IL" altLang="en-US" sz="3200" b="1">
                <a:latin typeface="Calibri" pitchFamily="34" charset="0"/>
              </a:rPr>
              <a:t>טכניון</a:t>
            </a:r>
            <a:endParaRPr lang="it-IT" altLang="en-US" sz="3200" b="1">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12"/>
          <p:cNvGraphicFramePr>
            <a:graphicFrameLocks noChangeAspect="1"/>
          </p:cNvGraphicFramePr>
          <p:nvPr/>
        </p:nvGraphicFramePr>
        <p:xfrm>
          <a:off x="-1465263" y="457200"/>
          <a:ext cx="6189663" cy="8051800"/>
        </p:xfrm>
        <a:graphic>
          <a:graphicData uri="http://schemas.openxmlformats.org/presentationml/2006/ole">
            <mc:AlternateContent xmlns:mc="http://schemas.openxmlformats.org/markup-compatibility/2006">
              <mc:Choice xmlns:v="urn:schemas-microsoft-com:vml" Requires="v">
                <p:oleObj spid="_x0000_s11782" name="Clip" r:id="rId4" imgW="5828571" imgH="7542857" progId="MS_ClipArt_Gallery.5">
                  <p:embed/>
                </p:oleObj>
              </mc:Choice>
              <mc:Fallback>
                <p:oleObj name="Clip" r:id="rId4" imgW="5828571" imgH="7542857" progId="MS_ClipArt_Gallery.5">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263" y="457200"/>
                        <a:ext cx="6189663" cy="805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7" name="Text Box 3"/>
          <p:cNvSpPr txBox="1">
            <a:spLocks noChangeArrowheads="1"/>
          </p:cNvSpPr>
          <p:nvPr/>
        </p:nvSpPr>
        <p:spPr bwMode="auto">
          <a:xfrm>
            <a:off x="228600" y="304800"/>
            <a:ext cx="8534400" cy="519113"/>
          </a:xfrm>
          <a:prstGeom prst="rect">
            <a:avLst/>
          </a:prstGeom>
          <a:noFill/>
          <a:ln w="9525">
            <a:noFill/>
            <a:miter lim="800000"/>
            <a:headEnd/>
            <a:tailEnd/>
          </a:ln>
        </p:spPr>
        <p:txBody>
          <a:bodyPr>
            <a:spAutoFit/>
          </a:bodyPr>
          <a:lstStyle/>
          <a:p>
            <a:pPr>
              <a:spcBef>
                <a:spcPct val="50000"/>
              </a:spcBef>
            </a:pPr>
            <a:r>
              <a:rPr lang="en-US" altLang="en-US" b="1">
                <a:solidFill>
                  <a:srgbClr val="FF0000"/>
                </a:solidFill>
                <a:latin typeface="Comic Sans MS" pitchFamily="66" charset="0"/>
              </a:rPr>
              <a:t>The main mechanism: photomeson interaction</a:t>
            </a:r>
          </a:p>
        </p:txBody>
      </p:sp>
      <p:sp>
        <p:nvSpPr>
          <p:cNvPr id="11268" name="Line 8"/>
          <p:cNvSpPr>
            <a:spLocks noChangeShapeType="1"/>
          </p:cNvSpPr>
          <p:nvPr/>
        </p:nvSpPr>
        <p:spPr bwMode="auto">
          <a:xfrm>
            <a:off x="3810000" y="1600200"/>
            <a:ext cx="152400" cy="0"/>
          </a:xfrm>
          <a:prstGeom prst="line">
            <a:avLst/>
          </a:prstGeom>
          <a:noFill/>
          <a:ln w="9525">
            <a:solidFill>
              <a:srgbClr val="FF3300"/>
            </a:solidFill>
            <a:round/>
            <a:headEnd/>
            <a:tailEnd/>
          </a:ln>
        </p:spPr>
        <p:txBody>
          <a:bodyPr wrap="none" anchor="ctr"/>
          <a:lstStyle/>
          <a:p>
            <a:endParaRPr lang="en-US"/>
          </a:p>
        </p:txBody>
      </p:sp>
      <p:sp>
        <p:nvSpPr>
          <p:cNvPr id="11269" name="Text Box 13"/>
          <p:cNvSpPr txBox="1">
            <a:spLocks noChangeArrowheads="1"/>
          </p:cNvSpPr>
          <p:nvPr/>
        </p:nvSpPr>
        <p:spPr bwMode="auto">
          <a:xfrm>
            <a:off x="0" y="3657600"/>
            <a:ext cx="3657600" cy="396875"/>
          </a:xfrm>
          <a:prstGeom prst="rect">
            <a:avLst/>
          </a:prstGeom>
          <a:noFill/>
          <a:ln w="9525">
            <a:noFill/>
            <a:miter lim="800000"/>
            <a:headEnd/>
            <a:tailEnd/>
          </a:ln>
        </p:spPr>
        <p:txBody>
          <a:bodyPr>
            <a:spAutoFit/>
          </a:bodyPr>
          <a:lstStyle/>
          <a:p>
            <a:pPr>
              <a:spcBef>
                <a:spcPct val="50000"/>
              </a:spcBef>
            </a:pPr>
            <a:r>
              <a:rPr lang="en-US" altLang="en-US" sz="2000">
                <a:latin typeface="Comic Sans MS" pitchFamily="66" charset="0"/>
              </a:rPr>
              <a:t>Int. Shocks </a:t>
            </a:r>
            <a:r>
              <a:rPr lang="en-US" altLang="en-US" sz="2000">
                <a:solidFill>
                  <a:srgbClr val="FF3300"/>
                </a:solidFill>
                <a:latin typeface="Comic Sans MS" pitchFamily="66" charset="0"/>
                <a:sym typeface="Math1" pitchFamily="2" charset="2"/>
              </a:rPr>
              <a:t>E</a:t>
            </a:r>
            <a:r>
              <a:rPr lang="en-US" altLang="en-US" sz="2000">
                <a:solidFill>
                  <a:srgbClr val="FF3300"/>
                </a:solidFill>
                <a:latin typeface="Comic Sans MS" pitchFamily="66" charset="0"/>
                <a:sym typeface="Symbol" pitchFamily="18" charset="2"/>
              </a:rPr>
              <a:t>~</a:t>
            </a:r>
            <a:r>
              <a:rPr lang="en-US" altLang="en-US" sz="2000">
                <a:solidFill>
                  <a:srgbClr val="FF3300"/>
                </a:solidFill>
                <a:latin typeface="Comic Sans MS" pitchFamily="66" charset="0"/>
                <a:sym typeface="Math1" pitchFamily="2" charset="2"/>
              </a:rPr>
              <a:t>MeV</a:t>
            </a:r>
            <a:r>
              <a:rPr lang="en-US" altLang="en-US" sz="2000">
                <a:latin typeface="Comic Sans MS" pitchFamily="66" charset="0"/>
              </a:rPr>
              <a:t>:</a:t>
            </a:r>
          </a:p>
        </p:txBody>
      </p:sp>
      <p:sp>
        <p:nvSpPr>
          <p:cNvPr id="11270" name="Text Box 14"/>
          <p:cNvSpPr txBox="1">
            <a:spLocks noChangeArrowheads="1"/>
          </p:cNvSpPr>
          <p:nvPr/>
        </p:nvSpPr>
        <p:spPr bwMode="auto">
          <a:xfrm>
            <a:off x="4192588" y="3579813"/>
            <a:ext cx="2000250" cy="460375"/>
          </a:xfrm>
          <a:prstGeom prst="rect">
            <a:avLst/>
          </a:prstGeom>
          <a:noFill/>
          <a:ln w="9525">
            <a:noFill/>
            <a:miter lim="800000"/>
            <a:headEnd/>
            <a:tailEnd/>
          </a:ln>
        </p:spPr>
        <p:txBody>
          <a:bodyPr wrap="none" anchor="ctr">
            <a:spAutoFit/>
          </a:bodyPr>
          <a:lstStyle/>
          <a:p>
            <a:pPr algn="ctr">
              <a:spcBef>
                <a:spcPct val="50000"/>
              </a:spcBef>
            </a:pPr>
            <a:r>
              <a:rPr lang="en-US" altLang="en-US" sz="2400">
                <a:solidFill>
                  <a:srgbClr val="FF3300"/>
                </a:solidFill>
                <a:sym typeface="Math1" pitchFamily="2" charset="2"/>
              </a:rPr>
              <a:t>E</a:t>
            </a:r>
            <a:r>
              <a:rPr lang="en-US" altLang="en-US" sz="2400">
                <a:solidFill>
                  <a:srgbClr val="FF3300"/>
                </a:solidFill>
                <a:latin typeface="Comic Sans MS" pitchFamily="66" charset="0"/>
                <a:sym typeface="Symbol" pitchFamily="18" charset="2"/>
              </a:rPr>
              <a:t>p </a:t>
            </a:r>
            <a:r>
              <a:rPr lang="en-US" altLang="en-US" sz="2400">
                <a:solidFill>
                  <a:srgbClr val="FF3300"/>
                </a:solidFill>
                <a:sym typeface="Math1" pitchFamily="2" charset="2"/>
              </a:rPr>
              <a:t>~</a:t>
            </a:r>
            <a:r>
              <a:rPr lang="en-US" altLang="en-US" sz="2400" b="1">
                <a:solidFill>
                  <a:srgbClr val="FF3300"/>
                </a:solidFill>
                <a:sym typeface="Math1" pitchFamily="2" charset="2"/>
              </a:rPr>
              <a:t>  </a:t>
            </a:r>
            <a:r>
              <a:rPr lang="en-US" altLang="en-US" sz="2400">
                <a:solidFill>
                  <a:srgbClr val="FF3300"/>
                </a:solidFill>
              </a:rPr>
              <a:t>10</a:t>
            </a:r>
            <a:r>
              <a:rPr lang="en-US" altLang="en-US" sz="2400" baseline="40000">
                <a:solidFill>
                  <a:srgbClr val="FF3300"/>
                </a:solidFill>
              </a:rPr>
              <a:t>16 </a:t>
            </a:r>
            <a:r>
              <a:rPr lang="en-US" altLang="en-US" sz="2400">
                <a:solidFill>
                  <a:srgbClr val="FF3300"/>
                </a:solidFill>
              </a:rPr>
              <a:t>eV</a:t>
            </a:r>
            <a:endParaRPr lang="en-US" altLang="en-US" sz="2400" baseline="-25000">
              <a:solidFill>
                <a:srgbClr val="00CCFF"/>
              </a:solidFill>
              <a:sym typeface="Math1" pitchFamily="2" charset="2"/>
            </a:endParaRPr>
          </a:p>
        </p:txBody>
      </p:sp>
      <p:sp>
        <p:nvSpPr>
          <p:cNvPr id="11271" name="AutoShape 16"/>
          <p:cNvSpPr>
            <a:spLocks noChangeArrowheads="1"/>
          </p:cNvSpPr>
          <p:nvPr/>
        </p:nvSpPr>
        <p:spPr bwMode="auto">
          <a:xfrm>
            <a:off x="6248400" y="3810000"/>
            <a:ext cx="228600" cy="76200"/>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ltLang="en-US"/>
          </a:p>
        </p:txBody>
      </p:sp>
      <p:sp>
        <p:nvSpPr>
          <p:cNvPr id="11272" name="Text Box 17"/>
          <p:cNvSpPr txBox="1">
            <a:spLocks noChangeArrowheads="1"/>
          </p:cNvSpPr>
          <p:nvPr/>
        </p:nvSpPr>
        <p:spPr bwMode="auto">
          <a:xfrm>
            <a:off x="6659563" y="3481388"/>
            <a:ext cx="1905000" cy="523875"/>
          </a:xfrm>
          <a:prstGeom prst="rect">
            <a:avLst/>
          </a:prstGeom>
          <a:noFill/>
          <a:ln w="9525">
            <a:noFill/>
            <a:miter lim="800000"/>
            <a:headEnd/>
            <a:tailEnd/>
          </a:ln>
        </p:spPr>
        <p:txBody>
          <a:bodyPr>
            <a:spAutoFit/>
          </a:bodyPr>
          <a:lstStyle/>
          <a:p>
            <a:pPr>
              <a:spcBef>
                <a:spcPct val="50000"/>
              </a:spcBef>
            </a:pPr>
            <a:r>
              <a:rPr lang="en-US" altLang="en-US" sz="2400">
                <a:solidFill>
                  <a:srgbClr val="FF3300"/>
                </a:solidFill>
                <a:sym typeface="Math1" pitchFamily="2" charset="2"/>
              </a:rPr>
              <a:t>E</a:t>
            </a:r>
            <a:r>
              <a:rPr lang="en-US" altLang="en-US" sz="2400" b="1">
                <a:solidFill>
                  <a:srgbClr val="FF0000"/>
                </a:solidFill>
                <a:latin typeface="Symbol" pitchFamily="18" charset="2"/>
                <a:sym typeface="Math1" pitchFamily="2" charset="2"/>
              </a:rPr>
              <a:t>n</a:t>
            </a:r>
            <a:r>
              <a:rPr lang="en-US" altLang="en-US" sz="2800" b="1">
                <a:solidFill>
                  <a:srgbClr val="FF0000"/>
                </a:solidFill>
                <a:latin typeface="Symbol" pitchFamily="18" charset="2"/>
                <a:sym typeface="Math1" pitchFamily="2" charset="2"/>
              </a:rPr>
              <a:t> </a:t>
            </a:r>
            <a:r>
              <a:rPr lang="en-US" altLang="en-US" sz="2400">
                <a:solidFill>
                  <a:srgbClr val="FF3300"/>
                </a:solidFill>
                <a:sym typeface="Math1" pitchFamily="2" charset="2"/>
              </a:rPr>
              <a:t>~ </a:t>
            </a:r>
            <a:r>
              <a:rPr lang="en-US" altLang="en-US" sz="2400">
                <a:solidFill>
                  <a:srgbClr val="FF3300"/>
                </a:solidFill>
              </a:rPr>
              <a:t>10</a:t>
            </a:r>
            <a:r>
              <a:rPr lang="en-US" altLang="en-US" sz="2400" baseline="40000">
                <a:solidFill>
                  <a:srgbClr val="FF3300"/>
                </a:solidFill>
              </a:rPr>
              <a:t>14 </a:t>
            </a:r>
            <a:r>
              <a:rPr lang="en-US" altLang="en-US" sz="2400">
                <a:solidFill>
                  <a:srgbClr val="FF3300"/>
                </a:solidFill>
              </a:rPr>
              <a:t>eV</a:t>
            </a:r>
          </a:p>
        </p:txBody>
      </p:sp>
      <p:sp>
        <p:nvSpPr>
          <p:cNvPr id="11273" name="Text Box 19"/>
          <p:cNvSpPr txBox="1">
            <a:spLocks noChangeArrowheads="1"/>
          </p:cNvSpPr>
          <p:nvPr/>
        </p:nvSpPr>
        <p:spPr bwMode="auto">
          <a:xfrm>
            <a:off x="0" y="4114800"/>
            <a:ext cx="3352800" cy="396875"/>
          </a:xfrm>
          <a:prstGeom prst="rect">
            <a:avLst/>
          </a:prstGeom>
          <a:noFill/>
          <a:ln w="9525">
            <a:noFill/>
            <a:miter lim="800000"/>
            <a:headEnd/>
            <a:tailEnd/>
          </a:ln>
        </p:spPr>
        <p:txBody>
          <a:bodyPr>
            <a:spAutoFit/>
          </a:bodyPr>
          <a:lstStyle/>
          <a:p>
            <a:pPr>
              <a:spcBef>
                <a:spcPct val="50000"/>
              </a:spcBef>
            </a:pPr>
            <a:r>
              <a:rPr lang="en-US" altLang="en-US" sz="2000" dirty="0">
                <a:latin typeface="Comic Sans MS" pitchFamily="66" charset="0"/>
              </a:rPr>
              <a:t>Ext. shock </a:t>
            </a:r>
            <a:r>
              <a:rPr lang="en-US" altLang="en-US" sz="2000" dirty="0">
                <a:solidFill>
                  <a:srgbClr val="FF3300"/>
                </a:solidFill>
                <a:latin typeface="Comic Sans MS" pitchFamily="66" charset="0"/>
                <a:sym typeface="Math1" pitchFamily="2" charset="2"/>
              </a:rPr>
              <a:t>E</a:t>
            </a:r>
            <a:r>
              <a:rPr lang="en-US" altLang="en-US" sz="2000" dirty="0">
                <a:solidFill>
                  <a:srgbClr val="FF3300"/>
                </a:solidFill>
                <a:latin typeface="Comic Sans MS" pitchFamily="66" charset="0"/>
                <a:sym typeface="Symbol" pitchFamily="18" charset="2"/>
              </a:rPr>
              <a:t>~</a:t>
            </a:r>
            <a:r>
              <a:rPr lang="en-US" altLang="en-US" sz="2000" dirty="0" err="1">
                <a:solidFill>
                  <a:srgbClr val="FF3300"/>
                </a:solidFill>
                <a:latin typeface="Comic Sans MS" pitchFamily="66" charset="0"/>
                <a:sym typeface="Math1" pitchFamily="2" charset="2"/>
              </a:rPr>
              <a:t>keV</a:t>
            </a:r>
            <a:r>
              <a:rPr lang="en-US" altLang="en-US" sz="2000" dirty="0">
                <a:solidFill>
                  <a:srgbClr val="FF3300"/>
                </a:solidFill>
                <a:latin typeface="Comic Sans MS" pitchFamily="66" charset="0"/>
                <a:sym typeface="Math1" pitchFamily="2" charset="2"/>
              </a:rPr>
              <a:t> </a:t>
            </a:r>
            <a:r>
              <a:rPr lang="en-US" altLang="en-US" sz="2000" dirty="0">
                <a:latin typeface="Comic Sans MS" pitchFamily="66" charset="0"/>
              </a:rPr>
              <a:t>:</a:t>
            </a:r>
          </a:p>
        </p:txBody>
      </p:sp>
      <p:sp>
        <p:nvSpPr>
          <p:cNvPr id="11274" name="Text Box 20"/>
          <p:cNvSpPr txBox="1">
            <a:spLocks noChangeArrowheads="1"/>
          </p:cNvSpPr>
          <p:nvPr/>
        </p:nvSpPr>
        <p:spPr bwMode="auto">
          <a:xfrm>
            <a:off x="4267200" y="4037013"/>
            <a:ext cx="1914525" cy="460375"/>
          </a:xfrm>
          <a:prstGeom prst="rect">
            <a:avLst/>
          </a:prstGeom>
          <a:noFill/>
          <a:ln w="9525">
            <a:noFill/>
            <a:miter lim="800000"/>
            <a:headEnd/>
            <a:tailEnd/>
          </a:ln>
        </p:spPr>
        <p:txBody>
          <a:bodyPr wrap="none" anchor="ctr">
            <a:spAutoFit/>
          </a:bodyPr>
          <a:lstStyle/>
          <a:p>
            <a:pPr algn="ctr">
              <a:spcBef>
                <a:spcPct val="50000"/>
              </a:spcBef>
            </a:pPr>
            <a:r>
              <a:rPr lang="en-US" altLang="en-US" sz="2400">
                <a:solidFill>
                  <a:srgbClr val="FF3300"/>
                </a:solidFill>
                <a:sym typeface="Math1" pitchFamily="2" charset="2"/>
              </a:rPr>
              <a:t>E</a:t>
            </a:r>
            <a:r>
              <a:rPr lang="en-US" altLang="en-US" sz="2400">
                <a:solidFill>
                  <a:srgbClr val="FF3300"/>
                </a:solidFill>
                <a:latin typeface="Comic Sans MS" pitchFamily="66" charset="0"/>
                <a:sym typeface="Symbol" pitchFamily="18" charset="2"/>
              </a:rPr>
              <a:t>p </a:t>
            </a:r>
            <a:r>
              <a:rPr lang="en-US" altLang="en-US" sz="2400">
                <a:solidFill>
                  <a:srgbClr val="FF3300"/>
                </a:solidFill>
                <a:sym typeface="Math1" pitchFamily="2" charset="2"/>
              </a:rPr>
              <a:t>~</a:t>
            </a:r>
            <a:r>
              <a:rPr lang="en-US" altLang="en-US" sz="2400" b="1">
                <a:solidFill>
                  <a:srgbClr val="FF3300"/>
                </a:solidFill>
                <a:sym typeface="Math1" pitchFamily="2" charset="2"/>
              </a:rPr>
              <a:t> </a:t>
            </a:r>
            <a:r>
              <a:rPr lang="en-US" altLang="en-US" sz="2400">
                <a:solidFill>
                  <a:srgbClr val="FF3300"/>
                </a:solidFill>
              </a:rPr>
              <a:t>10</a:t>
            </a:r>
            <a:r>
              <a:rPr lang="en-US" altLang="en-US" sz="2400" baseline="40000">
                <a:solidFill>
                  <a:srgbClr val="FF3300"/>
                </a:solidFill>
              </a:rPr>
              <a:t>19 </a:t>
            </a:r>
            <a:r>
              <a:rPr lang="en-US" altLang="en-US" sz="2400">
                <a:solidFill>
                  <a:srgbClr val="FF3300"/>
                </a:solidFill>
              </a:rPr>
              <a:t>eV</a:t>
            </a:r>
            <a:endParaRPr lang="en-US" altLang="en-US" sz="2400" baseline="-25000">
              <a:solidFill>
                <a:srgbClr val="00CCFF"/>
              </a:solidFill>
              <a:sym typeface="Math1" pitchFamily="2" charset="2"/>
            </a:endParaRPr>
          </a:p>
        </p:txBody>
      </p:sp>
      <p:sp>
        <p:nvSpPr>
          <p:cNvPr id="11275" name="AutoShape 21"/>
          <p:cNvSpPr>
            <a:spLocks noChangeArrowheads="1"/>
          </p:cNvSpPr>
          <p:nvPr/>
        </p:nvSpPr>
        <p:spPr bwMode="auto">
          <a:xfrm>
            <a:off x="6248400" y="4267200"/>
            <a:ext cx="228600" cy="76200"/>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ltLang="en-US"/>
          </a:p>
        </p:txBody>
      </p:sp>
      <p:sp>
        <p:nvSpPr>
          <p:cNvPr id="11276" name="Line 24"/>
          <p:cNvSpPr>
            <a:spLocks noChangeShapeType="1"/>
          </p:cNvSpPr>
          <p:nvPr/>
        </p:nvSpPr>
        <p:spPr bwMode="auto">
          <a:xfrm flipH="1">
            <a:off x="6324600" y="5410200"/>
            <a:ext cx="304800" cy="304800"/>
          </a:xfrm>
          <a:prstGeom prst="line">
            <a:avLst/>
          </a:prstGeom>
          <a:noFill/>
          <a:ln w="9525">
            <a:solidFill>
              <a:schemeClr val="tx1"/>
            </a:solidFill>
            <a:round/>
            <a:headEnd/>
            <a:tailEnd type="triangle" w="med" len="med"/>
          </a:ln>
        </p:spPr>
        <p:txBody>
          <a:bodyPr/>
          <a:lstStyle/>
          <a:p>
            <a:endParaRPr lang="en-US"/>
          </a:p>
        </p:txBody>
      </p:sp>
      <p:sp>
        <p:nvSpPr>
          <p:cNvPr id="11277" name="Text Box 25"/>
          <p:cNvSpPr txBox="1">
            <a:spLocks noChangeArrowheads="1"/>
          </p:cNvSpPr>
          <p:nvPr/>
        </p:nvSpPr>
        <p:spPr bwMode="auto">
          <a:xfrm>
            <a:off x="2971800" y="5943600"/>
            <a:ext cx="6324600" cy="762000"/>
          </a:xfrm>
          <a:prstGeom prst="rect">
            <a:avLst/>
          </a:prstGeom>
          <a:noFill/>
          <a:ln w="9525">
            <a:noFill/>
            <a:miter lim="800000"/>
            <a:headEnd/>
            <a:tailEnd/>
          </a:ln>
        </p:spPr>
        <p:txBody>
          <a:bodyPr>
            <a:spAutoFit/>
          </a:bodyPr>
          <a:lstStyle/>
          <a:p>
            <a:pPr>
              <a:spcBef>
                <a:spcPct val="50000"/>
              </a:spcBef>
            </a:pPr>
            <a:r>
              <a:rPr lang="en-US" altLang="en-US" sz="2000" dirty="0">
                <a:latin typeface="Comic Sans MS" pitchFamily="66" charset="0"/>
              </a:rPr>
              <a:t>Burst to burst fluctuations look at each burst detected by BATSE</a:t>
            </a:r>
            <a:r>
              <a:rPr lang="en-US" altLang="en-US" sz="2400" dirty="0"/>
              <a:t> </a:t>
            </a:r>
            <a:r>
              <a:rPr lang="en-US" altLang="en-US" sz="1400" b="1" dirty="0">
                <a:solidFill>
                  <a:srgbClr val="FF0000"/>
                </a:solidFill>
              </a:rPr>
              <a:t>[Guetta, Hooper, </a:t>
            </a:r>
            <a:r>
              <a:rPr lang="en-US" altLang="en-US" sz="1400" b="1" dirty="0" err="1">
                <a:solidFill>
                  <a:srgbClr val="FF0000"/>
                </a:solidFill>
              </a:rPr>
              <a:t>Halzen</a:t>
            </a:r>
            <a:r>
              <a:rPr lang="en-US" altLang="en-US" sz="1400" b="1" dirty="0">
                <a:solidFill>
                  <a:srgbClr val="FF0000"/>
                </a:solidFill>
              </a:rPr>
              <a:t> et al. 2003] </a:t>
            </a:r>
          </a:p>
        </p:txBody>
      </p:sp>
      <p:sp>
        <p:nvSpPr>
          <p:cNvPr id="11278" name="Text Box 26"/>
          <p:cNvSpPr txBox="1">
            <a:spLocks noChangeArrowheads="1"/>
          </p:cNvSpPr>
          <p:nvPr/>
        </p:nvSpPr>
        <p:spPr bwMode="auto">
          <a:xfrm>
            <a:off x="6362700" y="4478338"/>
            <a:ext cx="2241550" cy="1570037"/>
          </a:xfrm>
          <a:prstGeom prst="rect">
            <a:avLst/>
          </a:prstGeom>
          <a:noFill/>
          <a:ln w="9525">
            <a:solidFill>
              <a:srgbClr val="0066FF"/>
            </a:solidFill>
            <a:miter lim="800000"/>
            <a:headEnd/>
            <a:tailEnd/>
          </a:ln>
        </p:spPr>
        <p:txBody>
          <a:bodyPr>
            <a:spAutoFit/>
          </a:bodyPr>
          <a:lstStyle/>
          <a:p>
            <a:pPr>
              <a:spcBef>
                <a:spcPct val="50000"/>
              </a:spcBef>
            </a:pPr>
            <a:r>
              <a:rPr lang="en-US" altLang="en-US" sz="2400"/>
              <a:t>0.2   </a:t>
            </a:r>
            <a:r>
              <a:rPr lang="en-US" altLang="en-US" sz="2400">
                <a:solidFill>
                  <a:srgbClr val="FF0000"/>
                </a:solidFill>
              </a:rPr>
              <a:t>I.S.</a:t>
            </a:r>
            <a:r>
              <a:rPr lang="en-US" altLang="en-US" sz="2400"/>
              <a:t> </a:t>
            </a:r>
          </a:p>
          <a:p>
            <a:pPr>
              <a:spcBef>
                <a:spcPct val="50000"/>
              </a:spcBef>
            </a:pPr>
            <a:r>
              <a:rPr lang="en-US" altLang="en-US" sz="2400"/>
              <a:t>0.01 </a:t>
            </a:r>
            <a:r>
              <a:rPr lang="en-US" altLang="en-US" sz="2400">
                <a:solidFill>
                  <a:srgbClr val="FF0000"/>
                </a:solidFill>
              </a:rPr>
              <a:t>E.S.</a:t>
            </a:r>
          </a:p>
          <a:p>
            <a:pPr>
              <a:spcBef>
                <a:spcPct val="50000"/>
              </a:spcBef>
            </a:pPr>
            <a:endParaRPr lang="en-US" altLang="en-US" sz="2400">
              <a:solidFill>
                <a:srgbClr val="FF0000"/>
              </a:solidFill>
            </a:endParaRPr>
          </a:p>
        </p:txBody>
      </p:sp>
      <p:sp>
        <p:nvSpPr>
          <p:cNvPr id="11279" name="Text Box 28"/>
          <p:cNvSpPr txBox="1">
            <a:spLocks noChangeArrowheads="1"/>
          </p:cNvSpPr>
          <p:nvPr/>
        </p:nvSpPr>
        <p:spPr bwMode="auto">
          <a:xfrm>
            <a:off x="3962400" y="3124200"/>
            <a:ext cx="3200400" cy="457200"/>
          </a:xfrm>
          <a:prstGeom prst="rect">
            <a:avLst/>
          </a:prstGeom>
          <a:noFill/>
          <a:ln w="9525">
            <a:noFill/>
            <a:miter lim="800000"/>
            <a:headEnd/>
            <a:tailEnd/>
          </a:ln>
        </p:spPr>
        <p:txBody>
          <a:bodyPr>
            <a:spAutoFit/>
          </a:bodyPr>
          <a:lstStyle/>
          <a:p>
            <a:pPr>
              <a:spcBef>
                <a:spcPct val="50000"/>
              </a:spcBef>
            </a:pPr>
            <a:r>
              <a:rPr lang="en-US" altLang="en-US" sz="2400">
                <a:solidFill>
                  <a:schemeClr val="accent2"/>
                </a:solidFill>
                <a:latin typeface="Comic Sans MS" pitchFamily="66" charset="0"/>
              </a:rPr>
              <a:t>Fireball</a:t>
            </a:r>
          </a:p>
        </p:txBody>
      </p:sp>
      <p:sp>
        <p:nvSpPr>
          <p:cNvPr id="13330" name="Text Box 30"/>
          <p:cNvSpPr txBox="1">
            <a:spLocks noChangeArrowheads="1"/>
          </p:cNvSpPr>
          <p:nvPr/>
        </p:nvSpPr>
        <p:spPr bwMode="auto">
          <a:xfrm>
            <a:off x="-38100" y="4724400"/>
            <a:ext cx="9067800" cy="457200"/>
          </a:xfrm>
          <a:prstGeom prst="rect">
            <a:avLst/>
          </a:prstGeom>
          <a:noFill/>
          <a:ln>
            <a:noFill/>
          </a:ln>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2400" dirty="0" smtClean="0">
                <a:latin typeface="Comic Sans MS" pitchFamily="66" charset="0"/>
              </a:rPr>
              <a:t>proton en. lost to pion production:</a:t>
            </a:r>
            <a:r>
              <a:rPr lang="en-US" sz="2400" dirty="0" smtClean="0"/>
              <a:t> </a:t>
            </a:r>
            <a:r>
              <a:rPr lang="en-US" sz="2400" dirty="0" err="1" smtClean="0">
                <a:solidFill>
                  <a:srgbClr val="FF0000"/>
                </a:solidFill>
              </a:rPr>
              <a:t>f</a:t>
            </a:r>
            <a:r>
              <a:rPr lang="en-US" sz="2400" baseline="-25000" dirty="0" err="1" smtClean="0">
                <a:solidFill>
                  <a:srgbClr val="FF0000"/>
                </a:solidFill>
                <a:latin typeface="Symbol" pitchFamily="18" charset="2"/>
                <a:sym typeface="Math1" pitchFamily="2" charset="2"/>
              </a:rPr>
              <a:t>p</a:t>
            </a:r>
            <a:r>
              <a:rPr lang="en-US" sz="2400" dirty="0" err="1" smtClean="0">
                <a:solidFill>
                  <a:srgbClr val="FF0000"/>
                </a:solidFill>
                <a:cs typeface="Times New Roman" pitchFamily="28" charset="0"/>
                <a:sym typeface="Math1" pitchFamily="2" charset="2"/>
              </a:rPr>
              <a:t>~f</a:t>
            </a:r>
            <a:r>
              <a:rPr lang="en-US" sz="2400" dirty="0" smtClean="0">
                <a:solidFill>
                  <a:srgbClr val="FF0000"/>
                </a:solidFill>
                <a:cs typeface="Times New Roman" pitchFamily="28" charset="0"/>
                <a:sym typeface="Math1" pitchFamily="2" charset="2"/>
              </a:rPr>
              <a:t>(</a:t>
            </a:r>
            <a:r>
              <a:rPr lang="en-US" sz="2400" dirty="0" err="1" smtClean="0">
                <a:solidFill>
                  <a:srgbClr val="FF0000"/>
                </a:solidFill>
                <a:latin typeface="Symbol" pitchFamily="18" charset="2"/>
                <a:cs typeface="Times New Roman" pitchFamily="28" charset="0"/>
                <a:sym typeface="Math1" pitchFamily="2" charset="2"/>
              </a:rPr>
              <a:t>G,</a:t>
            </a:r>
            <a:r>
              <a:rPr lang="en-US" sz="2400" dirty="0" err="1" smtClean="0">
                <a:solidFill>
                  <a:srgbClr val="FF0000"/>
                </a:solidFill>
                <a:latin typeface="+mn-lt"/>
                <a:cs typeface="Times New Roman" pitchFamily="28" charset="0"/>
                <a:sym typeface="Math1" pitchFamily="2" charset="2"/>
              </a:rPr>
              <a:t>tv</a:t>
            </a:r>
            <a:r>
              <a:rPr lang="en-US" sz="2400" dirty="0" smtClean="0">
                <a:solidFill>
                  <a:srgbClr val="FF0000"/>
                </a:solidFill>
                <a:latin typeface="+mn-lt"/>
                <a:cs typeface="Times New Roman" pitchFamily="28" charset="0"/>
                <a:sym typeface="Math1" pitchFamily="2" charset="2"/>
              </a:rPr>
              <a:t>, L)</a:t>
            </a:r>
            <a:r>
              <a:rPr lang="en-US" sz="2400" baseline="-25000" dirty="0" smtClean="0">
                <a:solidFill>
                  <a:srgbClr val="FF0000"/>
                </a:solidFill>
                <a:cs typeface="Times New Roman" pitchFamily="28" charset="0"/>
                <a:sym typeface="Math1" pitchFamily="2" charset="2"/>
              </a:rPr>
              <a:t> </a:t>
            </a:r>
          </a:p>
        </p:txBody>
      </p:sp>
      <p:graphicFrame>
        <p:nvGraphicFramePr>
          <p:cNvPr id="11281" name="Object 31"/>
          <p:cNvGraphicFramePr>
            <a:graphicFrameLocks noChangeAspect="1"/>
          </p:cNvGraphicFramePr>
          <p:nvPr/>
        </p:nvGraphicFramePr>
        <p:xfrm>
          <a:off x="1230313" y="838200"/>
          <a:ext cx="6088062" cy="1001713"/>
        </p:xfrm>
        <a:graphic>
          <a:graphicData uri="http://schemas.openxmlformats.org/presentationml/2006/ole">
            <mc:AlternateContent xmlns:mc="http://schemas.openxmlformats.org/markup-compatibility/2006">
              <mc:Choice xmlns:v="urn:schemas-microsoft-com:vml" Requires="v">
                <p:oleObj spid="_x0000_s11783" name="Equazione" r:id="rId6" imgW="3238500" imgH="533400" progId="Equation.3">
                  <p:embed/>
                </p:oleObj>
              </mc:Choice>
              <mc:Fallback>
                <p:oleObj name="Equazione" r:id="rId6" imgW="3238500" imgH="533400" progId="Equation.3">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0313" y="838200"/>
                        <a:ext cx="6088062"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1282" name="Group 32"/>
          <p:cNvGrpSpPr>
            <a:grpSpLocks/>
          </p:cNvGrpSpPr>
          <p:nvPr/>
        </p:nvGrpSpPr>
        <p:grpSpPr bwMode="auto">
          <a:xfrm>
            <a:off x="2338388" y="2085975"/>
            <a:ext cx="6551612" cy="461963"/>
            <a:chOff x="1179" y="3474"/>
            <a:chExt cx="4127" cy="291"/>
          </a:xfrm>
        </p:grpSpPr>
        <p:sp>
          <p:nvSpPr>
            <p:cNvPr id="11284" name="Text Box 33"/>
            <p:cNvSpPr txBox="1">
              <a:spLocks noChangeArrowheads="1"/>
            </p:cNvSpPr>
            <p:nvPr/>
          </p:nvSpPr>
          <p:spPr bwMode="auto">
            <a:xfrm>
              <a:off x="1179" y="3542"/>
              <a:ext cx="116" cy="212"/>
            </a:xfrm>
            <a:prstGeom prst="rect">
              <a:avLst/>
            </a:prstGeom>
            <a:noFill/>
            <a:ln w="9525">
              <a:noFill/>
              <a:miter lim="800000"/>
              <a:headEnd/>
              <a:tailEnd/>
            </a:ln>
          </p:spPr>
          <p:txBody>
            <a:bodyPr wrap="none" anchor="ctr">
              <a:spAutoFit/>
            </a:bodyPr>
            <a:lstStyle/>
            <a:p>
              <a:pPr algn="ctr">
                <a:spcBef>
                  <a:spcPct val="50000"/>
                </a:spcBef>
              </a:pPr>
              <a:endParaRPr lang="en-US" altLang="en-US" sz="2400" b="1" baseline="-25000">
                <a:solidFill>
                  <a:srgbClr val="FF0000"/>
                </a:solidFill>
                <a:sym typeface="Math1" pitchFamily="2" charset="2"/>
              </a:endParaRPr>
            </a:p>
          </p:txBody>
        </p:sp>
        <p:sp>
          <p:nvSpPr>
            <p:cNvPr id="30754" name="Text Box 34"/>
            <p:cNvSpPr txBox="1">
              <a:spLocks noChangeArrowheads="1"/>
            </p:cNvSpPr>
            <p:nvPr/>
          </p:nvSpPr>
          <p:spPr bwMode="auto">
            <a:xfrm>
              <a:off x="2616" y="3474"/>
              <a:ext cx="2690" cy="291"/>
            </a:xfrm>
            <a:prstGeom prst="rect">
              <a:avLst/>
            </a:prstGeom>
            <a:noFill/>
            <a:ln>
              <a:noFill/>
            </a:ln>
            <a:effectLst/>
            <a:extLst/>
          </p:spPr>
          <p:txBody>
            <a:bodyPr wrap="none" anchor="ctr">
              <a:spAutoFit/>
            </a:bodyPr>
            <a:lstStyle/>
            <a:p>
              <a:pPr algn="ctr">
                <a:spcBef>
                  <a:spcPct val="50000"/>
                </a:spcBef>
                <a:defRPr/>
              </a:pPr>
              <a:r>
                <a:rPr lang="en-US" sz="2400" dirty="0">
                  <a:latin typeface="Comic Sans MS" pitchFamily="66" charset="0"/>
                  <a:cs typeface="Arial" charset="0"/>
                  <a:sym typeface="Math1" pitchFamily="2" charset="2"/>
                </a:rPr>
                <a:t>In each collision</a:t>
              </a:r>
              <a:r>
                <a:rPr lang="en-US" b="1" dirty="0">
                  <a:effectLst>
                    <a:outerShdw blurRad="38100" dist="38100" dir="2700000" algn="tl">
                      <a:srgbClr val="C0C0C0"/>
                    </a:outerShdw>
                  </a:effectLst>
                  <a:latin typeface="Arial" charset="0"/>
                  <a:cs typeface="Arial" charset="0"/>
                  <a:sym typeface="Math1" pitchFamily="2" charset="2"/>
                </a:rPr>
                <a:t> </a:t>
              </a:r>
              <a:r>
                <a:rPr lang="en-US" sz="2400" dirty="0">
                  <a:solidFill>
                    <a:srgbClr val="FF3300"/>
                  </a:solidFill>
                  <a:latin typeface="Comic Sans MS" pitchFamily="66" charset="0"/>
                  <a:cs typeface="Arial" charset="0"/>
                  <a:sym typeface="Math1" pitchFamily="2" charset="2"/>
                </a:rPr>
                <a:t>E</a:t>
              </a:r>
              <a:r>
                <a:rPr lang="en-US" sz="2000" b="1" dirty="0">
                  <a:solidFill>
                    <a:srgbClr val="FF0000"/>
                  </a:solidFill>
                  <a:latin typeface="Symbol" pitchFamily="18" charset="2"/>
                  <a:cs typeface="Arial" charset="0"/>
                  <a:sym typeface="Math1" pitchFamily="2" charset="2"/>
                </a:rPr>
                <a:t>n</a:t>
              </a:r>
              <a:r>
                <a:rPr lang="en-US" sz="2400" b="1" dirty="0">
                  <a:solidFill>
                    <a:srgbClr val="FF0000"/>
                  </a:solidFill>
                  <a:latin typeface="Symbol" pitchFamily="18" charset="2"/>
                  <a:cs typeface="Arial" charset="0"/>
                  <a:sym typeface="Math1" pitchFamily="2" charset="2"/>
                </a:rPr>
                <a:t> </a:t>
              </a:r>
              <a:r>
                <a:rPr lang="en-US" sz="2400" dirty="0">
                  <a:solidFill>
                    <a:srgbClr val="FF3300"/>
                  </a:solidFill>
                  <a:latin typeface="Comic Sans MS" pitchFamily="66" charset="0"/>
                  <a:cs typeface="Arial" charset="0"/>
                  <a:sym typeface="Math1" pitchFamily="2" charset="2"/>
                </a:rPr>
                <a:t>~ 0.05 </a:t>
              </a:r>
              <a:r>
                <a:rPr lang="en-US" sz="2400" dirty="0" err="1">
                  <a:solidFill>
                    <a:srgbClr val="FF3300"/>
                  </a:solidFill>
                  <a:latin typeface="Comic Sans MS" pitchFamily="66" charset="0"/>
                  <a:cs typeface="Arial" charset="0"/>
                  <a:sym typeface="Math1" pitchFamily="2" charset="2"/>
                </a:rPr>
                <a:t>E</a:t>
              </a:r>
              <a:r>
                <a:rPr lang="en-US" sz="2400" baseline="-25000" dirty="0" err="1">
                  <a:solidFill>
                    <a:srgbClr val="FF3300"/>
                  </a:solidFill>
                  <a:latin typeface="Comic Sans MS" pitchFamily="66" charset="0"/>
                  <a:cs typeface="Arial" charset="0"/>
                  <a:sym typeface="Math1" pitchFamily="2" charset="2"/>
                </a:rPr>
                <a:t>p</a:t>
              </a:r>
              <a:endParaRPr lang="en-US" sz="2400" baseline="-25000" dirty="0">
                <a:solidFill>
                  <a:srgbClr val="FF3300"/>
                </a:solidFill>
                <a:latin typeface="Comic Sans MS" pitchFamily="66" charset="0"/>
                <a:cs typeface="Arial" charset="0"/>
                <a:sym typeface="Math1" pitchFamily="2" charset="2"/>
              </a:endParaRPr>
            </a:p>
          </p:txBody>
        </p:sp>
      </p:grpSp>
      <p:sp>
        <p:nvSpPr>
          <p:cNvPr id="11283" name="Text Box 17"/>
          <p:cNvSpPr txBox="1">
            <a:spLocks noChangeArrowheads="1"/>
          </p:cNvSpPr>
          <p:nvPr/>
        </p:nvSpPr>
        <p:spPr bwMode="auto">
          <a:xfrm>
            <a:off x="6659563" y="3975100"/>
            <a:ext cx="1905000" cy="522288"/>
          </a:xfrm>
          <a:prstGeom prst="rect">
            <a:avLst/>
          </a:prstGeom>
          <a:noFill/>
          <a:ln w="9525">
            <a:noFill/>
            <a:miter lim="800000"/>
            <a:headEnd/>
            <a:tailEnd/>
          </a:ln>
        </p:spPr>
        <p:txBody>
          <a:bodyPr>
            <a:spAutoFit/>
          </a:bodyPr>
          <a:lstStyle/>
          <a:p>
            <a:pPr>
              <a:spcBef>
                <a:spcPct val="50000"/>
              </a:spcBef>
            </a:pPr>
            <a:r>
              <a:rPr lang="en-US" altLang="en-US" sz="2400">
                <a:solidFill>
                  <a:srgbClr val="FF3300"/>
                </a:solidFill>
                <a:sym typeface="Math1" pitchFamily="2" charset="2"/>
              </a:rPr>
              <a:t>E</a:t>
            </a:r>
            <a:r>
              <a:rPr lang="en-US" altLang="en-US" sz="2400" b="1">
                <a:solidFill>
                  <a:srgbClr val="FF0000"/>
                </a:solidFill>
                <a:latin typeface="Symbol" pitchFamily="18" charset="2"/>
                <a:sym typeface="Math1" pitchFamily="2" charset="2"/>
              </a:rPr>
              <a:t>n</a:t>
            </a:r>
            <a:r>
              <a:rPr lang="en-US" altLang="en-US" sz="2800" b="1">
                <a:solidFill>
                  <a:srgbClr val="FF0000"/>
                </a:solidFill>
                <a:latin typeface="Symbol" pitchFamily="18" charset="2"/>
                <a:sym typeface="Math1" pitchFamily="2" charset="2"/>
              </a:rPr>
              <a:t> </a:t>
            </a:r>
            <a:r>
              <a:rPr lang="en-US" altLang="en-US" sz="2400">
                <a:solidFill>
                  <a:srgbClr val="FF3300"/>
                </a:solidFill>
                <a:sym typeface="Math1" pitchFamily="2" charset="2"/>
              </a:rPr>
              <a:t>~ </a:t>
            </a:r>
            <a:r>
              <a:rPr lang="en-US" altLang="en-US" sz="2400">
                <a:solidFill>
                  <a:srgbClr val="FF3300"/>
                </a:solidFill>
              </a:rPr>
              <a:t>10</a:t>
            </a:r>
            <a:r>
              <a:rPr lang="en-US" altLang="en-US" sz="2400" baseline="40000">
                <a:solidFill>
                  <a:srgbClr val="FF3300"/>
                </a:solidFill>
              </a:rPr>
              <a:t>17 </a:t>
            </a:r>
            <a:r>
              <a:rPr lang="en-US" altLang="en-US" sz="2400">
                <a:solidFill>
                  <a:srgbClr val="FF3300"/>
                </a:solidFill>
              </a:rPr>
              <a:t>eV</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28600" y="152400"/>
            <a:ext cx="5257800" cy="457200"/>
          </a:xfrm>
          <a:prstGeom prst="rect">
            <a:avLst/>
          </a:prstGeom>
          <a:noFill/>
          <a:ln w="9525">
            <a:noFill/>
            <a:miter lim="800000"/>
            <a:headEnd/>
            <a:tailEnd/>
          </a:ln>
        </p:spPr>
        <p:txBody>
          <a:bodyPr>
            <a:spAutoFit/>
          </a:bodyPr>
          <a:lstStyle/>
          <a:p>
            <a:pPr>
              <a:spcBef>
                <a:spcPct val="50000"/>
              </a:spcBef>
            </a:pPr>
            <a:endParaRPr lang="en-US" altLang="en-US" sz="2400"/>
          </a:p>
        </p:txBody>
      </p:sp>
      <p:sp>
        <p:nvSpPr>
          <p:cNvPr id="12291" name="Text Box 4"/>
          <p:cNvSpPr txBox="1">
            <a:spLocks noChangeArrowheads="1"/>
          </p:cNvSpPr>
          <p:nvPr/>
        </p:nvSpPr>
        <p:spPr bwMode="auto">
          <a:xfrm>
            <a:off x="76200" y="838200"/>
            <a:ext cx="6553200" cy="457200"/>
          </a:xfrm>
          <a:prstGeom prst="rect">
            <a:avLst/>
          </a:prstGeom>
          <a:noFill/>
          <a:ln w="9525">
            <a:noFill/>
            <a:miter lim="800000"/>
            <a:headEnd/>
            <a:tailEnd/>
          </a:ln>
        </p:spPr>
        <p:txBody>
          <a:bodyPr>
            <a:spAutoFit/>
          </a:bodyPr>
          <a:lstStyle/>
          <a:p>
            <a:pPr>
              <a:spcBef>
                <a:spcPct val="50000"/>
              </a:spcBef>
            </a:pPr>
            <a:r>
              <a:rPr lang="en-US" altLang="en-US" sz="2400">
                <a:solidFill>
                  <a:srgbClr val="FF0000"/>
                </a:solidFill>
                <a:latin typeface="Comic Sans MS" pitchFamily="66" charset="0"/>
              </a:rPr>
              <a:t>Internal shocks </a:t>
            </a:r>
            <a:r>
              <a:rPr lang="en-US" altLang="en-US" sz="2400" b="1">
                <a:solidFill>
                  <a:srgbClr val="FF0000"/>
                </a:solidFill>
                <a:latin typeface="Symbol" pitchFamily="18" charset="2"/>
                <a:sym typeface="Math1" pitchFamily="2" charset="2"/>
              </a:rPr>
              <a:t>n</a:t>
            </a:r>
            <a:r>
              <a:rPr lang="en-US" altLang="en-US" sz="2400">
                <a:solidFill>
                  <a:srgbClr val="FF0000"/>
                </a:solidFill>
                <a:latin typeface="Comic Sans MS" pitchFamily="66" charset="0"/>
                <a:sym typeface="Math1" pitchFamily="2" charset="2"/>
              </a:rPr>
              <a:t>:</a:t>
            </a:r>
            <a:endParaRPr lang="en-US" altLang="en-US" sz="2400">
              <a:solidFill>
                <a:srgbClr val="FF0000"/>
              </a:solidFill>
              <a:latin typeface="Comic Sans MS" pitchFamily="66" charset="0"/>
            </a:endParaRPr>
          </a:p>
        </p:txBody>
      </p:sp>
      <p:sp>
        <p:nvSpPr>
          <p:cNvPr id="12292" name="Text Box 5"/>
          <p:cNvSpPr txBox="1">
            <a:spLocks noChangeArrowheads="1"/>
          </p:cNvSpPr>
          <p:nvPr/>
        </p:nvSpPr>
        <p:spPr bwMode="auto">
          <a:xfrm>
            <a:off x="2819400" y="838200"/>
            <a:ext cx="5486400" cy="457200"/>
          </a:xfrm>
          <a:prstGeom prst="rect">
            <a:avLst/>
          </a:prstGeom>
          <a:noFill/>
          <a:ln w="9525">
            <a:noFill/>
            <a:miter lim="800000"/>
            <a:headEnd/>
            <a:tailEnd/>
          </a:ln>
        </p:spPr>
        <p:txBody>
          <a:bodyPr>
            <a:spAutoFit/>
          </a:bodyPr>
          <a:lstStyle/>
          <a:p>
            <a:pPr>
              <a:spcBef>
                <a:spcPct val="50000"/>
              </a:spcBef>
            </a:pPr>
            <a:r>
              <a:rPr lang="en-US" altLang="en-US" sz="2400"/>
              <a:t>“effective” </a:t>
            </a:r>
            <a:r>
              <a:rPr lang="en-US" altLang="en-US" sz="2400">
                <a:solidFill>
                  <a:srgbClr val="FF0000"/>
                </a:solidFill>
              </a:rPr>
              <a:t>f</a:t>
            </a:r>
            <a:r>
              <a:rPr lang="en-US" altLang="en-US" sz="2400" baseline="-25000">
                <a:solidFill>
                  <a:srgbClr val="FF0000"/>
                </a:solidFill>
                <a:latin typeface="Symbol" pitchFamily="18" charset="2"/>
                <a:sym typeface="Math1" pitchFamily="2" charset="2"/>
              </a:rPr>
              <a:t>p</a:t>
            </a:r>
            <a:r>
              <a:rPr lang="en-US" altLang="en-US" sz="2400" baseline="-25000">
                <a:solidFill>
                  <a:srgbClr val="FF0000"/>
                </a:solidFill>
                <a:sym typeface="Math1" pitchFamily="2" charset="2"/>
              </a:rPr>
              <a:t> </a:t>
            </a:r>
            <a:r>
              <a:rPr lang="en-US" altLang="en-US" sz="2400">
                <a:solidFill>
                  <a:srgbClr val="FF0000"/>
                </a:solidFill>
                <a:cs typeface="Times New Roman" pitchFamily="18" charset="0"/>
                <a:sym typeface="Math1" pitchFamily="2" charset="2"/>
              </a:rPr>
              <a:t>~20%</a:t>
            </a:r>
            <a:r>
              <a:rPr lang="en-US" altLang="en-US" sz="2400"/>
              <a:t>  </a:t>
            </a:r>
            <a:r>
              <a:rPr lang="en-US" altLang="en-US" sz="1400"/>
              <a:t>[Guetta Spada Waxman 2001]</a:t>
            </a:r>
          </a:p>
        </p:txBody>
      </p:sp>
      <p:sp>
        <p:nvSpPr>
          <p:cNvPr id="12293" name="Text Box 7"/>
          <p:cNvSpPr txBox="1">
            <a:spLocks noChangeArrowheads="1"/>
          </p:cNvSpPr>
          <p:nvPr/>
        </p:nvSpPr>
        <p:spPr bwMode="auto">
          <a:xfrm>
            <a:off x="914400" y="685800"/>
            <a:ext cx="4114800" cy="457200"/>
          </a:xfrm>
          <a:prstGeom prst="rect">
            <a:avLst/>
          </a:prstGeom>
          <a:noFill/>
          <a:ln w="9525">
            <a:noFill/>
            <a:miter lim="800000"/>
            <a:headEnd/>
            <a:tailEnd/>
          </a:ln>
        </p:spPr>
        <p:txBody>
          <a:bodyPr>
            <a:spAutoFit/>
          </a:bodyPr>
          <a:lstStyle/>
          <a:p>
            <a:pPr>
              <a:spcBef>
                <a:spcPct val="50000"/>
              </a:spcBef>
            </a:pPr>
            <a:endParaRPr lang="en-US" altLang="en-US" sz="2400"/>
          </a:p>
        </p:txBody>
      </p:sp>
      <p:sp>
        <p:nvSpPr>
          <p:cNvPr id="12294" name="Text Box 8"/>
          <p:cNvSpPr txBox="1">
            <a:spLocks noChangeArrowheads="1"/>
          </p:cNvSpPr>
          <p:nvPr/>
        </p:nvSpPr>
        <p:spPr bwMode="auto">
          <a:xfrm>
            <a:off x="1219200" y="76200"/>
            <a:ext cx="6019800" cy="457200"/>
          </a:xfrm>
          <a:prstGeom prst="rect">
            <a:avLst/>
          </a:prstGeom>
          <a:noFill/>
          <a:ln w="9525">
            <a:noFill/>
            <a:miter lim="800000"/>
            <a:headEnd/>
            <a:tailEnd/>
          </a:ln>
        </p:spPr>
        <p:txBody>
          <a:bodyPr>
            <a:spAutoFit/>
          </a:bodyPr>
          <a:lstStyle/>
          <a:p>
            <a:pPr>
              <a:spcBef>
                <a:spcPct val="50000"/>
              </a:spcBef>
            </a:pPr>
            <a:r>
              <a:rPr lang="en-US" altLang="en-US" sz="2400">
                <a:solidFill>
                  <a:schemeClr val="accent2"/>
                </a:solidFill>
                <a:latin typeface="Comic Sans MS" pitchFamily="66" charset="0"/>
              </a:rPr>
              <a:t>For a typical burst at z</a:t>
            </a:r>
            <a:r>
              <a:rPr lang="en-US" altLang="en-US" sz="2400">
                <a:solidFill>
                  <a:schemeClr val="accent2"/>
                </a:solidFill>
                <a:latin typeface="Comic Sans MS" pitchFamily="66" charset="0"/>
                <a:cs typeface="Times New Roman" pitchFamily="18" charset="0"/>
              </a:rPr>
              <a:t>~1, E ~ </a:t>
            </a:r>
            <a:r>
              <a:rPr lang="en-US" altLang="en-US" sz="2400">
                <a:solidFill>
                  <a:schemeClr val="accent2"/>
                </a:solidFill>
                <a:latin typeface="Comic Sans MS" pitchFamily="66" charset="0"/>
              </a:rPr>
              <a:t>10</a:t>
            </a:r>
            <a:r>
              <a:rPr lang="en-US" altLang="en-US" sz="2400" baseline="40000">
                <a:solidFill>
                  <a:schemeClr val="accent2"/>
                </a:solidFill>
                <a:latin typeface="Comic Sans MS" pitchFamily="66" charset="0"/>
              </a:rPr>
              <a:t>53</a:t>
            </a:r>
            <a:r>
              <a:rPr lang="en-US" altLang="en-US" sz="2400">
                <a:solidFill>
                  <a:schemeClr val="accent2"/>
                </a:solidFill>
                <a:latin typeface="Comic Sans MS" pitchFamily="66" charset="0"/>
              </a:rPr>
              <a:t>erg</a:t>
            </a:r>
          </a:p>
        </p:txBody>
      </p:sp>
      <p:sp>
        <p:nvSpPr>
          <p:cNvPr id="12295" name="Text Box 9"/>
          <p:cNvSpPr txBox="1">
            <a:spLocks noChangeArrowheads="1"/>
          </p:cNvSpPr>
          <p:nvPr/>
        </p:nvSpPr>
        <p:spPr bwMode="auto">
          <a:xfrm>
            <a:off x="0" y="4191000"/>
            <a:ext cx="7543800" cy="457200"/>
          </a:xfrm>
          <a:prstGeom prst="rect">
            <a:avLst/>
          </a:prstGeom>
          <a:noFill/>
          <a:ln w="9525">
            <a:noFill/>
            <a:miter lim="800000"/>
            <a:headEnd/>
            <a:tailEnd/>
          </a:ln>
        </p:spPr>
        <p:txBody>
          <a:bodyPr>
            <a:spAutoFit/>
          </a:bodyPr>
          <a:lstStyle/>
          <a:p>
            <a:pPr>
              <a:spcBef>
                <a:spcPct val="50000"/>
              </a:spcBef>
            </a:pPr>
            <a:r>
              <a:rPr lang="en-US" altLang="en-US" sz="2400">
                <a:solidFill>
                  <a:srgbClr val="FF0000"/>
                </a:solidFill>
                <a:latin typeface="Comic Sans MS" pitchFamily="66" charset="0"/>
              </a:rPr>
              <a:t>External shock </a:t>
            </a:r>
            <a:r>
              <a:rPr lang="en-US" altLang="en-US" sz="2400">
                <a:solidFill>
                  <a:srgbClr val="FF0000"/>
                </a:solidFill>
                <a:latin typeface="Comic Sans MS" pitchFamily="66" charset="0"/>
                <a:sym typeface="Math1" pitchFamily="2" charset="2"/>
              </a:rPr>
              <a:t>: </a:t>
            </a:r>
            <a:r>
              <a:rPr lang="en-US" altLang="en-US" sz="2400"/>
              <a:t>“effective” </a:t>
            </a:r>
            <a:r>
              <a:rPr lang="en-US" altLang="en-US" sz="2400">
                <a:solidFill>
                  <a:srgbClr val="FF0000"/>
                </a:solidFill>
              </a:rPr>
              <a:t>f</a:t>
            </a:r>
            <a:r>
              <a:rPr lang="en-US" altLang="en-US" sz="2400" baseline="-25000">
                <a:solidFill>
                  <a:srgbClr val="FF0000"/>
                </a:solidFill>
                <a:latin typeface="Symbol" pitchFamily="18" charset="2"/>
                <a:sym typeface="Math1" pitchFamily="2" charset="2"/>
              </a:rPr>
              <a:t>p</a:t>
            </a:r>
            <a:r>
              <a:rPr lang="en-US" altLang="en-US" sz="2400" baseline="-25000">
                <a:solidFill>
                  <a:srgbClr val="FF0000"/>
                </a:solidFill>
                <a:sym typeface="Math1" pitchFamily="2" charset="2"/>
              </a:rPr>
              <a:t> </a:t>
            </a:r>
            <a:r>
              <a:rPr lang="en-US" altLang="en-US" sz="2400">
                <a:solidFill>
                  <a:srgbClr val="FF0000"/>
                </a:solidFill>
                <a:cs typeface="Times New Roman" pitchFamily="18" charset="0"/>
                <a:sym typeface="Math1" pitchFamily="2" charset="2"/>
              </a:rPr>
              <a:t>~0.01</a:t>
            </a:r>
            <a:r>
              <a:rPr lang="en-US" altLang="en-US" sz="2400"/>
              <a:t> </a:t>
            </a:r>
            <a:r>
              <a:rPr lang="en-US" altLang="en-US" sz="1400"/>
              <a:t>[Waxman &amp; Bahcall 2000]</a:t>
            </a:r>
          </a:p>
        </p:txBody>
      </p:sp>
      <p:sp>
        <p:nvSpPr>
          <p:cNvPr id="12296" name="AutoShape 10"/>
          <p:cNvSpPr>
            <a:spLocks noChangeArrowheads="1"/>
          </p:cNvSpPr>
          <p:nvPr/>
        </p:nvSpPr>
        <p:spPr bwMode="auto">
          <a:xfrm>
            <a:off x="228600" y="1524000"/>
            <a:ext cx="304800" cy="2286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p>
            <a:endParaRPr lang="en-US" altLang="en-US"/>
          </a:p>
        </p:txBody>
      </p:sp>
      <p:sp>
        <p:nvSpPr>
          <p:cNvPr id="12297" name="Text Box 11"/>
          <p:cNvSpPr txBox="1">
            <a:spLocks noChangeArrowheads="1"/>
          </p:cNvSpPr>
          <p:nvPr/>
        </p:nvSpPr>
        <p:spPr bwMode="auto">
          <a:xfrm>
            <a:off x="609600" y="1371600"/>
            <a:ext cx="6705600" cy="830263"/>
          </a:xfrm>
          <a:prstGeom prst="rect">
            <a:avLst/>
          </a:prstGeom>
          <a:noFill/>
          <a:ln w="9525">
            <a:noFill/>
            <a:miter lim="800000"/>
            <a:headEnd/>
            <a:tailEnd/>
          </a:ln>
        </p:spPr>
        <p:txBody>
          <a:bodyPr>
            <a:spAutoFit/>
          </a:bodyPr>
          <a:lstStyle/>
          <a:p>
            <a:pPr>
              <a:spcBef>
                <a:spcPct val="50000"/>
              </a:spcBef>
            </a:pPr>
            <a:r>
              <a:rPr lang="en-US" altLang="en-US" sz="2400">
                <a:solidFill>
                  <a:srgbClr val="FF0000"/>
                </a:solidFill>
                <a:latin typeface="Comic Sans MS" pitchFamily="66" charset="0"/>
                <a:sym typeface="Math1" pitchFamily="2" charset="2"/>
              </a:rPr>
              <a:t> Fluence </a:t>
            </a:r>
            <a:r>
              <a:rPr lang="en-US" altLang="en-US" sz="2400">
                <a:solidFill>
                  <a:srgbClr val="FF3300"/>
                </a:solidFill>
                <a:sym typeface="Math1" pitchFamily="2" charset="2"/>
              </a:rPr>
              <a:t>E</a:t>
            </a:r>
            <a:r>
              <a:rPr lang="en-US" altLang="en-US" sz="2400" baseline="30000">
                <a:solidFill>
                  <a:srgbClr val="FF3300"/>
                </a:solidFill>
                <a:sym typeface="Math1" pitchFamily="2" charset="2"/>
              </a:rPr>
              <a:t>2</a:t>
            </a:r>
            <a:r>
              <a:rPr lang="en-US" altLang="en-US" sz="2400" b="1" baseline="-25000">
                <a:solidFill>
                  <a:srgbClr val="FF0000"/>
                </a:solidFill>
                <a:latin typeface="Symbol" pitchFamily="18" charset="2"/>
                <a:sym typeface="Math1" pitchFamily="2" charset="2"/>
              </a:rPr>
              <a:t>n</a:t>
            </a:r>
            <a:r>
              <a:rPr lang="en-US" altLang="en-US" sz="2400">
                <a:solidFill>
                  <a:srgbClr val="FF3300"/>
                </a:solidFill>
                <a:sym typeface="Math1" pitchFamily="2" charset="2"/>
              </a:rPr>
              <a:t>dN/dE</a:t>
            </a:r>
            <a:r>
              <a:rPr lang="en-US" altLang="en-US" sz="2400" b="1" baseline="-25000">
                <a:solidFill>
                  <a:srgbClr val="FF0000"/>
                </a:solidFill>
                <a:latin typeface="Symbol" pitchFamily="18" charset="2"/>
                <a:sym typeface="Math1" pitchFamily="2" charset="2"/>
              </a:rPr>
              <a:t>n</a:t>
            </a:r>
            <a:r>
              <a:rPr lang="en-US" altLang="en-US" sz="2400" b="1" baseline="-25000">
                <a:solidFill>
                  <a:srgbClr val="FF3300"/>
                </a:solidFill>
                <a:sym typeface="Math1" pitchFamily="2" charset="2"/>
              </a:rPr>
              <a:t> </a:t>
            </a:r>
            <a:r>
              <a:rPr lang="en-US" altLang="en-US" sz="2400">
                <a:solidFill>
                  <a:srgbClr val="FF0000"/>
                </a:solidFill>
                <a:cs typeface="Times New Roman" pitchFamily="18" charset="0"/>
                <a:sym typeface="Math1" pitchFamily="2" charset="2"/>
              </a:rPr>
              <a:t>~</a:t>
            </a:r>
            <a:r>
              <a:rPr lang="en-US" altLang="en-US" sz="2400" b="1" baseline="-25000">
                <a:solidFill>
                  <a:srgbClr val="FF3300"/>
                </a:solidFill>
                <a:sym typeface="Math1" pitchFamily="2" charset="2"/>
              </a:rPr>
              <a:t> </a:t>
            </a:r>
            <a:r>
              <a:rPr lang="en-US" altLang="en-US" sz="2400">
                <a:solidFill>
                  <a:srgbClr val="FF3300"/>
                </a:solidFill>
              </a:rPr>
              <a:t>10</a:t>
            </a:r>
            <a:r>
              <a:rPr lang="en-US" altLang="en-US" sz="2400" baseline="40000">
                <a:solidFill>
                  <a:srgbClr val="FF3300"/>
                </a:solidFill>
              </a:rPr>
              <a:t>-3</a:t>
            </a:r>
            <a:r>
              <a:rPr lang="en-US" altLang="en-US" sz="2400">
                <a:solidFill>
                  <a:srgbClr val="FF3300"/>
                </a:solidFill>
              </a:rPr>
              <a:t>(</a:t>
            </a:r>
            <a:r>
              <a:rPr lang="en-US" altLang="en-US" sz="2400">
                <a:solidFill>
                  <a:srgbClr val="FF0000"/>
                </a:solidFill>
              </a:rPr>
              <a:t>f</a:t>
            </a:r>
            <a:r>
              <a:rPr lang="en-US" altLang="en-US" sz="2400" baseline="-25000">
                <a:solidFill>
                  <a:srgbClr val="FF0000"/>
                </a:solidFill>
                <a:latin typeface="Symbol" pitchFamily="18" charset="2"/>
                <a:sym typeface="Math1" pitchFamily="2" charset="2"/>
              </a:rPr>
              <a:t>p</a:t>
            </a:r>
            <a:r>
              <a:rPr lang="en-US" altLang="en-US" sz="2400" baseline="-25000">
                <a:solidFill>
                  <a:srgbClr val="FF0000"/>
                </a:solidFill>
                <a:sym typeface="Math1" pitchFamily="2" charset="2"/>
              </a:rPr>
              <a:t> </a:t>
            </a:r>
            <a:r>
              <a:rPr lang="en-US" altLang="en-US" sz="2400">
                <a:solidFill>
                  <a:srgbClr val="FF0000"/>
                </a:solidFill>
                <a:cs typeface="Times New Roman" pitchFamily="18" charset="0"/>
                <a:sym typeface="Math1" pitchFamily="2" charset="2"/>
              </a:rPr>
              <a:t>/0.2)(</a:t>
            </a:r>
            <a:r>
              <a:rPr lang="en-US" altLang="en-US" sz="2400">
                <a:solidFill>
                  <a:srgbClr val="FF3300"/>
                </a:solidFill>
                <a:sym typeface="Math1" pitchFamily="2" charset="2"/>
              </a:rPr>
              <a:t>E</a:t>
            </a:r>
            <a:r>
              <a:rPr lang="en-US" altLang="en-US" sz="2400" baseline="-25000">
                <a:solidFill>
                  <a:srgbClr val="FF3300"/>
                </a:solidFill>
                <a:latin typeface="Symbol" pitchFamily="18" charset="2"/>
                <a:sym typeface="Math1" pitchFamily="2" charset="2"/>
              </a:rPr>
              <a:t>n</a:t>
            </a:r>
            <a:r>
              <a:rPr lang="en-US" altLang="en-US" sz="2400">
                <a:solidFill>
                  <a:srgbClr val="FF0000"/>
                </a:solidFill>
                <a:cs typeface="Times New Roman" pitchFamily="18" charset="0"/>
                <a:sym typeface="Math1" pitchFamily="2" charset="2"/>
              </a:rPr>
              <a:t>/</a:t>
            </a:r>
            <a:r>
              <a:rPr lang="en-US" altLang="en-US" sz="2400">
                <a:solidFill>
                  <a:srgbClr val="FF3300"/>
                </a:solidFill>
              </a:rPr>
              <a:t>10</a:t>
            </a:r>
            <a:r>
              <a:rPr lang="en-US" altLang="en-US" sz="2400" baseline="40000">
                <a:solidFill>
                  <a:srgbClr val="FF3300"/>
                </a:solidFill>
              </a:rPr>
              <a:t>14 </a:t>
            </a:r>
            <a:r>
              <a:rPr lang="en-US" altLang="en-US" sz="2400">
                <a:solidFill>
                  <a:srgbClr val="FF3300"/>
                </a:solidFill>
              </a:rPr>
              <a:t>eV)</a:t>
            </a:r>
            <a:r>
              <a:rPr lang="en-US" altLang="en-US" sz="2400" baseline="30000">
                <a:solidFill>
                  <a:srgbClr val="FF3300"/>
                </a:solidFill>
                <a:latin typeface="Symbol" pitchFamily="18" charset="2"/>
                <a:sym typeface="Math1" pitchFamily="2" charset="2"/>
              </a:rPr>
              <a:t>b</a:t>
            </a:r>
            <a:r>
              <a:rPr lang="en-US" altLang="en-US" sz="2400" baseline="30000">
                <a:solidFill>
                  <a:srgbClr val="FF3300"/>
                </a:solidFill>
                <a:sym typeface="Math1" pitchFamily="2" charset="2"/>
              </a:rPr>
              <a:t> </a:t>
            </a:r>
            <a:r>
              <a:rPr lang="en-US" altLang="en-US" sz="2400">
                <a:solidFill>
                  <a:srgbClr val="FF3300"/>
                </a:solidFill>
              </a:rPr>
              <a:t>GeV</a:t>
            </a:r>
            <a:r>
              <a:rPr lang="en-US" altLang="en-US" sz="2400">
                <a:solidFill>
                  <a:srgbClr val="FF0000"/>
                </a:solidFill>
                <a:cs typeface="Times New Roman" pitchFamily="18" charset="0"/>
                <a:sym typeface="Math1" pitchFamily="2" charset="2"/>
              </a:rPr>
              <a:t>/</a:t>
            </a:r>
            <a:r>
              <a:rPr lang="en-US" altLang="en-US" sz="2400">
                <a:solidFill>
                  <a:srgbClr val="FF3300"/>
                </a:solidFill>
              </a:rPr>
              <a:t>cm</a:t>
            </a:r>
            <a:r>
              <a:rPr lang="en-US" altLang="en-US" sz="2400" baseline="30000">
                <a:solidFill>
                  <a:srgbClr val="FF3300"/>
                </a:solidFill>
                <a:sym typeface="Math1" pitchFamily="2" charset="2"/>
              </a:rPr>
              <a:t>2</a:t>
            </a:r>
          </a:p>
        </p:txBody>
      </p:sp>
      <p:sp>
        <p:nvSpPr>
          <p:cNvPr id="12298" name="AutoShape 12"/>
          <p:cNvSpPr>
            <a:spLocks/>
          </p:cNvSpPr>
          <p:nvPr/>
        </p:nvSpPr>
        <p:spPr bwMode="auto">
          <a:xfrm>
            <a:off x="7239000" y="1295400"/>
            <a:ext cx="76200" cy="685800"/>
          </a:xfrm>
          <a:prstGeom prst="leftBrace">
            <a:avLst>
              <a:gd name="adj1" fmla="val 75000"/>
              <a:gd name="adj2" fmla="val 50000"/>
            </a:avLst>
          </a:prstGeom>
          <a:noFill/>
          <a:ln w="9525">
            <a:solidFill>
              <a:schemeClr val="tx1"/>
            </a:solidFill>
            <a:round/>
            <a:headEnd/>
            <a:tailEnd/>
          </a:ln>
        </p:spPr>
        <p:txBody>
          <a:bodyPr wrap="none" anchor="ctr"/>
          <a:lstStyle/>
          <a:p>
            <a:endParaRPr lang="en-US" altLang="en-US"/>
          </a:p>
        </p:txBody>
      </p:sp>
      <p:sp>
        <p:nvSpPr>
          <p:cNvPr id="12299" name="Text Box 13"/>
          <p:cNvSpPr txBox="1">
            <a:spLocks noChangeArrowheads="1"/>
          </p:cNvSpPr>
          <p:nvPr/>
        </p:nvSpPr>
        <p:spPr bwMode="auto">
          <a:xfrm>
            <a:off x="7239000" y="1295400"/>
            <a:ext cx="1905000" cy="701675"/>
          </a:xfrm>
          <a:prstGeom prst="rect">
            <a:avLst/>
          </a:prstGeom>
          <a:noFill/>
          <a:ln w="9525">
            <a:noFill/>
            <a:miter lim="800000"/>
            <a:headEnd/>
            <a:tailEnd/>
          </a:ln>
        </p:spPr>
        <p:txBody>
          <a:bodyPr>
            <a:spAutoFit/>
          </a:bodyPr>
          <a:lstStyle/>
          <a:p>
            <a:pPr>
              <a:spcBef>
                <a:spcPct val="50000"/>
              </a:spcBef>
            </a:pPr>
            <a:r>
              <a:rPr lang="en-US" altLang="en-US" sz="2000">
                <a:latin typeface="Symbol" pitchFamily="18" charset="2"/>
                <a:sym typeface="Math1" pitchFamily="2" charset="2"/>
              </a:rPr>
              <a:t>b</a:t>
            </a:r>
            <a:r>
              <a:rPr lang="en-US" altLang="en-US" sz="2000">
                <a:sym typeface="Math1" pitchFamily="2" charset="2"/>
              </a:rPr>
              <a:t>=0  E</a:t>
            </a:r>
            <a:r>
              <a:rPr lang="en-US" altLang="en-US" sz="2000" baseline="-25000">
                <a:latin typeface="Symbol" pitchFamily="18" charset="2"/>
                <a:sym typeface="Math1" pitchFamily="2" charset="2"/>
              </a:rPr>
              <a:t>n</a:t>
            </a:r>
            <a:r>
              <a:rPr lang="en-US" altLang="en-US" sz="2000">
                <a:sym typeface="Math1" pitchFamily="2" charset="2"/>
              </a:rPr>
              <a:t> &gt; E</a:t>
            </a:r>
            <a:r>
              <a:rPr lang="en-US" altLang="en-US" sz="2000" baseline="-25000">
                <a:latin typeface="Symbol" pitchFamily="18" charset="2"/>
                <a:sym typeface="Math1" pitchFamily="2" charset="2"/>
              </a:rPr>
              <a:t>n</a:t>
            </a:r>
            <a:r>
              <a:rPr lang="en-US" altLang="en-US" sz="2000" baseline="40000">
                <a:sym typeface="Math1" pitchFamily="2" charset="2"/>
              </a:rPr>
              <a:t>b</a:t>
            </a:r>
            <a:r>
              <a:rPr lang="en-US" altLang="en-US" sz="2000">
                <a:sym typeface="Math1" pitchFamily="2" charset="2"/>
              </a:rPr>
              <a:t> </a:t>
            </a:r>
          </a:p>
          <a:p>
            <a:pPr>
              <a:lnSpc>
                <a:spcPct val="80000"/>
              </a:lnSpc>
              <a:spcBef>
                <a:spcPct val="20000"/>
              </a:spcBef>
            </a:pPr>
            <a:r>
              <a:rPr lang="en-US" altLang="en-US" sz="2000">
                <a:latin typeface="Symbol" pitchFamily="18" charset="2"/>
                <a:sym typeface="Math1" pitchFamily="2" charset="2"/>
              </a:rPr>
              <a:t>b</a:t>
            </a:r>
            <a:r>
              <a:rPr lang="en-US" altLang="en-US" sz="2000">
                <a:sym typeface="Math1" pitchFamily="2" charset="2"/>
              </a:rPr>
              <a:t>=1  E</a:t>
            </a:r>
            <a:r>
              <a:rPr lang="en-US" altLang="en-US" sz="2000" baseline="-25000">
                <a:latin typeface="Symbol" pitchFamily="18" charset="2"/>
                <a:sym typeface="Math1" pitchFamily="2" charset="2"/>
              </a:rPr>
              <a:t>n</a:t>
            </a:r>
            <a:r>
              <a:rPr lang="en-US" altLang="en-US" sz="2000">
                <a:sym typeface="Math1" pitchFamily="2" charset="2"/>
              </a:rPr>
              <a:t> &lt; E</a:t>
            </a:r>
            <a:r>
              <a:rPr lang="en-US" altLang="en-US" sz="2000" baseline="-25000">
                <a:latin typeface="Symbol" pitchFamily="18" charset="2"/>
                <a:sym typeface="Math1" pitchFamily="2" charset="2"/>
              </a:rPr>
              <a:t>n</a:t>
            </a:r>
            <a:r>
              <a:rPr lang="en-US" altLang="en-US" sz="2000" baseline="40000">
                <a:sym typeface="Math1" pitchFamily="2" charset="2"/>
              </a:rPr>
              <a:t>b</a:t>
            </a:r>
            <a:endParaRPr lang="en-US" altLang="en-US" sz="2000">
              <a:sym typeface="Math1" pitchFamily="2" charset="2"/>
            </a:endParaRPr>
          </a:p>
        </p:txBody>
      </p:sp>
      <p:sp>
        <p:nvSpPr>
          <p:cNvPr id="12300" name="AutoShape 14"/>
          <p:cNvSpPr>
            <a:spLocks noChangeArrowheads="1"/>
          </p:cNvSpPr>
          <p:nvPr/>
        </p:nvSpPr>
        <p:spPr bwMode="auto">
          <a:xfrm>
            <a:off x="0" y="4800600"/>
            <a:ext cx="304800" cy="2286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p>
            <a:endParaRPr lang="en-US" altLang="en-US"/>
          </a:p>
        </p:txBody>
      </p:sp>
      <p:sp>
        <p:nvSpPr>
          <p:cNvPr id="12301" name="Text Box 15"/>
          <p:cNvSpPr txBox="1">
            <a:spLocks noChangeArrowheads="1"/>
          </p:cNvSpPr>
          <p:nvPr/>
        </p:nvSpPr>
        <p:spPr bwMode="auto">
          <a:xfrm>
            <a:off x="304800" y="4648200"/>
            <a:ext cx="7086600" cy="830263"/>
          </a:xfrm>
          <a:prstGeom prst="rect">
            <a:avLst/>
          </a:prstGeom>
          <a:noFill/>
          <a:ln w="9525">
            <a:noFill/>
            <a:miter lim="800000"/>
            <a:headEnd/>
            <a:tailEnd/>
          </a:ln>
        </p:spPr>
        <p:txBody>
          <a:bodyPr>
            <a:spAutoFit/>
          </a:bodyPr>
          <a:lstStyle/>
          <a:p>
            <a:pPr>
              <a:spcBef>
                <a:spcPct val="50000"/>
              </a:spcBef>
            </a:pPr>
            <a:r>
              <a:rPr lang="en-US" altLang="en-US" sz="2400" dirty="0">
                <a:solidFill>
                  <a:srgbClr val="FF0000"/>
                </a:solidFill>
                <a:latin typeface="Comic Sans MS" pitchFamily="66" charset="0"/>
                <a:sym typeface="Math1" pitchFamily="2" charset="2"/>
              </a:rPr>
              <a:t> </a:t>
            </a:r>
            <a:r>
              <a:rPr lang="en-US" altLang="en-US" sz="2400" dirty="0" err="1">
                <a:solidFill>
                  <a:srgbClr val="FF0000"/>
                </a:solidFill>
                <a:latin typeface="Comic Sans MS" pitchFamily="66" charset="0"/>
                <a:sym typeface="Math1" pitchFamily="2" charset="2"/>
              </a:rPr>
              <a:t>Fluence</a:t>
            </a:r>
            <a:r>
              <a:rPr lang="en-US" altLang="en-US" sz="2400" dirty="0">
                <a:solidFill>
                  <a:srgbClr val="FF0000"/>
                </a:solidFill>
                <a:latin typeface="Comic Sans MS" pitchFamily="66" charset="0"/>
                <a:sym typeface="Math1" pitchFamily="2" charset="2"/>
              </a:rPr>
              <a:t> </a:t>
            </a:r>
            <a:r>
              <a:rPr lang="en-US" altLang="en-US" sz="2400" dirty="0">
                <a:solidFill>
                  <a:srgbClr val="FF3300"/>
                </a:solidFill>
                <a:sym typeface="Math1" pitchFamily="2" charset="2"/>
              </a:rPr>
              <a:t>E</a:t>
            </a:r>
            <a:r>
              <a:rPr lang="en-US" altLang="en-US" sz="2400" baseline="30000" dirty="0">
                <a:solidFill>
                  <a:srgbClr val="FF3300"/>
                </a:solidFill>
                <a:sym typeface="Math1" pitchFamily="2" charset="2"/>
              </a:rPr>
              <a:t>2</a:t>
            </a:r>
            <a:r>
              <a:rPr lang="en-US" altLang="en-US" sz="2400" b="1" baseline="-25000" dirty="0">
                <a:solidFill>
                  <a:srgbClr val="FF0000"/>
                </a:solidFill>
                <a:latin typeface="Symbol" pitchFamily="18" charset="2"/>
                <a:sym typeface="Math1" pitchFamily="2" charset="2"/>
              </a:rPr>
              <a:t>n</a:t>
            </a:r>
            <a:r>
              <a:rPr lang="en-US" altLang="en-US" sz="2400" dirty="0">
                <a:solidFill>
                  <a:srgbClr val="FF3300"/>
                </a:solidFill>
                <a:sym typeface="Math1" pitchFamily="2" charset="2"/>
              </a:rPr>
              <a:t>dN/</a:t>
            </a:r>
            <a:r>
              <a:rPr lang="en-US" altLang="en-US" sz="2400" dirty="0" err="1">
                <a:solidFill>
                  <a:srgbClr val="FF3300"/>
                </a:solidFill>
                <a:sym typeface="Math1" pitchFamily="2" charset="2"/>
              </a:rPr>
              <a:t>dE</a:t>
            </a:r>
            <a:r>
              <a:rPr lang="en-US" altLang="en-US" sz="2400" b="1" baseline="-25000" dirty="0" err="1">
                <a:solidFill>
                  <a:srgbClr val="FF0000"/>
                </a:solidFill>
                <a:latin typeface="Symbol" pitchFamily="18" charset="2"/>
                <a:sym typeface="Math1" pitchFamily="2" charset="2"/>
              </a:rPr>
              <a:t>n</a:t>
            </a:r>
            <a:r>
              <a:rPr lang="en-US" altLang="en-US" sz="2400" b="1" baseline="-25000" dirty="0">
                <a:solidFill>
                  <a:srgbClr val="FF3300"/>
                </a:solidFill>
                <a:sym typeface="Math1" pitchFamily="2" charset="2"/>
              </a:rPr>
              <a:t> </a:t>
            </a:r>
            <a:r>
              <a:rPr lang="en-US" altLang="en-US" sz="2400" dirty="0">
                <a:solidFill>
                  <a:srgbClr val="FF0000"/>
                </a:solidFill>
                <a:cs typeface="Times New Roman" pitchFamily="18" charset="0"/>
                <a:sym typeface="Math1" pitchFamily="2" charset="2"/>
              </a:rPr>
              <a:t>~</a:t>
            </a:r>
            <a:r>
              <a:rPr lang="en-US" altLang="en-US" sz="2400" b="1" baseline="-25000" dirty="0">
                <a:solidFill>
                  <a:srgbClr val="FF3300"/>
                </a:solidFill>
                <a:sym typeface="Math1" pitchFamily="2" charset="2"/>
              </a:rPr>
              <a:t> </a:t>
            </a:r>
            <a:r>
              <a:rPr lang="en-US" altLang="en-US" sz="2400" dirty="0">
                <a:solidFill>
                  <a:srgbClr val="FF3300"/>
                </a:solidFill>
              </a:rPr>
              <a:t>10</a:t>
            </a:r>
            <a:r>
              <a:rPr lang="en-US" altLang="en-US" sz="2400" baseline="40000" dirty="0">
                <a:solidFill>
                  <a:srgbClr val="FF3300"/>
                </a:solidFill>
              </a:rPr>
              <a:t>-4.5</a:t>
            </a:r>
            <a:r>
              <a:rPr lang="en-US" altLang="en-US" sz="2400" dirty="0">
                <a:solidFill>
                  <a:srgbClr val="FF3300"/>
                </a:solidFill>
              </a:rPr>
              <a:t>(</a:t>
            </a:r>
            <a:r>
              <a:rPr lang="en-US" altLang="en-US" sz="2400" dirty="0" err="1">
                <a:solidFill>
                  <a:srgbClr val="FF0000"/>
                </a:solidFill>
              </a:rPr>
              <a:t>f</a:t>
            </a:r>
            <a:r>
              <a:rPr lang="en-US" altLang="en-US" sz="2400" baseline="-25000" dirty="0" err="1">
                <a:solidFill>
                  <a:srgbClr val="FF0000"/>
                </a:solidFill>
                <a:latin typeface="Symbol" pitchFamily="18" charset="2"/>
                <a:sym typeface="Math1" pitchFamily="2" charset="2"/>
              </a:rPr>
              <a:t>p</a:t>
            </a:r>
            <a:r>
              <a:rPr lang="en-US" altLang="en-US" sz="2400" baseline="-25000" dirty="0">
                <a:solidFill>
                  <a:srgbClr val="FF0000"/>
                </a:solidFill>
                <a:sym typeface="Math1" pitchFamily="2" charset="2"/>
              </a:rPr>
              <a:t> </a:t>
            </a:r>
            <a:r>
              <a:rPr lang="en-US" altLang="en-US" sz="2400" dirty="0">
                <a:solidFill>
                  <a:srgbClr val="FF0000"/>
                </a:solidFill>
                <a:cs typeface="Times New Roman" pitchFamily="18" charset="0"/>
                <a:sym typeface="Math1" pitchFamily="2" charset="2"/>
              </a:rPr>
              <a:t>/0.01)(</a:t>
            </a:r>
            <a:r>
              <a:rPr lang="en-US" altLang="en-US" sz="2400" dirty="0">
                <a:solidFill>
                  <a:srgbClr val="FF3300"/>
                </a:solidFill>
                <a:sym typeface="Math1" pitchFamily="2" charset="2"/>
              </a:rPr>
              <a:t>E</a:t>
            </a:r>
            <a:r>
              <a:rPr lang="en-US" altLang="en-US" sz="2400" baseline="-25000" dirty="0">
                <a:solidFill>
                  <a:srgbClr val="FF3300"/>
                </a:solidFill>
                <a:latin typeface="Symbol" pitchFamily="18" charset="2"/>
                <a:sym typeface="Math1" pitchFamily="2" charset="2"/>
              </a:rPr>
              <a:t>p</a:t>
            </a:r>
            <a:r>
              <a:rPr lang="en-US" altLang="en-US" sz="2400" dirty="0">
                <a:solidFill>
                  <a:srgbClr val="FF0000"/>
                </a:solidFill>
                <a:cs typeface="Times New Roman" pitchFamily="18" charset="0"/>
                <a:sym typeface="Math1" pitchFamily="2" charset="2"/>
              </a:rPr>
              <a:t>/</a:t>
            </a:r>
            <a:r>
              <a:rPr lang="en-US" altLang="en-US" sz="2400" dirty="0">
                <a:solidFill>
                  <a:srgbClr val="FF3300"/>
                </a:solidFill>
              </a:rPr>
              <a:t>10</a:t>
            </a:r>
            <a:r>
              <a:rPr lang="en-US" altLang="en-US" sz="2400" baseline="40000" dirty="0">
                <a:solidFill>
                  <a:srgbClr val="FF3300"/>
                </a:solidFill>
              </a:rPr>
              <a:t>17 </a:t>
            </a:r>
            <a:r>
              <a:rPr lang="en-US" altLang="en-US" sz="2400" dirty="0">
                <a:solidFill>
                  <a:srgbClr val="FF3300"/>
                </a:solidFill>
              </a:rPr>
              <a:t>eV)</a:t>
            </a:r>
            <a:r>
              <a:rPr lang="en-US" altLang="en-US" sz="2400" baseline="30000" dirty="0">
                <a:solidFill>
                  <a:srgbClr val="FF3300"/>
                </a:solidFill>
                <a:latin typeface="Symbol" pitchFamily="18" charset="2"/>
                <a:sym typeface="Math1" pitchFamily="2" charset="2"/>
              </a:rPr>
              <a:t>b</a:t>
            </a:r>
            <a:r>
              <a:rPr lang="en-US" altLang="en-US" sz="2400" baseline="30000" dirty="0">
                <a:solidFill>
                  <a:srgbClr val="FF3300"/>
                </a:solidFill>
                <a:sym typeface="Math1" pitchFamily="2" charset="2"/>
              </a:rPr>
              <a:t> </a:t>
            </a:r>
            <a:r>
              <a:rPr lang="en-US" altLang="en-US" sz="2400" dirty="0">
                <a:solidFill>
                  <a:srgbClr val="FF3300"/>
                </a:solidFill>
              </a:rPr>
              <a:t>GeV</a:t>
            </a:r>
            <a:r>
              <a:rPr lang="en-US" altLang="en-US" sz="2400" dirty="0">
                <a:solidFill>
                  <a:srgbClr val="FF0000"/>
                </a:solidFill>
                <a:cs typeface="Times New Roman" pitchFamily="18" charset="0"/>
                <a:sym typeface="Math1" pitchFamily="2" charset="2"/>
              </a:rPr>
              <a:t>/</a:t>
            </a:r>
            <a:r>
              <a:rPr lang="en-US" altLang="en-US" sz="2400" dirty="0">
                <a:solidFill>
                  <a:srgbClr val="FF3300"/>
                </a:solidFill>
              </a:rPr>
              <a:t>cm</a:t>
            </a:r>
            <a:r>
              <a:rPr lang="en-US" altLang="en-US" sz="2400" baseline="30000" dirty="0">
                <a:solidFill>
                  <a:srgbClr val="FF3300"/>
                </a:solidFill>
                <a:sym typeface="Math1" pitchFamily="2" charset="2"/>
              </a:rPr>
              <a:t>2</a:t>
            </a:r>
          </a:p>
        </p:txBody>
      </p:sp>
      <p:sp>
        <p:nvSpPr>
          <p:cNvPr id="12302" name="Text Box 16"/>
          <p:cNvSpPr txBox="1">
            <a:spLocks noChangeArrowheads="1"/>
          </p:cNvSpPr>
          <p:nvPr/>
        </p:nvSpPr>
        <p:spPr bwMode="auto">
          <a:xfrm>
            <a:off x="7086600" y="4614863"/>
            <a:ext cx="1905000" cy="708025"/>
          </a:xfrm>
          <a:prstGeom prst="rect">
            <a:avLst/>
          </a:prstGeom>
          <a:noFill/>
          <a:ln w="9525">
            <a:noFill/>
            <a:miter lim="800000"/>
            <a:headEnd/>
            <a:tailEnd/>
          </a:ln>
        </p:spPr>
        <p:txBody>
          <a:bodyPr>
            <a:spAutoFit/>
          </a:bodyPr>
          <a:lstStyle/>
          <a:p>
            <a:pPr>
              <a:spcBef>
                <a:spcPct val="50000"/>
              </a:spcBef>
            </a:pPr>
            <a:r>
              <a:rPr lang="en-US" altLang="en-US" sz="2000">
                <a:latin typeface="Symbol" pitchFamily="18" charset="2"/>
                <a:sym typeface="Math1" pitchFamily="2" charset="2"/>
              </a:rPr>
              <a:t>b</a:t>
            </a:r>
            <a:r>
              <a:rPr lang="en-US" altLang="en-US" sz="2000">
                <a:sym typeface="Math1" pitchFamily="2" charset="2"/>
              </a:rPr>
              <a:t>=</a:t>
            </a:r>
            <a:r>
              <a:rPr lang="en-US" altLang="en-US" sz="2000">
                <a:cs typeface="Times New Roman" pitchFamily="18" charset="0"/>
                <a:sym typeface="Math1" pitchFamily="2" charset="2"/>
              </a:rPr>
              <a:t>½</a:t>
            </a:r>
            <a:r>
              <a:rPr lang="en-US" altLang="en-US" sz="2000">
                <a:sym typeface="Math1" pitchFamily="2" charset="2"/>
              </a:rPr>
              <a:t>  E</a:t>
            </a:r>
            <a:r>
              <a:rPr lang="en-US" altLang="en-US" sz="2000" baseline="-25000">
                <a:latin typeface="Symbol" pitchFamily="18" charset="2"/>
                <a:sym typeface="Math1" pitchFamily="2" charset="2"/>
              </a:rPr>
              <a:t>n</a:t>
            </a:r>
            <a:r>
              <a:rPr lang="en-US" altLang="en-US" sz="2000">
                <a:sym typeface="Math1" pitchFamily="2" charset="2"/>
              </a:rPr>
              <a:t> &gt; E</a:t>
            </a:r>
            <a:r>
              <a:rPr lang="en-US" altLang="en-US" sz="2000" baseline="-25000">
                <a:latin typeface="Symbol" pitchFamily="18" charset="2"/>
                <a:sym typeface="Math1" pitchFamily="2" charset="2"/>
              </a:rPr>
              <a:t>n</a:t>
            </a:r>
            <a:r>
              <a:rPr lang="en-US" altLang="en-US" sz="2000" baseline="40000">
                <a:sym typeface="Math1" pitchFamily="2" charset="2"/>
              </a:rPr>
              <a:t>b</a:t>
            </a:r>
            <a:r>
              <a:rPr lang="en-US" altLang="en-US" sz="2000">
                <a:sym typeface="Math1" pitchFamily="2" charset="2"/>
              </a:rPr>
              <a:t> </a:t>
            </a:r>
          </a:p>
          <a:p>
            <a:pPr>
              <a:lnSpc>
                <a:spcPct val="80000"/>
              </a:lnSpc>
              <a:spcBef>
                <a:spcPct val="20000"/>
              </a:spcBef>
            </a:pPr>
            <a:r>
              <a:rPr lang="en-US" altLang="en-US" sz="2000">
                <a:latin typeface="Symbol" pitchFamily="18" charset="2"/>
                <a:sym typeface="Math1" pitchFamily="2" charset="2"/>
              </a:rPr>
              <a:t>b </a:t>
            </a:r>
            <a:r>
              <a:rPr lang="en-US" altLang="en-US" sz="2000">
                <a:sym typeface="Math1" pitchFamily="2" charset="2"/>
              </a:rPr>
              <a:t>=1  E</a:t>
            </a:r>
            <a:r>
              <a:rPr lang="en-US" altLang="en-US" sz="2000" baseline="-25000">
                <a:latin typeface="Symbol" pitchFamily="18" charset="2"/>
                <a:sym typeface="Math1" pitchFamily="2" charset="2"/>
              </a:rPr>
              <a:t>n</a:t>
            </a:r>
            <a:r>
              <a:rPr lang="en-US" altLang="en-US" sz="2000" baseline="-25000">
                <a:sym typeface="Math1" pitchFamily="2" charset="2"/>
              </a:rPr>
              <a:t> </a:t>
            </a:r>
            <a:r>
              <a:rPr lang="en-US" altLang="en-US" sz="2000">
                <a:sym typeface="Math1" pitchFamily="2" charset="2"/>
              </a:rPr>
              <a:t>&lt; E</a:t>
            </a:r>
            <a:r>
              <a:rPr lang="en-US" altLang="en-US" sz="2000" baseline="-25000">
                <a:latin typeface="Symbol" pitchFamily="18" charset="2"/>
                <a:sym typeface="Math1" pitchFamily="2" charset="2"/>
              </a:rPr>
              <a:t>n</a:t>
            </a:r>
            <a:r>
              <a:rPr lang="en-US" altLang="en-US" sz="2000" baseline="40000">
                <a:sym typeface="Math1" pitchFamily="2" charset="2"/>
              </a:rPr>
              <a:t>b</a:t>
            </a:r>
            <a:endParaRPr lang="en-US" altLang="en-US" sz="2000">
              <a:sym typeface="Math1" pitchFamily="2" charset="2"/>
            </a:endParaRPr>
          </a:p>
        </p:txBody>
      </p:sp>
      <p:sp>
        <p:nvSpPr>
          <p:cNvPr id="12303" name="AutoShape 17"/>
          <p:cNvSpPr>
            <a:spLocks/>
          </p:cNvSpPr>
          <p:nvPr/>
        </p:nvSpPr>
        <p:spPr bwMode="auto">
          <a:xfrm>
            <a:off x="6875463" y="4614863"/>
            <a:ext cx="76200" cy="685800"/>
          </a:xfrm>
          <a:prstGeom prst="leftBrace">
            <a:avLst>
              <a:gd name="adj1" fmla="val 75000"/>
              <a:gd name="adj2" fmla="val 50000"/>
            </a:avLst>
          </a:prstGeom>
          <a:noFill/>
          <a:ln w="9525">
            <a:solidFill>
              <a:schemeClr val="tx1"/>
            </a:solidFill>
            <a:round/>
            <a:headEnd/>
            <a:tailEnd/>
          </a:ln>
        </p:spPr>
        <p:txBody>
          <a:bodyPr wrap="none" anchor="ctr"/>
          <a:lstStyle/>
          <a:p>
            <a:endParaRPr lang="en-US" altLang="en-US"/>
          </a:p>
        </p:txBody>
      </p:sp>
      <p:grpSp>
        <p:nvGrpSpPr>
          <p:cNvPr id="12304" name="Group 19"/>
          <p:cNvGrpSpPr>
            <a:grpSpLocks/>
          </p:cNvGrpSpPr>
          <p:nvPr/>
        </p:nvGrpSpPr>
        <p:grpSpPr bwMode="auto">
          <a:xfrm>
            <a:off x="0" y="2378075"/>
            <a:ext cx="8991600" cy="1279525"/>
            <a:chOff x="0" y="3072"/>
            <a:chExt cx="5664" cy="806"/>
          </a:xfrm>
        </p:grpSpPr>
        <p:sp>
          <p:nvSpPr>
            <p:cNvPr id="12306" name="Text Box 20"/>
            <p:cNvSpPr txBox="1">
              <a:spLocks noChangeArrowheads="1"/>
            </p:cNvSpPr>
            <p:nvPr/>
          </p:nvSpPr>
          <p:spPr bwMode="auto">
            <a:xfrm>
              <a:off x="0" y="3072"/>
              <a:ext cx="5136" cy="518"/>
            </a:xfrm>
            <a:prstGeom prst="rect">
              <a:avLst/>
            </a:prstGeom>
            <a:noFill/>
            <a:ln w="9525">
              <a:noFill/>
              <a:miter lim="800000"/>
              <a:headEnd/>
              <a:tailEnd/>
            </a:ln>
          </p:spPr>
          <p:txBody>
            <a:bodyPr>
              <a:spAutoFit/>
            </a:bodyPr>
            <a:lstStyle/>
            <a:p>
              <a:pPr>
                <a:spcBef>
                  <a:spcPct val="50000"/>
                </a:spcBef>
              </a:pPr>
              <a:r>
                <a:rPr lang="en-US" altLang="en-US" sz="2400" b="1">
                  <a:solidFill>
                    <a:srgbClr val="FF0000"/>
                  </a:solidFill>
                  <a:latin typeface="Comic Sans MS" pitchFamily="66" charset="0"/>
                </a:rPr>
                <a:t>Detection probability ~ 0.01 per burst in km-cube neutrino telescope</a:t>
              </a:r>
            </a:p>
          </p:txBody>
        </p:sp>
        <p:sp>
          <p:nvSpPr>
            <p:cNvPr id="12307" name="AutoShape 21"/>
            <p:cNvSpPr>
              <a:spLocks noChangeArrowheads="1"/>
            </p:cNvSpPr>
            <p:nvPr/>
          </p:nvSpPr>
          <p:spPr bwMode="auto">
            <a:xfrm>
              <a:off x="1872" y="3408"/>
              <a:ext cx="480" cy="192"/>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en-US" altLang="en-US"/>
            </a:p>
          </p:txBody>
        </p:sp>
        <p:sp>
          <p:nvSpPr>
            <p:cNvPr id="12308" name="Text Box 22"/>
            <p:cNvSpPr txBox="1">
              <a:spLocks noChangeArrowheads="1"/>
            </p:cNvSpPr>
            <p:nvPr/>
          </p:nvSpPr>
          <p:spPr bwMode="auto">
            <a:xfrm>
              <a:off x="2544" y="3360"/>
              <a:ext cx="3120" cy="518"/>
            </a:xfrm>
            <a:prstGeom prst="rect">
              <a:avLst/>
            </a:prstGeom>
            <a:noFill/>
            <a:ln w="9525">
              <a:noFill/>
              <a:miter lim="800000"/>
              <a:headEnd/>
              <a:tailEnd/>
            </a:ln>
          </p:spPr>
          <p:txBody>
            <a:bodyPr>
              <a:spAutoFit/>
            </a:bodyPr>
            <a:lstStyle/>
            <a:p>
              <a:pPr>
                <a:spcBef>
                  <a:spcPct val="50000"/>
                </a:spcBef>
              </a:pPr>
              <a:r>
                <a:rPr lang="en-US" altLang="en-US" sz="2400" b="1">
                  <a:solidFill>
                    <a:schemeClr val="accent2"/>
                  </a:solidFill>
                  <a:latin typeface="Comic Sans MS" pitchFamily="66" charset="0"/>
                </a:rPr>
                <a:t>Ten events per yr correlated in time and direction with GRBs!</a:t>
              </a:r>
            </a:p>
          </p:txBody>
        </p:sp>
      </p:grpSp>
      <p:sp>
        <p:nvSpPr>
          <p:cNvPr id="12305" name="Text Box 23"/>
          <p:cNvSpPr txBox="1">
            <a:spLocks noChangeArrowheads="1"/>
          </p:cNvSpPr>
          <p:nvPr/>
        </p:nvSpPr>
        <p:spPr bwMode="auto">
          <a:xfrm>
            <a:off x="2438400" y="5257800"/>
            <a:ext cx="6705600" cy="822325"/>
          </a:xfrm>
          <a:prstGeom prst="rect">
            <a:avLst/>
          </a:prstGeom>
          <a:noFill/>
          <a:ln w="9525">
            <a:noFill/>
            <a:miter lim="800000"/>
            <a:headEnd/>
            <a:tailEnd/>
          </a:ln>
        </p:spPr>
        <p:txBody>
          <a:bodyPr>
            <a:spAutoFit/>
          </a:bodyPr>
          <a:lstStyle/>
          <a:p>
            <a:pPr>
              <a:spcBef>
                <a:spcPct val="50000"/>
              </a:spcBef>
            </a:pPr>
            <a:r>
              <a:rPr lang="en-GB" altLang="en-US" sz="2400" b="1">
                <a:solidFill>
                  <a:schemeClr val="accent2"/>
                </a:solidFill>
                <a:latin typeface="Comic Sans MS" pitchFamily="66" charset="0"/>
              </a:rPr>
              <a:t>0.06 events per yr in a km-cube detector delayed </a:t>
            </a:r>
            <a:r>
              <a:rPr lang="en-US" altLang="en-US" sz="2400" baseline="-25000">
                <a:solidFill>
                  <a:srgbClr val="FF0000"/>
                </a:solidFill>
                <a:sym typeface="Math1" pitchFamily="2" charset="2"/>
              </a:rPr>
              <a:t> </a:t>
            </a:r>
            <a:r>
              <a:rPr lang="en-US" altLang="en-US" sz="2400" b="1">
                <a:solidFill>
                  <a:schemeClr val="accent2"/>
                </a:solidFill>
                <a:cs typeface="Times New Roman" pitchFamily="18" charset="0"/>
                <a:sym typeface="Math1" pitchFamily="2" charset="2"/>
              </a:rPr>
              <a:t>~</a:t>
            </a:r>
            <a:r>
              <a:rPr lang="en-GB" altLang="en-US" sz="2400" b="1">
                <a:solidFill>
                  <a:schemeClr val="accent2"/>
                </a:solidFill>
                <a:latin typeface="Comic Sans MS" pitchFamily="66" charset="0"/>
              </a:rPr>
              <a:t>10s after the GRB</a:t>
            </a:r>
            <a:endParaRPr lang="en-US" altLang="en-US" sz="2400" b="1">
              <a:solidFill>
                <a:schemeClr val="accent2"/>
              </a:solidFill>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B_Results_Erratum_Official_color.pdf"/>
          <p:cNvPicPr>
            <a:picLocks noChangeAspect="1"/>
          </p:cNvPicPr>
          <p:nvPr/>
        </p:nvPicPr>
        <p:blipFill>
          <a:blip r:embed="rId2"/>
          <a:stretch>
            <a:fillRect/>
          </a:stretch>
        </p:blipFill>
        <p:spPr>
          <a:xfrm>
            <a:off x="0" y="685800"/>
            <a:ext cx="5689327" cy="3413596"/>
          </a:xfrm>
          <a:prstGeom prst="rect">
            <a:avLst/>
          </a:prstGeom>
        </p:spPr>
      </p:pic>
      <p:sp>
        <p:nvSpPr>
          <p:cNvPr id="9" name="Rectangle 8"/>
          <p:cNvSpPr>
            <a:spLocks noChangeArrowheads="1"/>
          </p:cNvSpPr>
          <p:nvPr/>
        </p:nvSpPr>
        <p:spPr bwMode="auto">
          <a:xfrm>
            <a:off x="632355" y="4331019"/>
            <a:ext cx="4487059" cy="359830"/>
          </a:xfrm>
          <a:prstGeom prst="rect">
            <a:avLst/>
          </a:prstGeom>
          <a:noFill/>
          <a:ln>
            <a:noFill/>
          </a:ln>
          <a:effectLst/>
          <a:extLst/>
        </p:spPr>
        <p:txBody>
          <a:bodyPr wrap="square" lIns="82030" tIns="41015" rIns="82030" bIns="41015">
            <a:spAutoFit/>
          </a:bodyPr>
          <a:lstStyle/>
          <a:p>
            <a:pPr algn="ctr"/>
            <a:r>
              <a:rPr lang="en-US" i="1" dirty="0" err="1" smtClean="0"/>
              <a:t>Abbasi</a:t>
            </a:r>
            <a:r>
              <a:rPr lang="en-US" i="1" dirty="0" smtClean="0"/>
              <a:t> et al. Nature </a:t>
            </a:r>
            <a:r>
              <a:rPr lang="en-US" dirty="0"/>
              <a:t>Vol</a:t>
            </a:r>
            <a:r>
              <a:rPr lang="en-US" b="1" dirty="0"/>
              <a:t> 484</a:t>
            </a:r>
            <a:r>
              <a:rPr lang="en-US" dirty="0"/>
              <a:t>, 351 (2012) </a:t>
            </a:r>
          </a:p>
        </p:txBody>
      </p:sp>
      <p:cxnSp>
        <p:nvCxnSpPr>
          <p:cNvPr id="10" name="Straight Arrow Connector 9"/>
          <p:cNvCxnSpPr/>
          <p:nvPr/>
        </p:nvCxnSpPr>
        <p:spPr bwMode="auto">
          <a:xfrm rot="16200000" flipV="1">
            <a:off x="5887851" y="1857542"/>
            <a:ext cx="534942" cy="13865"/>
          </a:xfrm>
          <a:prstGeom prst="straightConnector1">
            <a:avLst/>
          </a:prstGeom>
          <a:solidFill>
            <a:schemeClr val="accent1"/>
          </a:solidFill>
          <a:ln w="28575" cap="flat" cmpd="sng" algn="ctr">
            <a:solidFill>
              <a:srgbClr val="000000"/>
            </a:solidFill>
            <a:prstDash val="solid"/>
            <a:round/>
            <a:headEnd type="stealth" w="lg" len="lg"/>
            <a:tailEnd type="stealth"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Straight Connector 10"/>
          <p:cNvCxnSpPr/>
          <p:nvPr/>
        </p:nvCxnSpPr>
        <p:spPr bwMode="auto">
          <a:xfrm flipV="1">
            <a:off x="4120925" y="1629774"/>
            <a:ext cx="2044125" cy="16264"/>
          </a:xfrm>
          <a:prstGeom prst="line">
            <a:avLst/>
          </a:prstGeom>
          <a:solidFill>
            <a:schemeClr val="accent1"/>
          </a:solidFill>
          <a:ln w="19050"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Straight Connector 11"/>
          <p:cNvCxnSpPr/>
          <p:nvPr/>
        </p:nvCxnSpPr>
        <p:spPr bwMode="auto">
          <a:xfrm flipV="1">
            <a:off x="3960619" y="2141640"/>
            <a:ext cx="2317590" cy="8657"/>
          </a:xfrm>
          <a:prstGeom prst="line">
            <a:avLst/>
          </a:prstGeom>
          <a:solidFill>
            <a:schemeClr val="accent1"/>
          </a:solidFill>
          <a:ln w="19050"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 name="TextBox 12"/>
          <p:cNvSpPr txBox="1"/>
          <p:nvPr/>
        </p:nvSpPr>
        <p:spPr>
          <a:xfrm>
            <a:off x="6221912" y="1602042"/>
            <a:ext cx="1964772" cy="298724"/>
          </a:xfrm>
          <a:prstGeom prst="rect">
            <a:avLst/>
          </a:prstGeom>
          <a:noFill/>
        </p:spPr>
        <p:txBody>
          <a:bodyPr wrap="square" lIns="82030" tIns="41015" rIns="82030" bIns="41015" rtlCol="0">
            <a:spAutoFit/>
          </a:bodyPr>
          <a:lstStyle/>
          <a:p>
            <a:r>
              <a:rPr lang="en-US" sz="1400" b="1" dirty="0">
                <a:solidFill>
                  <a:srgbClr val="000000"/>
                </a:solidFill>
              </a:rPr>
              <a:t>90% </a:t>
            </a:r>
            <a:r>
              <a:rPr lang="en-US" sz="1400" b="1" dirty="0" err="1">
                <a:solidFill>
                  <a:srgbClr val="000000"/>
                </a:solidFill>
              </a:rPr>
              <a:t>c.l</a:t>
            </a:r>
            <a:r>
              <a:rPr lang="en-US" sz="1400" b="1" dirty="0">
                <a:solidFill>
                  <a:srgbClr val="000000"/>
                </a:solidFill>
              </a:rPr>
              <a:t>. = </a:t>
            </a:r>
            <a:r>
              <a:rPr lang="en-US" sz="1400" b="1" dirty="0" smtClean="0">
                <a:solidFill>
                  <a:srgbClr val="000000"/>
                </a:solidFill>
              </a:rPr>
              <a:t>0.47 </a:t>
            </a:r>
            <a:r>
              <a:rPr lang="en-US" sz="1400" b="1" dirty="0">
                <a:solidFill>
                  <a:srgbClr val="000000"/>
                </a:solidFill>
              </a:rPr>
              <a:t>model</a:t>
            </a:r>
          </a:p>
        </p:txBody>
      </p:sp>
      <p:sp>
        <p:nvSpPr>
          <p:cNvPr id="14" name="TextBox 13"/>
          <p:cNvSpPr txBox="1"/>
          <p:nvPr/>
        </p:nvSpPr>
        <p:spPr>
          <a:xfrm>
            <a:off x="5884200" y="2627128"/>
            <a:ext cx="2984014" cy="821495"/>
          </a:xfrm>
          <a:prstGeom prst="rect">
            <a:avLst/>
          </a:prstGeom>
          <a:solidFill>
            <a:schemeClr val="accent1">
              <a:lumMod val="40000"/>
              <a:lumOff val="60000"/>
            </a:schemeClr>
          </a:solidFill>
          <a:ln>
            <a:noFill/>
          </a:ln>
        </p:spPr>
        <p:txBody>
          <a:bodyPr wrap="square" lIns="82030" tIns="41015" rIns="82030" bIns="41015" rtlCol="0">
            <a:spAutoFit/>
          </a:bodyPr>
          <a:lstStyle/>
          <a:p>
            <a:pPr algn="l"/>
            <a:r>
              <a:rPr lang="en-US" sz="2400" dirty="0" smtClean="0">
                <a:solidFill>
                  <a:srgbClr val="000000"/>
                </a:solidFill>
              </a:rPr>
              <a:t>5.2 </a:t>
            </a:r>
            <a:r>
              <a:rPr lang="en-US" sz="2400" dirty="0">
                <a:solidFill>
                  <a:srgbClr val="000000"/>
                </a:solidFill>
              </a:rPr>
              <a:t>events expected </a:t>
            </a:r>
          </a:p>
          <a:p>
            <a:pPr algn="l"/>
            <a:r>
              <a:rPr lang="en-US" sz="2400" dirty="0">
                <a:solidFill>
                  <a:srgbClr val="000000"/>
                </a:solidFill>
              </a:rPr>
              <a:t>0 events observed</a:t>
            </a:r>
          </a:p>
        </p:txBody>
      </p:sp>
      <p:sp>
        <p:nvSpPr>
          <p:cNvPr id="15" name="Rectangle 14"/>
          <p:cNvSpPr/>
          <p:nvPr/>
        </p:nvSpPr>
        <p:spPr>
          <a:xfrm rot="20014723">
            <a:off x="2828364" y="2519571"/>
            <a:ext cx="1156655" cy="397321"/>
          </a:xfrm>
          <a:prstGeom prst="rect">
            <a:avLst/>
          </a:prstGeom>
        </p:spPr>
        <p:txBody>
          <a:bodyPr wrap="none" lIns="82030" tIns="41015" rIns="82030" bIns="41015">
            <a:prstTxWarp prst="textArchUp">
              <a:avLst>
                <a:gd name="adj" fmla="val 11403970"/>
              </a:avLst>
            </a:prstTxWarp>
            <a:spAutoFit/>
          </a:bodyPr>
          <a:lstStyle/>
          <a:p>
            <a:r>
              <a:rPr lang="en-US" sz="1200" b="1" dirty="0"/>
              <a:t>IC59+40 combined limit</a:t>
            </a:r>
          </a:p>
        </p:txBody>
      </p:sp>
      <p:sp>
        <p:nvSpPr>
          <p:cNvPr id="8" name="TextBox 7"/>
          <p:cNvSpPr txBox="1"/>
          <p:nvPr/>
        </p:nvSpPr>
        <p:spPr>
          <a:xfrm>
            <a:off x="156930" y="4826195"/>
            <a:ext cx="8519526" cy="1477328"/>
          </a:xfrm>
          <a:prstGeom prst="rect">
            <a:avLst/>
          </a:prstGeom>
          <a:noFill/>
        </p:spPr>
        <p:txBody>
          <a:bodyPr wrap="square" rtlCol="0">
            <a:spAutoFit/>
          </a:bodyPr>
          <a:lstStyle/>
          <a:p>
            <a:r>
              <a:rPr lang="en-US" dirty="0" smtClean="0"/>
              <a:t>GRB fireball neutrino models tested. </a:t>
            </a:r>
          </a:p>
          <a:p>
            <a:r>
              <a:rPr lang="en-US" dirty="0" smtClean="0"/>
              <a:t>   </a:t>
            </a:r>
          </a:p>
          <a:p>
            <a:r>
              <a:rPr lang="en-US" dirty="0" smtClean="0"/>
              <a:t>From this analysis GRBs fireball model strongly constrained (Hummer, </a:t>
            </a:r>
            <a:r>
              <a:rPr lang="en-US" dirty="0" err="1" smtClean="0"/>
              <a:t>Baerwald</a:t>
            </a:r>
            <a:r>
              <a:rPr lang="en-US" dirty="0" smtClean="0"/>
              <a:t> &amp; Winter 2012) and GRBs as the  primary source of highest energy CR</a:t>
            </a:r>
            <a:r>
              <a:rPr lang="en-US" dirty="0"/>
              <a:t> </a:t>
            </a:r>
            <a:r>
              <a:rPr lang="en-US" dirty="0" smtClean="0"/>
              <a:t>strongly disfavored for classes of models (neutron escape)</a:t>
            </a:r>
            <a:endParaRPr lang="en-US" dirty="0"/>
          </a:p>
        </p:txBody>
      </p:sp>
      <p:sp>
        <p:nvSpPr>
          <p:cNvPr id="2" name="Title 1"/>
          <p:cNvSpPr>
            <a:spLocks noGrp="1"/>
          </p:cNvSpPr>
          <p:nvPr>
            <p:ph type="title"/>
          </p:nvPr>
        </p:nvSpPr>
        <p:spPr>
          <a:xfrm>
            <a:off x="0" y="0"/>
            <a:ext cx="9144000" cy="688760"/>
          </a:xfrm>
          <a:solidFill>
            <a:srgbClr val="FFFF00"/>
          </a:solidFill>
        </p:spPr>
        <p:txBody>
          <a:bodyPr>
            <a:noAutofit/>
          </a:bodyPr>
          <a:lstStyle/>
          <a:p>
            <a:r>
              <a:rPr lang="en-US" sz="3200" dirty="0" smtClean="0"/>
              <a:t>(No) neutrinos in coincidence with gamma ray bursts</a:t>
            </a:r>
            <a:endParaRPr lang="en-US" sz="3200" dirty="0"/>
          </a:p>
        </p:txBody>
      </p:sp>
      <p:sp>
        <p:nvSpPr>
          <p:cNvPr id="3" name="TextBox 2"/>
          <p:cNvSpPr txBox="1"/>
          <p:nvPr/>
        </p:nvSpPr>
        <p:spPr>
          <a:xfrm>
            <a:off x="1187624" y="971436"/>
            <a:ext cx="1031051" cy="369332"/>
          </a:xfrm>
          <a:prstGeom prst="rect">
            <a:avLst/>
          </a:prstGeom>
          <a:noFill/>
        </p:spPr>
        <p:txBody>
          <a:bodyPr wrap="none" rtlCol="0">
            <a:spAutoFit/>
          </a:bodyPr>
          <a:lstStyle/>
          <a:p>
            <a:r>
              <a:rPr lang="en-US" dirty="0" smtClean="0"/>
              <a:t>-----------</a:t>
            </a:r>
            <a:endParaRPr lang="en-US" dirty="0"/>
          </a:p>
        </p:txBody>
      </p:sp>
      <p:sp>
        <p:nvSpPr>
          <p:cNvPr id="17" name="TextBox 16"/>
          <p:cNvSpPr txBox="1"/>
          <p:nvPr/>
        </p:nvSpPr>
        <p:spPr>
          <a:xfrm>
            <a:off x="6221642" y="6315487"/>
            <a:ext cx="1964772" cy="359830"/>
          </a:xfrm>
          <a:prstGeom prst="rect">
            <a:avLst/>
          </a:prstGeom>
          <a:noFill/>
        </p:spPr>
        <p:txBody>
          <a:bodyPr wrap="square" lIns="82030" tIns="41015" rIns="82030" bIns="41015" rtlCol="0">
            <a:spAutoFit/>
          </a:bodyPr>
          <a:lstStyle/>
          <a:p>
            <a:r>
              <a:rPr lang="en-US" b="1" dirty="0" smtClean="0">
                <a:solidFill>
                  <a:srgbClr val="000000"/>
                </a:solidFill>
              </a:rPr>
              <a:t>Bustamante talk</a:t>
            </a:r>
            <a:endParaRPr lang="en-US" b="1" dirty="0">
              <a:solidFill>
                <a:srgbClr val="000000"/>
              </a:solidFill>
            </a:endParaRPr>
          </a:p>
        </p:txBody>
      </p:sp>
    </p:spTree>
    <p:extLst>
      <p:ext uri="{BB962C8B-B14F-4D97-AF65-F5344CB8AC3E}">
        <p14:creationId xmlns:p14="http://schemas.microsoft.com/office/powerpoint/2010/main" val="3529139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9144000" cy="688760"/>
          </a:xfrm>
          <a:solidFill>
            <a:srgbClr val="FFFF00"/>
          </a:solidFill>
        </p:spPr>
        <p:txBody>
          <a:bodyPr>
            <a:noAutofit/>
          </a:bodyPr>
          <a:lstStyle/>
          <a:p>
            <a:r>
              <a:rPr lang="en-US" sz="3200" dirty="0" smtClean="0"/>
              <a:t>Updated </a:t>
            </a:r>
            <a:r>
              <a:rPr lang="en-US" sz="3200" dirty="0" err="1" smtClean="0"/>
              <a:t>IceCube</a:t>
            </a:r>
            <a:r>
              <a:rPr lang="en-US" sz="3200" dirty="0" smtClean="0"/>
              <a:t> analysis</a:t>
            </a:r>
            <a:endParaRPr lang="en-US" sz="3200" dirty="0"/>
          </a:p>
        </p:txBody>
      </p:sp>
      <p:sp>
        <p:nvSpPr>
          <p:cNvPr id="4" name="TextBox 3"/>
          <p:cNvSpPr txBox="1"/>
          <p:nvPr/>
        </p:nvSpPr>
        <p:spPr>
          <a:xfrm>
            <a:off x="189903" y="692696"/>
            <a:ext cx="8342537"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WB limit revisited using Katz et al. 2009: If protons from GRBs can leave the source then GRBs can be the sources of UHECR</a:t>
            </a:r>
          </a:p>
          <a:p>
            <a:pPr marL="285750" indent="-285750">
              <a:buFont typeface="Arial" panose="020B0604020202020204" pitchFamily="34" charset="0"/>
              <a:buChar char="•"/>
            </a:pPr>
            <a:r>
              <a:rPr lang="en-US" dirty="0" smtClean="0"/>
              <a:t> </a:t>
            </a:r>
            <a:r>
              <a:rPr lang="en-US" sz="2000" dirty="0" err="1" smtClean="0"/>
              <a:t>Ahlers</a:t>
            </a:r>
            <a:r>
              <a:rPr lang="en-US" sz="2000" dirty="0" smtClean="0"/>
              <a:t> et al. 2011 only neutrons can leave the GRB source </a:t>
            </a:r>
            <a:r>
              <a:rPr lang="en-US" sz="2000" dirty="0" smtClean="0">
                <a:solidFill>
                  <a:srgbClr val="FF0000"/>
                </a:solidFill>
              </a:rPr>
              <a:t>EXCLUDED</a:t>
            </a:r>
            <a:r>
              <a:rPr lang="en-US" sz="2000" dirty="0" smtClean="0"/>
              <a:t> from this analysis </a:t>
            </a:r>
          </a:p>
        </p:txBody>
      </p:sp>
      <p:sp>
        <p:nvSpPr>
          <p:cNvPr id="5" name="TextBox 4"/>
          <p:cNvSpPr txBox="1"/>
          <p:nvPr/>
        </p:nvSpPr>
        <p:spPr>
          <a:xfrm>
            <a:off x="6876256" y="384919"/>
            <a:ext cx="2052465" cy="307777"/>
          </a:xfrm>
          <a:prstGeom prst="rect">
            <a:avLst/>
          </a:prstGeom>
          <a:noFill/>
        </p:spPr>
        <p:txBody>
          <a:bodyPr wrap="square" rtlCol="0">
            <a:spAutoFit/>
          </a:bodyPr>
          <a:lstStyle/>
          <a:p>
            <a:r>
              <a:rPr lang="en-US" sz="1400" b="1" dirty="0" err="1" smtClean="0"/>
              <a:t>Aartsen</a:t>
            </a:r>
            <a:r>
              <a:rPr lang="en-US" sz="1400" b="1" dirty="0" smtClean="0"/>
              <a:t> et al. 2014</a:t>
            </a:r>
            <a:endParaRPr lang="en-US" sz="1400" b="1" dirty="0"/>
          </a:p>
        </p:txBody>
      </p:sp>
      <p:pic>
        <p:nvPicPr>
          <p:cNvPr id="6" name="Picture 5"/>
          <p:cNvPicPr>
            <a:picLocks noChangeAspect="1"/>
          </p:cNvPicPr>
          <p:nvPr/>
        </p:nvPicPr>
        <p:blipFill>
          <a:blip r:embed="rId2"/>
          <a:stretch>
            <a:fillRect/>
          </a:stretch>
        </p:blipFill>
        <p:spPr>
          <a:xfrm>
            <a:off x="400527" y="2016134"/>
            <a:ext cx="8342946" cy="3861137"/>
          </a:xfrm>
          <a:prstGeom prst="rect">
            <a:avLst/>
          </a:prstGeom>
        </p:spPr>
      </p:pic>
      <p:sp>
        <p:nvSpPr>
          <p:cNvPr id="2" name="Rectangle 1"/>
          <p:cNvSpPr/>
          <p:nvPr/>
        </p:nvSpPr>
        <p:spPr>
          <a:xfrm>
            <a:off x="192875" y="6021288"/>
            <a:ext cx="8339565" cy="646331"/>
          </a:xfrm>
          <a:prstGeom prst="rect">
            <a:avLst/>
          </a:prstGeom>
        </p:spPr>
        <p:txBody>
          <a:bodyPr wrap="square">
            <a:spAutoFit/>
          </a:bodyPr>
          <a:lstStyle/>
          <a:p>
            <a:r>
              <a:rPr lang="en-US" b="1" dirty="0" err="1">
                <a:solidFill>
                  <a:srgbClr val="FF0000"/>
                </a:solidFill>
              </a:rPr>
              <a:t>IceCube</a:t>
            </a:r>
            <a:r>
              <a:rPr lang="en-US" b="1" dirty="0">
                <a:solidFill>
                  <a:srgbClr val="FF0000"/>
                </a:solidFill>
              </a:rPr>
              <a:t> put strong constraints on several GRB models and models parameters like the </a:t>
            </a:r>
            <a:r>
              <a:rPr lang="en-US" b="1" dirty="0" err="1">
                <a:solidFill>
                  <a:srgbClr val="FF0000"/>
                </a:solidFill>
              </a:rPr>
              <a:t>barion</a:t>
            </a:r>
            <a:r>
              <a:rPr lang="en-US" b="1" dirty="0">
                <a:solidFill>
                  <a:srgbClr val="FF0000"/>
                </a:solidFill>
              </a:rPr>
              <a:t> loading and the Lorentz factor</a:t>
            </a:r>
          </a:p>
        </p:txBody>
      </p:sp>
    </p:spTree>
    <p:extLst>
      <p:ext uri="{BB962C8B-B14F-4D97-AF65-F5344CB8AC3E}">
        <p14:creationId xmlns:p14="http://schemas.microsoft.com/office/powerpoint/2010/main" val="1401835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FGST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4392488" cy="1830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3"/>
          <p:cNvPicPr>
            <a:picLocks noChangeAspect="1"/>
          </p:cNvPicPr>
          <p:nvPr/>
        </p:nvPicPr>
        <p:blipFill>
          <a:blip r:embed="rId3"/>
          <a:stretch>
            <a:fillRect/>
          </a:stretch>
        </p:blipFill>
        <p:spPr>
          <a:xfrm>
            <a:off x="5652120" y="1196752"/>
            <a:ext cx="3150400" cy="3606047"/>
          </a:xfrm>
          <a:prstGeom prst="rect">
            <a:avLst/>
          </a:prstGeom>
        </p:spPr>
      </p:pic>
      <p:sp>
        <p:nvSpPr>
          <p:cNvPr id="5" name="Title 1"/>
          <p:cNvSpPr txBox="1">
            <a:spLocks/>
          </p:cNvSpPr>
          <p:nvPr/>
        </p:nvSpPr>
        <p:spPr bwMode="auto">
          <a:xfrm>
            <a:off x="611560" y="95659"/>
            <a:ext cx="7974936" cy="9535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dirty="0" smtClean="0">
                <a:solidFill>
                  <a:srgbClr val="FF0000"/>
                </a:solidFill>
                <a:effectLst>
                  <a:outerShdw blurRad="38100" dist="38100" dir="2700000" algn="tl">
                    <a:srgbClr val="000000">
                      <a:alpha val="43137"/>
                    </a:srgbClr>
                  </a:outerShdw>
                </a:effectLst>
              </a:rPr>
              <a:t>Fermi and </a:t>
            </a:r>
            <a:r>
              <a:rPr lang="en-US" sz="3600" b="1" dirty="0" err="1" smtClean="0">
                <a:solidFill>
                  <a:srgbClr val="FF0000"/>
                </a:solidFill>
                <a:effectLst>
                  <a:outerShdw blurRad="38100" dist="38100" dir="2700000" algn="tl">
                    <a:srgbClr val="000000">
                      <a:alpha val="43137"/>
                    </a:srgbClr>
                  </a:outerShdw>
                </a:effectLst>
              </a:rPr>
              <a:t>IceCube</a:t>
            </a:r>
            <a:r>
              <a:rPr lang="en-US" sz="3600" b="1" dirty="0" smtClean="0">
                <a:solidFill>
                  <a:srgbClr val="FF0000"/>
                </a:solidFill>
                <a:effectLst>
                  <a:outerShdw blurRad="38100" dist="38100" dir="2700000" algn="tl">
                    <a:srgbClr val="000000">
                      <a:alpha val="43137"/>
                    </a:srgbClr>
                  </a:outerShdw>
                </a:effectLst>
              </a:rPr>
              <a:t> Synergy </a:t>
            </a:r>
            <a:endParaRPr lang="en-US" sz="3600" b="1" dirty="0">
              <a:solidFill>
                <a:srgbClr val="FF0000"/>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077072"/>
            <a:ext cx="1492394" cy="2108303"/>
          </a:xfrm>
          <a:prstGeom prst="rect">
            <a:avLst/>
          </a:prstGeom>
        </p:spPr>
      </p:pic>
      <p:sp>
        <p:nvSpPr>
          <p:cNvPr id="8" name="Title 1"/>
          <p:cNvSpPr txBox="1">
            <a:spLocks/>
          </p:cNvSpPr>
          <p:nvPr/>
        </p:nvSpPr>
        <p:spPr bwMode="auto">
          <a:xfrm>
            <a:off x="2024085" y="4941168"/>
            <a:ext cx="7256070" cy="9535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800" b="1" dirty="0" smtClean="0">
                <a:solidFill>
                  <a:srgbClr val="FF0000"/>
                </a:solidFill>
                <a:effectLst>
                  <a:outerShdw blurRad="38100" dist="38100" dir="2700000" algn="tl">
                    <a:srgbClr val="000000">
                      <a:alpha val="43137"/>
                    </a:srgbClr>
                  </a:outerShdw>
                </a:effectLst>
              </a:rPr>
              <a:t>Hadronic component in GRB GeV emission?</a:t>
            </a:r>
          </a:p>
          <a:p>
            <a:pPr algn="l"/>
            <a:r>
              <a:rPr lang="en-US" sz="2800" b="1" dirty="0" smtClean="0">
                <a:solidFill>
                  <a:srgbClr val="FF0000"/>
                </a:solidFill>
                <a:effectLst>
                  <a:outerShdw blurRad="38100" dist="38100" dir="2700000" algn="tl">
                    <a:srgbClr val="000000">
                      <a:alpha val="43137"/>
                    </a:srgbClr>
                  </a:outerShdw>
                </a:effectLst>
              </a:rPr>
              <a:t>Hadronic component of the GRB jet?</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0811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2" y="1"/>
            <a:ext cx="8506476" cy="1326321"/>
          </a:xfrm>
        </p:spPr>
        <p:txBody>
          <a:bodyPr>
            <a:normAutofit/>
          </a:bodyPr>
          <a:lstStyle/>
          <a:p>
            <a:r>
              <a:rPr lang="en-US" sz="3200" b="1" dirty="0" smtClean="0">
                <a:effectLst>
                  <a:outerShdw blurRad="38100" dist="38100" dir="2700000" algn="tl">
                    <a:srgbClr val="000000">
                      <a:alpha val="43137"/>
                    </a:srgbClr>
                  </a:outerShdw>
                </a:effectLst>
              </a:rPr>
              <a:t>Further Constraints on GRBs neutrino flux using Fermi data</a:t>
            </a:r>
            <a:r>
              <a:rPr lang="en-US" sz="3200" b="1" dirty="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and </a:t>
            </a:r>
            <a:r>
              <a:rPr lang="en-US" sz="3200" b="1" dirty="0" err="1" smtClean="0">
                <a:effectLst>
                  <a:outerShdw blurRad="38100" dist="38100" dir="2700000" algn="tl">
                    <a:srgbClr val="000000">
                      <a:alpha val="43137"/>
                    </a:srgbClr>
                  </a:outerShdw>
                </a:effectLst>
              </a:rPr>
              <a:t>IceCube</a:t>
            </a:r>
            <a:r>
              <a:rPr lang="en-US" sz="3200" b="1" dirty="0" smtClean="0">
                <a:effectLst>
                  <a:outerShdw blurRad="38100" dist="38100" dir="2700000" algn="tl">
                    <a:srgbClr val="000000">
                      <a:alpha val="43137"/>
                    </a:srgbClr>
                  </a:outerShdw>
                </a:effectLst>
              </a:rPr>
              <a:t> results</a:t>
            </a:r>
            <a:endParaRPr lang="en-US" sz="3200" b="1" cap="none"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292" t="3570" r="5162" b="1492"/>
          <a:stretch/>
        </p:blipFill>
        <p:spPr>
          <a:xfrm>
            <a:off x="5076056" y="1396493"/>
            <a:ext cx="3936823" cy="3958900"/>
          </a:xfrm>
        </p:spPr>
      </p:pic>
      <mc:AlternateContent xmlns:mc="http://schemas.openxmlformats.org/markup-compatibility/2006" xmlns:a14="http://schemas.microsoft.com/office/drawing/2010/main">
        <mc:Choice Requires="a14">
          <p:sp>
            <p:nvSpPr>
              <p:cNvPr id="10" name="Content Placeholder 2"/>
              <p:cNvSpPr txBox="1">
                <a:spLocks/>
              </p:cNvSpPr>
              <p:nvPr/>
            </p:nvSpPr>
            <p:spPr>
              <a:xfrm>
                <a:off x="123191" y="1484784"/>
                <a:ext cx="4679768" cy="493294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sz="2400" dirty="0" smtClean="0">
                    <a:effectLst/>
                  </a:rPr>
                  <a:t>Consider 668 GBM GRBs June 2011-May 2014 co-temporal with </a:t>
                </a:r>
                <a:r>
                  <a:rPr lang="en-US" sz="2400" dirty="0" err="1" smtClean="0">
                    <a:effectLst/>
                  </a:rPr>
                  <a:t>IceCube</a:t>
                </a:r>
                <a:r>
                  <a:rPr lang="en-US" sz="2400" dirty="0" smtClean="0">
                    <a:effectLst/>
                  </a:rPr>
                  <a:t> and estimate the neutrino flux expected by </a:t>
                </a:r>
                <a:r>
                  <a:rPr lang="en-US" sz="2400" dirty="0" err="1" smtClean="0">
                    <a:effectLst/>
                  </a:rPr>
                  <a:t>IceCube</a:t>
                </a:r>
                <a:endParaRPr lang="en-US" sz="2400" dirty="0">
                  <a:effectLst/>
                </a:endParaRPr>
              </a:p>
              <a:p>
                <a:r>
                  <a:rPr lang="en-US" sz="2400" dirty="0" smtClean="0">
                    <a:effectLst/>
                  </a:rPr>
                  <a:t>Constrain on </a:t>
                </a:r>
                <a:r>
                  <a:rPr lang="en-US" sz="3200" dirty="0">
                    <a:effectLst/>
                  </a:rPr>
                  <a:t>:</a:t>
                </a:r>
                <a:r>
                  <a:rPr lang="en-US" sz="3200" dirty="0" smtClean="0">
                    <a:effectLst/>
                  </a:rPr>
                  <a:t> </a:t>
                </a:r>
                <a14:m>
                  <m:oMath xmlns:m="http://schemas.openxmlformats.org/officeDocument/2006/math">
                    <m:f>
                      <m:fPr>
                        <m:ctrlPr>
                          <a:rPr lang="en-US" sz="3200" i="1">
                            <a:solidFill>
                              <a:srgbClr val="0070C0"/>
                            </a:solidFill>
                            <a:effectLst/>
                            <a:latin typeface="Cambria Math"/>
                          </a:rPr>
                        </m:ctrlPr>
                      </m:fPr>
                      <m:num>
                        <m:sSub>
                          <m:sSubPr>
                            <m:ctrlPr>
                              <a:rPr lang="en-US" sz="3200" i="1">
                                <a:solidFill>
                                  <a:srgbClr val="0070C0"/>
                                </a:solidFill>
                                <a:effectLst/>
                                <a:latin typeface="Cambria Math"/>
                              </a:rPr>
                            </m:ctrlPr>
                          </m:sSubPr>
                          <m:e>
                            <m:r>
                              <a:rPr lang="en-US" sz="3200" i="1">
                                <a:solidFill>
                                  <a:srgbClr val="0070C0"/>
                                </a:solidFill>
                                <a:effectLst/>
                                <a:latin typeface="Cambria Math" panose="02040503050406030204" pitchFamily="18" charset="0"/>
                              </a:rPr>
                              <m:t>𝑓</m:t>
                            </m:r>
                          </m:e>
                          <m:sub>
                            <m:r>
                              <a:rPr lang="en-US" sz="3200" i="1">
                                <a:solidFill>
                                  <a:srgbClr val="0070C0"/>
                                </a:solidFill>
                                <a:effectLst/>
                                <a:latin typeface="Cambria Math" panose="02040503050406030204" pitchFamily="18" charset="0"/>
                              </a:rPr>
                              <m:t>𝜋</m:t>
                            </m:r>
                          </m:sub>
                        </m:sSub>
                      </m:num>
                      <m:den>
                        <m:r>
                          <a:rPr lang="en-US" sz="3200" i="1">
                            <a:solidFill>
                              <a:srgbClr val="0070C0"/>
                            </a:solidFill>
                            <a:effectLst/>
                            <a:latin typeface="Cambria Math" panose="02040503050406030204" pitchFamily="18" charset="0"/>
                          </a:rPr>
                          <m:t>𝑓𝑒</m:t>
                        </m:r>
                      </m:den>
                    </m:f>
                    <m:r>
                      <a:rPr lang="en-US" sz="3200" i="1">
                        <a:solidFill>
                          <a:srgbClr val="0070C0"/>
                        </a:solidFill>
                        <a:effectLst/>
                        <a:latin typeface="Cambria Math" panose="02040503050406030204" pitchFamily="18" charset="0"/>
                      </a:rPr>
                      <m:t>&lt;</m:t>
                    </m:r>
                    <m:r>
                      <a:rPr lang="en-US" sz="3200" b="0" i="1" smtClean="0">
                        <a:solidFill>
                          <a:srgbClr val="0070C0"/>
                        </a:solidFill>
                        <a:effectLst/>
                        <a:latin typeface="Cambria Math"/>
                      </a:rPr>
                      <m:t>0</m:t>
                    </m:r>
                    <m:r>
                      <a:rPr lang="en-US" sz="3200" b="0" i="1" smtClean="0">
                        <a:solidFill>
                          <a:srgbClr val="0070C0"/>
                        </a:solidFill>
                        <a:effectLst/>
                        <a:latin typeface="Cambria Math"/>
                      </a:rPr>
                      <m:t>.</m:t>
                    </m:r>
                    <m:r>
                      <a:rPr lang="en-US" sz="3200" b="0" i="1" smtClean="0">
                        <a:solidFill>
                          <a:srgbClr val="0070C0"/>
                        </a:solidFill>
                        <a:effectLst/>
                        <a:latin typeface="Cambria Math"/>
                      </a:rPr>
                      <m:t>2</m:t>
                    </m:r>
                  </m:oMath>
                </a14:m>
                <a:endParaRPr lang="en-US" sz="3200" dirty="0" smtClean="0">
                  <a:effectLst/>
                </a:endParaRPr>
              </a:p>
              <a:p>
                <a:r>
                  <a:rPr lang="en-US" sz="2400" dirty="0" smtClean="0">
                    <a:effectLst/>
                  </a:rPr>
                  <a:t>GRB130427A gives the strongest constraint</a:t>
                </a:r>
                <a:endParaRPr lang="en-US" dirty="0">
                  <a:effectLst/>
                </a:endParaRPr>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123191" y="1484784"/>
                <a:ext cx="4679768" cy="4932944"/>
              </a:xfrm>
              <a:prstGeom prst="rect">
                <a:avLst/>
              </a:prstGeom>
              <a:blipFill rotWithShape="1">
                <a:blip r:embed="rId3"/>
                <a:stretch>
                  <a:fillRect l="-1693" t="-124" r="-1172"/>
                </a:stretch>
              </a:blipFill>
            </p:spPr>
            <p:txBody>
              <a:bodyPr/>
              <a:lstStyle/>
              <a:p>
                <a:r>
                  <a:rPr lang="en-US">
                    <a:noFill/>
                  </a:rPr>
                  <a:t> </a:t>
                </a:r>
              </a:p>
            </p:txBody>
          </p:sp>
        </mc:Fallback>
      </mc:AlternateContent>
      <p:sp>
        <p:nvSpPr>
          <p:cNvPr id="6" name="TextBox 5"/>
          <p:cNvSpPr txBox="1"/>
          <p:nvPr/>
        </p:nvSpPr>
        <p:spPr>
          <a:xfrm>
            <a:off x="5426383" y="1113340"/>
            <a:ext cx="3468963" cy="307777"/>
          </a:xfrm>
          <a:prstGeom prst="rect">
            <a:avLst/>
          </a:prstGeom>
          <a:noFill/>
        </p:spPr>
        <p:txBody>
          <a:bodyPr wrap="none" rtlCol="0">
            <a:spAutoFit/>
          </a:bodyPr>
          <a:lstStyle/>
          <a:p>
            <a:r>
              <a:rPr lang="en-US" sz="1400" b="1" dirty="0" smtClean="0"/>
              <a:t>Lee, Guetta &amp; Behar 2014,  </a:t>
            </a:r>
            <a:r>
              <a:rPr lang="en-US" sz="1400" b="1" dirty="0" err="1" smtClean="0"/>
              <a:t>ApJ</a:t>
            </a:r>
            <a:r>
              <a:rPr lang="en-US" sz="1400" b="1" dirty="0" smtClean="0"/>
              <a:t> 793, 48</a:t>
            </a:r>
            <a:endParaRPr lang="en-US" sz="1400" b="1" dirty="0"/>
          </a:p>
        </p:txBody>
      </p:sp>
    </p:spTree>
    <p:extLst>
      <p:ext uri="{BB962C8B-B14F-4D97-AF65-F5344CB8AC3E}">
        <p14:creationId xmlns:p14="http://schemas.microsoft.com/office/powerpoint/2010/main" val="10425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32" y="195715"/>
            <a:ext cx="8056345" cy="855846"/>
          </a:xfrm>
        </p:spPr>
        <p:txBody>
          <a:bodyPr>
            <a:noAutofit/>
          </a:bodyPr>
          <a:lstStyle/>
          <a:p>
            <a:r>
              <a:rPr lang="en-US" sz="3600" b="1" dirty="0" err="1" smtClean="0">
                <a:effectLst>
                  <a:outerShdw blurRad="38100" dist="38100" dir="2700000" algn="tl">
                    <a:srgbClr val="000000">
                      <a:alpha val="43137"/>
                    </a:srgbClr>
                  </a:outerShdw>
                </a:effectLst>
              </a:rPr>
              <a:t>Hadronic</a:t>
            </a:r>
            <a:r>
              <a:rPr lang="en-US" sz="3600" b="1" dirty="0" smtClean="0">
                <a:effectLst>
                  <a:outerShdw blurRad="38100" dist="38100" dir="2700000" algn="tl">
                    <a:srgbClr val="000000">
                      <a:alpha val="43137"/>
                    </a:srgbClr>
                  </a:outerShdw>
                </a:effectLst>
              </a:rPr>
              <a:t> Content Constraint with LAT</a:t>
            </a:r>
            <a:endParaRPr lang="en-US" sz="3600" b="1" cap="none"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180474" y="1271452"/>
                <a:ext cx="8756583" cy="5521235"/>
              </a:xfrm>
            </p:spPr>
            <p:txBody>
              <a:bodyPr>
                <a:normAutofit fontScale="92500"/>
              </a:bodyPr>
              <a:lstStyle/>
              <a:p>
                <a:pPr marL="0" indent="0" algn="ctr">
                  <a:buNone/>
                </a:pPr>
                <a14:m>
                  <m:oMath xmlns:m="http://schemas.openxmlformats.org/officeDocument/2006/math">
                    <m:r>
                      <a:rPr lang="en-US" sz="2800" i="1" smtClean="0">
                        <a:latin typeface="Cambria Math" panose="02040503050406030204" pitchFamily="18" charset="0"/>
                      </a:rPr>
                      <m:t>𝑝</m:t>
                    </m:r>
                    <m:r>
                      <a:rPr lang="en-US" sz="2800">
                        <a:latin typeface="Cambria Math" panose="02040503050406030204" pitchFamily="18" charset="0"/>
                      </a:rPr>
                      <m:t>+</m:t>
                    </m:r>
                    <m:r>
                      <a:rPr lang="en-US" sz="2800" i="1">
                        <a:latin typeface="Cambria Math" panose="02040503050406030204" pitchFamily="18" charset="0"/>
                      </a:rPr>
                      <m:t>𝛾</m:t>
                    </m:r>
                    <m:r>
                      <a:rPr lang="en-US" sz="2800">
                        <a:latin typeface="Cambria Math" panose="02040503050406030204" pitchFamily="18" charset="0"/>
                      </a:rPr>
                      <m:t>→</m:t>
                    </m:r>
                    <m:sSup>
                      <m:sSupPr>
                        <m:ctrlPr>
                          <a:rPr lang="en-US" sz="2800" i="1">
                            <a:latin typeface="Cambria Math"/>
                          </a:rPr>
                        </m:ctrlPr>
                      </m:sSupPr>
                      <m:e>
                        <m:r>
                          <m:rPr>
                            <m:sty m:val="p"/>
                          </m:rPr>
                          <a:rPr lang="en-US" sz="2800">
                            <a:latin typeface="Cambria Math" panose="02040503050406030204" pitchFamily="18" charset="0"/>
                          </a:rPr>
                          <m:t>Δ</m:t>
                        </m:r>
                      </m:e>
                      <m:sup>
                        <m:r>
                          <a:rPr lang="en-US" sz="2800">
                            <a:latin typeface="Cambria Math" panose="02040503050406030204" pitchFamily="18" charset="0"/>
                          </a:rPr>
                          <m:t>+</m:t>
                        </m:r>
                      </m:sup>
                    </m:sSup>
                    <m:r>
                      <a:rPr lang="en-US" sz="2800">
                        <a:latin typeface="Cambria Math" panose="02040503050406030204" pitchFamily="18" charset="0"/>
                      </a:rPr>
                      <m:t> →</m:t>
                    </m:r>
                    <m:d>
                      <m:dPr>
                        <m:begChr m:val="{"/>
                        <m:endChr m:val=""/>
                        <m:ctrlPr>
                          <a:rPr lang="en-US" sz="2800" i="1">
                            <a:latin typeface="Cambria Math"/>
                          </a:rPr>
                        </m:ctrlPr>
                      </m:dPr>
                      <m:e>
                        <m:eqArr>
                          <m:eqArrPr>
                            <m:ctrlPr>
                              <a:rPr lang="en-US" sz="2800" i="1">
                                <a:latin typeface="Cambria Math"/>
                              </a:rPr>
                            </m:ctrlPr>
                          </m:eqArrPr>
                          <m:e>
                            <m:r>
                              <a:rPr lang="en-US" sz="2800" i="1">
                                <a:latin typeface="Cambria Math" panose="02040503050406030204" pitchFamily="18" charset="0"/>
                              </a:rPr>
                              <m:t>𝑛</m:t>
                            </m:r>
                            <m:r>
                              <a:rPr lang="en-US" sz="2800">
                                <a:latin typeface="Cambria Math" panose="02040503050406030204" pitchFamily="18" charset="0"/>
                              </a:rPr>
                              <m:t>+</m:t>
                            </m:r>
                            <m:sSup>
                              <m:sSupPr>
                                <m:ctrlPr>
                                  <a:rPr lang="en-US" sz="2800" i="1">
                                    <a:latin typeface="Cambria Math"/>
                                  </a:rPr>
                                </m:ctrlPr>
                              </m:sSupPr>
                              <m:e>
                                <m:r>
                                  <a:rPr lang="en-US" sz="2800" i="1">
                                    <a:latin typeface="Cambria Math" panose="02040503050406030204" pitchFamily="18" charset="0"/>
                                  </a:rPr>
                                  <m:t>𝜋</m:t>
                                </m:r>
                              </m:e>
                              <m:sup>
                                <m:r>
                                  <a:rPr lang="en-US" sz="2800">
                                    <a:latin typeface="Cambria Math" panose="02040503050406030204" pitchFamily="18" charset="0"/>
                                  </a:rPr>
                                  <m:t>+</m:t>
                                </m:r>
                              </m:sup>
                            </m:sSup>
                          </m:e>
                          <m:e>
                            <m:r>
                              <a:rPr lang="en-US" sz="2800" i="1">
                                <a:latin typeface="Cambria Math" panose="02040503050406030204" pitchFamily="18" charset="0"/>
                              </a:rPr>
                              <m:t>𝑝</m:t>
                            </m:r>
                            <m:r>
                              <a:rPr lang="en-US" sz="2800">
                                <a:latin typeface="Cambria Math" panose="02040503050406030204" pitchFamily="18" charset="0"/>
                              </a:rPr>
                              <m:t>+</m:t>
                            </m:r>
                            <m:sSup>
                              <m:sSupPr>
                                <m:ctrlPr>
                                  <a:rPr lang="en-US" sz="2800" i="1">
                                    <a:latin typeface="Cambria Math"/>
                                  </a:rPr>
                                </m:ctrlPr>
                              </m:sSupPr>
                              <m:e>
                                <m:r>
                                  <a:rPr lang="en-US" sz="2800" i="1">
                                    <a:latin typeface="Cambria Math" panose="02040503050406030204" pitchFamily="18" charset="0"/>
                                  </a:rPr>
                                  <m:t>𝜋</m:t>
                                </m:r>
                              </m:e>
                              <m:sup>
                                <m:r>
                                  <a:rPr lang="en-US" sz="2800">
                                    <a:latin typeface="Cambria Math" panose="02040503050406030204" pitchFamily="18" charset="0"/>
                                  </a:rPr>
                                  <m:t>0</m:t>
                                </m:r>
                              </m:sup>
                            </m:sSup>
                            <m:r>
                              <a:rPr lang="en-US" sz="2800">
                                <a:latin typeface="Cambria Math" panose="02040503050406030204" pitchFamily="18" charset="0"/>
                              </a:rPr>
                              <m:t> </m:t>
                            </m:r>
                          </m:e>
                        </m:eqArr>
                        <m:r>
                          <a:rPr lang="en-US" sz="2800" i="1">
                            <a:latin typeface="Cambria Math" panose="02040503050406030204" pitchFamily="18" charset="0"/>
                          </a:rPr>
                          <m:t>     </m:t>
                        </m:r>
                        <m:m>
                          <m:mPr>
                            <m:mcs>
                              <m:mc>
                                <m:mcPr>
                                  <m:count m:val="1"/>
                                  <m:mcJc m:val="center"/>
                                </m:mcPr>
                              </m:mc>
                            </m:mcs>
                            <m:ctrlPr>
                              <a:rPr lang="en-US" sz="2800" i="1">
                                <a:latin typeface="Cambria Math"/>
                              </a:rPr>
                            </m:ctrlPr>
                          </m:mPr>
                          <m:mr>
                            <m:e>
                              <m:r>
                                <m:rPr>
                                  <m:brk m:alnAt="7"/>
                                </m:rPr>
                                <a:rPr lang="en-US" sz="2800" i="1">
                                  <a:latin typeface="Cambria Math" panose="02040503050406030204" pitchFamily="18" charset="0"/>
                                </a:rPr>
                                <m:t>1</m:t>
                              </m:r>
                              <m:r>
                                <a:rPr lang="en-US" sz="2800" i="1">
                                  <a:latin typeface="Cambria Math" panose="02040503050406030204" pitchFamily="18" charset="0"/>
                                </a:rPr>
                                <m:t>/</m:t>
                              </m:r>
                              <m:r>
                                <a:rPr lang="en-US" sz="2800" i="1">
                                  <a:latin typeface="Cambria Math" panose="02040503050406030204" pitchFamily="18" charset="0"/>
                                </a:rPr>
                                <m:t>3</m:t>
                              </m:r>
                            </m:e>
                          </m:mr>
                          <m:mr>
                            <m:e>
                              <m:r>
                                <a:rPr lang="en-US" sz="2800" i="1">
                                  <a:latin typeface="Cambria Math" panose="02040503050406030204" pitchFamily="18" charset="0"/>
                                </a:rPr>
                                <m:t>2</m:t>
                              </m:r>
                              <m:r>
                                <a:rPr lang="en-US" sz="2800" i="1">
                                  <a:latin typeface="Cambria Math" panose="02040503050406030204" pitchFamily="18" charset="0"/>
                                </a:rPr>
                                <m:t>/</m:t>
                              </m:r>
                              <m:r>
                                <a:rPr lang="en-US" sz="2800" i="1">
                                  <a:latin typeface="Cambria Math" panose="02040503050406030204" pitchFamily="18" charset="0"/>
                                </a:rPr>
                                <m:t>3</m:t>
                              </m:r>
                            </m:e>
                          </m:mr>
                        </m:m>
                      </m:e>
                    </m:d>
                  </m:oMath>
                </a14:m>
                <a:r>
                  <a:rPr lang="en-US" sz="2800" dirty="0"/>
                  <a:t>       </a:t>
                </a:r>
                <a14:m>
                  <m:oMath xmlns:m="http://schemas.openxmlformats.org/officeDocument/2006/math">
                    <m:m>
                      <m:mPr>
                        <m:mcs>
                          <m:mc>
                            <m:mcPr>
                              <m:count m:val="1"/>
                              <m:mcJc m:val="center"/>
                            </m:mcPr>
                          </m:mc>
                        </m:mcs>
                        <m:ctrlPr>
                          <a:rPr lang="en-US" sz="2800" b="1" i="1" smtClean="0">
                            <a:solidFill>
                              <a:schemeClr val="tx2"/>
                            </a:solidFill>
                            <a:latin typeface="Cambria Math"/>
                          </a:rPr>
                        </m:ctrlPr>
                      </m:mPr>
                      <m:mr>
                        <m:e>
                          <m:sSup>
                            <m:sSupPr>
                              <m:ctrlPr>
                                <a:rPr lang="en-US" sz="2800" b="1" i="1">
                                  <a:solidFill>
                                    <a:schemeClr val="tx2"/>
                                  </a:solidFill>
                                  <a:latin typeface="Cambria Math"/>
                                </a:rPr>
                              </m:ctrlPr>
                            </m:sSupPr>
                            <m:e>
                              <m:r>
                                <a:rPr lang="en-US" sz="2800" b="1" i="1">
                                  <a:solidFill>
                                    <a:schemeClr val="tx2"/>
                                  </a:solidFill>
                                  <a:latin typeface="Cambria Math" panose="02040503050406030204" pitchFamily="18" charset="0"/>
                                </a:rPr>
                                <m:t>𝝅</m:t>
                              </m:r>
                            </m:e>
                            <m:sup>
                              <m:r>
                                <a:rPr lang="en-US" sz="2800" b="1">
                                  <a:solidFill>
                                    <a:schemeClr val="tx2"/>
                                  </a:solidFill>
                                  <a:latin typeface="Cambria Math" panose="02040503050406030204" pitchFamily="18" charset="0"/>
                                </a:rPr>
                                <m:t>+</m:t>
                              </m:r>
                            </m:sup>
                          </m:sSup>
                          <m:r>
                            <a:rPr lang="en-US" sz="2800" b="1">
                              <a:solidFill>
                                <a:schemeClr val="tx2"/>
                              </a:solidFill>
                              <a:latin typeface="Cambria Math" panose="02040503050406030204" pitchFamily="18" charset="0"/>
                            </a:rPr>
                            <m:t>→</m:t>
                          </m:r>
                          <m:sSup>
                            <m:sSupPr>
                              <m:ctrlPr>
                                <a:rPr lang="en-US" sz="2800" b="1" i="1" smtClean="0">
                                  <a:solidFill>
                                    <a:schemeClr val="tx2"/>
                                  </a:solidFill>
                                  <a:latin typeface="Cambria Math"/>
                                </a:rPr>
                              </m:ctrlPr>
                            </m:sSupPr>
                            <m:e>
                              <m:r>
                                <a:rPr lang="en-US" sz="2800" b="1" i="1">
                                  <a:solidFill>
                                    <a:schemeClr val="tx2"/>
                                  </a:solidFill>
                                  <a:latin typeface="Cambria Math" panose="02040503050406030204" pitchFamily="18" charset="0"/>
                                </a:rPr>
                                <m:t>𝒆</m:t>
                              </m:r>
                            </m:e>
                            <m:sup>
                              <m:r>
                                <a:rPr lang="en-US" sz="2800" b="1">
                                  <a:solidFill>
                                    <a:schemeClr val="tx2"/>
                                  </a:solidFill>
                                  <a:latin typeface="Cambria Math" panose="02040503050406030204" pitchFamily="18" charset="0"/>
                                </a:rPr>
                                <m:t>+</m:t>
                              </m:r>
                            </m:sup>
                          </m:sSup>
                          <m:r>
                            <a:rPr lang="en-US" sz="2800" b="1">
                              <a:solidFill>
                                <a:schemeClr val="tx2"/>
                              </a:solidFill>
                              <a:latin typeface="Cambria Math" panose="02040503050406030204" pitchFamily="18" charset="0"/>
                            </a:rPr>
                            <m:t>+</m:t>
                          </m:r>
                          <m:sSub>
                            <m:sSubPr>
                              <m:ctrlPr>
                                <a:rPr lang="en-US" sz="2800" b="1" i="1">
                                  <a:solidFill>
                                    <a:schemeClr val="tx2"/>
                                  </a:solidFill>
                                  <a:latin typeface="Cambria Math"/>
                                </a:rPr>
                              </m:ctrlPr>
                            </m:sSubPr>
                            <m:e>
                              <m:r>
                                <a:rPr lang="en-US" sz="2800" b="1" i="1">
                                  <a:solidFill>
                                    <a:schemeClr val="tx2"/>
                                  </a:solidFill>
                                  <a:latin typeface="Cambria Math" panose="02040503050406030204" pitchFamily="18" charset="0"/>
                                </a:rPr>
                                <m:t>𝝂</m:t>
                              </m:r>
                            </m:e>
                            <m:sub>
                              <m:r>
                                <a:rPr lang="en-US" sz="2800" b="1" i="1">
                                  <a:solidFill>
                                    <a:schemeClr val="tx2"/>
                                  </a:solidFill>
                                  <a:latin typeface="Cambria Math" panose="02040503050406030204" pitchFamily="18" charset="0"/>
                                </a:rPr>
                                <m:t>𝒆</m:t>
                              </m:r>
                            </m:sub>
                          </m:sSub>
                          <m:r>
                            <a:rPr lang="en-US" sz="2800" b="1">
                              <a:solidFill>
                                <a:schemeClr val="tx2"/>
                              </a:solidFill>
                              <a:latin typeface="Cambria Math" panose="02040503050406030204" pitchFamily="18" charset="0"/>
                            </a:rPr>
                            <m:t>+</m:t>
                          </m:r>
                          <m:sSub>
                            <m:sSubPr>
                              <m:ctrlPr>
                                <a:rPr lang="en-US" sz="2800" b="1" i="1">
                                  <a:solidFill>
                                    <a:schemeClr val="tx2"/>
                                  </a:solidFill>
                                  <a:latin typeface="Cambria Math"/>
                                </a:rPr>
                              </m:ctrlPr>
                            </m:sSubPr>
                            <m:e>
                              <m:r>
                                <a:rPr lang="en-US" sz="2800" b="1" i="1">
                                  <a:solidFill>
                                    <a:schemeClr val="tx2"/>
                                  </a:solidFill>
                                  <a:latin typeface="Cambria Math" panose="02040503050406030204" pitchFamily="18" charset="0"/>
                                </a:rPr>
                                <m:t>𝝂</m:t>
                              </m:r>
                            </m:e>
                            <m:sub>
                              <m:r>
                                <a:rPr lang="en-US" sz="2800" b="1" i="1">
                                  <a:solidFill>
                                    <a:schemeClr val="tx2"/>
                                  </a:solidFill>
                                  <a:latin typeface="Cambria Math" panose="02040503050406030204" pitchFamily="18" charset="0"/>
                                </a:rPr>
                                <m:t>𝝁</m:t>
                              </m:r>
                            </m:sub>
                          </m:sSub>
                          <m:r>
                            <a:rPr lang="en-US" sz="2800" b="1">
                              <a:solidFill>
                                <a:schemeClr val="tx2"/>
                              </a:solidFill>
                              <a:latin typeface="Cambria Math" panose="02040503050406030204" pitchFamily="18" charset="0"/>
                            </a:rPr>
                            <m:t>+</m:t>
                          </m:r>
                          <m:sSub>
                            <m:sSubPr>
                              <m:ctrlPr>
                                <a:rPr lang="en-US" sz="2800" b="1" i="1">
                                  <a:solidFill>
                                    <a:schemeClr val="tx2"/>
                                  </a:solidFill>
                                  <a:latin typeface="Cambria Math"/>
                                </a:rPr>
                              </m:ctrlPr>
                            </m:sSubPr>
                            <m:e>
                              <m:acc>
                                <m:accPr>
                                  <m:chr m:val="̅"/>
                                  <m:ctrlPr>
                                    <a:rPr lang="en-US" sz="2800" b="1" i="1">
                                      <a:solidFill>
                                        <a:schemeClr val="tx2"/>
                                      </a:solidFill>
                                      <a:latin typeface="Cambria Math"/>
                                    </a:rPr>
                                  </m:ctrlPr>
                                </m:accPr>
                                <m:e>
                                  <m:r>
                                    <a:rPr lang="en-US" sz="2800" b="1" i="1">
                                      <a:solidFill>
                                        <a:schemeClr val="tx2"/>
                                      </a:solidFill>
                                      <a:latin typeface="Cambria Math" panose="02040503050406030204" pitchFamily="18" charset="0"/>
                                    </a:rPr>
                                    <m:t>𝝂</m:t>
                                  </m:r>
                                </m:e>
                              </m:acc>
                            </m:e>
                            <m:sub>
                              <m:r>
                                <a:rPr lang="en-US" sz="2800" b="1" i="1">
                                  <a:solidFill>
                                    <a:schemeClr val="tx2"/>
                                  </a:solidFill>
                                  <a:latin typeface="Cambria Math" panose="02040503050406030204" pitchFamily="18" charset="0"/>
                                </a:rPr>
                                <m:t>𝝁</m:t>
                              </m:r>
                            </m:sub>
                          </m:sSub>
                        </m:e>
                      </m:mr>
                      <m:mr>
                        <m:e>
                          <m:sSup>
                            <m:sSupPr>
                              <m:ctrlPr>
                                <a:rPr lang="en-US" sz="2800" b="1" i="1" smtClean="0">
                                  <a:solidFill>
                                    <a:schemeClr val="tx2"/>
                                  </a:solidFill>
                                  <a:latin typeface="Cambria Math"/>
                                </a:rPr>
                              </m:ctrlPr>
                            </m:sSupPr>
                            <m:e>
                              <m:r>
                                <a:rPr lang="en-US" sz="2800" b="1" i="1">
                                  <a:solidFill>
                                    <a:schemeClr val="tx2"/>
                                  </a:solidFill>
                                  <a:latin typeface="Cambria Math" panose="02040503050406030204" pitchFamily="18" charset="0"/>
                                </a:rPr>
                                <m:t>𝝅</m:t>
                              </m:r>
                            </m:e>
                            <m:sup>
                              <m:r>
                                <a:rPr lang="en-US" sz="2800" b="1" i="1">
                                  <a:solidFill>
                                    <a:schemeClr val="tx2"/>
                                  </a:solidFill>
                                  <a:latin typeface="Cambria Math" panose="02040503050406030204" pitchFamily="18" charset="0"/>
                                </a:rPr>
                                <m:t>𝟎</m:t>
                              </m:r>
                            </m:sup>
                          </m:sSup>
                          <m:r>
                            <a:rPr lang="en-US" sz="2800" b="1">
                              <a:solidFill>
                                <a:schemeClr val="tx2"/>
                              </a:solidFill>
                              <a:latin typeface="Cambria Math" panose="02040503050406030204" pitchFamily="18" charset="0"/>
                            </a:rPr>
                            <m:t>→</m:t>
                          </m:r>
                          <m:r>
                            <a:rPr lang="en-US" sz="2800" b="1" i="1">
                              <a:solidFill>
                                <a:schemeClr val="tx2"/>
                              </a:solidFill>
                              <a:latin typeface="Cambria Math" panose="02040503050406030204" pitchFamily="18" charset="0"/>
                            </a:rPr>
                            <m:t>𝜸</m:t>
                          </m:r>
                          <m:r>
                            <a:rPr lang="en-US" sz="2800" b="1" i="1">
                              <a:solidFill>
                                <a:schemeClr val="tx2"/>
                              </a:solidFill>
                              <a:latin typeface="Cambria Math" panose="02040503050406030204" pitchFamily="18" charset="0"/>
                            </a:rPr>
                            <m:t>+</m:t>
                          </m:r>
                          <m:r>
                            <a:rPr lang="en-US" sz="2800" b="1" i="1">
                              <a:solidFill>
                                <a:schemeClr val="tx2"/>
                              </a:solidFill>
                              <a:latin typeface="Cambria Math" panose="02040503050406030204" pitchFamily="18" charset="0"/>
                            </a:rPr>
                            <m:t>𝜸</m:t>
                          </m:r>
                          <m:r>
                            <m:rPr>
                              <m:nor/>
                            </m:rPr>
                            <a:rPr lang="en-US" sz="2800" b="1" dirty="0">
                              <a:solidFill>
                                <a:schemeClr val="tx2"/>
                              </a:solidFill>
                            </a:rPr>
                            <m:t> </m:t>
                          </m:r>
                        </m:e>
                      </m:mr>
                    </m:m>
                  </m:oMath>
                </a14:m>
                <a:endParaRPr lang="en-US" sz="1800" b="1" dirty="0" smtClean="0"/>
              </a:p>
              <a:p>
                <a:pPr marL="0" indent="0" algn="ctr">
                  <a:buNone/>
                </a:pPr>
                <a:endParaRPr lang="en-US" sz="1800" dirty="0" smtClean="0"/>
              </a:p>
              <a:p>
                <a:r>
                  <a:rPr lang="en-US" sz="2800" dirty="0" smtClean="0"/>
                  <a:t>High energy photons cascade through pair production to </a:t>
                </a:r>
                <a:r>
                  <a:rPr lang="en-US" sz="2800" dirty="0" err="1" smtClean="0"/>
                  <a:t>GeV</a:t>
                </a:r>
                <a:r>
                  <a:rPr lang="en-US" sz="2800" dirty="0" smtClean="0"/>
                  <a:t> regime</a:t>
                </a:r>
              </a:p>
              <a:p>
                <a:r>
                  <a:rPr lang="en-US" sz="2800" dirty="0" err="1" smtClean="0"/>
                  <a:t>Aditional</a:t>
                </a:r>
                <a:r>
                  <a:rPr lang="en-US" sz="2800" dirty="0" smtClean="0"/>
                  <a:t> </a:t>
                </a:r>
                <a:r>
                  <a:rPr lang="en-US" sz="2800" dirty="0" err="1" smtClean="0"/>
                  <a:t>GeV</a:t>
                </a:r>
                <a:r>
                  <a:rPr lang="en-US" sz="2800" dirty="0" smtClean="0"/>
                  <a:t> photons can arise from the </a:t>
                </a:r>
                <a14:m>
                  <m:oMath xmlns:m="http://schemas.openxmlformats.org/officeDocument/2006/math">
                    <m:sSup>
                      <m:sSupPr>
                        <m:ctrlPr>
                          <a:rPr lang="en-US" sz="2800" b="0" i="1" smtClean="0">
                            <a:latin typeface="Cambria Math"/>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m:t>
                        </m:r>
                      </m:sup>
                    </m:sSup>
                  </m:oMath>
                </a14:m>
                <a:r>
                  <a:rPr lang="en-US" sz="2800" dirty="0" smtClean="0"/>
                  <a:t> in the </a:t>
                </a:r>
                <a14:m>
                  <m:oMath xmlns:m="http://schemas.openxmlformats.org/officeDocument/2006/math">
                    <m:sSup>
                      <m:sSupPr>
                        <m:ctrlPr>
                          <a:rPr lang="en-US" sz="2800" b="0" i="1" smtClean="0">
                            <a:latin typeface="Cambria Math"/>
                          </a:rPr>
                        </m:ctrlPr>
                      </m:sSupPr>
                      <m:e>
                        <m:r>
                          <a:rPr lang="en-US" sz="2800" b="0" i="1" smtClean="0">
                            <a:latin typeface="Cambria Math" panose="02040503050406030204" pitchFamily="18" charset="0"/>
                          </a:rPr>
                          <m:t>𝜋</m:t>
                        </m:r>
                      </m:e>
                      <m:sup>
                        <m:r>
                          <a:rPr lang="en-US" sz="2800" b="0" i="1" smtClean="0">
                            <a:latin typeface="Cambria Math" panose="02040503050406030204" pitchFamily="18" charset="0"/>
                          </a:rPr>
                          <m:t>+</m:t>
                        </m:r>
                      </m:sup>
                    </m:sSup>
                  </m:oMath>
                </a14:m>
                <a:r>
                  <a:rPr lang="en-US" sz="2800" dirty="0" smtClean="0"/>
                  <a:t> decay</a:t>
                </a:r>
                <a:endParaRPr lang="en-US" sz="2400" dirty="0" smtClean="0"/>
              </a:p>
              <a:p>
                <a:r>
                  <a:rPr lang="en-US" sz="2800" dirty="0" smtClean="0"/>
                  <a:t>At the </a:t>
                </a:r>
                <a:r>
                  <a:rPr lang="en-US" sz="2800" dirty="0" err="1" smtClean="0"/>
                  <a:t>GeV</a:t>
                </a:r>
                <a:r>
                  <a:rPr lang="en-US" sz="2800" dirty="0" smtClean="0"/>
                  <a:t> regime we would expect LAT to detect </a:t>
                </a:r>
              </a:p>
              <a:p>
                <a:endParaRPr lang="en-US" sz="1800" dirty="0" smtClean="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𝐿𝐴𝑇</m:t>
                          </m:r>
                        </m:sub>
                      </m:sSub>
                      <m:r>
                        <a:rPr lang="en-US" b="0" i="1" smtClean="0">
                          <a:latin typeface="Cambria Math" panose="02040503050406030204" pitchFamily="18" charset="0"/>
                        </a:rPr>
                        <m:t>=</m:t>
                      </m:r>
                      <m:sSubSup>
                        <m:sSubSupPr>
                          <m:ctrlPr>
                            <a:rPr lang="en-US" b="0" i="1" smtClean="0">
                              <a:latin typeface="Cambria Math"/>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𝛾</m:t>
                          </m:r>
                        </m:sub>
                        <m:sup>
                          <m:r>
                            <a:rPr lang="en-US" b="0" i="1" smtClean="0">
                              <a:latin typeface="Cambria Math"/>
                            </a:rPr>
                            <m:t>𝜋</m:t>
                          </m:r>
                        </m:sup>
                      </m:sSubSup>
                      <m:r>
                        <a:rPr lang="en-US" b="0" i="1" smtClean="0">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𝐹</m:t>
                          </m:r>
                        </m:e>
                        <m:sub>
                          <m:r>
                            <a:rPr lang="en-US" i="1">
                              <a:latin typeface="Cambria Math" panose="02040503050406030204" pitchFamily="18" charset="0"/>
                            </a:rPr>
                            <m:t>𝛾</m:t>
                          </m:r>
                        </m:sub>
                        <m:sup>
                          <m:r>
                            <a:rPr lang="en-US" b="0" i="1" smtClean="0">
                              <a:latin typeface="Cambria Math" panose="02040503050406030204" pitchFamily="18" charset="0"/>
                            </a:rPr>
                            <m:t>𝑒</m:t>
                          </m:r>
                        </m:sup>
                      </m:sSubSup>
                      <m:r>
                        <a:rPr lang="en-US" b="0" i="1" smtClean="0">
                          <a:latin typeface="Cambria Math" panose="02040503050406030204" pitchFamily="18" charset="0"/>
                        </a:rPr>
                        <m:t>=</m:t>
                      </m:r>
                      <m:f>
                        <m:fPr>
                          <m:ctrlPr>
                            <a:rPr lang="en-US" i="1">
                              <a:effectLst/>
                              <a:latin typeface="Cambria Math"/>
                            </a:rPr>
                          </m:ctrlPr>
                        </m:fPr>
                        <m:num>
                          <m:r>
                            <a:rPr lang="en-US" b="0" i="1" smtClean="0">
                              <a:effectLst/>
                              <a:latin typeface="Cambria Math" panose="02040503050406030204" pitchFamily="18" charset="0"/>
                            </a:rPr>
                            <m:t>3</m:t>
                          </m:r>
                        </m:num>
                        <m:den>
                          <m:r>
                            <a:rPr lang="en-US">
                              <a:effectLst/>
                              <a:latin typeface="Cambria Math" panose="02040503050406030204" pitchFamily="18" charset="0"/>
                            </a:rPr>
                            <m:t>4</m:t>
                          </m:r>
                        </m:den>
                      </m:f>
                      <m:f>
                        <m:fPr>
                          <m:ctrlPr>
                            <a:rPr lang="en-US" i="1">
                              <a:effectLst/>
                              <a:latin typeface="Cambria Math"/>
                            </a:rPr>
                          </m:ctrlPr>
                        </m:fPr>
                        <m:num>
                          <m:sSub>
                            <m:sSubPr>
                              <m:ctrlPr>
                                <a:rPr lang="en-US" i="1">
                                  <a:effectLst/>
                                  <a:latin typeface="Cambria Math"/>
                                </a:rPr>
                              </m:ctrlPr>
                            </m:sSubPr>
                            <m:e>
                              <m:r>
                                <a:rPr lang="en-US" i="1">
                                  <a:effectLst/>
                                  <a:latin typeface="Cambria Math" panose="02040503050406030204" pitchFamily="18" charset="0"/>
                                </a:rPr>
                                <m:t>𝑓</m:t>
                              </m:r>
                            </m:e>
                            <m:sub>
                              <m:r>
                                <a:rPr lang="en-US" i="1">
                                  <a:effectLst/>
                                  <a:latin typeface="Cambria Math" panose="02040503050406030204" pitchFamily="18" charset="0"/>
                                </a:rPr>
                                <m:t>𝜋</m:t>
                              </m:r>
                            </m:sub>
                          </m:sSub>
                        </m:num>
                        <m:den>
                          <m:sSub>
                            <m:sSubPr>
                              <m:ctrlPr>
                                <a:rPr lang="en-US" i="1">
                                  <a:effectLst/>
                                  <a:latin typeface="Cambria Math"/>
                                </a:rPr>
                              </m:ctrlPr>
                            </m:sSubPr>
                            <m:e>
                              <m:r>
                                <a:rPr lang="en-US" i="1">
                                  <a:effectLst/>
                                  <a:latin typeface="Cambria Math" panose="02040503050406030204" pitchFamily="18" charset="0"/>
                                </a:rPr>
                                <m:t>𝑓</m:t>
                              </m:r>
                            </m:e>
                            <m:sub>
                              <m:r>
                                <a:rPr lang="en-US" i="1">
                                  <a:effectLst/>
                                  <a:latin typeface="Cambria Math" panose="02040503050406030204" pitchFamily="18" charset="0"/>
                                </a:rPr>
                                <m:t>𝑒</m:t>
                              </m:r>
                            </m:sub>
                          </m:sSub>
                        </m:den>
                      </m:f>
                      <m:f>
                        <m:fPr>
                          <m:ctrlPr>
                            <a:rPr lang="en-US" i="1">
                              <a:effectLst/>
                              <a:latin typeface="Cambria Math"/>
                            </a:rPr>
                          </m:ctrlPr>
                        </m:fPr>
                        <m:num>
                          <m:sSub>
                            <m:sSubPr>
                              <m:ctrlPr>
                                <a:rPr lang="en-US" i="1">
                                  <a:effectLst/>
                                  <a:latin typeface="Cambria Math"/>
                                </a:rPr>
                              </m:ctrlPr>
                            </m:sSubPr>
                            <m:e>
                              <m:r>
                                <a:rPr lang="en-US" i="1">
                                  <a:effectLst/>
                                  <a:latin typeface="Cambria Math" panose="02040503050406030204" pitchFamily="18" charset="0"/>
                                </a:rPr>
                                <m:t>𝐹</m:t>
                              </m:r>
                            </m:e>
                            <m:sub>
                              <m:r>
                                <a:rPr lang="en-US" i="1">
                                  <a:effectLst/>
                                  <a:latin typeface="Cambria Math" panose="02040503050406030204" pitchFamily="18" charset="0"/>
                                </a:rPr>
                                <m:t>𝐺𝐵𝑀</m:t>
                              </m:r>
                            </m:sub>
                          </m:sSub>
                        </m:num>
                        <m:den>
                          <m:func>
                            <m:funcPr>
                              <m:ctrlPr>
                                <a:rPr lang="en-US" i="1">
                                  <a:effectLst/>
                                  <a:latin typeface="Cambria Math"/>
                                </a:rPr>
                              </m:ctrlPr>
                            </m:funcPr>
                            <m:fName>
                              <m:r>
                                <m:rPr>
                                  <m:sty m:val="p"/>
                                </m:rPr>
                                <a:rPr lang="en-US">
                                  <a:effectLst/>
                                  <a:latin typeface="Cambria Math" panose="02040503050406030204" pitchFamily="18" charset="0"/>
                                </a:rPr>
                                <m:t>ln</m:t>
                              </m:r>
                            </m:fName>
                            <m:e>
                              <m:d>
                                <m:dPr>
                                  <m:ctrlPr>
                                    <a:rPr lang="en-US" i="1">
                                      <a:effectLst/>
                                      <a:latin typeface="Cambria Math"/>
                                    </a:rPr>
                                  </m:ctrlPr>
                                </m:dPr>
                                <m:e>
                                  <m:r>
                                    <a:rPr lang="en-US">
                                      <a:effectLst/>
                                      <a:latin typeface="Cambria Math" panose="02040503050406030204" pitchFamily="18" charset="0"/>
                                    </a:rPr>
                                    <m:t>10</m:t>
                                  </m:r>
                                </m:e>
                              </m:d>
                            </m:e>
                          </m:func>
                        </m:den>
                      </m:f>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𝐹</m:t>
                          </m:r>
                        </m:e>
                        <m:sub>
                          <m:r>
                            <a:rPr lang="en-US" i="1">
                              <a:latin typeface="Cambria Math" panose="02040503050406030204" pitchFamily="18" charset="0"/>
                            </a:rPr>
                            <m:t>𝛾</m:t>
                          </m:r>
                        </m:sub>
                        <m:sup>
                          <m:r>
                            <a:rPr lang="en-US" i="1">
                              <a:latin typeface="Cambria Math" panose="02040503050406030204" pitchFamily="18" charset="0"/>
                            </a:rPr>
                            <m:t>𝑒</m:t>
                          </m:r>
                        </m:sup>
                      </m:sSubSup>
                    </m:oMath>
                  </m:oMathPara>
                </a14:m>
                <a:endParaRPr lang="en-US" sz="1600" dirty="0" smtClean="0"/>
              </a:p>
              <a:p>
                <a:pPr marL="0" indent="0">
                  <a:buNone/>
                </a:pPr>
                <a:endParaRPr lang="en-US" sz="1600" dirty="0" smtClean="0"/>
              </a:p>
              <a:p>
                <a:pPr>
                  <a:buFont typeface="Wingdings" panose="05000000000000000000" pitchFamily="2" charset="2"/>
                  <a:buChar char="Ø"/>
                </a:pPr>
                <a14:m>
                  <m:oMath xmlns:m="http://schemas.openxmlformats.org/officeDocument/2006/math">
                    <m:sSubSup>
                      <m:sSubSupPr>
                        <m:ctrlPr>
                          <a:rPr lang="en-US" sz="2400" b="0" i="1" smtClean="0">
                            <a:latin typeface="Cambria Math"/>
                          </a:rPr>
                        </m:ctrlPr>
                      </m:sSubSupPr>
                      <m:e>
                        <m:r>
                          <a:rPr lang="en-US" sz="2400" b="0" i="1" smtClean="0">
                            <a:latin typeface="Cambria Math" panose="02040503050406030204" pitchFamily="18" charset="0"/>
                          </a:rPr>
                          <m:t>𝐹</m:t>
                        </m:r>
                      </m:e>
                      <m:sub>
                        <m:r>
                          <a:rPr lang="en-US" sz="2400" b="0" i="1" smtClean="0">
                            <a:latin typeface="Cambria Math" panose="02040503050406030204" pitchFamily="18" charset="0"/>
                          </a:rPr>
                          <m:t>𝛾</m:t>
                        </m:r>
                      </m:sub>
                      <m:sup>
                        <m:r>
                          <a:rPr lang="en-US" sz="2400" b="0" i="1" smtClean="0">
                            <a:latin typeface="Cambria Math" panose="02040503050406030204" pitchFamily="18" charset="0"/>
                          </a:rPr>
                          <m:t>𝑒</m:t>
                        </m:r>
                      </m:sup>
                    </m:sSubSup>
                  </m:oMath>
                </a14:m>
                <a:r>
                  <a:rPr lang="en-US" sz="2400" dirty="0" smtClean="0"/>
                  <a:t>  All other processes yield </a:t>
                </a:r>
                <a:r>
                  <a:rPr lang="en-US" sz="2400" dirty="0" err="1" smtClean="0"/>
                  <a:t>GeV</a:t>
                </a:r>
                <a:r>
                  <a:rPr lang="en-US" sz="2400" dirty="0" smtClean="0"/>
                  <a:t> photons, include IC and synch</a:t>
                </a:r>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180474" y="1271452"/>
                <a:ext cx="8756583" cy="5521235"/>
              </a:xfrm>
              <a:blipFill rotWithShape="1">
                <a:blip r:embed="rId3"/>
                <a:stretch>
                  <a:fillRect l="-1114" r="-975"/>
                </a:stretch>
              </a:blipFill>
            </p:spPr>
            <p:txBody>
              <a:bodyPr/>
              <a:lstStyle/>
              <a:p>
                <a:r>
                  <a:rPr lang="en-US">
                    <a:noFill/>
                  </a:rPr>
                  <a:t> </a:t>
                </a:r>
              </a:p>
            </p:txBody>
          </p:sp>
        </mc:Fallback>
      </mc:AlternateContent>
      <p:sp>
        <p:nvSpPr>
          <p:cNvPr id="10" name="Content Placeholder 2"/>
          <p:cNvSpPr txBox="1">
            <a:spLocks/>
          </p:cNvSpPr>
          <p:nvPr/>
        </p:nvSpPr>
        <p:spPr>
          <a:xfrm>
            <a:off x="97972" y="1559296"/>
            <a:ext cx="8673050" cy="463249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endParaRPr lang="en-US" sz="1800" dirty="0" smtClean="0"/>
          </a:p>
        </p:txBody>
      </p:sp>
    </p:spTree>
    <p:extLst>
      <p:ext uri="{BB962C8B-B14F-4D97-AF65-F5344CB8AC3E}">
        <p14:creationId xmlns:p14="http://schemas.microsoft.com/office/powerpoint/2010/main" val="3811379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32" y="195715"/>
            <a:ext cx="8056345" cy="1326321"/>
          </a:xfrm>
        </p:spPr>
        <p:txBody>
          <a:bodyPr>
            <a:normAutofit/>
          </a:bodyPr>
          <a:lstStyle/>
          <a:p>
            <a:r>
              <a:rPr lang="en-US" sz="3200" dirty="0" smtClean="0"/>
              <a:t>LAT </a:t>
            </a:r>
            <a:r>
              <a:rPr lang="en-US" sz="3200" dirty="0"/>
              <a:t>Hadronic </a:t>
            </a:r>
            <a:r>
              <a:rPr lang="en-US" sz="3200" dirty="0" smtClean="0"/>
              <a:t>Content </a:t>
            </a:r>
            <a:r>
              <a:rPr lang="en-US" sz="3200" dirty="0"/>
              <a:t>Constraint</a:t>
            </a:r>
            <a:br>
              <a:rPr lang="en-US" sz="3200" dirty="0"/>
            </a:br>
            <a:endParaRPr lang="en-US" sz="3200" cap="none" dirty="0">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8" name="Content Placeholder 2"/>
              <p:cNvSpPr>
                <a:spLocks noGrp="1"/>
              </p:cNvSpPr>
              <p:nvPr>
                <p:ph idx="1"/>
              </p:nvPr>
            </p:nvSpPr>
            <p:spPr>
              <a:xfrm>
                <a:off x="191904" y="1001487"/>
                <a:ext cx="7203306" cy="5521235"/>
              </a:xfrm>
            </p:spPr>
            <p:txBody>
              <a:bodyPr>
                <a:normAutofit fontScale="92500"/>
              </a:bodyPr>
              <a:lstStyle/>
              <a:p>
                <a:pPr>
                  <a:lnSpc>
                    <a:spcPct val="150000"/>
                  </a:lnSpc>
                </a:pPr>
                <a:r>
                  <a:rPr lang="en-US" sz="2400" dirty="0" smtClean="0"/>
                  <a:t>The hadronic fraction of LAT </a:t>
                </a:r>
                <a:r>
                  <a:rPr lang="en-US" sz="2400" dirty="0" err="1" smtClean="0"/>
                  <a:t>fluence</a:t>
                </a:r>
                <a:r>
                  <a:rPr lang="en-US" sz="2400" dirty="0" smtClean="0"/>
                  <a:t> is        </a:t>
                </a:r>
                <a:endParaRPr lang="en-US" sz="2400" dirty="0"/>
              </a:p>
              <a:p>
                <a:pPr>
                  <a:lnSpc>
                    <a:spcPct val="150000"/>
                  </a:lnSpc>
                </a:pPr>
                <a:r>
                  <a:rPr lang="en-US" sz="2400" dirty="0" smtClean="0"/>
                  <a:t> </a:t>
                </a:r>
                <a14:m>
                  <m:oMath xmlns:m="http://schemas.openxmlformats.org/officeDocument/2006/math">
                    <m:sSub>
                      <m:sSubPr>
                        <m:ctrlPr>
                          <a:rPr lang="en-US" sz="2800" b="0" i="1" smtClean="0">
                            <a:effectLst/>
                            <a:latin typeface="Cambria Math"/>
                          </a:rPr>
                        </m:ctrlPr>
                      </m:sSubPr>
                      <m:e>
                        <m:r>
                          <a:rPr lang="en-US" sz="2800" b="0" i="1" smtClean="0">
                            <a:effectLst/>
                            <a:latin typeface="Cambria Math" panose="02040503050406030204" pitchFamily="18" charset="0"/>
                          </a:rPr>
                          <m:t>𝑓</m:t>
                        </m:r>
                      </m:e>
                      <m:sub>
                        <m:r>
                          <a:rPr lang="en-US" sz="2800" b="0" i="1" smtClean="0">
                            <a:effectLst/>
                            <a:latin typeface="Cambria Math" panose="02040503050406030204" pitchFamily="18" charset="0"/>
                          </a:rPr>
                          <m:t>𝐻𝑎𝑑</m:t>
                        </m:r>
                      </m:sub>
                    </m:sSub>
                    <m:r>
                      <a:rPr lang="en-US" sz="2800" b="0" i="1" smtClean="0">
                        <a:effectLst/>
                        <a:latin typeface="Cambria Math" panose="02040503050406030204" pitchFamily="18" charset="0"/>
                      </a:rPr>
                      <m:t>=</m:t>
                    </m:r>
                    <m:f>
                      <m:fPr>
                        <m:ctrlPr>
                          <a:rPr lang="en-US" sz="2800" i="1">
                            <a:effectLst/>
                            <a:latin typeface="Cambria Math"/>
                          </a:rPr>
                        </m:ctrlPr>
                      </m:fPr>
                      <m:num>
                        <m:r>
                          <a:rPr lang="en-US" sz="2800" b="0" i="1" smtClean="0">
                            <a:effectLst/>
                            <a:latin typeface="Cambria Math" panose="02040503050406030204" pitchFamily="18" charset="0"/>
                          </a:rPr>
                          <m:t>3</m:t>
                        </m:r>
                      </m:num>
                      <m:den>
                        <m:r>
                          <a:rPr lang="en-US" sz="2800">
                            <a:effectLst/>
                            <a:latin typeface="Cambria Math" panose="02040503050406030204" pitchFamily="18" charset="0"/>
                          </a:rPr>
                          <m:t>4</m:t>
                        </m:r>
                        <m:func>
                          <m:funcPr>
                            <m:ctrlPr>
                              <a:rPr lang="en-US" sz="2800" i="1">
                                <a:effectLst/>
                                <a:latin typeface="Cambria Math"/>
                              </a:rPr>
                            </m:ctrlPr>
                          </m:funcPr>
                          <m:fName>
                            <m:r>
                              <m:rPr>
                                <m:sty m:val="p"/>
                              </m:rPr>
                              <a:rPr lang="en-US" sz="2800">
                                <a:effectLst/>
                                <a:latin typeface="Cambria Math" panose="02040503050406030204" pitchFamily="18" charset="0"/>
                              </a:rPr>
                              <m:t>ln</m:t>
                            </m:r>
                          </m:fName>
                          <m:e>
                            <m:d>
                              <m:dPr>
                                <m:ctrlPr>
                                  <a:rPr lang="en-US" sz="2800" i="1">
                                    <a:effectLst/>
                                    <a:latin typeface="Cambria Math"/>
                                  </a:rPr>
                                </m:ctrlPr>
                              </m:dPr>
                              <m:e>
                                <m:r>
                                  <a:rPr lang="en-US" sz="2800">
                                    <a:effectLst/>
                                    <a:latin typeface="Cambria Math" panose="02040503050406030204" pitchFamily="18" charset="0"/>
                                  </a:rPr>
                                  <m:t>10</m:t>
                                </m:r>
                              </m:e>
                            </m:d>
                          </m:e>
                        </m:func>
                      </m:den>
                    </m:f>
                    <m:f>
                      <m:fPr>
                        <m:ctrlPr>
                          <a:rPr lang="en-US" sz="2800" i="1">
                            <a:effectLst/>
                            <a:latin typeface="Cambria Math"/>
                          </a:rPr>
                        </m:ctrlPr>
                      </m:fPr>
                      <m:num>
                        <m:sSub>
                          <m:sSubPr>
                            <m:ctrlPr>
                              <a:rPr lang="en-US" sz="2800" i="1">
                                <a:effectLst/>
                                <a:latin typeface="Cambria Math"/>
                              </a:rPr>
                            </m:ctrlPr>
                          </m:sSubPr>
                          <m:e>
                            <m:r>
                              <a:rPr lang="en-US" sz="2800" i="1">
                                <a:effectLst/>
                                <a:latin typeface="Cambria Math" panose="02040503050406030204" pitchFamily="18" charset="0"/>
                              </a:rPr>
                              <m:t>𝑓</m:t>
                            </m:r>
                          </m:e>
                          <m:sub>
                            <m:r>
                              <a:rPr lang="en-US" sz="2800" i="1">
                                <a:effectLst/>
                                <a:latin typeface="Cambria Math" panose="02040503050406030204" pitchFamily="18" charset="0"/>
                              </a:rPr>
                              <m:t>𝜋</m:t>
                            </m:r>
                          </m:sub>
                        </m:sSub>
                      </m:num>
                      <m:den>
                        <m:sSub>
                          <m:sSubPr>
                            <m:ctrlPr>
                              <a:rPr lang="en-US" sz="2800" i="1">
                                <a:effectLst/>
                                <a:latin typeface="Cambria Math"/>
                              </a:rPr>
                            </m:ctrlPr>
                          </m:sSubPr>
                          <m:e>
                            <m:r>
                              <a:rPr lang="en-US" sz="2800" i="1">
                                <a:effectLst/>
                                <a:latin typeface="Cambria Math" panose="02040503050406030204" pitchFamily="18" charset="0"/>
                              </a:rPr>
                              <m:t>𝑓</m:t>
                            </m:r>
                          </m:e>
                          <m:sub>
                            <m:r>
                              <a:rPr lang="en-US" sz="2800" i="1">
                                <a:effectLst/>
                                <a:latin typeface="Cambria Math" panose="02040503050406030204" pitchFamily="18" charset="0"/>
                              </a:rPr>
                              <m:t>𝑒</m:t>
                            </m:r>
                          </m:sub>
                        </m:sSub>
                      </m:den>
                    </m:f>
                    <m:f>
                      <m:fPr>
                        <m:ctrlPr>
                          <a:rPr lang="en-US" sz="2800" i="1">
                            <a:effectLst/>
                            <a:latin typeface="Cambria Math"/>
                          </a:rPr>
                        </m:ctrlPr>
                      </m:fPr>
                      <m:num>
                        <m:sSub>
                          <m:sSubPr>
                            <m:ctrlPr>
                              <a:rPr lang="en-US" sz="2800" i="1">
                                <a:effectLst/>
                                <a:latin typeface="Cambria Math"/>
                              </a:rPr>
                            </m:ctrlPr>
                          </m:sSubPr>
                          <m:e>
                            <m:r>
                              <a:rPr lang="en-US" sz="2800" i="1">
                                <a:effectLst/>
                                <a:latin typeface="Cambria Math" panose="02040503050406030204" pitchFamily="18" charset="0"/>
                              </a:rPr>
                              <m:t>𝐹</m:t>
                            </m:r>
                          </m:e>
                          <m:sub>
                            <m:r>
                              <a:rPr lang="en-US" sz="2800" i="1">
                                <a:effectLst/>
                                <a:latin typeface="Cambria Math" panose="02040503050406030204" pitchFamily="18" charset="0"/>
                              </a:rPr>
                              <m:t>𝐺𝐵𝑀</m:t>
                            </m:r>
                          </m:sub>
                        </m:sSub>
                      </m:num>
                      <m:den>
                        <m:sSub>
                          <m:sSubPr>
                            <m:ctrlPr>
                              <a:rPr lang="en-US" sz="2800" b="0" i="1" smtClean="0">
                                <a:effectLst/>
                                <a:latin typeface="Cambria Math"/>
                              </a:rPr>
                            </m:ctrlPr>
                          </m:sSubPr>
                          <m:e>
                            <m:r>
                              <a:rPr lang="en-US" sz="2800" b="0" i="1" smtClean="0">
                                <a:effectLst/>
                                <a:latin typeface="Cambria Math" panose="02040503050406030204" pitchFamily="18" charset="0"/>
                              </a:rPr>
                              <m:t>𝐹</m:t>
                            </m:r>
                          </m:e>
                          <m:sub>
                            <m:r>
                              <a:rPr lang="en-US" sz="2800" b="0" i="1" smtClean="0">
                                <a:effectLst/>
                                <a:latin typeface="Cambria Math" panose="02040503050406030204" pitchFamily="18" charset="0"/>
                              </a:rPr>
                              <m:t>𝐿𝐴𝑇</m:t>
                            </m:r>
                          </m:sub>
                        </m:sSub>
                      </m:den>
                    </m:f>
                  </m:oMath>
                </a14:m>
                <a:endParaRPr lang="en-US" sz="2000" dirty="0" smtClean="0"/>
              </a:p>
              <a:p>
                <a:pPr>
                  <a:lnSpc>
                    <a:spcPct val="150000"/>
                  </a:lnSpc>
                </a:pPr>
                <a14:m>
                  <m:oMath xmlns:m="http://schemas.openxmlformats.org/officeDocument/2006/math">
                    <m:sSub>
                      <m:sSubPr>
                        <m:ctrlPr>
                          <a:rPr lang="en-US" sz="2400" b="0" i="1" smtClean="0">
                            <a:latin typeface="Cambria Math"/>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𝐻𝑎𝑑</m:t>
                        </m:r>
                      </m:sub>
                    </m:sSub>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m:t>
                    </m:r>
                  </m:oMath>
                </a14:m>
                <a:r>
                  <a:rPr lang="en-US" sz="2400" dirty="0" smtClean="0"/>
                  <a:t>  constrain a single GRB</a:t>
                </a:r>
              </a:p>
              <a:p>
                <a:pPr marL="0" indent="0">
                  <a:lnSpc>
                    <a:spcPct val="150000"/>
                  </a:lnSpc>
                  <a:buNone/>
                </a:pPr>
                <a:r>
                  <a:rPr lang="en-US" sz="2400" dirty="0" smtClean="0"/>
                  <a:t> </a:t>
                </a:r>
                <a:r>
                  <a:rPr lang="en-US" sz="2400" dirty="0" err="1" smtClean="0"/>
                  <a:t>hadronic</a:t>
                </a:r>
                <a:r>
                  <a:rPr lang="en-US" sz="2400" dirty="0" smtClean="0"/>
                  <a:t> content</a:t>
                </a:r>
                <a:r>
                  <a:rPr lang="en-US" sz="2400" dirty="0"/>
                  <a:t> </a:t>
                </a:r>
                <a:r>
                  <a:rPr lang="en-US" sz="2400" dirty="0" smtClean="0"/>
                  <a:t>  </a:t>
                </a:r>
                <a14:m>
                  <m:oMath xmlns:m="http://schemas.openxmlformats.org/officeDocument/2006/math">
                    <m:f>
                      <m:fPr>
                        <m:ctrlPr>
                          <a:rPr lang="en-US" sz="2400" i="1">
                            <a:effectLst/>
                            <a:latin typeface="Cambria Math"/>
                          </a:rPr>
                        </m:ctrlPr>
                      </m:fPr>
                      <m:num>
                        <m:sSub>
                          <m:sSubPr>
                            <m:ctrlPr>
                              <a:rPr lang="en-US" sz="2400" i="1">
                                <a:effectLst/>
                                <a:latin typeface="Cambria Math"/>
                              </a:rPr>
                            </m:ctrlPr>
                          </m:sSubPr>
                          <m:e>
                            <m:r>
                              <a:rPr lang="en-US" sz="2400" i="1">
                                <a:effectLst/>
                                <a:latin typeface="Cambria Math" panose="02040503050406030204" pitchFamily="18" charset="0"/>
                              </a:rPr>
                              <m:t>𝑓</m:t>
                            </m:r>
                          </m:e>
                          <m:sub>
                            <m:r>
                              <a:rPr lang="en-US" sz="2400" i="1">
                                <a:effectLst/>
                                <a:latin typeface="Cambria Math" panose="02040503050406030204" pitchFamily="18" charset="0"/>
                              </a:rPr>
                              <m:t>𝜋</m:t>
                            </m:r>
                          </m:sub>
                        </m:sSub>
                      </m:num>
                      <m:den>
                        <m:sSub>
                          <m:sSubPr>
                            <m:ctrlPr>
                              <a:rPr lang="en-US" sz="2400" i="1">
                                <a:effectLst/>
                                <a:latin typeface="Cambria Math"/>
                              </a:rPr>
                            </m:ctrlPr>
                          </m:sSubPr>
                          <m:e>
                            <m:r>
                              <a:rPr lang="en-US" sz="2400" i="1">
                                <a:effectLst/>
                                <a:latin typeface="Cambria Math" panose="02040503050406030204" pitchFamily="18" charset="0"/>
                              </a:rPr>
                              <m:t>𝑓</m:t>
                            </m:r>
                          </m:e>
                          <m:sub>
                            <m:r>
                              <a:rPr lang="en-US" sz="2400" i="1">
                                <a:effectLst/>
                                <a:latin typeface="Cambria Math" panose="02040503050406030204" pitchFamily="18" charset="0"/>
                              </a:rPr>
                              <m:t>𝑒</m:t>
                            </m:r>
                          </m:sub>
                        </m:sSub>
                      </m:den>
                    </m:f>
                    <m:r>
                      <a:rPr lang="en-US" sz="2400" i="1">
                        <a:latin typeface="Cambria Math" panose="02040503050406030204" pitchFamily="18" charset="0"/>
                        <a:ea typeface="Cambria Math" panose="02040503050406030204" pitchFamily="18" charset="0"/>
                      </a:rPr>
                      <m:t>≤</m:t>
                    </m:r>
                    <m:f>
                      <m:fPr>
                        <m:ctrlPr>
                          <a:rPr lang="en-US" sz="2400" b="0" i="1" smtClean="0">
                            <a:effectLst/>
                            <a:latin typeface="Cambria Math"/>
                          </a:rPr>
                        </m:ctrlPr>
                      </m:fPr>
                      <m:num>
                        <m:r>
                          <a:rPr lang="en-US" sz="2400" b="0" i="1" smtClean="0">
                            <a:effectLst/>
                            <a:latin typeface="Cambria Math" panose="02040503050406030204" pitchFamily="18" charset="0"/>
                          </a:rPr>
                          <m:t>4</m:t>
                        </m:r>
                        <m:func>
                          <m:funcPr>
                            <m:ctrlPr>
                              <a:rPr lang="en-US" sz="2400" b="0" i="1" smtClean="0">
                                <a:effectLst/>
                                <a:latin typeface="Cambria Math"/>
                              </a:rPr>
                            </m:ctrlPr>
                          </m:funcPr>
                          <m:fName>
                            <m:r>
                              <m:rPr>
                                <m:sty m:val="p"/>
                              </m:rPr>
                              <a:rPr lang="en-US" sz="2400" b="0" i="0" smtClean="0">
                                <a:effectLst/>
                                <a:latin typeface="Cambria Math" panose="02040503050406030204" pitchFamily="18" charset="0"/>
                              </a:rPr>
                              <m:t>ln</m:t>
                            </m:r>
                          </m:fName>
                          <m:e>
                            <m:d>
                              <m:dPr>
                                <m:ctrlPr>
                                  <a:rPr lang="en-US" sz="2400" b="0" i="1" smtClean="0">
                                    <a:effectLst/>
                                    <a:latin typeface="Cambria Math"/>
                                  </a:rPr>
                                </m:ctrlPr>
                              </m:dPr>
                              <m:e>
                                <m:r>
                                  <a:rPr lang="en-US" sz="2400" b="0" i="1" smtClean="0">
                                    <a:effectLst/>
                                    <a:latin typeface="Cambria Math" panose="02040503050406030204" pitchFamily="18" charset="0"/>
                                  </a:rPr>
                                  <m:t>10</m:t>
                                </m:r>
                              </m:e>
                            </m:d>
                          </m:e>
                        </m:func>
                      </m:num>
                      <m:den>
                        <m:r>
                          <a:rPr lang="en-US" sz="2400" b="0" i="1" smtClean="0">
                            <a:effectLst/>
                            <a:latin typeface="Cambria Math" panose="02040503050406030204" pitchFamily="18" charset="0"/>
                          </a:rPr>
                          <m:t>3</m:t>
                        </m:r>
                      </m:den>
                    </m:f>
                    <m:f>
                      <m:fPr>
                        <m:ctrlPr>
                          <a:rPr lang="en-US" sz="2400" i="1">
                            <a:effectLst/>
                            <a:latin typeface="Cambria Math"/>
                          </a:rPr>
                        </m:ctrlPr>
                      </m:fPr>
                      <m:num>
                        <m:sSub>
                          <m:sSubPr>
                            <m:ctrlPr>
                              <a:rPr lang="en-US" sz="2400" i="1">
                                <a:effectLst/>
                                <a:latin typeface="Cambria Math"/>
                              </a:rPr>
                            </m:ctrlPr>
                          </m:sSubPr>
                          <m:e>
                            <m:r>
                              <a:rPr lang="en-US" sz="2400" i="1">
                                <a:effectLst/>
                                <a:latin typeface="Cambria Math" panose="02040503050406030204" pitchFamily="18" charset="0"/>
                              </a:rPr>
                              <m:t>𝐹</m:t>
                            </m:r>
                          </m:e>
                          <m:sub>
                            <m:r>
                              <a:rPr lang="en-US" sz="2400" i="1">
                                <a:effectLst/>
                                <a:latin typeface="Cambria Math" panose="02040503050406030204" pitchFamily="18" charset="0"/>
                              </a:rPr>
                              <m:t>𝐿𝐴𝑇</m:t>
                            </m:r>
                          </m:sub>
                        </m:sSub>
                      </m:num>
                      <m:den>
                        <m:sSub>
                          <m:sSubPr>
                            <m:ctrlPr>
                              <a:rPr lang="en-US" sz="2400" i="1">
                                <a:effectLst/>
                                <a:latin typeface="Cambria Math"/>
                              </a:rPr>
                            </m:ctrlPr>
                          </m:sSubPr>
                          <m:e>
                            <m:r>
                              <a:rPr lang="en-US" sz="2400" i="1">
                                <a:effectLst/>
                                <a:latin typeface="Cambria Math" panose="02040503050406030204" pitchFamily="18" charset="0"/>
                              </a:rPr>
                              <m:t>𝐹</m:t>
                            </m:r>
                          </m:e>
                          <m:sub>
                            <m:r>
                              <a:rPr lang="en-US" sz="2400" i="1">
                                <a:effectLst/>
                                <a:latin typeface="Cambria Math" panose="02040503050406030204" pitchFamily="18" charset="0"/>
                              </a:rPr>
                              <m:t>𝐺𝐵𝑀</m:t>
                            </m:r>
                          </m:sub>
                        </m:sSub>
                      </m:den>
                    </m:f>
                  </m:oMath>
                </a14:m>
                <a:endParaRPr lang="en-US" sz="2000" dirty="0" smtClean="0"/>
              </a:p>
              <a:p>
                <a:pPr>
                  <a:lnSpc>
                    <a:spcPct val="150000"/>
                  </a:lnSpc>
                </a:pPr>
                <a:r>
                  <a:rPr lang="en-US" sz="2400" dirty="0" smtClean="0"/>
                  <a:t>For a typical    </a:t>
                </a:r>
                <a14:m>
                  <m:oMath xmlns:m="http://schemas.openxmlformats.org/officeDocument/2006/math">
                    <m:sSub>
                      <m:sSubPr>
                        <m:ctrlPr>
                          <a:rPr lang="en-US" sz="2400" i="1">
                            <a:effectLst/>
                            <a:latin typeface="Cambria Math"/>
                          </a:rPr>
                        </m:ctrlPr>
                      </m:sSubPr>
                      <m:e>
                        <m:r>
                          <m:rPr>
                            <m:sty m:val="p"/>
                          </m:rPr>
                          <a:rPr lang="en-US" sz="2400">
                            <a:effectLst/>
                            <a:latin typeface="Cambria Math" panose="02040503050406030204" pitchFamily="18" charset="0"/>
                          </a:rPr>
                          <m:t>F</m:t>
                        </m:r>
                      </m:e>
                      <m:sub>
                        <m:r>
                          <m:rPr>
                            <m:sty m:val="p"/>
                          </m:rPr>
                          <a:rPr lang="en-US" sz="2400">
                            <a:effectLst/>
                            <a:latin typeface="Cambria Math" panose="02040503050406030204" pitchFamily="18" charset="0"/>
                          </a:rPr>
                          <m:t>LAT</m:t>
                        </m:r>
                      </m:sub>
                    </m:sSub>
                    <m:sSub>
                      <m:sSubPr>
                        <m:ctrlPr>
                          <a:rPr lang="en-US" sz="2400" i="1">
                            <a:effectLst/>
                            <a:latin typeface="Cambria Math"/>
                          </a:rPr>
                        </m:ctrlPr>
                      </m:sSubPr>
                      <m:e>
                        <m:r>
                          <a:rPr lang="en-US" sz="2400">
                            <a:effectLst/>
                            <a:latin typeface="Cambria Math" panose="02040503050406030204" pitchFamily="18" charset="0"/>
                          </a:rPr>
                          <m:t>/</m:t>
                        </m:r>
                        <m:r>
                          <m:rPr>
                            <m:sty m:val="p"/>
                          </m:rPr>
                          <a:rPr lang="en-US" sz="2400">
                            <a:effectLst/>
                            <a:latin typeface="Cambria Math" panose="02040503050406030204" pitchFamily="18" charset="0"/>
                          </a:rPr>
                          <m:t>F</m:t>
                        </m:r>
                      </m:e>
                      <m:sub>
                        <m:r>
                          <m:rPr>
                            <m:sty m:val="p"/>
                          </m:rPr>
                          <a:rPr lang="en-US" sz="2400">
                            <a:effectLst/>
                            <a:latin typeface="Cambria Math" panose="02040503050406030204" pitchFamily="18" charset="0"/>
                          </a:rPr>
                          <m:t>GBM</m:t>
                        </m:r>
                      </m:sub>
                    </m:sSub>
                    <m:r>
                      <a:rPr lang="en-US" sz="2400" b="0" i="1" smtClean="0">
                        <a:effectLst/>
                        <a:latin typeface="Cambria Math" panose="02040503050406030204" pitchFamily="18" charset="0"/>
                      </a:rPr>
                      <m:t>=</m:t>
                    </m:r>
                    <m:r>
                      <a:rPr lang="en-US" sz="2400" b="0" i="1" smtClean="0">
                        <a:effectLst/>
                        <a:latin typeface="Cambria Math" panose="02040503050406030204" pitchFamily="18" charset="0"/>
                      </a:rPr>
                      <m:t>0</m:t>
                    </m:r>
                    <m:r>
                      <a:rPr lang="en-US" sz="2400" b="0" i="1" smtClean="0">
                        <a:effectLst/>
                        <a:latin typeface="Cambria Math" panose="02040503050406030204" pitchFamily="18" charset="0"/>
                      </a:rPr>
                      <m:t>.</m:t>
                    </m:r>
                    <m:r>
                      <a:rPr lang="en-US" sz="2400" b="0" i="1" smtClean="0">
                        <a:effectLst/>
                        <a:latin typeface="Cambria Math" panose="02040503050406030204" pitchFamily="18" charset="0"/>
                      </a:rPr>
                      <m:t>1</m:t>
                    </m:r>
                  </m:oMath>
                </a14:m>
                <a:r>
                  <a:rPr lang="en-US" sz="2400" dirty="0" smtClean="0"/>
                  <a:t> </a:t>
                </a:r>
                <a:endParaRPr lang="en-US" sz="2400" dirty="0" smtClean="0"/>
              </a:p>
              <a:p>
                <a:pPr marL="0" indent="0">
                  <a:lnSpc>
                    <a:spcPct val="150000"/>
                  </a:lnSpc>
                  <a:buNone/>
                </a:pPr>
                <a:r>
                  <a:rPr lang="en-US" sz="2400" dirty="0" smtClean="0"/>
                  <a:t>               </a:t>
                </a:r>
                <a14:m>
                  <m:oMath xmlns:m="http://schemas.openxmlformats.org/officeDocument/2006/math">
                    <m:f>
                      <m:fPr>
                        <m:ctrlPr>
                          <a:rPr lang="en-US" sz="2400" i="1">
                            <a:effectLst/>
                            <a:latin typeface="Cambria Math"/>
                          </a:rPr>
                        </m:ctrlPr>
                      </m:fPr>
                      <m:num>
                        <m:r>
                          <a:rPr lang="en-US" sz="2400" i="1">
                            <a:effectLst/>
                            <a:latin typeface="Cambria Math" panose="02040503050406030204" pitchFamily="18" charset="0"/>
                          </a:rPr>
                          <m:t> </m:t>
                        </m:r>
                        <m:sSub>
                          <m:sSubPr>
                            <m:ctrlPr>
                              <a:rPr lang="en-US" sz="2400" i="1">
                                <a:effectLst/>
                                <a:latin typeface="Cambria Math"/>
                              </a:rPr>
                            </m:ctrlPr>
                          </m:sSubPr>
                          <m:e>
                            <m:r>
                              <a:rPr lang="en-US" sz="2400" i="1">
                                <a:effectLst/>
                                <a:latin typeface="Cambria Math" panose="02040503050406030204" pitchFamily="18" charset="0"/>
                              </a:rPr>
                              <m:t>𝑓</m:t>
                            </m:r>
                          </m:e>
                          <m:sub>
                            <m:r>
                              <a:rPr lang="en-US" sz="2400" i="1">
                                <a:effectLst/>
                                <a:latin typeface="Cambria Math" panose="02040503050406030204" pitchFamily="18" charset="0"/>
                              </a:rPr>
                              <m:t>𝜋</m:t>
                            </m:r>
                          </m:sub>
                        </m:sSub>
                      </m:num>
                      <m:den>
                        <m:sSub>
                          <m:sSubPr>
                            <m:ctrlPr>
                              <a:rPr lang="en-US" sz="2400" i="1">
                                <a:effectLst/>
                                <a:latin typeface="Cambria Math"/>
                              </a:rPr>
                            </m:ctrlPr>
                          </m:sSubPr>
                          <m:e>
                            <m:r>
                              <a:rPr lang="en-US" sz="2400" i="1">
                                <a:effectLst/>
                                <a:latin typeface="Cambria Math" panose="02040503050406030204" pitchFamily="18" charset="0"/>
                              </a:rPr>
                              <m:t>𝑓</m:t>
                            </m:r>
                          </m:e>
                          <m:sub>
                            <m:r>
                              <a:rPr lang="en-US" sz="2400" i="1">
                                <a:effectLst/>
                                <a:latin typeface="Cambria Math" panose="02040503050406030204" pitchFamily="18" charset="0"/>
                              </a:rPr>
                              <m:t>𝑒</m:t>
                            </m:r>
                          </m:sub>
                        </m:sSub>
                      </m:den>
                    </m:f>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0</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3</m:t>
                    </m:r>
                  </m:oMath>
                </a14:m>
                <a:endParaRPr lang="en-US" sz="2400" dirty="0" smtClean="0"/>
              </a:p>
              <a:p>
                <a:pPr>
                  <a:lnSpc>
                    <a:spcPct val="150000"/>
                  </a:lnSpc>
                </a:pPr>
                <a:r>
                  <a:rPr lang="en-US" sz="2400" dirty="0" smtClean="0"/>
                  <a:t>For arbitrary GRB such as GRB080916C   </a:t>
                </a:r>
                <a14:m>
                  <m:oMath xmlns:m="http://schemas.openxmlformats.org/officeDocument/2006/math">
                    <m:f>
                      <m:fPr>
                        <m:ctrlPr>
                          <a:rPr lang="en-US" sz="2400" i="1">
                            <a:effectLst/>
                            <a:latin typeface="Cambria Math"/>
                          </a:rPr>
                        </m:ctrlPr>
                      </m:fPr>
                      <m:num>
                        <m:r>
                          <a:rPr lang="en-US" sz="2400" i="1">
                            <a:effectLst/>
                            <a:latin typeface="Cambria Math" panose="02040503050406030204" pitchFamily="18" charset="0"/>
                          </a:rPr>
                          <m:t> </m:t>
                        </m:r>
                        <m:sSub>
                          <m:sSubPr>
                            <m:ctrlPr>
                              <a:rPr lang="en-US" sz="2400" i="1">
                                <a:effectLst/>
                                <a:latin typeface="Cambria Math"/>
                              </a:rPr>
                            </m:ctrlPr>
                          </m:sSubPr>
                          <m:e>
                            <m:r>
                              <a:rPr lang="en-US" sz="2400" i="1">
                                <a:effectLst/>
                                <a:latin typeface="Cambria Math" panose="02040503050406030204" pitchFamily="18" charset="0"/>
                              </a:rPr>
                              <m:t>𝑓</m:t>
                            </m:r>
                          </m:e>
                          <m:sub>
                            <m:r>
                              <a:rPr lang="en-US" sz="2400" i="1">
                                <a:effectLst/>
                                <a:latin typeface="Cambria Math" panose="02040503050406030204" pitchFamily="18" charset="0"/>
                              </a:rPr>
                              <m:t>𝜋</m:t>
                            </m:r>
                          </m:sub>
                        </m:sSub>
                      </m:num>
                      <m:den>
                        <m:sSub>
                          <m:sSubPr>
                            <m:ctrlPr>
                              <a:rPr lang="en-US" sz="2400" i="1">
                                <a:effectLst/>
                                <a:latin typeface="Cambria Math"/>
                              </a:rPr>
                            </m:ctrlPr>
                          </m:sSubPr>
                          <m:e>
                            <m:r>
                              <a:rPr lang="en-US" sz="2400" i="1">
                                <a:effectLst/>
                                <a:latin typeface="Cambria Math" panose="02040503050406030204" pitchFamily="18" charset="0"/>
                              </a:rPr>
                              <m:t>𝑓</m:t>
                            </m:r>
                          </m:e>
                          <m:sub>
                            <m:r>
                              <a:rPr lang="en-US" sz="2400" i="1">
                                <a:effectLst/>
                                <a:latin typeface="Cambria Math" panose="02040503050406030204" pitchFamily="18" charset="0"/>
                              </a:rPr>
                              <m:t>𝑒</m:t>
                            </m:r>
                          </m:sub>
                        </m:sSub>
                      </m:den>
                    </m:f>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0</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m:t>
                    </m:r>
                    <m:r>
                      <a:rPr lang="en-US" sz="2400" i="1">
                        <a:latin typeface="Cambria Math" panose="02040503050406030204" pitchFamily="18" charset="0"/>
                        <a:ea typeface="Cambria Math" panose="02040503050406030204" pitchFamily="18" charset="0"/>
                      </a:rPr>
                      <m:t>3</m:t>
                    </m:r>
                  </m:oMath>
                </a14:m>
                <a:endParaRPr lang="en-US" sz="2400" dirty="0"/>
              </a:p>
            </p:txBody>
          </p:sp>
        </mc:Choice>
        <mc:Fallback>
          <p:sp>
            <p:nvSpPr>
              <p:cNvPr id="8" name="Content Placeholder 2"/>
              <p:cNvSpPr>
                <a:spLocks noGrp="1" noRot="1" noChangeAspect="1" noMove="1" noResize="1" noEditPoints="1" noAdjustHandles="1" noChangeArrowheads="1" noChangeShapeType="1" noTextEdit="1"/>
              </p:cNvSpPr>
              <p:nvPr>
                <p:ph idx="1"/>
              </p:nvPr>
            </p:nvSpPr>
            <p:spPr>
              <a:xfrm>
                <a:off x="191904" y="1001487"/>
                <a:ext cx="7203306" cy="5521235"/>
              </a:xfrm>
              <a:blipFill rotWithShape="1">
                <a:blip r:embed="rId3"/>
                <a:stretch>
                  <a:fillRect l="-931"/>
                </a:stretch>
              </a:blipFill>
            </p:spPr>
            <p:txBody>
              <a:bodyPr/>
              <a:lstStyle/>
              <a:p>
                <a:r>
                  <a:rPr lang="en-US">
                    <a:noFill/>
                  </a:rPr>
                  <a:t> </a:t>
                </a:r>
              </a:p>
            </p:txBody>
          </p:sp>
        </mc:Fallback>
      </mc:AlternateContent>
      <p:sp>
        <p:nvSpPr>
          <p:cNvPr id="10" name="Content Placeholder 2"/>
          <p:cNvSpPr txBox="1">
            <a:spLocks/>
          </p:cNvSpPr>
          <p:nvPr/>
        </p:nvSpPr>
        <p:spPr>
          <a:xfrm>
            <a:off x="97972" y="1559296"/>
            <a:ext cx="8673050" cy="463249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endParaRPr lang="en-US" sz="1800" dirty="0" smtClean="0"/>
          </a:p>
        </p:txBody>
      </p:sp>
      <p:pic>
        <p:nvPicPr>
          <p:cNvPr id="3074" name="Picture 2" descr="C:\Users\Lee\Desktop\LA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903345"/>
            <a:ext cx="3750839" cy="47579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08031" y="1559296"/>
            <a:ext cx="1062990" cy="1323439"/>
          </a:xfrm>
          <a:prstGeom prst="rect">
            <a:avLst/>
          </a:prstGeom>
          <a:solidFill>
            <a:schemeClr val="bg1">
              <a:lumMod val="85000"/>
            </a:schemeClr>
          </a:solidFill>
          <a:ln>
            <a:solidFill>
              <a:schemeClr val="bg1">
                <a:lumMod val="95000"/>
              </a:schemeClr>
            </a:solidFill>
          </a:ln>
        </p:spPr>
        <p:txBody>
          <a:bodyPr wrap="square" rtlCol="0">
            <a:spAutoFit/>
          </a:bodyPr>
          <a:lstStyle/>
          <a:p>
            <a:r>
              <a:rPr lang="en-US" sz="2000" dirty="0" smtClean="0">
                <a:solidFill>
                  <a:srgbClr val="FF0000"/>
                </a:solidFill>
              </a:rPr>
              <a:t>LAT 1</a:t>
            </a:r>
            <a:r>
              <a:rPr lang="en-US" sz="2000" baseline="30000" dirty="0" smtClean="0">
                <a:solidFill>
                  <a:srgbClr val="FF0000"/>
                </a:solidFill>
              </a:rPr>
              <a:t>st</a:t>
            </a:r>
            <a:r>
              <a:rPr lang="en-US" sz="2000" dirty="0" smtClean="0">
                <a:solidFill>
                  <a:srgbClr val="FF0000"/>
                </a:solidFill>
              </a:rPr>
              <a:t> GRB CATALOG</a:t>
            </a:r>
            <a:endParaRPr lang="en-US" sz="2000" dirty="0">
              <a:solidFill>
                <a:srgbClr val="FF0000"/>
              </a:solidFill>
            </a:endParaRPr>
          </a:p>
        </p:txBody>
      </p:sp>
    </p:spTree>
    <p:extLst>
      <p:ext uri="{BB962C8B-B14F-4D97-AF65-F5344CB8AC3E}">
        <p14:creationId xmlns:p14="http://schemas.microsoft.com/office/powerpoint/2010/main" val="3414625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19588"/>
            <a:ext cx="9144000" cy="987521"/>
          </a:xfrm>
          <a:solidFill>
            <a:srgbClr val="A9C7D9"/>
          </a:solidFill>
        </p:spPr>
        <p:txBody>
          <a:bodyPr>
            <a:noAutofit/>
          </a:bodyPr>
          <a:lstStyle/>
          <a:p>
            <a:r>
              <a:rPr lang="en-US" sz="3200" b="1" dirty="0" err="1"/>
              <a:t>Askaryan</a:t>
            </a:r>
            <a:r>
              <a:rPr lang="en-US" sz="3200" b="1" dirty="0"/>
              <a:t> Radio Array (ARA</a:t>
            </a:r>
            <a:r>
              <a:rPr lang="en-US" sz="3200" b="1" dirty="0" smtClean="0"/>
              <a:t>)</a:t>
            </a:r>
            <a:r>
              <a:rPr lang="en-US" sz="2000" dirty="0" smtClean="0"/>
              <a:t/>
            </a:r>
            <a:br>
              <a:rPr lang="en-US" sz="2000" dirty="0" smtClean="0"/>
            </a:br>
            <a:r>
              <a:rPr lang="en-US" sz="2000" dirty="0" smtClean="0"/>
              <a:t>- a very large radio neutrino detector at the South Pole</a:t>
            </a:r>
            <a:br>
              <a:rPr lang="en-US" sz="2000" dirty="0" smtClean="0"/>
            </a:br>
            <a:endParaRPr lang="en-US" sz="2000" dirty="0"/>
          </a:p>
        </p:txBody>
      </p:sp>
      <p:sp>
        <p:nvSpPr>
          <p:cNvPr id="6" name="Content Placeholder 5"/>
          <p:cNvSpPr>
            <a:spLocks noGrp="1"/>
          </p:cNvSpPr>
          <p:nvPr>
            <p:ph sz="half" idx="1"/>
          </p:nvPr>
        </p:nvSpPr>
        <p:spPr>
          <a:xfrm>
            <a:off x="136076" y="2438148"/>
            <a:ext cx="3776099" cy="4180837"/>
          </a:xfrm>
        </p:spPr>
        <p:txBody>
          <a:bodyPr>
            <a:noAutofit/>
          </a:bodyPr>
          <a:lstStyle/>
          <a:p>
            <a:pPr>
              <a:buNone/>
            </a:pPr>
            <a:r>
              <a:rPr lang="en-US" sz="1800" dirty="0" smtClean="0">
                <a:solidFill>
                  <a:srgbClr val="FF0000"/>
                </a:solidFill>
              </a:rPr>
              <a:t>Scientific Goal:</a:t>
            </a:r>
          </a:p>
          <a:p>
            <a:r>
              <a:rPr lang="en-US" sz="1800" dirty="0" smtClean="0"/>
              <a:t>Discover and determine the flux of highest energy cosmic neutrinos. </a:t>
            </a:r>
          </a:p>
          <a:p>
            <a:r>
              <a:rPr lang="en-US" sz="1800" dirty="0" smtClean="0"/>
              <a:t>Understanding of highest energy cosmic rays, other phenomena at highest energies. </a:t>
            </a:r>
          </a:p>
          <a:p>
            <a:pPr>
              <a:buNone/>
            </a:pPr>
            <a:r>
              <a:rPr lang="en-US" sz="1800" dirty="0" smtClean="0">
                <a:solidFill>
                  <a:srgbClr val="FF0000"/>
                </a:solidFill>
              </a:rPr>
              <a:t>Method:</a:t>
            </a:r>
          </a:p>
          <a:p>
            <a:pPr>
              <a:buNone/>
            </a:pPr>
            <a:r>
              <a:rPr lang="en-US" sz="1800" dirty="0" smtClean="0"/>
              <a:t>	Monitor the ice for radio pulses generated by interactions of cosmic neutrinos with nuclei of the 2.8km thick ice sheet at the South Pole</a:t>
            </a:r>
          </a:p>
          <a:p>
            <a:endParaRPr lang="en-US" sz="1800" dirty="0" smtClean="0"/>
          </a:p>
        </p:txBody>
      </p:sp>
      <p:sp>
        <p:nvSpPr>
          <p:cNvPr id="14" name="TextBox 13"/>
          <p:cNvSpPr txBox="1"/>
          <p:nvPr/>
        </p:nvSpPr>
        <p:spPr>
          <a:xfrm>
            <a:off x="3779912" y="5625921"/>
            <a:ext cx="5102831" cy="584775"/>
          </a:xfrm>
          <a:prstGeom prst="rect">
            <a:avLst/>
          </a:prstGeom>
          <a:noFill/>
        </p:spPr>
        <p:txBody>
          <a:bodyPr wrap="square" rtlCol="0">
            <a:spAutoFit/>
          </a:bodyPr>
          <a:lstStyle/>
          <a:p>
            <a:r>
              <a:rPr lang="en-US" sz="3200" dirty="0" smtClean="0">
                <a:solidFill>
                  <a:srgbClr val="FF0000"/>
                </a:solidFill>
              </a:rPr>
              <a:t>A real coverage: ~150 km</a:t>
            </a:r>
            <a:r>
              <a:rPr lang="en-US" sz="3200" baseline="30000" dirty="0" smtClean="0">
                <a:solidFill>
                  <a:srgbClr val="FF0000"/>
                </a:solidFill>
              </a:rPr>
              <a:t>2</a:t>
            </a:r>
            <a:endParaRPr lang="en-US" sz="3200" baseline="30000" dirty="0">
              <a:solidFill>
                <a:srgbClr val="FF0000"/>
              </a:solidFill>
            </a:endParaRPr>
          </a:p>
        </p:txBody>
      </p:sp>
      <p:sp>
        <p:nvSpPr>
          <p:cNvPr id="9" name="Slide Number Placeholder 1"/>
          <p:cNvSpPr>
            <a:spLocks noGrp="1"/>
          </p:cNvSpPr>
          <p:nvPr>
            <p:ph type="sldNum" sz="quarter" idx="10"/>
          </p:nvPr>
        </p:nvSpPr>
        <p:spPr>
          <a:xfrm>
            <a:off x="457200" y="6356350"/>
            <a:ext cx="2133600" cy="365125"/>
          </a:xfrm>
        </p:spPr>
        <p:txBody>
          <a:bodyPr/>
          <a:lstStyle/>
          <a:p>
            <a:fld id="{511C72CB-92F5-2D4E-8863-9DA171DFC89A}" type="slidenum">
              <a:rPr lang="en-US"/>
              <a:pPr/>
              <a:t>18</a:t>
            </a:fld>
            <a:endParaRPr lang="en-US" dirty="0"/>
          </a:p>
        </p:txBody>
      </p:sp>
      <p:sp>
        <p:nvSpPr>
          <p:cNvPr id="10" name="Title 1"/>
          <p:cNvSpPr txBox="1">
            <a:spLocks/>
          </p:cNvSpPr>
          <p:nvPr/>
        </p:nvSpPr>
        <p:spPr>
          <a:xfrm>
            <a:off x="0" y="0"/>
            <a:ext cx="9144000" cy="453609"/>
          </a:xfrm>
          <a:prstGeom prst="rect">
            <a:avLst/>
          </a:prstGeom>
          <a:solidFill>
            <a:schemeClr val="bg1"/>
          </a:solidFill>
        </p:spPr>
        <p:txBody>
          <a:bodyPr vert="horz" lIns="91440" tIns="45720" rIns="91440" bIns="45720" rtlCol="0" anchor="ctr">
            <a:noAutofit/>
          </a:bodyPr>
          <a:lstStyle/>
          <a:p>
            <a:pPr marL="0" marR="0" lvl="0" indent="0" algn="ctr" fontAlgn="auto">
              <a:lnSpc>
                <a:spcPct val="100000"/>
              </a:lnSpc>
              <a:spcBef>
                <a:spcPct val="0"/>
              </a:spcBef>
              <a:spcAft>
                <a:spcPts val="0"/>
              </a:spcAft>
              <a:buClrTx/>
              <a:buSzTx/>
              <a:tabLst/>
              <a:defRPr/>
            </a:pPr>
            <a:r>
              <a:rPr lang="en-US" sz="2800" b="1" dirty="0" smtClean="0">
                <a:solidFill>
                  <a:srgbClr val="002060"/>
                </a:solidFill>
                <a:latin typeface="+mj-lt"/>
                <a:ea typeface="+mj-ea"/>
                <a:cs typeface="+mj-cs"/>
              </a:rPr>
              <a:t>10</a:t>
            </a:r>
            <a:r>
              <a:rPr lang="en-US" sz="2800" b="1" baseline="30000" dirty="0" smtClean="0">
                <a:solidFill>
                  <a:srgbClr val="002060"/>
                </a:solidFill>
                <a:latin typeface="+mj-lt"/>
                <a:ea typeface="+mj-ea"/>
                <a:cs typeface="+mj-cs"/>
              </a:rPr>
              <a:t>7</a:t>
            </a:r>
            <a:r>
              <a:rPr lang="en-US" sz="2800" b="1" dirty="0" smtClean="0">
                <a:solidFill>
                  <a:srgbClr val="002060"/>
                </a:solidFill>
                <a:latin typeface="+mj-lt"/>
                <a:ea typeface="+mj-ea"/>
                <a:cs typeface="+mj-cs"/>
              </a:rPr>
              <a:t> to 10</a:t>
            </a:r>
            <a:r>
              <a:rPr lang="en-US" sz="2800" b="1" baseline="30000" dirty="0" smtClean="0">
                <a:solidFill>
                  <a:srgbClr val="002060"/>
                </a:solidFill>
                <a:latin typeface="+mj-lt"/>
                <a:ea typeface="+mj-ea"/>
                <a:cs typeface="+mj-cs"/>
              </a:rPr>
              <a:t>11</a:t>
            </a:r>
            <a:r>
              <a:rPr lang="en-US" sz="2800" b="1" dirty="0" err="1" smtClean="0">
                <a:solidFill>
                  <a:srgbClr val="002060"/>
                </a:solidFill>
                <a:latin typeface="+mj-lt"/>
                <a:ea typeface="+mj-ea"/>
                <a:cs typeface="+mj-cs"/>
              </a:rPr>
              <a:t>GeV</a:t>
            </a:r>
            <a:r>
              <a:rPr lang="en-US" sz="2800" b="1" dirty="0" smtClean="0">
                <a:solidFill>
                  <a:srgbClr val="002060"/>
                </a:solidFill>
                <a:latin typeface="+mj-lt"/>
                <a:ea typeface="+mj-ea"/>
                <a:cs typeface="+mj-cs"/>
              </a:rPr>
              <a:t>: Radio ice Cherenkov detection</a:t>
            </a:r>
            <a:endParaRPr lang="en-US" sz="2800" b="1" dirty="0">
              <a:solidFill>
                <a:srgbClr val="002060"/>
              </a:solidFill>
              <a:latin typeface="+mj-lt"/>
              <a:ea typeface="+mj-ea"/>
              <a:cs typeface="+mj-cs"/>
            </a:endParaRPr>
          </a:p>
        </p:txBody>
      </p:sp>
      <p:pic>
        <p:nvPicPr>
          <p:cNvPr id="11" name="Picture 10"/>
          <p:cNvPicPr>
            <a:picLocks noChangeAspect="1"/>
          </p:cNvPicPr>
          <p:nvPr/>
        </p:nvPicPr>
        <p:blipFill>
          <a:blip r:embed="rId2"/>
          <a:stretch>
            <a:fillRect/>
          </a:stretch>
        </p:blipFill>
        <p:spPr>
          <a:xfrm>
            <a:off x="4229621" y="2233742"/>
            <a:ext cx="4520812" cy="3159463"/>
          </a:xfrm>
          <a:prstGeom prst="rect">
            <a:avLst/>
          </a:prstGeom>
        </p:spPr>
      </p:pic>
      <p:pic>
        <p:nvPicPr>
          <p:cNvPr id="12" name="Picture 11" descr="log_transparent.gif"/>
          <p:cNvPicPr>
            <a:picLocks noChangeAspect="1"/>
          </p:cNvPicPr>
          <p:nvPr/>
        </p:nvPicPr>
        <p:blipFill>
          <a:blip r:embed="rId3" cstate="print"/>
          <a:stretch>
            <a:fillRect/>
          </a:stretch>
        </p:blipFill>
        <p:spPr>
          <a:xfrm>
            <a:off x="0" y="0"/>
            <a:ext cx="1066800" cy="898800"/>
          </a:xfrm>
          <a:prstGeom prst="rect">
            <a:avLst/>
          </a:prstGeom>
        </p:spPr>
      </p:pic>
      <p:sp>
        <p:nvSpPr>
          <p:cNvPr id="13" name="TextBox 12"/>
          <p:cNvSpPr txBox="1"/>
          <p:nvPr/>
        </p:nvSpPr>
        <p:spPr>
          <a:xfrm>
            <a:off x="5413780" y="1445886"/>
            <a:ext cx="1944763" cy="461665"/>
          </a:xfrm>
          <a:prstGeom prst="rect">
            <a:avLst/>
          </a:prstGeom>
          <a:noFill/>
        </p:spPr>
        <p:txBody>
          <a:bodyPr wrap="none" rtlCol="0">
            <a:spAutoFit/>
          </a:bodyPr>
          <a:lstStyle/>
          <a:p>
            <a:r>
              <a:rPr lang="en-US" sz="2400" b="1" dirty="0" err="1" smtClean="0"/>
              <a:t>Aongus</a:t>
            </a:r>
            <a:r>
              <a:rPr lang="en-US" sz="2400" b="1" dirty="0" smtClean="0"/>
              <a:t> talk</a:t>
            </a:r>
            <a:endParaRPr lang="en-US" sz="2400" b="1" dirty="0"/>
          </a:p>
        </p:txBody>
      </p:sp>
    </p:spTree>
    <p:extLst>
      <p:ext uri="{BB962C8B-B14F-4D97-AF65-F5344CB8AC3E}">
        <p14:creationId xmlns:p14="http://schemas.microsoft.com/office/powerpoint/2010/main" val="1203544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DiffuseFluxes-1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852909"/>
            <a:ext cx="8611178" cy="5831909"/>
          </a:xfrm>
          <a:prstGeom prst="rect">
            <a:avLst/>
          </a:prstGeom>
        </p:spPr>
      </p:pic>
      <p:sp>
        <p:nvSpPr>
          <p:cNvPr id="22" name="Slide Number Placeholder 1"/>
          <p:cNvSpPr>
            <a:spLocks noGrp="1"/>
          </p:cNvSpPr>
          <p:nvPr>
            <p:ph type="sldNum" sz="quarter" idx="10"/>
          </p:nvPr>
        </p:nvSpPr>
        <p:spPr>
          <a:xfrm>
            <a:off x="457200" y="6356350"/>
            <a:ext cx="2133600" cy="365125"/>
          </a:xfrm>
        </p:spPr>
        <p:txBody>
          <a:bodyPr/>
          <a:lstStyle/>
          <a:p>
            <a:fld id="{511C72CB-92F5-2D4E-8863-9DA171DFC89A}" type="slidenum">
              <a:rPr lang="en-US"/>
              <a:pPr/>
              <a:t>19</a:t>
            </a:fld>
            <a:endParaRPr lang="en-US" dirty="0"/>
          </a:p>
        </p:txBody>
      </p:sp>
      <p:grpSp>
        <p:nvGrpSpPr>
          <p:cNvPr id="3" name="Group 28"/>
          <p:cNvGrpSpPr/>
          <p:nvPr/>
        </p:nvGrpSpPr>
        <p:grpSpPr>
          <a:xfrm>
            <a:off x="4298043" y="3784520"/>
            <a:ext cx="3117273" cy="1988002"/>
            <a:chOff x="4341091" y="3784520"/>
            <a:chExt cx="3117273" cy="1988002"/>
          </a:xfrm>
        </p:grpSpPr>
        <p:sp>
          <p:nvSpPr>
            <p:cNvPr id="19" name="Down Arrow 18"/>
            <p:cNvSpPr/>
            <p:nvPr/>
          </p:nvSpPr>
          <p:spPr>
            <a:xfrm>
              <a:off x="5916277" y="4206241"/>
              <a:ext cx="347360" cy="770744"/>
            </a:xfrm>
            <a:prstGeom prst="down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27"/>
            <p:cNvGrpSpPr/>
            <p:nvPr/>
          </p:nvGrpSpPr>
          <p:grpSpPr>
            <a:xfrm>
              <a:off x="4341091" y="3784520"/>
              <a:ext cx="3117273" cy="1988002"/>
              <a:chOff x="4341091" y="3784520"/>
              <a:chExt cx="3117273" cy="1988002"/>
            </a:xfrm>
          </p:grpSpPr>
          <p:grpSp>
            <p:nvGrpSpPr>
              <p:cNvPr id="5" name="Group 26"/>
              <p:cNvGrpSpPr/>
              <p:nvPr/>
            </p:nvGrpSpPr>
            <p:grpSpPr>
              <a:xfrm>
                <a:off x="4341091" y="3784520"/>
                <a:ext cx="3117273" cy="1988002"/>
                <a:chOff x="4341091" y="3784520"/>
                <a:chExt cx="3117273" cy="1988002"/>
              </a:xfrm>
            </p:grpSpPr>
            <p:sp>
              <p:nvSpPr>
                <p:cNvPr id="20" name="Down Arrow 19"/>
                <p:cNvSpPr/>
                <p:nvPr/>
              </p:nvSpPr>
              <p:spPr>
                <a:xfrm>
                  <a:off x="6845686" y="3784520"/>
                  <a:ext cx="347360" cy="825444"/>
                </a:xfrm>
                <a:prstGeom prst="down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wn Arrow 20"/>
                <p:cNvSpPr/>
                <p:nvPr/>
              </p:nvSpPr>
              <p:spPr>
                <a:xfrm>
                  <a:off x="4958752" y="4462218"/>
                  <a:ext cx="347360" cy="488922"/>
                </a:xfrm>
                <a:prstGeom prst="down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p:cNvSpPr/>
                <p:nvPr/>
              </p:nvSpPr>
              <p:spPr>
                <a:xfrm>
                  <a:off x="4341091" y="4333188"/>
                  <a:ext cx="3117273" cy="1439334"/>
                </a:xfrm>
                <a:custGeom>
                  <a:avLst/>
                  <a:gdLst>
                    <a:gd name="connsiteX0" fmla="*/ 0 w 3117273"/>
                    <a:gd name="connsiteY0" fmla="*/ 1439334 h 1439334"/>
                    <a:gd name="connsiteX1" fmla="*/ 554182 w 3117273"/>
                    <a:gd name="connsiteY1" fmla="*/ 989061 h 1439334"/>
                    <a:gd name="connsiteX2" fmla="*/ 946727 w 3117273"/>
                    <a:gd name="connsiteY2" fmla="*/ 469516 h 1439334"/>
                    <a:gd name="connsiteX3" fmla="*/ 1293091 w 3117273"/>
                    <a:gd name="connsiteY3" fmla="*/ 146243 h 1439334"/>
                    <a:gd name="connsiteX4" fmla="*/ 1743364 w 3117273"/>
                    <a:gd name="connsiteY4" fmla="*/ 7697 h 1439334"/>
                    <a:gd name="connsiteX5" fmla="*/ 2274454 w 3117273"/>
                    <a:gd name="connsiteY5" fmla="*/ 100061 h 1439334"/>
                    <a:gd name="connsiteX6" fmla="*/ 2713182 w 3117273"/>
                    <a:gd name="connsiteY6" fmla="*/ 469516 h 1439334"/>
                    <a:gd name="connsiteX7" fmla="*/ 2978727 w 3117273"/>
                    <a:gd name="connsiteY7" fmla="*/ 954425 h 1439334"/>
                    <a:gd name="connsiteX8" fmla="*/ 3117273 w 3117273"/>
                    <a:gd name="connsiteY8" fmla="*/ 1381607 h 143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7273" h="1439334">
                      <a:moveTo>
                        <a:pt x="0" y="1439334"/>
                      </a:moveTo>
                      <a:cubicBezTo>
                        <a:pt x="198197" y="1295015"/>
                        <a:pt x="396394" y="1150697"/>
                        <a:pt x="554182" y="989061"/>
                      </a:cubicBezTo>
                      <a:cubicBezTo>
                        <a:pt x="711970" y="827425"/>
                        <a:pt x="823576" y="609986"/>
                        <a:pt x="946727" y="469516"/>
                      </a:cubicBezTo>
                      <a:cubicBezTo>
                        <a:pt x="1069878" y="329046"/>
                        <a:pt x="1160318" y="223213"/>
                        <a:pt x="1293091" y="146243"/>
                      </a:cubicBezTo>
                      <a:cubicBezTo>
                        <a:pt x="1425864" y="69273"/>
                        <a:pt x="1579804" y="15394"/>
                        <a:pt x="1743364" y="7697"/>
                      </a:cubicBezTo>
                      <a:cubicBezTo>
                        <a:pt x="1906924" y="0"/>
                        <a:pt x="2112818" y="23091"/>
                        <a:pt x="2274454" y="100061"/>
                      </a:cubicBezTo>
                      <a:cubicBezTo>
                        <a:pt x="2436090" y="177031"/>
                        <a:pt x="2595803" y="327122"/>
                        <a:pt x="2713182" y="469516"/>
                      </a:cubicBezTo>
                      <a:cubicBezTo>
                        <a:pt x="2830561" y="611910"/>
                        <a:pt x="2911378" y="802410"/>
                        <a:pt x="2978727" y="954425"/>
                      </a:cubicBezTo>
                      <a:cubicBezTo>
                        <a:pt x="3046076" y="1106440"/>
                        <a:pt x="3117273" y="1381607"/>
                        <a:pt x="3117273" y="1381607"/>
                      </a:cubicBezTo>
                    </a:path>
                  </a:pathLst>
                </a:custGeom>
                <a:ln w="355600" cap="flat" cmpd="sng" algn="ctr">
                  <a:solidFill>
                    <a:schemeClr val="accent1">
                      <a:alpha val="3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6" name="Freeform 25"/>
              <p:cNvSpPr/>
              <p:nvPr/>
            </p:nvSpPr>
            <p:spPr>
              <a:xfrm>
                <a:off x="4513176" y="4297945"/>
                <a:ext cx="2880267" cy="739004"/>
              </a:xfrm>
              <a:custGeom>
                <a:avLst/>
                <a:gdLst>
                  <a:gd name="connsiteX0" fmla="*/ 0 w 2880267"/>
                  <a:gd name="connsiteY0" fmla="*/ 0 h 739004"/>
                  <a:gd name="connsiteX1" fmla="*/ 294830 w 2880267"/>
                  <a:gd name="connsiteY1" fmla="*/ 408248 h 739004"/>
                  <a:gd name="connsiteX2" fmla="*/ 759755 w 2880267"/>
                  <a:gd name="connsiteY2" fmla="*/ 691753 h 739004"/>
                  <a:gd name="connsiteX3" fmla="*/ 1406115 w 2880267"/>
                  <a:gd name="connsiteY3" fmla="*/ 691753 h 739004"/>
                  <a:gd name="connsiteX4" fmla="*/ 1995776 w 2880267"/>
                  <a:gd name="connsiteY4" fmla="*/ 498969 h 739004"/>
                  <a:gd name="connsiteX5" fmla="*/ 2517399 w 2880267"/>
                  <a:gd name="connsiteY5" fmla="*/ 272165 h 739004"/>
                  <a:gd name="connsiteX6" fmla="*/ 2880267 w 2880267"/>
                  <a:gd name="connsiteY6" fmla="*/ 102062 h 73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0267" h="739004">
                    <a:moveTo>
                      <a:pt x="0" y="0"/>
                    </a:moveTo>
                    <a:cubicBezTo>
                      <a:pt x="84102" y="146478"/>
                      <a:pt x="168204" y="292956"/>
                      <a:pt x="294830" y="408248"/>
                    </a:cubicBezTo>
                    <a:cubicBezTo>
                      <a:pt x="421456" y="523540"/>
                      <a:pt x="574541" y="644502"/>
                      <a:pt x="759755" y="691753"/>
                    </a:cubicBezTo>
                    <a:cubicBezTo>
                      <a:pt x="944969" y="739004"/>
                      <a:pt x="1200112" y="723884"/>
                      <a:pt x="1406115" y="691753"/>
                    </a:cubicBezTo>
                    <a:cubicBezTo>
                      <a:pt x="1612118" y="659622"/>
                      <a:pt x="1810562" y="568900"/>
                      <a:pt x="1995776" y="498969"/>
                    </a:cubicBezTo>
                    <a:cubicBezTo>
                      <a:pt x="2180990" y="429038"/>
                      <a:pt x="2369984" y="338316"/>
                      <a:pt x="2517399" y="272165"/>
                    </a:cubicBezTo>
                    <a:cubicBezTo>
                      <a:pt x="2664814" y="206014"/>
                      <a:pt x="2880267" y="102062"/>
                      <a:pt x="2880267" y="102062"/>
                    </a:cubicBezTo>
                  </a:path>
                </a:pathLst>
              </a:custGeom>
              <a:noFill/>
              <a:ln w="76200" cap="flat" cmpd="sng" algn="ctr">
                <a:solidFill>
                  <a:srgbClr val="FF00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
        <p:nvSpPr>
          <p:cNvPr id="30" name="TextBox 29"/>
          <p:cNvSpPr txBox="1"/>
          <p:nvPr/>
        </p:nvSpPr>
        <p:spPr>
          <a:xfrm>
            <a:off x="6876531" y="4649491"/>
            <a:ext cx="2097374" cy="646331"/>
          </a:xfrm>
          <a:prstGeom prst="rect">
            <a:avLst/>
          </a:prstGeom>
          <a:solidFill>
            <a:schemeClr val="bg1">
              <a:lumMod val="85000"/>
            </a:schemeClr>
          </a:solidFill>
        </p:spPr>
        <p:txBody>
          <a:bodyPr wrap="none" rtlCol="0">
            <a:spAutoFit/>
          </a:bodyPr>
          <a:lstStyle/>
          <a:p>
            <a:r>
              <a:rPr lang="en-US" dirty="0" smtClean="0"/>
              <a:t>Sensitivity of 3 years </a:t>
            </a:r>
          </a:p>
          <a:p>
            <a:r>
              <a:rPr lang="en-US" dirty="0" smtClean="0"/>
              <a:t>of ARA 37</a:t>
            </a:r>
            <a:endParaRPr lang="en-US" dirty="0"/>
          </a:p>
        </p:txBody>
      </p:sp>
      <p:sp>
        <p:nvSpPr>
          <p:cNvPr id="14" name="Title 13"/>
          <p:cNvSpPr>
            <a:spLocks noGrp="1"/>
          </p:cNvSpPr>
          <p:nvPr>
            <p:ph type="title"/>
          </p:nvPr>
        </p:nvSpPr>
        <p:spPr/>
        <p:txBody>
          <a:bodyPr/>
          <a:lstStyle/>
          <a:p>
            <a:endParaRPr lang="en-US"/>
          </a:p>
        </p:txBody>
      </p:sp>
      <p:sp>
        <p:nvSpPr>
          <p:cNvPr id="15" name="Title 1"/>
          <p:cNvSpPr txBox="1">
            <a:spLocks/>
          </p:cNvSpPr>
          <p:nvPr/>
        </p:nvSpPr>
        <p:spPr>
          <a:xfrm>
            <a:off x="0" y="0"/>
            <a:ext cx="9144000" cy="1143000"/>
          </a:xfrm>
          <a:prstGeom prst="rect">
            <a:avLst/>
          </a:prstGeom>
          <a:solidFill>
            <a:schemeClr val="bg1"/>
          </a:solidFill>
        </p:spPr>
        <p:txBody>
          <a:bodyPr vert="horz" lIns="91440" tIns="45720" rIns="91440" bIns="45720" rtlCol="0" anchor="ctr">
            <a:noAutofit/>
          </a:bodyPr>
          <a:lstStyle/>
          <a:p>
            <a:pPr marL="0" marR="0" lvl="0" indent="0" algn="ctr" fontAlgn="auto">
              <a:lnSpc>
                <a:spcPct val="100000"/>
              </a:lnSpc>
              <a:spcBef>
                <a:spcPct val="0"/>
              </a:spcBef>
              <a:spcAft>
                <a:spcPts val="0"/>
              </a:spcAft>
              <a:buClrTx/>
              <a:buSzTx/>
              <a:tabLst/>
              <a:defRPr/>
            </a:pPr>
            <a:r>
              <a:rPr lang="en-US" sz="2800" b="1" dirty="0" smtClean="0">
                <a:solidFill>
                  <a:srgbClr val="002060"/>
                </a:solidFill>
                <a:latin typeface="+mj-lt"/>
                <a:ea typeface="+mj-ea"/>
                <a:cs typeface="+mj-cs"/>
              </a:rPr>
              <a:t>The cosmic energy frontier, 10</a:t>
            </a:r>
            <a:r>
              <a:rPr lang="en-US" sz="2800" b="1" baseline="30000" dirty="0" smtClean="0">
                <a:solidFill>
                  <a:srgbClr val="002060"/>
                </a:solidFill>
                <a:latin typeface="+mj-lt"/>
                <a:ea typeface="+mj-ea"/>
                <a:cs typeface="+mj-cs"/>
              </a:rPr>
              <a:t>7</a:t>
            </a:r>
            <a:r>
              <a:rPr lang="en-US" sz="2800" b="1" dirty="0" smtClean="0">
                <a:solidFill>
                  <a:srgbClr val="002060"/>
                </a:solidFill>
                <a:latin typeface="+mj-lt"/>
                <a:ea typeface="+mj-ea"/>
                <a:cs typeface="+mj-cs"/>
              </a:rPr>
              <a:t> to 10</a:t>
            </a:r>
            <a:r>
              <a:rPr lang="en-US" sz="2800" b="1" baseline="30000" dirty="0" smtClean="0">
                <a:solidFill>
                  <a:srgbClr val="002060"/>
                </a:solidFill>
                <a:latin typeface="+mj-lt"/>
                <a:ea typeface="+mj-ea"/>
                <a:cs typeface="+mj-cs"/>
              </a:rPr>
              <a:t>11</a:t>
            </a:r>
            <a:r>
              <a:rPr lang="en-US" sz="2800" b="1" dirty="0" smtClean="0">
                <a:solidFill>
                  <a:srgbClr val="002060"/>
                </a:solidFill>
                <a:latin typeface="+mj-lt"/>
                <a:ea typeface="+mj-ea"/>
                <a:cs typeface="+mj-cs"/>
              </a:rPr>
              <a:t> </a:t>
            </a:r>
            <a:r>
              <a:rPr lang="en-US" sz="2800" b="1" dirty="0" err="1" smtClean="0">
                <a:solidFill>
                  <a:srgbClr val="002060"/>
                </a:solidFill>
                <a:latin typeface="+mj-lt"/>
                <a:ea typeface="+mj-ea"/>
                <a:cs typeface="+mj-cs"/>
              </a:rPr>
              <a:t>GeV</a:t>
            </a:r>
            <a:r>
              <a:rPr lang="en-US" sz="2800" b="1" dirty="0" smtClean="0">
                <a:solidFill>
                  <a:srgbClr val="002060"/>
                </a:solidFill>
                <a:latin typeface="+mj-lt"/>
                <a:ea typeface="+mj-ea"/>
                <a:cs typeface="+mj-cs"/>
              </a:rPr>
              <a:t/>
            </a:r>
            <a:br>
              <a:rPr lang="en-US" sz="2800" b="1" dirty="0" smtClean="0">
                <a:solidFill>
                  <a:srgbClr val="002060"/>
                </a:solidFill>
                <a:latin typeface="+mj-lt"/>
                <a:ea typeface="+mj-ea"/>
                <a:cs typeface="+mj-cs"/>
              </a:rPr>
            </a:br>
            <a:r>
              <a:rPr lang="en-US" sz="2800" b="1" dirty="0" err="1" smtClean="0">
                <a:solidFill>
                  <a:srgbClr val="002060"/>
                </a:solidFill>
                <a:latin typeface="+mj-lt"/>
                <a:ea typeface="+mj-ea"/>
                <a:cs typeface="+mj-cs"/>
              </a:rPr>
              <a:t>Cosmogenic</a:t>
            </a:r>
            <a:r>
              <a:rPr lang="en-US" sz="2800" b="1" dirty="0" smtClean="0">
                <a:solidFill>
                  <a:srgbClr val="002060"/>
                </a:solidFill>
                <a:latin typeface="+mj-lt"/>
                <a:ea typeface="+mj-ea"/>
                <a:cs typeface="+mj-cs"/>
              </a:rPr>
              <a:t> or GZK neutrinos</a:t>
            </a:r>
            <a:endParaRPr lang="en-US" sz="2800" b="1" dirty="0">
              <a:solidFill>
                <a:srgbClr val="002060"/>
              </a:solidFill>
              <a:latin typeface="+mj-lt"/>
              <a:ea typeface="+mj-ea"/>
              <a:cs typeface="+mj-cs"/>
            </a:endParaRPr>
          </a:p>
        </p:txBody>
      </p:sp>
      <p:pic>
        <p:nvPicPr>
          <p:cNvPr id="16" name="Picture 15" descr="log_transparent.gif"/>
          <p:cNvPicPr>
            <a:picLocks noChangeAspect="1"/>
          </p:cNvPicPr>
          <p:nvPr/>
        </p:nvPicPr>
        <p:blipFill>
          <a:blip r:embed="rId4" cstate="print"/>
          <a:stretch>
            <a:fillRect/>
          </a:stretch>
        </p:blipFill>
        <p:spPr>
          <a:xfrm>
            <a:off x="0" y="0"/>
            <a:ext cx="1066800" cy="898800"/>
          </a:xfrm>
          <a:prstGeom prst="rect">
            <a:avLst/>
          </a:prstGeom>
        </p:spPr>
      </p:pic>
    </p:spTree>
    <p:extLst>
      <p:ext uri="{BB962C8B-B14F-4D97-AF65-F5344CB8AC3E}">
        <p14:creationId xmlns:p14="http://schemas.microsoft.com/office/powerpoint/2010/main" val="74600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4"/>
          <a:srcRect/>
          <a:stretch>
            <a:fillRect/>
          </a:stretch>
        </p:blipFill>
        <p:spPr bwMode="auto">
          <a:xfrm>
            <a:off x="3178118" y="192224"/>
            <a:ext cx="5943600" cy="6492875"/>
          </a:xfrm>
          <a:prstGeom prst="rect">
            <a:avLst/>
          </a:prstGeom>
          <a:noFill/>
          <a:ln w="9525">
            <a:noFill/>
            <a:miter lim="800000"/>
            <a:headEnd/>
            <a:tailEnd/>
          </a:ln>
        </p:spPr>
      </p:pic>
      <p:sp>
        <p:nvSpPr>
          <p:cNvPr id="14" name="Slide Number Placeholder 1"/>
          <p:cNvSpPr>
            <a:spLocks noGrp="1"/>
          </p:cNvSpPr>
          <p:nvPr>
            <p:ph type="sldNum" sz="quarter" idx="10"/>
          </p:nvPr>
        </p:nvSpPr>
        <p:spPr/>
        <p:txBody>
          <a:bodyPr/>
          <a:lstStyle/>
          <a:p>
            <a:fld id="{511C72CB-92F5-2D4E-8863-9DA171DFC89A}" type="slidenum">
              <a:rPr lang="en-US"/>
              <a:pPr/>
              <a:t>2</a:t>
            </a:fld>
            <a:endParaRPr lang="en-US"/>
          </a:p>
        </p:txBody>
      </p:sp>
      <p:sp>
        <p:nvSpPr>
          <p:cNvPr id="418819" name="Text Box 3"/>
          <p:cNvSpPr txBox="1">
            <a:spLocks noChangeArrowheads="1"/>
          </p:cNvSpPr>
          <p:nvPr/>
        </p:nvSpPr>
        <p:spPr bwMode="auto">
          <a:xfrm>
            <a:off x="6909813" y="5341245"/>
            <a:ext cx="1752073" cy="546079"/>
          </a:xfrm>
          <a:prstGeom prst="rect">
            <a:avLst/>
          </a:prstGeom>
          <a:noFill/>
          <a:ln w="9525">
            <a:noFill/>
            <a:miter lim="800000"/>
            <a:headEnd/>
            <a:tailEnd/>
          </a:ln>
          <a:effectLst/>
        </p:spPr>
        <p:txBody>
          <a:bodyPr lIns="95029" tIns="47514" rIns="95029" bIns="47514">
            <a:prstTxWarp prst="textNoShape">
              <a:avLst/>
            </a:prstTxWarp>
            <a:spAutoFit/>
          </a:bodyPr>
          <a:lstStyle/>
          <a:p>
            <a:pPr defTabSz="952026">
              <a:lnSpc>
                <a:spcPct val="70000"/>
              </a:lnSpc>
              <a:spcBef>
                <a:spcPct val="50000"/>
              </a:spcBef>
            </a:pPr>
            <a:r>
              <a:rPr lang="en-GB" sz="1500" b="1" i="1" dirty="0">
                <a:solidFill>
                  <a:schemeClr val="bg2"/>
                </a:solidFill>
                <a:latin typeface="Times" pitchFamily="-65" charset="0"/>
              </a:rPr>
              <a:t>Ankle </a:t>
            </a:r>
          </a:p>
          <a:p>
            <a:pPr defTabSz="952026">
              <a:lnSpc>
                <a:spcPct val="70000"/>
              </a:lnSpc>
              <a:spcBef>
                <a:spcPct val="50000"/>
              </a:spcBef>
            </a:pPr>
            <a:r>
              <a:rPr lang="en-GB" sz="1500" b="1" i="1" dirty="0">
                <a:solidFill>
                  <a:schemeClr val="bg2"/>
                </a:solidFill>
                <a:latin typeface="Times" pitchFamily="-65" charset="0"/>
              </a:rPr>
              <a:t>1 part km</a:t>
            </a:r>
            <a:r>
              <a:rPr lang="en-GB" sz="1500" b="1" i="1" baseline="30000" dirty="0">
                <a:solidFill>
                  <a:schemeClr val="bg2"/>
                </a:solidFill>
                <a:latin typeface="Times" pitchFamily="-65" charset="0"/>
              </a:rPr>
              <a:t>-2</a:t>
            </a:r>
            <a:r>
              <a:rPr lang="en-GB" sz="1500" b="1" i="1" dirty="0">
                <a:solidFill>
                  <a:schemeClr val="bg2"/>
                </a:solidFill>
                <a:latin typeface="Times" pitchFamily="-65" charset="0"/>
              </a:rPr>
              <a:t> yr</a:t>
            </a:r>
            <a:r>
              <a:rPr lang="en-GB" sz="1500" b="1" i="1" baseline="30000" dirty="0">
                <a:solidFill>
                  <a:schemeClr val="bg2"/>
                </a:solidFill>
                <a:latin typeface="Times" pitchFamily="-65" charset="0"/>
              </a:rPr>
              <a:t>-1</a:t>
            </a:r>
            <a:endParaRPr lang="en-GB" sz="1500" b="1" i="1" dirty="0">
              <a:solidFill>
                <a:schemeClr val="bg2"/>
              </a:solidFill>
              <a:latin typeface="Times" pitchFamily="-65" charset="0"/>
            </a:endParaRPr>
          </a:p>
        </p:txBody>
      </p:sp>
      <p:sp>
        <p:nvSpPr>
          <p:cNvPr id="418820" name="Rectangle 4"/>
          <p:cNvSpPr>
            <a:spLocks noChangeArrowheads="1"/>
          </p:cNvSpPr>
          <p:nvPr/>
        </p:nvSpPr>
        <p:spPr bwMode="auto">
          <a:xfrm>
            <a:off x="6338037" y="3964826"/>
            <a:ext cx="1312739" cy="546079"/>
          </a:xfrm>
          <a:prstGeom prst="rect">
            <a:avLst/>
          </a:prstGeom>
          <a:noFill/>
          <a:ln w="9525">
            <a:noFill/>
            <a:miter lim="800000"/>
            <a:headEnd/>
            <a:tailEnd/>
          </a:ln>
          <a:effectLst/>
        </p:spPr>
        <p:txBody>
          <a:bodyPr wrap="none" lIns="95029" tIns="47514" rIns="95029" bIns="47514">
            <a:prstTxWarp prst="textNoShape">
              <a:avLst/>
            </a:prstTxWarp>
            <a:spAutoFit/>
          </a:bodyPr>
          <a:lstStyle/>
          <a:p>
            <a:pPr defTabSz="952026">
              <a:lnSpc>
                <a:spcPct val="70000"/>
              </a:lnSpc>
              <a:spcBef>
                <a:spcPct val="50000"/>
              </a:spcBef>
            </a:pPr>
            <a:r>
              <a:rPr lang="en-GB" sz="1500" b="1" i="1" dirty="0">
                <a:solidFill>
                  <a:schemeClr val="bg2"/>
                </a:solidFill>
                <a:latin typeface="Times" pitchFamily="-65" charset="0"/>
              </a:rPr>
              <a:t>knee </a:t>
            </a:r>
          </a:p>
          <a:p>
            <a:pPr defTabSz="952026">
              <a:lnSpc>
                <a:spcPct val="70000"/>
              </a:lnSpc>
              <a:spcBef>
                <a:spcPct val="50000"/>
              </a:spcBef>
            </a:pPr>
            <a:r>
              <a:rPr lang="en-GB" sz="1500" b="1" i="1" dirty="0">
                <a:solidFill>
                  <a:schemeClr val="bg2"/>
                </a:solidFill>
                <a:latin typeface="Times" pitchFamily="-65" charset="0"/>
              </a:rPr>
              <a:t>1 part m</a:t>
            </a:r>
            <a:r>
              <a:rPr lang="en-GB" sz="1500" b="1" i="1" baseline="30000" dirty="0">
                <a:solidFill>
                  <a:schemeClr val="bg2"/>
                </a:solidFill>
                <a:latin typeface="Times" pitchFamily="-65" charset="0"/>
              </a:rPr>
              <a:t>-2 </a:t>
            </a:r>
            <a:r>
              <a:rPr lang="en-GB" sz="1500" b="1" i="1" dirty="0">
                <a:solidFill>
                  <a:schemeClr val="bg2"/>
                </a:solidFill>
                <a:latin typeface="Times" pitchFamily="-65" charset="0"/>
              </a:rPr>
              <a:t>yr</a:t>
            </a:r>
            <a:r>
              <a:rPr lang="en-GB" sz="1500" b="1" i="1" baseline="30000" dirty="0">
                <a:solidFill>
                  <a:schemeClr val="bg2"/>
                </a:solidFill>
                <a:latin typeface="Times" pitchFamily="-65" charset="0"/>
              </a:rPr>
              <a:t>-1</a:t>
            </a:r>
          </a:p>
        </p:txBody>
      </p:sp>
      <p:sp>
        <p:nvSpPr>
          <p:cNvPr id="418821" name="Text Box 5"/>
          <p:cNvSpPr txBox="1">
            <a:spLocks noChangeArrowheads="1"/>
          </p:cNvSpPr>
          <p:nvPr/>
        </p:nvSpPr>
        <p:spPr bwMode="auto">
          <a:xfrm>
            <a:off x="7747633" y="6154907"/>
            <a:ext cx="194022" cy="474872"/>
          </a:xfrm>
          <a:prstGeom prst="rect">
            <a:avLst/>
          </a:prstGeom>
          <a:noFill/>
          <a:ln w="9525">
            <a:noFill/>
            <a:miter lim="800000"/>
            <a:headEnd/>
            <a:tailEnd/>
          </a:ln>
          <a:effectLst/>
        </p:spPr>
        <p:txBody>
          <a:bodyPr wrap="none" lIns="95029" tIns="47514" rIns="95029" bIns="47514">
            <a:prstTxWarp prst="textNoShape">
              <a:avLst/>
            </a:prstTxWarp>
            <a:spAutoFit/>
          </a:bodyPr>
          <a:lstStyle/>
          <a:p>
            <a:pPr defTabSz="952026"/>
            <a:endParaRPr lang="en-US" dirty="0">
              <a:solidFill>
                <a:schemeClr val="tx1"/>
              </a:solidFill>
              <a:latin typeface="Times" pitchFamily="-65" charset="0"/>
            </a:endParaRPr>
          </a:p>
        </p:txBody>
      </p:sp>
      <p:sp>
        <p:nvSpPr>
          <p:cNvPr id="418823" name="Text Box 7"/>
          <p:cNvSpPr txBox="1">
            <a:spLocks noChangeArrowheads="1"/>
          </p:cNvSpPr>
          <p:nvPr/>
        </p:nvSpPr>
        <p:spPr bwMode="auto">
          <a:xfrm>
            <a:off x="5538832" y="558506"/>
            <a:ext cx="3276319" cy="588399"/>
          </a:xfrm>
          <a:prstGeom prst="rect">
            <a:avLst/>
          </a:prstGeom>
          <a:noFill/>
          <a:ln w="9525">
            <a:noFill/>
            <a:miter lim="800000"/>
            <a:headEnd/>
            <a:tailEnd/>
          </a:ln>
          <a:effectLst/>
        </p:spPr>
        <p:txBody>
          <a:bodyPr lIns="95029" tIns="47514" rIns="95029" bIns="47514">
            <a:prstTxWarp prst="textNoShape">
              <a:avLst/>
            </a:prstTxWarp>
            <a:spAutoFit/>
          </a:bodyPr>
          <a:lstStyle/>
          <a:p>
            <a:pPr defTabSz="952026">
              <a:spcBef>
                <a:spcPct val="50000"/>
              </a:spcBef>
            </a:pPr>
            <a:r>
              <a:rPr lang="en-GB" sz="3200" b="1" dirty="0">
                <a:solidFill>
                  <a:srgbClr val="000000"/>
                </a:solidFill>
                <a:latin typeface="Times" pitchFamily="-65" charset="0"/>
              </a:rPr>
              <a:t>Cosmic rays</a:t>
            </a:r>
          </a:p>
        </p:txBody>
      </p:sp>
      <p:sp>
        <p:nvSpPr>
          <p:cNvPr id="418824" name="Text Box 8"/>
          <p:cNvSpPr txBox="1">
            <a:spLocks noChangeArrowheads="1"/>
          </p:cNvSpPr>
          <p:nvPr/>
        </p:nvSpPr>
        <p:spPr bwMode="auto">
          <a:xfrm>
            <a:off x="287681" y="3416300"/>
            <a:ext cx="3715806" cy="2779735"/>
          </a:xfrm>
          <a:prstGeom prst="rect">
            <a:avLst/>
          </a:prstGeom>
          <a:solidFill>
            <a:srgbClr val="FFFFA8"/>
          </a:solidFill>
          <a:ln w="9525">
            <a:noFill/>
            <a:miter lim="800000"/>
            <a:headEnd/>
            <a:tailEnd/>
          </a:ln>
        </p:spPr>
        <p:txBody>
          <a:bodyPr lIns="0" tIns="0" rIns="0" bIns="0">
            <a:prstTxWarp prst="textNoShape">
              <a:avLst/>
            </a:prstTxWarp>
            <a:spAutoFit/>
          </a:bodyPr>
          <a:lstStyle/>
          <a:p>
            <a:pPr marL="354478" lvl="1" indent="-354478" defTabSz="952026">
              <a:lnSpc>
                <a:spcPct val="95000"/>
              </a:lnSpc>
              <a:spcBef>
                <a:spcPts val="524"/>
              </a:spcBef>
              <a:buClr>
                <a:srgbClr val="000000"/>
              </a:buClr>
              <a:buSzPct val="100000"/>
              <a:tabLst>
                <a:tab pos="752361" algn="l"/>
                <a:tab pos="1506169" algn="l"/>
                <a:tab pos="2257082" algn="l"/>
                <a:tab pos="3009443" algn="l"/>
              </a:tabLst>
            </a:pPr>
            <a:r>
              <a:rPr lang="en-GB" sz="2400" b="1" dirty="0" smtClean="0">
                <a:solidFill>
                  <a:srgbClr val="0000FF"/>
                </a:solidFill>
                <a:latin typeface="Times New Roman" pitchFamily="-65" charset="0"/>
                <a:ea typeface="HG Mincho Light J;MS Gothic;HG " charset="0"/>
                <a:cs typeface="HG Mincho Light J;MS Gothic;HG " charset="0"/>
              </a:rPr>
              <a:t>Cosmic ray interaction in accelerator region</a:t>
            </a:r>
          </a:p>
          <a:p>
            <a:pPr marL="354478" lvl="1" indent="-354478" defTabSz="952026">
              <a:lnSpc>
                <a:spcPct val="95000"/>
              </a:lnSpc>
              <a:spcBef>
                <a:spcPts val="524"/>
              </a:spcBef>
              <a:buClr>
                <a:srgbClr val="000000"/>
              </a:buClr>
              <a:buSzPct val="75000"/>
              <a:tabLst>
                <a:tab pos="752361" algn="l"/>
                <a:tab pos="1506169" algn="l"/>
                <a:tab pos="2257082" algn="l"/>
                <a:tab pos="3009443" algn="l"/>
              </a:tabLst>
            </a:pPr>
            <a:r>
              <a:rPr lang="en-GB" sz="2400" dirty="0" smtClean="0">
                <a:solidFill>
                  <a:srgbClr val="000000"/>
                </a:solidFill>
                <a:latin typeface="Times New Roman" pitchFamily="-65" charset="0"/>
                <a:ea typeface="HG Mincho Light J;MS Gothic;HG " charset="0"/>
                <a:cs typeface="HG Mincho Light J;MS Gothic;HG " charset="0"/>
              </a:rPr>
              <a:t>Prime Candidates</a:t>
            </a:r>
          </a:p>
          <a:p>
            <a:pPr marL="354478" lvl="1" indent="-354478" defTabSz="952026">
              <a:lnSpc>
                <a:spcPct val="95000"/>
              </a:lnSpc>
              <a:spcBef>
                <a:spcPts val="524"/>
              </a:spcBef>
              <a:buClr>
                <a:srgbClr val="000000"/>
              </a:buClr>
              <a:buSzPct val="75000"/>
              <a:buFont typeface="StarSymbol" charset="0"/>
              <a:buChar char="–"/>
              <a:tabLst>
                <a:tab pos="752361" algn="l"/>
                <a:tab pos="1506169" algn="l"/>
                <a:tab pos="2257082" algn="l"/>
                <a:tab pos="3009443" algn="l"/>
              </a:tabLst>
            </a:pPr>
            <a:r>
              <a:rPr lang="en-GB" sz="2400" dirty="0" smtClean="0">
                <a:solidFill>
                  <a:srgbClr val="000000"/>
                </a:solidFill>
                <a:latin typeface="Times New Roman" pitchFamily="-65" charset="0"/>
                <a:ea typeface="HG Mincho Light J;MS Gothic;HG " charset="0"/>
                <a:cs typeface="HG Mincho Light J;MS Gothic;HG " charset="0"/>
              </a:rPr>
              <a:t>SN remnants </a:t>
            </a:r>
          </a:p>
          <a:p>
            <a:pPr marL="354478" lvl="1" indent="-354478" defTabSz="952026">
              <a:lnSpc>
                <a:spcPct val="95000"/>
              </a:lnSpc>
              <a:spcBef>
                <a:spcPts val="524"/>
              </a:spcBef>
              <a:buClr>
                <a:srgbClr val="000000"/>
              </a:buClr>
              <a:buSzPct val="75000"/>
              <a:buFont typeface="StarSymbol" charset="0"/>
              <a:buChar char="–"/>
              <a:tabLst>
                <a:tab pos="752361" algn="l"/>
                <a:tab pos="1506169" algn="l"/>
                <a:tab pos="2257082" algn="l"/>
                <a:tab pos="3009443" algn="l"/>
              </a:tabLst>
            </a:pPr>
            <a:r>
              <a:rPr lang="en-GB" sz="2400" dirty="0">
                <a:solidFill>
                  <a:srgbClr val="000000"/>
                </a:solidFill>
                <a:latin typeface="Times New Roman" pitchFamily="-65" charset="0"/>
                <a:ea typeface="HG Mincho Light J;MS Gothic;HG " charset="0"/>
                <a:cs typeface="HG Mincho Light J;MS Gothic;HG " charset="0"/>
              </a:rPr>
              <a:t>Active Galactic Nuclei</a:t>
            </a:r>
          </a:p>
          <a:p>
            <a:pPr marL="354478" lvl="1" indent="-354478" defTabSz="952026">
              <a:lnSpc>
                <a:spcPct val="95000"/>
              </a:lnSpc>
              <a:spcBef>
                <a:spcPts val="524"/>
              </a:spcBef>
              <a:buClr>
                <a:srgbClr val="000000"/>
              </a:buClr>
              <a:buSzPct val="75000"/>
              <a:buFont typeface="StarSymbol" charset="0"/>
              <a:buChar char="–"/>
              <a:tabLst>
                <a:tab pos="752361" algn="l"/>
                <a:tab pos="1506169" algn="l"/>
                <a:tab pos="2257082" algn="l"/>
                <a:tab pos="3009443" algn="l"/>
              </a:tabLst>
            </a:pPr>
            <a:r>
              <a:rPr lang="en-GB" sz="2400" dirty="0">
                <a:solidFill>
                  <a:srgbClr val="000000"/>
                </a:solidFill>
                <a:latin typeface="Times New Roman" pitchFamily="-65" charset="0"/>
                <a:ea typeface="HG Mincho Light J;MS Gothic;HG " charset="0"/>
                <a:cs typeface="HG Mincho Light J;MS Gothic;HG " charset="0"/>
              </a:rPr>
              <a:t>Gamma Ray </a:t>
            </a:r>
            <a:r>
              <a:rPr lang="en-GB" sz="2400" dirty="0" smtClean="0">
                <a:solidFill>
                  <a:srgbClr val="000000"/>
                </a:solidFill>
                <a:latin typeface="Times New Roman" pitchFamily="-65" charset="0"/>
                <a:ea typeface="HG Mincho Light J;MS Gothic;HG " charset="0"/>
                <a:cs typeface="HG Mincho Light J;MS Gothic;HG " charset="0"/>
              </a:rPr>
              <a:t>Bursts</a:t>
            </a:r>
          </a:p>
          <a:p>
            <a:pPr marL="354478" lvl="1" indent="-354478" defTabSz="952026">
              <a:lnSpc>
                <a:spcPct val="95000"/>
              </a:lnSpc>
              <a:spcBef>
                <a:spcPts val="524"/>
              </a:spcBef>
              <a:buClr>
                <a:srgbClr val="000000"/>
              </a:buClr>
              <a:buSzPct val="75000"/>
              <a:tabLst>
                <a:tab pos="752361" algn="l"/>
                <a:tab pos="1506169" algn="l"/>
                <a:tab pos="2257082" algn="l"/>
                <a:tab pos="3009443" algn="l"/>
              </a:tabLst>
            </a:pPr>
            <a:endParaRPr lang="en-GB" sz="2400" dirty="0">
              <a:solidFill>
                <a:srgbClr val="000000"/>
              </a:solidFill>
              <a:latin typeface="Times New Roman" pitchFamily="-65" charset="0"/>
              <a:ea typeface="HG Mincho Light J;MS Gothic;HG " charset="0"/>
              <a:cs typeface="HG Mincho Light J;MS Gothic;HG " charset="0"/>
            </a:endParaRPr>
          </a:p>
        </p:txBody>
      </p:sp>
      <p:sp>
        <p:nvSpPr>
          <p:cNvPr id="418828" name="Text Box 12"/>
          <p:cNvSpPr txBox="1">
            <a:spLocks noChangeArrowheads="1"/>
          </p:cNvSpPr>
          <p:nvPr/>
        </p:nvSpPr>
        <p:spPr bwMode="auto">
          <a:xfrm>
            <a:off x="0" y="0"/>
            <a:ext cx="9144000" cy="465288"/>
          </a:xfrm>
          <a:prstGeom prst="rect">
            <a:avLst/>
          </a:prstGeom>
          <a:solidFill>
            <a:srgbClr val="FFFF00"/>
          </a:solidFill>
          <a:ln w="9525">
            <a:noFill/>
            <a:miter lim="800000"/>
            <a:headEnd/>
            <a:tailEnd/>
          </a:ln>
          <a:effectLst/>
        </p:spPr>
        <p:txBody>
          <a:bodyPr wrap="square" lIns="95029" tIns="47514" rIns="95029" bIns="47514">
            <a:prstTxWarp prst="textNoShape">
              <a:avLst/>
            </a:prstTxWarp>
            <a:spAutoFit/>
          </a:bodyPr>
          <a:lstStyle/>
          <a:p>
            <a:pPr defTabSz="952026">
              <a:spcBef>
                <a:spcPts val="600"/>
              </a:spcBef>
              <a:spcAft>
                <a:spcPts val="600"/>
              </a:spcAft>
            </a:pPr>
            <a:r>
              <a:rPr lang="en-US" sz="2400" dirty="0" smtClean="0">
                <a:solidFill>
                  <a:srgbClr val="000080"/>
                </a:solidFill>
              </a:rPr>
              <a:t>  Cosmic </a:t>
            </a:r>
            <a:r>
              <a:rPr lang="en-US" sz="2400" dirty="0">
                <a:solidFill>
                  <a:srgbClr val="000080"/>
                </a:solidFill>
              </a:rPr>
              <a:t>Rays and Neutrino </a:t>
            </a:r>
            <a:r>
              <a:rPr lang="en-US" sz="2400" dirty="0" smtClean="0">
                <a:solidFill>
                  <a:srgbClr val="000080"/>
                </a:solidFill>
              </a:rPr>
              <a:t>Sources </a:t>
            </a:r>
            <a:endParaRPr lang="en-US" sz="2400" dirty="0">
              <a:solidFill>
                <a:srgbClr val="000080"/>
              </a:solidFill>
            </a:endParaRPr>
          </a:p>
        </p:txBody>
      </p:sp>
      <p:sp>
        <p:nvSpPr>
          <p:cNvPr id="418831" name="Text Box 15"/>
          <p:cNvSpPr txBox="1">
            <a:spLocks noChangeArrowheads="1"/>
          </p:cNvSpPr>
          <p:nvPr/>
        </p:nvSpPr>
        <p:spPr bwMode="auto">
          <a:xfrm>
            <a:off x="1391958" y="3430418"/>
            <a:ext cx="191914" cy="388344"/>
          </a:xfrm>
          <a:prstGeom prst="rect">
            <a:avLst/>
          </a:prstGeom>
          <a:noFill/>
          <a:ln w="9525">
            <a:noFill/>
            <a:miter lim="800000"/>
            <a:headEnd/>
            <a:tailEnd/>
          </a:ln>
          <a:effectLst/>
        </p:spPr>
        <p:txBody>
          <a:bodyPr wrap="none" lIns="95029" tIns="47514" rIns="95029" bIns="47514">
            <a:prstTxWarp prst="textNoShape">
              <a:avLst/>
            </a:prstTxWarp>
            <a:spAutoFit/>
          </a:bodyPr>
          <a:lstStyle/>
          <a:p>
            <a:pPr defTabSz="952026"/>
            <a:endParaRPr lang="en-US" sz="1900" dirty="0">
              <a:latin typeface="Times" pitchFamily="-65" charset="0"/>
            </a:endParaRPr>
          </a:p>
        </p:txBody>
      </p:sp>
      <p:grpSp>
        <p:nvGrpSpPr>
          <p:cNvPr id="2" name="Group 17"/>
          <p:cNvGrpSpPr/>
          <p:nvPr/>
        </p:nvGrpSpPr>
        <p:grpSpPr>
          <a:xfrm>
            <a:off x="336325" y="1488074"/>
            <a:ext cx="3333508" cy="1442049"/>
            <a:chOff x="2685327" y="2566582"/>
            <a:chExt cx="3333508" cy="1442049"/>
          </a:xfrm>
        </p:grpSpPr>
        <p:sp>
          <p:nvSpPr>
            <p:cNvPr id="20" name="Rectangle 19"/>
            <p:cNvSpPr/>
            <p:nvPr/>
          </p:nvSpPr>
          <p:spPr>
            <a:xfrm>
              <a:off x="2685327" y="2566582"/>
              <a:ext cx="3333508" cy="1442049"/>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2" name="Object 2"/>
            <p:cNvGraphicFramePr>
              <a:graphicFrameLocks noChangeAspect="1"/>
            </p:cNvGraphicFramePr>
            <p:nvPr/>
          </p:nvGraphicFramePr>
          <p:xfrm>
            <a:off x="2795470" y="2675163"/>
            <a:ext cx="1832140" cy="427555"/>
          </p:xfrm>
          <a:graphic>
            <a:graphicData uri="http://schemas.openxmlformats.org/presentationml/2006/ole">
              <mc:AlternateContent xmlns:mc="http://schemas.openxmlformats.org/markup-compatibility/2006">
                <mc:Choice xmlns:v="urn:schemas-microsoft-com:vml" Requires="v">
                  <p:oleObj spid="_x0000_s30358" name="Equation" r:id="rId5" imgW="1358900" imgH="304800" progId="Equation.DSMT4">
                    <p:embed/>
                  </p:oleObj>
                </mc:Choice>
                <mc:Fallback>
                  <p:oleObj name="Equation" r:id="rId5" imgW="1358900" imgH="304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5470" y="2675163"/>
                          <a:ext cx="1832140" cy="427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3" name="Object 3"/>
            <p:cNvGraphicFramePr>
              <a:graphicFrameLocks noChangeAspect="1"/>
            </p:cNvGraphicFramePr>
            <p:nvPr/>
          </p:nvGraphicFramePr>
          <p:xfrm>
            <a:off x="3730652" y="3156470"/>
            <a:ext cx="1282839" cy="366525"/>
          </p:xfrm>
          <a:graphic>
            <a:graphicData uri="http://schemas.openxmlformats.org/presentationml/2006/ole">
              <mc:AlternateContent xmlns:mc="http://schemas.openxmlformats.org/markup-compatibility/2006">
                <mc:Choice xmlns:v="urn:schemas-microsoft-com:vml" Requires="v">
                  <p:oleObj spid="_x0000_s30359" name="Equation" r:id="rId7" imgW="889000" imgH="241300" progId="Equation.DSMT4">
                    <p:embed/>
                  </p:oleObj>
                </mc:Choice>
                <mc:Fallback>
                  <p:oleObj name="Equation" r:id="rId7" imgW="889000" imgH="241300" progId="Equation.DSMT4">
                    <p:embed/>
                    <p:pic>
                      <p:nvPicPr>
                        <p:cNvPr id="0" name=""/>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730652" y="3156470"/>
                          <a:ext cx="1282839" cy="36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4" name="Object 4"/>
            <p:cNvGraphicFramePr>
              <a:graphicFrameLocks noChangeAspect="1"/>
            </p:cNvGraphicFramePr>
            <p:nvPr/>
          </p:nvGraphicFramePr>
          <p:xfrm>
            <a:off x="4271414" y="3540136"/>
            <a:ext cx="1613819" cy="362656"/>
          </p:xfrm>
          <a:graphic>
            <a:graphicData uri="http://schemas.openxmlformats.org/presentationml/2006/ole">
              <mc:AlternateContent xmlns:mc="http://schemas.openxmlformats.org/markup-compatibility/2006">
                <mc:Choice xmlns:v="urn:schemas-microsoft-com:vml" Requires="v">
                  <p:oleObj spid="_x0000_s30360" name="Equation" r:id="rId8" imgW="1130300" imgH="241300" progId="Equation.DSMT4">
                    <p:embed/>
                  </p:oleObj>
                </mc:Choice>
                <mc:Fallback>
                  <p:oleObj name="Equation" r:id="rId8" imgW="1130300" imgH="241300" progId="Equation.DSMT4">
                    <p:embed/>
                    <p:pic>
                      <p:nvPicPr>
                        <p:cNvPr id="0" name=""/>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271414" y="3540136"/>
                          <a:ext cx="1613819" cy="36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25" name="TextBox 24"/>
          <p:cNvSpPr txBox="1"/>
          <p:nvPr/>
        </p:nvSpPr>
        <p:spPr>
          <a:xfrm>
            <a:off x="340190" y="646392"/>
            <a:ext cx="3152419" cy="707886"/>
          </a:xfrm>
          <a:prstGeom prst="rect">
            <a:avLst/>
          </a:prstGeom>
          <a:noFill/>
        </p:spPr>
        <p:txBody>
          <a:bodyPr wrap="square" rtlCol="0">
            <a:spAutoFit/>
          </a:bodyPr>
          <a:lstStyle/>
          <a:p>
            <a:r>
              <a:rPr lang="en-US" sz="2000" dirty="0" smtClean="0"/>
              <a:t>Can neutrinos reveal origins of cosmic rays? </a:t>
            </a:r>
            <a:endParaRPr lang="en-US" sz="2000" dirty="0"/>
          </a:p>
        </p:txBody>
      </p:sp>
    </p:spTree>
    <p:extLst>
      <p:ext uri="{BB962C8B-B14F-4D97-AF65-F5344CB8AC3E}">
        <p14:creationId xmlns:p14="http://schemas.microsoft.com/office/powerpoint/2010/main" val="11108976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181" y="116342"/>
            <a:ext cx="8558112" cy="584775"/>
          </a:xfrm>
          <a:prstGeom prst="rect">
            <a:avLst/>
          </a:prstGeom>
          <a:noFill/>
        </p:spPr>
        <p:txBody>
          <a:bodyPr wrap="non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Prediction for GRB afterglow neutrinos in ARA</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52839" y="3489389"/>
            <a:ext cx="8755474" cy="3323987"/>
          </a:xfrm>
          <a:prstGeom prst="rect">
            <a:avLst/>
          </a:prstGeom>
          <a:noFill/>
        </p:spPr>
        <p:txBody>
          <a:bodyPr wrap="none" rtlCol="0">
            <a:spAutoFit/>
          </a:bodyPr>
          <a:lstStyle/>
          <a:p>
            <a:pPr marL="285750" indent="-285750">
              <a:buFont typeface="Arial" panose="020B0604020202020204" pitchFamily="34" charset="0"/>
              <a:buChar char="•"/>
            </a:pPr>
            <a:r>
              <a:rPr lang="en-US" dirty="0" smtClean="0"/>
              <a:t>Consider </a:t>
            </a:r>
            <a:r>
              <a:rPr lang="en-US" dirty="0"/>
              <a:t>UVOT sample includes long GRBs detected by </a:t>
            </a:r>
            <a:r>
              <a:rPr lang="en-US" i="1" dirty="0"/>
              <a:t>Swift </a:t>
            </a:r>
            <a:r>
              <a:rPr lang="en-US" dirty="0"/>
              <a:t>from March</a:t>
            </a:r>
          </a:p>
          <a:p>
            <a:r>
              <a:rPr lang="en-US" dirty="0"/>
              <a:t>2005 up to November </a:t>
            </a:r>
            <a:r>
              <a:rPr lang="en-US" dirty="0" smtClean="0"/>
              <a:t>2014 with </a:t>
            </a:r>
            <a:r>
              <a:rPr lang="en-US" dirty="0"/>
              <a:t>known </a:t>
            </a:r>
            <a:r>
              <a:rPr lang="en-US" dirty="0" smtClean="0"/>
              <a:t>redshifts. This </a:t>
            </a:r>
            <a:r>
              <a:rPr lang="en-US" dirty="0"/>
              <a:t>selection results in 116 </a:t>
            </a:r>
            <a:r>
              <a:rPr lang="en-US" dirty="0" smtClean="0"/>
              <a:t>GRBs</a:t>
            </a:r>
          </a:p>
          <a:p>
            <a:endParaRPr lang="en-US" dirty="0" smtClean="0"/>
          </a:p>
          <a:p>
            <a:pPr marL="285750" indent="-285750">
              <a:buFont typeface="Arial" panose="020B0604020202020204" pitchFamily="34" charset="0"/>
              <a:buChar char="•"/>
            </a:pPr>
            <a:r>
              <a:rPr lang="en-US" dirty="0" smtClean="0"/>
              <a:t>Use the UVOT data on Swift to determine the photon flux of the reverse shock</a:t>
            </a:r>
          </a:p>
          <a:p>
            <a:r>
              <a:rPr lang="en-US" dirty="0" smtClean="0"/>
              <a:t>During the afterglow emission</a:t>
            </a:r>
          </a:p>
          <a:p>
            <a:endParaRPr lang="en-US" dirty="0" smtClean="0"/>
          </a:p>
          <a:p>
            <a:pPr marL="285750" indent="-285750">
              <a:buFont typeface="Arial" panose="020B0604020202020204" pitchFamily="34" charset="0"/>
              <a:buChar char="•"/>
            </a:pPr>
            <a:r>
              <a:rPr lang="en-US" dirty="0" smtClean="0"/>
              <a:t>The accelerated protons may interact with these low energy photons producing </a:t>
            </a:r>
          </a:p>
          <a:p>
            <a:r>
              <a:rPr lang="en-US" dirty="0" smtClean="0"/>
              <a:t>10</a:t>
            </a:r>
            <a:r>
              <a:rPr lang="en-US" baseline="30000" dirty="0" smtClean="0"/>
              <a:t>17 </a:t>
            </a:r>
            <a:r>
              <a:rPr lang="en-US" dirty="0" smtClean="0"/>
              <a:t>eV neutrinos</a:t>
            </a:r>
          </a:p>
          <a:p>
            <a:endParaRPr lang="en-US" dirty="0" smtClean="0"/>
          </a:p>
          <a:p>
            <a:pPr marL="285750" indent="-285750">
              <a:buFont typeface="Arial" panose="020B0604020202020204" pitchFamily="34" charset="0"/>
              <a:buChar char="•"/>
            </a:pPr>
            <a:r>
              <a:rPr lang="en-US" dirty="0" smtClean="0"/>
              <a:t>Estimate the neutrinos afterglow flux and compare  it with future ultra high energy </a:t>
            </a:r>
          </a:p>
          <a:p>
            <a:r>
              <a:rPr lang="en-US" dirty="0"/>
              <a:t>n</a:t>
            </a:r>
            <a:r>
              <a:rPr lang="en-US" dirty="0" smtClean="0"/>
              <a:t>eutrinos detector sensitivities (calculation based on Waxman &amp; </a:t>
            </a:r>
            <a:r>
              <a:rPr lang="en-US" dirty="0" err="1" smtClean="0"/>
              <a:t>Bahcall</a:t>
            </a:r>
            <a:r>
              <a:rPr lang="en-US" dirty="0" smtClean="0"/>
              <a:t> 2000)</a:t>
            </a:r>
          </a:p>
          <a:p>
            <a:pPr marL="285750" indent="-285750">
              <a:buFont typeface="Arial" panose="020B0604020202020204" pitchFamily="34" charset="0"/>
              <a:buChar char="•"/>
            </a:pPr>
            <a:endParaRPr lang="en-US" baseline="30000" dirty="0"/>
          </a:p>
        </p:txBody>
      </p:sp>
      <p:sp>
        <p:nvSpPr>
          <p:cNvPr id="4" name="TextBox 3"/>
          <p:cNvSpPr txBox="1"/>
          <p:nvPr/>
        </p:nvSpPr>
        <p:spPr>
          <a:xfrm>
            <a:off x="4075911" y="738980"/>
            <a:ext cx="4865499" cy="369332"/>
          </a:xfrm>
          <a:prstGeom prst="rect">
            <a:avLst/>
          </a:prstGeom>
          <a:noFill/>
        </p:spPr>
        <p:txBody>
          <a:bodyPr wrap="none" rtlCol="0">
            <a:spAutoFit/>
          </a:bodyPr>
          <a:lstStyle/>
          <a:p>
            <a:r>
              <a:rPr lang="en-US" dirty="0" err="1" smtClean="0"/>
              <a:t>Nir</a:t>
            </a:r>
            <a:r>
              <a:rPr lang="en-US" dirty="0" smtClean="0"/>
              <a:t>, Guetta, Behar &amp; Landsman in preparation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8905" y="1556792"/>
            <a:ext cx="3024337" cy="15121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61" y="1195515"/>
            <a:ext cx="4824536" cy="2293874"/>
          </a:xfrm>
          <a:prstGeom prst="rect">
            <a:avLst/>
          </a:prstGeom>
        </p:spPr>
      </p:pic>
      <p:sp>
        <p:nvSpPr>
          <p:cNvPr id="7" name="Right Arrow 6"/>
          <p:cNvSpPr/>
          <p:nvPr/>
        </p:nvSpPr>
        <p:spPr>
          <a:xfrm>
            <a:off x="3275857" y="2271050"/>
            <a:ext cx="2592288" cy="71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1559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599" y="116632"/>
            <a:ext cx="7195560" cy="646331"/>
          </a:xfrm>
          <a:prstGeom prst="rect">
            <a:avLst/>
          </a:prstGeom>
          <a:noFill/>
        </p:spPr>
        <p:txBody>
          <a:bodyPr wrap="non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Predictions for afterglow neutrinos </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268760"/>
            <a:ext cx="8553152" cy="4452890"/>
          </a:xfrm>
          <a:prstGeom prst="rect">
            <a:avLst/>
          </a:prstGeom>
        </p:spPr>
      </p:pic>
      <p:sp>
        <p:nvSpPr>
          <p:cNvPr id="5" name="TextBox 4"/>
          <p:cNvSpPr txBox="1"/>
          <p:nvPr/>
        </p:nvSpPr>
        <p:spPr>
          <a:xfrm>
            <a:off x="2483768" y="3140968"/>
            <a:ext cx="1311578" cy="338554"/>
          </a:xfrm>
          <a:prstGeom prst="rect">
            <a:avLst/>
          </a:prstGeom>
          <a:noFill/>
        </p:spPr>
        <p:txBody>
          <a:bodyPr wrap="none" rtlCol="0">
            <a:spAutoFit/>
          </a:bodyPr>
          <a:lstStyle/>
          <a:p>
            <a:r>
              <a:rPr lang="en-US" sz="1600" dirty="0" smtClean="0">
                <a:solidFill>
                  <a:srgbClr val="FF0000"/>
                </a:solidFill>
              </a:rPr>
              <a:t>GRB990123</a:t>
            </a:r>
            <a:endParaRPr lang="en-US" sz="1600" dirty="0">
              <a:solidFill>
                <a:srgbClr val="FF0000"/>
              </a:solidFill>
            </a:endParaRPr>
          </a:p>
        </p:txBody>
      </p:sp>
    </p:spTree>
    <p:extLst>
      <p:ext uri="{BB962C8B-B14F-4D97-AF65-F5344CB8AC3E}">
        <p14:creationId xmlns:p14="http://schemas.microsoft.com/office/powerpoint/2010/main" val="347510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957615"/>
            <a:ext cx="8964488" cy="5100962"/>
          </a:xfrm>
          <a:prstGeom prst="rect">
            <a:avLst/>
          </a:prstGeom>
        </p:spPr>
      </p:pic>
      <p:sp>
        <p:nvSpPr>
          <p:cNvPr id="3" name="TextBox 2"/>
          <p:cNvSpPr txBox="1"/>
          <p:nvPr/>
        </p:nvSpPr>
        <p:spPr>
          <a:xfrm>
            <a:off x="179512" y="311284"/>
            <a:ext cx="8760668" cy="646331"/>
          </a:xfrm>
          <a:prstGeom prst="rect">
            <a:avLst/>
          </a:prstGeom>
          <a:noFill/>
        </p:spPr>
        <p:txBody>
          <a:bodyPr wrap="non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Number of AF neutrinos predicted for ARA</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292963" y="6237312"/>
            <a:ext cx="3869393" cy="369332"/>
          </a:xfrm>
          <a:prstGeom prst="rect">
            <a:avLst/>
          </a:prstGeom>
          <a:noFill/>
        </p:spPr>
        <p:txBody>
          <a:bodyPr wrap="none" rtlCol="0">
            <a:spAutoFit/>
          </a:bodyPr>
          <a:lstStyle/>
          <a:p>
            <a:r>
              <a:rPr lang="en-US" b="1" dirty="0" smtClean="0"/>
              <a:t>No chance to be detected by ARA</a:t>
            </a:r>
            <a:endParaRPr lang="en-US" b="1" dirty="0"/>
          </a:p>
        </p:txBody>
      </p:sp>
    </p:spTree>
    <p:extLst>
      <p:ext uri="{BB962C8B-B14F-4D97-AF65-F5344CB8AC3E}">
        <p14:creationId xmlns:p14="http://schemas.microsoft.com/office/powerpoint/2010/main" val="496868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11284"/>
            <a:ext cx="7493333" cy="1077218"/>
          </a:xfrm>
          <a:prstGeom prst="rect">
            <a:avLst/>
          </a:prstGeom>
          <a:noFill/>
        </p:spPr>
        <p:txBody>
          <a:bodyPr wrap="non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Sensitivity to the UHEN flux from  GRBs </a:t>
            </a:r>
          </a:p>
          <a:p>
            <a:r>
              <a:rPr lang="en-US" sz="3200" b="1" dirty="0" smtClean="0">
                <a:solidFill>
                  <a:srgbClr val="FF0000"/>
                </a:solidFill>
                <a:latin typeface="Times New Roman" panose="02020603050405020304" pitchFamily="18" charset="0"/>
                <a:cs typeface="Times New Roman" panose="02020603050405020304" pitchFamily="18" charset="0"/>
              </a:rPr>
              <a:t>with the prototype station of ARA</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79512" y="1628800"/>
            <a:ext cx="8856984" cy="4524315"/>
          </a:xfrm>
          <a:prstGeom prst="rect">
            <a:avLst/>
          </a:prstGeom>
        </p:spPr>
        <p:txBody>
          <a:bodyPr wrap="square">
            <a:spAutoFit/>
          </a:bodyPr>
          <a:lstStyle/>
          <a:p>
            <a:pPr marL="285750" indent="-285750">
              <a:buFont typeface="Arial" panose="020B0604020202020204" pitchFamily="34" charset="0"/>
              <a:buChar char="•"/>
            </a:pPr>
            <a:r>
              <a:rPr lang="en-US" dirty="0" smtClean="0"/>
              <a:t>Results from the search </a:t>
            </a:r>
            <a:r>
              <a:rPr lang="en-US" dirty="0"/>
              <a:t>for ultra-high energy (UHE) neutrinos from Gamma-Ray Bursts (GRBs) with the </a:t>
            </a:r>
            <a:r>
              <a:rPr lang="en-US" dirty="0" err="1"/>
              <a:t>Askaryan</a:t>
            </a:r>
            <a:r>
              <a:rPr lang="en-US" dirty="0"/>
              <a:t> Radio Array (ARA) </a:t>
            </a:r>
            <a:r>
              <a:rPr lang="en-US" dirty="0" err="1"/>
              <a:t>Testbed</a:t>
            </a:r>
            <a:r>
              <a:rPr lang="en-US" dirty="0"/>
              <a:t> </a:t>
            </a:r>
            <a:r>
              <a:rPr lang="en-US" dirty="0" smtClean="0"/>
              <a:t>station's </a:t>
            </a:r>
            <a:r>
              <a:rPr lang="en-US" b="1" dirty="0">
                <a:solidFill>
                  <a:srgbClr val="FF0000"/>
                </a:solidFill>
                <a:latin typeface="Times New Roman" panose="02020603050405020304" pitchFamily="18" charset="0"/>
                <a:cs typeface="Times New Roman" panose="02020603050405020304" pitchFamily="18" charset="0"/>
              </a:rPr>
              <a:t>(</a:t>
            </a:r>
            <a:r>
              <a:rPr lang="en-US" b="1" dirty="0" err="1" smtClean="0">
                <a:solidFill>
                  <a:srgbClr val="FF0000"/>
                </a:solidFill>
                <a:latin typeface="Times New Roman" panose="02020603050405020304" pitchFamily="18" charset="0"/>
                <a:cs typeface="Times New Roman" panose="02020603050405020304" pitchFamily="18" charset="0"/>
              </a:rPr>
              <a:t>Murchadha</a:t>
            </a:r>
            <a:r>
              <a:rPr lang="en-US" b="1" dirty="0" smtClean="0">
                <a:solidFill>
                  <a:srgbClr val="FF0000"/>
                </a:solidFill>
                <a:latin typeface="Times New Roman" panose="02020603050405020304" pitchFamily="18" charset="0"/>
                <a:cs typeface="Times New Roman" panose="02020603050405020304" pitchFamily="18" charset="0"/>
              </a:rPr>
              <a:t> talk) </a:t>
            </a:r>
            <a:r>
              <a:rPr lang="en-US" dirty="0" smtClean="0"/>
              <a:t>2011-2012 </a:t>
            </a:r>
            <a:r>
              <a:rPr lang="en-US" dirty="0"/>
              <a:t>data set</a:t>
            </a:r>
            <a:r>
              <a:rPr lang="en-US" dirty="0" smtClean="0"/>
              <a:t>.</a:t>
            </a:r>
          </a:p>
          <a:p>
            <a:endParaRPr lang="en-US" dirty="0"/>
          </a:p>
          <a:p>
            <a:pPr marL="285750" indent="-285750">
              <a:buFont typeface="Arial" panose="020B0604020202020204" pitchFamily="34" charset="0"/>
              <a:buChar char="•"/>
            </a:pPr>
            <a:r>
              <a:rPr lang="en-US" dirty="0" smtClean="0"/>
              <a:t>57 </a:t>
            </a:r>
            <a:r>
              <a:rPr lang="en-US" dirty="0"/>
              <a:t>GRBs were selected to be </a:t>
            </a:r>
            <a:r>
              <a:rPr lang="en-US" dirty="0" smtClean="0"/>
              <a:t>analyzed. because </a:t>
            </a:r>
            <a:r>
              <a:rPr lang="en-US" dirty="0"/>
              <a:t>they occurred during a period of low anthropogenic background and high stability of the station, and fell within our geometric acceptance</a:t>
            </a:r>
            <a:r>
              <a:rPr lang="en-US" dirty="0" smtClean="0"/>
              <a:t>.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err="1"/>
              <a:t>NeuCosmA</a:t>
            </a:r>
            <a:r>
              <a:rPr lang="en-US" dirty="0"/>
              <a:t> </a:t>
            </a:r>
            <a:r>
              <a:rPr lang="en-US" dirty="0" smtClean="0"/>
              <a:t>model (Hummer, </a:t>
            </a:r>
            <a:r>
              <a:rPr lang="en-US" dirty="0" err="1" smtClean="0"/>
              <a:t>Baerwald</a:t>
            </a:r>
            <a:r>
              <a:rPr lang="en-US" dirty="0" smtClean="0"/>
              <a:t> &amp; Winter 2012) for </a:t>
            </a:r>
            <a:r>
              <a:rPr lang="en-US" dirty="0"/>
              <a:t>the </a:t>
            </a:r>
            <a:r>
              <a:rPr lang="en-US" dirty="0" err="1"/>
              <a:t>Testbed</a:t>
            </a:r>
            <a:r>
              <a:rPr lang="en-US" dirty="0"/>
              <a:t> GRB neutrino search</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a:t>
            </a:r>
            <a:r>
              <a:rPr lang="en-US" dirty="0" smtClean="0"/>
              <a:t>earched </a:t>
            </a:r>
            <a:r>
              <a:rPr lang="en-US" dirty="0"/>
              <a:t>for UHE neutrinos from 57 GRBs and observed 0 events, which is consistent with 0.1 estimated background events.</a:t>
            </a:r>
          </a:p>
          <a:p>
            <a:endParaRPr lang="en-US" dirty="0" smtClean="0"/>
          </a:p>
          <a:p>
            <a:r>
              <a:rPr lang="en-US" dirty="0"/>
              <a:t/>
            </a:r>
            <a:br>
              <a:rPr lang="en-US" dirty="0"/>
            </a:br>
            <a:endParaRPr lang="en-US" dirty="0"/>
          </a:p>
        </p:txBody>
      </p:sp>
    </p:spTree>
    <p:extLst>
      <p:ext uri="{BB962C8B-B14F-4D97-AF65-F5344CB8AC3E}">
        <p14:creationId xmlns:p14="http://schemas.microsoft.com/office/powerpoint/2010/main" val="2969294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0" y="845820"/>
            <a:ext cx="7200900" cy="5166360"/>
          </a:xfrm>
          <a:prstGeom prst="rect">
            <a:avLst/>
          </a:prstGeom>
        </p:spPr>
      </p:pic>
      <p:sp>
        <p:nvSpPr>
          <p:cNvPr id="3" name="TextBox 2"/>
          <p:cNvSpPr txBox="1"/>
          <p:nvPr/>
        </p:nvSpPr>
        <p:spPr>
          <a:xfrm rot="20386640">
            <a:off x="5031815" y="3030202"/>
            <a:ext cx="3174651" cy="369332"/>
          </a:xfrm>
          <a:prstGeom prst="rect">
            <a:avLst/>
          </a:prstGeom>
          <a:noFill/>
        </p:spPr>
        <p:txBody>
          <a:bodyPr wrap="square" rtlCol="0">
            <a:spAutoFit/>
          </a:bodyPr>
          <a:lstStyle/>
          <a:p>
            <a:r>
              <a:rPr lang="en-US" b="1" i="1" dirty="0" smtClean="0">
                <a:solidFill>
                  <a:srgbClr val="FF0000"/>
                </a:solidFill>
              </a:rPr>
              <a:t>Preliminary</a:t>
            </a:r>
          </a:p>
        </p:txBody>
      </p:sp>
      <p:sp>
        <p:nvSpPr>
          <p:cNvPr id="4" name="Rectangle 3"/>
          <p:cNvSpPr/>
          <p:nvPr/>
        </p:nvSpPr>
        <p:spPr>
          <a:xfrm>
            <a:off x="323528" y="163649"/>
            <a:ext cx="8496944" cy="646331"/>
          </a:xfrm>
          <a:prstGeom prst="rect">
            <a:avLst/>
          </a:prstGeom>
        </p:spPr>
        <p:txBody>
          <a:bodyPr wrap="square">
            <a:spAutoFit/>
          </a:bodyPr>
          <a:lstStyle/>
          <a:p>
            <a:r>
              <a:rPr lang="en-US" b="1" dirty="0">
                <a:solidFill>
                  <a:srgbClr val="FF0000"/>
                </a:solidFill>
              </a:rPr>
              <a:t>The </a:t>
            </a:r>
            <a:r>
              <a:rPr lang="en-US" b="1" dirty="0" err="1">
                <a:solidFill>
                  <a:srgbClr val="FF0000"/>
                </a:solidFill>
              </a:rPr>
              <a:t>Testbed</a:t>
            </a:r>
            <a:r>
              <a:rPr lang="en-US" b="1" dirty="0">
                <a:solidFill>
                  <a:srgbClr val="FF0000"/>
                </a:solidFill>
              </a:rPr>
              <a:t> analysis </a:t>
            </a:r>
            <a:r>
              <a:rPr lang="en-US" b="1" dirty="0" smtClean="0">
                <a:solidFill>
                  <a:srgbClr val="FF0000"/>
                </a:solidFill>
              </a:rPr>
              <a:t>estimate </a:t>
            </a:r>
            <a:r>
              <a:rPr lang="en-US" b="1" dirty="0">
                <a:solidFill>
                  <a:srgbClr val="FF0000"/>
                </a:solidFill>
              </a:rPr>
              <a:t>the </a:t>
            </a:r>
            <a:r>
              <a:rPr lang="en-US" b="1" dirty="0" smtClean="0">
                <a:solidFill>
                  <a:srgbClr val="FF0000"/>
                </a:solidFill>
              </a:rPr>
              <a:t>sensitivity to UHE </a:t>
            </a:r>
            <a:r>
              <a:rPr lang="en-US" b="1" dirty="0">
                <a:solidFill>
                  <a:srgbClr val="FF0000"/>
                </a:solidFill>
              </a:rPr>
              <a:t>GRB neutrino </a:t>
            </a:r>
            <a:r>
              <a:rPr lang="en-US" b="1" dirty="0" err="1">
                <a:solidFill>
                  <a:srgbClr val="FF0000"/>
                </a:solidFill>
              </a:rPr>
              <a:t>fluence</a:t>
            </a:r>
            <a:r>
              <a:rPr lang="en-US" b="1" dirty="0">
                <a:solidFill>
                  <a:srgbClr val="FF0000"/>
                </a:solidFill>
              </a:rPr>
              <a:t> and quasi-diffuse flux from 10</a:t>
            </a:r>
            <a:r>
              <a:rPr lang="en-US" b="1" baseline="30000" dirty="0">
                <a:solidFill>
                  <a:srgbClr val="FF0000"/>
                </a:solidFill>
              </a:rPr>
              <a:t>16</a:t>
            </a:r>
            <a:r>
              <a:rPr lang="en-US" b="1" dirty="0">
                <a:solidFill>
                  <a:srgbClr val="FF0000"/>
                </a:solidFill>
              </a:rPr>
              <a:t> to  </a:t>
            </a:r>
            <a:r>
              <a:rPr lang="en-US" b="1" dirty="0" smtClean="0">
                <a:solidFill>
                  <a:srgbClr val="FF0000"/>
                </a:solidFill>
              </a:rPr>
              <a:t>10</a:t>
            </a:r>
            <a:r>
              <a:rPr lang="en-US" b="1" baseline="30000" dirty="0" smtClean="0">
                <a:solidFill>
                  <a:srgbClr val="FF0000"/>
                </a:solidFill>
              </a:rPr>
              <a:t>19</a:t>
            </a:r>
            <a:r>
              <a:rPr lang="en-US" b="1" dirty="0" smtClean="0">
                <a:solidFill>
                  <a:srgbClr val="FF0000"/>
                </a:solidFill>
              </a:rPr>
              <a:t> eV.</a:t>
            </a:r>
            <a:endParaRPr lang="en-US" b="1" dirty="0">
              <a:solidFill>
                <a:srgbClr val="FF0000"/>
              </a:solidFill>
            </a:endParaRPr>
          </a:p>
        </p:txBody>
      </p:sp>
    </p:spTree>
    <p:extLst>
      <p:ext uri="{BB962C8B-B14F-4D97-AF65-F5344CB8AC3E}">
        <p14:creationId xmlns:p14="http://schemas.microsoft.com/office/powerpoint/2010/main" val="1983959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5760"/>
            <a:ext cx="8229600" cy="782960"/>
          </a:xfrm>
        </p:spPr>
        <p:txBody>
          <a:bodyPr/>
          <a:lstStyle/>
          <a:p>
            <a:r>
              <a:rPr lang="en-US" sz="4000" b="1" dirty="0" smtClean="0">
                <a:solidFill>
                  <a:srgbClr val="FF0000"/>
                </a:solidFill>
              </a:rPr>
              <a:t>Summary and Conclusions</a:t>
            </a:r>
            <a:endParaRPr lang="en-US" sz="4000" b="1" dirty="0">
              <a:solidFill>
                <a:srgbClr val="FF0000"/>
              </a:solidFill>
            </a:endParaRPr>
          </a:p>
        </p:txBody>
      </p:sp>
      <p:sp>
        <p:nvSpPr>
          <p:cNvPr id="4" name="TextBox 3"/>
          <p:cNvSpPr txBox="1"/>
          <p:nvPr/>
        </p:nvSpPr>
        <p:spPr>
          <a:xfrm>
            <a:off x="219471" y="980728"/>
            <a:ext cx="8342537" cy="5632311"/>
          </a:xfrm>
          <a:prstGeom prst="rect">
            <a:avLst/>
          </a:prstGeom>
          <a:noFill/>
        </p:spPr>
        <p:txBody>
          <a:bodyPr wrap="square" rtlCol="0">
            <a:spAutoFit/>
          </a:bodyPr>
          <a:lstStyle/>
          <a:p>
            <a:r>
              <a:rPr lang="en-US" sz="2400" dirty="0" err="1" smtClean="0"/>
              <a:t>IceCube</a:t>
            </a:r>
            <a:r>
              <a:rPr lang="en-US" sz="2400" dirty="0" smtClean="0"/>
              <a:t> </a:t>
            </a:r>
            <a:r>
              <a:rPr lang="en-US" sz="2400" dirty="0"/>
              <a:t>put strong constraints on several GRB models and models parameters like the </a:t>
            </a:r>
            <a:r>
              <a:rPr lang="en-US" sz="2400" dirty="0" err="1"/>
              <a:t>barion</a:t>
            </a:r>
            <a:r>
              <a:rPr lang="en-US" sz="2400" dirty="0"/>
              <a:t> loading and the Lorentz factor</a:t>
            </a:r>
          </a:p>
          <a:p>
            <a:endParaRPr lang="en-US" sz="2400" dirty="0"/>
          </a:p>
          <a:p>
            <a:r>
              <a:rPr lang="en-US" sz="2400" dirty="0" err="1" smtClean="0"/>
              <a:t>IceCube</a:t>
            </a:r>
            <a:r>
              <a:rPr lang="en-US" sz="2400" dirty="0" smtClean="0"/>
              <a:t> constrain E</a:t>
            </a:r>
            <a:r>
              <a:rPr lang="en-US" sz="2400" baseline="-25000" dirty="0" smtClean="0"/>
              <a:t>0</a:t>
            </a:r>
            <a:r>
              <a:rPr lang="en-US" sz="2400" baseline="30000" dirty="0" smtClean="0"/>
              <a:t>2</a:t>
            </a:r>
            <a:r>
              <a:rPr lang="en-US" sz="2400" dirty="0" smtClean="0">
                <a:sym typeface="Symbol"/>
              </a:rPr>
              <a:t></a:t>
            </a:r>
            <a:r>
              <a:rPr lang="en-US" sz="2400" baseline="-25000" dirty="0" smtClean="0">
                <a:sym typeface="Symbol"/>
              </a:rPr>
              <a:t>0</a:t>
            </a:r>
            <a:r>
              <a:rPr lang="en-US" sz="2400" dirty="0" smtClean="0">
                <a:sym typeface="Symbol"/>
              </a:rPr>
              <a:t>=10</a:t>
            </a:r>
            <a:r>
              <a:rPr lang="en-US" sz="2400" baseline="30000" dirty="0" smtClean="0">
                <a:sym typeface="Symbol"/>
              </a:rPr>
              <a:t>-10 </a:t>
            </a:r>
            <a:r>
              <a:rPr lang="en-US" sz="2400" dirty="0" smtClean="0">
                <a:sym typeface="Symbol"/>
              </a:rPr>
              <a:t>GeVcm</a:t>
            </a:r>
            <a:r>
              <a:rPr lang="en-US" sz="2400" baseline="30000" dirty="0" smtClean="0">
                <a:sym typeface="Symbol"/>
              </a:rPr>
              <a:t>-2</a:t>
            </a:r>
            <a:r>
              <a:rPr lang="en-US" sz="2400" dirty="0" smtClean="0">
                <a:sym typeface="Symbol"/>
              </a:rPr>
              <a:t>s</a:t>
            </a:r>
            <a:r>
              <a:rPr lang="en-US" sz="2400" baseline="30000" dirty="0" smtClean="0">
                <a:sym typeface="Symbol"/>
              </a:rPr>
              <a:t>-1</a:t>
            </a:r>
            <a:r>
              <a:rPr lang="en-US" sz="2400" dirty="0" smtClean="0">
                <a:sym typeface="Symbol"/>
              </a:rPr>
              <a:t>sr</a:t>
            </a:r>
            <a:r>
              <a:rPr lang="en-US" sz="2400" baseline="30000" dirty="0" smtClean="0">
                <a:sym typeface="Symbol"/>
              </a:rPr>
              <a:t>-1</a:t>
            </a:r>
            <a:r>
              <a:rPr lang="en-US" sz="2400" dirty="0" smtClean="0"/>
              <a:t> . Therefore GRBs can contribute to the diffuse flux detected by </a:t>
            </a:r>
            <a:r>
              <a:rPr lang="en-US" sz="2400" dirty="0" err="1" smtClean="0"/>
              <a:t>IceCube</a:t>
            </a:r>
            <a:r>
              <a:rPr lang="en-US" sz="2400" dirty="0" smtClean="0"/>
              <a:t> no more than 1%</a:t>
            </a:r>
          </a:p>
          <a:p>
            <a:endParaRPr lang="en-US" sz="2400" dirty="0"/>
          </a:p>
          <a:p>
            <a:r>
              <a:rPr lang="en-US" sz="2400" dirty="0"/>
              <a:t>In the absence of an emerging signal in the coming years, </a:t>
            </a:r>
            <a:r>
              <a:rPr lang="en-US" sz="2400" dirty="0" err="1"/>
              <a:t>IceCube</a:t>
            </a:r>
            <a:r>
              <a:rPr lang="en-US" sz="2400" dirty="0"/>
              <a:t> limits will increasingly constrain GRBs as dominant sources of UHECRs</a:t>
            </a:r>
            <a:r>
              <a:rPr lang="en-US" sz="2400" dirty="0" smtClean="0"/>
              <a:t>.</a:t>
            </a:r>
          </a:p>
          <a:p>
            <a:endParaRPr lang="en-US" sz="2400" dirty="0" smtClean="0"/>
          </a:p>
          <a:p>
            <a:r>
              <a:rPr lang="en-US" sz="2400" dirty="0" smtClean="0"/>
              <a:t>Further constraints on the GRB prompt neutrinos will come from ARA.GRB UHEN neutrino afterglow flux too low to be constrained by </a:t>
            </a:r>
            <a:r>
              <a:rPr lang="en-US" sz="2400" dirty="0" err="1" smtClean="0"/>
              <a:t>IceCube</a:t>
            </a:r>
            <a:r>
              <a:rPr lang="en-US" sz="2400" dirty="0" smtClean="0"/>
              <a:t> and  ARA                           </a:t>
            </a:r>
            <a:endParaRPr lang="en-US" sz="2400" dirty="0"/>
          </a:p>
        </p:txBody>
      </p:sp>
    </p:spTree>
    <p:extLst>
      <p:ext uri="{BB962C8B-B14F-4D97-AF65-F5344CB8AC3E}">
        <p14:creationId xmlns:p14="http://schemas.microsoft.com/office/powerpoint/2010/main" val="2181897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No risk to be unemployed</a:t>
            </a:r>
            <a:r>
              <a:rPr lang="en-US" b="1" dirty="0" smtClean="0">
                <a:solidFill>
                  <a:srgbClr val="002060"/>
                </a:solidFill>
              </a:rPr>
              <a:t>……</a:t>
            </a:r>
            <a:endParaRPr lang="en-US" dirty="0">
              <a:solidFill>
                <a:srgbClr val="00206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59" y="1772816"/>
            <a:ext cx="1111312" cy="1569949"/>
          </a:xfrm>
          <a:prstGeom prst="rect">
            <a:avLst/>
          </a:prstGeom>
        </p:spPr>
      </p:pic>
      <p:sp>
        <p:nvSpPr>
          <p:cNvPr id="4" name="TextBox 3"/>
          <p:cNvSpPr txBox="1"/>
          <p:nvPr/>
        </p:nvSpPr>
        <p:spPr>
          <a:xfrm>
            <a:off x="1368985" y="1772816"/>
            <a:ext cx="7636160" cy="1200329"/>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What are the sources of UHECR? </a:t>
            </a:r>
            <a:endParaRPr lang="en-US" sz="3600" b="1" dirty="0">
              <a:solidFill>
                <a:srgbClr val="FF0000"/>
              </a:solidFill>
              <a:latin typeface="Times New Roman" panose="02020603050405020304" pitchFamily="18" charset="0"/>
              <a:cs typeface="Times New Roman" panose="02020603050405020304" pitchFamily="18" charset="0"/>
            </a:endParaRPr>
          </a:p>
          <a:p>
            <a:r>
              <a:rPr lang="en-US" sz="3600" b="1" dirty="0" smtClean="0">
                <a:solidFill>
                  <a:srgbClr val="FF0000"/>
                </a:solidFill>
                <a:latin typeface="Times New Roman" panose="02020603050405020304" pitchFamily="18" charset="0"/>
                <a:cs typeface="Times New Roman" panose="02020603050405020304" pitchFamily="18" charset="0"/>
              </a:rPr>
              <a:t>What are the sources of the HEN?</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04528" y="3573016"/>
            <a:ext cx="8939472" cy="1200329"/>
          </a:xfrm>
          <a:prstGeom prst="rect">
            <a:avLst/>
          </a:prstGeom>
          <a:noFill/>
        </p:spPr>
        <p:txBody>
          <a:bodyPr wrap="square" rtlCol="0">
            <a:spAutoFit/>
          </a:bodyPr>
          <a:lstStyle/>
          <a:p>
            <a:pPr marL="457200" indent="-457200">
              <a:buFont typeface="Arial" panose="020B0604020202020204" pitchFamily="34" charset="0"/>
              <a:buChar char="•"/>
            </a:pPr>
            <a:r>
              <a:rPr lang="en-US" sz="3200" b="1" dirty="0" err="1" smtClean="0">
                <a:solidFill>
                  <a:srgbClr val="FF0000"/>
                </a:solidFill>
                <a:latin typeface="Times New Roman" panose="02020603050405020304" pitchFamily="18" charset="0"/>
                <a:cs typeface="Times New Roman" panose="02020603050405020304" pitchFamily="18" charset="0"/>
              </a:rPr>
              <a:t>Multiwavelength</a:t>
            </a:r>
            <a:r>
              <a:rPr lang="en-US" sz="3200" b="1" dirty="0" smtClean="0">
                <a:solidFill>
                  <a:srgbClr val="FF0000"/>
                </a:solidFill>
                <a:latin typeface="Times New Roman" panose="02020603050405020304" pitchFamily="18" charset="0"/>
                <a:cs typeface="Times New Roman" panose="02020603050405020304" pitchFamily="18" charset="0"/>
              </a:rPr>
              <a:t> an</a:t>
            </a:r>
            <a:r>
              <a:rPr lang="en-US" sz="3600" b="1" dirty="0" smtClean="0">
                <a:solidFill>
                  <a:srgbClr val="FF0000"/>
                </a:solidFill>
                <a:latin typeface="Times New Roman" panose="02020603050405020304" pitchFamily="18" charset="0"/>
                <a:cs typeface="Times New Roman" panose="02020603050405020304" pitchFamily="18" charset="0"/>
              </a:rPr>
              <a:t>alysis a must </a:t>
            </a:r>
            <a:r>
              <a:rPr lang="en-US" sz="2800" b="1" dirty="0" smtClean="0">
                <a:solidFill>
                  <a:srgbClr val="FF0000"/>
                </a:solidFill>
                <a:latin typeface="Times New Roman" panose="02020603050405020304" pitchFamily="18" charset="0"/>
                <a:cs typeface="Times New Roman" panose="02020603050405020304" pitchFamily="18" charset="0"/>
              </a:rPr>
              <a:t>(parallel talks)</a:t>
            </a:r>
          </a:p>
          <a:p>
            <a:pPr marL="571500" indent="-571500">
              <a:buFont typeface="Arial" panose="020B0604020202020204" pitchFamily="34" charset="0"/>
              <a:buChar char="•"/>
            </a:pPr>
            <a:r>
              <a:rPr lang="en-US" sz="3600" b="1" dirty="0">
                <a:solidFill>
                  <a:srgbClr val="FF0000"/>
                </a:solidFill>
                <a:latin typeface="Times New Roman" panose="02020603050405020304" pitchFamily="18" charset="0"/>
                <a:cs typeface="Times New Roman" panose="02020603050405020304" pitchFamily="18" charset="0"/>
              </a:rPr>
              <a:t>Km3NET </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err="1" smtClean="0">
                <a:solidFill>
                  <a:srgbClr val="FF0000"/>
                </a:solidFill>
                <a:latin typeface="Times New Roman" panose="02020603050405020304" pitchFamily="18" charset="0"/>
                <a:cs typeface="Times New Roman" panose="02020603050405020304" pitchFamily="18" charset="0"/>
              </a:rPr>
              <a:t>Bruijn</a:t>
            </a:r>
            <a:r>
              <a:rPr lang="en-US" sz="2800" b="1" dirty="0" smtClean="0">
                <a:solidFill>
                  <a:srgbClr val="FF0000"/>
                </a:solidFill>
                <a:latin typeface="Times New Roman" panose="02020603050405020304" pitchFamily="18" charset="0"/>
                <a:cs typeface="Times New Roman" panose="02020603050405020304" pitchFamily="18" charset="0"/>
              </a:rPr>
              <a:t> talk)</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9322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4"/>
          <a:srcRect/>
          <a:stretch>
            <a:fillRect/>
          </a:stretch>
        </p:blipFill>
        <p:spPr bwMode="auto">
          <a:xfrm>
            <a:off x="3178118" y="192224"/>
            <a:ext cx="5943600" cy="6492875"/>
          </a:xfrm>
          <a:prstGeom prst="rect">
            <a:avLst/>
          </a:prstGeom>
          <a:noFill/>
          <a:ln w="9525">
            <a:noFill/>
            <a:miter lim="800000"/>
            <a:headEnd/>
            <a:tailEnd/>
          </a:ln>
        </p:spPr>
      </p:pic>
      <p:sp>
        <p:nvSpPr>
          <p:cNvPr id="14" name="Slide Number Placeholder 1"/>
          <p:cNvSpPr>
            <a:spLocks noGrp="1"/>
          </p:cNvSpPr>
          <p:nvPr>
            <p:ph type="sldNum" sz="quarter" idx="10"/>
          </p:nvPr>
        </p:nvSpPr>
        <p:spPr/>
        <p:txBody>
          <a:bodyPr/>
          <a:lstStyle/>
          <a:p>
            <a:fld id="{511C72CB-92F5-2D4E-8863-9DA171DFC89A}" type="slidenum">
              <a:rPr lang="en-US"/>
              <a:pPr/>
              <a:t>3</a:t>
            </a:fld>
            <a:endParaRPr lang="en-US"/>
          </a:p>
        </p:txBody>
      </p:sp>
      <p:sp>
        <p:nvSpPr>
          <p:cNvPr id="418819" name="Text Box 3"/>
          <p:cNvSpPr txBox="1">
            <a:spLocks noChangeArrowheads="1"/>
          </p:cNvSpPr>
          <p:nvPr/>
        </p:nvSpPr>
        <p:spPr bwMode="auto">
          <a:xfrm>
            <a:off x="6909813" y="5341245"/>
            <a:ext cx="1752073" cy="546079"/>
          </a:xfrm>
          <a:prstGeom prst="rect">
            <a:avLst/>
          </a:prstGeom>
          <a:noFill/>
          <a:ln w="9525">
            <a:noFill/>
            <a:miter lim="800000"/>
            <a:headEnd/>
            <a:tailEnd/>
          </a:ln>
          <a:effectLst/>
        </p:spPr>
        <p:txBody>
          <a:bodyPr lIns="95029" tIns="47514" rIns="95029" bIns="47514">
            <a:prstTxWarp prst="textNoShape">
              <a:avLst/>
            </a:prstTxWarp>
            <a:spAutoFit/>
          </a:bodyPr>
          <a:lstStyle/>
          <a:p>
            <a:pPr defTabSz="952026">
              <a:lnSpc>
                <a:spcPct val="70000"/>
              </a:lnSpc>
              <a:spcBef>
                <a:spcPct val="50000"/>
              </a:spcBef>
            </a:pPr>
            <a:r>
              <a:rPr lang="en-GB" sz="1500" b="1" i="1" dirty="0">
                <a:solidFill>
                  <a:schemeClr val="bg2"/>
                </a:solidFill>
                <a:latin typeface="Times" pitchFamily="-65" charset="0"/>
              </a:rPr>
              <a:t>Ankle </a:t>
            </a:r>
          </a:p>
          <a:p>
            <a:pPr defTabSz="952026">
              <a:lnSpc>
                <a:spcPct val="70000"/>
              </a:lnSpc>
              <a:spcBef>
                <a:spcPct val="50000"/>
              </a:spcBef>
            </a:pPr>
            <a:r>
              <a:rPr lang="en-GB" sz="1500" b="1" i="1" dirty="0">
                <a:solidFill>
                  <a:schemeClr val="bg2"/>
                </a:solidFill>
                <a:latin typeface="Times" pitchFamily="-65" charset="0"/>
              </a:rPr>
              <a:t>1 part km</a:t>
            </a:r>
            <a:r>
              <a:rPr lang="en-GB" sz="1500" b="1" i="1" baseline="30000" dirty="0">
                <a:solidFill>
                  <a:schemeClr val="bg2"/>
                </a:solidFill>
                <a:latin typeface="Times" pitchFamily="-65" charset="0"/>
              </a:rPr>
              <a:t>-2</a:t>
            </a:r>
            <a:r>
              <a:rPr lang="en-GB" sz="1500" b="1" i="1" dirty="0">
                <a:solidFill>
                  <a:schemeClr val="bg2"/>
                </a:solidFill>
                <a:latin typeface="Times" pitchFamily="-65" charset="0"/>
              </a:rPr>
              <a:t> yr</a:t>
            </a:r>
            <a:r>
              <a:rPr lang="en-GB" sz="1500" b="1" i="1" baseline="30000" dirty="0">
                <a:solidFill>
                  <a:schemeClr val="bg2"/>
                </a:solidFill>
                <a:latin typeface="Times" pitchFamily="-65" charset="0"/>
              </a:rPr>
              <a:t>-1</a:t>
            </a:r>
            <a:endParaRPr lang="en-GB" sz="1500" b="1" i="1" dirty="0">
              <a:solidFill>
                <a:schemeClr val="bg2"/>
              </a:solidFill>
              <a:latin typeface="Times" pitchFamily="-65" charset="0"/>
            </a:endParaRPr>
          </a:p>
        </p:txBody>
      </p:sp>
      <p:sp>
        <p:nvSpPr>
          <p:cNvPr id="418820" name="Rectangle 4"/>
          <p:cNvSpPr>
            <a:spLocks noChangeArrowheads="1"/>
          </p:cNvSpPr>
          <p:nvPr/>
        </p:nvSpPr>
        <p:spPr bwMode="auto">
          <a:xfrm>
            <a:off x="6338037" y="3964826"/>
            <a:ext cx="1312739" cy="546079"/>
          </a:xfrm>
          <a:prstGeom prst="rect">
            <a:avLst/>
          </a:prstGeom>
          <a:noFill/>
          <a:ln w="9525">
            <a:noFill/>
            <a:miter lim="800000"/>
            <a:headEnd/>
            <a:tailEnd/>
          </a:ln>
          <a:effectLst/>
        </p:spPr>
        <p:txBody>
          <a:bodyPr wrap="none" lIns="95029" tIns="47514" rIns="95029" bIns="47514">
            <a:prstTxWarp prst="textNoShape">
              <a:avLst/>
            </a:prstTxWarp>
            <a:spAutoFit/>
          </a:bodyPr>
          <a:lstStyle/>
          <a:p>
            <a:pPr defTabSz="952026">
              <a:lnSpc>
                <a:spcPct val="70000"/>
              </a:lnSpc>
              <a:spcBef>
                <a:spcPct val="50000"/>
              </a:spcBef>
            </a:pPr>
            <a:r>
              <a:rPr lang="en-GB" sz="1500" b="1" i="1" dirty="0">
                <a:solidFill>
                  <a:schemeClr val="bg2"/>
                </a:solidFill>
                <a:latin typeface="Times" pitchFamily="-65" charset="0"/>
              </a:rPr>
              <a:t>knee </a:t>
            </a:r>
          </a:p>
          <a:p>
            <a:pPr defTabSz="952026">
              <a:lnSpc>
                <a:spcPct val="70000"/>
              </a:lnSpc>
              <a:spcBef>
                <a:spcPct val="50000"/>
              </a:spcBef>
            </a:pPr>
            <a:r>
              <a:rPr lang="en-GB" sz="1500" b="1" i="1" dirty="0">
                <a:solidFill>
                  <a:schemeClr val="bg2"/>
                </a:solidFill>
                <a:latin typeface="Times" pitchFamily="-65" charset="0"/>
              </a:rPr>
              <a:t>1 part m</a:t>
            </a:r>
            <a:r>
              <a:rPr lang="en-GB" sz="1500" b="1" i="1" baseline="30000" dirty="0">
                <a:solidFill>
                  <a:schemeClr val="bg2"/>
                </a:solidFill>
                <a:latin typeface="Times" pitchFamily="-65" charset="0"/>
              </a:rPr>
              <a:t>-2 </a:t>
            </a:r>
            <a:r>
              <a:rPr lang="en-GB" sz="1500" b="1" i="1" dirty="0">
                <a:solidFill>
                  <a:schemeClr val="bg2"/>
                </a:solidFill>
                <a:latin typeface="Times" pitchFamily="-65" charset="0"/>
              </a:rPr>
              <a:t>yr</a:t>
            </a:r>
            <a:r>
              <a:rPr lang="en-GB" sz="1500" b="1" i="1" baseline="30000" dirty="0">
                <a:solidFill>
                  <a:schemeClr val="bg2"/>
                </a:solidFill>
                <a:latin typeface="Times" pitchFamily="-65" charset="0"/>
              </a:rPr>
              <a:t>-1</a:t>
            </a:r>
          </a:p>
        </p:txBody>
      </p:sp>
      <p:sp>
        <p:nvSpPr>
          <p:cNvPr id="418821" name="Text Box 5"/>
          <p:cNvSpPr txBox="1">
            <a:spLocks noChangeArrowheads="1"/>
          </p:cNvSpPr>
          <p:nvPr/>
        </p:nvSpPr>
        <p:spPr bwMode="auto">
          <a:xfrm>
            <a:off x="7747633" y="6154907"/>
            <a:ext cx="194022" cy="474872"/>
          </a:xfrm>
          <a:prstGeom prst="rect">
            <a:avLst/>
          </a:prstGeom>
          <a:noFill/>
          <a:ln w="9525">
            <a:noFill/>
            <a:miter lim="800000"/>
            <a:headEnd/>
            <a:tailEnd/>
          </a:ln>
          <a:effectLst/>
        </p:spPr>
        <p:txBody>
          <a:bodyPr wrap="none" lIns="95029" tIns="47514" rIns="95029" bIns="47514">
            <a:prstTxWarp prst="textNoShape">
              <a:avLst/>
            </a:prstTxWarp>
            <a:spAutoFit/>
          </a:bodyPr>
          <a:lstStyle/>
          <a:p>
            <a:pPr defTabSz="952026"/>
            <a:endParaRPr lang="en-US" dirty="0">
              <a:solidFill>
                <a:schemeClr val="tx1"/>
              </a:solidFill>
              <a:latin typeface="Times" pitchFamily="-65" charset="0"/>
            </a:endParaRPr>
          </a:p>
        </p:txBody>
      </p:sp>
      <p:sp>
        <p:nvSpPr>
          <p:cNvPr id="418823" name="Text Box 7"/>
          <p:cNvSpPr txBox="1">
            <a:spLocks noChangeArrowheads="1"/>
          </p:cNvSpPr>
          <p:nvPr/>
        </p:nvSpPr>
        <p:spPr bwMode="auto">
          <a:xfrm>
            <a:off x="5538832" y="558506"/>
            <a:ext cx="3276319" cy="588399"/>
          </a:xfrm>
          <a:prstGeom prst="rect">
            <a:avLst/>
          </a:prstGeom>
          <a:noFill/>
          <a:ln w="9525">
            <a:noFill/>
            <a:miter lim="800000"/>
            <a:headEnd/>
            <a:tailEnd/>
          </a:ln>
          <a:effectLst/>
        </p:spPr>
        <p:txBody>
          <a:bodyPr lIns="95029" tIns="47514" rIns="95029" bIns="47514">
            <a:prstTxWarp prst="textNoShape">
              <a:avLst/>
            </a:prstTxWarp>
            <a:spAutoFit/>
          </a:bodyPr>
          <a:lstStyle/>
          <a:p>
            <a:pPr defTabSz="952026">
              <a:spcBef>
                <a:spcPct val="50000"/>
              </a:spcBef>
            </a:pPr>
            <a:r>
              <a:rPr lang="en-GB" sz="3200" b="1" dirty="0">
                <a:solidFill>
                  <a:srgbClr val="000000"/>
                </a:solidFill>
                <a:latin typeface="Times" pitchFamily="-65" charset="0"/>
              </a:rPr>
              <a:t>Cosmic rays</a:t>
            </a:r>
          </a:p>
        </p:txBody>
      </p:sp>
      <p:sp>
        <p:nvSpPr>
          <p:cNvPr id="418824" name="Text Box 8"/>
          <p:cNvSpPr txBox="1">
            <a:spLocks noChangeArrowheads="1"/>
          </p:cNvSpPr>
          <p:nvPr/>
        </p:nvSpPr>
        <p:spPr bwMode="auto">
          <a:xfrm>
            <a:off x="287681" y="3416300"/>
            <a:ext cx="3715806" cy="2779735"/>
          </a:xfrm>
          <a:prstGeom prst="rect">
            <a:avLst/>
          </a:prstGeom>
          <a:solidFill>
            <a:srgbClr val="FFFFA8"/>
          </a:solidFill>
          <a:ln w="9525">
            <a:noFill/>
            <a:miter lim="800000"/>
            <a:headEnd/>
            <a:tailEnd/>
          </a:ln>
        </p:spPr>
        <p:txBody>
          <a:bodyPr lIns="0" tIns="0" rIns="0" bIns="0">
            <a:prstTxWarp prst="textNoShape">
              <a:avLst/>
            </a:prstTxWarp>
            <a:spAutoFit/>
          </a:bodyPr>
          <a:lstStyle/>
          <a:p>
            <a:pPr marL="354478" lvl="1" indent="-354478" defTabSz="952026">
              <a:lnSpc>
                <a:spcPct val="95000"/>
              </a:lnSpc>
              <a:spcBef>
                <a:spcPts val="524"/>
              </a:spcBef>
              <a:buClr>
                <a:srgbClr val="000000"/>
              </a:buClr>
              <a:buSzPct val="100000"/>
              <a:tabLst>
                <a:tab pos="752361" algn="l"/>
                <a:tab pos="1506169" algn="l"/>
                <a:tab pos="2257082" algn="l"/>
                <a:tab pos="3009443" algn="l"/>
              </a:tabLst>
            </a:pPr>
            <a:r>
              <a:rPr lang="en-GB" sz="2400" b="1" dirty="0" smtClean="0">
                <a:solidFill>
                  <a:srgbClr val="0000FF"/>
                </a:solidFill>
                <a:latin typeface="Times New Roman" pitchFamily="-65" charset="0"/>
                <a:ea typeface="HG Mincho Light J;MS Gothic;HG " charset="0"/>
                <a:cs typeface="HG Mincho Light J;MS Gothic;HG " charset="0"/>
              </a:rPr>
              <a:t>Cosmic ray interaction in accelerator region</a:t>
            </a:r>
          </a:p>
          <a:p>
            <a:pPr marL="354478" lvl="1" indent="-354478" defTabSz="952026">
              <a:lnSpc>
                <a:spcPct val="95000"/>
              </a:lnSpc>
              <a:spcBef>
                <a:spcPts val="524"/>
              </a:spcBef>
              <a:buClr>
                <a:srgbClr val="000000"/>
              </a:buClr>
              <a:buSzPct val="75000"/>
              <a:tabLst>
                <a:tab pos="752361" algn="l"/>
                <a:tab pos="1506169" algn="l"/>
                <a:tab pos="2257082" algn="l"/>
                <a:tab pos="3009443" algn="l"/>
              </a:tabLst>
            </a:pPr>
            <a:r>
              <a:rPr lang="en-GB" sz="2400" dirty="0" smtClean="0">
                <a:solidFill>
                  <a:srgbClr val="000000"/>
                </a:solidFill>
                <a:latin typeface="Times New Roman" pitchFamily="-65" charset="0"/>
                <a:ea typeface="HG Mincho Light J;MS Gothic;HG " charset="0"/>
                <a:cs typeface="HG Mincho Light J;MS Gothic;HG " charset="0"/>
              </a:rPr>
              <a:t>Prime Candidates</a:t>
            </a:r>
          </a:p>
          <a:p>
            <a:pPr marL="354478" lvl="1" indent="-354478" defTabSz="952026">
              <a:lnSpc>
                <a:spcPct val="95000"/>
              </a:lnSpc>
              <a:spcBef>
                <a:spcPts val="524"/>
              </a:spcBef>
              <a:buClr>
                <a:srgbClr val="000000"/>
              </a:buClr>
              <a:buSzPct val="75000"/>
              <a:buFont typeface="StarSymbol" charset="0"/>
              <a:buChar char="–"/>
              <a:tabLst>
                <a:tab pos="752361" algn="l"/>
                <a:tab pos="1506169" algn="l"/>
                <a:tab pos="2257082" algn="l"/>
                <a:tab pos="3009443" algn="l"/>
              </a:tabLst>
            </a:pPr>
            <a:r>
              <a:rPr lang="en-GB" sz="2400" dirty="0" smtClean="0">
                <a:solidFill>
                  <a:srgbClr val="000000"/>
                </a:solidFill>
                <a:latin typeface="Times New Roman" pitchFamily="-65" charset="0"/>
                <a:ea typeface="HG Mincho Light J;MS Gothic;HG " charset="0"/>
                <a:cs typeface="HG Mincho Light J;MS Gothic;HG " charset="0"/>
              </a:rPr>
              <a:t>SN remnants </a:t>
            </a:r>
          </a:p>
          <a:p>
            <a:pPr marL="354478" lvl="1" indent="-354478" defTabSz="952026">
              <a:lnSpc>
                <a:spcPct val="95000"/>
              </a:lnSpc>
              <a:spcBef>
                <a:spcPts val="524"/>
              </a:spcBef>
              <a:buClr>
                <a:srgbClr val="000000"/>
              </a:buClr>
              <a:buSzPct val="75000"/>
              <a:buFont typeface="StarSymbol" charset="0"/>
              <a:buChar char="–"/>
              <a:tabLst>
                <a:tab pos="752361" algn="l"/>
                <a:tab pos="1506169" algn="l"/>
                <a:tab pos="2257082" algn="l"/>
                <a:tab pos="3009443" algn="l"/>
              </a:tabLst>
            </a:pPr>
            <a:r>
              <a:rPr lang="en-GB" sz="2400" dirty="0">
                <a:solidFill>
                  <a:srgbClr val="000000"/>
                </a:solidFill>
                <a:latin typeface="Times New Roman" pitchFamily="-65" charset="0"/>
                <a:ea typeface="HG Mincho Light J;MS Gothic;HG " charset="0"/>
                <a:cs typeface="HG Mincho Light J;MS Gothic;HG " charset="0"/>
              </a:rPr>
              <a:t>Active Galactic Nuclei</a:t>
            </a:r>
          </a:p>
          <a:p>
            <a:pPr marL="354478" lvl="1" indent="-354478" defTabSz="952026">
              <a:lnSpc>
                <a:spcPct val="95000"/>
              </a:lnSpc>
              <a:spcBef>
                <a:spcPts val="524"/>
              </a:spcBef>
              <a:buClr>
                <a:srgbClr val="000000"/>
              </a:buClr>
              <a:buSzPct val="75000"/>
              <a:buFont typeface="StarSymbol" charset="0"/>
              <a:buChar char="–"/>
              <a:tabLst>
                <a:tab pos="752361" algn="l"/>
                <a:tab pos="1506169" algn="l"/>
                <a:tab pos="2257082" algn="l"/>
                <a:tab pos="3009443" algn="l"/>
              </a:tabLst>
            </a:pPr>
            <a:r>
              <a:rPr lang="en-GB" sz="2400" dirty="0">
                <a:solidFill>
                  <a:srgbClr val="000000"/>
                </a:solidFill>
                <a:latin typeface="Times New Roman" pitchFamily="-65" charset="0"/>
                <a:ea typeface="HG Mincho Light J;MS Gothic;HG " charset="0"/>
                <a:cs typeface="HG Mincho Light J;MS Gothic;HG " charset="0"/>
              </a:rPr>
              <a:t>Gamma Ray </a:t>
            </a:r>
            <a:r>
              <a:rPr lang="en-GB" sz="2400" dirty="0" smtClean="0">
                <a:solidFill>
                  <a:srgbClr val="000000"/>
                </a:solidFill>
                <a:latin typeface="Times New Roman" pitchFamily="-65" charset="0"/>
                <a:ea typeface="HG Mincho Light J;MS Gothic;HG " charset="0"/>
                <a:cs typeface="HG Mincho Light J;MS Gothic;HG " charset="0"/>
              </a:rPr>
              <a:t>Bursts</a:t>
            </a:r>
          </a:p>
          <a:p>
            <a:pPr marL="354478" lvl="1" indent="-354478" defTabSz="952026">
              <a:lnSpc>
                <a:spcPct val="95000"/>
              </a:lnSpc>
              <a:spcBef>
                <a:spcPts val="524"/>
              </a:spcBef>
              <a:buClr>
                <a:srgbClr val="000000"/>
              </a:buClr>
              <a:buSzPct val="75000"/>
              <a:tabLst>
                <a:tab pos="752361" algn="l"/>
                <a:tab pos="1506169" algn="l"/>
                <a:tab pos="2257082" algn="l"/>
                <a:tab pos="3009443" algn="l"/>
              </a:tabLst>
            </a:pPr>
            <a:endParaRPr lang="en-GB" sz="2400" dirty="0">
              <a:solidFill>
                <a:srgbClr val="000000"/>
              </a:solidFill>
              <a:latin typeface="Times New Roman" pitchFamily="-65" charset="0"/>
              <a:ea typeface="HG Mincho Light J;MS Gothic;HG " charset="0"/>
              <a:cs typeface="HG Mincho Light J;MS Gothic;HG " charset="0"/>
            </a:endParaRPr>
          </a:p>
        </p:txBody>
      </p:sp>
      <p:sp>
        <p:nvSpPr>
          <p:cNvPr id="418828" name="Text Box 12"/>
          <p:cNvSpPr txBox="1">
            <a:spLocks noChangeArrowheads="1"/>
          </p:cNvSpPr>
          <p:nvPr/>
        </p:nvSpPr>
        <p:spPr bwMode="auto">
          <a:xfrm>
            <a:off x="0" y="0"/>
            <a:ext cx="9144000" cy="465288"/>
          </a:xfrm>
          <a:prstGeom prst="rect">
            <a:avLst/>
          </a:prstGeom>
          <a:solidFill>
            <a:srgbClr val="FFFF00"/>
          </a:solidFill>
          <a:ln w="9525">
            <a:noFill/>
            <a:miter lim="800000"/>
            <a:headEnd/>
            <a:tailEnd/>
          </a:ln>
          <a:effectLst/>
        </p:spPr>
        <p:txBody>
          <a:bodyPr wrap="square" lIns="95029" tIns="47514" rIns="95029" bIns="47514">
            <a:prstTxWarp prst="textNoShape">
              <a:avLst/>
            </a:prstTxWarp>
            <a:spAutoFit/>
          </a:bodyPr>
          <a:lstStyle/>
          <a:p>
            <a:pPr defTabSz="952026">
              <a:spcBef>
                <a:spcPts val="600"/>
              </a:spcBef>
              <a:spcAft>
                <a:spcPts val="600"/>
              </a:spcAft>
            </a:pPr>
            <a:r>
              <a:rPr lang="en-US" sz="2400" dirty="0" smtClean="0">
                <a:solidFill>
                  <a:srgbClr val="000080"/>
                </a:solidFill>
              </a:rPr>
              <a:t>  Cosmic </a:t>
            </a:r>
            <a:r>
              <a:rPr lang="en-US" sz="2400" dirty="0">
                <a:solidFill>
                  <a:srgbClr val="000080"/>
                </a:solidFill>
              </a:rPr>
              <a:t>Rays and Neutrino </a:t>
            </a:r>
            <a:r>
              <a:rPr lang="en-US" sz="2400" dirty="0" smtClean="0">
                <a:solidFill>
                  <a:srgbClr val="000080"/>
                </a:solidFill>
              </a:rPr>
              <a:t>Sources</a:t>
            </a:r>
            <a:endParaRPr lang="en-US" sz="2400" dirty="0">
              <a:solidFill>
                <a:srgbClr val="000080"/>
              </a:solidFill>
            </a:endParaRPr>
          </a:p>
        </p:txBody>
      </p:sp>
      <p:sp>
        <p:nvSpPr>
          <p:cNvPr id="418831" name="Text Box 15"/>
          <p:cNvSpPr txBox="1">
            <a:spLocks noChangeArrowheads="1"/>
          </p:cNvSpPr>
          <p:nvPr/>
        </p:nvSpPr>
        <p:spPr bwMode="auto">
          <a:xfrm>
            <a:off x="1391958" y="3430418"/>
            <a:ext cx="191914" cy="388344"/>
          </a:xfrm>
          <a:prstGeom prst="rect">
            <a:avLst/>
          </a:prstGeom>
          <a:noFill/>
          <a:ln w="9525">
            <a:noFill/>
            <a:miter lim="800000"/>
            <a:headEnd/>
            <a:tailEnd/>
          </a:ln>
          <a:effectLst/>
        </p:spPr>
        <p:txBody>
          <a:bodyPr wrap="none" lIns="95029" tIns="47514" rIns="95029" bIns="47514">
            <a:prstTxWarp prst="textNoShape">
              <a:avLst/>
            </a:prstTxWarp>
            <a:spAutoFit/>
          </a:bodyPr>
          <a:lstStyle/>
          <a:p>
            <a:pPr defTabSz="952026"/>
            <a:endParaRPr lang="en-US" sz="1900" dirty="0">
              <a:latin typeface="Times" pitchFamily="-65" charset="0"/>
            </a:endParaRPr>
          </a:p>
        </p:txBody>
      </p:sp>
      <p:pic>
        <p:nvPicPr>
          <p:cNvPr id="15" name="Picture 2"/>
          <p:cNvPicPr>
            <a:picLocks noChangeAspect="1" noChangeArrowheads="1"/>
          </p:cNvPicPr>
          <p:nvPr/>
        </p:nvPicPr>
        <p:blipFill>
          <a:blip r:embed="rId5"/>
          <a:srcRect/>
          <a:stretch>
            <a:fillRect/>
          </a:stretch>
        </p:blipFill>
        <p:spPr bwMode="auto">
          <a:xfrm>
            <a:off x="4028208" y="733507"/>
            <a:ext cx="2457606" cy="2142272"/>
          </a:xfrm>
          <a:prstGeom prst="rect">
            <a:avLst/>
          </a:prstGeom>
          <a:noFill/>
          <a:ln w="12700" cap="flat">
            <a:noFill/>
            <a:miter lim="800000"/>
            <a:headEnd/>
            <a:tailEnd/>
          </a:ln>
        </p:spPr>
      </p:pic>
      <p:pic>
        <p:nvPicPr>
          <p:cNvPr id="19" name="Picture 3"/>
          <p:cNvPicPr>
            <a:picLocks noChangeAspect="1" noChangeArrowheads="1"/>
          </p:cNvPicPr>
          <p:nvPr/>
        </p:nvPicPr>
        <p:blipFill>
          <a:blip r:embed="rId6"/>
          <a:srcRect/>
          <a:stretch>
            <a:fillRect/>
          </a:stretch>
        </p:blipFill>
        <p:spPr bwMode="auto">
          <a:xfrm>
            <a:off x="6376252" y="2175629"/>
            <a:ext cx="2767748" cy="2213551"/>
          </a:xfrm>
          <a:prstGeom prst="rect">
            <a:avLst/>
          </a:prstGeom>
          <a:noFill/>
          <a:ln w="12700" cap="flat">
            <a:noFill/>
            <a:miter lim="800000"/>
            <a:headEnd/>
            <a:tailEnd/>
          </a:ln>
        </p:spPr>
      </p:pic>
      <p:pic>
        <p:nvPicPr>
          <p:cNvPr id="21" name="Picture 4"/>
          <p:cNvPicPr>
            <a:picLocks noChangeArrowheads="1"/>
          </p:cNvPicPr>
          <p:nvPr/>
        </p:nvPicPr>
        <p:blipFill>
          <a:blip r:embed="rId7"/>
          <a:srcRect t="3000" r="5423" b="2998"/>
          <a:stretch>
            <a:fillRect/>
          </a:stretch>
        </p:blipFill>
        <p:spPr bwMode="auto">
          <a:xfrm>
            <a:off x="4995130" y="4140140"/>
            <a:ext cx="2466857" cy="2130338"/>
          </a:xfrm>
          <a:prstGeom prst="rect">
            <a:avLst/>
          </a:prstGeom>
          <a:noFill/>
          <a:ln w="25400" cap="flat">
            <a:solidFill>
              <a:srgbClr val="003366"/>
            </a:solidFill>
            <a:prstDash val="solid"/>
            <a:miter lim="800000"/>
            <a:headEnd/>
            <a:tailEnd/>
          </a:ln>
        </p:spPr>
      </p:pic>
      <p:grpSp>
        <p:nvGrpSpPr>
          <p:cNvPr id="2" name="Group 17"/>
          <p:cNvGrpSpPr/>
          <p:nvPr/>
        </p:nvGrpSpPr>
        <p:grpSpPr>
          <a:xfrm>
            <a:off x="336325" y="1488074"/>
            <a:ext cx="3333508" cy="1442049"/>
            <a:chOff x="2685327" y="2566582"/>
            <a:chExt cx="3333508" cy="1442049"/>
          </a:xfrm>
        </p:grpSpPr>
        <p:sp>
          <p:nvSpPr>
            <p:cNvPr id="20" name="Rectangle 19"/>
            <p:cNvSpPr/>
            <p:nvPr/>
          </p:nvSpPr>
          <p:spPr>
            <a:xfrm>
              <a:off x="2685327" y="2566582"/>
              <a:ext cx="3333508" cy="1442049"/>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2" name="Object 2"/>
            <p:cNvGraphicFramePr>
              <a:graphicFrameLocks noChangeAspect="1"/>
            </p:cNvGraphicFramePr>
            <p:nvPr/>
          </p:nvGraphicFramePr>
          <p:xfrm>
            <a:off x="2795470" y="2675163"/>
            <a:ext cx="1832140" cy="427555"/>
          </p:xfrm>
          <a:graphic>
            <a:graphicData uri="http://schemas.openxmlformats.org/presentationml/2006/ole">
              <mc:AlternateContent xmlns:mc="http://schemas.openxmlformats.org/markup-compatibility/2006">
                <mc:Choice xmlns:v="urn:schemas-microsoft-com:vml" Requires="v">
                  <p:oleObj spid="_x0000_s31382" name="Equation" r:id="rId8" imgW="1358900" imgH="304800" progId="Equation.DSMT4">
                    <p:embed/>
                  </p:oleObj>
                </mc:Choice>
                <mc:Fallback>
                  <p:oleObj name="Equation" r:id="rId8" imgW="1358900" imgH="304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5470" y="2675163"/>
                          <a:ext cx="1832140" cy="427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3" name="Object 3"/>
            <p:cNvGraphicFramePr>
              <a:graphicFrameLocks noChangeAspect="1"/>
            </p:cNvGraphicFramePr>
            <p:nvPr/>
          </p:nvGraphicFramePr>
          <p:xfrm>
            <a:off x="3730652" y="3156470"/>
            <a:ext cx="1282839" cy="366525"/>
          </p:xfrm>
          <a:graphic>
            <a:graphicData uri="http://schemas.openxmlformats.org/presentationml/2006/ole">
              <mc:AlternateContent xmlns:mc="http://schemas.openxmlformats.org/markup-compatibility/2006">
                <mc:Choice xmlns:v="urn:schemas-microsoft-com:vml" Requires="v">
                  <p:oleObj spid="_x0000_s31383" name="Equation" r:id="rId10" imgW="889000" imgH="241300" progId="Equation.DSMT4">
                    <p:embed/>
                  </p:oleObj>
                </mc:Choice>
                <mc:Fallback>
                  <p:oleObj name="Equation" r:id="rId10" imgW="889000" imgH="2413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0652" y="3156470"/>
                          <a:ext cx="1282839" cy="36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4" name="Object 4"/>
            <p:cNvGraphicFramePr>
              <a:graphicFrameLocks noChangeAspect="1"/>
            </p:cNvGraphicFramePr>
            <p:nvPr/>
          </p:nvGraphicFramePr>
          <p:xfrm>
            <a:off x="4271414" y="3540136"/>
            <a:ext cx="1613819" cy="362656"/>
          </p:xfrm>
          <a:graphic>
            <a:graphicData uri="http://schemas.openxmlformats.org/presentationml/2006/ole">
              <mc:AlternateContent xmlns:mc="http://schemas.openxmlformats.org/markup-compatibility/2006">
                <mc:Choice xmlns:v="urn:schemas-microsoft-com:vml" Requires="v">
                  <p:oleObj spid="_x0000_s31384" name="Equation" r:id="rId12" imgW="1130300" imgH="241300" progId="Equation.DSMT4">
                    <p:embed/>
                  </p:oleObj>
                </mc:Choice>
                <mc:Fallback>
                  <p:oleObj name="Equation" r:id="rId12" imgW="1130300" imgH="2413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71414" y="3540136"/>
                          <a:ext cx="1613819" cy="36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25" name="TextBox 24"/>
          <p:cNvSpPr txBox="1"/>
          <p:nvPr/>
        </p:nvSpPr>
        <p:spPr>
          <a:xfrm>
            <a:off x="340190" y="646392"/>
            <a:ext cx="3152419" cy="707886"/>
          </a:xfrm>
          <a:prstGeom prst="rect">
            <a:avLst/>
          </a:prstGeom>
          <a:noFill/>
        </p:spPr>
        <p:txBody>
          <a:bodyPr wrap="square" rtlCol="0">
            <a:spAutoFit/>
          </a:bodyPr>
          <a:lstStyle/>
          <a:p>
            <a:r>
              <a:rPr lang="en-US" sz="2000" dirty="0" smtClean="0"/>
              <a:t>Can neutrinos reveal origins of cosmic rays? </a:t>
            </a:r>
            <a:endParaRPr lang="en-US" sz="2000" dirty="0"/>
          </a:p>
        </p:txBody>
      </p:sp>
    </p:spTree>
    <p:extLst>
      <p:ext uri="{BB962C8B-B14F-4D97-AF65-F5344CB8AC3E}">
        <p14:creationId xmlns:p14="http://schemas.microsoft.com/office/powerpoint/2010/main" val="11574573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647412"/>
          </a:xfrm>
        </p:spPr>
        <p:txBody>
          <a:bodyPr>
            <a:normAutofit fontScale="90000"/>
          </a:bodyPr>
          <a:lstStyle/>
          <a:p>
            <a:r>
              <a:rPr lang="en-US" dirty="0" smtClean="0"/>
              <a:t>Cosmic neutrinos?</a:t>
            </a:r>
            <a:endParaRPr lang="en-US" dirty="0"/>
          </a:p>
        </p:txBody>
      </p:sp>
      <p:sp>
        <p:nvSpPr>
          <p:cNvPr id="8" name="Content Placeholder 7"/>
          <p:cNvSpPr>
            <a:spLocks noGrp="1"/>
          </p:cNvSpPr>
          <p:nvPr>
            <p:ph idx="1"/>
          </p:nvPr>
        </p:nvSpPr>
        <p:spPr>
          <a:xfrm>
            <a:off x="457200" y="668793"/>
            <a:ext cx="8229600" cy="4525963"/>
          </a:xfrm>
        </p:spPr>
        <p:txBody>
          <a:bodyPr>
            <a:normAutofit/>
          </a:bodyPr>
          <a:lstStyle/>
          <a:p>
            <a:pPr>
              <a:buNone/>
            </a:pPr>
            <a:r>
              <a:rPr lang="en-US" sz="2400" dirty="0" smtClean="0">
                <a:solidFill>
                  <a:srgbClr val="0000FF"/>
                </a:solidFill>
              </a:rPr>
              <a:t>Why look for them? </a:t>
            </a:r>
          </a:p>
          <a:p>
            <a:r>
              <a:rPr lang="en-US" sz="2400" dirty="0" smtClean="0"/>
              <a:t>They could tell us about the origin of high energy cosmic rays, which we know exist. </a:t>
            </a:r>
          </a:p>
          <a:p>
            <a:pPr lvl="1"/>
            <a:r>
              <a:rPr lang="en-US" sz="2000" dirty="0" smtClean="0"/>
              <a:t>There are numerous ways how neutrinos can tell us about fundamental questions in nature: dark matter, supernova explosions,</a:t>
            </a:r>
          </a:p>
          <a:p>
            <a:pPr lvl="1"/>
            <a:r>
              <a:rPr lang="en-US" sz="2000" dirty="0" smtClean="0"/>
              <a:t>Composition of astrophysical jets, physics of the source core</a:t>
            </a:r>
            <a:endParaRPr lang="en-US" sz="2400" dirty="0" smtClean="0"/>
          </a:p>
          <a:p>
            <a:pPr>
              <a:buNone/>
            </a:pPr>
            <a:r>
              <a:rPr lang="en-US" sz="2400" dirty="0" smtClean="0">
                <a:solidFill>
                  <a:srgbClr val="0000FF"/>
                </a:solidFill>
              </a:rPr>
              <a:t>Can they reach us? </a:t>
            </a:r>
          </a:p>
          <a:p>
            <a:r>
              <a:rPr lang="en-US" sz="2400" dirty="0" smtClean="0"/>
              <a:t>High energy neutrinos will pass easily and </a:t>
            </a:r>
            <a:r>
              <a:rPr lang="en-US" sz="2400" dirty="0" err="1" smtClean="0"/>
              <a:t>undeflected</a:t>
            </a:r>
            <a:r>
              <a:rPr lang="en-US" sz="2400" dirty="0" smtClean="0"/>
              <a:t> through the Universe </a:t>
            </a:r>
          </a:p>
          <a:p>
            <a:pPr lvl="1"/>
            <a:r>
              <a:rPr lang="en-US" sz="2000" dirty="0" smtClean="0"/>
              <a:t>That is </a:t>
            </a:r>
            <a:r>
              <a:rPr lang="en-US" sz="2000" b="1" dirty="0" smtClean="0"/>
              <a:t>not </a:t>
            </a:r>
            <a:r>
              <a:rPr lang="en-US" sz="2000" dirty="0" smtClean="0"/>
              <a:t>the case for other high energy particles: such as photons or other cosmic rays, </a:t>
            </a:r>
            <a:r>
              <a:rPr lang="en-US" sz="2000" dirty="0" err="1" smtClean="0"/>
              <a:t>eg</a:t>
            </a:r>
            <a:r>
              <a:rPr lang="en-US" sz="2000" dirty="0" smtClean="0"/>
              <a:t> protons.   </a:t>
            </a:r>
          </a:p>
          <a:p>
            <a:pPr>
              <a:buNone/>
            </a:pPr>
            <a:endParaRPr lang="en-US" sz="2400" dirty="0" smtClean="0"/>
          </a:p>
          <a:p>
            <a:pPr lvl="1"/>
            <a:endParaRPr lang="en-US" sz="2000" dirty="0"/>
          </a:p>
        </p:txBody>
      </p:sp>
      <p:grpSp>
        <p:nvGrpSpPr>
          <p:cNvPr id="10" name="Group 9"/>
          <p:cNvGrpSpPr/>
          <p:nvPr/>
        </p:nvGrpSpPr>
        <p:grpSpPr>
          <a:xfrm>
            <a:off x="1" y="5008119"/>
            <a:ext cx="9144000" cy="1849881"/>
            <a:chOff x="3175" y="7264400"/>
            <a:chExt cx="13001625" cy="2511425"/>
          </a:xfrm>
        </p:grpSpPr>
        <p:pic>
          <p:nvPicPr>
            <p:cNvPr id="11" name="Picture 3"/>
            <p:cNvPicPr>
              <a:picLocks noChangeAspect="1" noChangeArrowheads="1"/>
            </p:cNvPicPr>
            <p:nvPr/>
          </p:nvPicPr>
          <p:blipFill>
            <a:blip r:embed="rId2"/>
            <a:srcRect t="31203" b="2625"/>
            <a:stretch>
              <a:fillRect/>
            </a:stretch>
          </p:blipFill>
          <p:spPr bwMode="auto">
            <a:xfrm>
              <a:off x="3175" y="7264400"/>
              <a:ext cx="13001625" cy="2511425"/>
            </a:xfrm>
            <a:prstGeom prst="rect">
              <a:avLst/>
            </a:prstGeom>
            <a:noFill/>
            <a:ln w="9525">
              <a:noFill/>
              <a:miter lim="800000"/>
              <a:headEnd/>
              <a:tailEnd/>
            </a:ln>
          </p:spPr>
        </p:pic>
        <p:sp>
          <p:nvSpPr>
            <p:cNvPr id="12" name="Rectangle 4"/>
            <p:cNvSpPr>
              <a:spLocks/>
            </p:cNvSpPr>
            <p:nvPr/>
          </p:nvSpPr>
          <p:spPr bwMode="auto">
            <a:xfrm>
              <a:off x="10579100" y="8364538"/>
              <a:ext cx="215900" cy="215900"/>
            </a:xfrm>
            <a:prstGeom prst="rect">
              <a:avLst/>
            </a:prstGeom>
            <a:noFill/>
            <a:ln w="9525">
              <a:noFill/>
              <a:miter lim="800000"/>
              <a:headEnd/>
              <a:tailEnd/>
            </a:ln>
          </p:spPr>
          <p:txBody>
            <a:bodyPr wrap="none" lIns="0" tIns="0" rIns="0" bIns="0">
              <a:prstTxWarp prst="textNoShape">
                <a:avLst/>
              </a:prstTxWarp>
            </a:bodyPr>
            <a:lstStyle/>
            <a:p>
              <a:endParaRPr lang="en-US"/>
            </a:p>
          </p:txBody>
        </p:sp>
        <p:sp>
          <p:nvSpPr>
            <p:cNvPr id="13" name="Line 5"/>
            <p:cNvSpPr>
              <a:spLocks noChangeShapeType="1"/>
            </p:cNvSpPr>
            <p:nvPr/>
          </p:nvSpPr>
          <p:spPr bwMode="auto">
            <a:xfrm>
              <a:off x="2840038" y="8580438"/>
              <a:ext cx="9867900" cy="0"/>
            </a:xfrm>
            <a:prstGeom prst="line">
              <a:avLst/>
            </a:prstGeom>
            <a:noFill/>
            <a:ln w="25400">
              <a:solidFill>
                <a:srgbClr val="FF0000"/>
              </a:solidFill>
              <a:round/>
              <a:headEnd/>
              <a:tailEnd type="triangle" w="lg" len="med"/>
            </a:ln>
          </p:spPr>
          <p:txBody>
            <a:bodyPr>
              <a:prstTxWarp prst="textNoShape">
                <a:avLst/>
              </a:prstTxWarp>
            </a:bodyPr>
            <a:lstStyle/>
            <a:p>
              <a:endParaRPr lang="en-US"/>
            </a:p>
          </p:txBody>
        </p:sp>
        <p:sp>
          <p:nvSpPr>
            <p:cNvPr id="14" name="Rectangle 6"/>
            <p:cNvSpPr>
              <a:spLocks/>
            </p:cNvSpPr>
            <p:nvPr/>
          </p:nvSpPr>
          <p:spPr bwMode="auto">
            <a:xfrm>
              <a:off x="6503986" y="8392474"/>
              <a:ext cx="546100" cy="783307"/>
            </a:xfrm>
            <a:prstGeom prst="rect">
              <a:avLst/>
            </a:prstGeom>
            <a:noFill/>
            <a:ln w="9525">
              <a:noFill/>
              <a:miter lim="800000"/>
              <a:headEnd/>
              <a:tailEnd/>
            </a:ln>
          </p:spPr>
          <p:txBody>
            <a:bodyPr lIns="38100" tIns="38100" rIns="38100" bIns="38100">
              <a:prstTxWarp prst="textNoShape">
                <a:avLst/>
              </a:prstTxWarp>
            </a:bodyPr>
            <a:lstStyle/>
            <a:p>
              <a:pPr algn="l">
                <a:spcBef>
                  <a:spcPts val="2725"/>
                </a:spcBef>
              </a:pPr>
              <a:r>
                <a:rPr lang="en-US" sz="4400" dirty="0" err="1">
                  <a:solidFill>
                    <a:srgbClr val="00FF00"/>
                  </a:solidFill>
                  <a:latin typeface="Symbol" charset="2"/>
                  <a:ea typeface="Symbol" charset="2"/>
                  <a:cs typeface="Symbol" charset="2"/>
                  <a:sym typeface="Symbol" charset="2"/>
                </a:rPr>
                <a:t>γ</a:t>
              </a:r>
              <a:endParaRPr lang="en-US" sz="4400" dirty="0">
                <a:solidFill>
                  <a:srgbClr val="00FF00"/>
                </a:solidFill>
                <a:latin typeface="Symbol" charset="2"/>
                <a:ea typeface="Symbol" charset="2"/>
                <a:cs typeface="Symbol" charset="2"/>
                <a:sym typeface="Symbol" charset="2"/>
              </a:endParaRPr>
            </a:p>
          </p:txBody>
        </p:sp>
        <p:sp>
          <p:nvSpPr>
            <p:cNvPr id="15" name="Rectangle 7"/>
            <p:cNvSpPr>
              <a:spLocks/>
            </p:cNvSpPr>
            <p:nvPr/>
          </p:nvSpPr>
          <p:spPr bwMode="auto">
            <a:xfrm>
              <a:off x="9969500" y="7713663"/>
              <a:ext cx="546100" cy="635000"/>
            </a:xfrm>
            <a:prstGeom prst="rect">
              <a:avLst/>
            </a:prstGeom>
            <a:noFill/>
            <a:ln w="9525">
              <a:noFill/>
              <a:miter lim="800000"/>
              <a:headEnd/>
              <a:tailEnd/>
            </a:ln>
          </p:spPr>
          <p:txBody>
            <a:bodyPr lIns="38100" tIns="38100" rIns="38100" bIns="38100">
              <a:prstTxWarp prst="textNoShape">
                <a:avLst/>
              </a:prstTxWarp>
            </a:bodyPr>
            <a:lstStyle/>
            <a:p>
              <a:pPr algn="l">
                <a:spcBef>
                  <a:spcPts val="2725"/>
                </a:spcBef>
              </a:pPr>
              <a:r>
                <a:rPr lang="en-US" sz="4400">
                  <a:solidFill>
                    <a:srgbClr val="FF0000"/>
                  </a:solidFill>
                  <a:latin typeface="Symbol" charset="2"/>
                  <a:ea typeface="Symbol" charset="2"/>
                  <a:cs typeface="Symbol" charset="2"/>
                  <a:sym typeface="Symbol" charset="2"/>
                </a:rPr>
                <a:t>ν</a:t>
              </a:r>
            </a:p>
          </p:txBody>
        </p:sp>
        <p:sp>
          <p:nvSpPr>
            <p:cNvPr id="16" name="Rectangle 8"/>
            <p:cNvSpPr>
              <a:spLocks/>
            </p:cNvSpPr>
            <p:nvPr/>
          </p:nvSpPr>
          <p:spPr bwMode="auto">
            <a:xfrm>
              <a:off x="5014912" y="7319856"/>
              <a:ext cx="546100" cy="660401"/>
            </a:xfrm>
            <a:prstGeom prst="rect">
              <a:avLst/>
            </a:prstGeom>
            <a:noFill/>
            <a:ln w="9525">
              <a:noFill/>
              <a:miter lim="800000"/>
              <a:headEnd/>
              <a:tailEnd/>
            </a:ln>
          </p:spPr>
          <p:txBody>
            <a:bodyPr lIns="38100" tIns="38100" rIns="38100" bIns="38100">
              <a:prstTxWarp prst="textNoShape">
                <a:avLst/>
              </a:prstTxWarp>
            </a:bodyPr>
            <a:lstStyle/>
            <a:p>
              <a:pPr algn="l">
                <a:spcBef>
                  <a:spcPts val="2388"/>
                </a:spcBef>
              </a:pPr>
              <a:r>
                <a:rPr lang="en-US" sz="3800" dirty="0" err="1">
                  <a:solidFill>
                    <a:srgbClr val="0099FF"/>
                  </a:solidFill>
                  <a:latin typeface="Calibri Bold Italic" charset="0"/>
                  <a:ea typeface="Calibri Bold Italic" charset="0"/>
                  <a:cs typeface="Calibri Bold Italic" charset="0"/>
                  <a:sym typeface="Calibri Bold Italic" charset="0"/>
                </a:rPr>
                <a:t>p</a:t>
              </a:r>
              <a:endParaRPr lang="en-US" sz="3800" dirty="0">
                <a:solidFill>
                  <a:srgbClr val="0099FF"/>
                </a:solidFill>
                <a:latin typeface="Calibri Bold Italic" charset="0"/>
                <a:ea typeface="Calibri Bold Italic" charset="0"/>
                <a:cs typeface="Calibri Bold Italic" charset="0"/>
                <a:sym typeface="Calibri Bold Italic" charset="0"/>
              </a:endParaRPr>
            </a:p>
          </p:txBody>
        </p:sp>
        <p:sp>
          <p:nvSpPr>
            <p:cNvPr id="17" name="Rectangle 9"/>
            <p:cNvSpPr>
              <a:spLocks/>
            </p:cNvSpPr>
            <p:nvPr/>
          </p:nvSpPr>
          <p:spPr bwMode="auto">
            <a:xfrm>
              <a:off x="6070600" y="7264400"/>
              <a:ext cx="330200" cy="330200"/>
            </a:xfrm>
            <a:prstGeom prst="rect">
              <a:avLst/>
            </a:prstGeom>
            <a:noFill/>
            <a:ln w="25400">
              <a:noFill/>
              <a:miter lim="800000"/>
              <a:headEnd/>
              <a:tailEnd/>
            </a:ln>
          </p:spPr>
          <p:txBody>
            <a:bodyPr lIns="0" tIns="0" rIns="0" bIns="0">
              <a:prstTxWarp prst="textNoShape">
                <a:avLst/>
              </a:prstTxWarp>
            </a:bodyPr>
            <a:lstStyle/>
            <a:p>
              <a:endParaRPr lang="en-US"/>
            </a:p>
          </p:txBody>
        </p:sp>
      </p:grpSp>
    </p:spTree>
    <p:extLst>
      <p:ext uri="{BB962C8B-B14F-4D97-AF65-F5344CB8AC3E}">
        <p14:creationId xmlns:p14="http://schemas.microsoft.com/office/powerpoint/2010/main" val="177802004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pPr>
              <a:defRPr/>
            </a:pPr>
            <a:fld id="{ECC72C31-AC61-BA4B-A9BE-D5BA8652806B}" type="slidenum">
              <a:rPr lang="en-US" smtClean="0">
                <a:solidFill>
                  <a:srgbClr val="FFFFFF"/>
                </a:solidFill>
              </a:rPr>
              <a:pPr>
                <a:defRPr/>
              </a:pPr>
              <a:t>5</a:t>
            </a:fld>
            <a:endParaRPr lang="en-US">
              <a:solidFill>
                <a:srgbClr val="FFFFFF"/>
              </a:solidFill>
            </a:endParaRPr>
          </a:p>
        </p:txBody>
      </p:sp>
      <p:pic>
        <p:nvPicPr>
          <p:cNvPr id="480261" name="Picture 3"/>
          <p:cNvPicPr>
            <a:picLocks noChangeArrowheads="1"/>
          </p:cNvPicPr>
          <p:nvPr/>
        </p:nvPicPr>
        <p:blipFill>
          <a:blip r:embed="rId2"/>
          <a:srcRect/>
          <a:stretch>
            <a:fillRect/>
          </a:stretch>
        </p:blipFill>
        <p:spPr bwMode="auto">
          <a:xfrm>
            <a:off x="-83472" y="169096"/>
            <a:ext cx="9186417" cy="6858000"/>
          </a:xfrm>
          <a:prstGeom prst="rect">
            <a:avLst/>
          </a:prstGeom>
          <a:noFill/>
          <a:ln w="9525">
            <a:noFill/>
            <a:miter lim="800000"/>
            <a:headEnd/>
            <a:tailEnd/>
          </a:ln>
        </p:spPr>
      </p:pic>
      <p:sp>
        <p:nvSpPr>
          <p:cNvPr id="480262" name="AutoShape 4"/>
          <p:cNvSpPr>
            <a:spLocks/>
          </p:cNvSpPr>
          <p:nvPr/>
        </p:nvSpPr>
        <p:spPr bwMode="auto">
          <a:xfrm rot="-779999">
            <a:off x="3735225" y="3171227"/>
            <a:ext cx="991195" cy="991195"/>
          </a:xfrm>
          <a:custGeom>
            <a:avLst/>
            <a:gdLst>
              <a:gd name="T0" fmla="*/ 46001252 w 21600"/>
              <a:gd name="T1" fmla="*/ 46001252 h 21600"/>
              <a:gd name="T2" fmla="*/ 0 60000 65536"/>
              <a:gd name="T3" fmla="*/ 0 w 21600"/>
              <a:gd name="T4" fmla="*/ 0 h 21600"/>
              <a:gd name="T5" fmla="*/ 21600 w 21600"/>
              <a:gd name="T6" fmla="*/ 21600 h 21600"/>
            </a:gdLst>
            <a:ahLst/>
            <a:cxnLst>
              <a:cxn ang="T2">
                <a:pos x="T0" y="T1"/>
              </a:cxn>
            </a:cxnLst>
            <a:rect l="T3" t="T4" r="T5" b="T6"/>
            <a:pathLst>
              <a:path w="21600" h="21600">
                <a:moveTo>
                  <a:pt x="21600" y="21600"/>
                </a:moveTo>
                <a:lnTo>
                  <a:pt x="2274" y="12505"/>
                </a:lnTo>
                <a:lnTo>
                  <a:pt x="14779" y="15916"/>
                </a:lnTo>
                <a:lnTo>
                  <a:pt x="0" y="2274"/>
                </a:lnTo>
                <a:lnTo>
                  <a:pt x="15916" y="14779"/>
                </a:lnTo>
                <a:lnTo>
                  <a:pt x="6821" y="0"/>
                </a:lnTo>
                <a:lnTo>
                  <a:pt x="17053" y="14779"/>
                </a:lnTo>
                <a:lnTo>
                  <a:pt x="14779" y="4547"/>
                </a:lnTo>
                <a:lnTo>
                  <a:pt x="21600" y="21600"/>
                </a:lnTo>
                <a:close/>
                <a:moveTo>
                  <a:pt x="21600" y="21600"/>
                </a:moveTo>
              </a:path>
            </a:pathLst>
          </a:custGeom>
          <a:solidFill>
            <a:srgbClr val="FFFFFF"/>
          </a:solidFill>
          <a:ln w="9525">
            <a:solidFill>
              <a:srgbClr val="FFFFFF"/>
            </a:solidFill>
            <a:round/>
            <a:headEnd/>
            <a:tailEnd/>
          </a:ln>
        </p:spPr>
        <p:txBody>
          <a:bodyPr lIns="0" tIns="0" rIns="0" bIns="0">
            <a:prstTxWarp prst="textNoShape">
              <a:avLst/>
            </a:prstTxWarp>
          </a:bodyPr>
          <a:lstStyle/>
          <a:p>
            <a:endParaRPr lang="en-US">
              <a:solidFill>
                <a:srgbClr val="FFFFFF"/>
              </a:solidFill>
            </a:endParaRPr>
          </a:p>
        </p:txBody>
      </p:sp>
      <p:sp>
        <p:nvSpPr>
          <p:cNvPr id="480263" name="Rectangle 5"/>
          <p:cNvSpPr>
            <a:spLocks/>
          </p:cNvSpPr>
          <p:nvPr/>
        </p:nvSpPr>
        <p:spPr bwMode="auto">
          <a:xfrm>
            <a:off x="3287242" y="2312789"/>
            <a:ext cx="432623" cy="815608"/>
          </a:xfrm>
          <a:prstGeom prst="rect">
            <a:avLst/>
          </a:prstGeom>
          <a:noFill/>
          <a:ln w="12700">
            <a:noFill/>
            <a:miter lim="800000"/>
            <a:headEnd/>
            <a:tailEnd/>
          </a:ln>
        </p:spPr>
        <p:txBody>
          <a:bodyPr wrap="none" lIns="0" tIns="0" rIns="40618" bIns="0">
            <a:prstTxWarp prst="textNoShape">
              <a:avLst/>
            </a:prstTxWarp>
            <a:spAutoFit/>
          </a:bodyPr>
          <a:lstStyle/>
          <a:p>
            <a:pPr marL="40182"/>
            <a:r>
              <a:rPr lang="en-US" sz="5300" dirty="0" err="1">
                <a:solidFill>
                  <a:srgbClr val="FFFFFF"/>
                </a:solidFill>
                <a:latin typeface="Symbol" pitchFamily="-84" charset="2"/>
                <a:ea typeface="Symbol" pitchFamily="-84" charset="2"/>
                <a:cs typeface="Symbol" pitchFamily="-84" charset="2"/>
                <a:sym typeface="Symbol" pitchFamily="-84" charset="2"/>
              </a:rPr>
              <a:t>μ</a:t>
            </a:r>
            <a:endParaRPr lang="en-US" sz="5300" dirty="0">
              <a:solidFill>
                <a:srgbClr val="FFFFFF"/>
              </a:solidFill>
              <a:latin typeface="Symbol" pitchFamily="-84" charset="2"/>
              <a:ea typeface="Symbol" pitchFamily="-84" charset="2"/>
              <a:cs typeface="Symbol" pitchFamily="-84" charset="2"/>
              <a:sym typeface="Symbol" pitchFamily="-84" charset="2"/>
            </a:endParaRPr>
          </a:p>
        </p:txBody>
      </p:sp>
      <p:sp>
        <p:nvSpPr>
          <p:cNvPr id="480267" name="Line 8"/>
          <p:cNvSpPr>
            <a:spLocks noChangeShapeType="1"/>
          </p:cNvSpPr>
          <p:nvPr/>
        </p:nvSpPr>
        <p:spPr bwMode="auto">
          <a:xfrm rot="1920000">
            <a:off x="-199359" y="2335398"/>
            <a:ext cx="4757833" cy="2233"/>
          </a:xfrm>
          <a:prstGeom prst="line">
            <a:avLst/>
          </a:prstGeom>
          <a:noFill/>
          <a:ln w="38100">
            <a:solidFill>
              <a:srgbClr val="FFFFFF"/>
            </a:solidFill>
            <a:round/>
            <a:headEnd/>
            <a:tailEnd/>
          </a:ln>
        </p:spPr>
        <p:txBody>
          <a:bodyPr lIns="0" tIns="0" rIns="0" bIns="0">
            <a:prstTxWarp prst="textNoShape">
              <a:avLst/>
            </a:prstTxWarp>
          </a:bodyPr>
          <a:lstStyle/>
          <a:p>
            <a:endParaRPr lang="en-US">
              <a:solidFill>
                <a:srgbClr val="FFFFFF"/>
              </a:solidFill>
            </a:endParaRPr>
          </a:p>
        </p:txBody>
      </p:sp>
      <p:sp>
        <p:nvSpPr>
          <p:cNvPr id="480268" name="Line 9"/>
          <p:cNvSpPr>
            <a:spLocks noChangeShapeType="1"/>
          </p:cNvSpPr>
          <p:nvPr/>
        </p:nvSpPr>
        <p:spPr bwMode="auto">
          <a:xfrm rot="1920000">
            <a:off x="4525849" y="4955928"/>
            <a:ext cx="3569212" cy="2233"/>
          </a:xfrm>
          <a:prstGeom prst="line">
            <a:avLst/>
          </a:prstGeom>
          <a:noFill/>
          <a:ln w="9525">
            <a:solidFill>
              <a:srgbClr val="FFFFFF"/>
            </a:solidFill>
            <a:round/>
            <a:headEnd/>
            <a:tailEnd/>
          </a:ln>
        </p:spPr>
        <p:txBody>
          <a:bodyPr lIns="0" tIns="0" rIns="0" bIns="0">
            <a:prstTxWarp prst="textNoShape">
              <a:avLst/>
            </a:prstTxWarp>
          </a:bodyPr>
          <a:lstStyle/>
          <a:p>
            <a:endParaRPr lang="en-US">
              <a:solidFill>
                <a:srgbClr val="FFFFFF"/>
              </a:solidFill>
            </a:endParaRPr>
          </a:p>
        </p:txBody>
      </p:sp>
      <p:sp>
        <p:nvSpPr>
          <p:cNvPr id="13" name="Text Box 4"/>
          <p:cNvSpPr txBox="1">
            <a:spLocks noChangeArrowheads="1"/>
          </p:cNvSpPr>
          <p:nvPr/>
        </p:nvSpPr>
        <p:spPr bwMode="auto">
          <a:xfrm>
            <a:off x="5868144" y="1628800"/>
            <a:ext cx="3096344" cy="2492990"/>
          </a:xfrm>
          <a:prstGeom prst="rect">
            <a:avLst/>
          </a:prstGeom>
          <a:noFill/>
          <a:ln w="9525">
            <a:noFill/>
            <a:miter lim="800000"/>
            <a:headEnd/>
            <a:tailEnd/>
          </a:ln>
          <a:effectLst/>
        </p:spPr>
        <p:txBody>
          <a:bodyPr wrap="square">
            <a:prstTxWarp prst="textNoShape">
              <a:avLst/>
            </a:prstTxWarp>
            <a:spAutoFit/>
          </a:bodyPr>
          <a:lstStyle/>
          <a:p>
            <a:pPr eaLnBrk="0" hangingPunct="0">
              <a:spcBef>
                <a:spcPct val="50000"/>
              </a:spcBef>
            </a:pPr>
            <a:r>
              <a:rPr lang="en-GB" sz="2400" dirty="0" smtClean="0">
                <a:solidFill>
                  <a:schemeClr val="bg1"/>
                </a:solidFill>
              </a:rPr>
              <a:t>D</a:t>
            </a:r>
            <a:r>
              <a:rPr lang="en-GB" sz="2400" b="0" dirty="0" smtClean="0">
                <a:solidFill>
                  <a:schemeClr val="bg1"/>
                </a:solidFill>
              </a:rPr>
              <a:t>eep detector made of water or ice – lots of it</a:t>
            </a:r>
            <a:r>
              <a:rPr lang="en-GB" sz="2400" dirty="0" smtClean="0">
                <a:solidFill>
                  <a:schemeClr val="bg1"/>
                </a:solidFill>
              </a:rPr>
              <a:t> -</a:t>
            </a:r>
            <a:r>
              <a:rPr lang="en-GB" sz="2400" b="0" dirty="0" smtClean="0">
                <a:solidFill>
                  <a:schemeClr val="bg1"/>
                </a:solidFill>
              </a:rPr>
              <a:t> </a:t>
            </a:r>
            <a:r>
              <a:rPr lang="en-GB" sz="2400" dirty="0" smtClean="0">
                <a:solidFill>
                  <a:schemeClr val="bg1"/>
                </a:solidFill>
              </a:rPr>
              <a:t>let’s say 1 billion tons</a:t>
            </a:r>
            <a:endParaRPr lang="en-GB" sz="2400" b="0" dirty="0" smtClean="0">
              <a:solidFill>
                <a:schemeClr val="bg1"/>
              </a:solidFill>
            </a:endParaRPr>
          </a:p>
          <a:p>
            <a:pPr eaLnBrk="0" hangingPunct="0">
              <a:spcBef>
                <a:spcPct val="50000"/>
              </a:spcBef>
            </a:pPr>
            <a:r>
              <a:rPr lang="en-GB" sz="2400" dirty="0" smtClean="0">
                <a:solidFill>
                  <a:schemeClr val="bg1"/>
                </a:solidFill>
              </a:rPr>
              <a:t>Place optical sensors into the medium</a:t>
            </a:r>
            <a:endParaRPr lang="en-GB" sz="2400" b="0" dirty="0">
              <a:solidFill>
                <a:schemeClr val="bg1"/>
              </a:solidFill>
            </a:endParaRPr>
          </a:p>
        </p:txBody>
      </p:sp>
      <p:sp>
        <p:nvSpPr>
          <p:cNvPr id="15" name="Text Box 3"/>
          <p:cNvSpPr txBox="1">
            <a:spLocks noChangeArrowheads="1"/>
          </p:cNvSpPr>
          <p:nvPr/>
        </p:nvSpPr>
        <p:spPr bwMode="auto">
          <a:xfrm>
            <a:off x="-83472" y="4951754"/>
            <a:ext cx="5951616" cy="1477328"/>
          </a:xfrm>
          <a:prstGeom prst="rect">
            <a:avLst/>
          </a:prstGeom>
          <a:noFill/>
          <a:ln w="9525">
            <a:noFill/>
            <a:miter lim="800000"/>
            <a:headEnd/>
            <a:tailEnd/>
          </a:ln>
          <a:effectLst/>
        </p:spPr>
        <p:txBody>
          <a:bodyPr wrap="square" anchor="ctr">
            <a:prstTxWarp prst="textNoShape">
              <a:avLst/>
            </a:prstTxWarp>
            <a:spAutoFit/>
          </a:bodyPr>
          <a:lstStyle/>
          <a:p>
            <a:pPr algn="ctr" eaLnBrk="0" hangingPunct="0">
              <a:lnSpc>
                <a:spcPct val="50000"/>
              </a:lnSpc>
              <a:spcBef>
                <a:spcPts val="1200"/>
              </a:spcBef>
            </a:pPr>
            <a:r>
              <a:rPr lang="en-GB" sz="2000" b="0" dirty="0">
                <a:solidFill>
                  <a:schemeClr val="bg1"/>
                </a:solidFill>
                <a:sym typeface="Symbol" charset="2"/>
              </a:rPr>
              <a:t>neutrino travels</a:t>
            </a:r>
          </a:p>
          <a:p>
            <a:pPr algn="ctr" eaLnBrk="0" hangingPunct="0">
              <a:lnSpc>
                <a:spcPct val="50000"/>
              </a:lnSpc>
              <a:spcBef>
                <a:spcPts val="1200"/>
              </a:spcBef>
            </a:pPr>
            <a:r>
              <a:rPr lang="en-GB" sz="2000" b="0" dirty="0">
                <a:solidFill>
                  <a:schemeClr val="bg1"/>
                </a:solidFill>
                <a:sym typeface="Symbol" charset="2"/>
              </a:rPr>
              <a:t>through the earth</a:t>
            </a:r>
          </a:p>
          <a:p>
            <a:pPr algn="ctr" eaLnBrk="0" hangingPunct="0">
              <a:lnSpc>
                <a:spcPct val="50000"/>
              </a:lnSpc>
              <a:spcBef>
                <a:spcPts val="1200"/>
              </a:spcBef>
            </a:pPr>
            <a:r>
              <a:rPr lang="en-GB" sz="2000" b="0" dirty="0">
                <a:solidFill>
                  <a:schemeClr val="bg1"/>
                </a:solidFill>
                <a:sym typeface="Symbol" charset="2"/>
              </a:rPr>
              <a:t>and …</a:t>
            </a:r>
            <a:endParaRPr lang="en-GB" sz="2000" b="0" dirty="0" smtClean="0">
              <a:solidFill>
                <a:schemeClr val="bg1"/>
              </a:solidFill>
              <a:sym typeface="Symbol" charset="2"/>
            </a:endParaRPr>
          </a:p>
          <a:p>
            <a:pPr algn="ctr" eaLnBrk="0" hangingPunct="0">
              <a:lnSpc>
                <a:spcPct val="50000"/>
              </a:lnSpc>
              <a:spcBef>
                <a:spcPts val="1200"/>
              </a:spcBef>
            </a:pPr>
            <a:r>
              <a:rPr lang="en-GB" sz="2000" dirty="0" smtClean="0">
                <a:solidFill>
                  <a:schemeClr val="bg1"/>
                </a:solidFill>
                <a:sym typeface="Symbol" charset="2"/>
              </a:rPr>
              <a:t>s</a:t>
            </a:r>
            <a:r>
              <a:rPr lang="en-GB" sz="2000" b="0" dirty="0" smtClean="0">
                <a:solidFill>
                  <a:schemeClr val="bg1"/>
                </a:solidFill>
                <a:sym typeface="Symbol" charset="2"/>
              </a:rPr>
              <a:t>ometimes interacts to make a </a:t>
            </a:r>
            <a:r>
              <a:rPr lang="en-GB" sz="2000" b="0" dirty="0" err="1" smtClean="0">
                <a:solidFill>
                  <a:schemeClr val="bg1"/>
                </a:solidFill>
                <a:sym typeface="Symbol" charset="2"/>
              </a:rPr>
              <a:t>muon</a:t>
            </a:r>
            <a:endParaRPr lang="en-GB" sz="2000" b="0" dirty="0" smtClean="0">
              <a:solidFill>
                <a:schemeClr val="bg1"/>
              </a:solidFill>
              <a:sym typeface="Symbol" charset="2"/>
            </a:endParaRPr>
          </a:p>
          <a:p>
            <a:pPr algn="ctr" eaLnBrk="0" hangingPunct="0">
              <a:lnSpc>
                <a:spcPct val="50000"/>
              </a:lnSpc>
              <a:spcBef>
                <a:spcPts val="1200"/>
              </a:spcBef>
            </a:pPr>
            <a:r>
              <a:rPr lang="en-GB" sz="2000" b="0" dirty="0" smtClean="0">
                <a:solidFill>
                  <a:schemeClr val="bg1"/>
                </a:solidFill>
                <a:sym typeface="Symbol" charset="2"/>
              </a:rPr>
              <a:t> that travels through the detector</a:t>
            </a:r>
            <a:endParaRPr lang="en-GB" sz="2000" b="0" dirty="0">
              <a:solidFill>
                <a:schemeClr val="bg1"/>
              </a:solidFill>
              <a:sym typeface="Symbol" charset="2"/>
            </a:endParaRPr>
          </a:p>
        </p:txBody>
      </p:sp>
      <p:sp>
        <p:nvSpPr>
          <p:cNvPr id="14" name="Rectangle 13"/>
          <p:cNvSpPr/>
          <p:nvPr/>
        </p:nvSpPr>
        <p:spPr>
          <a:xfrm>
            <a:off x="2949690" y="174736"/>
            <a:ext cx="3638534" cy="830997"/>
          </a:xfrm>
          <a:prstGeom prst="rect">
            <a:avLst/>
          </a:prstGeom>
        </p:spPr>
        <p:txBody>
          <a:bodyPr wrap="square">
            <a:spAutoFit/>
          </a:bodyPr>
          <a:lstStyle/>
          <a:p>
            <a:pPr algn="ctr" eaLnBrk="0" hangingPunct="0">
              <a:spcBef>
                <a:spcPct val="50000"/>
              </a:spcBef>
            </a:pPr>
            <a:r>
              <a:rPr lang="en-GB" sz="2400" dirty="0" smtClean="0">
                <a:solidFill>
                  <a:schemeClr val="bg1"/>
                </a:solidFill>
              </a:rPr>
              <a:t>How to catch them? Detection principle</a:t>
            </a:r>
          </a:p>
        </p:txBody>
      </p:sp>
    </p:spTree>
    <p:extLst>
      <p:ext uri="{BB962C8B-B14F-4D97-AF65-F5344CB8AC3E}">
        <p14:creationId xmlns:p14="http://schemas.microsoft.com/office/powerpoint/2010/main" val="393905751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37246" y="0"/>
            <a:ext cx="2324678" cy="5703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898406"/>
          </a:xfrm>
          <a:solidFill>
            <a:srgbClr val="FFFF00"/>
          </a:solidFill>
        </p:spPr>
        <p:txBody>
          <a:bodyPr>
            <a:noAutofit/>
          </a:bodyPr>
          <a:lstStyle/>
          <a:p>
            <a:r>
              <a:rPr lang="en-US" sz="2400" dirty="0" smtClean="0"/>
              <a:t>From 2 to 3 years:  Declination </a:t>
            </a:r>
            <a:r>
              <a:rPr lang="en-US" sz="2400" dirty="0" err="1" smtClean="0"/>
              <a:t>vs</a:t>
            </a:r>
            <a:r>
              <a:rPr lang="en-US" sz="2400" dirty="0" smtClean="0"/>
              <a:t>  energy</a:t>
            </a:r>
            <a:endParaRPr lang="en-US" sz="2400" dirty="0"/>
          </a:p>
        </p:txBody>
      </p:sp>
      <p:sp>
        <p:nvSpPr>
          <p:cNvPr id="6" name="TextBox 5"/>
          <p:cNvSpPr txBox="1"/>
          <p:nvPr/>
        </p:nvSpPr>
        <p:spPr>
          <a:xfrm>
            <a:off x="579817" y="5795960"/>
            <a:ext cx="4937357" cy="646331"/>
          </a:xfrm>
          <a:prstGeom prst="rect">
            <a:avLst/>
          </a:prstGeom>
          <a:noFill/>
        </p:spPr>
        <p:txBody>
          <a:bodyPr wrap="none" rtlCol="0">
            <a:spAutoFit/>
          </a:bodyPr>
          <a:lstStyle/>
          <a:p>
            <a:r>
              <a:rPr lang="en-US" dirty="0" smtClean="0"/>
              <a:t>Most events in Southern hemisphere (</a:t>
            </a:r>
            <a:r>
              <a:rPr lang="en-US" dirty="0" err="1" smtClean="0"/>
              <a:t>downgoing</a:t>
            </a:r>
            <a:r>
              <a:rPr lang="en-US" dirty="0" smtClean="0"/>
              <a:t>). </a:t>
            </a:r>
          </a:p>
          <a:p>
            <a:endParaRPr lang="en-US" dirty="0"/>
          </a:p>
        </p:txBody>
      </p:sp>
      <p:pic>
        <p:nvPicPr>
          <p:cNvPr id="12" name="Picture 11" descr="hese35 dec energy.pdf"/>
          <p:cNvPicPr>
            <a:picLocks noChangeAspect="1"/>
          </p:cNvPicPr>
          <p:nvPr/>
        </p:nvPicPr>
        <p:blipFill>
          <a:blip r:embed="rId2"/>
          <a:stretch>
            <a:fillRect/>
          </a:stretch>
        </p:blipFill>
        <p:spPr>
          <a:xfrm>
            <a:off x="435818" y="683030"/>
            <a:ext cx="7991138" cy="6174970"/>
          </a:xfrm>
          <a:prstGeom prst="rect">
            <a:avLst/>
          </a:prstGeom>
        </p:spPr>
      </p:pic>
      <p:sp>
        <p:nvSpPr>
          <p:cNvPr id="7" name="TextBox 6"/>
          <p:cNvSpPr txBox="1"/>
          <p:nvPr/>
        </p:nvSpPr>
        <p:spPr>
          <a:xfrm>
            <a:off x="6707181" y="754831"/>
            <a:ext cx="2052465" cy="338554"/>
          </a:xfrm>
          <a:prstGeom prst="rect">
            <a:avLst/>
          </a:prstGeom>
          <a:noFill/>
        </p:spPr>
        <p:txBody>
          <a:bodyPr wrap="square" rtlCol="0">
            <a:spAutoFit/>
          </a:bodyPr>
          <a:lstStyle/>
          <a:p>
            <a:r>
              <a:rPr lang="en-US" sz="1600" b="1" dirty="0" err="1" smtClean="0">
                <a:solidFill>
                  <a:srgbClr val="FF0000"/>
                </a:solidFill>
              </a:rPr>
              <a:t>Botner</a:t>
            </a:r>
            <a:r>
              <a:rPr lang="en-US" sz="1600" b="1" dirty="0" smtClean="0">
                <a:solidFill>
                  <a:srgbClr val="FF0000"/>
                </a:solidFill>
              </a:rPr>
              <a:t> talk</a:t>
            </a:r>
            <a:endParaRPr lang="en-US" sz="1600" b="1" dirty="0">
              <a:solidFill>
                <a:srgbClr val="FF0000"/>
              </a:solidFill>
            </a:endParaRPr>
          </a:p>
        </p:txBody>
      </p:sp>
    </p:spTree>
    <p:extLst>
      <p:ext uri="{BB962C8B-B14F-4D97-AF65-F5344CB8AC3E}">
        <p14:creationId xmlns:p14="http://schemas.microsoft.com/office/powerpoint/2010/main" val="874506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4204"/>
          </a:xfrm>
        </p:spPr>
        <p:txBody>
          <a:bodyPr>
            <a:normAutofit fontScale="90000"/>
          </a:bodyPr>
          <a:lstStyle/>
          <a:p>
            <a:r>
              <a:rPr lang="en-US" dirty="0" smtClean="0"/>
              <a:t>An astrophysical neutrino flux?!</a:t>
            </a:r>
            <a:endParaRPr lang="en-US" dirty="0"/>
          </a:p>
        </p:txBody>
      </p:sp>
      <p:sp>
        <p:nvSpPr>
          <p:cNvPr id="3" name="Content Placeholder 2"/>
          <p:cNvSpPr>
            <a:spLocks noGrp="1"/>
          </p:cNvSpPr>
          <p:nvPr>
            <p:ph sz="half" idx="1"/>
          </p:nvPr>
        </p:nvSpPr>
        <p:spPr>
          <a:xfrm>
            <a:off x="422872" y="1216508"/>
            <a:ext cx="7602955" cy="4525963"/>
          </a:xfrm>
        </p:spPr>
        <p:txBody>
          <a:bodyPr>
            <a:noAutofit/>
          </a:bodyPr>
          <a:lstStyle/>
          <a:p>
            <a:r>
              <a:rPr lang="en-US" sz="2400" dirty="0" err="1" smtClean="0"/>
              <a:t>IceCube</a:t>
            </a:r>
            <a:r>
              <a:rPr lang="en-US" sz="2400" dirty="0" smtClean="0"/>
              <a:t> data provide strong evidence for an astrophysical neutrino flux</a:t>
            </a:r>
          </a:p>
          <a:p>
            <a:r>
              <a:rPr lang="en-US" sz="2400" dirty="0" smtClean="0"/>
              <a:t>Consistent with:</a:t>
            </a:r>
          </a:p>
          <a:p>
            <a:pPr lvl="1"/>
            <a:r>
              <a:rPr lang="en-US" sz="2000" dirty="0" smtClean="0"/>
              <a:t>1:1:1 all flavor neutrino flux – as expected for astrophysical sources </a:t>
            </a:r>
          </a:p>
          <a:p>
            <a:pPr lvl="1"/>
            <a:r>
              <a:rPr lang="en-US" sz="2000" dirty="0" smtClean="0"/>
              <a:t>Isotropic distribution, north, south – specifically no evidence for galactic association.</a:t>
            </a:r>
            <a:endParaRPr lang="en-US" sz="2000" dirty="0"/>
          </a:p>
        </p:txBody>
      </p:sp>
      <p:sp>
        <p:nvSpPr>
          <p:cNvPr id="4" name="TextBox 3"/>
          <p:cNvSpPr txBox="1"/>
          <p:nvPr/>
        </p:nvSpPr>
        <p:spPr>
          <a:xfrm>
            <a:off x="1283366" y="4129363"/>
            <a:ext cx="7245685" cy="1631216"/>
          </a:xfrm>
          <a:prstGeom prst="rect">
            <a:avLst/>
          </a:prstGeom>
          <a:noFill/>
        </p:spPr>
        <p:txBody>
          <a:bodyPr wrap="square" rtlCol="0">
            <a:spAutoFit/>
          </a:bodyPr>
          <a:lstStyle/>
          <a:p>
            <a:r>
              <a:rPr lang="en-US" sz="2000" b="1" i="1" dirty="0" smtClean="0">
                <a:solidFill>
                  <a:srgbClr val="0000FF"/>
                </a:solidFill>
                <a:latin typeface="Chalkboard"/>
                <a:cs typeface="Chalkboard"/>
              </a:rPr>
              <a:t>The data suggest that we see an extragalactic neutrino flux. </a:t>
            </a:r>
          </a:p>
          <a:p>
            <a:r>
              <a:rPr lang="en-US" sz="2000" b="1" i="1" dirty="0" smtClean="0">
                <a:solidFill>
                  <a:srgbClr val="0000FF"/>
                </a:solidFill>
                <a:latin typeface="Chalkboard"/>
                <a:cs typeface="Chalkboard"/>
              </a:rPr>
              <a:t>The level of this flux is exactly and thus intriguingly so at the level of the Waxman-</a:t>
            </a:r>
            <a:r>
              <a:rPr lang="en-US" sz="2000" b="1" i="1" dirty="0" err="1" smtClean="0">
                <a:solidFill>
                  <a:srgbClr val="0000FF"/>
                </a:solidFill>
                <a:latin typeface="Chalkboard"/>
                <a:cs typeface="Chalkboard"/>
              </a:rPr>
              <a:t>Bahcall</a:t>
            </a:r>
            <a:r>
              <a:rPr lang="en-US" sz="2000" b="1" i="1" dirty="0" smtClean="0">
                <a:solidFill>
                  <a:srgbClr val="0000FF"/>
                </a:solidFill>
                <a:latin typeface="Chalkboard"/>
                <a:cs typeface="Chalkboard"/>
              </a:rPr>
              <a:t> upper bound.  </a:t>
            </a:r>
          </a:p>
          <a:p>
            <a:r>
              <a:rPr lang="en-US" sz="2000" b="1" i="1" dirty="0">
                <a:solidFill>
                  <a:srgbClr val="0000FF"/>
                </a:solidFill>
                <a:latin typeface="Chalkboard"/>
                <a:cs typeface="Chalkboard"/>
              </a:rPr>
              <a:t>	</a:t>
            </a:r>
            <a:r>
              <a:rPr lang="en-US" sz="2000" b="1" i="1" dirty="0" smtClean="0">
                <a:solidFill>
                  <a:srgbClr val="0000FF"/>
                </a:solidFill>
                <a:latin typeface="Chalkboard"/>
                <a:cs typeface="Chalkboard"/>
              </a:rPr>
              <a:t>- Is it a clue for it’s origins?   </a:t>
            </a:r>
            <a:r>
              <a:rPr lang="en-US" sz="2000" b="1" i="1" dirty="0" smtClean="0">
                <a:solidFill>
                  <a:srgbClr val="FF0000"/>
                </a:solidFill>
                <a:latin typeface="Chalkboard"/>
                <a:cs typeface="Chalkboard"/>
              </a:rPr>
              <a:t>Eli’s talk</a:t>
            </a:r>
          </a:p>
        </p:txBody>
      </p:sp>
    </p:spTree>
    <p:extLst>
      <p:ext uri="{BB962C8B-B14F-4D97-AF65-F5344CB8AC3E}">
        <p14:creationId xmlns:p14="http://schemas.microsoft.com/office/powerpoint/2010/main" val="212143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a:xfrm>
            <a:off x="76200" y="0"/>
            <a:ext cx="7772400" cy="609600"/>
          </a:xfrm>
        </p:spPr>
        <p:txBody>
          <a:bodyPr/>
          <a:lstStyle/>
          <a:p>
            <a:pPr>
              <a:defRPr/>
            </a:pPr>
            <a:r>
              <a:rPr lang="en-US" sz="4000" b="1" smtClean="0">
                <a:effectLst>
                  <a:outerShdw blurRad="38100" dist="38100" dir="2700000" algn="tl">
                    <a:srgbClr val="FFFFFF"/>
                  </a:outerShdw>
                </a:effectLst>
                <a:ea typeface="ＭＳ Ｐゴシック" pitchFamily="28" charset="-128"/>
              </a:rPr>
              <a:t>GRB Theoretical Framework:</a:t>
            </a:r>
            <a:endParaRPr lang="en-US" sz="4000" b="1" smtClean="0">
              <a:solidFill>
                <a:srgbClr val="FF9900"/>
              </a:solidFill>
              <a:effectLst>
                <a:outerShdw blurRad="38100" dist="38100" dir="2700000" algn="tl">
                  <a:srgbClr val="FFFFFF"/>
                </a:outerShdw>
              </a:effectLst>
              <a:ea typeface="ＭＳ Ｐゴシック" pitchFamily="28" charset="-128"/>
            </a:endParaRPr>
          </a:p>
        </p:txBody>
      </p:sp>
      <p:pic>
        <p:nvPicPr>
          <p:cNvPr id="4099" name="Picture 3"/>
          <p:cNvPicPr>
            <a:picLocks noGrp="1" noChangeAspect="1" noChangeArrowheads="1"/>
          </p:cNvPicPr>
          <p:nvPr>
            <p:ph idx="1"/>
          </p:nvPr>
        </p:nvPicPr>
        <p:blipFill>
          <a:blip r:embed="rId3"/>
          <a:srcRect l="1192"/>
          <a:stretch>
            <a:fillRect/>
          </a:stretch>
        </p:blipFill>
        <p:spPr>
          <a:xfrm>
            <a:off x="4067175" y="838200"/>
            <a:ext cx="4940300" cy="3402013"/>
          </a:xfrm>
          <a:noFill/>
        </p:spPr>
      </p:pic>
      <p:sp>
        <p:nvSpPr>
          <p:cNvPr id="64" name="Content Placeholder 2"/>
          <p:cNvSpPr txBox="1">
            <a:spLocks/>
          </p:cNvSpPr>
          <p:nvPr/>
        </p:nvSpPr>
        <p:spPr>
          <a:xfrm>
            <a:off x="0" y="4181475"/>
            <a:ext cx="9467850" cy="2703513"/>
          </a:xfrm>
          <a:prstGeom prst="rect">
            <a:avLst/>
          </a:prstGeom>
        </p:spPr>
        <p:txBody>
          <a:bodyPr/>
          <a:lstStyle>
            <a:lvl1pPr marL="255588" indent="-342900" eaLnBrk="0" hangingPunct="0">
              <a:defRPr sz="2400">
                <a:solidFill>
                  <a:schemeClr val="tx1"/>
                </a:solidFill>
                <a:latin typeface="Times New Roman" pitchFamily="28" charset="0"/>
                <a:ea typeface="ＭＳ Ｐゴシック" pitchFamily="28" charset="-128"/>
              </a:defRPr>
            </a:lvl1pPr>
            <a:lvl2pPr marL="37931725" indent="-37474525" eaLnBrk="0" hangingPunct="0">
              <a:defRPr sz="2400">
                <a:solidFill>
                  <a:schemeClr val="tx1"/>
                </a:solidFill>
                <a:latin typeface="Times New Roman" pitchFamily="28" charset="0"/>
                <a:ea typeface="ＭＳ Ｐゴシック" pitchFamily="28" charset="-128"/>
              </a:defRPr>
            </a:lvl2pPr>
            <a:lvl3pPr eaLnBrk="0" hangingPunct="0">
              <a:defRPr sz="2400">
                <a:solidFill>
                  <a:schemeClr val="tx1"/>
                </a:solidFill>
                <a:latin typeface="Times New Roman" pitchFamily="28" charset="0"/>
                <a:ea typeface="ＭＳ Ｐゴシック" pitchFamily="28" charset="-128"/>
              </a:defRPr>
            </a:lvl3pPr>
            <a:lvl4pPr eaLnBrk="0" hangingPunct="0">
              <a:defRPr sz="2400">
                <a:solidFill>
                  <a:schemeClr val="tx1"/>
                </a:solidFill>
                <a:latin typeface="Times New Roman" pitchFamily="28" charset="0"/>
                <a:ea typeface="ＭＳ Ｐゴシック" pitchFamily="28" charset="-128"/>
              </a:defRPr>
            </a:lvl4pPr>
            <a:lvl5pPr eaLnBrk="0" hangingPunct="0">
              <a:defRPr sz="2400">
                <a:solidFill>
                  <a:schemeClr val="tx1"/>
                </a:solidFill>
                <a:latin typeface="Times New Roman" pitchFamily="28" charset="0"/>
                <a:ea typeface="ＭＳ Ｐゴシック" pitchFamily="28" charset="-128"/>
              </a:defRPr>
            </a:lvl5pPr>
            <a:lvl6pPr marL="457200" eaLnBrk="0" fontAlgn="base" hangingPunct="0">
              <a:spcBef>
                <a:spcPct val="0"/>
              </a:spcBef>
              <a:spcAft>
                <a:spcPct val="0"/>
              </a:spcAft>
              <a:defRPr sz="2400">
                <a:solidFill>
                  <a:schemeClr val="tx1"/>
                </a:solidFill>
                <a:latin typeface="Times New Roman" pitchFamily="28" charset="0"/>
                <a:ea typeface="ＭＳ Ｐゴシック" pitchFamily="28" charset="-128"/>
              </a:defRPr>
            </a:lvl6pPr>
            <a:lvl7pPr marL="914400" eaLnBrk="0" fontAlgn="base" hangingPunct="0">
              <a:spcBef>
                <a:spcPct val="0"/>
              </a:spcBef>
              <a:spcAft>
                <a:spcPct val="0"/>
              </a:spcAft>
              <a:defRPr sz="2400">
                <a:solidFill>
                  <a:schemeClr val="tx1"/>
                </a:solidFill>
                <a:latin typeface="Times New Roman" pitchFamily="28" charset="0"/>
                <a:ea typeface="ＭＳ Ｐゴシック" pitchFamily="28" charset="-128"/>
              </a:defRPr>
            </a:lvl7pPr>
            <a:lvl8pPr marL="1371600" eaLnBrk="0" fontAlgn="base" hangingPunct="0">
              <a:spcBef>
                <a:spcPct val="0"/>
              </a:spcBef>
              <a:spcAft>
                <a:spcPct val="0"/>
              </a:spcAft>
              <a:defRPr sz="2400">
                <a:solidFill>
                  <a:schemeClr val="tx1"/>
                </a:solidFill>
                <a:latin typeface="Times New Roman" pitchFamily="28" charset="0"/>
                <a:ea typeface="ＭＳ Ｐゴシック" pitchFamily="28" charset="-128"/>
              </a:defRPr>
            </a:lvl8pPr>
            <a:lvl9pPr marL="1828800" eaLnBrk="0" fontAlgn="base" hangingPunct="0">
              <a:spcBef>
                <a:spcPct val="0"/>
              </a:spcBef>
              <a:spcAft>
                <a:spcPct val="0"/>
              </a:spcAft>
              <a:defRPr sz="2400">
                <a:solidFill>
                  <a:schemeClr val="tx1"/>
                </a:solidFill>
                <a:latin typeface="Times New Roman" pitchFamily="28" charset="0"/>
                <a:ea typeface="ＭＳ Ｐゴシック" pitchFamily="28" charset="-128"/>
              </a:defRPr>
            </a:lvl9pPr>
          </a:lstStyle>
          <a:p>
            <a:pPr>
              <a:lnSpc>
                <a:spcPct val="97000"/>
              </a:lnSpc>
              <a:buClr>
                <a:schemeClr val="tx2"/>
              </a:buClr>
              <a:buSzPct val="75000"/>
              <a:buFont typeface="Wingdings" pitchFamily="28" charset="2"/>
              <a:buChar char="n"/>
              <a:defRPr/>
            </a:pPr>
            <a:r>
              <a:rPr lang="en-US" sz="3200" b="1" dirty="0" smtClean="0">
                <a:effectLst>
                  <a:outerShdw blurRad="38100" dist="38100" dir="2700000" algn="tl">
                    <a:srgbClr val="000000">
                      <a:alpha val="43137"/>
                    </a:srgbClr>
                  </a:outerShdw>
                </a:effectLst>
                <a:cs typeface="Arial" charset="0"/>
              </a:rPr>
              <a:t>Deceleration</a:t>
            </a:r>
            <a:r>
              <a:rPr lang="en-US" sz="3200" dirty="0" smtClean="0">
                <a:effectLst>
                  <a:outerShdw blurRad="38100" dist="38100" dir="2700000" algn="tl">
                    <a:srgbClr val="000000">
                      <a:alpha val="43137"/>
                    </a:srgbClr>
                  </a:outerShdw>
                </a:effectLst>
                <a:cs typeface="Arial" charset="0"/>
              </a:rPr>
              <a:t>: </a:t>
            </a:r>
            <a:r>
              <a:rPr lang="en-US" sz="3200" dirty="0" smtClean="0">
                <a:cs typeface="Arial" charset="0"/>
              </a:rPr>
              <a:t>the outflow decelerates as it sweeps-up the external medium</a:t>
            </a:r>
          </a:p>
          <a:p>
            <a:pPr>
              <a:lnSpc>
                <a:spcPct val="97000"/>
              </a:lnSpc>
              <a:buClr>
                <a:schemeClr val="tx2"/>
              </a:buClr>
              <a:buSzPct val="75000"/>
              <a:buFont typeface="Wingdings" pitchFamily="28" charset="2"/>
              <a:buChar char="n"/>
              <a:defRPr/>
            </a:pPr>
            <a:r>
              <a:rPr lang="en-US" sz="3200" b="1" dirty="0" smtClean="0">
                <a:cs typeface="Arial" charset="0"/>
              </a:rPr>
              <a:t>Afterglow</a:t>
            </a:r>
            <a:r>
              <a:rPr lang="en-US" sz="3200" dirty="0" smtClean="0">
                <a:cs typeface="Arial" charset="0"/>
              </a:rPr>
              <a:t>:</a:t>
            </a:r>
            <a:r>
              <a:rPr lang="en-US" sz="2800" dirty="0" smtClean="0">
                <a:cs typeface="Arial" charset="0"/>
              </a:rPr>
              <a:t> </a:t>
            </a:r>
            <a:r>
              <a:rPr lang="en-US" sz="3200" dirty="0" smtClean="0">
                <a:cs typeface="Arial" charset="0"/>
              </a:rPr>
              <a:t>from</a:t>
            </a:r>
            <a:r>
              <a:rPr lang="en-US" sz="2800" dirty="0" smtClean="0">
                <a:cs typeface="Arial" charset="0"/>
              </a:rPr>
              <a:t> </a:t>
            </a:r>
            <a:r>
              <a:rPr lang="en-US" sz="3200" dirty="0" smtClean="0">
                <a:cs typeface="Arial" charset="0"/>
              </a:rPr>
              <a:t>the</a:t>
            </a:r>
            <a:r>
              <a:rPr lang="en-US" sz="2800" dirty="0" smtClean="0">
                <a:cs typeface="Arial" charset="0"/>
              </a:rPr>
              <a:t> </a:t>
            </a:r>
            <a:r>
              <a:rPr lang="en-US" sz="3200" dirty="0" smtClean="0">
                <a:cs typeface="Arial" charset="0"/>
              </a:rPr>
              <a:t>long</a:t>
            </a:r>
            <a:r>
              <a:rPr lang="en-US" sz="2800" dirty="0" smtClean="0">
                <a:cs typeface="Arial" charset="0"/>
              </a:rPr>
              <a:t> </a:t>
            </a:r>
            <a:r>
              <a:rPr lang="en-US" sz="3200" dirty="0" smtClean="0">
                <a:cs typeface="Arial" charset="0"/>
              </a:rPr>
              <a:t>lived</a:t>
            </a:r>
            <a:r>
              <a:rPr lang="en-US" sz="2800" dirty="0" smtClean="0">
                <a:cs typeface="Arial" charset="0"/>
              </a:rPr>
              <a:t> </a:t>
            </a:r>
            <a:r>
              <a:rPr lang="en-US" sz="3200" b="1" dirty="0" smtClean="0">
                <a:cs typeface="Arial" charset="0"/>
              </a:rPr>
              <a:t>forward</a:t>
            </a:r>
            <a:r>
              <a:rPr lang="en-US" sz="2800" dirty="0" smtClean="0">
                <a:cs typeface="Arial" charset="0"/>
              </a:rPr>
              <a:t> </a:t>
            </a:r>
            <a:r>
              <a:rPr lang="en-US" sz="3200" dirty="0" smtClean="0">
                <a:cs typeface="Arial" charset="0"/>
              </a:rPr>
              <a:t>shock</a:t>
            </a:r>
            <a:r>
              <a:rPr lang="en-US" sz="2800" dirty="0" smtClean="0">
                <a:cs typeface="Arial" charset="0"/>
              </a:rPr>
              <a:t> </a:t>
            </a:r>
            <a:r>
              <a:rPr lang="en-US" sz="3200" dirty="0" smtClean="0">
                <a:cs typeface="Arial" charset="0"/>
              </a:rPr>
              <a:t>going into the external medium; as the shock decelerates the typical</a:t>
            </a:r>
            <a:r>
              <a:rPr lang="en-US" sz="2800" dirty="0" smtClean="0">
                <a:cs typeface="Arial" charset="0"/>
              </a:rPr>
              <a:t> </a:t>
            </a:r>
            <a:r>
              <a:rPr lang="en-US" sz="3200" dirty="0" smtClean="0">
                <a:cs typeface="Arial" charset="0"/>
              </a:rPr>
              <a:t>frequency</a:t>
            </a:r>
            <a:r>
              <a:rPr lang="en-US" sz="2800" dirty="0" smtClean="0">
                <a:cs typeface="Arial" charset="0"/>
              </a:rPr>
              <a:t> </a:t>
            </a:r>
            <a:r>
              <a:rPr lang="en-US" sz="3200" dirty="0" smtClean="0">
                <a:cs typeface="Arial" charset="0"/>
              </a:rPr>
              <a:t>decreases</a:t>
            </a:r>
            <a:r>
              <a:rPr lang="en-US" sz="3200" dirty="0" smtClean="0">
                <a:effectLst>
                  <a:outerShdw blurRad="38100" dist="38100" dir="2700000" algn="tl">
                    <a:srgbClr val="000000">
                      <a:alpha val="43137"/>
                    </a:srgbClr>
                  </a:outerShdw>
                </a:effectLst>
                <a:cs typeface="Arial" charset="0"/>
              </a:rPr>
              <a:t>:</a:t>
            </a:r>
            <a:r>
              <a:rPr lang="en-US" sz="2800" dirty="0" smtClean="0">
                <a:effectLst>
                  <a:outerShdw blurRad="38100" dist="38100" dir="2700000" algn="tl">
                    <a:srgbClr val="000000"/>
                  </a:outerShdw>
                </a:effectLst>
                <a:cs typeface="Arial" charset="0"/>
              </a:rPr>
              <a:t> </a:t>
            </a:r>
            <a:r>
              <a:rPr lang="en-US" sz="3200" dirty="0" smtClean="0">
                <a:solidFill>
                  <a:srgbClr val="C00000"/>
                </a:solidFill>
                <a:effectLst>
                  <a:outerShdw blurRad="38100" dist="38100" dir="2700000" algn="tl">
                    <a:srgbClr val="FFFFFF"/>
                  </a:outerShdw>
                </a:effectLst>
                <a:cs typeface="Arial" charset="0"/>
              </a:rPr>
              <a:t>X-ray</a:t>
            </a:r>
            <a:r>
              <a:rPr lang="en-US" dirty="0" smtClean="0">
                <a:solidFill>
                  <a:srgbClr val="FF9100"/>
                </a:solidFill>
                <a:effectLst>
                  <a:outerShdw blurRad="38100" dist="38100" dir="2700000" algn="tl">
                    <a:srgbClr val="FFFFFF"/>
                  </a:outerShdw>
                </a:effectLst>
                <a:cs typeface="Arial" charset="0"/>
              </a:rPr>
              <a:t> </a:t>
            </a:r>
            <a:r>
              <a:rPr lang="en-US" sz="3200" dirty="0" smtClean="0">
                <a:solidFill>
                  <a:srgbClr val="00FF00"/>
                </a:solidFill>
                <a:effectLst>
                  <a:outerShdw blurRad="38100" dist="38100" dir="2700000" algn="tl">
                    <a:srgbClr val="FFFFFF"/>
                  </a:outerShdw>
                </a:effectLst>
                <a:latin typeface="Wingdings" pitchFamily="28" charset="2"/>
                <a:cs typeface="Arial" charset="0"/>
              </a:rPr>
              <a:t></a:t>
            </a:r>
            <a:r>
              <a:rPr lang="en-US" sz="3200" dirty="0" smtClean="0">
                <a:solidFill>
                  <a:schemeClr val="tx2"/>
                </a:solidFill>
                <a:effectLst>
                  <a:outerShdw blurRad="38100" dist="38100" dir="2700000" algn="tl">
                    <a:srgbClr val="FFFFFF"/>
                  </a:outerShdw>
                </a:effectLst>
                <a:cs typeface="Arial" charset="0"/>
              </a:rPr>
              <a:t>optical</a:t>
            </a:r>
            <a:r>
              <a:rPr lang="en-US" sz="2800" dirty="0" smtClean="0">
                <a:effectLst>
                  <a:outerShdw blurRad="38100" dist="38100" dir="2700000" algn="tl">
                    <a:srgbClr val="000000"/>
                  </a:outerShdw>
                </a:effectLst>
                <a:cs typeface="Arial" charset="0"/>
              </a:rPr>
              <a:t> </a:t>
            </a:r>
            <a:r>
              <a:rPr lang="en-US" sz="3200" dirty="0" smtClean="0">
                <a:solidFill>
                  <a:srgbClr val="00FF00"/>
                </a:solidFill>
                <a:effectLst>
                  <a:outerShdw blurRad="38100" dist="38100" dir="2700000" algn="tl">
                    <a:srgbClr val="FFFFFF"/>
                  </a:outerShdw>
                </a:effectLst>
                <a:latin typeface="Wingdings" pitchFamily="28" charset="2"/>
                <a:cs typeface="Arial" charset="0"/>
              </a:rPr>
              <a:t></a:t>
            </a:r>
            <a:r>
              <a:rPr lang="en-US" sz="2800" dirty="0" smtClean="0">
                <a:effectLst>
                  <a:outerShdw blurRad="38100" dist="38100" dir="2700000" algn="tl">
                    <a:srgbClr val="000000"/>
                  </a:outerShdw>
                </a:effectLst>
                <a:cs typeface="Arial" charset="0"/>
              </a:rPr>
              <a:t> </a:t>
            </a:r>
            <a:r>
              <a:rPr lang="en-US" sz="3200" dirty="0" smtClean="0">
                <a:solidFill>
                  <a:schemeClr val="accent3">
                    <a:lumMod val="50000"/>
                  </a:schemeClr>
                </a:solidFill>
                <a:cs typeface="Arial" charset="0"/>
              </a:rPr>
              <a:t>radio</a:t>
            </a:r>
          </a:p>
        </p:txBody>
      </p:sp>
      <p:sp>
        <p:nvSpPr>
          <p:cNvPr id="65" name="Content Placeholder 2"/>
          <p:cNvSpPr txBox="1">
            <a:spLocks/>
          </p:cNvSpPr>
          <p:nvPr/>
        </p:nvSpPr>
        <p:spPr>
          <a:xfrm>
            <a:off x="0" y="609600"/>
            <a:ext cx="3924300" cy="3657600"/>
          </a:xfrm>
          <a:prstGeom prst="rect">
            <a:avLst/>
          </a:prstGeom>
        </p:spPr>
        <p:txBody>
          <a:bodyPr/>
          <a:lstStyle>
            <a:lvl1pPr marL="255588" indent="-342900" eaLnBrk="0" hangingPunct="0">
              <a:defRPr sz="2400">
                <a:solidFill>
                  <a:schemeClr val="tx1"/>
                </a:solidFill>
                <a:latin typeface="Times New Roman" pitchFamily="28" charset="0"/>
                <a:ea typeface="ＭＳ Ｐゴシック" pitchFamily="28" charset="-128"/>
              </a:defRPr>
            </a:lvl1pPr>
            <a:lvl2pPr marL="501650" indent="-342900" eaLnBrk="0" hangingPunct="0">
              <a:defRPr sz="2400">
                <a:solidFill>
                  <a:schemeClr val="tx1"/>
                </a:solidFill>
                <a:latin typeface="Times New Roman" pitchFamily="28" charset="0"/>
                <a:ea typeface="ＭＳ Ｐゴシック" pitchFamily="28" charset="-128"/>
              </a:defRPr>
            </a:lvl2pPr>
            <a:lvl3pPr eaLnBrk="0" hangingPunct="0">
              <a:defRPr sz="2400">
                <a:solidFill>
                  <a:schemeClr val="tx1"/>
                </a:solidFill>
                <a:latin typeface="Times New Roman" pitchFamily="28" charset="0"/>
                <a:ea typeface="ＭＳ Ｐゴシック" pitchFamily="28" charset="-128"/>
              </a:defRPr>
            </a:lvl3pPr>
            <a:lvl4pPr eaLnBrk="0" hangingPunct="0">
              <a:defRPr sz="2400">
                <a:solidFill>
                  <a:schemeClr val="tx1"/>
                </a:solidFill>
                <a:latin typeface="Times New Roman" pitchFamily="28" charset="0"/>
                <a:ea typeface="ＭＳ Ｐゴシック" pitchFamily="28" charset="-128"/>
              </a:defRPr>
            </a:lvl4pPr>
            <a:lvl5pPr eaLnBrk="0" hangingPunct="0">
              <a:defRPr sz="2400">
                <a:solidFill>
                  <a:schemeClr val="tx1"/>
                </a:solidFill>
                <a:latin typeface="Times New Roman" pitchFamily="28" charset="0"/>
                <a:ea typeface="ＭＳ Ｐゴシック" pitchFamily="28" charset="-128"/>
              </a:defRPr>
            </a:lvl5pPr>
            <a:lvl6pPr marL="457200" eaLnBrk="0" fontAlgn="base" hangingPunct="0">
              <a:spcBef>
                <a:spcPct val="0"/>
              </a:spcBef>
              <a:spcAft>
                <a:spcPct val="0"/>
              </a:spcAft>
              <a:defRPr sz="2400">
                <a:solidFill>
                  <a:schemeClr val="tx1"/>
                </a:solidFill>
                <a:latin typeface="Times New Roman" pitchFamily="28" charset="0"/>
                <a:ea typeface="ＭＳ Ｐゴシック" pitchFamily="28" charset="-128"/>
              </a:defRPr>
            </a:lvl6pPr>
            <a:lvl7pPr marL="914400" eaLnBrk="0" fontAlgn="base" hangingPunct="0">
              <a:spcBef>
                <a:spcPct val="0"/>
              </a:spcBef>
              <a:spcAft>
                <a:spcPct val="0"/>
              </a:spcAft>
              <a:defRPr sz="2400">
                <a:solidFill>
                  <a:schemeClr val="tx1"/>
                </a:solidFill>
                <a:latin typeface="Times New Roman" pitchFamily="28" charset="0"/>
                <a:ea typeface="ＭＳ Ｐゴシック" pitchFamily="28" charset="-128"/>
              </a:defRPr>
            </a:lvl7pPr>
            <a:lvl8pPr marL="1371600" eaLnBrk="0" fontAlgn="base" hangingPunct="0">
              <a:spcBef>
                <a:spcPct val="0"/>
              </a:spcBef>
              <a:spcAft>
                <a:spcPct val="0"/>
              </a:spcAft>
              <a:defRPr sz="2400">
                <a:solidFill>
                  <a:schemeClr val="tx1"/>
                </a:solidFill>
                <a:latin typeface="Times New Roman" pitchFamily="28" charset="0"/>
                <a:ea typeface="ＭＳ Ｐゴシック" pitchFamily="28" charset="-128"/>
              </a:defRPr>
            </a:lvl8pPr>
            <a:lvl9pPr marL="1828800" eaLnBrk="0" fontAlgn="base" hangingPunct="0">
              <a:spcBef>
                <a:spcPct val="0"/>
              </a:spcBef>
              <a:spcAft>
                <a:spcPct val="0"/>
              </a:spcAft>
              <a:defRPr sz="2400">
                <a:solidFill>
                  <a:schemeClr val="tx1"/>
                </a:solidFill>
                <a:latin typeface="Times New Roman" pitchFamily="28" charset="0"/>
                <a:ea typeface="ＭＳ Ｐゴシック" pitchFamily="28" charset="-128"/>
              </a:defRPr>
            </a:lvl9pPr>
          </a:lstStyle>
          <a:p>
            <a:pPr>
              <a:lnSpc>
                <a:spcPct val="97000"/>
              </a:lnSpc>
              <a:buClr>
                <a:schemeClr val="tx2"/>
              </a:buClr>
              <a:buSzPct val="75000"/>
              <a:buFont typeface="Wingdings" pitchFamily="28" charset="2"/>
              <a:buChar char="n"/>
              <a:defRPr/>
            </a:pPr>
            <a:r>
              <a:rPr lang="en-US" sz="3200" b="1" dirty="0" smtClean="0">
                <a:cs typeface="Arial" charset="0"/>
              </a:rPr>
              <a:t>Progenitors</a:t>
            </a:r>
            <a:r>
              <a:rPr lang="en-US" sz="3200" dirty="0" smtClean="0">
                <a:cs typeface="Arial" charset="0"/>
              </a:rPr>
              <a:t>:</a:t>
            </a:r>
          </a:p>
          <a:p>
            <a:pPr lvl="1">
              <a:lnSpc>
                <a:spcPct val="97000"/>
              </a:lnSpc>
              <a:buClr>
                <a:srgbClr val="FF821A"/>
              </a:buClr>
              <a:buSzPct val="75000"/>
              <a:buFont typeface="Wingdings" pitchFamily="28" charset="2"/>
              <a:buChar char="u"/>
              <a:defRPr/>
            </a:pPr>
            <a:r>
              <a:rPr lang="en-US" sz="2800" dirty="0" smtClean="0">
                <a:cs typeface="Arial" charset="0"/>
              </a:rPr>
              <a:t>Long: massive stars</a:t>
            </a:r>
          </a:p>
          <a:p>
            <a:pPr lvl="1">
              <a:lnSpc>
                <a:spcPct val="97000"/>
              </a:lnSpc>
              <a:buClr>
                <a:srgbClr val="FF821A"/>
              </a:buClr>
              <a:buSzPct val="75000"/>
              <a:buFont typeface="Wingdings" pitchFamily="28" charset="2"/>
              <a:buChar char="u"/>
              <a:defRPr/>
            </a:pPr>
            <a:r>
              <a:rPr lang="en-US" sz="2800" dirty="0" smtClean="0">
                <a:cs typeface="Arial" charset="0"/>
              </a:rPr>
              <a:t>Short: binary merger? </a:t>
            </a:r>
          </a:p>
          <a:p>
            <a:pPr>
              <a:lnSpc>
                <a:spcPct val="97000"/>
              </a:lnSpc>
              <a:buClr>
                <a:schemeClr val="tx2"/>
              </a:buClr>
              <a:buSzPct val="75000"/>
              <a:buFont typeface="Wingdings" pitchFamily="28" charset="2"/>
              <a:buChar char="n"/>
              <a:defRPr/>
            </a:pPr>
            <a:r>
              <a:rPr lang="en-US" sz="3200" b="1" dirty="0" smtClean="0">
                <a:cs typeface="Arial" charset="0"/>
              </a:rPr>
              <a:t>Acceleration</a:t>
            </a:r>
            <a:r>
              <a:rPr lang="en-US" sz="3200" dirty="0" smtClean="0">
                <a:cs typeface="Arial" charset="0"/>
              </a:rPr>
              <a:t>: </a:t>
            </a:r>
            <a:r>
              <a:rPr lang="en-US" sz="3200" dirty="0" smtClean="0">
                <a:effectLst>
                  <a:outerShdw blurRad="38100" dist="38100" dir="2700000" algn="tl">
                    <a:srgbClr val="FFFFFF"/>
                  </a:outerShdw>
                </a:effectLst>
                <a:cs typeface="Arial" charset="0"/>
              </a:rPr>
              <a:t>fireball or magnetic</a:t>
            </a:r>
            <a:r>
              <a:rPr lang="en-US" sz="3200" dirty="0" smtClean="0">
                <a:cs typeface="Arial" charset="0"/>
              </a:rPr>
              <a:t>?</a:t>
            </a:r>
          </a:p>
          <a:p>
            <a:pPr>
              <a:lnSpc>
                <a:spcPct val="97000"/>
              </a:lnSpc>
              <a:buClr>
                <a:schemeClr val="tx2"/>
              </a:buClr>
              <a:buSzPct val="75000"/>
              <a:buFont typeface="Wingdings" pitchFamily="28" charset="2"/>
              <a:buChar char="n"/>
              <a:defRPr/>
            </a:pPr>
            <a:r>
              <a:rPr lang="en-US" sz="3200" b="1" dirty="0" smtClean="0">
                <a:solidFill>
                  <a:srgbClr val="FFB00A"/>
                </a:solidFill>
                <a:effectLst>
                  <a:outerShdw blurRad="38100" dist="38100" dir="2700000" algn="tl">
                    <a:srgbClr val="FFFFFF"/>
                  </a:outerShdw>
                </a:effectLst>
                <a:cs typeface="Arial" charset="0"/>
              </a:rPr>
              <a:t>Prompt γ-rays</a:t>
            </a:r>
            <a:r>
              <a:rPr lang="en-US" sz="3200" dirty="0" smtClean="0">
                <a:effectLst>
                  <a:outerShdw blurRad="38100" dist="38100" dir="2700000" algn="tl">
                    <a:srgbClr val="000000"/>
                  </a:outerShdw>
                </a:effectLst>
                <a:cs typeface="Arial" charset="0"/>
              </a:rPr>
              <a:t>: </a:t>
            </a:r>
            <a:r>
              <a:rPr lang="en-US" sz="3200" dirty="0" smtClean="0">
                <a:cs typeface="Arial" charset="0"/>
              </a:rPr>
              <a:t>internal shocks?</a:t>
            </a:r>
          </a:p>
          <a:p>
            <a:pPr marL="0" indent="0">
              <a:lnSpc>
                <a:spcPct val="97000"/>
              </a:lnSpc>
              <a:buClr>
                <a:schemeClr val="tx2"/>
              </a:buClr>
              <a:buSzPct val="75000"/>
              <a:defRPr/>
            </a:pPr>
            <a:r>
              <a:rPr lang="en-US" sz="3200" dirty="0" smtClean="0">
                <a:cs typeface="Arial" charset="0"/>
              </a:rPr>
              <a:t>   magnetic plasma? </a:t>
            </a:r>
          </a:p>
        </p:txBody>
      </p:sp>
    </p:spTree>
    <p:extLst>
      <p:ext uri="{BB962C8B-B14F-4D97-AF65-F5344CB8AC3E}">
        <p14:creationId xmlns:p14="http://schemas.microsoft.com/office/powerpoint/2010/main" val="160832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78904"/>
            <a:ext cx="7772400" cy="685800"/>
          </a:xfrm>
        </p:spPr>
        <p:txBody>
          <a:bodyPr/>
          <a:lstStyle/>
          <a:p>
            <a:r>
              <a:rPr lang="en-US" altLang="en-US" sz="2800" b="1" dirty="0" smtClean="0">
                <a:solidFill>
                  <a:srgbClr val="FF0000"/>
                </a:solidFill>
                <a:latin typeface="Comic Sans MS" pitchFamily="66" charset="0"/>
              </a:rPr>
              <a:t>Gamma-ray Bursts</a:t>
            </a:r>
            <a:r>
              <a:rPr lang="en-US" altLang="en-US" sz="2800" b="1" dirty="0" smtClean="0">
                <a:solidFill>
                  <a:srgbClr val="FF0000"/>
                </a:solidFill>
              </a:rPr>
              <a:t> </a:t>
            </a:r>
            <a:r>
              <a:rPr lang="en-US" altLang="en-US" sz="2800" b="1" dirty="0" smtClean="0">
                <a:solidFill>
                  <a:srgbClr val="FF0000"/>
                </a:solidFill>
                <a:latin typeface="Comic Sans MS" pitchFamily="66" charset="0"/>
              </a:rPr>
              <a:t>as particle accelerators and neutrino sources</a:t>
            </a:r>
          </a:p>
        </p:txBody>
      </p:sp>
      <p:sp>
        <p:nvSpPr>
          <p:cNvPr id="9219" name="Oval 3"/>
          <p:cNvSpPr>
            <a:spLocks noChangeArrowheads="1"/>
          </p:cNvSpPr>
          <p:nvPr/>
        </p:nvSpPr>
        <p:spPr bwMode="auto">
          <a:xfrm>
            <a:off x="1066800" y="1143000"/>
            <a:ext cx="457200" cy="457200"/>
          </a:xfrm>
          <a:prstGeom prst="ellipse">
            <a:avLst/>
          </a:prstGeom>
          <a:solidFill>
            <a:schemeClr val="tx2"/>
          </a:solidFill>
          <a:ln w="9525">
            <a:solidFill>
              <a:schemeClr val="tx1"/>
            </a:solidFill>
            <a:round/>
            <a:headEnd/>
            <a:tailEnd/>
          </a:ln>
        </p:spPr>
        <p:txBody>
          <a:bodyPr wrap="none" anchor="ctr"/>
          <a:lstStyle/>
          <a:p>
            <a:endParaRPr lang="en-US" altLang="en-US"/>
          </a:p>
        </p:txBody>
      </p:sp>
      <p:sp>
        <p:nvSpPr>
          <p:cNvPr id="9220" name="AutoShape 4"/>
          <p:cNvSpPr>
            <a:spLocks noChangeArrowheads="1"/>
          </p:cNvSpPr>
          <p:nvPr/>
        </p:nvSpPr>
        <p:spPr bwMode="auto">
          <a:xfrm rot="-2701870">
            <a:off x="266700" y="1790700"/>
            <a:ext cx="990600" cy="457200"/>
          </a:xfrm>
          <a:prstGeom prst="notchedRightArrow">
            <a:avLst>
              <a:gd name="adj1" fmla="val 50000"/>
              <a:gd name="adj2" fmla="val 54167"/>
            </a:avLst>
          </a:prstGeom>
          <a:solidFill>
            <a:schemeClr val="tx2"/>
          </a:solidFill>
          <a:ln w="9525">
            <a:solidFill>
              <a:schemeClr val="tx1"/>
            </a:solidFill>
            <a:miter lim="800000"/>
            <a:headEnd/>
            <a:tailEnd/>
          </a:ln>
        </p:spPr>
        <p:txBody>
          <a:bodyPr wrap="none" anchor="ctr"/>
          <a:lstStyle/>
          <a:p>
            <a:endParaRPr lang="en-US" altLang="en-US"/>
          </a:p>
        </p:txBody>
      </p:sp>
      <p:sp>
        <p:nvSpPr>
          <p:cNvPr id="9221" name="AutoShape 5"/>
          <p:cNvSpPr>
            <a:spLocks noChangeArrowheads="1"/>
          </p:cNvSpPr>
          <p:nvPr/>
        </p:nvSpPr>
        <p:spPr bwMode="auto">
          <a:xfrm rot="8288111">
            <a:off x="1457325" y="635000"/>
            <a:ext cx="914400" cy="457200"/>
          </a:xfrm>
          <a:prstGeom prst="notchedRightArrow">
            <a:avLst>
              <a:gd name="adj1" fmla="val 50000"/>
              <a:gd name="adj2" fmla="val 50000"/>
            </a:avLst>
          </a:prstGeom>
          <a:solidFill>
            <a:schemeClr val="tx2"/>
          </a:solidFill>
          <a:ln w="9525">
            <a:solidFill>
              <a:schemeClr val="tx1"/>
            </a:solidFill>
            <a:miter lim="800000"/>
            <a:headEnd/>
            <a:tailEnd/>
          </a:ln>
        </p:spPr>
        <p:txBody>
          <a:bodyPr wrap="none" anchor="ctr"/>
          <a:lstStyle/>
          <a:p>
            <a:endParaRPr lang="en-US" altLang="en-US"/>
          </a:p>
        </p:txBody>
      </p:sp>
      <p:sp>
        <p:nvSpPr>
          <p:cNvPr id="9222" name="Text Box 6"/>
          <p:cNvSpPr txBox="1">
            <a:spLocks noChangeArrowheads="1"/>
          </p:cNvSpPr>
          <p:nvPr/>
        </p:nvSpPr>
        <p:spPr bwMode="auto">
          <a:xfrm>
            <a:off x="2362200" y="838200"/>
            <a:ext cx="3168650" cy="457200"/>
          </a:xfrm>
          <a:prstGeom prst="rect">
            <a:avLst/>
          </a:prstGeom>
          <a:noFill/>
          <a:ln w="9525">
            <a:noFill/>
            <a:miter lim="800000"/>
            <a:headEnd/>
            <a:tailEnd/>
          </a:ln>
        </p:spPr>
        <p:txBody>
          <a:bodyPr wrap="none">
            <a:spAutoFit/>
          </a:bodyPr>
          <a:lstStyle/>
          <a:p>
            <a:r>
              <a:rPr lang="en-US" altLang="en-US" sz="2400"/>
              <a:t>M on ~1 Solar Mass BH</a:t>
            </a:r>
          </a:p>
        </p:txBody>
      </p:sp>
      <p:sp>
        <p:nvSpPr>
          <p:cNvPr id="9223" name="Oval 7"/>
          <p:cNvSpPr>
            <a:spLocks noChangeArrowheads="1"/>
          </p:cNvSpPr>
          <p:nvPr/>
        </p:nvSpPr>
        <p:spPr bwMode="auto">
          <a:xfrm>
            <a:off x="2514600" y="914400"/>
            <a:ext cx="76200" cy="76200"/>
          </a:xfrm>
          <a:prstGeom prst="ellipse">
            <a:avLst/>
          </a:prstGeom>
          <a:solidFill>
            <a:schemeClr val="tx1"/>
          </a:solidFill>
          <a:ln w="9525">
            <a:solidFill>
              <a:schemeClr val="tx1"/>
            </a:solidFill>
            <a:round/>
            <a:headEnd/>
            <a:tailEnd/>
          </a:ln>
        </p:spPr>
        <p:txBody>
          <a:bodyPr wrap="none" anchor="ctr"/>
          <a:lstStyle/>
          <a:p>
            <a:endParaRPr lang="en-US" altLang="en-US"/>
          </a:p>
        </p:txBody>
      </p:sp>
      <p:sp>
        <p:nvSpPr>
          <p:cNvPr id="9224" name="Text Box 8"/>
          <p:cNvSpPr txBox="1">
            <a:spLocks noChangeArrowheads="1"/>
          </p:cNvSpPr>
          <p:nvPr/>
        </p:nvSpPr>
        <p:spPr bwMode="auto">
          <a:xfrm>
            <a:off x="3900488" y="762000"/>
            <a:ext cx="184150" cy="457200"/>
          </a:xfrm>
          <a:prstGeom prst="rect">
            <a:avLst/>
          </a:prstGeom>
          <a:noFill/>
          <a:ln w="9525">
            <a:noFill/>
            <a:miter lim="800000"/>
            <a:headEnd/>
            <a:tailEnd/>
          </a:ln>
        </p:spPr>
        <p:txBody>
          <a:bodyPr wrap="none">
            <a:spAutoFit/>
          </a:bodyPr>
          <a:lstStyle/>
          <a:p>
            <a:pPr algn="r" rtl="1"/>
            <a:endParaRPr lang="en-US" altLang="en-US" sz="2400"/>
          </a:p>
        </p:txBody>
      </p:sp>
      <p:sp>
        <p:nvSpPr>
          <p:cNvPr id="9225" name="Text Box 9"/>
          <p:cNvSpPr txBox="1">
            <a:spLocks noChangeArrowheads="1"/>
          </p:cNvSpPr>
          <p:nvPr/>
        </p:nvSpPr>
        <p:spPr bwMode="auto">
          <a:xfrm>
            <a:off x="3275013" y="3241675"/>
            <a:ext cx="184150" cy="457200"/>
          </a:xfrm>
          <a:prstGeom prst="rect">
            <a:avLst/>
          </a:prstGeom>
          <a:noFill/>
          <a:ln w="9525">
            <a:noFill/>
            <a:miter lim="800000"/>
            <a:headEnd/>
            <a:tailEnd/>
          </a:ln>
        </p:spPr>
        <p:txBody>
          <a:bodyPr wrap="none">
            <a:spAutoFit/>
          </a:bodyPr>
          <a:lstStyle/>
          <a:p>
            <a:pPr algn="r" rtl="1"/>
            <a:endParaRPr lang="en-US" altLang="en-US" sz="2400"/>
          </a:p>
        </p:txBody>
      </p:sp>
      <p:sp>
        <p:nvSpPr>
          <p:cNvPr id="9226" name="AutoShape 10"/>
          <p:cNvSpPr>
            <a:spLocks noChangeArrowheads="1"/>
          </p:cNvSpPr>
          <p:nvPr/>
        </p:nvSpPr>
        <p:spPr bwMode="auto">
          <a:xfrm rot="-8140114">
            <a:off x="1143000" y="2133600"/>
            <a:ext cx="2303463" cy="485775"/>
          </a:xfrm>
          <a:prstGeom prst="leftArrow">
            <a:avLst>
              <a:gd name="adj1" fmla="val 50000"/>
              <a:gd name="adj2" fmla="val 118546"/>
            </a:avLst>
          </a:prstGeom>
          <a:solidFill>
            <a:srgbClr val="33CC33"/>
          </a:solidFill>
          <a:ln w="9525">
            <a:solidFill>
              <a:schemeClr val="bg1"/>
            </a:solidFill>
            <a:miter lim="800000"/>
            <a:headEnd/>
            <a:tailEnd/>
          </a:ln>
        </p:spPr>
        <p:txBody>
          <a:bodyPr wrap="none" anchor="ctr"/>
          <a:lstStyle/>
          <a:p>
            <a:endParaRPr lang="en-US" altLang="en-US"/>
          </a:p>
        </p:txBody>
      </p:sp>
      <p:sp>
        <p:nvSpPr>
          <p:cNvPr id="9227" name="Text Box 11"/>
          <p:cNvSpPr txBox="1">
            <a:spLocks noChangeArrowheads="1"/>
          </p:cNvSpPr>
          <p:nvPr/>
        </p:nvSpPr>
        <p:spPr bwMode="auto">
          <a:xfrm>
            <a:off x="2130425" y="1676400"/>
            <a:ext cx="2663825" cy="457200"/>
          </a:xfrm>
          <a:prstGeom prst="rect">
            <a:avLst/>
          </a:prstGeom>
          <a:noFill/>
          <a:ln w="9525">
            <a:noFill/>
            <a:miter lim="800000"/>
            <a:headEnd/>
            <a:tailEnd/>
          </a:ln>
        </p:spPr>
        <p:txBody>
          <a:bodyPr wrap="none">
            <a:spAutoFit/>
          </a:bodyPr>
          <a:lstStyle/>
          <a:p>
            <a:pPr algn="r" rtl="1"/>
            <a:r>
              <a:rPr lang="en-US" altLang="en-US" sz="2400">
                <a:solidFill>
                  <a:srgbClr val="008000"/>
                </a:solidFill>
              </a:rPr>
              <a:t>Relativistic Outflow</a:t>
            </a:r>
          </a:p>
        </p:txBody>
      </p:sp>
      <p:sp>
        <p:nvSpPr>
          <p:cNvPr id="9228" name="Freeform 12"/>
          <p:cNvSpPr>
            <a:spLocks/>
          </p:cNvSpPr>
          <p:nvPr/>
        </p:nvSpPr>
        <p:spPr bwMode="auto">
          <a:xfrm>
            <a:off x="2895600" y="2895600"/>
            <a:ext cx="838200" cy="914400"/>
          </a:xfrm>
          <a:custGeom>
            <a:avLst/>
            <a:gdLst>
              <a:gd name="T0" fmla="*/ 2147483647 w 528"/>
              <a:gd name="T1" fmla="*/ 0 h 576"/>
              <a:gd name="T2" fmla="*/ 2147483647 w 528"/>
              <a:gd name="T3" fmla="*/ 2147483647 h 576"/>
              <a:gd name="T4" fmla="*/ 0 w 528"/>
              <a:gd name="T5" fmla="*/ 2147483647 h 576"/>
              <a:gd name="T6" fmla="*/ 0 60000 65536"/>
              <a:gd name="T7" fmla="*/ 0 60000 65536"/>
              <a:gd name="T8" fmla="*/ 0 60000 65536"/>
              <a:gd name="T9" fmla="*/ 0 w 528"/>
              <a:gd name="T10" fmla="*/ 0 h 576"/>
              <a:gd name="T11" fmla="*/ 528 w 528"/>
              <a:gd name="T12" fmla="*/ 576 h 576"/>
            </a:gdLst>
            <a:ahLst/>
            <a:cxnLst>
              <a:cxn ang="T6">
                <a:pos x="T0" y="T1"/>
              </a:cxn>
              <a:cxn ang="T7">
                <a:pos x="T2" y="T3"/>
              </a:cxn>
              <a:cxn ang="T8">
                <a:pos x="T4" y="T5"/>
              </a:cxn>
            </a:cxnLst>
            <a:rect l="T9" t="T10" r="T11" b="T12"/>
            <a:pathLst>
              <a:path w="528" h="576">
                <a:moveTo>
                  <a:pt x="528" y="0"/>
                </a:moveTo>
                <a:cubicBezTo>
                  <a:pt x="476" y="120"/>
                  <a:pt x="424" y="240"/>
                  <a:pt x="336" y="336"/>
                </a:cubicBezTo>
                <a:cubicBezTo>
                  <a:pt x="248" y="432"/>
                  <a:pt x="56" y="536"/>
                  <a:pt x="0" y="576"/>
                </a:cubicBezTo>
              </a:path>
            </a:pathLst>
          </a:custGeom>
          <a:noFill/>
          <a:ln w="9525">
            <a:solidFill>
              <a:srgbClr val="FF0000"/>
            </a:solidFill>
            <a:round/>
            <a:headEnd/>
            <a:tailEnd/>
          </a:ln>
        </p:spPr>
        <p:txBody>
          <a:bodyPr/>
          <a:lstStyle/>
          <a:p>
            <a:endParaRPr lang="en-US"/>
          </a:p>
        </p:txBody>
      </p:sp>
      <p:sp>
        <p:nvSpPr>
          <p:cNvPr id="9229" name="Freeform 13"/>
          <p:cNvSpPr>
            <a:spLocks/>
          </p:cNvSpPr>
          <p:nvPr/>
        </p:nvSpPr>
        <p:spPr bwMode="auto">
          <a:xfrm>
            <a:off x="3048000" y="3048000"/>
            <a:ext cx="838200" cy="914400"/>
          </a:xfrm>
          <a:custGeom>
            <a:avLst/>
            <a:gdLst>
              <a:gd name="T0" fmla="*/ 2147483647 w 528"/>
              <a:gd name="T1" fmla="*/ 0 h 576"/>
              <a:gd name="T2" fmla="*/ 2147483647 w 528"/>
              <a:gd name="T3" fmla="*/ 2147483647 h 576"/>
              <a:gd name="T4" fmla="*/ 0 w 528"/>
              <a:gd name="T5" fmla="*/ 2147483647 h 576"/>
              <a:gd name="T6" fmla="*/ 0 60000 65536"/>
              <a:gd name="T7" fmla="*/ 0 60000 65536"/>
              <a:gd name="T8" fmla="*/ 0 60000 65536"/>
              <a:gd name="T9" fmla="*/ 0 w 528"/>
              <a:gd name="T10" fmla="*/ 0 h 576"/>
              <a:gd name="T11" fmla="*/ 528 w 528"/>
              <a:gd name="T12" fmla="*/ 576 h 576"/>
            </a:gdLst>
            <a:ahLst/>
            <a:cxnLst>
              <a:cxn ang="T6">
                <a:pos x="T0" y="T1"/>
              </a:cxn>
              <a:cxn ang="T7">
                <a:pos x="T2" y="T3"/>
              </a:cxn>
              <a:cxn ang="T8">
                <a:pos x="T4" y="T5"/>
              </a:cxn>
            </a:cxnLst>
            <a:rect l="T9" t="T10" r="T11" b="T12"/>
            <a:pathLst>
              <a:path w="528" h="576">
                <a:moveTo>
                  <a:pt x="528" y="0"/>
                </a:moveTo>
                <a:cubicBezTo>
                  <a:pt x="476" y="120"/>
                  <a:pt x="424" y="240"/>
                  <a:pt x="336" y="336"/>
                </a:cubicBezTo>
                <a:cubicBezTo>
                  <a:pt x="248" y="432"/>
                  <a:pt x="56" y="536"/>
                  <a:pt x="0" y="576"/>
                </a:cubicBezTo>
              </a:path>
            </a:pathLst>
          </a:custGeom>
          <a:noFill/>
          <a:ln w="9525">
            <a:solidFill>
              <a:srgbClr val="FF0000"/>
            </a:solidFill>
            <a:round/>
            <a:headEnd/>
            <a:tailEnd/>
          </a:ln>
        </p:spPr>
        <p:txBody>
          <a:bodyPr/>
          <a:lstStyle/>
          <a:p>
            <a:endParaRPr lang="en-US"/>
          </a:p>
        </p:txBody>
      </p:sp>
      <p:sp>
        <p:nvSpPr>
          <p:cNvPr id="9230" name="Freeform 14"/>
          <p:cNvSpPr>
            <a:spLocks/>
          </p:cNvSpPr>
          <p:nvPr/>
        </p:nvSpPr>
        <p:spPr bwMode="auto">
          <a:xfrm>
            <a:off x="3200400" y="3200400"/>
            <a:ext cx="838200" cy="914400"/>
          </a:xfrm>
          <a:custGeom>
            <a:avLst/>
            <a:gdLst>
              <a:gd name="T0" fmla="*/ 2147483647 w 528"/>
              <a:gd name="T1" fmla="*/ 0 h 576"/>
              <a:gd name="T2" fmla="*/ 2147483647 w 528"/>
              <a:gd name="T3" fmla="*/ 2147483647 h 576"/>
              <a:gd name="T4" fmla="*/ 0 w 528"/>
              <a:gd name="T5" fmla="*/ 2147483647 h 576"/>
              <a:gd name="T6" fmla="*/ 0 60000 65536"/>
              <a:gd name="T7" fmla="*/ 0 60000 65536"/>
              <a:gd name="T8" fmla="*/ 0 60000 65536"/>
              <a:gd name="T9" fmla="*/ 0 w 528"/>
              <a:gd name="T10" fmla="*/ 0 h 576"/>
              <a:gd name="T11" fmla="*/ 528 w 528"/>
              <a:gd name="T12" fmla="*/ 576 h 576"/>
            </a:gdLst>
            <a:ahLst/>
            <a:cxnLst>
              <a:cxn ang="T6">
                <a:pos x="T0" y="T1"/>
              </a:cxn>
              <a:cxn ang="T7">
                <a:pos x="T2" y="T3"/>
              </a:cxn>
              <a:cxn ang="T8">
                <a:pos x="T4" y="T5"/>
              </a:cxn>
            </a:cxnLst>
            <a:rect l="T9" t="T10" r="T11" b="T12"/>
            <a:pathLst>
              <a:path w="528" h="576">
                <a:moveTo>
                  <a:pt x="528" y="0"/>
                </a:moveTo>
                <a:cubicBezTo>
                  <a:pt x="476" y="120"/>
                  <a:pt x="424" y="240"/>
                  <a:pt x="336" y="336"/>
                </a:cubicBezTo>
                <a:cubicBezTo>
                  <a:pt x="248" y="432"/>
                  <a:pt x="56" y="536"/>
                  <a:pt x="0" y="576"/>
                </a:cubicBezTo>
              </a:path>
            </a:pathLst>
          </a:custGeom>
          <a:noFill/>
          <a:ln w="9525">
            <a:solidFill>
              <a:srgbClr val="FF0000"/>
            </a:solidFill>
            <a:round/>
            <a:headEnd/>
            <a:tailEnd/>
          </a:ln>
        </p:spPr>
        <p:txBody>
          <a:bodyPr/>
          <a:lstStyle/>
          <a:p>
            <a:endParaRPr lang="en-US"/>
          </a:p>
        </p:txBody>
      </p:sp>
      <p:sp>
        <p:nvSpPr>
          <p:cNvPr id="9231" name="Freeform 15"/>
          <p:cNvSpPr>
            <a:spLocks/>
          </p:cNvSpPr>
          <p:nvPr/>
        </p:nvSpPr>
        <p:spPr bwMode="auto">
          <a:xfrm>
            <a:off x="3352800" y="3352800"/>
            <a:ext cx="838200" cy="914400"/>
          </a:xfrm>
          <a:custGeom>
            <a:avLst/>
            <a:gdLst>
              <a:gd name="T0" fmla="*/ 2147483647 w 528"/>
              <a:gd name="T1" fmla="*/ 0 h 576"/>
              <a:gd name="T2" fmla="*/ 2147483647 w 528"/>
              <a:gd name="T3" fmla="*/ 2147483647 h 576"/>
              <a:gd name="T4" fmla="*/ 0 w 528"/>
              <a:gd name="T5" fmla="*/ 2147483647 h 576"/>
              <a:gd name="T6" fmla="*/ 0 60000 65536"/>
              <a:gd name="T7" fmla="*/ 0 60000 65536"/>
              <a:gd name="T8" fmla="*/ 0 60000 65536"/>
              <a:gd name="T9" fmla="*/ 0 w 528"/>
              <a:gd name="T10" fmla="*/ 0 h 576"/>
              <a:gd name="T11" fmla="*/ 528 w 528"/>
              <a:gd name="T12" fmla="*/ 576 h 576"/>
            </a:gdLst>
            <a:ahLst/>
            <a:cxnLst>
              <a:cxn ang="T6">
                <a:pos x="T0" y="T1"/>
              </a:cxn>
              <a:cxn ang="T7">
                <a:pos x="T2" y="T3"/>
              </a:cxn>
              <a:cxn ang="T8">
                <a:pos x="T4" y="T5"/>
              </a:cxn>
            </a:cxnLst>
            <a:rect l="T9" t="T10" r="T11" b="T12"/>
            <a:pathLst>
              <a:path w="528" h="576">
                <a:moveTo>
                  <a:pt x="528" y="0"/>
                </a:moveTo>
                <a:cubicBezTo>
                  <a:pt x="476" y="120"/>
                  <a:pt x="424" y="240"/>
                  <a:pt x="336" y="336"/>
                </a:cubicBezTo>
                <a:cubicBezTo>
                  <a:pt x="248" y="432"/>
                  <a:pt x="56" y="536"/>
                  <a:pt x="0" y="576"/>
                </a:cubicBezTo>
              </a:path>
            </a:pathLst>
          </a:custGeom>
          <a:noFill/>
          <a:ln w="9525">
            <a:solidFill>
              <a:srgbClr val="FF0000"/>
            </a:solidFill>
            <a:round/>
            <a:headEnd/>
            <a:tailEnd/>
          </a:ln>
        </p:spPr>
        <p:txBody>
          <a:bodyPr/>
          <a:lstStyle/>
          <a:p>
            <a:endParaRPr lang="en-US"/>
          </a:p>
        </p:txBody>
      </p:sp>
      <p:sp>
        <p:nvSpPr>
          <p:cNvPr id="9232" name="Text Box 16"/>
          <p:cNvSpPr txBox="1">
            <a:spLocks noChangeArrowheads="1"/>
          </p:cNvSpPr>
          <p:nvPr/>
        </p:nvSpPr>
        <p:spPr bwMode="auto">
          <a:xfrm>
            <a:off x="4052888" y="2590800"/>
            <a:ext cx="2665412" cy="822325"/>
          </a:xfrm>
          <a:prstGeom prst="rect">
            <a:avLst/>
          </a:prstGeom>
          <a:noFill/>
          <a:ln w="9525">
            <a:noFill/>
            <a:miter lim="800000"/>
            <a:headEnd/>
            <a:tailEnd/>
          </a:ln>
        </p:spPr>
        <p:txBody>
          <a:bodyPr wrap="none">
            <a:spAutoFit/>
          </a:bodyPr>
          <a:lstStyle/>
          <a:p>
            <a:pPr algn="r" rtl="1"/>
            <a:r>
              <a:rPr lang="en-US" altLang="en-US" sz="2400">
                <a:solidFill>
                  <a:srgbClr val="FF0000"/>
                </a:solidFill>
              </a:rPr>
              <a:t>e</a:t>
            </a:r>
            <a:r>
              <a:rPr lang="en-US" altLang="en-US" sz="2400" baseline="30000">
                <a:solidFill>
                  <a:srgbClr val="FF0000"/>
                </a:solidFill>
              </a:rPr>
              <a:t>-</a:t>
            </a:r>
            <a:r>
              <a:rPr lang="en-US" altLang="en-US" sz="2400">
                <a:solidFill>
                  <a:srgbClr val="FF0000"/>
                </a:solidFill>
              </a:rPr>
              <a:t> acceleration in</a:t>
            </a:r>
            <a:r>
              <a:rPr lang="en-US" altLang="en-US" sz="2400"/>
              <a:t> </a:t>
            </a:r>
          </a:p>
          <a:p>
            <a:pPr algn="r" rtl="1"/>
            <a:r>
              <a:rPr lang="en-US" altLang="en-US" sz="2400">
                <a:solidFill>
                  <a:srgbClr val="FF0000"/>
                </a:solidFill>
              </a:rPr>
              <a:t>Collisionless shocks</a:t>
            </a:r>
          </a:p>
        </p:txBody>
      </p:sp>
      <p:sp>
        <p:nvSpPr>
          <p:cNvPr id="9233" name="Freeform 17"/>
          <p:cNvSpPr>
            <a:spLocks/>
          </p:cNvSpPr>
          <p:nvPr/>
        </p:nvSpPr>
        <p:spPr bwMode="auto">
          <a:xfrm>
            <a:off x="3886200" y="3810000"/>
            <a:ext cx="762000" cy="685800"/>
          </a:xfrm>
          <a:custGeom>
            <a:avLst/>
            <a:gdLst>
              <a:gd name="T0" fmla="*/ 0 w 480"/>
              <a:gd name="T1" fmla="*/ 0 h 432"/>
              <a:gd name="T2" fmla="*/ 2147483647 w 480"/>
              <a:gd name="T3" fmla="*/ 2147483647 h 432"/>
              <a:gd name="T4" fmla="*/ 2147483647 w 480"/>
              <a:gd name="T5" fmla="*/ 2147483647 h 432"/>
              <a:gd name="T6" fmla="*/ 2147483647 w 480"/>
              <a:gd name="T7" fmla="*/ 2147483647 h 432"/>
              <a:gd name="T8" fmla="*/ 2147483647 w 480"/>
              <a:gd name="T9" fmla="*/ 2147483647 h 432"/>
              <a:gd name="T10" fmla="*/ 2147483647 w 480"/>
              <a:gd name="T11" fmla="*/ 2147483647 h 432"/>
              <a:gd name="T12" fmla="*/ 0 60000 65536"/>
              <a:gd name="T13" fmla="*/ 0 60000 65536"/>
              <a:gd name="T14" fmla="*/ 0 60000 65536"/>
              <a:gd name="T15" fmla="*/ 0 60000 65536"/>
              <a:gd name="T16" fmla="*/ 0 60000 65536"/>
              <a:gd name="T17" fmla="*/ 0 60000 65536"/>
              <a:gd name="T18" fmla="*/ 0 w 480"/>
              <a:gd name="T19" fmla="*/ 0 h 432"/>
              <a:gd name="T20" fmla="*/ 480 w 480"/>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480" h="432">
                <a:moveTo>
                  <a:pt x="0" y="0"/>
                </a:moveTo>
                <a:cubicBezTo>
                  <a:pt x="36" y="8"/>
                  <a:pt x="72" y="16"/>
                  <a:pt x="96" y="48"/>
                </a:cubicBezTo>
                <a:cubicBezTo>
                  <a:pt x="120" y="80"/>
                  <a:pt x="112" y="160"/>
                  <a:pt x="144" y="192"/>
                </a:cubicBezTo>
                <a:cubicBezTo>
                  <a:pt x="176" y="224"/>
                  <a:pt x="248" y="208"/>
                  <a:pt x="288" y="240"/>
                </a:cubicBezTo>
                <a:cubicBezTo>
                  <a:pt x="328" y="272"/>
                  <a:pt x="352" y="352"/>
                  <a:pt x="384" y="384"/>
                </a:cubicBezTo>
                <a:cubicBezTo>
                  <a:pt x="416" y="416"/>
                  <a:pt x="448" y="424"/>
                  <a:pt x="480" y="432"/>
                </a:cubicBezTo>
              </a:path>
            </a:pathLst>
          </a:custGeom>
          <a:noFill/>
          <a:ln w="9525">
            <a:solidFill>
              <a:srgbClr val="CC0000"/>
            </a:solidFill>
            <a:round/>
            <a:headEnd/>
            <a:tailEnd/>
          </a:ln>
        </p:spPr>
        <p:txBody>
          <a:bodyPr/>
          <a:lstStyle/>
          <a:p>
            <a:endParaRPr lang="en-US"/>
          </a:p>
        </p:txBody>
      </p:sp>
      <p:sp>
        <p:nvSpPr>
          <p:cNvPr id="9234" name="Line 18"/>
          <p:cNvSpPr>
            <a:spLocks noChangeShapeType="1"/>
          </p:cNvSpPr>
          <p:nvPr/>
        </p:nvSpPr>
        <p:spPr bwMode="auto">
          <a:xfrm>
            <a:off x="4572000" y="4495800"/>
            <a:ext cx="76200" cy="0"/>
          </a:xfrm>
          <a:prstGeom prst="line">
            <a:avLst/>
          </a:prstGeom>
          <a:noFill/>
          <a:ln w="9525">
            <a:solidFill>
              <a:srgbClr val="CC0000"/>
            </a:solidFill>
            <a:round/>
            <a:headEnd/>
            <a:tailEnd type="triangle" w="med" len="med"/>
          </a:ln>
        </p:spPr>
        <p:txBody>
          <a:bodyPr/>
          <a:lstStyle/>
          <a:p>
            <a:endParaRPr lang="en-US"/>
          </a:p>
        </p:txBody>
      </p:sp>
      <p:sp>
        <p:nvSpPr>
          <p:cNvPr id="9235" name="Freeform 19"/>
          <p:cNvSpPr>
            <a:spLocks/>
          </p:cNvSpPr>
          <p:nvPr/>
        </p:nvSpPr>
        <p:spPr bwMode="auto">
          <a:xfrm>
            <a:off x="3429000" y="3657600"/>
            <a:ext cx="762000" cy="685800"/>
          </a:xfrm>
          <a:custGeom>
            <a:avLst/>
            <a:gdLst>
              <a:gd name="T0" fmla="*/ 0 w 480"/>
              <a:gd name="T1" fmla="*/ 0 h 432"/>
              <a:gd name="T2" fmla="*/ 2147483647 w 480"/>
              <a:gd name="T3" fmla="*/ 2147483647 h 432"/>
              <a:gd name="T4" fmla="*/ 2147483647 w 480"/>
              <a:gd name="T5" fmla="*/ 2147483647 h 432"/>
              <a:gd name="T6" fmla="*/ 2147483647 w 480"/>
              <a:gd name="T7" fmla="*/ 2147483647 h 432"/>
              <a:gd name="T8" fmla="*/ 2147483647 w 480"/>
              <a:gd name="T9" fmla="*/ 2147483647 h 432"/>
              <a:gd name="T10" fmla="*/ 2147483647 w 480"/>
              <a:gd name="T11" fmla="*/ 2147483647 h 432"/>
              <a:gd name="T12" fmla="*/ 0 60000 65536"/>
              <a:gd name="T13" fmla="*/ 0 60000 65536"/>
              <a:gd name="T14" fmla="*/ 0 60000 65536"/>
              <a:gd name="T15" fmla="*/ 0 60000 65536"/>
              <a:gd name="T16" fmla="*/ 0 60000 65536"/>
              <a:gd name="T17" fmla="*/ 0 60000 65536"/>
              <a:gd name="T18" fmla="*/ 0 w 480"/>
              <a:gd name="T19" fmla="*/ 0 h 432"/>
              <a:gd name="T20" fmla="*/ 480 w 480"/>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480" h="432">
                <a:moveTo>
                  <a:pt x="0" y="0"/>
                </a:moveTo>
                <a:cubicBezTo>
                  <a:pt x="36" y="8"/>
                  <a:pt x="72" y="16"/>
                  <a:pt x="96" y="48"/>
                </a:cubicBezTo>
                <a:cubicBezTo>
                  <a:pt x="120" y="80"/>
                  <a:pt x="112" y="160"/>
                  <a:pt x="144" y="192"/>
                </a:cubicBezTo>
                <a:cubicBezTo>
                  <a:pt x="176" y="224"/>
                  <a:pt x="248" y="208"/>
                  <a:pt x="288" y="240"/>
                </a:cubicBezTo>
                <a:cubicBezTo>
                  <a:pt x="328" y="272"/>
                  <a:pt x="352" y="352"/>
                  <a:pt x="384" y="384"/>
                </a:cubicBezTo>
                <a:cubicBezTo>
                  <a:pt x="416" y="416"/>
                  <a:pt x="448" y="424"/>
                  <a:pt x="480" y="432"/>
                </a:cubicBezTo>
              </a:path>
            </a:pathLst>
          </a:custGeom>
          <a:noFill/>
          <a:ln w="9525">
            <a:solidFill>
              <a:srgbClr val="CC0000"/>
            </a:solidFill>
            <a:round/>
            <a:headEnd/>
            <a:tailEnd/>
          </a:ln>
        </p:spPr>
        <p:txBody>
          <a:bodyPr/>
          <a:lstStyle/>
          <a:p>
            <a:endParaRPr lang="en-US"/>
          </a:p>
        </p:txBody>
      </p:sp>
      <p:sp>
        <p:nvSpPr>
          <p:cNvPr id="9236" name="Line 20"/>
          <p:cNvSpPr>
            <a:spLocks noChangeShapeType="1"/>
          </p:cNvSpPr>
          <p:nvPr/>
        </p:nvSpPr>
        <p:spPr bwMode="auto">
          <a:xfrm>
            <a:off x="4191000" y="4343400"/>
            <a:ext cx="76200" cy="0"/>
          </a:xfrm>
          <a:prstGeom prst="line">
            <a:avLst/>
          </a:prstGeom>
          <a:noFill/>
          <a:ln w="9525">
            <a:solidFill>
              <a:srgbClr val="CC0000"/>
            </a:solidFill>
            <a:round/>
            <a:headEnd/>
            <a:tailEnd type="triangle" w="med" len="med"/>
          </a:ln>
        </p:spPr>
        <p:txBody>
          <a:bodyPr/>
          <a:lstStyle/>
          <a:p>
            <a:endParaRPr lang="en-US"/>
          </a:p>
        </p:txBody>
      </p:sp>
      <p:sp>
        <p:nvSpPr>
          <p:cNvPr id="9237" name="Freeform 21"/>
          <p:cNvSpPr>
            <a:spLocks/>
          </p:cNvSpPr>
          <p:nvPr/>
        </p:nvSpPr>
        <p:spPr bwMode="auto">
          <a:xfrm>
            <a:off x="3810000" y="3505200"/>
            <a:ext cx="762000" cy="685800"/>
          </a:xfrm>
          <a:custGeom>
            <a:avLst/>
            <a:gdLst>
              <a:gd name="T0" fmla="*/ 0 w 480"/>
              <a:gd name="T1" fmla="*/ 0 h 432"/>
              <a:gd name="T2" fmla="*/ 2147483647 w 480"/>
              <a:gd name="T3" fmla="*/ 2147483647 h 432"/>
              <a:gd name="T4" fmla="*/ 2147483647 w 480"/>
              <a:gd name="T5" fmla="*/ 2147483647 h 432"/>
              <a:gd name="T6" fmla="*/ 2147483647 w 480"/>
              <a:gd name="T7" fmla="*/ 2147483647 h 432"/>
              <a:gd name="T8" fmla="*/ 2147483647 w 480"/>
              <a:gd name="T9" fmla="*/ 2147483647 h 432"/>
              <a:gd name="T10" fmla="*/ 2147483647 w 480"/>
              <a:gd name="T11" fmla="*/ 2147483647 h 432"/>
              <a:gd name="T12" fmla="*/ 0 60000 65536"/>
              <a:gd name="T13" fmla="*/ 0 60000 65536"/>
              <a:gd name="T14" fmla="*/ 0 60000 65536"/>
              <a:gd name="T15" fmla="*/ 0 60000 65536"/>
              <a:gd name="T16" fmla="*/ 0 60000 65536"/>
              <a:gd name="T17" fmla="*/ 0 60000 65536"/>
              <a:gd name="T18" fmla="*/ 0 w 480"/>
              <a:gd name="T19" fmla="*/ 0 h 432"/>
              <a:gd name="T20" fmla="*/ 480 w 480"/>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480" h="432">
                <a:moveTo>
                  <a:pt x="0" y="0"/>
                </a:moveTo>
                <a:cubicBezTo>
                  <a:pt x="36" y="8"/>
                  <a:pt x="72" y="16"/>
                  <a:pt x="96" y="48"/>
                </a:cubicBezTo>
                <a:cubicBezTo>
                  <a:pt x="120" y="80"/>
                  <a:pt x="112" y="160"/>
                  <a:pt x="144" y="192"/>
                </a:cubicBezTo>
                <a:cubicBezTo>
                  <a:pt x="176" y="224"/>
                  <a:pt x="248" y="208"/>
                  <a:pt x="288" y="240"/>
                </a:cubicBezTo>
                <a:cubicBezTo>
                  <a:pt x="328" y="272"/>
                  <a:pt x="352" y="352"/>
                  <a:pt x="384" y="384"/>
                </a:cubicBezTo>
                <a:cubicBezTo>
                  <a:pt x="416" y="416"/>
                  <a:pt x="448" y="424"/>
                  <a:pt x="480" y="432"/>
                </a:cubicBezTo>
              </a:path>
            </a:pathLst>
          </a:custGeom>
          <a:noFill/>
          <a:ln w="9525">
            <a:solidFill>
              <a:srgbClr val="CC0000"/>
            </a:solidFill>
            <a:round/>
            <a:headEnd/>
            <a:tailEnd/>
          </a:ln>
        </p:spPr>
        <p:txBody>
          <a:bodyPr/>
          <a:lstStyle/>
          <a:p>
            <a:endParaRPr lang="en-US"/>
          </a:p>
        </p:txBody>
      </p:sp>
      <p:sp>
        <p:nvSpPr>
          <p:cNvPr id="9238" name="Line 22"/>
          <p:cNvSpPr>
            <a:spLocks noChangeShapeType="1"/>
          </p:cNvSpPr>
          <p:nvPr/>
        </p:nvSpPr>
        <p:spPr bwMode="auto">
          <a:xfrm>
            <a:off x="4572000" y="4191000"/>
            <a:ext cx="76200" cy="0"/>
          </a:xfrm>
          <a:prstGeom prst="line">
            <a:avLst/>
          </a:prstGeom>
          <a:noFill/>
          <a:ln w="9525">
            <a:solidFill>
              <a:srgbClr val="CC0000"/>
            </a:solidFill>
            <a:round/>
            <a:headEnd/>
            <a:tailEnd type="triangle" w="med" len="med"/>
          </a:ln>
        </p:spPr>
        <p:txBody>
          <a:bodyPr/>
          <a:lstStyle/>
          <a:p>
            <a:endParaRPr lang="en-US"/>
          </a:p>
        </p:txBody>
      </p:sp>
      <p:sp>
        <p:nvSpPr>
          <p:cNvPr id="9239" name="Freeform 23"/>
          <p:cNvSpPr>
            <a:spLocks/>
          </p:cNvSpPr>
          <p:nvPr/>
        </p:nvSpPr>
        <p:spPr bwMode="auto">
          <a:xfrm>
            <a:off x="3505200" y="4114800"/>
            <a:ext cx="762000" cy="685800"/>
          </a:xfrm>
          <a:custGeom>
            <a:avLst/>
            <a:gdLst>
              <a:gd name="T0" fmla="*/ 0 w 480"/>
              <a:gd name="T1" fmla="*/ 0 h 432"/>
              <a:gd name="T2" fmla="*/ 2147483647 w 480"/>
              <a:gd name="T3" fmla="*/ 2147483647 h 432"/>
              <a:gd name="T4" fmla="*/ 2147483647 w 480"/>
              <a:gd name="T5" fmla="*/ 2147483647 h 432"/>
              <a:gd name="T6" fmla="*/ 2147483647 w 480"/>
              <a:gd name="T7" fmla="*/ 2147483647 h 432"/>
              <a:gd name="T8" fmla="*/ 2147483647 w 480"/>
              <a:gd name="T9" fmla="*/ 2147483647 h 432"/>
              <a:gd name="T10" fmla="*/ 2147483647 w 480"/>
              <a:gd name="T11" fmla="*/ 2147483647 h 432"/>
              <a:gd name="T12" fmla="*/ 0 60000 65536"/>
              <a:gd name="T13" fmla="*/ 0 60000 65536"/>
              <a:gd name="T14" fmla="*/ 0 60000 65536"/>
              <a:gd name="T15" fmla="*/ 0 60000 65536"/>
              <a:gd name="T16" fmla="*/ 0 60000 65536"/>
              <a:gd name="T17" fmla="*/ 0 60000 65536"/>
              <a:gd name="T18" fmla="*/ 0 w 480"/>
              <a:gd name="T19" fmla="*/ 0 h 432"/>
              <a:gd name="T20" fmla="*/ 480 w 480"/>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480" h="432">
                <a:moveTo>
                  <a:pt x="0" y="0"/>
                </a:moveTo>
                <a:cubicBezTo>
                  <a:pt x="36" y="8"/>
                  <a:pt x="72" y="16"/>
                  <a:pt x="96" y="48"/>
                </a:cubicBezTo>
                <a:cubicBezTo>
                  <a:pt x="120" y="80"/>
                  <a:pt x="112" y="160"/>
                  <a:pt x="144" y="192"/>
                </a:cubicBezTo>
                <a:cubicBezTo>
                  <a:pt x="176" y="224"/>
                  <a:pt x="248" y="208"/>
                  <a:pt x="288" y="240"/>
                </a:cubicBezTo>
                <a:cubicBezTo>
                  <a:pt x="328" y="272"/>
                  <a:pt x="352" y="352"/>
                  <a:pt x="384" y="384"/>
                </a:cubicBezTo>
                <a:cubicBezTo>
                  <a:pt x="416" y="416"/>
                  <a:pt x="448" y="424"/>
                  <a:pt x="480" y="432"/>
                </a:cubicBezTo>
              </a:path>
            </a:pathLst>
          </a:custGeom>
          <a:noFill/>
          <a:ln w="9525">
            <a:solidFill>
              <a:srgbClr val="CC0000"/>
            </a:solidFill>
            <a:round/>
            <a:headEnd/>
            <a:tailEnd/>
          </a:ln>
        </p:spPr>
        <p:txBody>
          <a:bodyPr/>
          <a:lstStyle/>
          <a:p>
            <a:endParaRPr lang="en-US"/>
          </a:p>
        </p:txBody>
      </p:sp>
      <p:sp>
        <p:nvSpPr>
          <p:cNvPr id="9240" name="Line 24"/>
          <p:cNvSpPr>
            <a:spLocks noChangeShapeType="1"/>
          </p:cNvSpPr>
          <p:nvPr/>
        </p:nvSpPr>
        <p:spPr bwMode="auto">
          <a:xfrm>
            <a:off x="4267200" y="4800600"/>
            <a:ext cx="76200" cy="0"/>
          </a:xfrm>
          <a:prstGeom prst="line">
            <a:avLst/>
          </a:prstGeom>
          <a:noFill/>
          <a:ln w="9525">
            <a:solidFill>
              <a:srgbClr val="CC0000"/>
            </a:solidFill>
            <a:round/>
            <a:headEnd/>
            <a:tailEnd type="triangle" w="med" len="med"/>
          </a:ln>
        </p:spPr>
        <p:txBody>
          <a:bodyPr/>
          <a:lstStyle/>
          <a:p>
            <a:endParaRPr lang="en-US"/>
          </a:p>
        </p:txBody>
      </p:sp>
      <p:sp>
        <p:nvSpPr>
          <p:cNvPr id="9241" name="Text Box 25"/>
          <p:cNvSpPr txBox="1">
            <a:spLocks noChangeArrowheads="1"/>
          </p:cNvSpPr>
          <p:nvPr/>
        </p:nvSpPr>
        <p:spPr bwMode="auto">
          <a:xfrm>
            <a:off x="4724400" y="3733800"/>
            <a:ext cx="3476625" cy="822325"/>
          </a:xfrm>
          <a:prstGeom prst="rect">
            <a:avLst/>
          </a:prstGeom>
          <a:noFill/>
          <a:ln w="9525">
            <a:noFill/>
            <a:miter lim="800000"/>
            <a:headEnd/>
            <a:tailEnd/>
          </a:ln>
        </p:spPr>
        <p:txBody>
          <a:bodyPr>
            <a:spAutoFit/>
          </a:bodyPr>
          <a:lstStyle/>
          <a:p>
            <a:r>
              <a:rPr lang="en-US" altLang="en-US" sz="2400">
                <a:solidFill>
                  <a:srgbClr val="FF0000"/>
                </a:solidFill>
              </a:rPr>
              <a:t>e</a:t>
            </a:r>
            <a:r>
              <a:rPr lang="en-US" altLang="en-US" sz="2400" baseline="30000">
                <a:solidFill>
                  <a:srgbClr val="FF0000"/>
                </a:solidFill>
              </a:rPr>
              <a:t>-</a:t>
            </a:r>
            <a:r>
              <a:rPr lang="en-US" altLang="en-US" sz="2400">
                <a:solidFill>
                  <a:srgbClr val="FF0000"/>
                </a:solidFill>
              </a:rPr>
              <a:t> </a:t>
            </a:r>
            <a:r>
              <a:rPr lang="en-US" altLang="en-US" sz="2400">
                <a:solidFill>
                  <a:srgbClr val="CC0000"/>
                </a:solidFill>
              </a:rPr>
              <a:t>Synchrotron      MeV </a:t>
            </a:r>
            <a:r>
              <a:rPr lang="en-US" altLang="en-US" sz="2400">
                <a:solidFill>
                  <a:srgbClr val="CC0000"/>
                </a:solidFill>
                <a:latin typeface="Symbol" pitchFamily="18" charset="2"/>
              </a:rPr>
              <a:t>g</a:t>
            </a:r>
            <a:r>
              <a:rPr lang="en-US" altLang="en-US" sz="2400">
                <a:solidFill>
                  <a:srgbClr val="CC0000"/>
                </a:solidFill>
              </a:rPr>
              <a:t>’s</a:t>
            </a:r>
          </a:p>
          <a:p>
            <a:r>
              <a:rPr lang="en-US" altLang="en-US" sz="2400">
                <a:solidFill>
                  <a:srgbClr val="CC0000"/>
                </a:solidFill>
              </a:rPr>
              <a:t>   L</a:t>
            </a:r>
            <a:r>
              <a:rPr lang="en-US" altLang="en-US" sz="2400" baseline="-25000">
                <a:solidFill>
                  <a:srgbClr val="CC0000"/>
                </a:solidFill>
                <a:latin typeface="Symbol" pitchFamily="18" charset="2"/>
              </a:rPr>
              <a:t>g</a:t>
            </a:r>
            <a:r>
              <a:rPr lang="en-US" altLang="en-US" sz="2400">
                <a:solidFill>
                  <a:srgbClr val="CC0000"/>
                </a:solidFill>
              </a:rPr>
              <a:t>~10</a:t>
            </a:r>
            <a:r>
              <a:rPr lang="en-US" altLang="en-US" sz="2400" baseline="30000">
                <a:solidFill>
                  <a:srgbClr val="CC0000"/>
                </a:solidFill>
              </a:rPr>
              <a:t>52</a:t>
            </a:r>
            <a:r>
              <a:rPr lang="en-US" altLang="en-US" sz="2400">
                <a:solidFill>
                  <a:srgbClr val="CC0000"/>
                </a:solidFill>
              </a:rPr>
              <a:t>erg/s</a:t>
            </a:r>
          </a:p>
        </p:txBody>
      </p:sp>
      <p:sp>
        <p:nvSpPr>
          <p:cNvPr id="9242" name="Text Box 26"/>
          <p:cNvSpPr txBox="1">
            <a:spLocks noChangeArrowheads="1"/>
          </p:cNvSpPr>
          <p:nvPr/>
        </p:nvSpPr>
        <p:spPr bwMode="auto">
          <a:xfrm>
            <a:off x="1081088" y="2362200"/>
            <a:ext cx="990600" cy="457200"/>
          </a:xfrm>
          <a:prstGeom prst="rect">
            <a:avLst/>
          </a:prstGeom>
          <a:noFill/>
          <a:ln w="9525">
            <a:noFill/>
            <a:miter lim="800000"/>
            <a:headEnd/>
            <a:tailEnd/>
          </a:ln>
        </p:spPr>
        <p:txBody>
          <a:bodyPr wrap="none">
            <a:spAutoFit/>
          </a:bodyPr>
          <a:lstStyle/>
          <a:p>
            <a:pPr algn="r" rtl="1"/>
            <a:r>
              <a:rPr lang="en-US" altLang="en-US" sz="2400">
                <a:solidFill>
                  <a:srgbClr val="008000"/>
                </a:solidFill>
                <a:latin typeface="Symbol" pitchFamily="18" charset="2"/>
              </a:rPr>
              <a:t>G</a:t>
            </a:r>
            <a:r>
              <a:rPr lang="en-US" altLang="en-US" sz="2400">
                <a:solidFill>
                  <a:srgbClr val="008000"/>
                </a:solidFill>
              </a:rPr>
              <a:t>~300</a:t>
            </a:r>
          </a:p>
        </p:txBody>
      </p:sp>
      <p:sp>
        <p:nvSpPr>
          <p:cNvPr id="9243" name="Rectangle 27"/>
          <p:cNvSpPr>
            <a:spLocks noChangeArrowheads="1"/>
          </p:cNvSpPr>
          <p:nvPr/>
        </p:nvSpPr>
        <p:spPr bwMode="auto">
          <a:xfrm>
            <a:off x="685800" y="6221413"/>
            <a:ext cx="3621088" cy="730250"/>
          </a:xfrm>
          <a:prstGeom prst="rect">
            <a:avLst/>
          </a:prstGeom>
          <a:noFill/>
          <a:ln w="9525">
            <a:noFill/>
            <a:miter lim="800000"/>
            <a:headEnd/>
            <a:tailEnd/>
          </a:ln>
        </p:spPr>
        <p:txBody>
          <a:bodyPr wrap="none">
            <a:spAutoFit/>
          </a:bodyPr>
          <a:lstStyle/>
          <a:p>
            <a:r>
              <a:rPr lang="en-US" altLang="en-US" sz="1400"/>
              <a:t>[Meszaros, ARA&amp;A 02; </a:t>
            </a:r>
          </a:p>
          <a:p>
            <a:r>
              <a:rPr lang="en-US" altLang="en-US" sz="1400"/>
              <a:t>Waxman, Lecture Notes in Physics 598 (2003).]</a:t>
            </a:r>
          </a:p>
          <a:p>
            <a:r>
              <a:rPr lang="en-US" altLang="en-US" sz="1400"/>
              <a:t>]</a:t>
            </a:r>
          </a:p>
        </p:txBody>
      </p:sp>
      <p:sp>
        <p:nvSpPr>
          <p:cNvPr id="9244" name="Line 28"/>
          <p:cNvSpPr>
            <a:spLocks noChangeShapeType="1"/>
          </p:cNvSpPr>
          <p:nvPr/>
        </p:nvSpPr>
        <p:spPr bwMode="auto">
          <a:xfrm>
            <a:off x="6705600" y="3962400"/>
            <a:ext cx="381000" cy="0"/>
          </a:xfrm>
          <a:prstGeom prst="line">
            <a:avLst/>
          </a:prstGeom>
          <a:noFill/>
          <a:ln w="9525">
            <a:solidFill>
              <a:srgbClr val="CC0000"/>
            </a:solidFill>
            <a:round/>
            <a:headEnd/>
            <a:tailEnd type="triangle" w="med" len="med"/>
          </a:ln>
        </p:spPr>
        <p:txBody>
          <a:bodyPr/>
          <a:lstStyle/>
          <a:p>
            <a:endParaRPr lang="en-US"/>
          </a:p>
        </p:txBody>
      </p:sp>
      <p:sp>
        <p:nvSpPr>
          <p:cNvPr id="9245" name="Text Box 29"/>
          <p:cNvSpPr txBox="1">
            <a:spLocks noChangeArrowheads="1"/>
          </p:cNvSpPr>
          <p:nvPr/>
        </p:nvSpPr>
        <p:spPr bwMode="auto">
          <a:xfrm>
            <a:off x="5637213" y="5070475"/>
            <a:ext cx="184150" cy="457200"/>
          </a:xfrm>
          <a:prstGeom prst="rect">
            <a:avLst/>
          </a:prstGeom>
          <a:noFill/>
          <a:ln w="9525">
            <a:noFill/>
            <a:miter lim="800000"/>
            <a:headEnd/>
            <a:tailEnd/>
          </a:ln>
        </p:spPr>
        <p:txBody>
          <a:bodyPr wrap="none">
            <a:spAutoFit/>
          </a:bodyPr>
          <a:lstStyle/>
          <a:p>
            <a:pPr algn="r" rtl="1"/>
            <a:endParaRPr lang="en-US" altLang="en-US" sz="2400"/>
          </a:p>
        </p:txBody>
      </p:sp>
      <p:sp>
        <p:nvSpPr>
          <p:cNvPr id="42014" name="Text Box 30"/>
          <p:cNvSpPr txBox="1">
            <a:spLocks noChangeArrowheads="1"/>
          </p:cNvSpPr>
          <p:nvPr/>
        </p:nvSpPr>
        <p:spPr bwMode="auto">
          <a:xfrm>
            <a:off x="481013" y="5257800"/>
            <a:ext cx="2671762" cy="457200"/>
          </a:xfrm>
          <a:prstGeom prst="rect">
            <a:avLst/>
          </a:prstGeom>
          <a:noFill/>
          <a:ln w="9525">
            <a:noFill/>
            <a:miter lim="800000"/>
            <a:headEnd/>
            <a:tailEnd/>
          </a:ln>
        </p:spPr>
        <p:txBody>
          <a:bodyPr wrap="none">
            <a:spAutoFit/>
          </a:bodyPr>
          <a:lstStyle/>
          <a:p>
            <a:pPr algn="r" rtl="1"/>
            <a:r>
              <a:rPr lang="en-US" altLang="en-US" sz="2400"/>
              <a:t>UHE p Acceleration</a:t>
            </a:r>
          </a:p>
        </p:txBody>
      </p:sp>
      <p:sp>
        <p:nvSpPr>
          <p:cNvPr id="42015" name="Line 31"/>
          <p:cNvSpPr>
            <a:spLocks noChangeShapeType="1"/>
          </p:cNvSpPr>
          <p:nvPr/>
        </p:nvSpPr>
        <p:spPr bwMode="auto">
          <a:xfrm flipV="1">
            <a:off x="1981200" y="4267200"/>
            <a:ext cx="1066800" cy="11430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01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20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4" grpId="0" autoUpdateAnimBg="0"/>
      <p:bldP spid="42015"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41679</TotalTime>
  <Words>1922</Words>
  <Application>Microsoft Office PowerPoint</Application>
  <PresentationFormat>On-screen Show (4:3)</PresentationFormat>
  <Paragraphs>226</Paragraphs>
  <Slides>26</Slides>
  <Notes>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26</vt:i4>
      </vt:variant>
    </vt:vector>
  </HeadingPairs>
  <TitlesOfParts>
    <vt:vector size="30" baseType="lpstr">
      <vt:lpstr>Tema di Office</vt:lpstr>
      <vt:lpstr>Equation</vt:lpstr>
      <vt:lpstr>Clip</vt:lpstr>
      <vt:lpstr>Equazione</vt:lpstr>
      <vt:lpstr>Neutrinos from Gamma Ray Bursts in the IceCube and ARA Era</vt:lpstr>
      <vt:lpstr>PowerPoint Presentation</vt:lpstr>
      <vt:lpstr>PowerPoint Presentation</vt:lpstr>
      <vt:lpstr>Cosmic neutrinos?</vt:lpstr>
      <vt:lpstr>PowerPoint Presentation</vt:lpstr>
      <vt:lpstr>From 2 to 3 years:  Declination vs  energy</vt:lpstr>
      <vt:lpstr>An astrophysical neutrino flux?!</vt:lpstr>
      <vt:lpstr>GRB Theoretical Framework:</vt:lpstr>
      <vt:lpstr>Gamma-ray Bursts as particle accelerators and neutrino sources</vt:lpstr>
      <vt:lpstr>PowerPoint Presentation</vt:lpstr>
      <vt:lpstr>PowerPoint Presentation</vt:lpstr>
      <vt:lpstr>(No) neutrinos in coincidence with gamma ray bursts</vt:lpstr>
      <vt:lpstr>Updated IceCube analysis</vt:lpstr>
      <vt:lpstr>PowerPoint Presentation</vt:lpstr>
      <vt:lpstr>Further Constraints on GRBs neutrino flux using Fermi data and IceCube results</vt:lpstr>
      <vt:lpstr>Hadronic Content Constraint with LAT</vt:lpstr>
      <vt:lpstr>LAT Hadronic Content Constraint </vt:lpstr>
      <vt:lpstr>Askaryan Radio Array (ARA) - a very large radio neutrino detector at the South Pole </vt:lpstr>
      <vt:lpstr>PowerPoint Presentation</vt:lpstr>
      <vt:lpstr>PowerPoint Presentation</vt:lpstr>
      <vt:lpstr>PowerPoint Presentation</vt:lpstr>
      <vt:lpstr>PowerPoint Presentation</vt:lpstr>
      <vt:lpstr>PowerPoint Presentation</vt:lpstr>
      <vt:lpstr>PowerPoint Presentation</vt:lpstr>
      <vt:lpstr>Summary and Conclusions</vt:lpstr>
      <vt:lpstr>No risk to be unemployed……</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GRB 090510</dc:title>
  <dc:creator>Alessandra, Corsi</dc:creator>
  <cp:lastModifiedBy>user</cp:lastModifiedBy>
  <cp:revision>712</cp:revision>
  <cp:lastPrinted>2009-11-09T13:50:11Z</cp:lastPrinted>
  <dcterms:created xsi:type="dcterms:W3CDTF">2009-09-29T08:56:04Z</dcterms:created>
  <dcterms:modified xsi:type="dcterms:W3CDTF">2015-05-05T13:11:54Z</dcterms:modified>
</cp:coreProperties>
</file>