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4"/>
  </p:notesMasterIdLst>
  <p:sldIdLst>
    <p:sldId id="263" r:id="rId2"/>
    <p:sldId id="282" r:id="rId3"/>
    <p:sldId id="391" r:id="rId4"/>
    <p:sldId id="390" r:id="rId5"/>
    <p:sldId id="342" r:id="rId6"/>
    <p:sldId id="388" r:id="rId7"/>
    <p:sldId id="328" r:id="rId8"/>
    <p:sldId id="337" r:id="rId9"/>
    <p:sldId id="394" r:id="rId10"/>
    <p:sldId id="395" r:id="rId11"/>
    <p:sldId id="407" r:id="rId12"/>
    <p:sldId id="408" r:id="rId13"/>
    <p:sldId id="400" r:id="rId14"/>
    <p:sldId id="399" r:id="rId15"/>
    <p:sldId id="403" r:id="rId16"/>
    <p:sldId id="404" r:id="rId17"/>
    <p:sldId id="322" r:id="rId18"/>
    <p:sldId id="409" r:id="rId19"/>
    <p:sldId id="402" r:id="rId20"/>
    <p:sldId id="401" r:id="rId21"/>
    <p:sldId id="405" r:id="rId22"/>
    <p:sldId id="406" r:id="rId23"/>
  </p:sldIdLst>
  <p:sldSz cx="9144000" cy="6858000" type="screen4x3"/>
  <p:notesSz cx="6794500" cy="9906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EF4166"/>
    <a:srgbClr val="9C9E9F"/>
    <a:srgbClr val="FFFFFF"/>
    <a:srgbClr val="DDDDDD"/>
    <a:srgbClr val="00A5EB"/>
    <a:srgbClr val="FFCC00"/>
    <a:srgbClr val="FF00FF"/>
    <a:srgbClr val="4219D9"/>
    <a:srgbClr val="EF19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9" autoAdjust="0"/>
    <p:restoredTop sz="99112" autoAdjust="0"/>
  </p:normalViewPr>
  <p:slideViewPr>
    <p:cSldViewPr>
      <p:cViewPr varScale="1">
        <p:scale>
          <a:sx n="121" d="100"/>
          <a:sy n="121" d="100"/>
        </p:scale>
        <p:origin x="-1200" y="-11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71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6208"/>
    </p:cViewPr>
  </p:sorterViewPr>
  <p:notesViewPr>
    <p:cSldViewPr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6CE4731-C010-47BB-AC03-2C3F6F58D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680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05350"/>
            <a:ext cx="4984750" cy="4457700"/>
          </a:xfrm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/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de-DE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8038" y="977900"/>
            <a:ext cx="4184650" cy="2319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8038" y="3449638"/>
            <a:ext cx="4184650" cy="232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rIns="0" anchor="ctr"/>
          <a:lstStyle/>
          <a:p>
            <a:pPr algn="r">
              <a:defRPr/>
            </a:pPr>
            <a:r>
              <a:rPr lang="en-GB" sz="900" b="1">
                <a:solidFill>
                  <a:schemeClr val="bg2"/>
                </a:solidFill>
              </a:rPr>
              <a:t>Walter Winter </a:t>
            </a:r>
            <a:r>
              <a:rPr lang="en-GB" sz="900">
                <a:solidFill>
                  <a:schemeClr val="bg2"/>
                </a:solidFill>
              </a:rPr>
              <a:t> |  IPA 2015 |  May 5, 2015  |  </a:t>
            </a:r>
            <a:r>
              <a:rPr lang="en-GB" sz="900" b="1">
                <a:solidFill>
                  <a:schemeClr val="bg2"/>
                </a:solidFill>
              </a:rPr>
              <a:t>Page </a:t>
            </a:r>
            <a:fld id="{5A49C290-6BEC-4E5C-8054-9C2BC658ABC6}" type="slidenum">
              <a:rPr lang="en-GB" sz="900" b="1">
                <a:solidFill>
                  <a:schemeClr val="bg2"/>
                </a:solidFill>
              </a:rPr>
              <a:pPr algn="r">
                <a:defRPr/>
              </a:pPr>
              <a:t>‹#›</a:t>
            </a:fld>
            <a:endParaRPr lang="en-GB" sz="900" b="1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5"/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  <p:sldLayoutId id="2147483663" r:id="rId12"/>
    <p:sldLayoutId id="2147483662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282575" y="1"/>
            <a:ext cx="8520113" cy="1088740"/>
          </a:xfrm>
          <a:ln>
            <a:noFill/>
          </a:ln>
        </p:spPr>
        <p:txBody>
          <a:bodyPr/>
          <a:lstStyle/>
          <a:p>
            <a:pPr eaLnBrk="1" hangingPunct="1"/>
            <a:r>
              <a:rPr lang="de-DE" sz="3200" dirty="0" smtClean="0"/>
              <a:t>Theory benchmarks for IceCube-Gen2?</a:t>
            </a:r>
            <a:endParaRPr lang="de-DE" sz="3200" dirty="0" smtClean="0">
              <a:latin typeface="Arial Rounded MT Bold"/>
              <a:cs typeface="Arial Rounded MT Bold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TexPoint fonts used in EMF: </a:t>
            </a:r>
            <a:r>
              <a:rPr lang="en-US">
                <a:latin typeface="cmsy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mi10" pitchFamily="34" charset="0"/>
              </a:rPr>
              <a:t>A</a:t>
            </a:r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3923928" y="3212976"/>
            <a:ext cx="453650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de-DE">
                <a:solidFill>
                  <a:srgbClr val="00A5EB"/>
                </a:solidFill>
              </a:rPr>
              <a:t>Walter Winter</a:t>
            </a:r>
          </a:p>
          <a:p>
            <a:pPr eaLnBrk="0" hangingPunct="0"/>
            <a:r>
              <a:rPr lang="de-DE"/>
              <a:t>DESY, Zeuthen, Germany</a:t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/>
              <a:t/>
            </a:r>
            <a:br>
              <a:rPr lang="de-DE"/>
            </a:br>
            <a:r>
              <a:rPr lang="de-DE" i="1">
                <a:effectLst/>
              </a:rPr>
              <a:t>IPA 2015</a:t>
            </a:r>
            <a:br>
              <a:rPr lang="de-DE" i="1">
                <a:effectLst/>
              </a:rPr>
            </a:br>
            <a:r>
              <a:rPr lang="de-DE" i="1">
                <a:effectLst/>
              </a:rPr>
              <a:t>Madison, Wisconsin, USA</a:t>
            </a:r>
          </a:p>
          <a:p>
            <a:pPr eaLnBrk="0" hangingPunct="0"/>
            <a:endParaRPr lang="de-DE" i="1"/>
          </a:p>
          <a:p>
            <a:pPr eaLnBrk="0" hangingPunct="0"/>
            <a:r>
              <a:rPr lang="de-DE"/>
              <a:t>May</a:t>
            </a:r>
            <a:r>
              <a:rPr lang="de-DE">
                <a:effectLst/>
              </a:rPr>
              <a:t> 5, 2015</a:t>
            </a:r>
            <a:endParaRPr lang="en-GB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Bildschirmfoto 2014-09-15 um 15.47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697252"/>
            <a:ext cx="1395929" cy="1015220"/>
          </a:xfrm>
          <a:prstGeom prst="rect">
            <a:avLst/>
          </a:prstGeom>
        </p:spPr>
      </p:pic>
      <p:pic>
        <p:nvPicPr>
          <p:cNvPr id="8" name="Picture 7" descr="Bildschirmfoto 2015-02-26 um 16.26.1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60" y="5841268"/>
            <a:ext cx="1113193" cy="759904"/>
          </a:xfrm>
          <a:prstGeom prst="rect">
            <a:avLst/>
          </a:prstGeom>
        </p:spPr>
      </p:pic>
      <p:pic>
        <p:nvPicPr>
          <p:cNvPr id="9" name="Picture 8" descr="Bildschirmfoto 2015-02-26 um 16.26.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5697252"/>
            <a:ext cx="967345" cy="97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Example: Flux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5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Gamma-ray bursts: Multiple collision models</a:t>
            </a:r>
            <a:endParaRPr lang="de-DE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516" y="764704"/>
            <a:ext cx="4536504" cy="2988332"/>
          </a:xfrm>
        </p:spPr>
        <p:txBody>
          <a:bodyPr/>
          <a:lstStyle/>
          <a:p>
            <a:r>
              <a:rPr lang="de-DE" smtClean="0"/>
              <a:t>Set out a number of shells with a </a:t>
            </a:r>
            <a:r>
              <a:rPr lang="de-DE" i="1" smtClean="0"/>
              <a:t>Lorentz factor distribution</a:t>
            </a:r>
          </a:p>
          <a:p>
            <a:r>
              <a:rPr lang="de-DE"/>
              <a:t>Shells collide, merge and cool by radiation of energy</a:t>
            </a:r>
          </a:p>
          <a:p>
            <a:r>
              <a:rPr lang="de-DE"/>
              <a:t>Light curve predictable (see below)</a:t>
            </a:r>
          </a:p>
          <a:p>
            <a:r>
              <a:rPr lang="de-DE"/>
              <a:t>Efficient energy dissipation (e. g. into gamma-rays) requires broad Lorentz factor distribution</a:t>
            </a:r>
            <a:endParaRPr lang="de-DE" smtClean="0"/>
          </a:p>
        </p:txBody>
      </p:sp>
      <p:pic>
        <p:nvPicPr>
          <p:cNvPr id="2" name="Picture 1" descr="Bildschirmfoto 2014-10-03 um 11.24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845" y="908720"/>
            <a:ext cx="4307090" cy="4500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38178" y="5553236"/>
            <a:ext cx="471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(Bustamante, Baerwald, Murase, Winter, Nature Commun. 2015, arXiv:1409.2874;  based on </a:t>
            </a:r>
            <a:r>
              <a:rPr lang="tr-TR" b="1">
                <a:solidFill>
                  <a:schemeClr val="accent1"/>
                </a:solidFill>
                <a:latin typeface="Times"/>
                <a:cs typeface="Times"/>
              </a:rPr>
              <a:t>Kobayashi, Piran, Sari, 1997</a:t>
            </a:r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)</a:t>
            </a:r>
          </a:p>
        </p:txBody>
      </p:sp>
      <p:pic>
        <p:nvPicPr>
          <p:cNvPr id="4" name="Picture 3" descr="Bildschirmfoto 2015-03-10 um 18.55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9040"/>
            <a:ext cx="4470019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07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5769260"/>
            <a:ext cx="55081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(Bustamante, Baerwald, Murase, </a:t>
            </a:r>
            <a:br>
              <a:rPr lang="en-US" b="1">
                <a:solidFill>
                  <a:schemeClr val="accent1"/>
                </a:solidFill>
                <a:latin typeface="Times"/>
                <a:cs typeface="Times"/>
              </a:rPr>
            </a:br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Winter, Nature Commun. 2015, arXiv:1409.2874;</a:t>
            </a:r>
            <a:br>
              <a:rPr lang="en-US" b="1">
                <a:solidFill>
                  <a:schemeClr val="accent1"/>
                </a:solidFill>
                <a:latin typeface="Times"/>
                <a:cs typeface="Times"/>
              </a:rPr>
            </a:br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see also Globus et al, arXiv:1409.1271)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of different messengers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3537012"/>
            <a:ext cx="5400600" cy="2016224"/>
          </a:xfrm>
        </p:spPr>
        <p:txBody>
          <a:bodyPr/>
          <a:lstStyle/>
          <a:p>
            <a:r>
              <a:rPr lang="en-US"/>
              <a:t>The different messengers originate from different regimes of the GRB</a:t>
            </a:r>
          </a:p>
          <a:p>
            <a:r>
              <a:rPr lang="en-US"/>
              <a:t>Are parameters derived from gamma-ray observations (</a:t>
            </a:r>
            <a:r>
              <a:rPr lang="en-US">
                <a:latin typeface="Symbol" charset="2"/>
                <a:cs typeface="Symbol" charset="2"/>
              </a:rPr>
              <a:t>G</a:t>
            </a:r>
            <a:r>
              <a:rPr lang="en-US"/>
              <a:t>, t</a:t>
            </a:r>
            <a:r>
              <a:rPr lang="en-US" baseline="-25000"/>
              <a:t>v</a:t>
            </a:r>
            <a:r>
              <a:rPr lang="en-US"/>
              <a:t>, etc) really appropriate indicators for the neutrino flux? 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112060" y="3789040"/>
            <a:ext cx="28803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3779912" y="2636912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(protons)</a:t>
            </a:r>
          </a:p>
        </p:txBody>
      </p:sp>
      <p:pic>
        <p:nvPicPr>
          <p:cNvPr id="9" name="Picture 8" descr="Bildschirmfoto 2015-03-10 um 18.57.5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64704"/>
            <a:ext cx="8100900" cy="2690956"/>
          </a:xfrm>
          <a:prstGeom prst="rect">
            <a:avLst/>
          </a:prstGeom>
        </p:spPr>
      </p:pic>
      <p:pic>
        <p:nvPicPr>
          <p:cNvPr id="10" name="Picture 9" descr="Bildschirmfoto 2015-03-10 um 18.59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40" y="3501008"/>
            <a:ext cx="3518659" cy="335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2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for neutrino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836712"/>
            <a:ext cx="3816424" cy="5292588"/>
          </a:xfrm>
        </p:spPr>
        <p:txBody>
          <a:bodyPr/>
          <a:lstStyle/>
          <a:p>
            <a:r>
              <a:rPr lang="en-US"/>
              <a:t>Can be used to predict a “minimal” (indep. of params) super-photospheric neutrino flux </a:t>
            </a:r>
            <a:r>
              <a:rPr lang="en-US" sz="160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>
                <a:sym typeface="Wingdings"/>
              </a:rPr>
              <a:t> </a:t>
            </a:r>
            <a:r>
              <a:rPr lang="en-US"/>
              <a:t>IceCube-Gen2?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Benchmark:</a:t>
            </a:r>
            <a:br>
              <a:rPr lang="en-US"/>
            </a:br>
            <a:r>
              <a:rPr lang="en-US"/>
              <a:t>E</a:t>
            </a:r>
            <a:r>
              <a:rPr lang="en-US" baseline="30000"/>
              <a:t>2</a:t>
            </a:r>
            <a:r>
              <a:rPr lang="en-US"/>
              <a:t> </a:t>
            </a:r>
            <a:r>
              <a:rPr lang="en-US">
                <a:latin typeface="Symbol" charset="2"/>
                <a:cs typeface="Symbol" charset="2"/>
              </a:rPr>
              <a:t>f</a:t>
            </a:r>
            <a:r>
              <a:rPr lang="en-US"/>
              <a:t> ~ 10</a:t>
            </a:r>
            <a:r>
              <a:rPr lang="en-US" baseline="30000"/>
              <a:t>-11</a:t>
            </a:r>
            <a:r>
              <a:rPr lang="en-US"/>
              <a:t> GeV cm</a:t>
            </a:r>
            <a:r>
              <a:rPr lang="en-US" baseline="30000"/>
              <a:t>-2</a:t>
            </a:r>
            <a:r>
              <a:rPr lang="en-US"/>
              <a:t> s</a:t>
            </a:r>
            <a:r>
              <a:rPr lang="en-US" baseline="30000"/>
              <a:t>-1</a:t>
            </a:r>
            <a:r>
              <a:rPr lang="en-US"/>
              <a:t> sr</a:t>
            </a:r>
            <a:r>
              <a:rPr lang="en-US" baseline="30000"/>
              <a:t>-1</a:t>
            </a:r>
            <a:r>
              <a:rPr lang="en-US"/>
              <a:t/>
            </a:r>
            <a:br>
              <a:rPr lang="en-US"/>
            </a:br>
            <a:r>
              <a:rPr lang="en-US" sz="1600"/>
              <a:t>(requires at least factor 40 higher exposure in stacking searches)</a:t>
            </a:r>
          </a:p>
          <a:p>
            <a:r>
              <a:rPr lang="en-US"/>
              <a:t>The prediction is robust (hardly depends on </a:t>
            </a:r>
            <a:r>
              <a:rPr lang="en-US">
                <a:latin typeface="Symbol" charset="2"/>
                <a:cs typeface="Symbol" charset="2"/>
              </a:rPr>
              <a:t>G</a:t>
            </a:r>
            <a:r>
              <a:rPr lang="en-US"/>
              <a:t>, baryonic loading) as</a:t>
            </a:r>
          </a:p>
          <a:p>
            <a:pPr lvl="1"/>
            <a:r>
              <a:rPr lang="en-US"/>
              <a:t>Few collisions around photosphere dominate flux</a:t>
            </a:r>
          </a:p>
          <a:p>
            <a:pPr lvl="1"/>
            <a:r>
              <a:rPr lang="en-US"/>
              <a:t>The production volume cancels from the pion production efficiency at the photosphere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60232" y="764704"/>
            <a:ext cx="2195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</a:t>
            </a:r>
            <a:r>
              <a:rPr lang="en-US" baseline="-25000"/>
              <a:t>iso</a:t>
            </a:r>
            <a:r>
              <a:rPr lang="en-US"/>
              <a:t>=10</a:t>
            </a:r>
            <a:r>
              <a:rPr lang="en-US" baseline="30000"/>
              <a:t>53</a:t>
            </a:r>
            <a:r>
              <a:rPr lang="en-US"/>
              <a:t> erg per GRB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661248"/>
            <a:ext cx="435597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solidFill>
                  <a:schemeClr val="accent1"/>
                </a:solidFill>
                <a:latin typeface="Times"/>
                <a:cs typeface="Times"/>
              </a:rPr>
              <a:t>(Bustamante, Baerwald, Murase, Winter, </a:t>
            </a:r>
            <a:br>
              <a:rPr lang="en-US" sz="1400" b="1">
                <a:solidFill>
                  <a:schemeClr val="accent1"/>
                </a:solidFill>
                <a:latin typeface="Times"/>
                <a:cs typeface="Times"/>
              </a:rPr>
            </a:br>
            <a:r>
              <a:rPr lang="en-US" sz="1400" b="1">
                <a:solidFill>
                  <a:schemeClr val="accent1"/>
                </a:solidFill>
                <a:latin typeface="Times"/>
                <a:cs typeface="Times"/>
              </a:rPr>
              <a:t>arXiv:1409.2874, Nature Commun.)</a:t>
            </a:r>
          </a:p>
        </p:txBody>
      </p:sp>
      <p:pic>
        <p:nvPicPr>
          <p:cNvPr id="4" name="Picture 3" descr="Bildschirmfoto 2015-03-10 um 19.03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1124744"/>
            <a:ext cx="5032798" cy="4545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6237312"/>
            <a:ext cx="4104456" cy="36004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For details: See Maurico Bustamante’s talk </a:t>
            </a:r>
          </a:p>
        </p:txBody>
      </p:sp>
    </p:spTree>
    <p:extLst>
      <p:ext uri="{BB962C8B-B14F-4D97-AF65-F5344CB8AC3E}">
        <p14:creationId xmlns:p14="http://schemas.microsoft.com/office/powerpoint/2010/main" val="223531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Special event types/topologies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Example: Glashow resonance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7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Glashow resonance to discriminate pp from p</a:t>
            </a:r>
            <a:r>
              <a:rPr lang="en-US">
                <a:latin typeface="Symbol" charset="2"/>
                <a:cs typeface="Symbol" charset="2"/>
              </a:rPr>
              <a:t>g?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516" y="872716"/>
            <a:ext cx="8928484" cy="4792663"/>
          </a:xfrm>
        </p:spPr>
        <p:txBody>
          <a:bodyPr/>
          <a:lstStyle/>
          <a:p>
            <a:r>
              <a:rPr lang="en-US"/>
              <a:t>In </a:t>
            </a:r>
            <a:r>
              <a:rPr lang="en-US" u="sng"/>
              <a:t>theory</a:t>
            </a:r>
            <a:r>
              <a:rPr lang="en-US"/>
              <a:t> (</a:t>
            </a:r>
            <a:r>
              <a:rPr lang="en-US">
                <a:latin typeface="Symbol" charset="2"/>
                <a:cs typeface="Symbol" charset="2"/>
              </a:rPr>
              <a:t>D</a:t>
            </a:r>
            <a:r>
              <a:rPr lang="en-US"/>
              <a:t>-resonance), p</a:t>
            </a:r>
            <a:r>
              <a:rPr lang="en-US">
                <a:latin typeface="Symbol" charset="2"/>
                <a:cs typeface="Symbol" charset="2"/>
              </a:rPr>
              <a:t>g</a:t>
            </a:r>
            <a:r>
              <a:rPr lang="en-US"/>
              <a:t> interactions produce mostly </a:t>
            </a:r>
            <a:r>
              <a:rPr lang="en-US">
                <a:latin typeface="Symbol" charset="2"/>
                <a:cs typeface="Symbol" charset="2"/>
              </a:rPr>
              <a:t>p</a:t>
            </a:r>
            <a:r>
              <a:rPr lang="en-US" baseline="30000"/>
              <a:t>+</a:t>
            </a:r>
            <a:r>
              <a:rPr lang="en-US"/>
              <a:t>, </a:t>
            </a:r>
            <a:br>
              <a:rPr lang="en-US"/>
            </a:br>
            <a:r>
              <a:rPr lang="en-US"/>
              <a:t>pp interactions produce </a:t>
            </a:r>
            <a:r>
              <a:rPr lang="en-US">
                <a:latin typeface="Symbol" charset="2"/>
                <a:cs typeface="Symbol" charset="2"/>
              </a:rPr>
              <a:t>p</a:t>
            </a:r>
            <a:r>
              <a:rPr lang="en-US" baseline="30000"/>
              <a:t>+</a:t>
            </a:r>
            <a:r>
              <a:rPr lang="en-US"/>
              <a:t> and </a:t>
            </a:r>
            <a:r>
              <a:rPr lang="en-US">
                <a:latin typeface="Symbol" charset="2"/>
                <a:cs typeface="Symbol" charset="2"/>
              </a:rPr>
              <a:t>p</a:t>
            </a:r>
            <a:r>
              <a:rPr lang="en-US" baseline="30000"/>
              <a:t>-</a:t>
            </a:r>
            <a:r>
              <a:rPr lang="en-US"/>
              <a:t> about equally</a:t>
            </a:r>
          </a:p>
          <a:p>
            <a:r>
              <a:rPr lang="en-US"/>
              <a:t>Glashow resonance (electron antineutrinos!) at 6.3 PeV can be used for discrimination (few electron antineutrinos at source for p</a:t>
            </a:r>
            <a:r>
              <a:rPr lang="en-US">
                <a:latin typeface="Symbol" charset="2"/>
                <a:cs typeface="Symbol" charset="2"/>
              </a:rPr>
              <a:t>g</a:t>
            </a:r>
            <a:r>
              <a:rPr lang="en-US"/>
              <a:t>)</a:t>
            </a:r>
            <a:br>
              <a:rPr lang="en-US"/>
            </a:br>
            <a:r>
              <a:rPr lang="en-US" sz="1400" b="1">
                <a:solidFill>
                  <a:schemeClr val="accent1"/>
                </a:solidFill>
                <a:latin typeface="Times"/>
                <a:cs typeface="Times"/>
              </a:rPr>
              <a:t>Anchordoqui, Goldberg, Halzen, Weiler, Phys.  Lett.  B621, 18 (2005), hep- ph/0410003</a:t>
            </a:r>
            <a:endParaRPr lang="en-US" sz="1400" b="1">
              <a:solidFill>
                <a:schemeClr val="accent1"/>
              </a:solidFill>
              <a:latin typeface="Times"/>
              <a:ea typeface="Wingdings"/>
              <a:cs typeface="Times"/>
              <a:sym typeface="Wingdings"/>
            </a:endParaRPr>
          </a:p>
          <a:p>
            <a:r>
              <a:rPr lang="en-US"/>
              <a:t>Caveats (p</a:t>
            </a:r>
            <a:r>
              <a:rPr lang="en-US">
                <a:latin typeface="Symbol" charset="2"/>
                <a:cs typeface="Symbol" charset="2"/>
              </a:rPr>
              <a:t>g</a:t>
            </a:r>
            <a:r>
              <a:rPr lang="en-US"/>
              <a:t>): </a:t>
            </a:r>
            <a:r>
              <a:rPr lang="en-US" sz="1400" b="1">
                <a:solidFill>
                  <a:srgbClr val="00A5EB"/>
                </a:solidFill>
                <a:latin typeface="Times"/>
                <a:cs typeface="Times"/>
              </a:rPr>
              <a:t>(see Hümmer, Maltoni, Winter, Yaguna, Astropart. Phys. 34 (2010) 205, arXiv:1007.0006)</a:t>
            </a:r>
          </a:p>
          <a:p>
            <a:pPr lvl="1"/>
            <a:r>
              <a:rPr lang="en-US"/>
              <a:t>Flavor mixing re-introduces electron antineutrinos</a:t>
            </a:r>
          </a:p>
          <a:p>
            <a:pPr lvl="1"/>
            <a:r>
              <a:rPr lang="en-US"/>
              <a:t>Flavor composition at source needs to be known</a:t>
            </a:r>
          </a:p>
          <a:p>
            <a:pPr lvl="1"/>
            <a:r>
              <a:rPr lang="en-US"/>
              <a:t>Multi-pion production introduces </a:t>
            </a:r>
            <a:r>
              <a:rPr lang="en-US">
                <a:latin typeface="Symbol" charset="2"/>
                <a:cs typeface="Symbol" charset="2"/>
              </a:rPr>
              <a:t>p</a:t>
            </a:r>
            <a:r>
              <a:rPr lang="en-US" baseline="30000"/>
              <a:t>-</a:t>
            </a:r>
            <a:r>
              <a:rPr lang="en-US"/>
              <a:t> in p</a:t>
            </a:r>
            <a:r>
              <a:rPr lang="en-US">
                <a:latin typeface="Symbol" charset="2"/>
                <a:cs typeface="Symbol" charset="2"/>
              </a:rPr>
              <a:t>g</a:t>
            </a:r>
            <a:r>
              <a:rPr lang="en-US"/>
              <a:t> sources</a:t>
            </a:r>
            <a:br>
              <a:rPr lang="en-US"/>
            </a:br>
            <a:r>
              <a:rPr lang="en-US" sz="1400" b="1">
                <a:solidFill>
                  <a:schemeClr val="accent1"/>
                </a:solidFill>
                <a:latin typeface="Times"/>
                <a:cs typeface="Times"/>
              </a:rPr>
              <a:t>Hümmer, Rüger, Spanier, Winter, ApJ 721 (2010) 630</a:t>
            </a:r>
          </a:p>
          <a:p>
            <a:pPr lvl="1"/>
            <a:r>
              <a:rPr lang="en-US"/>
              <a:t>Optical thickness (to p</a:t>
            </a:r>
            <a:r>
              <a:rPr lang="en-US">
                <a:latin typeface="Symbol" charset="2"/>
                <a:cs typeface="Symbol" charset="2"/>
              </a:rPr>
              <a:t>g</a:t>
            </a:r>
            <a:r>
              <a:rPr lang="en-US"/>
              <a:t>) adds </a:t>
            </a:r>
            <a:r>
              <a:rPr lang="en-US">
                <a:latin typeface="Symbol" charset="2"/>
                <a:cs typeface="Symbol" charset="2"/>
              </a:rPr>
              <a:t>p</a:t>
            </a:r>
            <a:r>
              <a:rPr lang="en-US" baseline="30000">
                <a:cs typeface="Symbol" charset="2"/>
              </a:rPr>
              <a:t>-</a:t>
            </a:r>
            <a:r>
              <a:rPr lang="en-US"/>
              <a:t> </a:t>
            </a:r>
            <a:br>
              <a:rPr lang="en-US"/>
            </a:br>
            <a:r>
              <a:rPr lang="en-US"/>
              <a:t>contamination through neutron interactions  </a:t>
            </a:r>
          </a:p>
          <a:p>
            <a:r>
              <a:rPr lang="en-US"/>
              <a:t>How much exposure is needed </a:t>
            </a:r>
            <a:br>
              <a:rPr lang="en-US"/>
            </a:br>
            <a:r>
              <a:rPr lang="en-US"/>
              <a:t>in presence of intrinsic </a:t>
            </a:r>
            <a:br>
              <a:rPr lang="en-US"/>
            </a:br>
            <a:r>
              <a:rPr lang="en-US"/>
              <a:t>contaminations?</a:t>
            </a:r>
          </a:p>
          <a:p>
            <a:r>
              <a:rPr lang="en-US"/>
              <a:t>Problem: so far no events &gt;&gt; PeV </a:t>
            </a:r>
          </a:p>
        </p:txBody>
      </p:sp>
      <p:pic>
        <p:nvPicPr>
          <p:cNvPr id="8" name="Picture 7" descr="Bildschirmfoto 2014-10-20 um 11.56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690" y="4437112"/>
            <a:ext cx="4004192" cy="2420888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76156" y="4185084"/>
            <a:ext cx="307413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sz="1400" b="1">
                <a:solidFill>
                  <a:srgbClr val="00A5EB"/>
                </a:solidFill>
                <a:latin typeface="Times New Roman" charset="0"/>
              </a:rPr>
              <a:t>IceCube, </a:t>
            </a:r>
            <a:r>
              <a:rPr lang="hu-HU" sz="1400" b="1">
                <a:solidFill>
                  <a:srgbClr val="00A5EB"/>
                </a:solidFill>
                <a:latin typeface="Times New Roman" charset="0"/>
              </a:rPr>
              <a:t>PRL 113 (2014) 101101</a:t>
            </a:r>
            <a:endParaRPr lang="de-DE" sz="1400" b="1">
              <a:solidFill>
                <a:srgbClr val="00A5EB"/>
              </a:solidFill>
              <a:latin typeface="Times New Roman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572000" y="6273316"/>
            <a:ext cx="32403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7668344" y="5625244"/>
            <a:ext cx="0" cy="25202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33039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 exposure to discriminate pp from p</a:t>
            </a:r>
            <a:r>
              <a:rPr lang="en-US">
                <a:latin typeface="Symbol" charset="2"/>
                <a:cs typeface="Symbol" charset="2"/>
              </a:rPr>
              <a:t>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7524" y="872716"/>
            <a:ext cx="4068452" cy="5799472"/>
          </a:xfrm>
        </p:spPr>
        <p:txBody>
          <a:bodyPr/>
          <a:lstStyle/>
          <a:p>
            <a:r>
              <a:rPr lang="en-US" sz="2000"/>
              <a:t>Exposure (assumptions): </a:t>
            </a:r>
          </a:p>
          <a:p>
            <a:pPr lvl="1"/>
            <a:r>
              <a:rPr lang="en-US" sz="1600"/>
              <a:t>Current: 7.25 Mt yr</a:t>
            </a:r>
            <a:br>
              <a:rPr lang="en-US" sz="1600"/>
            </a:br>
            <a:r>
              <a:rPr lang="en-US" sz="1200" b="1">
                <a:solidFill>
                  <a:srgbClr val="00A5EB"/>
                </a:solidFill>
                <a:latin typeface="Times"/>
                <a:cs typeface="Times"/>
              </a:rPr>
              <a:t>IceCube, Science 342, 1242856 (2013), 1311.5238.</a:t>
            </a:r>
          </a:p>
          <a:p>
            <a:pPr lvl="1"/>
            <a:r>
              <a:rPr lang="en-US" sz="1600"/>
              <a:t>IC-86 over ten years: 40 Mt yr?</a:t>
            </a:r>
          </a:p>
          <a:p>
            <a:pPr lvl="1"/>
            <a:r>
              <a:rPr lang="en-US" sz="1600"/>
              <a:t>IceCube-Gen2: 300 Mt yr?</a:t>
            </a:r>
          </a:p>
          <a:p>
            <a:r>
              <a:rPr lang="en-US" sz="2000"/>
              <a:t>Example: AGN-like target photons </a:t>
            </a:r>
            <a:r>
              <a:rPr lang="en-US" sz="1800"/>
              <a:t>(</a:t>
            </a:r>
            <a:r>
              <a:rPr lang="en-US" sz="1800">
                <a:latin typeface="Symbol" charset="2"/>
                <a:cs typeface="Symbol" charset="2"/>
              </a:rPr>
              <a:t>b</a:t>
            </a:r>
            <a:r>
              <a:rPr lang="en-US" sz="1800" baseline="-25000"/>
              <a:t>1</a:t>
            </a:r>
            <a:r>
              <a:rPr lang="en-US" sz="1800"/>
              <a:t>, </a:t>
            </a:r>
            <a:r>
              <a:rPr lang="en-US" sz="1800">
                <a:latin typeface="Symbol" charset="2"/>
                <a:cs typeface="Symbol" charset="2"/>
              </a:rPr>
              <a:t>b</a:t>
            </a:r>
            <a:r>
              <a:rPr lang="en-US" sz="1800" baseline="-25000"/>
              <a:t>2</a:t>
            </a:r>
            <a:r>
              <a:rPr lang="en-US" sz="1800"/>
              <a:t>: spectral indices)</a:t>
            </a:r>
            <a:endParaRPr lang="en-US" sz="2000"/>
          </a:p>
          <a:p>
            <a:pPr lvl="1"/>
            <a:r>
              <a:rPr lang="en-US" sz="1600"/>
              <a:t>Significant increase of parameter space for IceCube-Gen2. Required exposure to cover benchmark: 300-500 Mt yr</a:t>
            </a:r>
            <a:br>
              <a:rPr lang="en-US" sz="1600"/>
            </a:br>
            <a:r>
              <a:rPr lang="en-US" sz="1600"/>
              <a:t>(in ideal case: ~100 Mt yr, 90% CL)</a:t>
            </a:r>
          </a:p>
          <a:p>
            <a:pPr lvl="1"/>
            <a:r>
              <a:rPr lang="en-US" sz="1600"/>
              <a:t>However: Tension with best-fit (colored contours) region</a:t>
            </a:r>
          </a:p>
          <a:p>
            <a:r>
              <a:rPr lang="en-US" sz="2000"/>
              <a:t>Have to see &gt; PeV events soon for reasonable perspectives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27984" y="5409220"/>
            <a:ext cx="450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00A5EB"/>
                </a:solidFill>
                <a:latin typeface="Times"/>
                <a:cs typeface="Times"/>
              </a:rPr>
              <a:t>Weiler, Winter, in preparation.</a:t>
            </a:r>
          </a:p>
          <a:p>
            <a:pPr algn="ctr"/>
            <a:r>
              <a:rPr lang="en-US" b="1">
                <a:solidFill>
                  <a:srgbClr val="00A5EB"/>
                </a:solidFill>
                <a:latin typeface="Times"/>
                <a:cs typeface="Times"/>
              </a:rPr>
              <a:t>Dot: AGN benchmark from Mücke, Protheroe, Astropart. Phys., 15, (2001) 121</a:t>
            </a:r>
          </a:p>
        </p:txBody>
      </p:sp>
      <p:pic>
        <p:nvPicPr>
          <p:cNvPr id="8" name="Picture 7" descr="Bildschirmfoto 2015-04-16 um 10.11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944724"/>
            <a:ext cx="4350513" cy="44637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5400000">
            <a:off x="6487471" y="3565757"/>
            <a:ext cx="97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90% CL</a:t>
            </a:r>
          </a:p>
        </p:txBody>
      </p:sp>
    </p:spTree>
    <p:extLst>
      <p:ext uri="{BB962C8B-B14F-4D97-AF65-F5344CB8AC3E}">
        <p14:creationId xmlns:p14="http://schemas.microsoft.com/office/powerpoint/2010/main" val="15474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944724"/>
            <a:ext cx="8748971" cy="5544616"/>
          </a:xfrm>
        </p:spPr>
        <p:txBody>
          <a:bodyPr/>
          <a:lstStyle/>
          <a:p>
            <a:r>
              <a:rPr lang="en-US"/>
              <a:t>Purpose of IceCube Gen-2: “deliver substantial increases in the astrophysical neutrino sample for all flavors”</a:t>
            </a:r>
          </a:p>
          <a:p>
            <a:r>
              <a:rPr lang="en-US"/>
              <a:t>Motivations for this talk: </a:t>
            </a:r>
            <a:br>
              <a:rPr lang="en-US"/>
            </a:br>
            <a:r>
              <a:rPr lang="en-US"/>
              <a:t>How much “substantial increase” is actually needed/desirable for reasonable physics applications? </a:t>
            </a:r>
          </a:p>
          <a:p>
            <a:r>
              <a:rPr lang="en-US"/>
              <a:t>Possible applications point towards ~ 40 times higher exposure than current analyses (based on 37 events) for reasonable target of opportunity</a:t>
            </a:r>
          </a:p>
          <a:p>
            <a:r>
              <a:rPr lang="en-US"/>
              <a:t>Flavor identification highly desirable for physics case</a:t>
            </a:r>
          </a:p>
          <a:p>
            <a:r>
              <a:rPr lang="en-US"/>
              <a:t>GRB analyses still promising: </a:t>
            </a:r>
          </a:p>
          <a:p>
            <a:pPr lvl="1"/>
            <a:r>
              <a:rPr lang="en-US"/>
              <a:t>although GRBs may not be the dominant contribution to the observed diffuse flux, they can be the sources of the UHECRs – </a:t>
            </a:r>
            <a:br>
              <a:rPr lang="en-US"/>
            </a:br>
            <a:r>
              <a:rPr lang="en-US"/>
              <a:t>an hypothesis which is testable with IceCube-Gen 2 </a:t>
            </a:r>
            <a:r>
              <a:rPr lang="en-US" sz="1400" b="1">
                <a:solidFill>
                  <a:srgbClr val="00A5EB"/>
                </a:solidFill>
                <a:latin typeface="Times"/>
                <a:cs typeface="Times"/>
              </a:rPr>
              <a:t>(see Astroparticle Physics 62 (2015) 66)</a:t>
            </a:r>
          </a:p>
          <a:p>
            <a:pPr lvl="1"/>
            <a:r>
              <a:rPr lang="en-US"/>
              <a:t>a minimal “guaranteed” flux may be within the reach of IceCube-Gen2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80544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BACKUP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1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space dependence: Numerical cross-check!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7724" y="6021288"/>
            <a:ext cx="5508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(Bustamante, Baerwald, Murase, Winter, Nature Commun.)</a:t>
            </a:r>
          </a:p>
        </p:txBody>
      </p:sp>
      <p:pic>
        <p:nvPicPr>
          <p:cNvPr id="3" name="Picture 2" descr="Bildschirmfoto 2015-03-10 um 19.03.19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"/>
          <a:stretch/>
        </p:blipFill>
        <p:spPr>
          <a:xfrm>
            <a:off x="179512" y="728700"/>
            <a:ext cx="8737094" cy="2679610"/>
          </a:xfrm>
          <a:prstGeom prst="rect">
            <a:avLst/>
          </a:prstGeom>
        </p:spPr>
      </p:pic>
      <p:pic>
        <p:nvPicPr>
          <p:cNvPr id="7" name="Picture 6" descr="Bildschirmfoto 2015-03-10 um 19.03.2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28999"/>
            <a:ext cx="8892988" cy="267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90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Contents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82025" cy="5410200"/>
          </a:xfrm>
        </p:spPr>
        <p:txBody>
          <a:bodyPr/>
          <a:lstStyle/>
          <a:p>
            <a:r>
              <a:rPr lang="en-US" smtClean="0"/>
              <a:t>Introduction</a:t>
            </a:r>
          </a:p>
          <a:p>
            <a:r>
              <a:rPr lang="en-US"/>
              <a:t>Theory benchmarks</a:t>
            </a:r>
          </a:p>
          <a:p>
            <a:pPr lvl="1"/>
            <a:r>
              <a:rPr lang="en-US"/>
              <a:t>Example: Flavor</a:t>
            </a:r>
          </a:p>
          <a:p>
            <a:pPr lvl="1"/>
            <a:r>
              <a:rPr lang="en-US"/>
              <a:t>Example: Flux</a:t>
            </a:r>
          </a:p>
          <a:p>
            <a:pPr lvl="1"/>
            <a:r>
              <a:rPr lang="en-US"/>
              <a:t>Example: Special topologies</a:t>
            </a:r>
          </a:p>
          <a:p>
            <a:r>
              <a:rPr lang="en-US"/>
              <a:t>Summary</a:t>
            </a:r>
          </a:p>
          <a:p>
            <a:endParaRPr lang="en-US"/>
          </a:p>
          <a:p>
            <a:endParaRPr lang="en-US"/>
          </a:p>
          <a:p>
            <a:endParaRPr lang="en-US" smtClean="0"/>
          </a:p>
          <a:p>
            <a:endParaRPr lang="en-US" smtClean="0"/>
          </a:p>
          <a:p>
            <a:pPr>
              <a:buFont typeface="Arial Black" pitchFamily="34" charset="0"/>
              <a:buNone/>
            </a:pPr>
            <a:endParaRPr lang="en-US" smtClean="0"/>
          </a:p>
        </p:txBody>
      </p:sp>
      <p:sp>
        <p:nvSpPr>
          <p:cNvPr id="18435" name="AutoShape 4"/>
          <p:cNvSpPr>
            <a:spLocks noChangeAspect="1" noChangeArrowheads="1"/>
          </p:cNvSpPr>
          <p:nvPr/>
        </p:nvSpPr>
        <p:spPr bwMode="auto">
          <a:xfrm>
            <a:off x="2252663" y="1233488"/>
            <a:ext cx="4638675" cy="439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  <p:sp>
        <p:nvSpPr>
          <p:cNvPr id="18436" name="AutoShape 5"/>
          <p:cNvSpPr>
            <a:spLocks noChangeAspect="1" noChangeArrowheads="1"/>
          </p:cNvSpPr>
          <p:nvPr/>
        </p:nvSpPr>
        <p:spPr bwMode="auto">
          <a:xfrm>
            <a:off x="755650" y="0"/>
            <a:ext cx="7667625" cy="6781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/>
          <a:lstStyle/>
          <a:p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is the new GRB prediction robust?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3508" y="836712"/>
            <a:ext cx="8784976" cy="52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/>
              <a:t>Neutrino flux comes from a few collisions at photosphere</a:t>
            </a:r>
          </a:p>
          <a:p>
            <a:r>
              <a:rPr lang="en-US"/>
              <a:t>Photospheric radius (</a:t>
            </a:r>
            <a:r>
              <a:rPr lang="en-US" sz="160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/>
              <a:t>Thomson optical depth) and photohadronic interactions both depend on particle densities (scale in same way)</a:t>
            </a:r>
          </a:p>
          <a:p>
            <a:r>
              <a:rPr lang="en-US"/>
              <a:t>Consequence: Pion production efficiency </a:t>
            </a:r>
            <a:r>
              <a:rPr lang="en-US" b="1"/>
              <a:t>at photosphere </a:t>
            </a:r>
            <a:r>
              <a:rPr lang="en-US"/>
              <a:t>does not depend on </a:t>
            </a:r>
            <a:r>
              <a:rPr lang="en-US">
                <a:latin typeface="Symbol" charset="2"/>
                <a:cs typeface="Symbol" charset="2"/>
              </a:rPr>
              <a:t>G</a:t>
            </a:r>
            <a:r>
              <a:rPr lang="en-US"/>
              <a:t>: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/>
            </a:r>
            <a:br>
              <a:rPr lang="en-US"/>
            </a:br>
            <a:r>
              <a:rPr lang="en-US"/>
              <a:t>	(</a:t>
            </a:r>
            <a:r>
              <a:rPr lang="en-US">
                <a:latin typeface="Symbol" charset="2"/>
                <a:cs typeface="Symbol" charset="2"/>
              </a:rPr>
              <a:t>e</a:t>
            </a:r>
            <a:r>
              <a:rPr lang="en-US"/>
              <a:t>: overall dissipation efficiency: dissipated/initial kinetic energy)</a:t>
            </a:r>
          </a:p>
          <a:p>
            <a:r>
              <a:rPr lang="en-US"/>
              <a:t>Changing the energy in electrons/photons also hardly affects results</a:t>
            </a:r>
            <a:br>
              <a:rPr lang="en-US"/>
            </a:br>
            <a:r>
              <a:rPr lang="en-US"/>
              <a:t>(if baryons dominate: </a:t>
            </a:r>
            <a:r>
              <a:rPr lang="en-US">
                <a:latin typeface="Symbol" charset="2"/>
                <a:cs typeface="Symbol" charset="2"/>
              </a:rPr>
              <a:t>e</a:t>
            </a:r>
            <a:r>
              <a:rPr lang="en-US" baseline="-25000"/>
              <a:t>p</a:t>
            </a:r>
            <a:r>
              <a:rPr lang="en-US"/>
              <a:t> ~ 1):</a:t>
            </a:r>
          </a:p>
        </p:txBody>
      </p:sp>
      <p:pic>
        <p:nvPicPr>
          <p:cNvPr id="5" name="Picture 4" descr="Bildschirmfoto 2015-02-10 um 10.4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740" y="2456892"/>
            <a:ext cx="4680520" cy="986857"/>
          </a:xfrm>
          <a:prstGeom prst="rect">
            <a:avLst/>
          </a:prstGeom>
        </p:spPr>
      </p:pic>
      <p:pic>
        <p:nvPicPr>
          <p:cNvPr id="7" name="Picture 6" descr="Bildschirmfoto 2015-02-10 um 10.49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4905164"/>
            <a:ext cx="6947756" cy="9153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2555776" y="4221088"/>
            <a:ext cx="4572508" cy="17281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Compare to</a:t>
            </a:r>
            <a:b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"/>
                <a:cs typeface="Times"/>
              </a:rPr>
              <a:t>Guetta</a:t>
            </a:r>
            <a:r>
              <a:rPr lang="en-US" b="1">
                <a:solidFill>
                  <a:schemeClr val="bg1"/>
                </a:solidFill>
                <a:latin typeface="Times"/>
                <a:cs typeface="Times"/>
              </a:rPr>
              <a:t> et al, Astropart. Phys. 20 (2004) 429 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"/>
              <a:cs typeface="Times"/>
            </a:endParaRPr>
          </a:p>
        </p:txBody>
      </p:sp>
      <p:pic>
        <p:nvPicPr>
          <p:cNvPr id="3" name="Picture 2" descr="Bildschirmfoto 2015-03-13 um 15.10.24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258"/>
          <a:stretch/>
        </p:blipFill>
        <p:spPr>
          <a:xfrm>
            <a:off x="2807804" y="4617132"/>
            <a:ext cx="4105486" cy="9898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35596" y="60270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(Bustamante, Baerwald, Murase, Winter, </a:t>
            </a:r>
            <a:br>
              <a:rPr lang="en-US" b="1">
                <a:solidFill>
                  <a:schemeClr val="accent1"/>
                </a:solidFill>
                <a:latin typeface="Times"/>
                <a:cs typeface="Times"/>
              </a:rPr>
            </a:br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arXiv:1409.2874, Nature Commun. 6:6783</a:t>
            </a:r>
            <a:br>
              <a:rPr lang="en-US" b="1">
                <a:solidFill>
                  <a:schemeClr val="accent1"/>
                </a:solidFill>
                <a:latin typeface="Times"/>
                <a:cs typeface="Times"/>
              </a:rPr>
            </a:br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doi: 10.1038/ncomms7783 (April 2015))</a:t>
            </a:r>
          </a:p>
        </p:txBody>
      </p:sp>
    </p:spTree>
    <p:extLst>
      <p:ext uri="{BB962C8B-B14F-4D97-AF65-F5344CB8AC3E}">
        <p14:creationId xmlns:p14="http://schemas.microsoft.com/office/powerpoint/2010/main" val="138518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UHECR fit of single-collision model</a:t>
            </a:r>
          </a:p>
        </p:txBody>
      </p:sp>
      <p:pic>
        <p:nvPicPr>
          <p:cNvPr id="4" name="Picture 3" descr="Bildschirmfoto 2014-04-21 um 20.24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944724"/>
            <a:ext cx="5006745" cy="4620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5517232"/>
            <a:ext cx="291632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/>
              <a:t>Example: Efficient escape by</a:t>
            </a:r>
            <a:br>
              <a:rPr lang="en-US"/>
            </a:br>
            <a:r>
              <a:rPr lang="en-US"/>
              <a:t>Bohm-like diffusion, </a:t>
            </a:r>
            <a:r>
              <a:rPr lang="en-US">
                <a:latin typeface="Symbol" charset="2"/>
                <a:cs typeface="Symbol" charset="2"/>
              </a:rPr>
              <a:t>h</a:t>
            </a:r>
            <a:r>
              <a:rPr lang="en-US"/>
              <a:t>=0.1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55576" y="6057292"/>
            <a:ext cx="7924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b="1">
                <a:solidFill>
                  <a:srgbClr val="00A5EB"/>
                </a:solidFill>
                <a:latin typeface="Times New Roman" charset="0"/>
              </a:rPr>
              <a:t>(Baerwald, Bustamante, Winter, Astropart. Phys. 62  (2015) 66)</a:t>
            </a:r>
            <a:endParaRPr lang="de-DE" sz="1600" b="1">
              <a:solidFill>
                <a:schemeClr val="accent2"/>
              </a:solidFill>
              <a:latin typeface="Times New Roman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948264" y="2960948"/>
            <a:ext cx="79208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7380312" y="1196752"/>
            <a:ext cx="0" cy="162018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380312" y="3068960"/>
            <a:ext cx="0" cy="183620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524328" y="1385481"/>
            <a:ext cx="14396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Direct/diffusive escape significant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4328" y="3537012"/>
            <a:ext cx="1439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Neutron model dominates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943708" y="4797152"/>
            <a:ext cx="1476164" cy="360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683568" y="4149080"/>
            <a:ext cx="1439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IceCube excluded (current);</a:t>
            </a:r>
            <a:br>
              <a:rPr lang="en-US" sz="2000"/>
            </a:br>
            <a:r>
              <a:rPr lang="en-US" sz="2000" b="1"/>
              <a:t>Neutron model ruled out!</a:t>
            </a:r>
          </a:p>
        </p:txBody>
      </p:sp>
      <p:cxnSp>
        <p:nvCxnSpPr>
          <p:cNvPr id="24" name="Straight Arrow Connector 23"/>
          <p:cNvCxnSpPr/>
          <p:nvPr/>
        </p:nvCxnSpPr>
        <p:spPr bwMode="auto">
          <a:xfrm>
            <a:off x="1835696" y="1916832"/>
            <a:ext cx="1368152" cy="2880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Box 24"/>
          <p:cNvSpPr txBox="1"/>
          <p:nvPr/>
        </p:nvSpPr>
        <p:spPr>
          <a:xfrm>
            <a:off x="683568" y="3068960"/>
            <a:ext cx="1439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IceCube excluded (15 years)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3568" y="1700808"/>
            <a:ext cx="1439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Baryonic loading</a:t>
            </a:r>
            <a:br>
              <a:rPr lang="en-US" sz="2000"/>
            </a:br>
            <a:r>
              <a:rPr lang="en-US" sz="2000"/>
              <a:t>log</a:t>
            </a:r>
            <a:r>
              <a:rPr lang="en-US" sz="2000" baseline="-25000"/>
              <a:t>10</a:t>
            </a:r>
            <a:r>
              <a:rPr lang="en-US" sz="2000"/>
              <a:t>f</a:t>
            </a:r>
            <a:r>
              <a:rPr lang="en-US" sz="2000" baseline="-25000"/>
              <a:t>e</a:t>
            </a:r>
            <a:r>
              <a:rPr lang="en-US" sz="2000" baseline="30000"/>
              <a:t>-1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1871700" y="3573016"/>
            <a:ext cx="1584176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6588224" y="944724"/>
            <a:ext cx="504056" cy="4680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7164288" y="692696"/>
            <a:ext cx="1439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UHECR fit</a:t>
            </a:r>
          </a:p>
        </p:txBody>
      </p:sp>
    </p:spTree>
    <p:extLst>
      <p:ext uri="{BB962C8B-B14F-4D97-AF65-F5344CB8AC3E}">
        <p14:creationId xmlns:p14="http://schemas.microsoft.com/office/powerpoint/2010/main" val="291996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Photohadronic neutrino production model</a:t>
            </a:r>
          </a:p>
        </p:txBody>
      </p:sp>
      <p:pic>
        <p:nvPicPr>
          <p:cNvPr id="7" name="Picture 6" descr="Bildschirmfoto 2014-10-21 um 13.18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0" y="1412776"/>
            <a:ext cx="4237127" cy="4249499"/>
          </a:xfrm>
          <a:prstGeom prst="rect">
            <a:avLst/>
          </a:prstGeom>
        </p:spPr>
      </p:pic>
      <p:pic>
        <p:nvPicPr>
          <p:cNvPr id="8" name="Picture 7" descr="Bildschirmfoto 2014-10-21 um 10.27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074266" cy="4032448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375756" y="5841268"/>
            <a:ext cx="48245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b="1">
                <a:solidFill>
                  <a:schemeClr val="hlink"/>
                </a:solidFill>
                <a:latin typeface="Times"/>
                <a:cs typeface="Times"/>
              </a:rPr>
              <a:t>WW, arXiv:1307.2793, PRD88 (2013) 083007 </a:t>
            </a:r>
          </a:p>
        </p:txBody>
      </p:sp>
      <p:sp>
        <p:nvSpPr>
          <p:cNvPr id="12" name="Curved Down Arrow 11"/>
          <p:cNvSpPr/>
          <p:nvPr/>
        </p:nvSpPr>
        <p:spPr bwMode="auto">
          <a:xfrm>
            <a:off x="4247964" y="908720"/>
            <a:ext cx="684076" cy="36004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12060" y="90872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Exposure x 10</a:t>
            </a:r>
          </a:p>
        </p:txBody>
      </p:sp>
      <p:sp>
        <p:nvSpPr>
          <p:cNvPr id="3" name="Right Triangle 2"/>
          <p:cNvSpPr/>
          <p:nvPr/>
        </p:nvSpPr>
        <p:spPr>
          <a:xfrm rot="10800000">
            <a:off x="7668344" y="3825044"/>
            <a:ext cx="1224136" cy="1152128"/>
          </a:xfrm>
          <a:prstGeom prst="rtTriangle">
            <a:avLst/>
          </a:prstGeom>
          <a:solidFill>
            <a:srgbClr val="FFFF00">
              <a:alpha val="23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0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IceCube – Generation Two?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51520" y="872716"/>
            <a:ext cx="4183063" cy="5655456"/>
          </a:xfrm>
        </p:spPr>
        <p:txBody>
          <a:bodyPr/>
          <a:lstStyle/>
          <a:p>
            <a:r>
              <a:rPr lang="en-US" sz="2000"/>
              <a:t>Plans for upgrade of IceCube experiment</a:t>
            </a:r>
          </a:p>
          <a:p>
            <a:r>
              <a:rPr lang="en-US" sz="2000"/>
              <a:t>Volume upgrade:</a:t>
            </a:r>
            <a:br>
              <a:rPr lang="en-US" sz="2000"/>
            </a:br>
            <a:r>
              <a:rPr lang="en-US" sz="2000"/>
              <a:t>Instrumented volume O(10) km</a:t>
            </a:r>
            <a:r>
              <a:rPr lang="en-US" sz="2000" baseline="30000"/>
              <a:t>3</a:t>
            </a:r>
            <a:r>
              <a:rPr lang="en-US" sz="2000"/>
              <a:t>,</a:t>
            </a:r>
            <a:r>
              <a:rPr lang="en-US" sz="2000" baseline="30000"/>
              <a:t> </a:t>
            </a:r>
            <a:r>
              <a:rPr lang="en-US" sz="2000"/>
              <a:t>string spacing 240-300m</a:t>
            </a:r>
          </a:p>
          <a:p>
            <a:r>
              <a:rPr lang="en-US" sz="2000"/>
              <a:t>Purpose: “deliver substantial increases in the astrophysical neutrino sample for all flavors”</a:t>
            </a:r>
          </a:p>
          <a:p>
            <a:r>
              <a:rPr lang="en-US" sz="2000"/>
              <a:t>This talk: </a:t>
            </a:r>
            <a:br>
              <a:rPr lang="en-US" sz="2000"/>
            </a:br>
            <a:r>
              <a:rPr lang="en-US" sz="2000" b="1" i="1"/>
              <a:t>How much “substantial increase” is actually needed/desirable from the theory perspective?</a:t>
            </a:r>
          </a:p>
        </p:txBody>
      </p:sp>
      <p:pic>
        <p:nvPicPr>
          <p:cNvPr id="10" name="Picture 9" descr="Bildschirmfoto 2015-01-08 um 15.48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980" y="872716"/>
            <a:ext cx="4626474" cy="52652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80528" y="5841268"/>
            <a:ext cx="550810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(arXiv:1401.2046, arXiv:1412.5106)</a:t>
            </a:r>
          </a:p>
        </p:txBody>
      </p:sp>
    </p:spTree>
    <p:extLst>
      <p:ext uri="{BB962C8B-B14F-4D97-AF65-F5344CB8AC3E}">
        <p14:creationId xmlns:p14="http://schemas.microsoft.com/office/powerpoint/2010/main" val="167717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Targets for optimization (volume upgrade)?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836712"/>
            <a:ext cx="8520113" cy="4792663"/>
          </a:xfrm>
        </p:spPr>
        <p:txBody>
          <a:bodyPr/>
          <a:lstStyle/>
          <a:p>
            <a:r>
              <a:rPr lang="en-US" b="1"/>
              <a:t>Flux</a:t>
            </a:r>
            <a:r>
              <a:rPr lang="en-US"/>
              <a:t/>
            </a:r>
            <a:br>
              <a:rPr lang="en-US"/>
            </a:br>
            <a:r>
              <a:rPr lang="en-US"/>
              <a:t>Many applications, e. g. use </a:t>
            </a:r>
            <a:br>
              <a:rPr lang="en-US"/>
            </a:br>
            <a:r>
              <a:rPr lang="en-US"/>
              <a:t>constraints on event multiplets </a:t>
            </a:r>
            <a:br>
              <a:rPr lang="en-US"/>
            </a:br>
            <a:r>
              <a:rPr lang="en-US"/>
              <a:t>to constrain source density </a:t>
            </a:r>
            <a:br>
              <a:rPr lang="en-US"/>
            </a:br>
            <a:r>
              <a:rPr lang="en-US" sz="1600" b="1">
                <a:solidFill>
                  <a:schemeClr val="accent1"/>
                </a:solidFill>
                <a:latin typeface="Times"/>
                <a:cs typeface="Times"/>
              </a:rPr>
              <a:t>(from Kowalski, arXiv:1411.4385; </a:t>
            </a:r>
            <a:br>
              <a:rPr lang="en-US" sz="1600" b="1">
                <a:solidFill>
                  <a:schemeClr val="accent1"/>
                </a:solidFill>
                <a:latin typeface="Times"/>
                <a:cs typeface="Times"/>
              </a:rPr>
            </a:br>
            <a:r>
              <a:rPr lang="en-US" sz="1600" b="1">
                <a:solidFill>
                  <a:schemeClr val="accent1"/>
                </a:solidFill>
                <a:latin typeface="Times"/>
                <a:cs typeface="Times"/>
              </a:rPr>
              <a:t>see also Ahlers, Halzen, arXiv:1406.2160)</a:t>
            </a:r>
            <a:endParaRPr lang="en-US"/>
          </a:p>
          <a:p>
            <a:r>
              <a:rPr lang="en-US" b="1"/>
              <a:t>Flavor</a:t>
            </a:r>
          </a:p>
          <a:p>
            <a:pPr lvl="1"/>
            <a:r>
              <a:rPr lang="en-US" sz="1800"/>
              <a:t>Cooling/acceleration of secondaries,</a:t>
            </a:r>
          </a:p>
          <a:p>
            <a:pPr lvl="1"/>
            <a:r>
              <a:rPr lang="en-US" sz="1800"/>
              <a:t>New physics searches</a:t>
            </a:r>
          </a:p>
          <a:p>
            <a:r>
              <a:rPr lang="en-US" b="1"/>
              <a:t>Special event “topologies”</a:t>
            </a:r>
            <a:br>
              <a:rPr lang="en-US" b="1"/>
            </a:br>
            <a:r>
              <a:rPr lang="en-US"/>
              <a:t>(Glashow res., double bang, …)</a:t>
            </a:r>
            <a:br>
              <a:rPr lang="en-US"/>
            </a:br>
            <a:r>
              <a:rPr lang="en-US"/>
              <a:t>Challenging if there is a cutoff </a:t>
            </a:r>
            <a:br>
              <a:rPr lang="en-US"/>
            </a:br>
            <a:r>
              <a:rPr lang="en-US"/>
              <a:t>at PeV energies</a:t>
            </a:r>
            <a:endParaRPr lang="en-US" b="1"/>
          </a:p>
        </p:txBody>
      </p:sp>
      <p:pic>
        <p:nvPicPr>
          <p:cNvPr id="4" name="Picture 3" descr="Bildschirmfoto 2015-01-08 um 10.14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764704"/>
            <a:ext cx="4068452" cy="280489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>
            <a:off x="7776356" y="2312876"/>
            <a:ext cx="216024" cy="4320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7920372" y="1880828"/>
            <a:ext cx="1151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</a:rPr>
              <a:t>Frac. energy release in </a:t>
            </a:r>
            <a:r>
              <a:rPr lang="en-US" sz="120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6549" y="98072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Future bound</a:t>
            </a:r>
            <a:endParaRPr lang="en-US">
              <a:latin typeface="Symbol" charset="2"/>
              <a:cs typeface="Symbol" charset="2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7056276" y="1160748"/>
            <a:ext cx="504056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364088" y="2060848"/>
            <a:ext cx="16561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Saturate measured </a:t>
            </a:r>
            <a:r>
              <a:rPr lang="en-US">
                <a:latin typeface="Symbol" charset="2"/>
                <a:cs typeface="Symbol" charset="2"/>
              </a:rPr>
              <a:t>n</a:t>
            </a:r>
            <a:r>
              <a:rPr lang="en-US"/>
              <a:t> flux</a:t>
            </a:r>
            <a:endParaRPr lang="en-US">
              <a:latin typeface="Symbol" charset="2"/>
              <a:cs typeface="Symbol" charset="2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6300192" y="2204864"/>
            <a:ext cx="144016" cy="720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3748857" y="1919660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Picture 11" descr="Bildschirmfoto 2014-10-20 um 11.56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3016"/>
            <a:ext cx="4182846" cy="2528900"/>
          </a:xfrm>
          <a:prstGeom prst="rect">
            <a:avLst/>
          </a:prstGeom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529834" y="4041067"/>
            <a:ext cx="30741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de-DE" b="1">
                <a:solidFill>
                  <a:srgbClr val="00A5EB"/>
                </a:solidFill>
                <a:latin typeface="Times New Roman" charset="0"/>
              </a:rPr>
              <a:t>IceCube, </a:t>
            </a:r>
            <a:r>
              <a:rPr lang="hu-HU" b="1">
                <a:solidFill>
                  <a:srgbClr val="00A5EB"/>
                </a:solidFill>
                <a:latin typeface="Times New Roman" charset="0"/>
              </a:rPr>
              <a:t>PRL 113 (2014) 101101</a:t>
            </a:r>
            <a:endParaRPr lang="de-DE" b="1">
              <a:solidFill>
                <a:srgbClr val="00A5EB"/>
              </a:solidFill>
              <a:latin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56176" y="5013176"/>
            <a:ext cx="324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6296" y="5013176"/>
            <a:ext cx="324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2160" y="4473116"/>
            <a:ext cx="1548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PeV energies</a:t>
            </a: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3784861" y="5232028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>
          <a:xfrm>
            <a:off x="328477" y="5556064"/>
            <a:ext cx="4104456" cy="104411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Are there any quantitative benchmark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scenarios, which tell us how much exposure (= detector size x running time) is needed or desireable?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79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Example: Flavor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31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angle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88" y="1196752"/>
            <a:ext cx="3708412" cy="3709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of flavor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642" y="4977172"/>
            <a:ext cx="4183063" cy="1225439"/>
          </a:xfrm>
        </p:spPr>
        <p:txBody>
          <a:bodyPr/>
          <a:lstStyle/>
          <a:p>
            <a:r>
              <a:rPr lang="en-US" sz="2000"/>
              <a:t>Some regions can be excluded</a:t>
            </a:r>
          </a:p>
          <a:p>
            <a:r>
              <a:rPr lang="en-US" sz="2000"/>
              <a:t>Precision in relevant region </a:t>
            </a:r>
            <a:br>
              <a:rPr lang="en-US" sz="2000"/>
            </a:br>
            <a:r>
              <a:rPr lang="en-US" sz="2000"/>
              <a:t>too small, yet</a:t>
            </a:r>
          </a:p>
        </p:txBody>
      </p:sp>
      <p:pic>
        <p:nvPicPr>
          <p:cNvPr id="5" name="Picture 4" descr="Bildschirmfoto 2015-02-16 um 10.09.2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7" y="1304764"/>
            <a:ext cx="4275162" cy="3717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0625" y="872716"/>
            <a:ext cx="2268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Experiment</a:t>
            </a:r>
            <a:br>
              <a:rPr lang="en-US" sz="2000"/>
            </a:br>
            <a:r>
              <a:rPr lang="en-US" sz="1200" b="1">
                <a:solidFill>
                  <a:schemeClr val="accent1"/>
                </a:solidFill>
                <a:latin typeface="Times"/>
                <a:cs typeface="Times"/>
              </a:rPr>
              <a:t>(IceCube, </a:t>
            </a:r>
            <a:br>
              <a:rPr lang="en-US" sz="1200" b="1">
                <a:solidFill>
                  <a:schemeClr val="accent1"/>
                </a:solidFill>
                <a:latin typeface="Times"/>
                <a:cs typeface="Times"/>
              </a:rPr>
            </a:br>
            <a:r>
              <a:rPr lang="en-US" sz="1200" b="1">
                <a:solidFill>
                  <a:schemeClr val="accent1"/>
                </a:solidFill>
                <a:latin typeface="Times"/>
                <a:cs typeface="Times"/>
              </a:rPr>
              <a:t>arXiv:1502.03376)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1145" y="872716"/>
            <a:ext cx="2268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Theory</a:t>
            </a:r>
            <a:br>
              <a:rPr lang="en-US" sz="2000"/>
            </a:br>
            <a:r>
              <a:rPr lang="en-US" sz="1200" b="1">
                <a:solidFill>
                  <a:schemeClr val="accent1"/>
                </a:solidFill>
                <a:latin typeface="Times"/>
                <a:cs typeface="Times"/>
              </a:rPr>
              <a:t>(WW, </a:t>
            </a:r>
            <a:br>
              <a:rPr lang="en-US" sz="1200" b="1">
                <a:solidFill>
                  <a:schemeClr val="accent1"/>
                </a:solidFill>
                <a:latin typeface="Times"/>
                <a:cs typeface="Times"/>
              </a:rPr>
            </a:br>
            <a:r>
              <a:rPr lang="en-US" sz="1200" b="1">
                <a:solidFill>
                  <a:schemeClr val="accent1"/>
                </a:solidFill>
                <a:latin typeface="Times"/>
                <a:cs typeface="Times"/>
              </a:rPr>
              <a:t>unpublished)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99117" y="4810996"/>
            <a:ext cx="18717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/>
              <a:t>At source: </a:t>
            </a:r>
            <a:r>
              <a:rPr lang="en-US">
                <a:latin typeface="Symbol" charset="2"/>
                <a:cs typeface="Symbol" charset="2"/>
              </a:rPr>
              <a:t>n</a:t>
            </a:r>
            <a:r>
              <a:rPr lang="en-US" baseline="-25000"/>
              <a:t>e</a:t>
            </a:r>
            <a:r>
              <a:rPr lang="en-US"/>
              <a:t>:</a:t>
            </a:r>
            <a:r>
              <a:rPr lang="en-US">
                <a:latin typeface="Symbol" charset="2"/>
                <a:cs typeface="Symbol" charset="2"/>
              </a:rPr>
              <a:t>n</a:t>
            </a:r>
            <a:r>
              <a:rPr lang="en-US" baseline="-25000">
                <a:latin typeface="Symbol" charset="2"/>
                <a:cs typeface="Symbol" charset="2"/>
              </a:rPr>
              <a:t>m</a:t>
            </a:r>
            <a:r>
              <a:rPr lang="en-US"/>
              <a:t>:</a:t>
            </a:r>
            <a:r>
              <a:rPr lang="en-US">
                <a:latin typeface="Symbol" charset="2"/>
                <a:cs typeface="Symbol" charset="2"/>
              </a:rPr>
              <a:t>n</a:t>
            </a:r>
            <a:r>
              <a:rPr lang="en-US" baseline="-25000">
                <a:latin typeface="Symbol" charset="2"/>
                <a:cs typeface="Symbol" charset="2"/>
              </a:rPr>
              <a:t>t</a:t>
            </a:r>
          </a:p>
          <a:p>
            <a:r>
              <a:rPr lang="en-US"/>
              <a:t>- 1:2:0 (blue)</a:t>
            </a:r>
            <a:br>
              <a:rPr lang="en-US"/>
            </a:br>
            <a:r>
              <a:rPr lang="en-US"/>
              <a:t>- 0:1:0 (green)</a:t>
            </a:r>
          </a:p>
          <a:p>
            <a:r>
              <a:rPr lang="en-US"/>
              <a:t>- 1:0:0 (red)</a:t>
            </a:r>
          </a:p>
          <a:p>
            <a:r>
              <a:rPr lang="en-US"/>
              <a:t>- 1:1:0 (purple)</a:t>
            </a:r>
            <a:br>
              <a:rPr lang="en-US"/>
            </a:br>
            <a:r>
              <a:rPr lang="en-US"/>
              <a:t>- X:1-X:0 (gray)</a:t>
            </a:r>
            <a:br>
              <a:rPr lang="en-US"/>
            </a:b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66861" y="4833156"/>
            <a:ext cx="22682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Decay </a:t>
            </a:r>
            <a:br>
              <a:rPr lang="en-US"/>
            </a:br>
            <a:r>
              <a:rPr lang="en-US"/>
              <a:t>scenarios (yellow)</a:t>
            </a:r>
            <a:br>
              <a:rPr lang="en-US"/>
            </a:br>
            <a:r>
              <a:rPr lang="en-US"/>
              <a:t>- 011: </a:t>
            </a:r>
            <a:r>
              <a:rPr lang="en-US">
                <a:latin typeface="Symbol" charset="2"/>
                <a:cs typeface="Symbol" charset="2"/>
              </a:rPr>
              <a:t>n</a:t>
            </a:r>
            <a:r>
              <a:rPr lang="en-US" baseline="-25000"/>
              <a:t>1</a:t>
            </a:r>
            <a:r>
              <a:rPr lang="en-US"/>
              <a:t> unstable</a:t>
            </a:r>
          </a:p>
          <a:p>
            <a:r>
              <a:rPr lang="en-US"/>
              <a:t>- 100: </a:t>
            </a:r>
            <a:r>
              <a:rPr lang="en-US">
                <a:latin typeface="Symbol" charset="2"/>
                <a:cs typeface="Symbol" charset="2"/>
              </a:rPr>
              <a:t>n</a:t>
            </a:r>
            <a:r>
              <a:rPr lang="en-US" baseline="-25000"/>
              <a:t>2</a:t>
            </a:r>
            <a:r>
              <a:rPr lang="en-US"/>
              <a:t>, </a:t>
            </a:r>
            <a:r>
              <a:rPr lang="en-US">
                <a:latin typeface="Symbol" charset="2"/>
                <a:cs typeface="Symbol" charset="2"/>
              </a:rPr>
              <a:t>n</a:t>
            </a:r>
            <a:r>
              <a:rPr lang="en-US" baseline="-25000"/>
              <a:t>3</a:t>
            </a:r>
            <a:r>
              <a:rPr lang="en-US"/>
              <a:t> unstable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1385" y="1016732"/>
            <a:ext cx="212372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/>
              <a:t>(shaded regions: current 3</a:t>
            </a:r>
            <a:r>
              <a:rPr lang="en-US" sz="1200">
                <a:latin typeface="Symbol" charset="2"/>
                <a:cs typeface="Symbol" charset="2"/>
              </a:rPr>
              <a:t>s</a:t>
            </a:r>
            <a:r>
              <a:rPr lang="en-US" sz="1200"/>
              <a:t> range for mixing params)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20348805">
            <a:off x="372856" y="2983592"/>
            <a:ext cx="2664296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Experimental degeneracy</a:t>
            </a:r>
            <a:br>
              <a:rPr lang="en-US"/>
            </a:br>
            <a:r>
              <a:rPr lang="en-US" sz="1400"/>
              <a:t>(</a:t>
            </a:r>
            <a:r>
              <a:rPr lang="en-US" sz="1400">
                <a:latin typeface="Symbol" charset="2"/>
                <a:cs typeface="Symbol" charset="2"/>
              </a:rPr>
              <a:t>n</a:t>
            </a:r>
            <a:r>
              <a:rPr lang="en-US" sz="1400" baseline="-25000"/>
              <a:t>e</a:t>
            </a:r>
            <a:r>
              <a:rPr lang="en-US" sz="1400"/>
              <a:t> and </a:t>
            </a:r>
            <a:r>
              <a:rPr lang="en-US" sz="1400">
                <a:latin typeface="Symbol" charset="2"/>
                <a:cs typeface="Symbol" charset="2"/>
              </a:rPr>
              <a:t>n</a:t>
            </a:r>
            <a:r>
              <a:rPr lang="en-US" sz="1400" baseline="-25000">
                <a:latin typeface="Symbol" charset="2"/>
                <a:cs typeface="Symbol" charset="2"/>
              </a:rPr>
              <a:t>t</a:t>
            </a:r>
            <a:r>
              <a:rPr lang="en-US" sz="1400"/>
              <a:t> cascades look alike)</a:t>
            </a: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21514316" flipV="1">
            <a:off x="1070725" y="3248980"/>
            <a:ext cx="1512168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4219D9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 rot="1783698">
            <a:off x="5425245" y="2468964"/>
            <a:ext cx="2664296" cy="553998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/>
              <a:t>Theory degeneracy</a:t>
            </a:r>
            <a:br>
              <a:rPr lang="en-US"/>
            </a:br>
            <a:r>
              <a:rPr lang="en-US" sz="1400"/>
              <a:t>(</a:t>
            </a:r>
            <a:r>
              <a:rPr lang="en-US" sz="1400">
                <a:latin typeface="Symbol" charset="2"/>
                <a:cs typeface="Symbol" charset="2"/>
              </a:rPr>
              <a:t>n</a:t>
            </a:r>
            <a:r>
              <a:rPr lang="en-US" sz="1400" baseline="-25000">
                <a:latin typeface="Symbol" charset="2"/>
                <a:cs typeface="Symbol" charset="2"/>
              </a:rPr>
              <a:t>m</a:t>
            </a:r>
            <a:r>
              <a:rPr lang="en-US" sz="1400"/>
              <a:t> and </a:t>
            </a:r>
            <a:r>
              <a:rPr lang="en-US" sz="1400">
                <a:latin typeface="Symbol" charset="2"/>
                <a:cs typeface="Symbol" charset="2"/>
              </a:rPr>
              <a:t>n</a:t>
            </a:r>
            <a:r>
              <a:rPr lang="en-US" sz="1400" baseline="-25000">
                <a:latin typeface="Symbol" charset="2"/>
                <a:cs typeface="Symbol" charset="2"/>
              </a:rPr>
              <a:t>t</a:t>
            </a:r>
            <a:r>
              <a:rPr lang="en-US" sz="1400"/>
              <a:t> maximally mixed)</a:t>
            </a:r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2949209" flipV="1">
            <a:off x="5860337" y="2761630"/>
            <a:ext cx="1512168" cy="50405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4219D9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>
          <a:xfrm rot="20397387">
            <a:off x="4928453" y="3464476"/>
            <a:ext cx="2340260" cy="182542"/>
          </a:xfrm>
          <a:prstGeom prst="rect">
            <a:avLst/>
          </a:prstGeom>
          <a:solidFill>
            <a:srgbClr val="FF6600">
              <a:alpha val="24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008" y="3501008"/>
            <a:ext cx="140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Exposure x 40 (extrapol.)</a:t>
            </a:r>
          </a:p>
        </p:txBody>
      </p:sp>
    </p:spTree>
    <p:extLst>
      <p:ext uri="{BB962C8B-B14F-4D97-AF65-F5344CB8AC3E}">
        <p14:creationId xmlns:p14="http://schemas.microsoft.com/office/powerpoint/2010/main" val="75343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/>
      <p:bldP spid="10" grpId="0" animBg="1"/>
      <p:bldP spid="13" grpId="0" animBg="1"/>
      <p:bldP spid="16" grpId="0" animBg="1"/>
      <p:bldP spid="18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55" y="103188"/>
            <a:ext cx="8520113" cy="544512"/>
          </a:xfrm>
        </p:spPr>
        <p:txBody>
          <a:bodyPr/>
          <a:lstStyle/>
          <a:p>
            <a:r>
              <a:rPr lang="en-US"/>
              <a:t>Spectral information has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520113" cy="4792663"/>
          </a:xfrm>
        </p:spPr>
        <p:txBody>
          <a:bodyPr/>
          <a:lstStyle/>
          <a:p>
            <a:r>
              <a:rPr lang="en-US"/>
              <a:t>Example: Neutrinos from</a:t>
            </a:r>
            <a:br>
              <a:rPr lang="en-US"/>
            </a:br>
            <a:r>
              <a:rPr lang="en-US"/>
              <a:t>Ap interactions; sources</a:t>
            </a:r>
            <a:br>
              <a:rPr lang="en-US"/>
            </a:br>
            <a:r>
              <a:rPr lang="en-US"/>
              <a:t>cosmologically distributed</a:t>
            </a:r>
            <a:br>
              <a:rPr lang="en-US"/>
            </a:br>
            <a:endParaRPr lang="en-US"/>
          </a:p>
          <a:p>
            <a:r>
              <a:rPr lang="en-US"/>
              <a:t>Find possible </a:t>
            </a:r>
            <a:r>
              <a:rPr lang="en-US" b="1"/>
              <a:t>fits</a:t>
            </a:r>
            <a:r>
              <a:rPr lang="en-US"/>
              <a:t> to data:</a:t>
            </a:r>
          </a:p>
        </p:txBody>
      </p:sp>
      <p:pic>
        <p:nvPicPr>
          <p:cNvPr id="4" name="Picture 3" descr="Bildschirmfoto 2014-09-21 um 19.29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32" y="2924944"/>
            <a:ext cx="4036872" cy="3171829"/>
          </a:xfrm>
          <a:prstGeom prst="rect">
            <a:avLst/>
          </a:prstGeom>
        </p:spPr>
      </p:pic>
      <p:pic>
        <p:nvPicPr>
          <p:cNvPr id="5" name="Picture 4" descr="Bildschirmfoto 2014-09-21 um 19.31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00" y="980728"/>
            <a:ext cx="5040560" cy="15030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05729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Times"/>
                <a:cs typeface="Times"/>
              </a:rPr>
              <a:t>Winter, PRD 90 (2014) 103003, arXiv:1407.7536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788024" y="4287954"/>
            <a:ext cx="1548172" cy="18002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4139952" y="3315846"/>
            <a:ext cx="2160240" cy="46805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015716" y="3284984"/>
            <a:ext cx="1440160" cy="21088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3366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2015716" y="3861048"/>
            <a:ext cx="1908212" cy="10441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 18"/>
          <p:cNvSpPr/>
          <p:nvPr/>
        </p:nvSpPr>
        <p:spPr bwMode="auto">
          <a:xfrm>
            <a:off x="6372200" y="2564904"/>
            <a:ext cx="2556284" cy="137329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Protons </a:t>
            </a:r>
            <a:b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charset="2"/>
                <a:cs typeface="Symbol" charset="2"/>
              </a:rPr>
              <a:t>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=2 </a:t>
            </a:r>
            <a:b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 ~ 10</a:t>
            </a:r>
            <a:r>
              <a:rPr kumimoji="0" lang="en-US" sz="16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G</a:t>
            </a:r>
            <a:b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(magnetic field effects on sec. pions, muons, kaons)</a:t>
            </a:r>
            <a:b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372200" y="4107934"/>
            <a:ext cx="2556284" cy="18002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/>
              <a:t>Nuclei</a:t>
            </a:r>
          </a:p>
          <a:p>
            <a:pPr eaLnBrk="0" hangingPunct="0"/>
            <a:r>
              <a:rPr lang="en-US">
                <a:latin typeface="Symbol" charset="2"/>
                <a:cs typeface="Symbol" charset="2"/>
              </a:rPr>
              <a:t>a</a:t>
            </a:r>
            <a:r>
              <a:rPr lang="en-US"/>
              <a:t>=2, E</a:t>
            </a:r>
            <a:r>
              <a:rPr lang="en-US" baseline="-25000"/>
              <a:t>max</a:t>
            </a:r>
            <a:r>
              <a:rPr lang="en-US"/>
              <a:t>=10</a:t>
            </a:r>
            <a:r>
              <a:rPr lang="en-US" baseline="30000"/>
              <a:t>10.1</a:t>
            </a:r>
            <a:r>
              <a:rPr lang="en-US"/>
              <a:t> GeV</a:t>
            </a:r>
            <a:br>
              <a:rPr lang="en-US"/>
            </a:br>
            <a:r>
              <a:rPr lang="en-US"/>
              <a:t>Composition </a:t>
            </a:r>
            <a:r>
              <a:rPr lang="en-US" i="1"/>
              <a:t>at source</a:t>
            </a: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/>
              <a:t>with </a:t>
            </a:r>
            <a:r>
              <a:rPr lang="en-US">
                <a:latin typeface="Symbol" charset="2"/>
                <a:cs typeface="Symbol" charset="2"/>
              </a:rPr>
              <a:t>b</a:t>
            </a:r>
            <a:r>
              <a:rPr lang="en-US"/>
              <a:t>=0.4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23528" y="4725144"/>
            <a:ext cx="1620180" cy="82809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Protons</a:t>
            </a:r>
            <a:b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charset="2"/>
                <a:cs typeface="Symbol" charset="2"/>
              </a:rPr>
              <a:t>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=2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br>
              <a:rPr kumimoji="0" lang="en-US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/>
              <a:t>E</a:t>
            </a:r>
            <a:r>
              <a:rPr lang="en-US" baseline="-25000"/>
              <a:t>max</a:t>
            </a:r>
            <a:r>
              <a:rPr lang="en-US"/>
              <a:t>=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</a:t>
            </a:r>
            <a:r>
              <a:rPr kumimoji="0" lang="en-US" sz="1600" b="0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7.5</a:t>
            </a:r>
            <a:r>
              <a:rPr kumimoji="0" lang="en-US" sz="16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GeV</a:t>
            </a: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23528" y="3063818"/>
            <a:ext cx="1620180" cy="7612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Protons, 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charset="2"/>
                <a:cs typeface="Symbol" charset="2"/>
              </a:rPr>
              <a:t>a</a:t>
            </a: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=2.5</a:t>
            </a:r>
            <a:b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1400" b="1">
                <a:solidFill>
                  <a:schemeClr val="bg1"/>
                </a:solidFill>
                <a:latin typeface="Times"/>
                <a:cs typeface="Times"/>
              </a:rPr>
              <a:t>(agrees with arXiv:1410.1749)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en-US" sz="1400" i="0" u="none" strike="noStrike" cap="none" normalizeH="0" baseline="0" smtClean="0">
              <a:ln>
                <a:noFill/>
              </a:ln>
              <a:effectLst/>
              <a:latin typeface="Arial"/>
              <a:cs typeface="Arial"/>
            </a:endParaRPr>
          </a:p>
        </p:txBody>
      </p:sp>
      <p:pic>
        <p:nvPicPr>
          <p:cNvPr id="24" name="Picture 23" descr="Bildschirmfoto 2014-09-21 um 19.51.5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972030"/>
            <a:ext cx="2412268" cy="5515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59832" y="4509120"/>
            <a:ext cx="1008112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3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Energy-dependent flavor composition</a:t>
            </a:r>
          </a:p>
        </p:txBody>
      </p:sp>
      <p:pic>
        <p:nvPicPr>
          <p:cNvPr id="5" name="Picture 4" descr="Bildschirmfoto 2014-10-21 um 13.01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4270304" cy="33675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6519446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Times"/>
                <a:cs typeface="Times"/>
              </a:rPr>
              <a:t>Winter, arXiv:1407.7536, PRD; first in Kashti, Waxman, 2005</a:t>
            </a:r>
          </a:p>
        </p:txBody>
      </p:sp>
      <p:pic>
        <p:nvPicPr>
          <p:cNvPr id="23" name="Picture 22" descr="Bildschirmfoto 2014-09-21 um 19.29.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63037"/>
            <a:ext cx="4212468" cy="3309797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680012" y="4149080"/>
            <a:ext cx="4320480" cy="16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0" fontAlgn="base" hangingPunct="0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/>
              <a:t>Cutoff produced by magnetic field effects on </a:t>
            </a:r>
            <a:r>
              <a:rPr lang="en-US">
                <a:latin typeface="Symbol" charset="2"/>
                <a:cs typeface="Symbol" charset="2"/>
              </a:rPr>
              <a:t>m</a:t>
            </a:r>
            <a:r>
              <a:rPr lang="en-US"/>
              <a:t>, </a:t>
            </a:r>
            <a:r>
              <a:rPr lang="en-US">
                <a:latin typeface="Symbol" charset="2"/>
                <a:cs typeface="Symbol" charset="2"/>
              </a:rPr>
              <a:t>p</a:t>
            </a:r>
            <a:r>
              <a:rPr lang="en-US"/>
              <a:t>? </a:t>
            </a:r>
            <a:br>
              <a:rPr lang="en-US"/>
            </a:br>
            <a:r>
              <a:rPr lang="en-US" b="1"/>
              <a:t>Change of flavor composition! </a:t>
            </a:r>
          </a:p>
          <a:p>
            <a:r>
              <a:rPr lang="en-US"/>
              <a:t>Need to identify 20% effect on flavor ratio in cutoff region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6300192" y="1376772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5616116" y="980728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Basically indistinguishable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36096" y="2456892"/>
            <a:ext cx="104411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5596" y="4653136"/>
            <a:ext cx="104411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636" y="1232756"/>
            <a:ext cx="237626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/>
              <a:t>Spectral shape</a:t>
            </a:r>
            <a:br>
              <a:rPr lang="en-US" sz="2400"/>
            </a:br>
            <a:r>
              <a:rPr lang="en-US" sz="2400"/>
              <a:t>vs.</a:t>
            </a:r>
            <a:br>
              <a:rPr lang="en-US" sz="2400"/>
            </a:br>
            <a:r>
              <a:rPr lang="en-US" sz="2400"/>
              <a:t>Flavor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671900" y="1520788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2555776" y="2456892"/>
            <a:ext cx="0" cy="3600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 rot="16200000">
            <a:off x="-418207" y="1984484"/>
            <a:ext cx="14401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Muon tracks/</a:t>
            </a:r>
          </a:p>
          <a:p>
            <a:r>
              <a:rPr lang="en-US"/>
              <a:t>cascades</a:t>
            </a:r>
          </a:p>
        </p:txBody>
      </p:sp>
    </p:spTree>
    <p:extLst>
      <p:ext uri="{BB962C8B-B14F-4D97-AF65-F5344CB8AC3E}">
        <p14:creationId xmlns:p14="http://schemas.microsoft.com/office/powerpoint/2010/main" val="114823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Required exposure?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524" y="1196752"/>
            <a:ext cx="3605349" cy="4792663"/>
          </a:xfrm>
        </p:spPr>
        <p:txBody>
          <a:bodyPr/>
          <a:lstStyle/>
          <a:p>
            <a:r>
              <a:rPr lang="en-US"/>
              <a:t>Currently: about 0.6 tracks and 0.9 cascades in relevant bins (out of 37 events)</a:t>
            </a:r>
          </a:p>
          <a:p>
            <a:r>
              <a:rPr lang="en-US"/>
              <a:t>Need about 40 times higher exposure (compared to 37 events) to lift degeneracy between maximal energy and magnetic field effect cutoffs (figure)</a:t>
            </a:r>
          </a:p>
        </p:txBody>
      </p:sp>
      <p:pic>
        <p:nvPicPr>
          <p:cNvPr id="6" name="Picture 5" descr="Bildschirmfoto 2015-04-15 um 13.51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196752"/>
            <a:ext cx="4899593" cy="45988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4833156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Times"/>
                <a:cs typeface="Times"/>
              </a:rPr>
              <a:t>Winter, PRD 90 (2014) 103003, arXiv:1407.7536</a:t>
            </a:r>
          </a:p>
        </p:txBody>
      </p:sp>
    </p:spTree>
    <p:extLst>
      <p:ext uri="{BB962C8B-B14F-4D97-AF65-F5344CB8AC3E}">
        <p14:creationId xmlns:p14="http://schemas.microsoft.com/office/powerpoint/2010/main" val="91694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20746</TotalTime>
  <Words>758</Words>
  <Application>Microsoft Macintosh PowerPoint</Application>
  <PresentationFormat>On-screen Show (4:3)</PresentationFormat>
  <Paragraphs>150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2_DESY_Vortrag_3-1</vt:lpstr>
      <vt:lpstr>Theory benchmarks for IceCube-Gen2?</vt:lpstr>
      <vt:lpstr>Contents</vt:lpstr>
      <vt:lpstr>IceCube – Generation Two? </vt:lpstr>
      <vt:lpstr>Targets for optimization (volume upgrade)?</vt:lpstr>
      <vt:lpstr>Example: Flavor</vt:lpstr>
      <vt:lpstr>Potential of flavor information</vt:lpstr>
      <vt:lpstr>Spectral information has limitations</vt:lpstr>
      <vt:lpstr>Energy-dependent flavor composition</vt:lpstr>
      <vt:lpstr>Required exposure?</vt:lpstr>
      <vt:lpstr>Example: Flux</vt:lpstr>
      <vt:lpstr>Gamma-ray bursts: Multiple collision models</vt:lpstr>
      <vt:lpstr>Production of different messengers</vt:lpstr>
      <vt:lpstr>Consequences for neutrino production</vt:lpstr>
      <vt:lpstr>Special event types/topologies Example: Glashow resonance</vt:lpstr>
      <vt:lpstr>Glashow resonance to discriminate pp from pg?</vt:lpstr>
      <vt:lpstr>Required exposure to discriminate pp from pg</vt:lpstr>
      <vt:lpstr>Summary and conclusions</vt:lpstr>
      <vt:lpstr>BACKUP</vt:lpstr>
      <vt:lpstr>Parameter space dependence: Numerical cross-check!</vt:lpstr>
      <vt:lpstr>Why is the new GRB prediction robust?</vt:lpstr>
      <vt:lpstr>UHECR fit of single-collision model</vt:lpstr>
      <vt:lpstr>Example: Photohadronic neutrino production model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Winter Walter</dc:creator>
  <cp:lastModifiedBy>Walter Winter</cp:lastModifiedBy>
  <cp:revision>1043</cp:revision>
  <cp:lastPrinted>2015-03-10T12:58:10Z</cp:lastPrinted>
  <dcterms:created xsi:type="dcterms:W3CDTF">2008-04-14T12:45:38Z</dcterms:created>
  <dcterms:modified xsi:type="dcterms:W3CDTF">2015-05-05T16:47:17Z</dcterms:modified>
</cp:coreProperties>
</file>