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62"/>
  </p:notesMasterIdLst>
  <p:handoutMasterIdLst>
    <p:handoutMasterId r:id="rId63"/>
  </p:handoutMasterIdLst>
  <p:sldIdLst>
    <p:sldId id="256" r:id="rId2"/>
    <p:sldId id="321" r:id="rId3"/>
    <p:sldId id="407" r:id="rId4"/>
    <p:sldId id="408" r:id="rId5"/>
    <p:sldId id="323" r:id="rId6"/>
    <p:sldId id="325" r:id="rId7"/>
    <p:sldId id="477" r:id="rId8"/>
    <p:sldId id="390" r:id="rId9"/>
    <p:sldId id="478" r:id="rId10"/>
    <p:sldId id="479" r:id="rId11"/>
    <p:sldId id="481" r:id="rId12"/>
    <p:sldId id="482" r:id="rId13"/>
    <p:sldId id="484" r:id="rId14"/>
    <p:sldId id="457" r:id="rId15"/>
    <p:sldId id="458" r:id="rId16"/>
    <p:sldId id="460" r:id="rId17"/>
    <p:sldId id="461" r:id="rId18"/>
    <p:sldId id="462" r:id="rId19"/>
    <p:sldId id="463" r:id="rId20"/>
    <p:sldId id="464" r:id="rId21"/>
    <p:sldId id="465" r:id="rId22"/>
    <p:sldId id="466" r:id="rId23"/>
    <p:sldId id="467" r:id="rId24"/>
    <p:sldId id="468" r:id="rId25"/>
    <p:sldId id="469" r:id="rId26"/>
    <p:sldId id="470" r:id="rId27"/>
    <p:sldId id="471" r:id="rId28"/>
    <p:sldId id="472" r:id="rId29"/>
    <p:sldId id="473" r:id="rId30"/>
    <p:sldId id="474" r:id="rId31"/>
    <p:sldId id="485" r:id="rId32"/>
    <p:sldId id="486" r:id="rId33"/>
    <p:sldId id="491" r:id="rId34"/>
    <p:sldId id="493" r:id="rId35"/>
    <p:sldId id="492" r:id="rId36"/>
    <p:sldId id="494" r:id="rId37"/>
    <p:sldId id="420" r:id="rId38"/>
    <p:sldId id="421" r:id="rId39"/>
    <p:sldId id="487" r:id="rId40"/>
    <p:sldId id="488" r:id="rId41"/>
    <p:sldId id="489" r:id="rId42"/>
    <p:sldId id="452" r:id="rId43"/>
    <p:sldId id="360" r:id="rId44"/>
    <p:sldId id="436" r:id="rId45"/>
    <p:sldId id="495" r:id="rId46"/>
    <p:sldId id="496" r:id="rId47"/>
    <p:sldId id="497" r:id="rId48"/>
    <p:sldId id="498" r:id="rId49"/>
    <p:sldId id="499" r:id="rId50"/>
    <p:sldId id="500" r:id="rId51"/>
    <p:sldId id="440" r:id="rId52"/>
    <p:sldId id="406" r:id="rId53"/>
    <p:sldId id="386" r:id="rId54"/>
    <p:sldId id="502" r:id="rId55"/>
    <p:sldId id="501" r:id="rId56"/>
    <p:sldId id="362" r:id="rId57"/>
    <p:sldId id="446" r:id="rId58"/>
    <p:sldId id="453" r:id="rId59"/>
    <p:sldId id="475" r:id="rId60"/>
    <p:sldId id="476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00"/>
    <a:srgbClr val="CEB966"/>
    <a:srgbClr val="0000FF"/>
    <a:srgbClr val="FF7F7F"/>
    <a:srgbClr val="FF4F4F"/>
    <a:srgbClr val="A6D0DF"/>
    <a:srgbClr val="EDE4F1"/>
    <a:srgbClr val="6BB1C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91" autoAdjust="0"/>
    <p:restoredTop sz="93467" autoAdjust="0"/>
  </p:normalViewPr>
  <p:slideViewPr>
    <p:cSldViewPr snapToGrid="0" snapToObjects="1">
      <p:cViewPr varScale="1">
        <p:scale>
          <a:sx n="92" d="100"/>
          <a:sy n="92" d="100"/>
        </p:scale>
        <p:origin x="-139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6" d="100"/>
        <a:sy n="46" d="100"/>
      </p:scale>
      <p:origin x="0" y="224"/>
    </p:cViewPr>
  </p:sorterViewPr>
  <p:notesViewPr>
    <p:cSldViewPr snapToGrid="0" snapToObjects="1">
      <p:cViewPr varScale="1">
        <p:scale>
          <a:sx n="56" d="100"/>
          <a:sy n="56" d="100"/>
        </p:scale>
        <p:origin x="-1776" y="-102"/>
      </p:cViewPr>
      <p:guideLst>
        <p:guide orient="horz" pos="2880"/>
        <p:guide pos="2160"/>
      </p:guideLst>
    </p:cSldViewPr>
  </p:notesViewPr>
  <p:gridSpacing cx="114300" cy="1143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handoutMaster" Target="handoutMasters/handout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4069D-1863-4F1F-9534-42B59B7326FA}" type="datetimeFigureOut">
              <a:rPr lang="en-US" smtClean="0"/>
              <a:pPr/>
              <a:t>5/3/15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511276-6694-4CBC-BF35-54D7166C05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454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7FBCDE-697A-4E2B-9AA7-05ECD3517C6E}" type="datetimeFigureOut">
              <a:rPr lang="en-US" smtClean="0"/>
              <a:pPr/>
              <a:t>5/3/15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776E4-4CE2-4D65-8B51-35C3B8F731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061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776E4-4CE2-4D65-8B51-35C3B8F7315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" y="1371600"/>
            <a:ext cx="8686800" cy="1828800"/>
          </a:xfrm>
          <a:prstGeom prst="rect">
            <a:avLst/>
          </a:prstGeo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515100"/>
            <a:ext cx="2362200" cy="3429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5100"/>
            <a:ext cx="2895600" cy="3429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515100"/>
            <a:ext cx="990600" cy="3429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858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28600" y="1028700"/>
            <a:ext cx="2057400" cy="2628900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228600" y="3771900"/>
            <a:ext cx="2057400" cy="2628900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6"/>
          <p:cNvSpPr>
            <a:spLocks noGrp="1"/>
          </p:cNvSpPr>
          <p:nvPr>
            <p:ph sz="quarter" idx="15"/>
          </p:nvPr>
        </p:nvSpPr>
        <p:spPr>
          <a:xfrm>
            <a:off x="2441448" y="1028700"/>
            <a:ext cx="2057400" cy="2628900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6"/>
          <p:cNvSpPr>
            <a:spLocks noGrp="1"/>
          </p:cNvSpPr>
          <p:nvPr>
            <p:ph sz="quarter" idx="16"/>
          </p:nvPr>
        </p:nvSpPr>
        <p:spPr>
          <a:xfrm>
            <a:off x="4645152" y="1028700"/>
            <a:ext cx="2057400" cy="2628900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6"/>
          <p:cNvSpPr>
            <a:spLocks noGrp="1"/>
          </p:cNvSpPr>
          <p:nvPr>
            <p:ph sz="quarter" idx="17"/>
          </p:nvPr>
        </p:nvSpPr>
        <p:spPr>
          <a:xfrm>
            <a:off x="6858000" y="1028700"/>
            <a:ext cx="2057400" cy="2628900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6"/>
          <p:cNvSpPr>
            <a:spLocks noGrp="1"/>
          </p:cNvSpPr>
          <p:nvPr>
            <p:ph sz="quarter" idx="18"/>
          </p:nvPr>
        </p:nvSpPr>
        <p:spPr>
          <a:xfrm>
            <a:off x="2441448" y="3771900"/>
            <a:ext cx="2057400" cy="2628900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6"/>
          <p:cNvSpPr>
            <a:spLocks noGrp="1"/>
          </p:cNvSpPr>
          <p:nvPr>
            <p:ph sz="quarter" idx="19"/>
          </p:nvPr>
        </p:nvSpPr>
        <p:spPr>
          <a:xfrm>
            <a:off x="4645152" y="3771900"/>
            <a:ext cx="2057400" cy="2628900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6"/>
          <p:cNvSpPr>
            <a:spLocks noGrp="1"/>
          </p:cNvSpPr>
          <p:nvPr>
            <p:ph sz="quarter" idx="20"/>
          </p:nvPr>
        </p:nvSpPr>
        <p:spPr>
          <a:xfrm>
            <a:off x="6858000" y="3771900"/>
            <a:ext cx="2057400" cy="2628900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772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858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28600" y="1028699"/>
            <a:ext cx="2743200" cy="5367867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6"/>
          <p:cNvSpPr>
            <a:spLocks noGrp="1"/>
          </p:cNvSpPr>
          <p:nvPr>
            <p:ph sz="quarter" idx="15"/>
          </p:nvPr>
        </p:nvSpPr>
        <p:spPr>
          <a:xfrm>
            <a:off x="6172200" y="1028700"/>
            <a:ext cx="2743200" cy="5367866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6"/>
          <p:cNvSpPr>
            <a:spLocks noGrp="1"/>
          </p:cNvSpPr>
          <p:nvPr>
            <p:ph sz="quarter" idx="17"/>
          </p:nvPr>
        </p:nvSpPr>
        <p:spPr>
          <a:xfrm>
            <a:off x="3200400" y="1028700"/>
            <a:ext cx="2743200" cy="5367866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047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143001"/>
            <a:ext cx="4229100" cy="685800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86300" y="1143001"/>
            <a:ext cx="4229100" cy="685800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28600" y="1943100"/>
            <a:ext cx="4229100" cy="4457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1943100"/>
            <a:ext cx="4229100" cy="4457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858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515100"/>
            <a:ext cx="2362200" cy="3429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5100"/>
            <a:ext cx="2895600" cy="3429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515100"/>
            <a:ext cx="990600" cy="3429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858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515100"/>
            <a:ext cx="2362200" cy="3429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5100"/>
            <a:ext cx="2895600" cy="3429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515100"/>
            <a:ext cx="990600" cy="3429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515100"/>
            <a:ext cx="2362200" cy="3429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5100"/>
            <a:ext cx="2895600" cy="3429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515100"/>
            <a:ext cx="990600" cy="3429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273050"/>
            <a:ext cx="3200400" cy="1212850"/>
          </a:xfrm>
          <a:prstGeom prst="rect">
            <a:avLst/>
          </a:prstGeo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28601" y="1600200"/>
            <a:ext cx="3200400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43300" y="273050"/>
            <a:ext cx="5372100" cy="612775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515100"/>
            <a:ext cx="2362200" cy="3429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5100"/>
            <a:ext cx="2895600" cy="3429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515100"/>
            <a:ext cx="990600" cy="3429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71500"/>
            <a:ext cx="5486400" cy="560388"/>
          </a:xfrm>
          <a:prstGeom prst="rect">
            <a:avLst/>
          </a:prstGeo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28800"/>
            <a:ext cx="5486400" cy="3965575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 icon to add 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257299"/>
            <a:ext cx="5486400" cy="457201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515100"/>
            <a:ext cx="2362200" cy="3429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5100"/>
            <a:ext cx="2895600" cy="3429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515100"/>
            <a:ext cx="990600" cy="3429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143000"/>
            <a:ext cx="8686800" cy="51663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858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515100"/>
            <a:ext cx="2362200" cy="3429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5100"/>
            <a:ext cx="2895600" cy="3429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515100"/>
            <a:ext cx="990600" cy="3429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29500" y="274638"/>
            <a:ext cx="1485900" cy="6126162"/>
          </a:xfrm>
          <a:prstGeom prst="rect">
            <a:avLst/>
          </a:prstGeo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74638"/>
            <a:ext cx="7086600" cy="6126162"/>
          </a:xfrm>
        </p:spPr>
        <p:txBody>
          <a:bodyPr vert="eaVert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515100"/>
            <a:ext cx="2362200" cy="3429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5100"/>
            <a:ext cx="2895600" cy="3429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515100"/>
            <a:ext cx="990600" cy="3429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858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52578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515100"/>
            <a:ext cx="2362200" cy="3429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5100"/>
            <a:ext cx="2895600" cy="3429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515100"/>
            <a:ext cx="990600" cy="3429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85800"/>
            <a:ext cx="7315200" cy="1828800"/>
          </a:xfrm>
          <a:prstGeom prst="rect">
            <a:avLst/>
          </a:prstGeo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628900"/>
            <a:ext cx="7315200" cy="1714500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515100"/>
            <a:ext cx="2362200" cy="3429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5100"/>
            <a:ext cx="2895600" cy="3429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515100"/>
            <a:ext cx="990600" cy="3429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28700"/>
            <a:ext cx="4229100" cy="5372100"/>
          </a:xfrm>
        </p:spPr>
        <p:txBody>
          <a:bodyPr/>
          <a:lstStyle>
            <a:lvl1pPr>
              <a:defRPr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028700"/>
            <a:ext cx="4229100" cy="5372100"/>
          </a:xfrm>
        </p:spPr>
        <p:txBody>
          <a:bodyPr/>
          <a:lstStyle>
            <a:lvl1pPr>
              <a:defRPr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858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515100"/>
            <a:ext cx="2362200" cy="3429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5100"/>
            <a:ext cx="2895600" cy="3429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515100"/>
            <a:ext cx="990600" cy="3429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ContentUpD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28700"/>
            <a:ext cx="8686800" cy="1371600"/>
          </a:xfrm>
        </p:spPr>
        <p:txBody>
          <a:bodyPr/>
          <a:lstStyle>
            <a:lvl1pPr>
              <a:defRPr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400300"/>
            <a:ext cx="8686800" cy="4000500"/>
          </a:xfrm>
        </p:spPr>
        <p:txBody>
          <a:bodyPr/>
          <a:lstStyle>
            <a:lvl1pPr>
              <a:defRPr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858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515100"/>
            <a:ext cx="2362200" cy="3429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5100"/>
            <a:ext cx="2895600" cy="3429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515100"/>
            <a:ext cx="990600" cy="3429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ContentLeft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28699"/>
            <a:ext cx="8686800" cy="1603201"/>
          </a:xfrm>
        </p:spPr>
        <p:txBody>
          <a:bodyPr/>
          <a:lstStyle>
            <a:lvl1pPr>
              <a:defRPr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278" y="2749746"/>
            <a:ext cx="4453128" cy="3651054"/>
          </a:xfrm>
        </p:spPr>
        <p:txBody>
          <a:bodyPr/>
          <a:lstStyle>
            <a:lvl1pPr>
              <a:defRPr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858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515100"/>
            <a:ext cx="2362200" cy="3429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5100"/>
            <a:ext cx="2895600" cy="3429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515100"/>
            <a:ext cx="990600" cy="3429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1"/>
          </p:nvPr>
        </p:nvSpPr>
        <p:spPr>
          <a:xfrm>
            <a:off x="4638500" y="2749746"/>
            <a:ext cx="4453128" cy="3651054"/>
          </a:xfrm>
        </p:spPr>
        <p:txBody>
          <a:bodyPr/>
          <a:lstStyle>
            <a:lvl1pPr>
              <a:defRPr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84977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28700"/>
            <a:ext cx="4229100" cy="5372100"/>
          </a:xfrm>
        </p:spPr>
        <p:txBody>
          <a:bodyPr/>
          <a:lstStyle>
            <a:lvl1pPr>
              <a:defRPr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858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515100"/>
            <a:ext cx="2362200" cy="3429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5100"/>
            <a:ext cx="2895600" cy="3429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515100"/>
            <a:ext cx="990600" cy="3429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4660900" y="1028700"/>
            <a:ext cx="4254500" cy="2628900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2"/>
          </p:nvPr>
        </p:nvSpPr>
        <p:spPr>
          <a:xfrm>
            <a:off x="4660900" y="3759200"/>
            <a:ext cx="4254500" cy="2641600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858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28600" y="1028700"/>
            <a:ext cx="4229100" cy="2628900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228600" y="3771900"/>
            <a:ext cx="4229100" cy="2628900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5"/>
          </p:nvPr>
        </p:nvSpPr>
        <p:spPr>
          <a:xfrm>
            <a:off x="4686300" y="1028700"/>
            <a:ext cx="4229100" cy="2628900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6"/>
          <p:cNvSpPr>
            <a:spLocks noGrp="1"/>
          </p:cNvSpPr>
          <p:nvPr>
            <p:ph sz="quarter" idx="16"/>
          </p:nvPr>
        </p:nvSpPr>
        <p:spPr>
          <a:xfrm>
            <a:off x="4686300" y="3771900"/>
            <a:ext cx="4229100" cy="2628900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858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28600" y="1028700"/>
            <a:ext cx="2743200" cy="2628900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228600" y="3771900"/>
            <a:ext cx="2743200" cy="2628900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6"/>
          <p:cNvSpPr>
            <a:spLocks noGrp="1"/>
          </p:cNvSpPr>
          <p:nvPr>
            <p:ph sz="quarter" idx="15"/>
          </p:nvPr>
        </p:nvSpPr>
        <p:spPr>
          <a:xfrm>
            <a:off x="6172200" y="1028700"/>
            <a:ext cx="2743200" cy="2628900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6"/>
          <p:cNvSpPr>
            <a:spLocks noGrp="1"/>
          </p:cNvSpPr>
          <p:nvPr>
            <p:ph sz="quarter" idx="16"/>
          </p:nvPr>
        </p:nvSpPr>
        <p:spPr>
          <a:xfrm>
            <a:off x="6172200" y="3767667"/>
            <a:ext cx="2743200" cy="2628900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6"/>
          <p:cNvSpPr>
            <a:spLocks noGrp="1"/>
          </p:cNvSpPr>
          <p:nvPr>
            <p:ph sz="quarter" idx="17"/>
          </p:nvPr>
        </p:nvSpPr>
        <p:spPr>
          <a:xfrm>
            <a:off x="3200400" y="1028700"/>
            <a:ext cx="2743200" cy="2628900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6"/>
          <p:cNvSpPr>
            <a:spLocks noGrp="1"/>
          </p:cNvSpPr>
          <p:nvPr>
            <p:ph sz="quarter" idx="18"/>
          </p:nvPr>
        </p:nvSpPr>
        <p:spPr>
          <a:xfrm>
            <a:off x="3200400" y="3767667"/>
            <a:ext cx="2743200" cy="2628900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257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28600" y="1143000"/>
            <a:ext cx="8686800" cy="51663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515100"/>
            <a:ext cx="2362200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BE3C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51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BE3C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ctr"/>
            <a:r>
              <a:rPr lang="en-US" dirty="0" smtClean="0"/>
              <a:t>IPA 2015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515100"/>
            <a:ext cx="990600" cy="34290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EBE3C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58" r:id="rId5"/>
    <p:sldLayoutId id="2147483762" r:id="rId6"/>
    <p:sldLayoutId id="2147483757" r:id="rId7"/>
    <p:sldLayoutId id="2147483756" r:id="rId8"/>
    <p:sldLayoutId id="2147483759" r:id="rId9"/>
    <p:sldLayoutId id="2147483761" r:id="rId10"/>
    <p:sldLayoutId id="2147483760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</p:sldLayoutIdLst>
  <p:hf hdr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65000"/>
        <a:buFont typeface="Wingdings 2"/>
        <a:buChar char=""/>
        <a:defRPr kumimoji="0" sz="2800" kern="1200"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80000"/>
        <a:buFont typeface="Wingdings 2"/>
        <a:buChar char=""/>
        <a:defRPr kumimoji="0" sz="2400" kern="1200"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5000"/>
        <a:buFont typeface="Wingdings"/>
        <a:buChar char=""/>
        <a:defRPr kumimoji="0" sz="2200" kern="1200"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00000"/>
        <a:buFont typeface="Wingdings 3"/>
        <a:buChar char=""/>
        <a:defRPr kumimoji="0" sz="2000" kern="1200"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png"/><Relationship Id="rId3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9.jpeg"/><Relationship Id="rId3" Type="http://schemas.openxmlformats.org/officeDocument/2006/relationships/image" Target="../media/image70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w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0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wmf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9487" y="1143000"/>
            <a:ext cx="8525026" cy="2057400"/>
          </a:xfrm>
        </p:spPr>
        <p:txBody>
          <a:bodyPr>
            <a:normAutofit/>
          </a:bodyPr>
          <a:lstStyle/>
          <a:p>
            <a:r>
              <a:rPr lang="en-US" dirty="0" smtClean="0"/>
              <a:t>Results from Telescope Array</a:t>
            </a:r>
            <a:endParaRPr lang="en-US" sz="4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Douglas Bergman</a:t>
            </a:r>
          </a:p>
          <a:p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University of Utah</a:t>
            </a:r>
          </a:p>
          <a:p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IPA 2015</a:t>
            </a:r>
          </a:p>
          <a:p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 May 2015</a:t>
            </a:r>
          </a:p>
          <a:p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 MD-Hybrid Composition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28606" y="1028700"/>
            <a:ext cx="3657600" cy="53721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Most recent &lt;</a:t>
            </a:r>
            <a:r>
              <a:rPr lang="en-US" sz="2400" i="1" dirty="0" smtClean="0"/>
              <a:t>X</a:t>
            </a:r>
            <a:r>
              <a:rPr lang="en-US" sz="2400" baseline="-25000" dirty="0" smtClean="0"/>
              <a:t>max</a:t>
            </a:r>
            <a:r>
              <a:rPr lang="en-US" sz="2400" dirty="0" smtClean="0"/>
              <a:t>&gt;</a:t>
            </a:r>
            <a:r>
              <a:rPr lang="en-US" sz="2400" i="1" dirty="0" smtClean="0"/>
              <a:t> </a:t>
            </a:r>
            <a:r>
              <a:rPr lang="en-US" sz="2400" dirty="0" smtClean="0"/>
              <a:t>result</a:t>
            </a:r>
          </a:p>
          <a:p>
            <a:pPr lvl="1"/>
            <a:r>
              <a:rPr lang="en-US" sz="2000" dirty="0" smtClean="0"/>
              <a:t>6 years data</a:t>
            </a:r>
          </a:p>
          <a:p>
            <a:pPr lvl="1"/>
            <a:r>
              <a:rPr lang="en-US" sz="2000" dirty="0" smtClean="0"/>
              <a:t>Quality factor cut</a:t>
            </a:r>
          </a:p>
          <a:p>
            <a:pPr lvl="1"/>
            <a:r>
              <a:rPr lang="en-US" sz="2000" dirty="0" smtClean="0"/>
              <a:t>Update of </a:t>
            </a:r>
            <a:r>
              <a:rPr lang="en-US" sz="2000" dirty="0"/>
              <a:t>APP </a:t>
            </a:r>
            <a:r>
              <a:rPr lang="en-US" sz="2000" b="1" dirty="0"/>
              <a:t>64</a:t>
            </a:r>
            <a:r>
              <a:rPr lang="en-US" sz="2000" dirty="0"/>
              <a:t> 49 (2015</a:t>
            </a:r>
            <a:r>
              <a:rPr lang="en-US" sz="2000" dirty="0" smtClean="0"/>
              <a:t>)</a:t>
            </a:r>
            <a:endParaRPr lang="en-US" sz="2000" dirty="0"/>
          </a:p>
          <a:p>
            <a:pPr lvl="1"/>
            <a:r>
              <a:rPr lang="en-US" sz="2000" dirty="0" smtClean="0"/>
              <a:t>Model predictions (QGSJetII-03) come from full MC detector simulation with identical analysis and cuts as for the data</a:t>
            </a:r>
          </a:p>
        </p:txBody>
      </p:sp>
      <p:pic>
        <p:nvPicPr>
          <p:cNvPr id="11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257" b="-21257"/>
          <a:stretch>
            <a:fillRect/>
          </a:stretch>
        </p:blipFill>
        <p:spPr>
          <a:xfrm>
            <a:off x="3889375" y="1028700"/>
            <a:ext cx="5026025" cy="5372100"/>
          </a:xfrm>
        </p:spPr>
      </p:pic>
      <p:sp>
        <p:nvSpPr>
          <p:cNvPr id="7" name="TextBox 6"/>
          <p:cNvSpPr txBox="1"/>
          <p:nvPr/>
        </p:nvSpPr>
        <p:spPr>
          <a:xfrm rot="1085944">
            <a:off x="4813144" y="3699945"/>
            <a:ext cx="3238797" cy="769441"/>
          </a:xfrm>
          <a:prstGeom prst="rect">
            <a:avLst/>
          </a:prstGeom>
          <a:noFill/>
        </p:spPr>
        <p:txBody>
          <a:bodyPr wrap="none" lIns="91440" rtlCol="0">
            <a:spAutoFit/>
          </a:bodyPr>
          <a:lstStyle/>
          <a:p>
            <a:r>
              <a:rPr lang="en-US" sz="4400" dirty="0" smtClean="0">
                <a:solidFill>
                  <a:schemeClr val="accent6">
                    <a:lumMod val="75000"/>
                    <a:alpha val="67000"/>
                  </a:schemeClr>
                </a:solidFill>
              </a:rPr>
              <a:t>Preliminary</a:t>
            </a:r>
            <a:endParaRPr lang="en-US" sz="4400" dirty="0">
              <a:solidFill>
                <a:schemeClr val="accent6">
                  <a:lumMod val="75000"/>
                  <a:alpha val="67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63483" y="4768769"/>
            <a:ext cx="2167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2D5A3"/>
                </a:solidFill>
              </a:rPr>
              <a:t>Model: QGSJetII-03</a:t>
            </a:r>
            <a:endParaRPr lang="en-US" dirty="0">
              <a:solidFill>
                <a:srgbClr val="E2D5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26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 MD-Hybrid Composition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28606" y="1028700"/>
            <a:ext cx="3657600" cy="53721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Problems with moments</a:t>
            </a:r>
          </a:p>
          <a:p>
            <a:pPr lvl="1"/>
            <a:r>
              <a:rPr lang="en-US" sz="2000" dirty="0" smtClean="0"/>
              <a:t>Just using the mean or width as a statistic of merit is problematic since the distribution is far from Gaussian</a:t>
            </a:r>
          </a:p>
          <a:p>
            <a:pPr lvl="1"/>
            <a:r>
              <a:rPr lang="en-US" sz="2000" dirty="0" smtClean="0"/>
              <a:t>Replacing mean with median gives quite a different </a:t>
            </a:r>
            <a:r>
              <a:rPr lang="en-US" sz="2000" dirty="0" smtClean="0"/>
              <a:t>impression</a:t>
            </a:r>
          </a:p>
        </p:txBody>
      </p:sp>
      <p:pic>
        <p:nvPicPr>
          <p:cNvPr id="11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257" b="-21257"/>
          <a:stretch>
            <a:fillRect/>
          </a:stretch>
        </p:blipFill>
        <p:spPr>
          <a:xfrm>
            <a:off x="3889375" y="1028700"/>
            <a:ext cx="5026025" cy="5372100"/>
          </a:xfrm>
        </p:spPr>
      </p:pic>
      <p:sp>
        <p:nvSpPr>
          <p:cNvPr id="7" name="TextBox 6"/>
          <p:cNvSpPr txBox="1"/>
          <p:nvPr/>
        </p:nvSpPr>
        <p:spPr>
          <a:xfrm rot="1085944">
            <a:off x="4813144" y="3699945"/>
            <a:ext cx="3238797" cy="769441"/>
          </a:xfrm>
          <a:prstGeom prst="rect">
            <a:avLst/>
          </a:prstGeom>
          <a:noFill/>
        </p:spPr>
        <p:txBody>
          <a:bodyPr wrap="none" lIns="91440" rtlCol="0">
            <a:spAutoFit/>
          </a:bodyPr>
          <a:lstStyle/>
          <a:p>
            <a:r>
              <a:rPr lang="en-US" sz="4400" dirty="0" smtClean="0">
                <a:solidFill>
                  <a:schemeClr val="accent6">
                    <a:lumMod val="75000"/>
                    <a:alpha val="67000"/>
                  </a:schemeClr>
                </a:solidFill>
              </a:rPr>
              <a:t>Preliminary</a:t>
            </a:r>
            <a:endParaRPr lang="en-US" sz="4400" dirty="0">
              <a:solidFill>
                <a:schemeClr val="accent6">
                  <a:lumMod val="75000"/>
                  <a:alpha val="67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63483" y="4768769"/>
            <a:ext cx="2167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2D5A3"/>
                </a:solidFill>
              </a:rPr>
              <a:t>Model: QGSJetII-03</a:t>
            </a:r>
            <a:endParaRPr lang="en-US" dirty="0">
              <a:solidFill>
                <a:srgbClr val="E2D5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854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 MD-Hybrid Composition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28606" y="1028700"/>
            <a:ext cx="3657600" cy="5372100"/>
          </a:xfrm>
        </p:spPr>
        <p:txBody>
          <a:bodyPr/>
          <a:lstStyle/>
          <a:p>
            <a:r>
              <a:rPr lang="en-US" sz="2400" dirty="0"/>
              <a:t>Problems with moments</a:t>
            </a:r>
          </a:p>
          <a:p>
            <a:pPr lvl="1"/>
            <a:r>
              <a:rPr lang="en-US" sz="2000" dirty="0" smtClean="0"/>
              <a:t>Just using the mean or width as a statistic of merit is problematic since the distribution is far from Gaussian</a:t>
            </a:r>
          </a:p>
          <a:p>
            <a:pPr lvl="1"/>
            <a:r>
              <a:rPr lang="en-US" sz="2000" dirty="0" smtClean="0"/>
              <a:t>Replacing mean with median gives quite a different </a:t>
            </a:r>
            <a:r>
              <a:rPr lang="en-US" sz="2000" dirty="0" smtClean="0"/>
              <a:t>impression</a:t>
            </a:r>
          </a:p>
          <a:p>
            <a:r>
              <a:rPr lang="en-US" sz="2200" dirty="0"/>
              <a:t>Want to use the whole distribution</a:t>
            </a:r>
          </a:p>
          <a:p>
            <a:pPr lvl="1"/>
            <a:r>
              <a:rPr lang="en-US" sz="2000" dirty="0" err="1"/>
              <a:t>Kolomogorov</a:t>
            </a:r>
            <a:r>
              <a:rPr lang="en-US" sz="2000" dirty="0"/>
              <a:t>-Smirnov</a:t>
            </a:r>
          </a:p>
          <a:p>
            <a:pPr lvl="1"/>
            <a:r>
              <a:rPr lang="en-US" sz="2000" dirty="0" err="1"/>
              <a:t>Cramér</a:t>
            </a:r>
            <a:r>
              <a:rPr lang="en-US" sz="2000" dirty="0"/>
              <a:t>-von </a:t>
            </a:r>
            <a:r>
              <a:rPr lang="en-US" sz="2000" dirty="0" err="1" smtClean="0"/>
              <a:t>Mises</a:t>
            </a:r>
            <a:endParaRPr lang="en-US" sz="2000" dirty="0"/>
          </a:p>
        </p:txBody>
      </p:sp>
      <p:pic>
        <p:nvPicPr>
          <p:cNvPr id="9" name="Content Placeholder 9" descr="Median_Elongation_6yrQCut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212" b="-21212"/>
          <a:stretch>
            <a:fillRect/>
          </a:stretch>
        </p:blipFill>
        <p:spPr>
          <a:xfrm>
            <a:off x="3886200" y="1028700"/>
            <a:ext cx="5029200" cy="5372100"/>
          </a:xfrm>
        </p:spPr>
      </p:pic>
      <p:sp>
        <p:nvSpPr>
          <p:cNvPr id="11" name="TextBox 10"/>
          <p:cNvSpPr txBox="1"/>
          <p:nvPr/>
        </p:nvSpPr>
        <p:spPr>
          <a:xfrm rot="1085944">
            <a:off x="4813144" y="3699945"/>
            <a:ext cx="3238797" cy="769441"/>
          </a:xfrm>
          <a:prstGeom prst="rect">
            <a:avLst/>
          </a:prstGeom>
          <a:noFill/>
        </p:spPr>
        <p:txBody>
          <a:bodyPr wrap="none" lIns="91440" rtlCol="0">
            <a:spAutoFit/>
          </a:bodyPr>
          <a:lstStyle/>
          <a:p>
            <a:r>
              <a:rPr lang="en-US" sz="4400" dirty="0" smtClean="0">
                <a:solidFill>
                  <a:schemeClr val="accent6">
                    <a:lumMod val="75000"/>
                    <a:alpha val="67000"/>
                  </a:schemeClr>
                </a:solidFill>
              </a:rPr>
              <a:t>Preliminary</a:t>
            </a:r>
            <a:endParaRPr lang="en-US" sz="4400" dirty="0">
              <a:solidFill>
                <a:schemeClr val="accent6">
                  <a:lumMod val="75000"/>
                  <a:alpha val="67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3524807" y="3246325"/>
            <a:ext cx="1085153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+mj-lt"/>
              </a:rPr>
              <a:t>Median X</a:t>
            </a:r>
            <a:r>
              <a:rPr lang="en-US" sz="1200" baseline="-25000" dirty="0" smtClean="0">
                <a:solidFill>
                  <a:schemeClr val="bg1"/>
                </a:solidFill>
                <a:latin typeface="+mj-lt"/>
              </a:rPr>
              <a:t>max</a:t>
            </a:r>
            <a:endParaRPr lang="en-US" sz="1200" baseline="-25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63483" y="4768769"/>
            <a:ext cx="2167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2D5A3"/>
                </a:solidFill>
              </a:rPr>
              <a:t>Model: QGSJetII-03</a:t>
            </a:r>
            <a:endParaRPr lang="en-US" dirty="0">
              <a:solidFill>
                <a:srgbClr val="E2D5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410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Model uncertainty mostly in the position of </a:t>
            </a:r>
            <a:r>
              <a:rPr lang="en-US" i="1" dirty="0" smtClean="0"/>
              <a:t>X</a:t>
            </a:r>
            <a:r>
              <a:rPr lang="en-US" baseline="-25000" dirty="0" smtClean="0"/>
              <a:t>max</a:t>
            </a:r>
            <a:endParaRPr lang="en-US" dirty="0" smtClean="0"/>
          </a:p>
          <a:p>
            <a:pPr lvl="1"/>
            <a:r>
              <a:rPr lang="en-US" dirty="0" smtClean="0"/>
              <a:t>Shift the MC distribution, then see how likely the data and MC come from the same distribution</a:t>
            </a:r>
          </a:p>
          <a:p>
            <a:pPr lvl="1"/>
            <a:r>
              <a:rPr lang="en-US" dirty="0" smtClean="0"/>
              <a:t>KS uses the maximum difference in cumulative distribution</a:t>
            </a:r>
          </a:p>
          <a:p>
            <a:pPr lvl="1"/>
            <a:r>
              <a:rPr lang="en-US" dirty="0" err="1" smtClean="0"/>
              <a:t>CvM</a:t>
            </a:r>
            <a:r>
              <a:rPr lang="en-US" dirty="0" smtClean="0"/>
              <a:t> uses the integral of the difference between the distributions</a:t>
            </a:r>
            <a:endParaRPr lang="en-US" dirty="0"/>
          </a:p>
        </p:txBody>
      </p:sp>
      <p:pic>
        <p:nvPicPr>
          <p:cNvPr id="10" name="Content Placeholder 9" descr="0_Shift_Comp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9" b="-4659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Shift &amp; Quality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Content Placeholder 8" descr="0_ShiftCDF.png"/>
          <p:cNvPicPr>
            <a:picLocks noGrp="1" noChangeAspect="1"/>
          </p:cNvPicPr>
          <p:nvPr>
            <p:ph sz="half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9" b="-4659"/>
          <a:stretch>
            <a:fillRect/>
          </a:stretch>
        </p:blipFill>
        <p:spPr/>
      </p:pic>
      <p:pic>
        <p:nvPicPr>
          <p:cNvPr id="12" name="Picture 4" descr="\omega^2 = \int_{-\infty}^{\infty} [F_n(x)-F^*(x)]^2\,\mathrm{d}F^*(x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715" y="5300786"/>
            <a:ext cx="2284710" cy="364997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7392032" y="2863576"/>
            <a:ext cx="1727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Model: QGSJetII-03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678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neg70_Shift_Comp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9" b="-4659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 &amp; Quality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" name="Content Placeholder 9" descr="neg70_ShiftCDF.png"/>
          <p:cNvPicPr>
            <a:picLocks noGrp="1" noChangeAspect="1"/>
          </p:cNvPicPr>
          <p:nvPr>
            <p:ph sz="half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9" b="-4659"/>
          <a:stretch>
            <a:fillRect/>
          </a:stretch>
        </p:blipFill>
        <p:spPr/>
      </p:pic>
      <p:sp>
        <p:nvSpPr>
          <p:cNvPr id="11" name="TextBox 10"/>
          <p:cNvSpPr txBox="1"/>
          <p:nvPr/>
        </p:nvSpPr>
        <p:spPr>
          <a:xfrm>
            <a:off x="7392032" y="2863576"/>
            <a:ext cx="1727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Model: QGSJetII-03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500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Best iron: shift data down by 65 g/cm</a:t>
            </a:r>
            <a:r>
              <a:rPr lang="en-US" baseline="30000" dirty="0" smtClean="0"/>
              <a:t>2</a:t>
            </a:r>
            <a:endParaRPr lang="en-US" dirty="0"/>
          </a:p>
        </p:txBody>
      </p:sp>
      <p:pic>
        <p:nvPicPr>
          <p:cNvPr id="9" name="Content Placeholder 8" descr="neg65_Shift_Comp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9" b="-4659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 &amp; Quality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" name="Content Placeholder 9" descr="neg65_ShiftCDF.png"/>
          <p:cNvPicPr>
            <a:picLocks noGrp="1" noChangeAspect="1"/>
          </p:cNvPicPr>
          <p:nvPr>
            <p:ph sz="half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9" b="-4659"/>
          <a:stretch>
            <a:fillRect/>
          </a:stretch>
        </p:blipFill>
        <p:spPr/>
      </p:pic>
      <p:sp>
        <p:nvSpPr>
          <p:cNvPr id="11" name="TextBox 10"/>
          <p:cNvSpPr txBox="1"/>
          <p:nvPr/>
        </p:nvSpPr>
        <p:spPr>
          <a:xfrm>
            <a:off x="7392032" y="2863576"/>
            <a:ext cx="1727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Model: QGSJetII-03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72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neg60_Shift_Comp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9" b="-4659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 &amp; Quality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" name="Content Placeholder 9" descr="neg60_ShiftCDF.png"/>
          <p:cNvPicPr>
            <a:picLocks noGrp="1" noChangeAspect="1"/>
          </p:cNvPicPr>
          <p:nvPr>
            <p:ph sz="half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9" b="-4659"/>
          <a:stretch>
            <a:fillRect/>
          </a:stretch>
        </p:blipFill>
        <p:spPr/>
      </p:pic>
      <p:sp>
        <p:nvSpPr>
          <p:cNvPr id="11" name="TextBox 10"/>
          <p:cNvSpPr txBox="1"/>
          <p:nvPr/>
        </p:nvSpPr>
        <p:spPr>
          <a:xfrm>
            <a:off x="7392032" y="2863576"/>
            <a:ext cx="1727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Model: QGSJetII-03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794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neg55_Shift_Comp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9" b="-4659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 &amp; Quality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" name="Content Placeholder 9" descr="neg55_ShiftCDF.png"/>
          <p:cNvPicPr>
            <a:picLocks noGrp="1" noChangeAspect="1"/>
          </p:cNvPicPr>
          <p:nvPr>
            <p:ph sz="half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9" b="-4659"/>
          <a:stretch>
            <a:fillRect/>
          </a:stretch>
        </p:blipFill>
        <p:spPr/>
      </p:pic>
      <p:sp>
        <p:nvSpPr>
          <p:cNvPr id="11" name="TextBox 10"/>
          <p:cNvSpPr txBox="1"/>
          <p:nvPr/>
        </p:nvSpPr>
        <p:spPr>
          <a:xfrm>
            <a:off x="7392032" y="2863576"/>
            <a:ext cx="1727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Model: QGSJetII-03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987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neg50_Shift_Comp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9" b="-4659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 &amp; Quality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0" name="Content Placeholder 9" descr="neg50_ShiftCDF.png"/>
          <p:cNvPicPr>
            <a:picLocks noGrp="1" noChangeAspect="1"/>
          </p:cNvPicPr>
          <p:nvPr>
            <p:ph sz="half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9" b="-4659"/>
          <a:stretch>
            <a:fillRect/>
          </a:stretch>
        </p:blipFill>
        <p:spPr/>
      </p:pic>
      <p:sp>
        <p:nvSpPr>
          <p:cNvPr id="11" name="TextBox 10"/>
          <p:cNvSpPr txBox="1"/>
          <p:nvPr/>
        </p:nvSpPr>
        <p:spPr>
          <a:xfrm>
            <a:off x="7392032" y="2863576"/>
            <a:ext cx="1727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Model: QGSJetII-03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924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neg45_Shift_Comp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9" b="-4659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 &amp; Quality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0" name="Content Placeholder 9" descr="neg45_ShiftCDF.png"/>
          <p:cNvPicPr>
            <a:picLocks noGrp="1" noChangeAspect="1"/>
          </p:cNvPicPr>
          <p:nvPr>
            <p:ph sz="half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9" b="-4659"/>
          <a:stretch>
            <a:fillRect/>
          </a:stretch>
        </p:blipFill>
        <p:spPr/>
      </p:pic>
      <p:sp>
        <p:nvSpPr>
          <p:cNvPr id="11" name="TextBox 10"/>
          <p:cNvSpPr txBox="1"/>
          <p:nvPr/>
        </p:nvSpPr>
        <p:spPr>
          <a:xfrm>
            <a:off x="7392032" y="2863576"/>
            <a:ext cx="1727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Model: QGSJetII-03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542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 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130" y="1143000"/>
            <a:ext cx="8904048" cy="5257800"/>
          </a:xfrm>
        </p:spPr>
        <p:txBody>
          <a:bodyPr>
            <a:normAutofit fontScale="62500" lnSpcReduction="20000"/>
          </a:bodyPr>
          <a:lstStyle/>
          <a:p>
            <a:pPr marL="0" lvl="0" indent="0" algn="just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defRPr/>
            </a:pP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RU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ＭＳ ゴシック"/>
                <a:ea typeface="ＭＳ ゴシック"/>
                <a:cs typeface="ＭＳ ゴシック"/>
              </a:rPr>
              <a:t> 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Abbasi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M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ＭＳ ゴシック"/>
                <a:ea typeface="ＭＳ ゴシック"/>
                <a:cs typeface="ＭＳ ゴシック"/>
              </a:rPr>
              <a:t> 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Abe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13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T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ＭＳ ゴシック"/>
                <a:ea typeface="ＭＳ ゴシック"/>
                <a:cs typeface="ＭＳ ゴシック"/>
              </a:rPr>
              <a:t> 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Abu-Zayyad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M Allen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R Anderson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R Azuma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2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E Barcikowski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JW Belz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DR Bergman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SA Blake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R Cady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MJ Chae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3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BG Cheon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4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J Chiba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5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M Chikawa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6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WR Cho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7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T Fujii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8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M Fukushima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8,9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T Goto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10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W Hanlon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Y Hayashi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10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N Hayashida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11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K Hibino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11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K Honda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12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D Ikeda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8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N Inoue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13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T Ishii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12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R Ishimori</a:t>
            </a:r>
            <a:r>
              <a:rPr lang="en-US" sz="2100" kern="0" baseline="3000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2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H Ito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14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D Ivanov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CCH Jui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K Kadota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16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F Kakimoto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2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O Kalashev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17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K Kasahara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18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H Kawai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19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S Kawakami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10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S Kawana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13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K Kawata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8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E Kido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8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HB Kim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4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JH Kim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JH Kim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25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S Kitamura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2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Y Kitamura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2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V Kuzmin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17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YJ Kwon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7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J Lan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SI Lim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3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JP Lundquist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K Machida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12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K Martens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9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T Matsuda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20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T Matsuyama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10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JN Matthews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M Minamino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10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K Mukai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12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I Myers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K Nagasawa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13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S Nagataki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14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,T Nakamura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21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T Nonaka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8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A Nozato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6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S Ogio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10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J Ogura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2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M Ohnishi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8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H Ohoka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8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K Oki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8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T Okuda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22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M Ono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14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A Oshima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10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S Ozawa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18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IH Park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23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MS Pshirkov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24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DC Rodriguez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G Rubtsov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17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D Ryu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25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H Sagawa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8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N Sakurai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10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AL Sampson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LM Scott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15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PD Shah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F Shibata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12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T Shibata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8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H Shimodaira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8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BK Shin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4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HS Shin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8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JD Smith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P Sokolsky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RW Springer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BT Stokes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SR Stratton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1,15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TA Stroman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T Suzawa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13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M Takamura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5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M Takeda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8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R Takeishi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8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A Taketa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26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M Takita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8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Y Tameda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11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H Tanaka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10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K Tanaka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27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M Tanaka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20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SB Thomas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GB Thomson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P Tinyakov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17,24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I Tkachev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17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H Tokuno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2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T Tomida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28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S Troitsky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17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Y Tsunesada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2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K Tsutsumi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2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Y Uchihori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29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S Udo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11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F Urban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24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G Vasiloff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T Wong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R Yamane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10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H Yamaoka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20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K Yamazaki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10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J Yang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3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K Yashiro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5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Y Yoneda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10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S Yoshida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19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H Yoshii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30</a:t>
            </a:r>
            <a:r>
              <a:rPr lang="en-US" sz="21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R Zollinger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</a:t>
            </a:r>
            <a:r>
              <a:rPr lang="en-US" sz="21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Z Zundel</a:t>
            </a:r>
            <a:r>
              <a:rPr lang="en-US" sz="2100" kern="0" baseline="3000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1</a:t>
            </a:r>
            <a:endParaRPr lang="en-US" sz="2100" kern="0" dirty="0">
              <a:solidFill>
                <a:schemeClr val="bg1"/>
              </a:solidFill>
              <a:effectLst/>
              <a:latin typeface="Arial"/>
              <a:ea typeface="ＭＳ Ｐゴシック"/>
              <a:cs typeface="Arial"/>
            </a:endParaRPr>
          </a:p>
          <a:p>
            <a:pPr marL="3175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1300" baseline="30000" dirty="0" smtClean="0"/>
              <a:t>1</a:t>
            </a:r>
            <a:r>
              <a:rPr lang="en-US" sz="1300" dirty="0" smtClean="0"/>
              <a:t>High </a:t>
            </a:r>
            <a:r>
              <a:rPr lang="en-US" sz="1300" dirty="0"/>
              <a:t>Energy Astrophysics Institute and Department of Physics and </a:t>
            </a:r>
            <a:r>
              <a:rPr lang="en-US" sz="1300" dirty="0" smtClean="0"/>
              <a:t>Astronomy</a:t>
            </a:r>
            <a:r>
              <a:rPr lang="en-US" sz="1300" dirty="0"/>
              <a:t>, University of Utah, Salt Lake City, Utah, </a:t>
            </a:r>
            <a:r>
              <a:rPr lang="en-US" sz="1300" dirty="0" smtClean="0"/>
              <a:t>USA, </a:t>
            </a:r>
            <a:r>
              <a:rPr lang="en-US" sz="1300" baseline="30000" dirty="0" smtClean="0"/>
              <a:t>2</a:t>
            </a:r>
            <a:r>
              <a:rPr lang="en-US" sz="1300" dirty="0" smtClean="0"/>
              <a:t>Graduate </a:t>
            </a:r>
            <a:r>
              <a:rPr lang="en-US" sz="1300" dirty="0"/>
              <a:t>School of Science and Engineering, Tokyo Institute of Technology</a:t>
            </a:r>
            <a:r>
              <a:rPr lang="en-US" sz="1300" dirty="0" smtClean="0"/>
              <a:t>, Meguro</a:t>
            </a:r>
            <a:r>
              <a:rPr lang="en-US" sz="1300" dirty="0"/>
              <a:t>, Tokyo, </a:t>
            </a:r>
            <a:r>
              <a:rPr lang="en-US" sz="1300" dirty="0" smtClean="0"/>
              <a:t>Japan, </a:t>
            </a:r>
            <a:r>
              <a:rPr lang="en-US" sz="1300" baseline="30000" dirty="0" smtClean="0"/>
              <a:t>3</a:t>
            </a:r>
            <a:r>
              <a:rPr lang="en-US" sz="1300" dirty="0" smtClean="0"/>
              <a:t>Department </a:t>
            </a:r>
            <a:r>
              <a:rPr lang="en-US" sz="1300" dirty="0"/>
              <a:t>of Physics and Institute for the Early Universe, </a:t>
            </a:r>
            <a:r>
              <a:rPr lang="en-US" sz="1300" dirty="0" err="1"/>
              <a:t>Ewha</a:t>
            </a:r>
            <a:r>
              <a:rPr lang="en-US" sz="1300" dirty="0"/>
              <a:t> </a:t>
            </a:r>
            <a:r>
              <a:rPr lang="en-US" sz="1300" dirty="0" err="1" smtClean="0"/>
              <a:t>Womans</a:t>
            </a:r>
            <a:r>
              <a:rPr lang="en-US" sz="1300" dirty="0"/>
              <a:t> </a:t>
            </a:r>
            <a:r>
              <a:rPr lang="en-US" sz="1300" dirty="0" smtClean="0"/>
              <a:t>University</a:t>
            </a:r>
            <a:r>
              <a:rPr lang="en-US" sz="1300" dirty="0"/>
              <a:t>, </a:t>
            </a:r>
            <a:r>
              <a:rPr lang="en-US" sz="1300" dirty="0" err="1"/>
              <a:t>Seodaaemun-gu</a:t>
            </a:r>
            <a:r>
              <a:rPr lang="en-US" sz="1300" dirty="0"/>
              <a:t>, Seoul, </a:t>
            </a:r>
            <a:r>
              <a:rPr lang="en-US" sz="1300" dirty="0" smtClean="0"/>
              <a:t>Korea, </a:t>
            </a:r>
            <a:r>
              <a:rPr lang="en-US" sz="1300" baseline="30000" dirty="0" smtClean="0"/>
              <a:t>4</a:t>
            </a:r>
            <a:r>
              <a:rPr lang="en-US" sz="1300" dirty="0" smtClean="0"/>
              <a:t>Department </a:t>
            </a:r>
            <a:r>
              <a:rPr lang="en-US" sz="1300" dirty="0"/>
              <a:t>of Physics and The Research Institute of Natural Science, </a:t>
            </a:r>
            <a:r>
              <a:rPr lang="en-US" sz="1300" dirty="0" err="1" smtClean="0"/>
              <a:t>Hanyang</a:t>
            </a:r>
            <a:r>
              <a:rPr lang="en-US" sz="1300" dirty="0"/>
              <a:t> </a:t>
            </a:r>
            <a:r>
              <a:rPr lang="en-US" sz="1300" dirty="0" smtClean="0"/>
              <a:t>University</a:t>
            </a:r>
            <a:r>
              <a:rPr lang="en-US" sz="1300" dirty="0"/>
              <a:t>, </a:t>
            </a:r>
            <a:r>
              <a:rPr lang="en-US" sz="1300" dirty="0" err="1"/>
              <a:t>Seongdong-gu</a:t>
            </a:r>
            <a:r>
              <a:rPr lang="en-US" sz="1300" dirty="0"/>
              <a:t>, Seoul, </a:t>
            </a:r>
            <a:r>
              <a:rPr lang="en-US" sz="1300" dirty="0" smtClean="0"/>
              <a:t>Korea, </a:t>
            </a:r>
            <a:r>
              <a:rPr lang="en-US" sz="1300" baseline="30000" dirty="0" smtClean="0"/>
              <a:t>5</a:t>
            </a:r>
            <a:r>
              <a:rPr lang="en-US" sz="1300" dirty="0" smtClean="0"/>
              <a:t>Department </a:t>
            </a:r>
            <a:r>
              <a:rPr lang="en-US" sz="1300" dirty="0"/>
              <a:t>of Physics, Tokyo University of Science, Noda, Chiba, </a:t>
            </a:r>
            <a:r>
              <a:rPr lang="en-US" sz="1300" dirty="0" smtClean="0"/>
              <a:t>Japan, </a:t>
            </a:r>
            <a:r>
              <a:rPr lang="en-US" sz="1300" baseline="30000" dirty="0" smtClean="0"/>
              <a:t>6</a:t>
            </a:r>
            <a:r>
              <a:rPr lang="en-US" sz="1300" dirty="0" smtClean="0"/>
              <a:t>Department </a:t>
            </a:r>
            <a:r>
              <a:rPr lang="en-US" sz="1300" dirty="0"/>
              <a:t>of Physics, Kinki University, Higashi Osaka, Osaka, </a:t>
            </a:r>
            <a:r>
              <a:rPr lang="en-US" sz="1300" dirty="0" smtClean="0"/>
              <a:t>Japan, </a:t>
            </a:r>
            <a:r>
              <a:rPr lang="en-US" sz="1300" baseline="30000" dirty="0" smtClean="0"/>
              <a:t>7</a:t>
            </a:r>
            <a:r>
              <a:rPr lang="en-US" sz="1300" dirty="0" smtClean="0"/>
              <a:t>Department </a:t>
            </a:r>
            <a:r>
              <a:rPr lang="en-US" sz="1300" dirty="0"/>
              <a:t>of Physics, </a:t>
            </a:r>
            <a:r>
              <a:rPr lang="en-US" sz="1300" dirty="0" err="1"/>
              <a:t>Yonsei</a:t>
            </a:r>
            <a:r>
              <a:rPr lang="en-US" sz="1300" dirty="0"/>
              <a:t> University, </a:t>
            </a:r>
            <a:r>
              <a:rPr lang="en-US" sz="1300" dirty="0" err="1"/>
              <a:t>Seodaemun-gu</a:t>
            </a:r>
            <a:r>
              <a:rPr lang="en-US" sz="1300" dirty="0"/>
              <a:t>, Seoul, </a:t>
            </a:r>
            <a:r>
              <a:rPr lang="en-US" sz="1300" dirty="0" smtClean="0"/>
              <a:t>Korea, </a:t>
            </a:r>
            <a:r>
              <a:rPr lang="en-US" sz="1300" baseline="30000" dirty="0" smtClean="0"/>
              <a:t>8</a:t>
            </a:r>
            <a:r>
              <a:rPr lang="en-US" sz="1300" dirty="0" smtClean="0"/>
              <a:t>Institute </a:t>
            </a:r>
            <a:r>
              <a:rPr lang="en-US" sz="1300" dirty="0"/>
              <a:t>for Cosmic Ray Research, University of Tokyo, Kashiwa, Chiba</a:t>
            </a:r>
            <a:r>
              <a:rPr lang="en-US" sz="1300" dirty="0" smtClean="0"/>
              <a:t>, Japan, </a:t>
            </a:r>
            <a:r>
              <a:rPr lang="en-US" sz="1300" baseline="30000" dirty="0" smtClean="0"/>
              <a:t>9</a:t>
            </a:r>
            <a:r>
              <a:rPr lang="en-US" sz="1300" dirty="0" smtClean="0"/>
              <a:t>Kavli </a:t>
            </a:r>
            <a:r>
              <a:rPr lang="en-US" sz="1300" dirty="0"/>
              <a:t>Institute for the Physics and Mathematics of </a:t>
            </a:r>
            <a:r>
              <a:rPr lang="en-US" sz="1300" dirty="0" smtClean="0"/>
              <a:t>the Universe </a:t>
            </a:r>
            <a:r>
              <a:rPr lang="en-US" sz="1300" dirty="0"/>
              <a:t>(WPI), </a:t>
            </a:r>
            <a:r>
              <a:rPr lang="en-US" sz="1300" dirty="0" err="1" smtClean="0"/>
              <a:t>Todai</a:t>
            </a:r>
            <a:r>
              <a:rPr lang="en-US" sz="1300" dirty="0"/>
              <a:t> </a:t>
            </a:r>
            <a:r>
              <a:rPr lang="en-US" sz="1300" dirty="0" smtClean="0"/>
              <a:t>Institutes </a:t>
            </a:r>
            <a:r>
              <a:rPr lang="en-US" sz="1300" dirty="0"/>
              <a:t>for Advanced Study, the University of Tokyo, Kashiwa, Chiba, </a:t>
            </a:r>
            <a:r>
              <a:rPr lang="en-US" sz="1300" dirty="0" smtClean="0"/>
              <a:t>Japan, </a:t>
            </a:r>
            <a:r>
              <a:rPr lang="en-US" sz="1300" baseline="30000" dirty="0" smtClean="0"/>
              <a:t>10</a:t>
            </a:r>
            <a:r>
              <a:rPr lang="en-US" sz="1300" dirty="0" smtClean="0"/>
              <a:t>Graduate </a:t>
            </a:r>
            <a:r>
              <a:rPr lang="en-US" sz="1300" dirty="0"/>
              <a:t>School of Science, Osaka City University, Osaka, Osaka, </a:t>
            </a:r>
            <a:r>
              <a:rPr lang="en-US" sz="1300" dirty="0" smtClean="0"/>
              <a:t>Japan, </a:t>
            </a:r>
            <a:r>
              <a:rPr lang="en-US" sz="1300" baseline="30000" dirty="0" smtClean="0"/>
              <a:t>11</a:t>
            </a:r>
            <a:r>
              <a:rPr lang="en-US" sz="1300" dirty="0" smtClean="0"/>
              <a:t>Faculty </a:t>
            </a:r>
            <a:r>
              <a:rPr lang="en-US" sz="1300" dirty="0"/>
              <a:t>of Engineering, Kanagawa University, Yokohama, Kanagawa, </a:t>
            </a:r>
            <a:r>
              <a:rPr lang="en-US" sz="1300" dirty="0" smtClean="0"/>
              <a:t>Japan, </a:t>
            </a:r>
            <a:r>
              <a:rPr lang="en-US" sz="1300" baseline="30000" dirty="0" smtClean="0"/>
              <a:t>12</a:t>
            </a:r>
            <a:r>
              <a:rPr lang="en-US" sz="1300" dirty="0" smtClean="0"/>
              <a:t>Interdisciplinary </a:t>
            </a:r>
            <a:r>
              <a:rPr lang="en-US" sz="1300" dirty="0"/>
              <a:t>Graduate School of Medicine and Engineering, </a:t>
            </a:r>
            <a:r>
              <a:rPr lang="en-US" sz="1300" dirty="0" smtClean="0"/>
              <a:t>University of </a:t>
            </a:r>
            <a:r>
              <a:rPr lang="en-US" sz="1300" dirty="0"/>
              <a:t>Yamanashi, Kofu, Yamanashi, </a:t>
            </a:r>
            <a:r>
              <a:rPr lang="en-US" sz="1300" dirty="0" smtClean="0"/>
              <a:t>Japan, </a:t>
            </a:r>
            <a:r>
              <a:rPr lang="en-US" sz="1300" baseline="30000" dirty="0" smtClean="0"/>
              <a:t>13</a:t>
            </a:r>
            <a:r>
              <a:rPr lang="en-US" sz="1300" dirty="0" smtClean="0"/>
              <a:t>The </a:t>
            </a:r>
            <a:r>
              <a:rPr lang="en-US" sz="1300" dirty="0"/>
              <a:t>Graduate School of Science and Engineering, Saitama University, Saitama</a:t>
            </a:r>
            <a:r>
              <a:rPr lang="en-US" sz="1300" dirty="0" smtClean="0"/>
              <a:t>, Saitama</a:t>
            </a:r>
            <a:r>
              <a:rPr lang="en-US" sz="1300" dirty="0"/>
              <a:t>, </a:t>
            </a:r>
            <a:r>
              <a:rPr lang="en-US" sz="1300" dirty="0" smtClean="0"/>
              <a:t>Japan, </a:t>
            </a:r>
            <a:r>
              <a:rPr lang="en-US" sz="1300" baseline="30000" dirty="0" smtClean="0"/>
              <a:t>14</a:t>
            </a:r>
            <a:r>
              <a:rPr lang="en-US" sz="1300" dirty="0" smtClean="0"/>
              <a:t>Astrophysical </a:t>
            </a:r>
            <a:r>
              <a:rPr lang="en-US" sz="1300" dirty="0"/>
              <a:t>Big Bang Laboratory, RIKEN, Wako, Saitama, </a:t>
            </a:r>
            <a:r>
              <a:rPr lang="en-US" sz="1300" dirty="0" smtClean="0"/>
              <a:t>Japan, </a:t>
            </a:r>
            <a:r>
              <a:rPr lang="en-US" sz="1300" baseline="30000" dirty="0" smtClean="0"/>
              <a:t>15</a:t>
            </a:r>
            <a:r>
              <a:rPr lang="en-US" sz="1300" dirty="0" smtClean="0"/>
              <a:t>Department </a:t>
            </a:r>
            <a:r>
              <a:rPr lang="en-US" sz="1300" dirty="0"/>
              <a:t>of Physics and Astronomy, Rutgers University - The State </a:t>
            </a:r>
            <a:r>
              <a:rPr lang="en-US" sz="1300" dirty="0" smtClean="0"/>
              <a:t>University </a:t>
            </a:r>
            <a:r>
              <a:rPr lang="en-US" sz="1300" dirty="0"/>
              <a:t>of New Jersey, Piscataway, New Jersey, </a:t>
            </a:r>
            <a:r>
              <a:rPr lang="en-US" sz="1300" dirty="0" smtClean="0"/>
              <a:t>USA, </a:t>
            </a:r>
            <a:r>
              <a:rPr lang="en-US" sz="1300" baseline="30000" dirty="0" smtClean="0"/>
              <a:t>16</a:t>
            </a:r>
            <a:r>
              <a:rPr lang="en-US" sz="1300" dirty="0" smtClean="0"/>
              <a:t>Department </a:t>
            </a:r>
            <a:r>
              <a:rPr lang="en-US" sz="1300" dirty="0"/>
              <a:t>of Physics, Tokyo City University, Setagaya-</a:t>
            </a:r>
            <a:r>
              <a:rPr lang="en-US" sz="1300" dirty="0" err="1"/>
              <a:t>ku</a:t>
            </a:r>
            <a:r>
              <a:rPr lang="en-US" sz="1300" dirty="0"/>
              <a:t>, Tokyo, </a:t>
            </a:r>
            <a:r>
              <a:rPr lang="en-US" sz="1300" dirty="0" smtClean="0"/>
              <a:t>Japan, </a:t>
            </a:r>
            <a:r>
              <a:rPr lang="en-US" sz="1300" baseline="30000" dirty="0" smtClean="0"/>
              <a:t>17</a:t>
            </a:r>
            <a:r>
              <a:rPr lang="en-US" sz="1300" dirty="0" smtClean="0"/>
              <a:t>Institute </a:t>
            </a:r>
            <a:r>
              <a:rPr lang="en-US" sz="1300" dirty="0"/>
              <a:t>for Nuclear Research of the Russian Academy of Sciences, Moscow</a:t>
            </a:r>
            <a:r>
              <a:rPr lang="en-US" sz="1300" dirty="0" smtClean="0"/>
              <a:t>, Russia, </a:t>
            </a:r>
            <a:r>
              <a:rPr lang="en-US" sz="1300" baseline="30000" dirty="0" smtClean="0"/>
              <a:t>18</a:t>
            </a:r>
            <a:r>
              <a:rPr lang="en-US" sz="1300" dirty="0" smtClean="0"/>
              <a:t>Advanced </a:t>
            </a:r>
            <a:r>
              <a:rPr lang="en-US" sz="1300" dirty="0"/>
              <a:t>Research Institute for Science and Engineering, </a:t>
            </a:r>
            <a:r>
              <a:rPr lang="en-US" sz="1300" dirty="0" err="1"/>
              <a:t>Waseda</a:t>
            </a:r>
            <a:r>
              <a:rPr lang="en-US" sz="1300" dirty="0"/>
              <a:t> University, Shinjuku-</a:t>
            </a:r>
            <a:r>
              <a:rPr lang="en-US" sz="1300" dirty="0" err="1"/>
              <a:t>ku</a:t>
            </a:r>
            <a:r>
              <a:rPr lang="en-US" sz="1300" dirty="0"/>
              <a:t>, Tokyo, </a:t>
            </a:r>
            <a:r>
              <a:rPr lang="en-US" sz="1300" dirty="0" smtClean="0"/>
              <a:t>Japan, </a:t>
            </a:r>
            <a:r>
              <a:rPr lang="en-US" sz="1300" baseline="30000" dirty="0" smtClean="0"/>
              <a:t>19</a:t>
            </a:r>
            <a:r>
              <a:rPr lang="en-US" sz="1300" dirty="0" smtClean="0"/>
              <a:t>Department </a:t>
            </a:r>
            <a:r>
              <a:rPr lang="en-US" sz="1300" dirty="0"/>
              <a:t>of Physics, Chiba University, Chiba, Chiba, </a:t>
            </a:r>
            <a:r>
              <a:rPr lang="en-US" sz="1300" dirty="0" smtClean="0"/>
              <a:t>Japan, </a:t>
            </a:r>
            <a:r>
              <a:rPr lang="en-US" sz="1300" baseline="30000" dirty="0" smtClean="0"/>
              <a:t>20</a:t>
            </a:r>
            <a:r>
              <a:rPr lang="en-US" sz="1300" dirty="0" smtClean="0"/>
              <a:t>Institute </a:t>
            </a:r>
            <a:r>
              <a:rPr lang="en-US" sz="1300" dirty="0"/>
              <a:t>of Particle and Nuclear Studies, KEK, Tsukuba, Ibaraki, </a:t>
            </a:r>
            <a:r>
              <a:rPr lang="en-US" sz="1300" dirty="0" smtClean="0"/>
              <a:t>Japan, </a:t>
            </a:r>
            <a:r>
              <a:rPr lang="en-US" sz="1300" baseline="30000" dirty="0" smtClean="0"/>
              <a:t>21</a:t>
            </a:r>
            <a:r>
              <a:rPr lang="en-US" sz="1300" dirty="0" smtClean="0"/>
              <a:t>Faculty </a:t>
            </a:r>
            <a:r>
              <a:rPr lang="en-US" sz="1300" dirty="0"/>
              <a:t>of Science, Kochi University, Kochi, Kochi, </a:t>
            </a:r>
            <a:r>
              <a:rPr lang="en-US" sz="1300" dirty="0" smtClean="0"/>
              <a:t>Japan, </a:t>
            </a:r>
            <a:r>
              <a:rPr lang="en-US" sz="1300" baseline="30000" dirty="0" smtClean="0"/>
              <a:t>22</a:t>
            </a:r>
            <a:r>
              <a:rPr lang="en-US" sz="1300" dirty="0" smtClean="0"/>
              <a:t>Department </a:t>
            </a:r>
            <a:r>
              <a:rPr lang="en-US" sz="1300" dirty="0"/>
              <a:t>of Physical Sciences, </a:t>
            </a:r>
            <a:r>
              <a:rPr lang="en-US" sz="1300" dirty="0" err="1"/>
              <a:t>Ritsumeikan</a:t>
            </a:r>
            <a:r>
              <a:rPr lang="en-US" sz="1300" dirty="0"/>
              <a:t> University, </a:t>
            </a:r>
            <a:r>
              <a:rPr lang="en-US" sz="1300" dirty="0" err="1"/>
              <a:t>Kusatsu</a:t>
            </a:r>
            <a:r>
              <a:rPr lang="en-US" sz="1300" dirty="0"/>
              <a:t>, Shiga</a:t>
            </a:r>
            <a:r>
              <a:rPr lang="en-US" sz="1300" dirty="0" smtClean="0"/>
              <a:t>, Japan, </a:t>
            </a:r>
            <a:r>
              <a:rPr lang="en-US" sz="1300" baseline="30000" dirty="0" smtClean="0"/>
              <a:t>23</a:t>
            </a:r>
            <a:r>
              <a:rPr lang="en-US" sz="1300" dirty="0" smtClean="0"/>
              <a:t>Department </a:t>
            </a:r>
            <a:r>
              <a:rPr lang="en-US" sz="1300" dirty="0"/>
              <a:t>of Physics, </a:t>
            </a:r>
            <a:r>
              <a:rPr lang="en-US" sz="1300" dirty="0" err="1"/>
              <a:t>Sungkyunkwan</a:t>
            </a:r>
            <a:r>
              <a:rPr lang="en-US" sz="1300" dirty="0"/>
              <a:t> University, Jang-an-</a:t>
            </a:r>
            <a:r>
              <a:rPr lang="en-US" sz="1300" dirty="0" err="1"/>
              <a:t>gu</a:t>
            </a:r>
            <a:r>
              <a:rPr lang="en-US" sz="1300" dirty="0"/>
              <a:t>, Suwon, </a:t>
            </a:r>
            <a:r>
              <a:rPr lang="en-US" sz="1300" dirty="0" smtClean="0"/>
              <a:t>Korea, </a:t>
            </a:r>
            <a:r>
              <a:rPr lang="en-US" sz="1300" baseline="30000" dirty="0" smtClean="0"/>
              <a:t>24</a:t>
            </a:r>
            <a:r>
              <a:rPr lang="en-US" sz="1300" dirty="0" smtClean="0"/>
              <a:t>Service </a:t>
            </a:r>
            <a:r>
              <a:rPr lang="en-US" sz="1300" dirty="0"/>
              <a:t>de Physique </a:t>
            </a:r>
            <a:r>
              <a:rPr lang="en-US" sz="1300" dirty="0" err="1"/>
              <a:t>Theorique</a:t>
            </a:r>
            <a:r>
              <a:rPr lang="en-US" sz="1300" dirty="0"/>
              <a:t>, </a:t>
            </a:r>
            <a:r>
              <a:rPr lang="en-US" sz="1300" dirty="0" err="1"/>
              <a:t>Universite</a:t>
            </a:r>
            <a:r>
              <a:rPr lang="en-US" sz="1300" dirty="0"/>
              <a:t> </a:t>
            </a:r>
            <a:r>
              <a:rPr lang="en-US" sz="1300" dirty="0" err="1"/>
              <a:t>Libre</a:t>
            </a:r>
            <a:r>
              <a:rPr lang="en-US" sz="1300" dirty="0"/>
              <a:t> de </a:t>
            </a:r>
            <a:r>
              <a:rPr lang="en-US" sz="1300" dirty="0" err="1"/>
              <a:t>Bruxelles</a:t>
            </a:r>
            <a:r>
              <a:rPr lang="en-US" sz="1300" dirty="0"/>
              <a:t>, Brussels, </a:t>
            </a:r>
            <a:r>
              <a:rPr lang="en-US" sz="1300" dirty="0" smtClean="0"/>
              <a:t>Belgium, </a:t>
            </a:r>
            <a:r>
              <a:rPr lang="en-US" sz="1300" baseline="30000" dirty="0" smtClean="0"/>
              <a:t>25</a:t>
            </a:r>
            <a:r>
              <a:rPr lang="en-US" sz="1300" dirty="0" smtClean="0"/>
              <a:t>Department </a:t>
            </a:r>
            <a:r>
              <a:rPr lang="en-US" sz="1300" dirty="0"/>
              <a:t>of Physics, School of Natural Sciences, Ulsan National </a:t>
            </a:r>
            <a:r>
              <a:rPr lang="en-US" sz="1300" dirty="0" smtClean="0"/>
              <a:t>Institute of </a:t>
            </a:r>
            <a:r>
              <a:rPr lang="en-US" sz="1300" dirty="0"/>
              <a:t>Science and Technology, UNIST-</a:t>
            </a:r>
            <a:r>
              <a:rPr lang="en-US" sz="1300" dirty="0" err="1"/>
              <a:t>gil</a:t>
            </a:r>
            <a:r>
              <a:rPr lang="en-US" sz="1300" dirty="0"/>
              <a:t>, Ulsan, </a:t>
            </a:r>
            <a:r>
              <a:rPr lang="en-US" sz="1300" dirty="0" smtClean="0"/>
              <a:t>Korea, </a:t>
            </a:r>
            <a:r>
              <a:rPr lang="en-US" sz="1300" baseline="30000" dirty="0" smtClean="0"/>
              <a:t>26</a:t>
            </a:r>
            <a:r>
              <a:rPr lang="en-US" sz="1300" dirty="0" smtClean="0"/>
              <a:t>Earthquake </a:t>
            </a:r>
            <a:r>
              <a:rPr lang="en-US" sz="1300" dirty="0"/>
              <a:t>Research Institute, University of Tokyo, Bunkyo-</a:t>
            </a:r>
            <a:r>
              <a:rPr lang="en-US" sz="1300" dirty="0" err="1"/>
              <a:t>ku</a:t>
            </a:r>
            <a:r>
              <a:rPr lang="en-US" sz="1300" dirty="0"/>
              <a:t>, Tokyo</a:t>
            </a:r>
            <a:r>
              <a:rPr lang="en-US" sz="1300" dirty="0" smtClean="0"/>
              <a:t>, Japan, </a:t>
            </a:r>
            <a:r>
              <a:rPr lang="en-US" sz="1300" baseline="30000" dirty="0" smtClean="0"/>
              <a:t>27</a:t>
            </a:r>
            <a:r>
              <a:rPr lang="en-US" sz="1300" dirty="0" smtClean="0"/>
              <a:t>Graduate </a:t>
            </a:r>
            <a:r>
              <a:rPr lang="en-US" sz="1300" dirty="0"/>
              <a:t>School of Information Sciences, Hiroshima City University, </a:t>
            </a:r>
            <a:r>
              <a:rPr lang="en-US" sz="1300" dirty="0" smtClean="0"/>
              <a:t>Hiroshima</a:t>
            </a:r>
            <a:r>
              <a:rPr lang="en-US" sz="1300" dirty="0"/>
              <a:t>, Hiroshima, </a:t>
            </a:r>
            <a:r>
              <a:rPr lang="en-US" sz="1300" dirty="0" smtClean="0"/>
              <a:t>Japan, </a:t>
            </a:r>
            <a:r>
              <a:rPr lang="en-US" sz="1300" baseline="30000" dirty="0" smtClean="0"/>
              <a:t>28</a:t>
            </a:r>
            <a:r>
              <a:rPr lang="en-US" sz="1300" dirty="0" smtClean="0"/>
              <a:t>Advanced </a:t>
            </a:r>
            <a:r>
              <a:rPr lang="en-US" sz="1300" dirty="0"/>
              <a:t>Science Institute, RIKEN, Wako, Saitama, </a:t>
            </a:r>
            <a:r>
              <a:rPr lang="en-US" sz="1300" dirty="0" smtClean="0"/>
              <a:t>Japan, </a:t>
            </a:r>
            <a:r>
              <a:rPr lang="en-US" sz="1300" baseline="30000" dirty="0" smtClean="0"/>
              <a:t>29</a:t>
            </a:r>
            <a:r>
              <a:rPr lang="en-US" sz="1300" dirty="0" smtClean="0"/>
              <a:t>National </a:t>
            </a:r>
            <a:r>
              <a:rPr lang="en-US" sz="1300" dirty="0"/>
              <a:t>Institute of Radiological Science, Chiba, Chiba, </a:t>
            </a:r>
            <a:r>
              <a:rPr lang="en-US" sz="1300" dirty="0" smtClean="0"/>
              <a:t>Japan, </a:t>
            </a:r>
            <a:r>
              <a:rPr lang="en-US" sz="1300" baseline="30000" dirty="0" smtClean="0"/>
              <a:t>30</a:t>
            </a:r>
            <a:r>
              <a:rPr lang="en-US" sz="1300" dirty="0" smtClean="0"/>
              <a:t>Department </a:t>
            </a:r>
            <a:r>
              <a:rPr lang="en-US" sz="1300" dirty="0"/>
              <a:t>of Physics, Ehime University, Matsuyama, Ehime, </a:t>
            </a:r>
            <a:r>
              <a:rPr lang="en-US" sz="1300" dirty="0" smtClean="0"/>
              <a:t>Japan</a:t>
            </a:r>
            <a:endParaRPr lang="en-US" sz="1300" kern="0" dirty="0" smtClean="0">
              <a:solidFill>
                <a:schemeClr val="bg1"/>
              </a:solidFill>
              <a:effectLst/>
              <a:latin typeface="Arial"/>
              <a:ea typeface="ＭＳ Ｐゴシック"/>
              <a:cs typeface="Arial"/>
            </a:endParaRPr>
          </a:p>
          <a:p>
            <a:pPr marL="0" lvl="0" indent="0" algn="just" fontAlgn="base">
              <a:lnSpc>
                <a:spcPct val="120000"/>
              </a:lnSpc>
              <a:spcBef>
                <a:spcPts val="240"/>
              </a:spcBef>
              <a:buClrTx/>
              <a:buSzTx/>
              <a:buNone/>
              <a:defRPr/>
            </a:pPr>
            <a:r>
              <a:rPr lang="en-US" sz="29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US</a:t>
            </a:r>
            <a:r>
              <a:rPr lang="en-US" sz="29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A</a:t>
            </a:r>
            <a:r>
              <a:rPr lang="en-US" sz="29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2900" kern="0" dirty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Japan, Korea, Russia, </a:t>
            </a:r>
            <a:r>
              <a:rPr lang="en-US" sz="2900" kern="0" dirty="0" smtClean="0">
                <a:solidFill>
                  <a:schemeClr val="bg1"/>
                </a:solidFill>
                <a:effectLst/>
                <a:latin typeface="Arial"/>
                <a:ea typeface="ＭＳ Ｐゴシック"/>
                <a:cs typeface="Arial"/>
              </a:rPr>
              <a:t>Belgium</a:t>
            </a:r>
            <a:endParaRPr lang="en-US" sz="2900" kern="0" dirty="0">
              <a:solidFill>
                <a:schemeClr val="bg1"/>
              </a:solidFill>
              <a:effectLst/>
              <a:latin typeface="Arial"/>
              <a:ea typeface="ＭＳ Ｐゴシック"/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04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neg40_Shift_Comp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9" b="-4659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 &amp; Quality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9" name="Content Placeholder 8" descr="neg40_ShiftCDF.png"/>
          <p:cNvPicPr>
            <a:picLocks noGrp="1" noChangeAspect="1"/>
          </p:cNvPicPr>
          <p:nvPr>
            <p:ph sz="half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9" b="-4659"/>
          <a:stretch>
            <a:fillRect/>
          </a:stretch>
        </p:blipFill>
        <p:spPr/>
      </p:pic>
      <p:sp>
        <p:nvSpPr>
          <p:cNvPr id="11" name="TextBox 10"/>
          <p:cNvSpPr txBox="1"/>
          <p:nvPr/>
        </p:nvSpPr>
        <p:spPr>
          <a:xfrm>
            <a:off x="7392032" y="2863576"/>
            <a:ext cx="1727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Model: QGSJetII-03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124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neg35_Shift_Comp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9" b="-4659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 &amp; Quality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9" name="Content Placeholder 8" descr="neg35_ShiftCDF.png"/>
          <p:cNvPicPr>
            <a:picLocks noGrp="1" noChangeAspect="1"/>
          </p:cNvPicPr>
          <p:nvPr>
            <p:ph sz="half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9" b="-4659"/>
          <a:stretch>
            <a:fillRect/>
          </a:stretch>
        </p:blipFill>
        <p:spPr/>
      </p:pic>
      <p:sp>
        <p:nvSpPr>
          <p:cNvPr id="11" name="TextBox 10"/>
          <p:cNvSpPr txBox="1"/>
          <p:nvPr/>
        </p:nvSpPr>
        <p:spPr>
          <a:xfrm>
            <a:off x="7392032" y="2863576"/>
            <a:ext cx="1727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Model: QGSJetII-03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070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neg30_Shift_Comp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9" b="-4659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 &amp; Quality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0" name="Content Placeholder 9" descr="neg30_ShiftCDF.png"/>
          <p:cNvPicPr>
            <a:picLocks noGrp="1" noChangeAspect="1"/>
          </p:cNvPicPr>
          <p:nvPr>
            <p:ph sz="half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9" b="-4659"/>
          <a:stretch>
            <a:fillRect/>
          </a:stretch>
        </p:blipFill>
        <p:spPr/>
      </p:pic>
      <p:sp>
        <p:nvSpPr>
          <p:cNvPr id="11" name="TextBox 10"/>
          <p:cNvSpPr txBox="1"/>
          <p:nvPr/>
        </p:nvSpPr>
        <p:spPr>
          <a:xfrm>
            <a:off x="7392032" y="2863576"/>
            <a:ext cx="1727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Model: QGSJetII-03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766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neg25_Shift_Comp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9" b="-4659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 &amp; Quality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9" name="Content Placeholder 8" descr="neg25_ShiftCDF.png"/>
          <p:cNvPicPr>
            <a:picLocks noGrp="1" noChangeAspect="1"/>
          </p:cNvPicPr>
          <p:nvPr>
            <p:ph sz="half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9" b="-4659"/>
          <a:stretch>
            <a:fillRect/>
          </a:stretch>
        </p:blipFill>
        <p:spPr/>
      </p:pic>
      <p:sp>
        <p:nvSpPr>
          <p:cNvPr id="11" name="TextBox 10"/>
          <p:cNvSpPr txBox="1"/>
          <p:nvPr/>
        </p:nvSpPr>
        <p:spPr>
          <a:xfrm>
            <a:off x="7392032" y="2863576"/>
            <a:ext cx="1727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Model: QGSJetII-03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005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neg20_Shift_Comp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9" b="-4659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 &amp; Quality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9" name="Content Placeholder 8" descr="neg20_ShiftCDF.png"/>
          <p:cNvPicPr>
            <a:picLocks noGrp="1" noChangeAspect="1"/>
          </p:cNvPicPr>
          <p:nvPr>
            <p:ph sz="half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9" b="-4659"/>
          <a:stretch>
            <a:fillRect/>
          </a:stretch>
        </p:blipFill>
        <p:spPr/>
      </p:pic>
      <p:sp>
        <p:nvSpPr>
          <p:cNvPr id="11" name="TextBox 10"/>
          <p:cNvSpPr txBox="1"/>
          <p:nvPr/>
        </p:nvSpPr>
        <p:spPr>
          <a:xfrm>
            <a:off x="7392032" y="2863576"/>
            <a:ext cx="1727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Model: QGSJetII-03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671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neg15_Shift_Comp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9" b="-4659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 &amp; Quality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0" name="Content Placeholder 9" descr="neg15_ShiftCDF.png"/>
          <p:cNvPicPr>
            <a:picLocks noGrp="1" noChangeAspect="1"/>
          </p:cNvPicPr>
          <p:nvPr>
            <p:ph sz="half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9" b="-4659"/>
          <a:stretch>
            <a:fillRect/>
          </a:stretch>
        </p:blipFill>
        <p:spPr/>
      </p:pic>
      <p:sp>
        <p:nvSpPr>
          <p:cNvPr id="11" name="TextBox 10"/>
          <p:cNvSpPr txBox="1"/>
          <p:nvPr/>
        </p:nvSpPr>
        <p:spPr>
          <a:xfrm>
            <a:off x="7392032" y="2863576"/>
            <a:ext cx="1727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Model: QGSJetII-03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390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neg10_Shift_Comp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9" b="-4659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 &amp; Quality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0" name="Content Placeholder 9" descr="neg10_ShiftCDF.png"/>
          <p:cNvPicPr>
            <a:picLocks noGrp="1" noChangeAspect="1"/>
          </p:cNvPicPr>
          <p:nvPr>
            <p:ph sz="half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9" b="-4659"/>
          <a:stretch>
            <a:fillRect/>
          </a:stretch>
        </p:blipFill>
        <p:spPr/>
      </p:pic>
      <p:sp>
        <p:nvSpPr>
          <p:cNvPr id="11" name="TextBox 10"/>
          <p:cNvSpPr txBox="1"/>
          <p:nvPr/>
        </p:nvSpPr>
        <p:spPr>
          <a:xfrm>
            <a:off x="7392032" y="2863576"/>
            <a:ext cx="1727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Model: QGSJetII-03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255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neg5_Shift_Comp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9" b="-4659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 &amp; Quality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9" name="Content Placeholder 8" descr="neg5_ShiftCDF.png"/>
          <p:cNvPicPr>
            <a:picLocks noGrp="1" noChangeAspect="1"/>
          </p:cNvPicPr>
          <p:nvPr>
            <p:ph sz="half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9" b="-4659"/>
          <a:stretch>
            <a:fillRect/>
          </a:stretch>
        </p:blipFill>
        <p:spPr/>
      </p:pic>
      <p:sp>
        <p:nvSpPr>
          <p:cNvPr id="11" name="TextBox 10"/>
          <p:cNvSpPr txBox="1"/>
          <p:nvPr/>
        </p:nvSpPr>
        <p:spPr>
          <a:xfrm>
            <a:off x="7392032" y="2863576"/>
            <a:ext cx="1727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Model: QGSJetII-03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569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No shift</a:t>
            </a:r>
            <a:endParaRPr lang="en-US" dirty="0"/>
          </a:p>
        </p:txBody>
      </p:sp>
      <p:pic>
        <p:nvPicPr>
          <p:cNvPr id="10" name="Content Placeholder 9" descr="0_Shift_Comp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9" b="-4659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 &amp; Quality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9" name="Content Placeholder 8" descr="0_ShiftCDF.png"/>
          <p:cNvPicPr>
            <a:picLocks noGrp="1" noChangeAspect="1"/>
          </p:cNvPicPr>
          <p:nvPr>
            <p:ph sz="half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9" b="-4659"/>
          <a:stretch>
            <a:fillRect/>
          </a:stretch>
        </p:blipFill>
        <p:spPr/>
      </p:pic>
      <p:sp>
        <p:nvSpPr>
          <p:cNvPr id="11" name="TextBox 10"/>
          <p:cNvSpPr txBox="1"/>
          <p:nvPr/>
        </p:nvSpPr>
        <p:spPr>
          <a:xfrm>
            <a:off x="7392032" y="2863576"/>
            <a:ext cx="1727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Model: QGSJetII-03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614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Best proton: shift data up by 6 g/cm</a:t>
            </a:r>
            <a:r>
              <a:rPr lang="en-US" baseline="30000" dirty="0" smtClean="0"/>
              <a:t>2</a:t>
            </a:r>
            <a:endParaRPr lang="en-US" dirty="0"/>
          </a:p>
        </p:txBody>
      </p:sp>
      <p:pic>
        <p:nvPicPr>
          <p:cNvPr id="9" name="Content Placeholder 8" descr="6_Shift_Comp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9" b="-4659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 &amp; Quality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0" name="Content Placeholder 9" descr="6_ShiftCDF.png"/>
          <p:cNvPicPr>
            <a:picLocks noGrp="1" noChangeAspect="1"/>
          </p:cNvPicPr>
          <p:nvPr>
            <p:ph sz="half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9" b="-4659"/>
          <a:stretch>
            <a:fillRect/>
          </a:stretch>
        </p:blipFill>
        <p:spPr/>
      </p:pic>
      <p:sp>
        <p:nvSpPr>
          <p:cNvPr id="11" name="TextBox 10"/>
          <p:cNvSpPr txBox="1"/>
          <p:nvPr/>
        </p:nvSpPr>
        <p:spPr>
          <a:xfrm>
            <a:off x="7392032" y="2863576"/>
            <a:ext cx="1727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Model: QGSJetII-03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02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Content Placeholder 15" descr="TA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70"/>
          <a:stretch/>
        </p:blipFill>
        <p:spPr>
          <a:prstGeom prst="rect">
            <a:avLst/>
          </a:prstGeom>
        </p:spPr>
      </p:pic>
      <p:sp>
        <p:nvSpPr>
          <p:cNvPr id="8" name="Pie 7"/>
          <p:cNvSpPr>
            <a:spLocks noChangeAspect="1"/>
          </p:cNvSpPr>
          <p:nvPr/>
        </p:nvSpPr>
        <p:spPr>
          <a:xfrm>
            <a:off x="-1026272" y="2328640"/>
            <a:ext cx="5468112" cy="5468112"/>
          </a:xfrm>
          <a:prstGeom prst="pie">
            <a:avLst>
              <a:gd name="adj1" fmla="val 17338296"/>
              <a:gd name="adj2" fmla="val 2055114"/>
            </a:avLst>
          </a:prstGeom>
          <a:solidFill>
            <a:srgbClr val="0000FF">
              <a:alpha val="20000"/>
            </a:srgbClr>
          </a:solidFill>
          <a:ln>
            <a:solidFill>
              <a:srgbClr val="0C5A8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Pie 8"/>
          <p:cNvSpPr>
            <a:spLocks noChangeAspect="1"/>
          </p:cNvSpPr>
          <p:nvPr/>
        </p:nvSpPr>
        <p:spPr>
          <a:xfrm>
            <a:off x="3094908" y="2583896"/>
            <a:ext cx="5468112" cy="5468112"/>
          </a:xfrm>
          <a:prstGeom prst="pie">
            <a:avLst>
              <a:gd name="adj1" fmla="val 9437882"/>
              <a:gd name="adj2" fmla="val 15904216"/>
            </a:avLst>
          </a:prstGeom>
          <a:solidFill>
            <a:srgbClr val="0000FF">
              <a:alpha val="20000"/>
            </a:srgbClr>
          </a:solidFill>
          <a:ln>
            <a:solidFill>
              <a:srgbClr val="0C5A8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Pie 9"/>
          <p:cNvSpPr>
            <a:spLocks noChangeAspect="1"/>
          </p:cNvSpPr>
          <p:nvPr/>
        </p:nvSpPr>
        <p:spPr>
          <a:xfrm>
            <a:off x="832123" y="-569459"/>
            <a:ext cx="4374490" cy="4374490"/>
          </a:xfrm>
          <a:prstGeom prst="pie">
            <a:avLst>
              <a:gd name="adj1" fmla="val 722407"/>
              <a:gd name="adj2" fmla="val 7652242"/>
            </a:avLst>
          </a:prstGeom>
          <a:solidFill>
            <a:srgbClr val="0000FF">
              <a:alpha val="20000"/>
            </a:srgb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19800" y="1175652"/>
            <a:ext cx="2895600" cy="388311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TA is in Millard Co, Utah, 2 hours from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Salt Lake City.</a:t>
            </a:r>
          </a:p>
          <a:p>
            <a:pPr marL="400050" indent="-40005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SD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:  507 scintillator counters, 1.2 km spacing, 3-m</a:t>
            </a:r>
            <a:r>
              <a:rPr lang="en-US" sz="2000" baseline="30000" dirty="0">
                <a:solidFill>
                  <a:schemeClr val="accent1">
                    <a:lumMod val="50000"/>
                  </a:schemeClr>
                </a:solidFill>
              </a:rPr>
              <a:t>2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active area, two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layers.</a:t>
            </a:r>
          </a:p>
          <a:p>
            <a:pPr marL="455613" indent="-455613">
              <a:lnSpc>
                <a:spcPct val="90000"/>
              </a:lnSpc>
              <a:spcAft>
                <a:spcPts val="1200"/>
              </a:spcAft>
              <a:defRPr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FD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:  3 sites, each covers       120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Times New Roman" charset="0"/>
              </a:rPr>
              <a:t>° azimuth, 3°–31° elevation</a:t>
            </a:r>
          </a:p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cs typeface="Times New Roman" charset="0"/>
              </a:rPr>
              <a:t>Nearly 7 years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Times New Roman" charset="0"/>
              </a:rPr>
              <a:t>of data have been collected.</a:t>
            </a:r>
          </a:p>
        </p:txBody>
      </p:sp>
    </p:spTree>
    <p:extLst>
      <p:ext uri="{BB962C8B-B14F-4D97-AF65-F5344CB8AC3E}">
        <p14:creationId xmlns:p14="http://schemas.microsoft.com/office/powerpoint/2010/main" val="146100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10_Shift_Comp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9" b="-4659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 &amp; Quality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0" name="Content Placeholder 9" descr="10_ShiftCDF.png"/>
          <p:cNvPicPr>
            <a:picLocks noGrp="1" noChangeAspect="1"/>
          </p:cNvPicPr>
          <p:nvPr>
            <p:ph sz="half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9" b="-4659"/>
          <a:stretch>
            <a:fillRect/>
          </a:stretch>
        </p:blipFill>
        <p:spPr/>
      </p:pic>
      <p:sp>
        <p:nvSpPr>
          <p:cNvPr id="11" name="TextBox 10"/>
          <p:cNvSpPr txBox="1"/>
          <p:nvPr/>
        </p:nvSpPr>
        <p:spPr>
          <a:xfrm>
            <a:off x="7392032" y="2863576"/>
            <a:ext cx="1727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Model: QGSJetII-03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584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 MD-Hybrid Composition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28606" y="1028700"/>
            <a:ext cx="3657600" cy="53721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Composition analysis using </a:t>
            </a:r>
            <a:r>
              <a:rPr lang="en-US" sz="2400" dirty="0" err="1" smtClean="0"/>
              <a:t>CvM</a:t>
            </a:r>
            <a:r>
              <a:rPr lang="en-US" sz="2400" dirty="0" smtClean="0"/>
              <a:t> shifts</a:t>
            </a:r>
          </a:p>
          <a:p>
            <a:pPr lvl="1"/>
            <a:r>
              <a:rPr lang="en-US" sz="2000" dirty="0" smtClean="0"/>
              <a:t>Using QGSJetII-03 with quarter decade bins</a:t>
            </a:r>
          </a:p>
          <a:p>
            <a:r>
              <a:rPr lang="en-US" sz="2200" dirty="0" smtClean="0"/>
              <a:t>Protons</a:t>
            </a:r>
          </a:p>
          <a:p>
            <a:pPr lvl="1"/>
            <a:r>
              <a:rPr lang="en-US" sz="2000" dirty="0" smtClean="0"/>
              <a:t>5–10 g/cm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shifts</a:t>
            </a:r>
          </a:p>
          <a:p>
            <a:pPr lvl="1"/>
            <a:r>
              <a:rPr lang="en-US" sz="2000" dirty="0" smtClean="0"/>
              <a:t>Matching distributions</a:t>
            </a:r>
          </a:p>
          <a:p>
            <a:r>
              <a:rPr lang="en-US" sz="2200" dirty="0" smtClean="0"/>
              <a:t>Iron</a:t>
            </a:r>
          </a:p>
          <a:p>
            <a:pPr lvl="1"/>
            <a:r>
              <a:rPr lang="en-US" sz="2000" dirty="0" smtClean="0"/>
              <a:t>60 </a:t>
            </a:r>
            <a:r>
              <a:rPr lang="en-US" sz="2000" dirty="0"/>
              <a:t>g/cm</a:t>
            </a:r>
            <a:r>
              <a:rPr lang="en-US" sz="2000" baseline="30000" dirty="0"/>
              <a:t>2</a:t>
            </a:r>
            <a:r>
              <a:rPr lang="en-US" sz="2000" dirty="0"/>
              <a:t> </a:t>
            </a:r>
            <a:r>
              <a:rPr lang="en-US" sz="2000" dirty="0" smtClean="0"/>
              <a:t>shifts</a:t>
            </a:r>
          </a:p>
          <a:p>
            <a:pPr lvl="1"/>
            <a:r>
              <a:rPr lang="en-US" sz="2000" dirty="0" smtClean="0"/>
              <a:t>Distributions don’t match</a:t>
            </a:r>
          </a:p>
          <a:p>
            <a:r>
              <a:rPr lang="en-US" sz="2200" dirty="0" smtClean="0"/>
              <a:t>Consistent with protons</a:t>
            </a:r>
          </a:p>
        </p:txBody>
      </p:sp>
      <p:pic>
        <p:nvPicPr>
          <p:cNvPr id="12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212" b="-21212"/>
          <a:stretch>
            <a:fillRect/>
          </a:stretch>
        </p:blipFill>
        <p:spPr>
          <a:xfrm>
            <a:off x="3886200" y="1028700"/>
            <a:ext cx="5029200" cy="5372100"/>
          </a:xfrm>
        </p:spPr>
      </p:pic>
      <p:sp>
        <p:nvSpPr>
          <p:cNvPr id="7" name="TextBox 6"/>
          <p:cNvSpPr txBox="1"/>
          <p:nvPr/>
        </p:nvSpPr>
        <p:spPr>
          <a:xfrm rot="1085944">
            <a:off x="4813144" y="3699945"/>
            <a:ext cx="3238797" cy="769441"/>
          </a:xfrm>
          <a:prstGeom prst="rect">
            <a:avLst/>
          </a:prstGeom>
          <a:noFill/>
        </p:spPr>
        <p:txBody>
          <a:bodyPr wrap="none" lIns="91440" rtlCol="0">
            <a:spAutoFit/>
          </a:bodyPr>
          <a:lstStyle/>
          <a:p>
            <a:r>
              <a:rPr lang="en-US" sz="4400" dirty="0" smtClean="0">
                <a:solidFill>
                  <a:schemeClr val="accent6">
                    <a:lumMod val="75000"/>
                    <a:alpha val="67000"/>
                  </a:schemeClr>
                </a:solidFill>
              </a:rPr>
              <a:t>Preliminary</a:t>
            </a:r>
            <a:endParaRPr lang="en-US" sz="4400" dirty="0">
              <a:solidFill>
                <a:schemeClr val="accent6">
                  <a:lumMod val="75000"/>
                  <a:alpha val="67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88194" y="1828146"/>
            <a:ext cx="1727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Model: QGSJetII-03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191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HiRes Composition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28606" y="1028700"/>
            <a:ext cx="3657600" cy="53721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HiRes results for comparison</a:t>
            </a:r>
          </a:p>
          <a:p>
            <a:pPr lvl="1"/>
            <a:r>
              <a:rPr lang="en-US" sz="2200" dirty="0" smtClean="0"/>
              <a:t>Same conclusions</a:t>
            </a:r>
          </a:p>
          <a:p>
            <a:pPr lvl="1"/>
            <a:r>
              <a:rPr lang="en-US" sz="2200" dirty="0" smtClean="0"/>
              <a:t>Consistent </a:t>
            </a:r>
            <a:r>
              <a:rPr lang="en-US" sz="2200" dirty="0" smtClean="0"/>
              <a:t>shifts (not necessarily expected)</a:t>
            </a:r>
            <a:endParaRPr lang="en-US" sz="2200" dirty="0" smtClean="0"/>
          </a:p>
          <a:p>
            <a:pPr lvl="1"/>
            <a:r>
              <a:rPr lang="en-US" sz="2200" dirty="0" smtClean="0"/>
              <a:t>Consistent p-</a:t>
            </a:r>
            <a:r>
              <a:rPr lang="en-US" sz="2200" dirty="0" smtClean="0"/>
              <a:t>values</a:t>
            </a:r>
            <a:endParaRPr lang="en-US" sz="2200" dirty="0" smtClean="0"/>
          </a:p>
        </p:txBody>
      </p:sp>
      <p:pic>
        <p:nvPicPr>
          <p:cNvPr id="11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212" b="-21212"/>
          <a:stretch>
            <a:fillRect/>
          </a:stretch>
        </p:blipFill>
        <p:spPr>
          <a:xfrm>
            <a:off x="3886200" y="1028700"/>
            <a:ext cx="5029200" cy="5372100"/>
          </a:xfrm>
        </p:spPr>
      </p:pic>
      <p:sp>
        <p:nvSpPr>
          <p:cNvPr id="3" name="TextBox 2"/>
          <p:cNvSpPr txBox="1"/>
          <p:nvPr/>
        </p:nvSpPr>
        <p:spPr>
          <a:xfrm>
            <a:off x="4675321" y="2208909"/>
            <a:ext cx="12901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HiRes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88194" y="1828146"/>
            <a:ext cx="1727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Model: QGSJetII-03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255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Content Placeholder 41"/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674" b="5674"/>
          <a:stretch>
            <a:fillRect/>
          </a:stretch>
        </p:blipFill>
        <p:spPr>
          <a:xfrm>
            <a:off x="3886200" y="1028700"/>
            <a:ext cx="5029200" cy="53721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 Stereo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5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IPA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28606" y="1028700"/>
            <a:ext cx="3657600" cy="53721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We also have stereo results for comparison</a:t>
            </a:r>
            <a:endParaRPr lang="en-US" sz="2400" dirty="0" smtClean="0"/>
          </a:p>
        </p:txBody>
      </p:sp>
      <p:sp>
        <p:nvSpPr>
          <p:cNvPr id="39" name="TextBox 38"/>
          <p:cNvSpPr txBox="1"/>
          <p:nvPr/>
        </p:nvSpPr>
        <p:spPr>
          <a:xfrm>
            <a:off x="7070903" y="4134166"/>
            <a:ext cx="1062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2D5A3"/>
                </a:solidFill>
              </a:rPr>
              <a:t>BRM FD</a:t>
            </a:r>
            <a:endParaRPr lang="en-US" dirty="0">
              <a:solidFill>
                <a:srgbClr val="E2D5A3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037956" y="2334371"/>
            <a:ext cx="946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2D5A3"/>
                </a:solidFill>
              </a:rPr>
              <a:t>MD FD</a:t>
            </a:r>
            <a:endParaRPr lang="en-US" dirty="0">
              <a:solidFill>
                <a:srgbClr val="E2D5A3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95925" y="4024350"/>
            <a:ext cx="844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LR FD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739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 Stereo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5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IPA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t="-20737" b="-20737"/>
          <a:stretch>
            <a:fillRect/>
          </a:stretch>
        </p:blipFill>
        <p:spPr>
          <a:xfrm>
            <a:off x="104355" y="890628"/>
            <a:ext cx="2971800" cy="2847975"/>
          </a:xfrm>
          <a:prstGeom prst="rect">
            <a:avLst/>
          </a:prstGeom>
        </p:spPr>
      </p:pic>
      <p:pic>
        <p:nvPicPr>
          <p:cNvPr id="18" name="Content Placeholder 17"/>
          <p:cNvPicPr>
            <a:picLocks noGrp="1" noChangeAspect="1"/>
          </p:cNvPicPr>
          <p:nvPr>
            <p:ph sz="quarter" idx="17"/>
          </p:nvPr>
        </p:nvPicPr>
        <p:blipFill>
          <a:blip r:embed="rId3"/>
          <a:srcRect t="-20737" b="-20737"/>
          <a:stretch>
            <a:fillRect/>
          </a:stretch>
        </p:blipFill>
        <p:spPr>
          <a:xfrm>
            <a:off x="3076155" y="890640"/>
            <a:ext cx="2971800" cy="2847975"/>
          </a:xfrm>
          <a:prstGeom prst="rect">
            <a:avLst/>
          </a:prstGeom>
        </p:spPr>
      </p:pic>
      <p:pic>
        <p:nvPicPr>
          <p:cNvPr id="19" name="Content Placeholder 18"/>
          <p:cNvPicPr>
            <a:picLocks noGrp="1" noChangeAspect="1"/>
          </p:cNvPicPr>
          <p:nvPr>
            <p:ph sz="quarter" idx="15"/>
          </p:nvPr>
        </p:nvPicPr>
        <p:blipFill>
          <a:blip r:embed="rId4"/>
          <a:srcRect t="-20737" b="-20737"/>
          <a:stretch>
            <a:fillRect/>
          </a:stretch>
        </p:blipFill>
        <p:spPr>
          <a:xfrm>
            <a:off x="6047955" y="890640"/>
            <a:ext cx="2971800" cy="2847975"/>
          </a:xfrm>
          <a:prstGeom prst="rect">
            <a:avLst/>
          </a:prstGeom>
        </p:spPr>
      </p:pic>
      <p:pic>
        <p:nvPicPr>
          <p:cNvPr id="20" name="Content Placeholder 19"/>
          <p:cNvPicPr>
            <a:picLocks noGrp="1" noChangeAspect="1"/>
          </p:cNvPicPr>
          <p:nvPr>
            <p:ph sz="quarter" idx="14"/>
          </p:nvPr>
        </p:nvPicPr>
        <p:blipFill>
          <a:blip r:embed="rId5"/>
          <a:srcRect t="-20737" b="-20737"/>
          <a:stretch>
            <a:fillRect/>
          </a:stretch>
        </p:blipFill>
        <p:spPr>
          <a:xfrm>
            <a:off x="104355" y="3633840"/>
            <a:ext cx="2971800" cy="2847975"/>
          </a:xfrm>
          <a:prstGeom prst="rect">
            <a:avLst/>
          </a:prstGeom>
        </p:spPr>
      </p:pic>
      <p:pic>
        <p:nvPicPr>
          <p:cNvPr id="21" name="Content Placeholder 20"/>
          <p:cNvPicPr>
            <a:picLocks noGrp="1" noChangeAspect="1"/>
          </p:cNvPicPr>
          <p:nvPr>
            <p:ph sz="quarter" idx="18"/>
          </p:nvPr>
        </p:nvPicPr>
        <p:blipFill>
          <a:blip r:embed="rId6"/>
          <a:srcRect t="-20737" b="-20737"/>
          <a:stretch>
            <a:fillRect/>
          </a:stretch>
        </p:blipFill>
        <p:spPr>
          <a:xfrm>
            <a:off x="3076155" y="3629607"/>
            <a:ext cx="2971800" cy="2847975"/>
          </a:xfrm>
          <a:prstGeom prst="rect">
            <a:avLst/>
          </a:prstGeom>
        </p:spPr>
      </p:pic>
      <p:pic>
        <p:nvPicPr>
          <p:cNvPr id="22" name="Content Placeholder 21"/>
          <p:cNvPicPr>
            <a:picLocks noGrp="1" noChangeAspect="1"/>
          </p:cNvPicPr>
          <p:nvPr>
            <p:ph sz="quarter" idx="16"/>
          </p:nvPr>
        </p:nvPicPr>
        <p:blipFill>
          <a:blip r:embed="rId7"/>
          <a:srcRect t="-20737" b="-20737"/>
          <a:stretch>
            <a:fillRect/>
          </a:stretch>
        </p:blipFill>
        <p:spPr>
          <a:xfrm>
            <a:off x="6047955" y="3629607"/>
            <a:ext cx="2971800" cy="28479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rot="1085944">
            <a:off x="4053875" y="1672481"/>
            <a:ext cx="3238797" cy="769441"/>
          </a:xfrm>
          <a:prstGeom prst="rect">
            <a:avLst/>
          </a:prstGeom>
          <a:noFill/>
        </p:spPr>
        <p:txBody>
          <a:bodyPr wrap="none" lIns="91440" rtlCol="0">
            <a:spAutoFit/>
          </a:bodyPr>
          <a:lstStyle/>
          <a:p>
            <a:r>
              <a:rPr lang="en-US" sz="4400" dirty="0" smtClean="0">
                <a:solidFill>
                  <a:schemeClr val="accent6">
                    <a:lumMod val="75000"/>
                    <a:alpha val="67000"/>
                  </a:schemeClr>
                </a:solidFill>
              </a:rPr>
              <a:t>Preliminary</a:t>
            </a:r>
            <a:endParaRPr lang="en-US" sz="4400" dirty="0">
              <a:solidFill>
                <a:schemeClr val="accent6">
                  <a:lumMod val="75000"/>
                  <a:alpha val="67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085944">
            <a:off x="1086373" y="4365137"/>
            <a:ext cx="3238797" cy="769441"/>
          </a:xfrm>
          <a:prstGeom prst="rect">
            <a:avLst/>
          </a:prstGeom>
          <a:noFill/>
        </p:spPr>
        <p:txBody>
          <a:bodyPr wrap="none" lIns="91440" rtlCol="0">
            <a:spAutoFit/>
          </a:bodyPr>
          <a:lstStyle/>
          <a:p>
            <a:r>
              <a:rPr lang="en-US" sz="4400" dirty="0" smtClean="0">
                <a:solidFill>
                  <a:schemeClr val="accent6">
                    <a:lumMod val="75000"/>
                    <a:alpha val="67000"/>
                  </a:schemeClr>
                </a:solidFill>
              </a:rPr>
              <a:t>Preliminary</a:t>
            </a:r>
            <a:endParaRPr lang="en-US" sz="4400" dirty="0">
              <a:solidFill>
                <a:schemeClr val="accent6">
                  <a:lumMod val="75000"/>
                  <a:alpha val="67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88194" y="904300"/>
            <a:ext cx="1727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Model: QGSJetII-03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592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 Stereo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28606" y="1028700"/>
            <a:ext cx="3657600" cy="53721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 stereo we also see very consistent comparison with proton distribution</a:t>
            </a:r>
          </a:p>
          <a:p>
            <a:r>
              <a:rPr lang="en-US" sz="2400" dirty="0" smtClean="0"/>
              <a:t>Different shift but within the 15 g/cm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systematic uncertainty</a:t>
            </a:r>
            <a:endParaRPr lang="en-US" sz="2400" dirty="0" smtClean="0"/>
          </a:p>
        </p:txBody>
      </p:sp>
      <p:pic>
        <p:nvPicPr>
          <p:cNvPr id="7" name="Content Placeholder 6" descr="Qgs3DataShift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212" b="-21212"/>
          <a:stretch>
            <a:fillRect/>
          </a:stretch>
        </p:blipFill>
        <p:spPr>
          <a:xfrm>
            <a:off x="3886200" y="1028700"/>
            <a:ext cx="5029200" cy="5372100"/>
          </a:xfrm>
        </p:spPr>
      </p:pic>
      <p:sp>
        <p:nvSpPr>
          <p:cNvPr id="12" name="TextBox 11"/>
          <p:cNvSpPr txBox="1"/>
          <p:nvPr/>
        </p:nvSpPr>
        <p:spPr>
          <a:xfrm>
            <a:off x="7188194" y="1828146"/>
            <a:ext cx="1727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Model: QGSJetII-03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085944">
            <a:off x="4813144" y="3699945"/>
            <a:ext cx="3238797" cy="769441"/>
          </a:xfrm>
          <a:prstGeom prst="rect">
            <a:avLst/>
          </a:prstGeom>
          <a:noFill/>
        </p:spPr>
        <p:txBody>
          <a:bodyPr wrap="none" lIns="91440" rtlCol="0">
            <a:spAutoFit/>
          </a:bodyPr>
          <a:lstStyle/>
          <a:p>
            <a:r>
              <a:rPr lang="en-US" sz="4400" dirty="0" smtClean="0">
                <a:solidFill>
                  <a:schemeClr val="accent6">
                    <a:lumMod val="75000"/>
                    <a:alpha val="67000"/>
                  </a:schemeClr>
                </a:solidFill>
              </a:rPr>
              <a:t>Preliminary</a:t>
            </a:r>
            <a:endParaRPr lang="en-US" sz="4400" dirty="0">
              <a:solidFill>
                <a:schemeClr val="accent6">
                  <a:lumMod val="75000"/>
                  <a:alpha val="67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583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 </a:t>
            </a:r>
            <a:r>
              <a:rPr lang="en-US" dirty="0" smtClean="0"/>
              <a:t>Stereo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28606" y="1028700"/>
            <a:ext cx="3657600" cy="53721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MD Shifts for comparison</a:t>
            </a:r>
            <a:endParaRPr lang="en-US" sz="2400" dirty="0" smtClean="0"/>
          </a:p>
        </p:txBody>
      </p:sp>
      <p:pic>
        <p:nvPicPr>
          <p:cNvPr id="12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212" b="-21212"/>
          <a:stretch>
            <a:fillRect/>
          </a:stretch>
        </p:blipFill>
        <p:spPr>
          <a:xfrm>
            <a:off x="3886200" y="1028700"/>
            <a:ext cx="5029200" cy="5372100"/>
          </a:xfrm>
        </p:spPr>
      </p:pic>
      <p:sp>
        <p:nvSpPr>
          <p:cNvPr id="7" name="TextBox 6"/>
          <p:cNvSpPr txBox="1"/>
          <p:nvPr/>
        </p:nvSpPr>
        <p:spPr>
          <a:xfrm rot="1085944">
            <a:off x="4813144" y="3699945"/>
            <a:ext cx="3238797" cy="769441"/>
          </a:xfrm>
          <a:prstGeom prst="rect">
            <a:avLst/>
          </a:prstGeom>
          <a:noFill/>
        </p:spPr>
        <p:txBody>
          <a:bodyPr wrap="none" lIns="91440" rtlCol="0">
            <a:spAutoFit/>
          </a:bodyPr>
          <a:lstStyle/>
          <a:p>
            <a:r>
              <a:rPr lang="en-US" sz="4400" dirty="0" smtClean="0">
                <a:solidFill>
                  <a:schemeClr val="accent6">
                    <a:lumMod val="75000"/>
                    <a:alpha val="67000"/>
                  </a:schemeClr>
                </a:solidFill>
              </a:rPr>
              <a:t>Preliminary</a:t>
            </a:r>
            <a:endParaRPr lang="en-US" sz="4400" dirty="0">
              <a:solidFill>
                <a:schemeClr val="accent6">
                  <a:lumMod val="75000"/>
                  <a:alpha val="67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88194" y="1828146"/>
            <a:ext cx="1727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Model: QGSJetII-03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841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Anisotropy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543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TA Hotspot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TA Hotspot: 5 years</a:t>
            </a:r>
          </a:p>
          <a:p>
            <a:pPr lvl="1"/>
            <a:r>
              <a:rPr lang="en-US" dirty="0" smtClean="0"/>
              <a:t>19/72 events above 57 EeV, 26% in 6% of sky</a:t>
            </a:r>
          </a:p>
          <a:p>
            <a:pPr lvl="1"/>
            <a:r>
              <a:rPr lang="en-US" dirty="0" smtClean="0"/>
              <a:t> Li-Ma significance: 5.1σ, Post-trial: 3.4</a:t>
            </a:r>
            <a:r>
              <a:rPr lang="en-US" dirty="0"/>
              <a:t>σ</a:t>
            </a:r>
          </a:p>
        </p:txBody>
      </p:sp>
      <p:pic>
        <p:nvPicPr>
          <p:cNvPr id="14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7881" r="-7881"/>
          <a:stretch>
            <a:fillRect/>
          </a:stretch>
        </p:blipFill>
        <p:spPr/>
      </p:pic>
      <p:sp>
        <p:nvSpPr>
          <p:cNvPr id="11" name="TextBox 10"/>
          <p:cNvSpPr txBox="1"/>
          <p:nvPr/>
        </p:nvSpPr>
        <p:spPr>
          <a:xfrm>
            <a:off x="780795" y="6027166"/>
            <a:ext cx="1308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5 year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data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23486" y="6016570"/>
            <a:ext cx="20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ApJ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790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L21 (2014)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086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TA </a:t>
            </a:r>
            <a:r>
              <a:rPr lang="en-US" dirty="0" smtClean="0"/>
              <a:t>Hotspot: Update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TA Hotspot: 5+1 years</a:t>
            </a:r>
          </a:p>
          <a:p>
            <a:pPr lvl="1"/>
            <a:r>
              <a:rPr lang="en-US" dirty="0"/>
              <a:t>15 events, 4 in hot spot</a:t>
            </a:r>
          </a:p>
        </p:txBody>
      </p:sp>
      <p:pic>
        <p:nvPicPr>
          <p:cNvPr id="14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7881" r="-7881"/>
          <a:stretch>
            <a:fillRect/>
          </a:stretch>
        </p:blipFill>
        <p:spPr/>
      </p:pic>
      <p:pic>
        <p:nvPicPr>
          <p:cNvPr id="10" name="Content Placeholder 6"/>
          <p:cNvPicPr>
            <a:picLocks noChangeAspect="1"/>
          </p:cNvPicPr>
          <p:nvPr/>
        </p:nvPicPr>
        <p:blipFill>
          <a:blip r:embed="rId3">
            <a:alphaModFix amt="55000"/>
          </a:blip>
          <a:srcRect t="-1507" b="-1507"/>
          <a:stretch>
            <a:fillRect/>
          </a:stretch>
        </p:blipFill>
        <p:spPr>
          <a:xfrm>
            <a:off x="822212" y="2317552"/>
            <a:ext cx="6895768" cy="412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30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5" name="Content Placeholder 13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t="8730" b="873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6" name="Picture 103" descr="pc060117"/>
          <p:cNvPicPr>
            <a:picLocks noGrp="1" noChangeAspect="1" noChangeArrowheads="1"/>
          </p:cNvPicPr>
          <p:nvPr>
            <p:ph sz="quarter" idx="15"/>
          </p:nvPr>
        </p:nvPicPr>
        <p:blipFill rotWithShape="1">
          <a:blip r:embed="rId3" cstate="print"/>
          <a:srcRect t="14440" b="14440"/>
          <a:stretch/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Content Placeholder 14"/>
          <p:cNvPicPr>
            <a:picLocks noGrp="1" noChangeAspect="1"/>
          </p:cNvPicPr>
          <p:nvPr>
            <p:ph sz="quarter" idx="16"/>
          </p:nvPr>
        </p:nvPicPr>
        <p:blipFill>
          <a:blip r:embed="rId4"/>
          <a:srcRect t="8559" b="855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Content Placeholder 15"/>
          <p:cNvPicPr>
            <a:picLocks noGrp="1" noChangeAspect="1"/>
          </p:cNvPicPr>
          <p:nvPr>
            <p:ph sz="quarter" idx="14"/>
          </p:nvPr>
        </p:nvPicPr>
        <p:blipFill>
          <a:blip r:embed="rId5"/>
          <a:srcRect t="8505" b="850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18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TA </a:t>
            </a:r>
            <a:r>
              <a:rPr lang="en-US" dirty="0" smtClean="0"/>
              <a:t>Hotspot: Update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TA Hotspot: 5+1 years</a:t>
            </a:r>
          </a:p>
          <a:p>
            <a:pPr lvl="1"/>
            <a:r>
              <a:rPr lang="en-US" dirty="0" smtClean="0"/>
              <a:t>15 events, 4 in hot spot</a:t>
            </a:r>
          </a:p>
          <a:p>
            <a:pPr lvl="1"/>
            <a:endParaRPr lang="en-US" dirty="0" smtClean="0"/>
          </a:p>
        </p:txBody>
      </p:sp>
      <p:pic>
        <p:nvPicPr>
          <p:cNvPr id="14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7881" r="-7881"/>
          <a:stretch>
            <a:fillRect/>
          </a:stretch>
        </p:blipFill>
        <p:spPr/>
      </p:pic>
      <p:pic>
        <p:nvPicPr>
          <p:cNvPr id="10" name="Content Placeholder 6"/>
          <p:cNvPicPr>
            <a:picLocks noChangeAspect="1"/>
          </p:cNvPicPr>
          <p:nvPr/>
        </p:nvPicPr>
        <p:blipFill>
          <a:blip r:embed="rId3">
            <a:alphaModFix amt="50000"/>
          </a:blip>
          <a:srcRect t="-1507" b="-1507"/>
          <a:stretch>
            <a:fillRect/>
          </a:stretch>
        </p:blipFill>
        <p:spPr>
          <a:xfrm>
            <a:off x="822212" y="2317552"/>
            <a:ext cx="6895768" cy="412394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115117" y="3290046"/>
            <a:ext cx="109728" cy="1097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397567" y="2912221"/>
            <a:ext cx="109728" cy="1097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61042" y="3244707"/>
            <a:ext cx="109728" cy="1097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493706" y="3528171"/>
            <a:ext cx="109728" cy="1097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978467" y="3372834"/>
            <a:ext cx="109728" cy="1097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781617" y="3680571"/>
            <a:ext cx="109728" cy="1097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362841" y="3731244"/>
            <a:ext cx="109728" cy="1097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000256" y="2495083"/>
            <a:ext cx="109728" cy="1097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725878" y="2516872"/>
            <a:ext cx="109728" cy="1097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497066" y="3015334"/>
            <a:ext cx="109728" cy="1097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427592" y="4176300"/>
            <a:ext cx="109728" cy="1097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422672" y="4024968"/>
            <a:ext cx="109728" cy="1097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885397" y="3342393"/>
            <a:ext cx="109728" cy="1097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967077" y="4556745"/>
            <a:ext cx="109728" cy="1097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846330" y="3808206"/>
            <a:ext cx="109728" cy="1097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435987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TA </a:t>
            </a:r>
            <a:r>
              <a:rPr lang="en-US" dirty="0" smtClean="0"/>
              <a:t>Hotspot: Update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TA Hotspot: 5+1 years</a:t>
            </a:r>
          </a:p>
          <a:p>
            <a:pPr lvl="1"/>
            <a:r>
              <a:rPr lang="en-US" dirty="0" smtClean="0"/>
              <a:t>Li</a:t>
            </a:r>
            <a:r>
              <a:rPr lang="en-US" dirty="0"/>
              <a:t>-Ma significance: </a:t>
            </a:r>
            <a:r>
              <a:rPr lang="en-US" dirty="0" smtClean="0"/>
              <a:t>5.5σ</a:t>
            </a:r>
            <a:r>
              <a:rPr lang="en-US" dirty="0"/>
              <a:t>, </a:t>
            </a:r>
            <a:r>
              <a:rPr lang="en-US" dirty="0" smtClean="0"/>
              <a:t>post</a:t>
            </a:r>
            <a:r>
              <a:rPr lang="en-US" dirty="0"/>
              <a:t>-trial: </a:t>
            </a:r>
            <a:r>
              <a:rPr lang="en-US" dirty="0" smtClean="0"/>
              <a:t>4.0σ</a:t>
            </a:r>
          </a:p>
          <a:p>
            <a:pPr lvl="1"/>
            <a:r>
              <a:rPr lang="en-US" dirty="0" smtClean="0"/>
              <a:t>Sixth year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increases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/>
              <a:t>significance from </a:t>
            </a:r>
            <a:r>
              <a:rPr lang="en-US" b="1" dirty="0" smtClean="0">
                <a:solidFill>
                  <a:srgbClr val="AF9738"/>
                </a:solidFill>
              </a:rPr>
              <a:t>3.4σ</a:t>
            </a:r>
            <a:r>
              <a:rPr lang="en-US" dirty="0" smtClean="0"/>
              <a:t> to </a:t>
            </a:r>
            <a:r>
              <a:rPr lang="en-US" b="1" dirty="0" smtClean="0">
                <a:solidFill>
                  <a:srgbClr val="AF9738"/>
                </a:solidFill>
              </a:rPr>
              <a:t>4.0σ</a:t>
            </a:r>
          </a:p>
          <a:p>
            <a:pPr lvl="1"/>
            <a:endParaRPr lang="en-US" dirty="0" smtClean="0"/>
          </a:p>
        </p:txBody>
      </p:sp>
      <p:pic>
        <p:nvPicPr>
          <p:cNvPr id="14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7881" r="-7881"/>
          <a:stretch>
            <a:fillRect/>
          </a:stretch>
        </p:blipFill>
        <p:spPr/>
      </p:pic>
      <p:sp>
        <p:nvSpPr>
          <p:cNvPr id="3" name="Oval 2"/>
          <p:cNvSpPr/>
          <p:nvPr/>
        </p:nvSpPr>
        <p:spPr>
          <a:xfrm>
            <a:off x="5115117" y="3290046"/>
            <a:ext cx="109728" cy="1097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397567" y="2912221"/>
            <a:ext cx="109728" cy="1097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61042" y="3244707"/>
            <a:ext cx="109728" cy="1097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493706" y="3528171"/>
            <a:ext cx="109728" cy="1097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978467" y="3372834"/>
            <a:ext cx="109728" cy="1097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781617" y="3680571"/>
            <a:ext cx="109728" cy="1097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362841" y="3731244"/>
            <a:ext cx="109728" cy="1097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000256" y="2495083"/>
            <a:ext cx="109728" cy="1097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725878" y="2516872"/>
            <a:ext cx="109728" cy="1097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497066" y="3015334"/>
            <a:ext cx="109728" cy="1097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427592" y="4176300"/>
            <a:ext cx="109728" cy="1097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422672" y="4024968"/>
            <a:ext cx="109728" cy="1097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885397" y="3342393"/>
            <a:ext cx="109728" cy="1097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967077" y="4556745"/>
            <a:ext cx="109728" cy="1097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846330" y="3808206"/>
            <a:ext cx="109728" cy="1097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28" name="Content Placeholder 7"/>
          <p:cNvPicPr>
            <a:picLocks/>
          </p:cNvPicPr>
          <p:nvPr/>
        </p:nvPicPr>
        <p:blipFill rotWithShape="1">
          <a:blip r:embed="rId3">
            <a:alphaModFix/>
          </a:blip>
          <a:srcRect t="601" b="-103"/>
          <a:stretch/>
        </p:blipFill>
        <p:spPr>
          <a:xfrm>
            <a:off x="835998" y="2400299"/>
            <a:ext cx="7496448" cy="400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87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TALE &amp; Spectrum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613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talefd-10mir"/>
          <p:cNvPicPr>
            <a:picLocks noGrp="1" noChangeAspect="1" noChangeArrowheads="1"/>
          </p:cNvPicPr>
          <p:nvPr>
            <p:ph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8" b="5118"/>
          <a:stretch/>
        </p:blipFill>
        <p:spPr bwMode="auto">
          <a:xfrm>
            <a:off x="4686300" y="1028700"/>
            <a:ext cx="42291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Add 10 telescopes at the Middle Drum site, looking from 31°-59° in elevation.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High </a:t>
            </a:r>
            <a:r>
              <a:rPr lang="en-US" dirty="0" smtClean="0"/>
              <a:t>elevation angle </a:t>
            </a:r>
            <a:r>
              <a:rPr lang="en-US" dirty="0" smtClean="0"/>
              <a:t>allows measurement of close-by showers</a:t>
            </a:r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Add infill array (400m and 600m spacing) for hybrid observation.</a:t>
            </a:r>
          </a:p>
          <a:p>
            <a:pPr>
              <a:lnSpc>
                <a:spcPct val="90000"/>
              </a:lnSpc>
              <a:defRPr/>
            </a:pPr>
            <a:endParaRPr lang="en-US" dirty="0"/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6378978" y="4401959"/>
            <a:ext cx="94884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1"/>
                </a:solidFill>
                <a:cs typeface="Arial" charset="0"/>
              </a:rPr>
              <a:t>TA</a:t>
            </a:r>
          </a:p>
          <a:p>
            <a:pPr algn="ctr">
              <a:defRPr/>
            </a:pPr>
            <a:r>
              <a:rPr lang="en-US" dirty="0">
                <a:solidFill>
                  <a:schemeClr val="accent1"/>
                </a:solidFill>
                <a:cs typeface="Arial" charset="0"/>
              </a:rPr>
              <a:t>mirrors</a:t>
            </a: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6364707" y="3436958"/>
            <a:ext cx="94884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cs typeface="Arial" charset="0"/>
              </a:rPr>
              <a:t>TALE</a:t>
            </a:r>
          </a:p>
          <a:p>
            <a:pPr algn="ctr">
              <a:defRPr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cs typeface="Arial" charset="0"/>
              </a:rPr>
              <a:t>mirrors</a:t>
            </a:r>
          </a:p>
        </p:txBody>
      </p:sp>
      <p:pic>
        <p:nvPicPr>
          <p:cNvPr id="16" name="Picture 6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12" r="-1191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631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sz="quarter" idx="15"/>
          </p:nvPr>
        </p:nvPicPr>
        <p:blipFill>
          <a:blip r:embed="rId2"/>
          <a:srcRect l="-21907" r="-21907"/>
          <a:stretch>
            <a:fillRect/>
          </a:stretch>
        </p:blipFill>
        <p:spPr/>
      </p:pic>
      <p:pic>
        <p:nvPicPr>
          <p:cNvPr id="19" name="Content Placeholder 18"/>
          <p:cNvPicPr>
            <a:picLocks noGrp="1" noChangeAspect="1"/>
          </p:cNvPicPr>
          <p:nvPr>
            <p:ph sz="quarter" idx="16"/>
          </p:nvPr>
        </p:nvPicPr>
        <p:blipFill>
          <a:blip r:embed="rId3"/>
          <a:srcRect l="-28017" r="-28017"/>
          <a:stretch>
            <a:fillRect/>
          </a:stretch>
        </p:blipFill>
        <p:spPr/>
      </p:pic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Can use traditional fluorescence reconstruction allowing for additional direct Cherenkov contribution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49643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TALE </a:t>
            </a:r>
            <a:r>
              <a:rPr lang="en-US" dirty="0" smtClean="0"/>
              <a:t>Cherenkov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l="-22146" r="-22146"/>
          <a:stretch>
            <a:fillRect/>
          </a:stretch>
        </p:blipFill>
        <p:spPr/>
      </p:pic>
      <p:pic>
        <p:nvPicPr>
          <p:cNvPr id="17" name="Content Placeholder 16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l="-21435" r="-21435"/>
          <a:stretch>
            <a:fillRect/>
          </a:stretch>
        </p:blipFill>
        <p:spPr/>
      </p:pic>
      <p:sp>
        <p:nvSpPr>
          <p:cNvPr id="2" name="Content Placeholder 1"/>
          <p:cNvSpPr>
            <a:spLocks noGrp="1"/>
          </p:cNvSpPr>
          <p:nvPr>
            <p:ph sz="quarter" idx="15"/>
          </p:nvPr>
        </p:nvSpPr>
        <p:spPr>
          <a:xfrm>
            <a:off x="4686300" y="1028699"/>
            <a:ext cx="4229100" cy="5004408"/>
          </a:xfrm>
        </p:spPr>
        <p:txBody>
          <a:bodyPr/>
          <a:lstStyle/>
          <a:p>
            <a:r>
              <a:rPr lang="en-US" dirty="0" smtClean="0"/>
              <a:t>Can also, surprisingly, look for events </a:t>
            </a:r>
            <a:r>
              <a:rPr lang="en-US" b="1" dirty="0" smtClean="0"/>
              <a:t>dominated</a:t>
            </a:r>
            <a:r>
              <a:rPr lang="en-US" dirty="0" smtClean="0"/>
              <a:t> by Cherenkov radiation</a:t>
            </a:r>
          </a:p>
          <a:p>
            <a:pPr lvl="1"/>
            <a:r>
              <a:rPr lang="en-US" dirty="0" smtClean="0"/>
              <a:t>This makes TALE the IACT with the largest instantaneous aperture!</a:t>
            </a:r>
          </a:p>
          <a:p>
            <a:pPr lvl="1"/>
            <a:r>
              <a:rPr lang="en-US" dirty="0" smtClean="0"/>
              <a:t>But not-so-great great resolution </a:t>
            </a:r>
          </a:p>
          <a:p>
            <a:pPr lvl="1"/>
            <a:r>
              <a:rPr lang="en-US" dirty="0" smtClean="0"/>
              <a:t>Can’t do photons, sorry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950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28606" y="1028700"/>
            <a:ext cx="3657600" cy="53721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TA (six-year) spectrum</a:t>
            </a:r>
            <a:endParaRPr lang="en-US" sz="2200" dirty="0" smtClean="0"/>
          </a:p>
        </p:txBody>
      </p:sp>
      <p:pic>
        <p:nvPicPr>
          <p:cNvPr id="12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9188" b="-29188"/>
          <a:stretch>
            <a:fillRect/>
          </a:stretch>
        </p:blipFill>
        <p:spPr>
          <a:xfrm>
            <a:off x="3886200" y="1028700"/>
            <a:ext cx="5029200" cy="5372100"/>
          </a:xfrm>
        </p:spPr>
      </p:pic>
    </p:spTree>
    <p:extLst>
      <p:ext uri="{BB962C8B-B14F-4D97-AF65-F5344CB8AC3E}">
        <p14:creationId xmlns:p14="http://schemas.microsoft.com/office/powerpoint/2010/main" val="1520522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28606" y="1028700"/>
            <a:ext cx="3657600" cy="53721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TA (six-year) spectrum</a:t>
            </a:r>
          </a:p>
          <a:p>
            <a:r>
              <a:rPr lang="en-US" sz="2200" dirty="0" smtClean="0"/>
              <a:t>Three months of TALE fluorescence</a:t>
            </a:r>
          </a:p>
          <a:p>
            <a:pPr marL="137160" indent="0">
              <a:buNone/>
            </a:pPr>
            <a:endParaRPr lang="en-US" sz="2200" dirty="0" smtClean="0"/>
          </a:p>
        </p:txBody>
      </p:sp>
      <p:pic>
        <p:nvPicPr>
          <p:cNvPr id="9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30042" b="-30042"/>
          <a:stretch>
            <a:fillRect/>
          </a:stretch>
        </p:blipFill>
        <p:spPr>
          <a:xfrm>
            <a:off x="3886200" y="1028700"/>
            <a:ext cx="5029200" cy="5372100"/>
          </a:xfrm>
        </p:spPr>
      </p:pic>
      <p:sp>
        <p:nvSpPr>
          <p:cNvPr id="13" name="TextBox 12"/>
          <p:cNvSpPr txBox="1"/>
          <p:nvPr/>
        </p:nvSpPr>
        <p:spPr>
          <a:xfrm rot="1085944">
            <a:off x="4813144" y="3699945"/>
            <a:ext cx="3238797" cy="769441"/>
          </a:xfrm>
          <a:prstGeom prst="rect">
            <a:avLst/>
          </a:prstGeom>
          <a:noFill/>
        </p:spPr>
        <p:txBody>
          <a:bodyPr wrap="none" lIns="91440" rtlCol="0">
            <a:spAutoFit/>
          </a:bodyPr>
          <a:lstStyle/>
          <a:p>
            <a:r>
              <a:rPr lang="en-US" sz="4400" dirty="0" smtClean="0">
                <a:solidFill>
                  <a:schemeClr val="accent6">
                    <a:lumMod val="75000"/>
                    <a:alpha val="67000"/>
                  </a:schemeClr>
                </a:solidFill>
              </a:rPr>
              <a:t>Preliminary</a:t>
            </a:r>
            <a:endParaRPr lang="en-US" sz="4400" dirty="0">
              <a:solidFill>
                <a:schemeClr val="accent6">
                  <a:lumMod val="75000"/>
                  <a:alpha val="67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987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28606" y="1028700"/>
            <a:ext cx="3657600" cy="53721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TA (six-year) spectrum</a:t>
            </a:r>
          </a:p>
          <a:p>
            <a:r>
              <a:rPr lang="en-US" sz="2200" dirty="0" smtClean="0"/>
              <a:t>Three months of TALE fluorescence</a:t>
            </a:r>
          </a:p>
          <a:p>
            <a:r>
              <a:rPr lang="en-US" sz="2200" dirty="0" smtClean="0"/>
              <a:t>Three months of TALE Cherenkov </a:t>
            </a:r>
          </a:p>
          <a:p>
            <a:pPr marL="137160" indent="0">
              <a:buNone/>
            </a:pPr>
            <a:endParaRPr lang="en-US" sz="2200" dirty="0" smtClean="0"/>
          </a:p>
        </p:txBody>
      </p:sp>
      <p:pic>
        <p:nvPicPr>
          <p:cNvPr id="12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30623" b="-30623"/>
          <a:stretch>
            <a:fillRect/>
          </a:stretch>
        </p:blipFill>
        <p:spPr>
          <a:xfrm>
            <a:off x="3886200" y="1028700"/>
            <a:ext cx="5029200" cy="5372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085944">
            <a:off x="4813144" y="3699945"/>
            <a:ext cx="3238797" cy="769441"/>
          </a:xfrm>
          <a:prstGeom prst="rect">
            <a:avLst/>
          </a:prstGeom>
          <a:noFill/>
        </p:spPr>
        <p:txBody>
          <a:bodyPr wrap="none" lIns="91440" rtlCol="0">
            <a:spAutoFit/>
          </a:bodyPr>
          <a:lstStyle/>
          <a:p>
            <a:r>
              <a:rPr lang="en-US" sz="4400" dirty="0" smtClean="0">
                <a:solidFill>
                  <a:schemeClr val="accent6">
                    <a:lumMod val="75000"/>
                    <a:alpha val="67000"/>
                  </a:schemeClr>
                </a:solidFill>
              </a:rPr>
              <a:t>Preliminary</a:t>
            </a:r>
            <a:endParaRPr lang="en-US" sz="4400" dirty="0">
              <a:solidFill>
                <a:schemeClr val="accent6">
                  <a:lumMod val="75000"/>
                  <a:alpha val="67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774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28606" y="1028700"/>
            <a:ext cx="3657600" cy="53721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TA (six-year) spectrum</a:t>
            </a:r>
          </a:p>
          <a:p>
            <a:r>
              <a:rPr lang="en-US" sz="2200" dirty="0" smtClean="0"/>
              <a:t>Three months of TALE fluorescence</a:t>
            </a:r>
          </a:p>
          <a:p>
            <a:r>
              <a:rPr lang="en-US" sz="2200" dirty="0" smtClean="0"/>
              <a:t>Three months of TALE Cherenkov </a:t>
            </a:r>
          </a:p>
          <a:p>
            <a:r>
              <a:rPr lang="en-US" sz="2200" dirty="0" smtClean="0"/>
              <a:t>4.4 orders of magnitude in energy</a:t>
            </a:r>
          </a:p>
          <a:p>
            <a:pPr lvl="1"/>
            <a:r>
              <a:rPr lang="en-US" sz="2000" dirty="0" smtClean="0"/>
              <a:t>Four features</a:t>
            </a:r>
          </a:p>
          <a:p>
            <a:r>
              <a:rPr lang="en-US" sz="2200" dirty="0" smtClean="0"/>
              <a:t>Nota </a:t>
            </a:r>
            <a:r>
              <a:rPr lang="en-US" sz="2200" dirty="0" err="1" smtClean="0"/>
              <a:t>bene</a:t>
            </a:r>
            <a:r>
              <a:rPr lang="en-US" sz="2200" dirty="0" smtClean="0"/>
              <a:t>: systematic uncertainties from composition (it’s not all protons!) become very important</a:t>
            </a:r>
          </a:p>
          <a:p>
            <a:endParaRPr lang="en-US" sz="2200" dirty="0" smtClean="0"/>
          </a:p>
          <a:p>
            <a:pPr marL="137160" indent="0">
              <a:buNone/>
            </a:pPr>
            <a:endParaRPr lang="en-US" sz="2200" dirty="0" smtClean="0"/>
          </a:p>
        </p:txBody>
      </p:sp>
      <p:pic>
        <p:nvPicPr>
          <p:cNvPr id="9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31650" b="-31650"/>
          <a:stretch>
            <a:fillRect/>
          </a:stretch>
        </p:blipFill>
        <p:spPr>
          <a:xfrm>
            <a:off x="3886200" y="1028700"/>
            <a:ext cx="5029200" cy="5372100"/>
          </a:xfrm>
        </p:spPr>
      </p:pic>
      <p:sp>
        <p:nvSpPr>
          <p:cNvPr id="11" name="TextBox 10"/>
          <p:cNvSpPr txBox="1"/>
          <p:nvPr/>
        </p:nvSpPr>
        <p:spPr>
          <a:xfrm rot="1085944">
            <a:off x="4813144" y="3699945"/>
            <a:ext cx="3238797" cy="769441"/>
          </a:xfrm>
          <a:prstGeom prst="rect">
            <a:avLst/>
          </a:prstGeom>
          <a:noFill/>
        </p:spPr>
        <p:txBody>
          <a:bodyPr wrap="none" lIns="91440" rtlCol="0">
            <a:spAutoFit/>
          </a:bodyPr>
          <a:lstStyle/>
          <a:p>
            <a:r>
              <a:rPr lang="en-US" sz="4400" dirty="0" smtClean="0">
                <a:solidFill>
                  <a:schemeClr val="accent6">
                    <a:lumMod val="75000"/>
                    <a:alpha val="67000"/>
                  </a:schemeClr>
                </a:solidFill>
              </a:rPr>
              <a:t>Preliminary</a:t>
            </a:r>
            <a:endParaRPr lang="en-US" sz="4400" dirty="0">
              <a:solidFill>
                <a:schemeClr val="accent6">
                  <a:lumMod val="75000"/>
                  <a:alpha val="67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842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Fluorescence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39" y="1143000"/>
            <a:ext cx="6313927" cy="2606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3728739" y="2481448"/>
            <a:ext cx="2578179" cy="83099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EB966"/>
                </a:solidFill>
                <a:cs typeface="Arial" charset="0"/>
              </a:rPr>
              <a:t>Black </a:t>
            </a:r>
            <a:r>
              <a:rPr lang="en-US" sz="2400" b="1" dirty="0" smtClean="0">
                <a:solidFill>
                  <a:srgbClr val="CEB966"/>
                </a:solidFill>
                <a:cs typeface="Arial" charset="0"/>
              </a:rPr>
              <a:t>Rock Mesa Event </a:t>
            </a:r>
            <a:r>
              <a:rPr lang="en-US" sz="2400" b="1" dirty="0">
                <a:solidFill>
                  <a:srgbClr val="CEB966"/>
                </a:solidFill>
                <a:cs typeface="Arial" charset="0"/>
              </a:rPr>
              <a:t>Display</a:t>
            </a:r>
          </a:p>
        </p:txBody>
      </p:sp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3990885" cy="2606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783" y="3810000"/>
            <a:ext cx="4191923" cy="2606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4630518" y="3839536"/>
            <a:ext cx="167640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>
                <a:solidFill>
                  <a:srgbClr val="FF0000"/>
                </a:solidFill>
                <a:cs typeface="Arial" charset="0"/>
              </a:rPr>
              <a:t>Fluorescence</a:t>
            </a:r>
          </a:p>
          <a:p>
            <a:pPr>
              <a:spcBef>
                <a:spcPct val="50000"/>
              </a:spcBef>
              <a:defRPr/>
            </a:pPr>
            <a:r>
              <a:rPr lang="en-US" sz="1400" dirty="0">
                <a:solidFill>
                  <a:srgbClr val="CC00CC"/>
                </a:solidFill>
                <a:cs typeface="Arial" charset="0"/>
              </a:rPr>
              <a:t>Direct (Cerenkov)</a:t>
            </a:r>
          </a:p>
          <a:p>
            <a:pPr>
              <a:spcBef>
                <a:spcPct val="50000"/>
              </a:spcBef>
              <a:defRPr/>
            </a:pPr>
            <a:r>
              <a:rPr lang="en-US" sz="1400" dirty="0">
                <a:solidFill>
                  <a:srgbClr val="00CC00"/>
                </a:solidFill>
                <a:cs typeface="Arial" charset="0"/>
              </a:rPr>
              <a:t>Rayleigh </a:t>
            </a:r>
            <a:r>
              <a:rPr lang="en-US" sz="1400" dirty="0" err="1">
                <a:solidFill>
                  <a:srgbClr val="00CC00"/>
                </a:solidFill>
                <a:cs typeface="Arial" charset="0"/>
              </a:rPr>
              <a:t>scatt</a:t>
            </a:r>
            <a:r>
              <a:rPr lang="en-US" sz="1400" dirty="0">
                <a:solidFill>
                  <a:srgbClr val="00CC00"/>
                </a:solidFill>
                <a:cs typeface="Arial" charset="0"/>
              </a:rPr>
              <a:t>.</a:t>
            </a:r>
          </a:p>
          <a:p>
            <a:pPr>
              <a:spcBef>
                <a:spcPct val="50000"/>
              </a:spcBef>
              <a:defRPr/>
            </a:pPr>
            <a:r>
              <a:rPr lang="en-US" sz="1400" dirty="0">
                <a:solidFill>
                  <a:srgbClr val="3333FF"/>
                </a:solidFill>
                <a:cs typeface="Arial" charset="0"/>
              </a:rPr>
              <a:t>Aerosol </a:t>
            </a:r>
            <a:r>
              <a:rPr lang="en-US" sz="1400" dirty="0" err="1">
                <a:solidFill>
                  <a:srgbClr val="3333FF"/>
                </a:solidFill>
                <a:cs typeface="Arial" charset="0"/>
              </a:rPr>
              <a:t>scatt</a:t>
            </a:r>
            <a:r>
              <a:rPr lang="en-US" sz="1400" dirty="0">
                <a:solidFill>
                  <a:srgbClr val="3333FF"/>
                </a:solidFill>
                <a:cs typeface="Arial" charset="0"/>
              </a:rPr>
              <a:t>.</a:t>
            </a: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1569407" y="3918914"/>
            <a:ext cx="2514600" cy="366712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CEB966"/>
                </a:solidFill>
                <a:cs typeface="Arial" charset="0"/>
              </a:rPr>
              <a:t>Monocular timing fit</a:t>
            </a:r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6306918" y="5101599"/>
            <a:ext cx="1752409" cy="597467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CEB966"/>
                </a:solidFill>
                <a:cs typeface="Arial" charset="0"/>
              </a:rPr>
              <a:t>Reconstructed Shower Profile</a:t>
            </a:r>
          </a:p>
        </p:txBody>
      </p:sp>
    </p:spTree>
    <p:extLst>
      <p:ext uri="{BB962C8B-B14F-4D97-AF65-F5344CB8AC3E}">
        <p14:creationId xmlns:p14="http://schemas.microsoft.com/office/powerpoint/2010/main" val="465818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28606" y="1028700"/>
            <a:ext cx="3657600" cy="53721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TA (six-year) spectrum</a:t>
            </a:r>
          </a:p>
          <a:p>
            <a:r>
              <a:rPr lang="en-US" sz="2200" dirty="0" smtClean="0"/>
              <a:t>Three months of TALE fluorescence</a:t>
            </a:r>
          </a:p>
          <a:p>
            <a:r>
              <a:rPr lang="en-US" sz="2200" dirty="0" smtClean="0"/>
              <a:t>Three months of TALE Cherenkov </a:t>
            </a:r>
          </a:p>
          <a:p>
            <a:r>
              <a:rPr lang="en-US" sz="2200" dirty="0" smtClean="0"/>
              <a:t>4.4 orders of magnitude in energy</a:t>
            </a:r>
          </a:p>
          <a:p>
            <a:pPr lvl="1"/>
            <a:r>
              <a:rPr lang="en-US" sz="2000" dirty="0" smtClean="0"/>
              <a:t>Four features</a:t>
            </a:r>
          </a:p>
          <a:p>
            <a:r>
              <a:rPr lang="en-US" sz="2200" dirty="0" smtClean="0"/>
              <a:t>Nota </a:t>
            </a:r>
            <a:r>
              <a:rPr lang="en-US" sz="2200" dirty="0" err="1" smtClean="0"/>
              <a:t>bene</a:t>
            </a:r>
            <a:r>
              <a:rPr lang="en-US" sz="2200" dirty="0" smtClean="0"/>
              <a:t>: systematic uncertainties from composition (it’s not all protons!) become very important</a:t>
            </a:r>
          </a:p>
          <a:p>
            <a:endParaRPr lang="en-US" sz="2200" dirty="0" smtClean="0"/>
          </a:p>
          <a:p>
            <a:pPr marL="137160" indent="0">
              <a:buNone/>
            </a:pPr>
            <a:endParaRPr lang="en-US" sz="2200" dirty="0" smtClean="0"/>
          </a:p>
        </p:txBody>
      </p:sp>
      <p:pic>
        <p:nvPicPr>
          <p:cNvPr id="12" name="Content Placeholder 6" descr="combined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756" b="-28756"/>
          <a:stretch>
            <a:fillRect/>
          </a:stretch>
        </p:blipFill>
        <p:spPr>
          <a:xfrm>
            <a:off x="3886200" y="1028700"/>
            <a:ext cx="5029200" cy="5372100"/>
          </a:xfrm>
        </p:spPr>
      </p:pic>
      <p:sp>
        <p:nvSpPr>
          <p:cNvPr id="11" name="TextBox 10"/>
          <p:cNvSpPr txBox="1"/>
          <p:nvPr/>
        </p:nvSpPr>
        <p:spPr>
          <a:xfrm rot="1085944">
            <a:off x="4813144" y="3699945"/>
            <a:ext cx="3238797" cy="769441"/>
          </a:xfrm>
          <a:prstGeom prst="rect">
            <a:avLst/>
          </a:prstGeom>
          <a:noFill/>
        </p:spPr>
        <p:txBody>
          <a:bodyPr wrap="none" lIns="91440" rtlCol="0">
            <a:spAutoFit/>
          </a:bodyPr>
          <a:lstStyle/>
          <a:p>
            <a:r>
              <a:rPr lang="en-US" sz="4400" dirty="0" smtClean="0">
                <a:solidFill>
                  <a:schemeClr val="accent6">
                    <a:lumMod val="75000"/>
                    <a:alpha val="67000"/>
                  </a:schemeClr>
                </a:solidFill>
              </a:rPr>
              <a:t>Preliminary</a:t>
            </a:r>
            <a:endParaRPr lang="en-US" sz="4400" dirty="0">
              <a:solidFill>
                <a:schemeClr val="accent6">
                  <a:lumMod val="75000"/>
                  <a:alpha val="67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528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Plans 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698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Fourfold increase in size of TA.</a:t>
            </a:r>
          </a:p>
          <a:p>
            <a:pPr lvl="1"/>
            <a:r>
              <a:rPr lang="en-US" dirty="0"/>
              <a:t>Add 500 SD </a:t>
            </a:r>
            <a:r>
              <a:rPr lang="en-US" dirty="0" smtClean="0"/>
              <a:t>counters, </a:t>
            </a:r>
            <a:r>
              <a:rPr lang="en-US" dirty="0"/>
              <a:t>2.08 km spacing.</a:t>
            </a:r>
          </a:p>
          <a:p>
            <a:pPr lvl="1"/>
            <a:r>
              <a:rPr lang="en-US" dirty="0"/>
              <a:t>Add </a:t>
            </a:r>
            <a:r>
              <a:rPr lang="en-US" dirty="0" smtClean="0"/>
              <a:t>two FD sites, 28 </a:t>
            </a:r>
            <a:r>
              <a:rPr lang="en-US" dirty="0"/>
              <a:t>telescopes</a:t>
            </a:r>
          </a:p>
          <a:p>
            <a:r>
              <a:rPr lang="en-US" sz="2400" dirty="0"/>
              <a:t>Get 20 TA-years by 2019:  Definitive answer to </a:t>
            </a:r>
            <a:r>
              <a:rPr lang="en-US" sz="2400" dirty="0" smtClean="0"/>
              <a:t>hotspot question.</a:t>
            </a:r>
          </a:p>
          <a:p>
            <a:r>
              <a:rPr lang="en-US" sz="2400" dirty="0" smtClean="0"/>
              <a:t>$3.7M from JSPS to build SDs</a:t>
            </a:r>
          </a:p>
          <a:p>
            <a:pPr lvl="1"/>
            <a:r>
              <a:rPr lang="en-US" sz="2200" dirty="0"/>
              <a:t>T</a:t>
            </a:r>
            <a:r>
              <a:rPr lang="en-US" sz="2200" dirty="0" smtClean="0"/>
              <a:t>rying to get NSF funding for FD buildings</a:t>
            </a:r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TAx4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8" name="Picture 7" descr="TAx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8" t="16708" r="26046" b="26925"/>
          <a:stretch/>
        </p:blipFill>
        <p:spPr>
          <a:xfrm>
            <a:off x="5013104" y="1028702"/>
            <a:ext cx="3626740" cy="537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72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28600" y="1028700"/>
            <a:ext cx="3650568" cy="5372100"/>
          </a:xfrm>
        </p:spPr>
        <p:txBody>
          <a:bodyPr>
            <a:normAutofit/>
          </a:bodyPr>
          <a:lstStyle/>
          <a:p>
            <a:r>
              <a:rPr lang="en-US" sz="2000" dirty="0"/>
              <a:t>To go lower in energy than TALE, need to use Cherenkov light</a:t>
            </a:r>
          </a:p>
          <a:p>
            <a:r>
              <a:rPr lang="en-US" sz="2000" dirty="0"/>
              <a:t>Aim to build a Non-Imaging </a:t>
            </a:r>
            <a:r>
              <a:rPr lang="en-US" sz="2000" dirty="0" err="1"/>
              <a:t>CHErenkov</a:t>
            </a:r>
            <a:r>
              <a:rPr lang="en-US" sz="2000" dirty="0"/>
              <a:t> array (NICHE) within the field-of-view of TALE.</a:t>
            </a:r>
          </a:p>
          <a:p>
            <a:r>
              <a:rPr lang="en-US" sz="2000" dirty="0"/>
              <a:t>$188k from </a:t>
            </a:r>
            <a:r>
              <a:rPr lang="en-US" sz="2000" dirty="0" err="1"/>
              <a:t>Kakenhi</a:t>
            </a:r>
            <a:r>
              <a:rPr lang="en-US" sz="2000" dirty="0"/>
              <a:t> grant to </a:t>
            </a:r>
            <a:r>
              <a:rPr lang="en-US" sz="2000" dirty="0" err="1"/>
              <a:t>Yoshiki</a:t>
            </a:r>
            <a:r>
              <a:rPr lang="en-US" sz="2000" dirty="0"/>
              <a:t> </a:t>
            </a:r>
            <a:r>
              <a:rPr lang="en-US" sz="2000" dirty="0" err="1"/>
              <a:t>Tsunesada</a:t>
            </a:r>
            <a:endParaRPr lang="en-US" sz="2000" dirty="0"/>
          </a:p>
          <a:p>
            <a:pPr lvl="1"/>
            <a:r>
              <a:rPr lang="en-US" sz="1800" dirty="0"/>
              <a:t>Build 15 counter prototype </a:t>
            </a:r>
            <a:r>
              <a:rPr lang="en-US" sz="1800" dirty="0" smtClean="0"/>
              <a:t>array</a:t>
            </a:r>
            <a:endParaRPr lang="en-US" sz="1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NICHE: Cherenkov Hybrid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54" name="Content Placeholder 53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1096" b="-21096"/>
          <a:stretch>
            <a:fillRect/>
          </a:stretch>
        </p:blipFill>
        <p:spPr>
          <a:xfrm>
            <a:off x="3879850" y="1028700"/>
            <a:ext cx="5035550" cy="5372100"/>
          </a:xfrm>
        </p:spPr>
      </p:pic>
    </p:spTree>
    <p:extLst>
      <p:ext uri="{BB962C8B-B14F-4D97-AF65-F5344CB8AC3E}">
        <p14:creationId xmlns:p14="http://schemas.microsoft.com/office/powerpoint/2010/main" val="2153568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NICHE: Cherenkov Hybrid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12" name="Content Placeholder 11" descr="2015-04-07 09.54.05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83" b="26683"/>
          <a:stretch>
            <a:fillRect/>
          </a:stretch>
        </p:blipFill>
        <p:spPr/>
      </p:pic>
      <p:pic>
        <p:nvPicPr>
          <p:cNvPr id="13" name="Content Placeholder 9" descr="2015-04-07 09.54.34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9" b="8599"/>
          <a:stretch>
            <a:fillRect/>
          </a:stretch>
        </p:blipFill>
        <p:spPr/>
      </p:pic>
      <p:pic>
        <p:nvPicPr>
          <p:cNvPr id="16" name="Content Placeholder 15"/>
          <p:cNvPicPr>
            <a:picLocks noGrp="1" noChangeAspect="1"/>
          </p:cNvPicPr>
          <p:nvPr>
            <p:ph sz="quarter" idx="15"/>
          </p:nvPr>
        </p:nvPicPr>
        <p:blipFill>
          <a:blip r:embed="rId4"/>
          <a:srcRect t="-5255" b="-5255"/>
          <a:stretch>
            <a:fillRect/>
          </a:stretch>
        </p:blipFill>
        <p:spPr/>
      </p:pic>
      <p:pic>
        <p:nvPicPr>
          <p:cNvPr id="17" name="Content Placeholder 16" descr="NICHECounter-3-3.png"/>
          <p:cNvPicPr>
            <a:picLocks noGrp="1" noChangeAspect="1"/>
          </p:cNvPicPr>
          <p:nvPr>
            <p:ph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6" r="69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56126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28600" y="1028700"/>
            <a:ext cx="3650568" cy="5372100"/>
          </a:xfrm>
        </p:spPr>
        <p:txBody>
          <a:bodyPr>
            <a:normAutofit/>
          </a:bodyPr>
          <a:lstStyle/>
          <a:p>
            <a:r>
              <a:rPr lang="en-US" sz="2000" dirty="0"/>
              <a:t>Advent of TALE Cherenkov allows us to consider doing imaging-</a:t>
            </a:r>
            <a:r>
              <a:rPr lang="en-US" sz="2000" dirty="0" smtClean="0"/>
              <a:t>non-imaging </a:t>
            </a:r>
            <a:r>
              <a:rPr lang="en-US" sz="2000" dirty="0"/>
              <a:t>Cherenkov hybrid</a:t>
            </a:r>
          </a:p>
          <a:p>
            <a:pPr lvl="1"/>
            <a:r>
              <a:rPr lang="en-US" sz="1800" dirty="0"/>
              <a:t>Since the goal is overlap at 10</a:t>
            </a:r>
            <a:r>
              <a:rPr lang="en-US" sz="1800" baseline="30000" dirty="0"/>
              <a:t>16</a:t>
            </a:r>
            <a:r>
              <a:rPr lang="en-US" sz="1800" dirty="0"/>
              <a:t> eV instead of 10</a:t>
            </a:r>
            <a:r>
              <a:rPr lang="en-US" sz="1800" baseline="30000" dirty="0"/>
              <a:t>17</a:t>
            </a:r>
            <a:r>
              <a:rPr lang="en-US" sz="1800" dirty="0"/>
              <a:t> eV need only a smaller array</a:t>
            </a:r>
          </a:p>
          <a:p>
            <a:pPr lvl="1"/>
            <a:r>
              <a:rPr lang="en-US" sz="1800" dirty="0"/>
              <a:t>Close spacing means better resolution and lower energy </a:t>
            </a:r>
            <a:r>
              <a:rPr lang="en-US" sz="1800" dirty="0" smtClean="0"/>
              <a:t>threshold</a:t>
            </a:r>
            <a:endParaRPr lang="en-US" sz="1800" dirty="0"/>
          </a:p>
          <a:p>
            <a:r>
              <a:rPr lang="en-US" sz="1800" dirty="0" smtClean="0"/>
              <a:t>Measure down to 10</a:t>
            </a:r>
            <a:r>
              <a:rPr lang="en-US" sz="1800" baseline="30000" dirty="0" smtClean="0"/>
              <a:t>15</a:t>
            </a:r>
            <a:r>
              <a:rPr lang="en-US" sz="1800" dirty="0" smtClean="0"/>
              <a:t> eV in standalone mode</a:t>
            </a:r>
            <a:endParaRPr lang="en-US" sz="18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NICHE: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1096" b="-21096"/>
          <a:stretch>
            <a:fillRect/>
          </a:stretch>
        </p:blipFill>
        <p:spPr>
          <a:xfrm>
            <a:off x="3879850" y="1028700"/>
            <a:ext cx="5035550" cy="5372100"/>
          </a:xfrm>
        </p:spPr>
      </p:pic>
    </p:spTree>
    <p:extLst>
      <p:ext uri="{BB962C8B-B14F-4D97-AF65-F5344CB8AC3E}">
        <p14:creationId xmlns:p14="http://schemas.microsoft.com/office/powerpoint/2010/main" val="672472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Proton-like composition using the full shape of the </a:t>
            </a:r>
            <a:r>
              <a:rPr lang="en-US" i="1" dirty="0" smtClean="0"/>
              <a:t>X</a:t>
            </a:r>
            <a:r>
              <a:rPr lang="en-US" baseline="-25000" dirty="0" smtClean="0"/>
              <a:t>max</a:t>
            </a:r>
            <a:r>
              <a:rPr lang="en-US" dirty="0" smtClean="0"/>
              <a:t> distribution (</a:t>
            </a:r>
            <a:r>
              <a:rPr lang="en-US" dirty="0" err="1" smtClean="0"/>
              <a:t>CvM</a:t>
            </a:r>
            <a:r>
              <a:rPr lang="en-US" dirty="0" smtClean="0"/>
              <a:t> test)</a:t>
            </a:r>
            <a:endParaRPr lang="en-US" dirty="0"/>
          </a:p>
          <a:p>
            <a:r>
              <a:rPr lang="en-US" dirty="0" smtClean="0"/>
              <a:t>Sixth year of anisotropy data increases significance of TA Hotspot </a:t>
            </a:r>
            <a:r>
              <a:rPr lang="en-US" dirty="0"/>
              <a:t>to </a:t>
            </a:r>
            <a:r>
              <a:rPr lang="en-US" dirty="0" smtClean="0"/>
              <a:t>4σ</a:t>
            </a:r>
          </a:p>
          <a:p>
            <a:r>
              <a:rPr lang="en-US" dirty="0" smtClean="0"/>
              <a:t>Seventh year of TA data wil</a:t>
            </a:r>
            <a:r>
              <a:rPr lang="en-US" dirty="0" smtClean="0"/>
              <a:t>l be available in about a week. Expect updates at the ICRC</a:t>
            </a:r>
          </a:p>
          <a:p>
            <a:r>
              <a:rPr lang="en-US" dirty="0" smtClean="0"/>
              <a:t>With TALE and especially TALE Cherenkov we can measure the spectrum over 4.5 orders of magnitude</a:t>
            </a:r>
          </a:p>
          <a:p>
            <a:r>
              <a:rPr lang="en-US" dirty="0" smtClean="0"/>
              <a:t>Planned extensions at high energy, TAx4, and </a:t>
            </a:r>
            <a:r>
              <a:rPr lang="en-US" smtClean="0"/>
              <a:t>low energy, NICHE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858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063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 MD-Hybrid Composition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28606" y="1028700"/>
            <a:ext cx="3657600" cy="5372100"/>
          </a:xfrm>
        </p:spPr>
        <p:txBody>
          <a:bodyPr/>
          <a:lstStyle/>
          <a:p>
            <a:r>
              <a:rPr lang="en-US" dirty="0" smtClean="0"/>
              <a:t>Astroparticle Physics result</a:t>
            </a:r>
            <a:endParaRPr lang="en-US" dirty="0"/>
          </a:p>
        </p:txBody>
      </p:sp>
      <p:pic>
        <p:nvPicPr>
          <p:cNvPr id="29" name="Content Placeholder 20"/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570" t="-16488" b="-16488"/>
          <a:stretch/>
        </p:blipFill>
        <p:spPr>
          <a:xfrm>
            <a:off x="3889281" y="1130021"/>
            <a:ext cx="4820208" cy="5206869"/>
          </a:xfrm>
          <a:prstGeom prst="rect">
            <a:avLst/>
          </a:prstGeom>
        </p:spPr>
      </p:pic>
      <p:sp>
        <p:nvSpPr>
          <p:cNvPr id="22" name="正方形/長方形 13"/>
          <p:cNvSpPr>
            <a:spLocks noChangeArrowheads="1"/>
          </p:cNvSpPr>
          <p:nvPr/>
        </p:nvSpPr>
        <p:spPr bwMode="auto">
          <a:xfrm>
            <a:off x="3889281" y="5418017"/>
            <a:ext cx="1594039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kumimoji="1" lang="en-US" altLang="ja-JP" sz="1323" dirty="0" smtClean="0">
                <a:solidFill>
                  <a:srgbClr val="CEB966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   APP </a:t>
            </a:r>
            <a:r>
              <a:rPr kumimoji="1" lang="en-US" altLang="ja-JP" sz="1323" b="1" dirty="0" smtClean="0">
                <a:solidFill>
                  <a:srgbClr val="CEB966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64 </a:t>
            </a:r>
            <a:r>
              <a:rPr kumimoji="1" lang="en-US" altLang="ja-JP" sz="1323" dirty="0" smtClean="0">
                <a:solidFill>
                  <a:srgbClr val="CEB966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49 (2015)</a:t>
            </a:r>
            <a:endParaRPr kumimoji="1" lang="ja-JP" altLang="en-US" sz="1323" dirty="0" smtClean="0">
              <a:solidFill>
                <a:srgbClr val="CEB966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7879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 MD-Hybrid Composition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28606" y="1028700"/>
            <a:ext cx="3657600" cy="5372100"/>
          </a:xfrm>
        </p:spPr>
        <p:txBody>
          <a:bodyPr/>
          <a:lstStyle/>
          <a:p>
            <a:r>
              <a:rPr lang="en-US" dirty="0" smtClean="0"/>
              <a:t>New result with 6 years of data, quality factor cut</a:t>
            </a:r>
            <a:endParaRPr lang="en-US" dirty="0"/>
          </a:p>
        </p:txBody>
      </p:sp>
      <p:pic>
        <p:nvPicPr>
          <p:cNvPr id="11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257" b="-21257"/>
          <a:stretch>
            <a:fillRect/>
          </a:stretch>
        </p:blipFill>
        <p:spPr>
          <a:xfrm>
            <a:off x="3889375" y="1028700"/>
            <a:ext cx="5026025" cy="5372100"/>
          </a:xfrm>
        </p:spPr>
      </p:pic>
      <p:sp>
        <p:nvSpPr>
          <p:cNvPr id="9" name="TextBox 8"/>
          <p:cNvSpPr txBox="1"/>
          <p:nvPr/>
        </p:nvSpPr>
        <p:spPr>
          <a:xfrm rot="1085944">
            <a:off x="4813144" y="3699945"/>
            <a:ext cx="3238797" cy="769441"/>
          </a:xfrm>
          <a:prstGeom prst="rect">
            <a:avLst/>
          </a:prstGeom>
          <a:noFill/>
        </p:spPr>
        <p:txBody>
          <a:bodyPr wrap="none" lIns="91440" rtlCol="0">
            <a:spAutoFit/>
          </a:bodyPr>
          <a:lstStyle/>
          <a:p>
            <a:r>
              <a:rPr lang="en-US" sz="4400" dirty="0" smtClean="0">
                <a:solidFill>
                  <a:schemeClr val="accent6">
                    <a:lumMod val="75000"/>
                    <a:alpha val="67000"/>
                  </a:schemeClr>
                </a:solidFill>
              </a:rPr>
              <a:t>Preliminary</a:t>
            </a:r>
            <a:endParaRPr lang="en-US" sz="4400" dirty="0">
              <a:solidFill>
                <a:schemeClr val="accent6">
                  <a:lumMod val="75000"/>
                  <a:alpha val="67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28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3" name="Picture 7" descr="佐川ブロアResult-from-TA-SD-v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84940"/>
            <a:ext cx="5486400" cy="261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Line 14"/>
          <p:cNvSpPr>
            <a:spLocks noChangeShapeType="1"/>
          </p:cNvSpPr>
          <p:nvPr/>
        </p:nvSpPr>
        <p:spPr bwMode="auto">
          <a:xfrm>
            <a:off x="2897103" y="4069286"/>
            <a:ext cx="0" cy="1965960"/>
          </a:xfrm>
          <a:prstGeom prst="line">
            <a:avLst/>
          </a:prstGeom>
          <a:ln>
            <a:headEnd/>
            <a:tailEnd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2210476" y="6018712"/>
            <a:ext cx="11823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r = 800m</a:t>
            </a:r>
          </a:p>
        </p:txBody>
      </p:sp>
      <p:pic>
        <p:nvPicPr>
          <p:cNvPr id="26" name="Picture 33" descr="event_time_f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706" y="1134522"/>
            <a:ext cx="5102256" cy="255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" b="1839"/>
          <a:stretch>
            <a:fillRect/>
          </a:stretch>
        </p:blipFill>
        <p:spPr bwMode="auto">
          <a:xfrm>
            <a:off x="216841" y="1134523"/>
            <a:ext cx="3200400" cy="255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4431450" y="1423592"/>
            <a:ext cx="3810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CEB966"/>
                </a:solidFill>
                <a:cs typeface="Arial" charset="0"/>
              </a:rPr>
              <a:t>Geometry Fit (modified Linsley)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562601" y="4053368"/>
            <a:ext cx="3338033" cy="2031325"/>
            <a:chOff x="5400175" y="4038600"/>
            <a:chExt cx="3338033" cy="2031325"/>
          </a:xfrm>
        </p:grpSpPr>
        <p:sp>
          <p:nvSpPr>
            <p:cNvPr id="41" name="Text Box 11"/>
            <p:cNvSpPr txBox="1">
              <a:spLocks noChangeArrowheads="1"/>
            </p:cNvSpPr>
            <p:nvPr/>
          </p:nvSpPr>
          <p:spPr bwMode="auto">
            <a:xfrm>
              <a:off x="5400175" y="4038600"/>
              <a:ext cx="3338033" cy="2031325"/>
            </a:xfrm>
            <a:prstGeom prst="rect">
              <a:avLst/>
            </a:prstGeom>
            <a:ln>
              <a:solidFill>
                <a:srgbClr val="A379BB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Fit with AGASA LDF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kern="0" dirty="0">
                <a:solidFill>
                  <a:srgbClr val="000000"/>
                </a:solidFill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pPr marL="285750" lvl="1" eaLnBrk="1" hangingPunct="1">
                <a:buFontTx/>
                <a:buChar char="•"/>
                <a:defRPr/>
              </a:pPr>
              <a:r>
                <a:rPr kumimoji="1" lang="en-US" altLang="ja-JP" sz="1800" kern="0" dirty="0">
                  <a:solidFill>
                    <a:srgbClr val="000000"/>
                  </a:solidFill>
                </a:rPr>
                <a:t>S(800): Primary Energy </a:t>
              </a:r>
            </a:p>
            <a:p>
              <a:pPr marL="285750" lvl="1" eaLnBrk="1" hangingPunct="1">
                <a:buFontTx/>
                <a:buChar char="•"/>
                <a:defRPr/>
              </a:pPr>
              <a:r>
                <a:rPr kumimoji="1" lang="en-US" altLang="ja-JP" sz="1800" kern="0" dirty="0">
                  <a:solidFill>
                    <a:srgbClr val="000000"/>
                  </a:solidFill>
                </a:rPr>
                <a:t>Zenith attenuation by MC </a:t>
              </a:r>
              <a:r>
                <a:rPr kumimoji="1" lang="en-US" altLang="ja-JP" sz="1800" kern="0" dirty="0" smtClean="0">
                  <a:solidFill>
                    <a:srgbClr val="000000"/>
                  </a:solidFill>
                </a:rPr>
                <a:t>(</a:t>
              </a:r>
              <a:r>
                <a:rPr kumimoji="1" lang="en-US" altLang="ja-JP" sz="1800" kern="0" dirty="0">
                  <a:solidFill>
                    <a:srgbClr val="000000"/>
                  </a:solidFill>
                </a:rPr>
                <a:t>not by CIC)</a:t>
              </a:r>
              <a:r>
                <a:rPr kumimoji="1" lang="en-US" altLang="ja-JP" sz="1800" kern="0" dirty="0" smtClean="0">
                  <a:solidFill>
                    <a:srgbClr val="000000"/>
                  </a:solidFill>
                </a:rPr>
                <a:t>.</a:t>
              </a:r>
              <a:endParaRPr kumimoji="1" lang="en-US" altLang="ja-JP" sz="1800" kern="0" dirty="0">
                <a:solidFill>
                  <a:srgbClr val="000000"/>
                </a:solidFill>
              </a:endParaRPr>
            </a:p>
          </p:txBody>
        </p:sp>
        <p:pic>
          <p:nvPicPr>
            <p:cNvPr id="42" name="Picture 11" descr="image0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649" y="4834856"/>
              <a:ext cx="2852738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2" descr="image0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3069" y="4355581"/>
              <a:ext cx="3033233" cy="442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Text Box 15"/>
          <p:cNvSpPr txBox="1">
            <a:spLocks noChangeArrowheads="1"/>
          </p:cNvSpPr>
          <p:nvPr/>
        </p:nvSpPr>
        <p:spPr bwMode="auto">
          <a:xfrm>
            <a:off x="547373" y="1246379"/>
            <a:ext cx="24853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1"/>
                </a:solidFill>
                <a:cs typeface="Arial" charset="0"/>
              </a:rPr>
              <a:t>2008/Jun/</a:t>
            </a:r>
            <a:r>
              <a:rPr lang="en-US" b="1" dirty="0" smtClean="0">
                <a:solidFill>
                  <a:schemeClr val="accent1"/>
                </a:solidFill>
                <a:cs typeface="Arial" charset="0"/>
              </a:rPr>
              <a:t>25</a:t>
            </a:r>
          </a:p>
          <a:p>
            <a:pPr>
              <a:defRPr/>
            </a:pPr>
            <a:r>
              <a:rPr lang="en-US" b="1" dirty="0" smtClean="0">
                <a:solidFill>
                  <a:schemeClr val="accent1"/>
                </a:solidFill>
                <a:cs typeface="Arial" charset="0"/>
              </a:rPr>
              <a:t>19</a:t>
            </a:r>
            <a:r>
              <a:rPr lang="en-US" b="1" dirty="0">
                <a:solidFill>
                  <a:schemeClr val="accent1"/>
                </a:solidFill>
                <a:cs typeface="Arial" charset="0"/>
              </a:rPr>
              <a:t>:45:52.588670 UTC</a:t>
            </a:r>
          </a:p>
        </p:txBody>
      </p:sp>
      <p:sp>
        <p:nvSpPr>
          <p:cNvPr id="61" name="Text Box 8"/>
          <p:cNvSpPr txBox="1">
            <a:spLocks noChangeArrowheads="1"/>
          </p:cNvSpPr>
          <p:nvPr/>
        </p:nvSpPr>
        <p:spPr bwMode="auto">
          <a:xfrm>
            <a:off x="3032756" y="4182743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accent1"/>
                </a:solidFill>
                <a:cs typeface="Arial" charset="0"/>
              </a:rPr>
              <a:t>Lateral Density Distribution Fit</a:t>
            </a:r>
          </a:p>
        </p:txBody>
      </p:sp>
    </p:spTree>
    <p:extLst>
      <p:ext uri="{BB962C8B-B14F-4D97-AF65-F5344CB8AC3E}">
        <p14:creationId xmlns:p14="http://schemas.microsoft.com/office/powerpoint/2010/main" val="224893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 MD-Hybrid Composition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28606" y="1028700"/>
            <a:ext cx="3657600" cy="5372100"/>
          </a:xfrm>
        </p:spPr>
        <p:txBody>
          <a:bodyPr/>
          <a:lstStyle/>
          <a:p>
            <a:r>
              <a:rPr lang="en-US" dirty="0"/>
              <a:t>New result with 6 years of data, quality factor cut</a:t>
            </a:r>
          </a:p>
          <a:p>
            <a:r>
              <a:rPr lang="en-US" dirty="0" smtClean="0"/>
              <a:t>Median</a:t>
            </a:r>
            <a:endParaRPr lang="en-US" dirty="0"/>
          </a:p>
        </p:txBody>
      </p:sp>
      <p:pic>
        <p:nvPicPr>
          <p:cNvPr id="9" name="Content Placeholder 9" descr="Median_Elongation_6yrQCut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212" b="-21212"/>
          <a:stretch>
            <a:fillRect/>
          </a:stretch>
        </p:blipFill>
        <p:spPr>
          <a:xfrm>
            <a:off x="3886200" y="1028700"/>
            <a:ext cx="5029200" cy="5372100"/>
          </a:xfrm>
        </p:spPr>
      </p:pic>
      <p:sp>
        <p:nvSpPr>
          <p:cNvPr id="11" name="TextBox 10"/>
          <p:cNvSpPr txBox="1"/>
          <p:nvPr/>
        </p:nvSpPr>
        <p:spPr>
          <a:xfrm rot="1085944">
            <a:off x="4813144" y="3699945"/>
            <a:ext cx="3238797" cy="769441"/>
          </a:xfrm>
          <a:prstGeom prst="rect">
            <a:avLst/>
          </a:prstGeom>
          <a:noFill/>
        </p:spPr>
        <p:txBody>
          <a:bodyPr wrap="none" lIns="91440" rtlCol="0">
            <a:spAutoFit/>
          </a:bodyPr>
          <a:lstStyle/>
          <a:p>
            <a:r>
              <a:rPr lang="en-US" sz="4400" dirty="0" smtClean="0">
                <a:solidFill>
                  <a:schemeClr val="accent6">
                    <a:lumMod val="75000"/>
                    <a:alpha val="67000"/>
                  </a:schemeClr>
                </a:solidFill>
              </a:rPr>
              <a:t>Preliminary</a:t>
            </a:r>
            <a:endParaRPr lang="en-US" sz="4400" dirty="0">
              <a:solidFill>
                <a:schemeClr val="accent6">
                  <a:lumMod val="75000"/>
                  <a:alpha val="67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3524807" y="3246325"/>
            <a:ext cx="1085153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+mj-lt"/>
              </a:rPr>
              <a:t>Median X</a:t>
            </a:r>
            <a:r>
              <a:rPr lang="en-US" sz="1200" baseline="-25000" dirty="0" smtClean="0">
                <a:solidFill>
                  <a:schemeClr val="bg1"/>
                </a:solidFill>
                <a:latin typeface="+mj-lt"/>
              </a:rPr>
              <a:t>max</a:t>
            </a:r>
            <a:endParaRPr lang="en-US" sz="1200" baseline="-25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91047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UHECR Composition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332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Composition from </a:t>
            </a:r>
            <a:r>
              <a:rPr lang="en-US" i="1" dirty="0" smtClean="0"/>
              <a:t>X</a:t>
            </a:r>
            <a:r>
              <a:rPr lang="en-US" baseline="-25000" dirty="0" smtClean="0"/>
              <a:t>max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L</a:t>
            </a:r>
            <a:r>
              <a:rPr lang="en-US" dirty="0" smtClean="0"/>
              <a:t>ongitudinal development depends on primary </a:t>
            </a:r>
          </a:p>
          <a:p>
            <a:r>
              <a:rPr lang="en-US" dirty="0" smtClean="0"/>
              <a:t>FD observes development directly</a:t>
            </a:r>
          </a:p>
          <a:p>
            <a:r>
              <a:rPr lang="en-US" i="1" dirty="0" smtClean="0"/>
              <a:t>X</a:t>
            </a:r>
            <a:r>
              <a:rPr lang="en-US" baseline="-25000" dirty="0" smtClean="0"/>
              <a:t>max</a:t>
            </a:r>
            <a:r>
              <a:rPr lang="en-US" dirty="0" smtClean="0"/>
              <a:t> is the most efficient parameter for determining primary particle type</a:t>
            </a:r>
            <a:endParaRPr lang="en-US" i="1" dirty="0"/>
          </a:p>
        </p:txBody>
      </p:sp>
      <p:pic>
        <p:nvPicPr>
          <p:cNvPr id="11" name="図 2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5" r="-595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図 7"/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47" b="-684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図 6"/>
          <p:cNvPicPr>
            <a:picLocks noGrp="1" noChangeAspect="1"/>
          </p:cNvPicPr>
          <p:nvPr>
            <p:ph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3" r="-513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772141" y="2374586"/>
            <a:ext cx="806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HiRes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34639" y="5509026"/>
            <a:ext cx="833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Auger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6" name="直線コネクタ 16"/>
          <p:cNvCxnSpPr>
            <a:cxnSpLocks noChangeShapeType="1"/>
          </p:cNvCxnSpPr>
          <p:nvPr/>
        </p:nvCxnSpPr>
        <p:spPr bwMode="auto">
          <a:xfrm flipH="1">
            <a:off x="3192868" y="3922374"/>
            <a:ext cx="1588" cy="2103522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テキスト ボックス 17"/>
          <p:cNvSpPr txBox="1">
            <a:spLocks noChangeArrowheads="1"/>
          </p:cNvSpPr>
          <p:nvPr/>
        </p:nvSpPr>
        <p:spPr bwMode="auto">
          <a:xfrm>
            <a:off x="3170594" y="5247320"/>
            <a:ext cx="601234" cy="363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kumimoji="1" lang="en-US" altLang="ja-JP" sz="1764" b="1" i="1" dirty="0">
                <a:solidFill>
                  <a:srgbClr val="CEB966"/>
                </a:solidFill>
                <a:latin typeface="Calibri" pitchFamily="34" charset="0"/>
                <a:ea typeface="ＭＳ Ｐゴシック" pitchFamily="34" charset="-128"/>
              </a:rPr>
              <a:t>X</a:t>
            </a:r>
            <a:r>
              <a:rPr kumimoji="1" lang="en-US" altLang="ja-JP" sz="1764" b="1" baseline="-25000" dirty="0">
                <a:solidFill>
                  <a:srgbClr val="CEB966"/>
                </a:solidFill>
                <a:latin typeface="Calibri" pitchFamily="34" charset="0"/>
                <a:ea typeface="ＭＳ Ｐゴシック" pitchFamily="34" charset="-128"/>
              </a:rPr>
              <a:t>max</a:t>
            </a:r>
            <a:endParaRPr kumimoji="1" lang="ja-JP" altLang="en-US" sz="1764" b="1" baseline="-25000" dirty="0">
              <a:solidFill>
                <a:srgbClr val="CEB966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8" name="正方形/長方形 13"/>
          <p:cNvSpPr>
            <a:spLocks noChangeArrowheads="1"/>
          </p:cNvSpPr>
          <p:nvPr/>
        </p:nvSpPr>
        <p:spPr bwMode="auto">
          <a:xfrm>
            <a:off x="4686300" y="3229769"/>
            <a:ext cx="1923224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kumimoji="1" lang="en-US" altLang="ja-JP" sz="1323" dirty="0" smtClean="0">
                <a:solidFill>
                  <a:srgbClr val="CEB966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   PRL </a:t>
            </a:r>
            <a:r>
              <a:rPr kumimoji="1" lang="en-US" altLang="ja-JP" sz="1323" b="1" dirty="0" smtClean="0">
                <a:solidFill>
                  <a:srgbClr val="CEB966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104</a:t>
            </a:r>
            <a:r>
              <a:rPr kumimoji="1" lang="en-US" altLang="ja-JP" sz="1323" dirty="0" smtClean="0">
                <a:solidFill>
                  <a:srgbClr val="CEB966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161101 (2010)</a:t>
            </a:r>
            <a:endParaRPr kumimoji="1" lang="ja-JP" altLang="en-US" sz="1323" dirty="0" smtClean="0">
              <a:solidFill>
                <a:srgbClr val="CEB966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" name="正方形/長方形 14"/>
          <p:cNvSpPr>
            <a:spLocks noChangeArrowheads="1"/>
          </p:cNvSpPr>
          <p:nvPr/>
        </p:nvSpPr>
        <p:spPr bwMode="auto">
          <a:xfrm>
            <a:off x="4713910" y="6103937"/>
            <a:ext cx="193992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kumimoji="1" lang="en-US" altLang="ja-JP" sz="1323" dirty="0" smtClean="0">
                <a:solidFill>
                  <a:srgbClr val="CEB966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   PRL </a:t>
            </a:r>
            <a:r>
              <a:rPr kumimoji="1" lang="en-US" altLang="ja-JP" sz="1323" b="1" dirty="0" smtClean="0">
                <a:solidFill>
                  <a:srgbClr val="CEB966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104</a:t>
            </a:r>
            <a:r>
              <a:rPr kumimoji="1" lang="en-US" altLang="ja-JP" sz="1323" dirty="0" smtClean="0">
                <a:solidFill>
                  <a:srgbClr val="CEB966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091101 (2010)</a:t>
            </a:r>
            <a:endParaRPr kumimoji="1" lang="ja-JP" altLang="en-US" sz="1323" dirty="0" smtClean="0">
              <a:solidFill>
                <a:srgbClr val="CEB966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2026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Composition from </a:t>
            </a:r>
            <a:r>
              <a:rPr lang="en-US" i="1" dirty="0" smtClean="0"/>
              <a:t>X</a:t>
            </a:r>
            <a:r>
              <a:rPr lang="en-US" baseline="-25000" dirty="0" smtClean="0"/>
              <a:t>max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IPA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L</a:t>
            </a:r>
            <a:r>
              <a:rPr lang="en-US" dirty="0" smtClean="0"/>
              <a:t>ongitudinal development depends on primary </a:t>
            </a:r>
          </a:p>
          <a:p>
            <a:r>
              <a:rPr lang="en-US" dirty="0" smtClean="0"/>
              <a:t>FD observes development directly</a:t>
            </a:r>
          </a:p>
          <a:p>
            <a:r>
              <a:rPr lang="en-US" i="1" dirty="0" smtClean="0"/>
              <a:t>X</a:t>
            </a:r>
            <a:r>
              <a:rPr lang="en-US" baseline="-25000" dirty="0" smtClean="0"/>
              <a:t>max</a:t>
            </a:r>
            <a:r>
              <a:rPr lang="en-US" dirty="0" smtClean="0"/>
              <a:t> is the most efficient parameter for determining primary particle type</a:t>
            </a:r>
            <a:endParaRPr lang="en-US" i="1" dirty="0"/>
          </a:p>
        </p:txBody>
      </p:sp>
      <p:pic>
        <p:nvPicPr>
          <p:cNvPr id="11" name="図 2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5" r="-595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直線コネクタ 16"/>
          <p:cNvCxnSpPr>
            <a:cxnSpLocks noChangeShapeType="1"/>
          </p:cNvCxnSpPr>
          <p:nvPr/>
        </p:nvCxnSpPr>
        <p:spPr bwMode="auto">
          <a:xfrm flipH="1">
            <a:off x="3192868" y="3922374"/>
            <a:ext cx="1588" cy="2103522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テキスト ボックス 17"/>
          <p:cNvSpPr txBox="1">
            <a:spLocks noChangeArrowheads="1"/>
          </p:cNvSpPr>
          <p:nvPr/>
        </p:nvSpPr>
        <p:spPr bwMode="auto">
          <a:xfrm>
            <a:off x="3170594" y="5247320"/>
            <a:ext cx="601234" cy="363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kumimoji="1" lang="en-US" altLang="ja-JP" sz="1764" b="1" i="1" dirty="0">
                <a:solidFill>
                  <a:srgbClr val="CEB966"/>
                </a:solidFill>
                <a:latin typeface="Calibri" pitchFamily="34" charset="0"/>
                <a:ea typeface="ＭＳ Ｐゴシック" pitchFamily="34" charset="-128"/>
              </a:rPr>
              <a:t>X</a:t>
            </a:r>
            <a:r>
              <a:rPr kumimoji="1" lang="en-US" altLang="ja-JP" sz="1764" b="1" baseline="-25000" dirty="0">
                <a:solidFill>
                  <a:srgbClr val="CEB966"/>
                </a:solidFill>
                <a:latin typeface="Calibri" pitchFamily="34" charset="0"/>
                <a:ea typeface="ＭＳ Ｐゴシック" pitchFamily="34" charset="-128"/>
              </a:rPr>
              <a:t>max</a:t>
            </a:r>
            <a:endParaRPr kumimoji="1" lang="ja-JP" altLang="en-US" sz="1764" b="1" baseline="-25000" dirty="0">
              <a:solidFill>
                <a:srgbClr val="CEB966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21" name="Picture 1"/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832" b="-40832"/>
          <a:stretch>
            <a:fillRect/>
          </a:stretch>
        </p:blipFill>
        <p:spPr bwMode="auto">
          <a:xfrm>
            <a:off x="4686300" y="1028700"/>
            <a:ext cx="42291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"/>
          <p:cNvSpPr txBox="1">
            <a:spLocks noChangeArrowheads="1"/>
          </p:cNvSpPr>
          <p:nvPr/>
        </p:nvSpPr>
        <p:spPr bwMode="auto">
          <a:xfrm>
            <a:off x="4686300" y="1526858"/>
            <a:ext cx="42291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000000"/>
                </a:solidFill>
                <a:latin typeface="Lucida Sans" charset="0"/>
                <a:ea typeface="ＭＳ Ｐゴシック" charset="0"/>
              </a:defRPr>
            </a:lvl1pPr>
            <a:lvl2pPr>
              <a:defRPr sz="2800">
                <a:solidFill>
                  <a:srgbClr val="000000"/>
                </a:solidFill>
                <a:latin typeface="Lucida Sans" charset="0"/>
                <a:ea typeface="ＭＳ Ｐゴシック" charset="0"/>
              </a:defRPr>
            </a:lvl2pPr>
            <a:lvl3pPr>
              <a:defRPr sz="2400">
                <a:solidFill>
                  <a:srgbClr val="000000"/>
                </a:solidFill>
                <a:latin typeface="Lucida Sans" charset="0"/>
                <a:ea typeface="ＭＳ Ｐゴシック" charset="0"/>
              </a:defRPr>
            </a:lvl3pPr>
            <a:lvl4pPr>
              <a:defRPr sz="2000">
                <a:solidFill>
                  <a:srgbClr val="000000"/>
                </a:solidFill>
                <a:latin typeface="Lucida Sans" charset="0"/>
                <a:ea typeface="ＭＳ Ｐゴシック" charset="0"/>
              </a:defRPr>
            </a:lvl4pPr>
            <a:lvl5pPr>
              <a:defRPr sz="2000">
                <a:solidFill>
                  <a:srgbClr val="000000"/>
                </a:solidFill>
                <a:latin typeface="Lucida Sans" charset="0"/>
                <a:ea typeface="ＭＳ Ｐゴシック" charset="0"/>
              </a:defRPr>
            </a:lvl5pPr>
            <a:lvl6pPr defTabSz="457200" eaLnBrk="0" fontAlgn="base" hangingPunct="0">
              <a:lnSpc>
                <a:spcPct val="7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Lucida Sans" charset="0"/>
                <a:ea typeface="ＭＳ Ｐゴシック" charset="0"/>
              </a:defRPr>
            </a:lvl6pPr>
            <a:lvl7pPr defTabSz="457200" eaLnBrk="0" fontAlgn="base" hangingPunct="0">
              <a:lnSpc>
                <a:spcPct val="7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Lucida Sans" charset="0"/>
                <a:ea typeface="ＭＳ Ｐゴシック" charset="0"/>
              </a:defRPr>
            </a:lvl7pPr>
            <a:lvl8pPr defTabSz="457200" eaLnBrk="0" fontAlgn="base" hangingPunct="0">
              <a:lnSpc>
                <a:spcPct val="7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Lucida Sans" charset="0"/>
                <a:ea typeface="ＭＳ Ｐゴシック" charset="0"/>
              </a:defRPr>
            </a:lvl8pPr>
            <a:lvl9pPr defTabSz="457200" eaLnBrk="0" fontAlgn="base" hangingPunct="0">
              <a:lnSpc>
                <a:spcPct val="76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No </a:t>
            </a:r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difference </a:t>
            </a: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in HiRes and Auger data above 10</a:t>
            </a:r>
            <a:r>
              <a:rPr lang="en-US" sz="2000" baseline="300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18.5</a:t>
            </a: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eV …</a:t>
            </a:r>
          </a:p>
        </p:txBody>
      </p:sp>
    </p:spTree>
    <p:extLst>
      <p:ext uri="{BB962C8B-B14F-4D97-AF65-F5344CB8AC3E}">
        <p14:creationId xmlns:p14="http://schemas.microsoft.com/office/powerpoint/2010/main" val="1666643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24178</TotalTime>
  <Words>1717</Words>
  <Application>Microsoft Macintosh PowerPoint</Application>
  <PresentationFormat>On-screen Show (4:3)</PresentationFormat>
  <Paragraphs>430</Paragraphs>
  <Slides>60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Apex</vt:lpstr>
      <vt:lpstr>Results from Telescope Array</vt:lpstr>
      <vt:lpstr>TA Experiment</vt:lpstr>
      <vt:lpstr>TA Experiment</vt:lpstr>
      <vt:lpstr>TA Experiment</vt:lpstr>
      <vt:lpstr>Fluorescence </vt:lpstr>
      <vt:lpstr>Surface</vt:lpstr>
      <vt:lpstr>UHECR Composition</vt:lpstr>
      <vt:lpstr>Composition from Xmax</vt:lpstr>
      <vt:lpstr>Composition from Xmax</vt:lpstr>
      <vt:lpstr>TA MD-Hybrid Composition</vt:lpstr>
      <vt:lpstr>TA MD-Hybrid Composition</vt:lpstr>
      <vt:lpstr>TA MD-Hybrid Composition</vt:lpstr>
      <vt:lpstr>Shift &amp; Quality </vt:lpstr>
      <vt:lpstr>Shift &amp; Quality </vt:lpstr>
      <vt:lpstr>Shift &amp; Quality </vt:lpstr>
      <vt:lpstr>Shift &amp; Quality </vt:lpstr>
      <vt:lpstr>Shift &amp; Quality </vt:lpstr>
      <vt:lpstr>Shift &amp; Quality </vt:lpstr>
      <vt:lpstr>Shift &amp; Quality </vt:lpstr>
      <vt:lpstr>Shift &amp; Quality </vt:lpstr>
      <vt:lpstr>Shift &amp; Quality </vt:lpstr>
      <vt:lpstr>Shift &amp; Quality </vt:lpstr>
      <vt:lpstr>Shift &amp; Quality </vt:lpstr>
      <vt:lpstr>Shift &amp; Quality </vt:lpstr>
      <vt:lpstr>Shift &amp; Quality </vt:lpstr>
      <vt:lpstr>Shift &amp; Quality </vt:lpstr>
      <vt:lpstr>Shift &amp; Quality </vt:lpstr>
      <vt:lpstr>Shift &amp; Quality </vt:lpstr>
      <vt:lpstr>Shift &amp; Quality </vt:lpstr>
      <vt:lpstr>Shift &amp; Quality </vt:lpstr>
      <vt:lpstr>TA MD-Hybrid Composition</vt:lpstr>
      <vt:lpstr>HiRes Composition</vt:lpstr>
      <vt:lpstr>TA Stereo</vt:lpstr>
      <vt:lpstr>TA Stereo</vt:lpstr>
      <vt:lpstr>TA Stereo</vt:lpstr>
      <vt:lpstr>TA Stereo</vt:lpstr>
      <vt:lpstr>Anisotropy</vt:lpstr>
      <vt:lpstr>The TA Hotspot</vt:lpstr>
      <vt:lpstr>The TA Hotspot: Update</vt:lpstr>
      <vt:lpstr>The TA Hotspot: Update</vt:lpstr>
      <vt:lpstr>The TA Hotspot: Update</vt:lpstr>
      <vt:lpstr>TALE &amp; Spectrum</vt:lpstr>
      <vt:lpstr>TALE</vt:lpstr>
      <vt:lpstr>TALE</vt:lpstr>
      <vt:lpstr>TALE Cherenkov</vt:lpstr>
      <vt:lpstr>Spectrum</vt:lpstr>
      <vt:lpstr>Spectrum</vt:lpstr>
      <vt:lpstr>Spectrum</vt:lpstr>
      <vt:lpstr>Spectrum</vt:lpstr>
      <vt:lpstr>Spectrum</vt:lpstr>
      <vt:lpstr>Future Plans </vt:lpstr>
      <vt:lpstr>TAx4</vt:lpstr>
      <vt:lpstr>NICHE: Cherenkov Hybrid</vt:lpstr>
      <vt:lpstr>NICHE: Cherenkov Hybrid</vt:lpstr>
      <vt:lpstr>NICHE: </vt:lpstr>
      <vt:lpstr>Summary</vt:lpstr>
      <vt:lpstr>Backup Slides</vt:lpstr>
      <vt:lpstr>TA MD-Hybrid Composition</vt:lpstr>
      <vt:lpstr>TA MD-Hybrid Composition</vt:lpstr>
      <vt:lpstr>TA MD-Hybrid Composition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HiRes and TA Spectrum Measurements</dc:title>
  <dc:creator>Doug</dc:creator>
  <cp:lastModifiedBy>Douglas Bergman</cp:lastModifiedBy>
  <cp:revision>312</cp:revision>
  <dcterms:created xsi:type="dcterms:W3CDTF">2006-08-16T00:00:00Z</dcterms:created>
  <dcterms:modified xsi:type="dcterms:W3CDTF">2015-05-04T19:23:12Z</dcterms:modified>
</cp:coreProperties>
</file>