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1" r:id="rId3"/>
    <p:sldId id="340" r:id="rId4"/>
    <p:sldId id="335" r:id="rId5"/>
    <p:sldId id="336" r:id="rId6"/>
    <p:sldId id="326" r:id="rId7"/>
    <p:sldId id="337" r:id="rId8"/>
    <p:sldId id="333" r:id="rId9"/>
    <p:sldId id="334" r:id="rId10"/>
    <p:sldId id="327" r:id="rId11"/>
    <p:sldId id="323" r:id="rId12"/>
    <p:sldId id="324" r:id="rId13"/>
    <p:sldId id="325" r:id="rId14"/>
    <p:sldId id="307" r:id="rId15"/>
    <p:sldId id="308" r:id="rId16"/>
    <p:sldId id="328" r:id="rId17"/>
    <p:sldId id="329" r:id="rId18"/>
    <p:sldId id="338" r:id="rId19"/>
    <p:sldId id="339" r:id="rId20"/>
    <p:sldId id="330" r:id="rId21"/>
    <p:sldId id="331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30F05-E8A7-B34E-B064-ADFCD2CABF0E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8C66-8DC1-924B-BFFE-F99B7BB1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3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DF4BE-A486-2148-A70B-EB2AAA3610E6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F9E84-9178-5941-AF20-DED77426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2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 </a:t>
            </a:r>
            <a:r>
              <a:rPr lang="en-US" dirty="0" err="1" smtClean="0"/>
              <a:t>TeV</a:t>
            </a:r>
            <a:r>
              <a:rPr lang="en-US" dirty="0" smtClean="0"/>
              <a:t> for Ks is critical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F9E84-9178-5941-AF20-DED77426E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Charm production is what we will be lookin</a:t>
            </a:r>
            <a:r>
              <a:rPr lang="en-US" baseline="0" dirty="0" smtClean="0"/>
              <a:t>g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96AD8-5612-BC4F-83E6-238583C371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what are the moving parts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96AD8-5612-BC4F-83E6-238583C371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 on ZNN, Production and Decay</a:t>
            </a:r>
            <a:r>
              <a:rPr lang="en-US" baseline="0" dirty="0" smtClean="0"/>
              <a:t> moments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F9E84-9178-5941-AF20-DED77426E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5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8BB8-695B-CE4F-8157-63B2B735691A}" type="datetime1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4F0D-34D9-7A4A-BC52-5281B6455D7F}" type="datetime1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712E-A962-8D4D-8966-16D3D5292E72}" type="datetime1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2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8BD2-9BC5-DD47-8AA5-A656961CB2D6}" type="datetime1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9F17-FA19-634F-BA51-0FF008E89902}" type="datetime1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E67A-D0EF-B24F-9F11-9436EEC7EA00}" type="datetime1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50E-C454-E04D-8744-37B871A338E6}" type="datetime1">
              <a:rPr lang="en-US" smtClean="0"/>
              <a:t>5/5/15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93D3-92AC-3C4A-A774-69579A2D3CE0}" type="datetime1">
              <a:rPr lang="en-US" smtClean="0"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F029-07F7-6C4E-902D-77B7393C011B}" type="datetime1">
              <a:rPr lang="en-US" smtClean="0"/>
              <a:t>5/5/15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BDF1-CDB0-B545-B696-637A350E8AF4}" type="datetime1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C80C-C338-AE4A-AB8C-5F6F6EC5465E}" type="datetime1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6995-B7D0-0947-87E5-34034D1BB08C}" type="datetime1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2DBE-0A1A-E94A-A021-A6693B71E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image" Target="../media/image34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9" Type="http://schemas.openxmlformats.org/officeDocument/2006/relationships/image" Target="../media/image44.emf"/><Relationship Id="rId10" Type="http://schemas.openxmlformats.org/officeDocument/2006/relationships/image" Target="../media/image45.emf"/><Relationship Id="rId11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Atmospheric neutrinos from </a:t>
            </a:r>
            <a:r>
              <a:rPr lang="en-US" dirty="0" err="1" smtClean="0"/>
              <a:t>perturbative</a:t>
            </a:r>
            <a:r>
              <a:rPr lang="en-US" dirty="0" smtClean="0"/>
              <a:t> charm production and decay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750" y="3886200"/>
            <a:ext cx="745145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Hallsie</a:t>
            </a:r>
            <a:r>
              <a:rPr lang="en-US" dirty="0" smtClean="0"/>
              <a:t> Reno </a:t>
            </a:r>
          </a:p>
          <a:p>
            <a:r>
              <a:rPr lang="en-US" dirty="0" smtClean="0"/>
              <a:t>University of Iowa</a:t>
            </a:r>
          </a:p>
          <a:p>
            <a:r>
              <a:rPr lang="en-US" dirty="0" smtClean="0"/>
              <a:t>Work with I. </a:t>
            </a:r>
            <a:r>
              <a:rPr lang="en-US" dirty="0" err="1" smtClean="0"/>
              <a:t>Sarcevic</a:t>
            </a:r>
            <a:r>
              <a:rPr lang="en-US" dirty="0" smtClean="0"/>
              <a:t>, A. Bhattacharya,  R. </a:t>
            </a:r>
            <a:r>
              <a:rPr lang="en-US" dirty="0" err="1" smtClean="0"/>
              <a:t>Enberg</a:t>
            </a:r>
            <a:r>
              <a:rPr lang="en-US" dirty="0" smtClean="0"/>
              <a:t>, A. </a:t>
            </a:r>
            <a:r>
              <a:rPr lang="en-US" dirty="0" err="1" smtClean="0"/>
              <a:t>Stasto</a:t>
            </a:r>
            <a:endParaRPr lang="en-US" dirty="0" smtClean="0"/>
          </a:p>
          <a:p>
            <a:r>
              <a:rPr lang="en-US" dirty="0" smtClean="0"/>
              <a:t>IPA Symposium, May 5,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8264" y="5818135"/>
            <a:ext cx="278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arXiv:1502.01076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45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Charm pair cross section guides our choices of scales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9744" y="6018190"/>
            <a:ext cx="278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5"/>
                </a:solidFill>
              </a:rPr>
              <a:t>arXiv:1502.01076</a:t>
            </a:r>
            <a:endParaRPr lang="en-US" sz="2000" dirty="0">
              <a:solidFill>
                <a:srgbClr val="00009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1282"/>
            <a:ext cx="6363946" cy="439690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99" y="1485192"/>
            <a:ext cx="2044700" cy="279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5" y="2348956"/>
            <a:ext cx="1727200" cy="736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201" y="3809994"/>
            <a:ext cx="2781300" cy="736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17" y="5035376"/>
            <a:ext cx="1778000" cy="27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5446" y="5900062"/>
            <a:ext cx="5117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Guidance from Nelson, Vogt &amp; </a:t>
            </a:r>
            <a:r>
              <a:rPr lang="en-US" sz="2400" dirty="0" err="1" smtClean="0"/>
              <a:t>Frawley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PRC 87 (2013)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9959" y="1836208"/>
            <a:ext cx="109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Central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7817" y="3148872"/>
            <a:ext cx="1813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Shaded band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07817" y="4573338"/>
            <a:ext cx="18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ashed band</a:t>
            </a:r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Transport equations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6172200" y="1600200"/>
            <a:ext cx="213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/>
              <a:t>High </a:t>
            </a:r>
            <a:r>
              <a:rPr lang="en-US" sz="1800" dirty="0"/>
              <a:t>enough energies that </a:t>
            </a:r>
            <a:r>
              <a:rPr lang="en-US" sz="1800" dirty="0" err="1"/>
              <a:t>muons</a:t>
            </a:r>
            <a:r>
              <a:rPr lang="en-US" sz="1800" dirty="0"/>
              <a:t> are </a:t>
            </a:r>
            <a:r>
              <a:rPr lang="ja-JP" altLang="en-US" sz="1800" dirty="0"/>
              <a:t>“</a:t>
            </a:r>
            <a:r>
              <a:rPr lang="en-US" altLang="ja-JP" sz="1800" dirty="0"/>
              <a:t>stable</a:t>
            </a:r>
            <a:r>
              <a:rPr lang="ja-JP" altLang="en-US" sz="1800" dirty="0"/>
              <a:t>”</a:t>
            </a:r>
            <a:r>
              <a:rPr lang="en-US" altLang="ja-JP" sz="1800" dirty="0"/>
              <a:t>.</a:t>
            </a:r>
            <a:endParaRPr lang="en-US" sz="1800" dirty="0"/>
          </a:p>
        </p:txBody>
      </p:sp>
      <p:pic>
        <p:nvPicPr>
          <p:cNvPr id="30727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616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6172200" y="4114800"/>
            <a:ext cx="1371600" cy="3693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Production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6324600" y="5334000"/>
            <a:ext cx="1066800" cy="4048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Decay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867400"/>
            <a:ext cx="651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</a:t>
            </a:r>
            <a:r>
              <a:rPr lang="en-US" sz="2400" dirty="0"/>
              <a:t>e</a:t>
            </a:r>
            <a:r>
              <a:rPr lang="en-US" sz="2400" dirty="0" smtClean="0"/>
              <a:t>nergy distribution of the final state particle.</a:t>
            </a:r>
            <a:endParaRPr lang="en-US" sz="24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1"/>
            <a:ext cx="4521758" cy="7620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968220" cy="60093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5675591" cy="609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73675"/>
            <a:ext cx="4648200" cy="57605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C126-7FAB-C041-8F74-0A3456C1F8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2" y="3445098"/>
            <a:ext cx="1384300" cy="292100"/>
          </a:xfrm>
          <a:prstGeom prst="rect">
            <a:avLst/>
          </a:prstGeom>
          <a:ln w="28575" cmpd="sng">
            <a:solidFill>
              <a:srgbClr val="4F81BD"/>
            </a:solidFill>
          </a:ln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6" y="4681312"/>
            <a:ext cx="1308100" cy="304800"/>
          </a:xfrm>
          <a:prstGeom prst="rect">
            <a:avLst/>
          </a:prstGeom>
          <a:ln w="28575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5195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Z-moments-spectrum weighted moments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C126-7FAB-C041-8F74-0A3456C1F8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9400"/>
            <a:ext cx="3505200" cy="673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905000"/>
            <a:ext cx="5803900" cy="67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4648200"/>
            <a:ext cx="809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relation – flux factorizes so Z only depends on E.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5109865"/>
            <a:ext cx="8096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the differential cross section or decay distribution,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onvolute with the flux, integrate to get Z. </a:t>
            </a:r>
            <a:endParaRPr lang="en-US" sz="24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8" y="3639256"/>
            <a:ext cx="7023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formulae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13274"/>
            <a:ext cx="2991784" cy="75029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5021245" cy="763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018" y="4370402"/>
            <a:ext cx="874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Exponential atmosphere, 1D, approximate factorization of depth dependence.</a:t>
            </a:r>
            <a:endParaRPr lang="en-US" sz="24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81" y="5201399"/>
            <a:ext cx="1866900" cy="2667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EC0A8-F70C-2049-88F9-88C1C08924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1841500" cy="3048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600"/>
            <a:ext cx="1905000" cy="368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1879600" cy="368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08" y="4052902"/>
            <a:ext cx="29464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5048229"/>
            <a:ext cx="1346200" cy="317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61" y="5048229"/>
            <a:ext cx="1422400" cy="3683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9605" y="5727776"/>
            <a:ext cx="81771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/>
              <a:t>Cosmic </a:t>
            </a:r>
            <a:r>
              <a:rPr lang="en-US" sz="1800" dirty="0"/>
              <a:t>Rays and Particle Physics, T. </a:t>
            </a:r>
            <a:r>
              <a:rPr lang="en-US" sz="1800" dirty="0" err="1"/>
              <a:t>Gaisser</a:t>
            </a:r>
            <a:r>
              <a:rPr lang="en-US" sz="1800" dirty="0"/>
              <a:t>, Cambridge U </a:t>
            </a:r>
            <a:r>
              <a:rPr lang="en-US" sz="1800" dirty="0" smtClean="0"/>
              <a:t>Press; L</a:t>
            </a:r>
            <a:r>
              <a:rPr lang="en-US" sz="1800" dirty="0"/>
              <a:t>. V. </a:t>
            </a:r>
            <a:r>
              <a:rPr lang="en-US" sz="1800" dirty="0" err="1"/>
              <a:t>Volkova</a:t>
            </a:r>
            <a:r>
              <a:rPr lang="en-US" sz="1800" dirty="0"/>
              <a:t>, </a:t>
            </a:r>
            <a:r>
              <a:rPr lang="en-US" sz="1800" dirty="0" err="1"/>
              <a:t>Sov</a:t>
            </a:r>
            <a:r>
              <a:rPr lang="en-US" sz="1800" dirty="0"/>
              <a:t>. J. </a:t>
            </a:r>
            <a:r>
              <a:rPr lang="en-US" sz="1800" dirty="0" err="1"/>
              <a:t>Nucl</a:t>
            </a:r>
            <a:r>
              <a:rPr lang="en-US" sz="1800" dirty="0"/>
              <a:t>. Phys. 31 (1980</a:t>
            </a:r>
            <a:r>
              <a:rPr lang="en-US" sz="1800" dirty="0" smtClean="0"/>
              <a:t>);P</a:t>
            </a:r>
            <a:r>
              <a:rPr lang="en-US" sz="1800" dirty="0"/>
              <a:t>. Lipari, </a:t>
            </a:r>
            <a:r>
              <a:rPr lang="en-US" sz="1800" dirty="0" err="1"/>
              <a:t>Astropart</a:t>
            </a:r>
            <a:r>
              <a:rPr lang="en-US" sz="1800" dirty="0"/>
              <a:t>. Phys. 1 (1993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643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all particle spectrum</a:t>
            </a:r>
            <a:endParaRPr lang="en-US" dirty="0"/>
          </a:p>
        </p:txBody>
      </p:sp>
      <p:pic>
        <p:nvPicPr>
          <p:cNvPr id="4" name="Picture 3" descr="crspectrum-v2h-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4" y="439709"/>
            <a:ext cx="7824936" cy="6046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681" y="6180332"/>
            <a:ext cx="678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Table 1, </a:t>
            </a:r>
            <a:r>
              <a:rPr lang="en-US" dirty="0" err="1" smtClean="0"/>
              <a:t>Gaisser</a:t>
            </a:r>
            <a:r>
              <a:rPr lang="en-US" dirty="0" smtClean="0"/>
              <a:t>, </a:t>
            </a:r>
            <a:r>
              <a:rPr lang="en-US" dirty="0" err="1" smtClean="0"/>
              <a:t>Astropart</a:t>
            </a:r>
            <a:r>
              <a:rPr lang="en-US" dirty="0" smtClean="0"/>
              <a:t>. Phys. 35 (2012) 801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nucleon spectrum</a:t>
            </a:r>
            <a:endParaRPr lang="en-US" dirty="0"/>
          </a:p>
        </p:txBody>
      </p:sp>
      <p:pic>
        <p:nvPicPr>
          <p:cNvPr id="3" name="Picture 2" descr="crspectrum-v2hnuc-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7" y="634775"/>
            <a:ext cx="7654563" cy="5914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681" y="6180332"/>
            <a:ext cx="678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Table 1, </a:t>
            </a:r>
            <a:r>
              <a:rPr lang="en-US" dirty="0" err="1" smtClean="0"/>
              <a:t>Gaisser</a:t>
            </a:r>
            <a:r>
              <a:rPr lang="en-US" dirty="0" smtClean="0"/>
              <a:t>, </a:t>
            </a:r>
            <a:r>
              <a:rPr lang="en-US" dirty="0" err="1" smtClean="0"/>
              <a:t>Astropart</a:t>
            </a:r>
            <a:r>
              <a:rPr lang="en-US" dirty="0" smtClean="0"/>
              <a:t>. Phys. 35 (2012) 801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moments -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3374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9744" y="6018190"/>
            <a:ext cx="278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5"/>
                </a:solidFill>
              </a:rPr>
              <a:t>arXiv:1502.01076</a:t>
            </a:r>
            <a:endParaRPr lang="en-US" sz="2000" dirty="0">
              <a:solidFill>
                <a:srgbClr val="00009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Broken power law CR flux: </a:t>
            </a:r>
            <a:r>
              <a:rPr lang="en-US" dirty="0" err="1" smtClean="0"/>
              <a:t>muon</a:t>
            </a:r>
            <a:r>
              <a:rPr lang="en-US" dirty="0" smtClean="0"/>
              <a:t> neutrinos plus antineutrinos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04" y="1682501"/>
            <a:ext cx="58674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9744" y="6018190"/>
            <a:ext cx="580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5"/>
                </a:solidFill>
              </a:rPr>
              <a:t>arXiv:</a:t>
            </a:r>
            <a:r>
              <a:rPr lang="en-US" sz="2000" dirty="0" smtClean="0">
                <a:solidFill>
                  <a:srgbClr val="000095"/>
                </a:solidFill>
              </a:rPr>
              <a:t>1502.01076, Honda et al., PRD75 (2007)</a:t>
            </a:r>
            <a:endParaRPr lang="en-US" sz="2000" dirty="0">
              <a:solidFill>
                <a:srgbClr val="00009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3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with 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7782" y="5663852"/>
            <a:ext cx="490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Upper band: ERS (dipole model) </a:t>
            </a:r>
            <a:endParaRPr lang="en-US" sz="2400" dirty="0"/>
          </a:p>
        </p:txBody>
      </p:sp>
      <p:pic>
        <p:nvPicPr>
          <p:cNvPr id="6" name="Picture 5" descr="Nu_flux_sca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64" y="1238392"/>
            <a:ext cx="5937889" cy="4453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0633" y="6218245"/>
            <a:ext cx="580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5"/>
                </a:solidFill>
              </a:rPr>
              <a:t>arXiv:</a:t>
            </a:r>
            <a:r>
              <a:rPr lang="en-US" sz="2000" dirty="0" smtClean="0">
                <a:solidFill>
                  <a:srgbClr val="000095"/>
                </a:solidFill>
              </a:rPr>
              <a:t>1502.01076, Honda et al., PRD75 (2007)</a:t>
            </a:r>
            <a:endParaRPr lang="en-US" sz="2000" dirty="0">
              <a:solidFill>
                <a:srgbClr val="000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8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PDFs nearly the same, but the differential energy distribution of the charm is different: dipole model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calculation. The Z-moment emphasizes large </a:t>
            </a:r>
            <a:r>
              <a:rPr lang="en-US" sz="2400" dirty="0" err="1" smtClean="0"/>
              <a:t>xE</a:t>
            </a:r>
            <a:r>
              <a:rPr lang="en-US" sz="2400" dirty="0" smtClean="0"/>
              <a:t>, which does not have a large contribution to the cross section. The ratio of the Z-moments is approx. factor of 1.5 (ERS approximately 1.5xBERSS).</a:t>
            </a:r>
          </a:p>
          <a:p>
            <a:r>
              <a:rPr lang="en-US" sz="2400" dirty="0" smtClean="0"/>
              <a:t>We use a different value of </a:t>
            </a:r>
            <a:r>
              <a:rPr lang="en-US" sz="2400" dirty="0" err="1" smtClean="0"/>
              <a:t>Zpp</a:t>
            </a:r>
            <a:r>
              <a:rPr lang="en-US" sz="2400" dirty="0" smtClean="0"/>
              <a:t>: in ERS, we used the </a:t>
            </a:r>
            <a:r>
              <a:rPr lang="en-US" sz="2400" dirty="0" err="1" smtClean="0"/>
              <a:t>Thunman</a:t>
            </a:r>
            <a:r>
              <a:rPr lang="en-US" sz="2400" dirty="0" smtClean="0"/>
              <a:t> et al (TIG, </a:t>
            </a:r>
            <a:r>
              <a:rPr lang="en-US" sz="2400" dirty="0" err="1" smtClean="0"/>
              <a:t>Astropart</a:t>
            </a:r>
            <a:r>
              <a:rPr lang="en-US" sz="2400" dirty="0" smtClean="0"/>
              <a:t>. Phys. 5 (1996)) PYTHIA value,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19" y="4794530"/>
            <a:ext cx="3924300" cy="850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27" y="5837432"/>
            <a:ext cx="2540000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0658" y="5939024"/>
            <a:ext cx="185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21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Energy dependence, schematically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EC0A8-F70C-2049-88F9-88C1C08924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3" y="1966526"/>
            <a:ext cx="8763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15000"/>
            <a:ext cx="228600" cy="215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2362200" y="1524000"/>
            <a:ext cx="0" cy="3810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362200" y="5334000"/>
            <a:ext cx="510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743200" y="22098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581400" y="2209800"/>
            <a:ext cx="2743200" cy="2438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819400" y="25908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495800" y="2590800"/>
            <a:ext cx="220980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895600" y="3962400"/>
            <a:ext cx="403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934200" y="3962400"/>
            <a:ext cx="6096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4114800" y="3505200"/>
            <a:ext cx="3657600" cy="121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17" y="1794851"/>
            <a:ext cx="165100" cy="1397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4" y="2737326"/>
            <a:ext cx="279400" cy="2159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99" y="3605377"/>
            <a:ext cx="254000" cy="2159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21" y="4457752"/>
            <a:ext cx="546100" cy="2794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930900"/>
            <a:ext cx="4013200" cy="774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85" y="5960615"/>
            <a:ext cx="2953029" cy="528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3480" y="1383566"/>
            <a:ext cx="3613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osmic </a:t>
            </a:r>
            <a:r>
              <a:rPr lang="en-US" sz="2400" dirty="0" smtClean="0"/>
              <a:t>rays produce </a:t>
            </a:r>
            <a:r>
              <a:rPr lang="en-US" sz="2400" dirty="0" smtClean="0"/>
              <a:t>hadrons. They</a:t>
            </a:r>
            <a:r>
              <a:rPr lang="en-US" sz="2400" dirty="0" smtClean="0"/>
              <a:t> decay </a:t>
            </a:r>
            <a:r>
              <a:rPr lang="en-US" sz="2400" dirty="0"/>
              <a:t>to </a:t>
            </a:r>
            <a:r>
              <a:rPr lang="en-US" sz="2400" dirty="0" smtClean="0"/>
              <a:t>neutrinos </a:t>
            </a:r>
            <a:r>
              <a:rPr lang="en-US" sz="2400" dirty="0"/>
              <a:t>(low energy-all, high energy- few)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37326"/>
            <a:ext cx="159111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Scaling by approximate CR energy spectrum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99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neutrinos plus antineutrinos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44" y="1778083"/>
            <a:ext cx="58420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9744" y="6018190"/>
            <a:ext cx="278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5"/>
                </a:solidFill>
              </a:rPr>
              <a:t>arXiv:1502.01076</a:t>
            </a:r>
            <a:endParaRPr lang="en-US" sz="2000" dirty="0">
              <a:solidFill>
                <a:srgbClr val="00009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9744" y="6018190"/>
            <a:ext cx="5803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5"/>
                </a:solidFill>
              </a:rPr>
              <a:t>arXiv:</a:t>
            </a:r>
            <a:r>
              <a:rPr lang="en-US" sz="2000" dirty="0" smtClean="0">
                <a:solidFill>
                  <a:srgbClr val="000095"/>
                </a:solidFill>
              </a:rPr>
              <a:t>1502.01076, Honda et al., PRD75 (2007)</a:t>
            </a:r>
            <a:endParaRPr lang="en-US" sz="2000" dirty="0">
              <a:solidFill>
                <a:srgbClr val="000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2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cosmic ray spectrum and composition is crucial – corrections from broken power law to more realistic composition and spectrum mean a lower prompt flux.</a:t>
            </a:r>
          </a:p>
          <a:p>
            <a:r>
              <a:rPr lang="en-US" dirty="0" smtClean="0"/>
              <a:t>The modern PDFs and high energy constraints on the cross section are a start to developing an understanding of the QCD uncertainties in the prediction.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perturbative</a:t>
            </a:r>
            <a:r>
              <a:rPr lang="en-US" dirty="0" smtClean="0"/>
              <a:t> approach is not the only way to proceed. We are re-evaluating the prompt flux using the dipole model to get a better handle on the range of theoretical predictions.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rates at </a:t>
            </a:r>
            <a:r>
              <a:rPr lang="en-US" dirty="0" err="1" smtClean="0"/>
              <a:t>IceCube</a:t>
            </a:r>
            <a:r>
              <a:rPr lang="en-US" dirty="0" smtClean="0"/>
              <a:t> with new prompt flux evaluation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98" y="1503976"/>
            <a:ext cx="7013757" cy="5114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838" y="6218245"/>
            <a:ext cx="278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5"/>
                </a:solidFill>
              </a:rPr>
              <a:t>arXiv:1502.01076</a:t>
            </a:r>
            <a:endParaRPr lang="en-US" sz="2000" dirty="0">
              <a:solidFill>
                <a:srgbClr val="00009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Energy dependence, schematically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EC0A8-F70C-2049-88F9-88C1C08924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3" y="1966526"/>
            <a:ext cx="8763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15000"/>
            <a:ext cx="228600" cy="215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2362200" y="1524000"/>
            <a:ext cx="0" cy="3810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362200" y="5334000"/>
            <a:ext cx="510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743200" y="22098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581400" y="2209800"/>
            <a:ext cx="2743200" cy="2438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819400" y="25908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495800" y="2590800"/>
            <a:ext cx="220980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895600" y="3962400"/>
            <a:ext cx="403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934200" y="3962400"/>
            <a:ext cx="6096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4114800" y="3505200"/>
            <a:ext cx="3657600" cy="121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17" y="1794851"/>
            <a:ext cx="165100" cy="1397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4" y="2737326"/>
            <a:ext cx="279400" cy="2159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99" y="3605377"/>
            <a:ext cx="254000" cy="2159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21" y="4457752"/>
            <a:ext cx="546100" cy="27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6648" y="2506493"/>
            <a:ext cx="2175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“conventional”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737326"/>
            <a:ext cx="159111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Scaling by approximate CR energy spectrum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64717" y="3505200"/>
            <a:ext cx="170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“prompt”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890478"/>
            <a:ext cx="7426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 neutrino flux from K-short, </a:t>
            </a:r>
            <a:r>
              <a:rPr lang="en-US" sz="2400" dirty="0" err="1" smtClean="0"/>
              <a:t>Gaisser</a:t>
            </a:r>
            <a:r>
              <a:rPr lang="en-US" sz="2400" dirty="0" smtClean="0"/>
              <a:t> &amp; Klein, </a:t>
            </a:r>
            <a:r>
              <a:rPr lang="en-US" sz="2400" dirty="0" err="1" smtClean="0"/>
              <a:t>Astropart</a:t>
            </a:r>
            <a:r>
              <a:rPr lang="en-US" sz="2400" dirty="0" smtClean="0"/>
              <a:t>. Phys. 64 (2015)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112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rial" charset="0"/>
                <a:cs typeface="+mj-cs"/>
              </a:rPr>
              <a:t>Prompt neutrinos: charm contributions using </a:t>
            </a:r>
            <a:r>
              <a:rPr lang="en-US" sz="3200" dirty="0" err="1" smtClean="0">
                <a:latin typeface="Arial" charset="0"/>
                <a:cs typeface="+mj-cs"/>
              </a:rPr>
              <a:t>perturbative</a:t>
            </a:r>
            <a:r>
              <a:rPr lang="en-US" sz="3200" dirty="0" smtClean="0">
                <a:latin typeface="Arial" charset="0"/>
                <a:cs typeface="+mj-cs"/>
              </a:rPr>
              <a:t> QCD</a:t>
            </a:r>
            <a:endParaRPr lang="en-US" sz="3200" dirty="0">
              <a:latin typeface="Arial" charset="0"/>
              <a:cs typeface="+mj-cs"/>
            </a:endParaRP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4876800" cy="40005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PDF = </a:t>
            </a:r>
            <a:r>
              <a:rPr lang="en-US" sz="2000" dirty="0" err="1"/>
              <a:t>parton</a:t>
            </a:r>
            <a:r>
              <a:rPr lang="en-US" sz="2000" dirty="0"/>
              <a:t> distribution function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716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Disadvantage: need gluon PDF in low x, not very big Q range.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754868"/>
            <a:ext cx="4762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approach, </a:t>
            </a:r>
            <a:r>
              <a:rPr lang="en-US" sz="2000" dirty="0" err="1" smtClean="0"/>
              <a:t>perturbative</a:t>
            </a:r>
            <a:r>
              <a:rPr lang="en-US" sz="2000" dirty="0" smtClean="0"/>
              <a:t> QCD with PDFs:</a:t>
            </a:r>
            <a:endParaRPr lang="en-US" sz="20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543800" cy="66101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2743200" cy="106857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124200"/>
            <a:ext cx="3460290" cy="78089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0"/>
            <a:ext cx="2971800" cy="248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73" y="5429250"/>
            <a:ext cx="8931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Refs: e.g., </a:t>
            </a:r>
            <a:r>
              <a:rPr lang="en-US" dirty="0" err="1" smtClean="0"/>
              <a:t>Thunman</a:t>
            </a:r>
            <a:r>
              <a:rPr lang="en-US" dirty="0" smtClean="0"/>
              <a:t>, </a:t>
            </a:r>
            <a:r>
              <a:rPr lang="en-US" dirty="0" err="1" smtClean="0"/>
              <a:t>Ingelman</a:t>
            </a:r>
            <a:r>
              <a:rPr lang="en-US" dirty="0" smtClean="0"/>
              <a:t>, </a:t>
            </a:r>
            <a:r>
              <a:rPr lang="en-US" dirty="0" err="1" smtClean="0"/>
              <a:t>Gondolo</a:t>
            </a:r>
            <a:r>
              <a:rPr lang="en-US" dirty="0" smtClean="0"/>
              <a:t>, </a:t>
            </a:r>
            <a:r>
              <a:rPr lang="en-US" dirty="0" err="1" smtClean="0"/>
              <a:t>Astropart</a:t>
            </a:r>
            <a:r>
              <a:rPr lang="en-US" dirty="0" smtClean="0"/>
              <a:t>. Phys. (1996) at LO,</a:t>
            </a:r>
            <a:br>
              <a:rPr lang="en-US" dirty="0" smtClean="0"/>
            </a:br>
            <a:r>
              <a:rPr lang="en-US" dirty="0" err="1" smtClean="0"/>
              <a:t>Pasquali</a:t>
            </a:r>
            <a:r>
              <a:rPr lang="en-US" dirty="0" smtClean="0"/>
              <a:t>, MHR, </a:t>
            </a:r>
            <a:r>
              <a:rPr lang="en-US" dirty="0" err="1" smtClean="0"/>
              <a:t>Sarcevic</a:t>
            </a:r>
            <a:r>
              <a:rPr lang="en-US" dirty="0" smtClean="0"/>
              <a:t>, Phys. Rev. D (1999) at NLO modeled with x dependent k-factor (PRS)</a:t>
            </a:r>
            <a:br>
              <a:rPr lang="en-US" dirty="0" smtClean="0"/>
            </a:br>
            <a:r>
              <a:rPr lang="en-US" dirty="0" smtClean="0"/>
              <a:t>Necessarily involve extrapolations at low x (sometimes explicit, sometimes implicit).</a:t>
            </a:r>
            <a:br>
              <a:rPr lang="en-US" dirty="0" smtClean="0"/>
            </a:br>
            <a:r>
              <a:rPr lang="en-US" dirty="0" smtClean="0"/>
              <a:t>What about large logarithms? 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95800"/>
            <a:ext cx="3289300" cy="304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44" y="6387394"/>
            <a:ext cx="863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5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Arial" charset="0"/>
                <a:cs typeface="+mj-cs"/>
              </a:rPr>
              <a:t>Prompt neutrinos: charm contributions with </a:t>
            </a:r>
            <a:r>
              <a:rPr lang="en-US" sz="4000" dirty="0">
                <a:latin typeface="Arial" charset="0"/>
                <a:cs typeface="+mj-cs"/>
              </a:rPr>
              <a:t>dipole approach</a:t>
            </a: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50292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heavy quarks:</a:t>
            </a:r>
          </a:p>
        </p:txBody>
      </p:sp>
      <p:pic>
        <p:nvPicPr>
          <p:cNvPr id="38916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52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33400" y="1504950"/>
            <a:ext cx="5410200" cy="40005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Advantage: don</a:t>
            </a:r>
            <a:r>
              <a:rPr lang="ja-JP" altLang="en-US" sz="2000"/>
              <a:t>’</a:t>
            </a:r>
            <a:r>
              <a:rPr lang="en-US" altLang="ja-JP" sz="2000"/>
              <a:t>t need small x gluon PDF</a:t>
            </a:r>
            <a:endParaRPr lang="en-US" sz="2000"/>
          </a:p>
        </p:txBody>
      </p:sp>
      <p:pic>
        <p:nvPicPr>
          <p:cNvPr id="38918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2286000" y="21336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1981200" y="2133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r</a:t>
            </a:r>
          </a:p>
        </p:txBody>
      </p:sp>
      <p:pic>
        <p:nvPicPr>
          <p:cNvPr id="38921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5969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293688" y="4416425"/>
            <a:ext cx="868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Golec-Biernat</a:t>
            </a:r>
            <a:r>
              <a:rPr lang="en-US" sz="2000" dirty="0"/>
              <a:t> &amp; </a:t>
            </a:r>
            <a:r>
              <a:rPr lang="en-US" sz="2000" dirty="0" err="1"/>
              <a:t>Wusthoff</a:t>
            </a:r>
            <a:r>
              <a:rPr lang="en-US" sz="2000" dirty="0"/>
              <a:t> (GBW, PRD 59 (1999))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Improved </a:t>
            </a:r>
            <a:r>
              <a:rPr lang="en-US" sz="2000" dirty="0"/>
              <a:t>QCD motivated form – </a:t>
            </a:r>
            <a:r>
              <a:rPr lang="en-US" sz="2000" dirty="0" err="1"/>
              <a:t>Balitsky-Kovchegov</a:t>
            </a:r>
            <a:r>
              <a:rPr lang="en-US" sz="2000" dirty="0"/>
              <a:t> (BK) evolution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 Modified for gluon -&gt; charm </a:t>
            </a:r>
            <a:r>
              <a:rPr lang="en-US" sz="2000" dirty="0" err="1"/>
              <a:t>anticharm</a:t>
            </a:r>
            <a:r>
              <a:rPr lang="en-US" sz="2000" dirty="0"/>
              <a:t> </a:t>
            </a:r>
            <a:r>
              <a:rPr lang="en-US" sz="2000" dirty="0" smtClean="0"/>
              <a:t>pair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 This is what we used in </a:t>
            </a:r>
            <a:r>
              <a:rPr lang="en-US" sz="2000" dirty="0" err="1" smtClean="0"/>
              <a:t>Enberg</a:t>
            </a:r>
            <a:r>
              <a:rPr lang="en-US" sz="2000" dirty="0" smtClean="0"/>
              <a:t>, MHR &amp; </a:t>
            </a:r>
            <a:r>
              <a:rPr lang="en-US" sz="2000" dirty="0" err="1" smtClean="0"/>
              <a:t>Sarcevic</a:t>
            </a:r>
            <a:r>
              <a:rPr lang="en-US" sz="2000" dirty="0" smtClean="0"/>
              <a:t>, PRD 78 (2008): 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282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new in this </a:t>
            </a:r>
            <a:r>
              <a:rPr lang="en-US" dirty="0" err="1" smtClean="0"/>
              <a:t>perturbative</a:t>
            </a:r>
            <a:r>
              <a:rPr lang="en-US" dirty="0" smtClean="0"/>
              <a:t> evaluation?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NLO QCD evaluation of charm pair cross section and energy distribution using the FONLL code (low </a:t>
            </a:r>
            <a:r>
              <a:rPr lang="en-US" sz="2600" dirty="0" err="1" smtClean="0"/>
              <a:t>pT</a:t>
            </a:r>
            <a:r>
              <a:rPr lang="en-US" sz="2600" dirty="0" smtClean="0"/>
              <a:t>, so no log(</a:t>
            </a:r>
            <a:r>
              <a:rPr lang="en-US" sz="2600" dirty="0" err="1" smtClean="0"/>
              <a:t>pT</a:t>
            </a:r>
            <a:r>
              <a:rPr lang="en-US" sz="2600" dirty="0" smtClean="0"/>
              <a:t>/mc) required here) with CT10 PDFs (modern PDFs).</a:t>
            </a:r>
            <a:br>
              <a:rPr lang="en-US" sz="2600" dirty="0" smtClean="0"/>
            </a:br>
            <a:r>
              <a:rPr lang="en-US" sz="2000" dirty="0" err="1" smtClean="0">
                <a:solidFill>
                  <a:srgbClr val="000095"/>
                </a:solidFill>
              </a:rPr>
              <a:t>Cacciari</a:t>
            </a:r>
            <a:r>
              <a:rPr lang="en-US" sz="2000" dirty="0" smtClean="0">
                <a:solidFill>
                  <a:srgbClr val="000095"/>
                </a:solidFill>
              </a:rPr>
              <a:t>, Greco, </a:t>
            </a:r>
            <a:r>
              <a:rPr lang="en-US" sz="2000" dirty="0" err="1" smtClean="0">
                <a:solidFill>
                  <a:srgbClr val="000095"/>
                </a:solidFill>
              </a:rPr>
              <a:t>Nason</a:t>
            </a:r>
            <a:r>
              <a:rPr lang="en-US" sz="2000" dirty="0" smtClean="0">
                <a:solidFill>
                  <a:srgbClr val="000095"/>
                </a:solidFill>
              </a:rPr>
              <a:t>, JHEP 9805 (1998); </a:t>
            </a:r>
            <a:r>
              <a:rPr lang="en-US" sz="2000" dirty="0" err="1" smtClean="0">
                <a:solidFill>
                  <a:srgbClr val="000095"/>
                </a:solidFill>
              </a:rPr>
              <a:t>Cacciari</a:t>
            </a:r>
            <a:r>
              <a:rPr lang="en-US" sz="2000" dirty="0" smtClean="0">
                <a:solidFill>
                  <a:srgbClr val="000095"/>
                </a:solidFill>
              </a:rPr>
              <a:t>, </a:t>
            </a:r>
            <a:r>
              <a:rPr lang="en-US" sz="2000" dirty="0" err="1" smtClean="0">
                <a:solidFill>
                  <a:srgbClr val="000095"/>
                </a:solidFill>
              </a:rPr>
              <a:t>Frixion</a:t>
            </a:r>
            <a:r>
              <a:rPr lang="en-US" sz="2000" dirty="0" smtClean="0">
                <a:solidFill>
                  <a:srgbClr val="000095"/>
                </a:solidFill>
              </a:rPr>
              <a:t>, </a:t>
            </a:r>
            <a:r>
              <a:rPr lang="en-US" sz="2000" dirty="0" err="1" smtClean="0">
                <a:solidFill>
                  <a:srgbClr val="000095"/>
                </a:solidFill>
              </a:rPr>
              <a:t>Nason</a:t>
            </a:r>
            <a:r>
              <a:rPr lang="en-US" sz="2000" dirty="0" smtClean="0">
                <a:solidFill>
                  <a:srgbClr val="000095"/>
                </a:solidFill>
              </a:rPr>
              <a:t>, JHEP 0103(2001); </a:t>
            </a:r>
            <a:r>
              <a:rPr lang="en-US" sz="2000" dirty="0" err="1" smtClean="0">
                <a:solidFill>
                  <a:srgbClr val="000095"/>
                </a:solidFill>
              </a:rPr>
              <a:t>Mangano</a:t>
            </a:r>
            <a:r>
              <a:rPr lang="en-US" sz="2000" dirty="0" smtClean="0">
                <a:solidFill>
                  <a:srgbClr val="000095"/>
                </a:solidFill>
              </a:rPr>
              <a:t>, </a:t>
            </a:r>
            <a:r>
              <a:rPr lang="en-US" sz="2000" dirty="0" err="1" smtClean="0">
                <a:solidFill>
                  <a:srgbClr val="000095"/>
                </a:solidFill>
              </a:rPr>
              <a:t>Nason</a:t>
            </a:r>
            <a:r>
              <a:rPr lang="en-US" sz="2000" dirty="0" smtClean="0">
                <a:solidFill>
                  <a:srgbClr val="000095"/>
                </a:solidFill>
              </a:rPr>
              <a:t>, </a:t>
            </a:r>
            <a:r>
              <a:rPr lang="en-US" sz="2000" dirty="0" err="1" smtClean="0">
                <a:solidFill>
                  <a:srgbClr val="000095"/>
                </a:solidFill>
              </a:rPr>
              <a:t>Ridolfi</a:t>
            </a:r>
            <a:r>
              <a:rPr lang="en-US" sz="2000" dirty="0" smtClean="0">
                <a:solidFill>
                  <a:srgbClr val="000095"/>
                </a:solidFill>
              </a:rPr>
              <a:t>, NP B273 (1992); </a:t>
            </a:r>
            <a:r>
              <a:rPr lang="en-US" sz="2000" dirty="0" err="1" smtClean="0">
                <a:solidFill>
                  <a:srgbClr val="000095"/>
                </a:solidFill>
              </a:rPr>
              <a:t>Nason</a:t>
            </a:r>
            <a:r>
              <a:rPr lang="en-US" sz="2000" dirty="0" smtClean="0">
                <a:solidFill>
                  <a:srgbClr val="000095"/>
                </a:solidFill>
              </a:rPr>
              <a:t>, Dawson, Ellis, NP B303 (1988), NP B373 (1992)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Old evaluations use broken power law for the cosmic ray spectrum – more realistic spectrum included here.</a:t>
            </a:r>
            <a:br>
              <a:rPr lang="en-US" sz="2400" dirty="0" smtClean="0"/>
            </a:br>
            <a:r>
              <a:rPr lang="en-US" sz="2000" dirty="0" err="1" smtClean="0">
                <a:solidFill>
                  <a:srgbClr val="000095"/>
                </a:solidFill>
              </a:rPr>
              <a:t>Gaisser</a:t>
            </a:r>
            <a:r>
              <a:rPr lang="en-US" sz="2000" dirty="0" smtClean="0">
                <a:solidFill>
                  <a:srgbClr val="000095"/>
                </a:solidFill>
              </a:rPr>
              <a:t>, </a:t>
            </a:r>
            <a:r>
              <a:rPr lang="en-US" sz="2000" dirty="0" err="1" smtClean="0">
                <a:solidFill>
                  <a:srgbClr val="000095"/>
                </a:solidFill>
              </a:rPr>
              <a:t>Astropart</a:t>
            </a:r>
            <a:r>
              <a:rPr lang="en-US" sz="2000" dirty="0" smtClean="0">
                <a:solidFill>
                  <a:srgbClr val="000095"/>
                </a:solidFill>
              </a:rPr>
              <a:t>. Phys. 35 (2012); </a:t>
            </a:r>
            <a:r>
              <a:rPr lang="en-US" sz="2000" dirty="0" err="1" smtClean="0">
                <a:solidFill>
                  <a:srgbClr val="000095"/>
                </a:solidFill>
              </a:rPr>
              <a:t>Gaisser</a:t>
            </a:r>
            <a:r>
              <a:rPr lang="en-US" sz="2000" dirty="0" smtClean="0">
                <a:solidFill>
                  <a:srgbClr val="000095"/>
                </a:solidFill>
              </a:rPr>
              <a:t>, </a:t>
            </a:r>
            <a:r>
              <a:rPr lang="en-US" sz="2000" dirty="0" err="1" smtClean="0">
                <a:solidFill>
                  <a:srgbClr val="000095"/>
                </a:solidFill>
              </a:rPr>
              <a:t>Stanev</a:t>
            </a:r>
            <a:r>
              <a:rPr lang="en-US" sz="2000" dirty="0" smtClean="0">
                <a:solidFill>
                  <a:srgbClr val="000095"/>
                </a:solidFill>
              </a:rPr>
              <a:t> &amp; </a:t>
            </a:r>
            <a:r>
              <a:rPr lang="en-US" sz="2000" dirty="0" err="1" smtClean="0">
                <a:solidFill>
                  <a:srgbClr val="000095"/>
                </a:solidFill>
              </a:rPr>
              <a:t>Tilav</a:t>
            </a:r>
            <a:r>
              <a:rPr lang="en-US" sz="2000" dirty="0" smtClean="0">
                <a:solidFill>
                  <a:srgbClr val="000095"/>
                </a:solidFill>
              </a:rPr>
              <a:t>, NIM A742 (2014)</a:t>
            </a:r>
            <a:endParaRPr lang="en-US" sz="2800" dirty="0">
              <a:solidFill>
                <a:srgbClr val="00009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comparison</a:t>
            </a:r>
            <a:endParaRPr lang="en-US" dirty="0"/>
          </a:p>
        </p:txBody>
      </p:sp>
      <p:pic>
        <p:nvPicPr>
          <p:cNvPr id="4" name="Picture 3" descr="compare2mc-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0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leading order charm production in perturbation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31" y="1769898"/>
            <a:ext cx="7292632" cy="4102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25" y="5737312"/>
            <a:ext cx="801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Nason</a:t>
            </a:r>
            <a:r>
              <a:rPr lang="en-US" dirty="0" smtClean="0"/>
              <a:t>, Dawson &amp; Ellis, </a:t>
            </a:r>
            <a:r>
              <a:rPr lang="en-US" dirty="0" err="1" smtClean="0"/>
              <a:t>Nucl</a:t>
            </a:r>
            <a:r>
              <a:rPr lang="en-US" dirty="0" smtClean="0"/>
              <a:t>. Phys. B303(1988); </a:t>
            </a:r>
            <a:r>
              <a:rPr lang="en-US" dirty="0" err="1" smtClean="0"/>
              <a:t>Nucl</a:t>
            </a:r>
            <a:r>
              <a:rPr lang="en-US" dirty="0" smtClean="0"/>
              <a:t>. Phys. B327 (1989)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2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NLO </a:t>
            </a:r>
            <a:r>
              <a:rPr lang="en-US" dirty="0" err="1" smtClean="0"/>
              <a:t>perturbative</a:t>
            </a:r>
            <a:r>
              <a:rPr lang="en-US" dirty="0" smtClean="0"/>
              <a:t>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2DBE-0A1A-E94A-A021-A6693B71E2B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2366"/>
            <a:ext cx="4737100" cy="391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50" y="5433020"/>
            <a:ext cx="801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Nason</a:t>
            </a:r>
            <a:r>
              <a:rPr lang="en-US" dirty="0" smtClean="0"/>
              <a:t>, Dawson &amp; Ellis, </a:t>
            </a:r>
            <a:r>
              <a:rPr lang="en-US" dirty="0" err="1" smtClean="0"/>
              <a:t>Nucl</a:t>
            </a:r>
            <a:r>
              <a:rPr lang="en-US" dirty="0" smtClean="0"/>
              <a:t>. Phys. B303(1988); </a:t>
            </a:r>
            <a:r>
              <a:rPr lang="en-US" dirty="0" err="1" smtClean="0"/>
              <a:t>Nucl</a:t>
            </a:r>
            <a:r>
              <a:rPr lang="en-US" dirty="0" smtClean="0"/>
              <a:t>. Phys. B327 (1989); </a:t>
            </a:r>
            <a:r>
              <a:rPr lang="en-US" dirty="0" err="1"/>
              <a:t>Mangano</a:t>
            </a:r>
            <a:r>
              <a:rPr lang="en-US" dirty="0"/>
              <a:t>, </a:t>
            </a:r>
            <a:r>
              <a:rPr lang="en-US" dirty="0" err="1"/>
              <a:t>Nason</a:t>
            </a:r>
            <a:r>
              <a:rPr lang="en-US" dirty="0"/>
              <a:t>, </a:t>
            </a:r>
            <a:r>
              <a:rPr lang="en-US" dirty="0" err="1"/>
              <a:t>Ridolfi</a:t>
            </a:r>
            <a:r>
              <a:rPr lang="en-US" dirty="0"/>
              <a:t>, </a:t>
            </a:r>
            <a:r>
              <a:rPr lang="en-US" dirty="0" err="1"/>
              <a:t>Nucl</a:t>
            </a:r>
            <a:r>
              <a:rPr lang="en-US" dirty="0"/>
              <a:t>. Phys. B373 (1992</a:t>
            </a:r>
            <a:r>
              <a:rPr lang="en-US" dirty="0" smtClean="0"/>
              <a:t>);  </a:t>
            </a:r>
            <a:br>
              <a:rPr lang="en-US" dirty="0" smtClean="0"/>
            </a:br>
            <a:r>
              <a:rPr lang="en-US" dirty="0" smtClean="0"/>
              <a:t>FONLL: </a:t>
            </a:r>
            <a:r>
              <a:rPr lang="en-US" dirty="0" err="1" smtClean="0"/>
              <a:t>Cacciari</a:t>
            </a:r>
            <a:r>
              <a:rPr lang="en-US" dirty="0" smtClean="0"/>
              <a:t>, Greco and </a:t>
            </a:r>
            <a:r>
              <a:rPr lang="en-US" dirty="0" err="1" smtClean="0"/>
              <a:t>Nason</a:t>
            </a:r>
            <a:r>
              <a:rPr lang="en-US" dirty="0" smtClean="0"/>
              <a:t>, JHEP 9805 (1998); </a:t>
            </a:r>
            <a:r>
              <a:rPr lang="en-US" dirty="0" err="1" smtClean="0"/>
              <a:t>Cacciari</a:t>
            </a:r>
            <a:r>
              <a:rPr lang="en-US" dirty="0" smtClean="0"/>
              <a:t>, </a:t>
            </a:r>
            <a:r>
              <a:rPr lang="en-US" dirty="0" err="1" smtClean="0"/>
              <a:t>Frixione</a:t>
            </a:r>
            <a:r>
              <a:rPr lang="en-US" dirty="0" smtClean="0"/>
              <a:t> and </a:t>
            </a:r>
            <a:r>
              <a:rPr lang="en-US" dirty="0" err="1" smtClean="0"/>
              <a:t>Nason</a:t>
            </a:r>
            <a:r>
              <a:rPr lang="en-US" dirty="0" smtClean="0"/>
              <a:t>, JHEP 0103 (2001),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4300" y="1774742"/>
            <a:ext cx="3649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use the FONLL program that incorporates these processes. We take </a:t>
            </a:r>
            <a:endParaRPr lang="en-US" sz="24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25" y="3438166"/>
            <a:ext cx="3708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24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\gamma^*&amp;\rightarrow&amp; q\bar{q}\\&#10;q\bar{q} \, N&amp;\rightarrow &amp; X&#10;\end{eqnarray*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31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\gamma^*&amp;\rightarrow&amp; c\bar{c}\\&#10;c\bar{c} \, N&amp;\rightarrow &amp; c\bar{c}X'&#10;\end{eqnarray*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9"/>
  <p:tag name="PICTUREFILESIZE" val="36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\sigma_T(\gamma^* N) &amp;=&amp; \int_0^1 dz\int d^2 r&#10;\mid \Psi_T(z,{\bf r},Q^2)\mid^2 \sigma_{dN}(x,{\bf r})&#10;\end{eqnarray*}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5"/>
  <p:tag name="PICTUREFILESIZE" val="119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j=N,\ \pi,\ K,\ D,\ \nu_i,\ \mu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3"/>
  <p:tag name="PICTUREFILESIZE" val="35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885</Words>
  <Application>Microsoft Macintosh PowerPoint</Application>
  <PresentationFormat>On-screen Show (4:3)</PresentationFormat>
  <Paragraphs>104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Atmospheric neutrinos from perturbative charm production and decay</vt:lpstr>
      <vt:lpstr>Energy dependence, schematically</vt:lpstr>
      <vt:lpstr>Energy dependence, schematically</vt:lpstr>
      <vt:lpstr>Prompt neutrinos: charm contributions using perturbative QCD</vt:lpstr>
      <vt:lpstr>Prompt neutrinos: charm contributions with dipole approach</vt:lpstr>
      <vt:lpstr>What is new in this perturbative evaluation?</vt:lpstr>
      <vt:lpstr>PDF comparison</vt:lpstr>
      <vt:lpstr>Reminder: leading order charm production in perturbation theory</vt:lpstr>
      <vt:lpstr>NLO perturbative contributions</vt:lpstr>
      <vt:lpstr>Charm pair cross section guides our choices of scales</vt:lpstr>
      <vt:lpstr>Transport equations</vt:lpstr>
      <vt:lpstr>Z-moments-spectrum weighted moments</vt:lpstr>
      <vt:lpstr>Approximate formulae</vt:lpstr>
      <vt:lpstr>CR all particle spectrum</vt:lpstr>
      <vt:lpstr>CR nucleon spectrum</vt:lpstr>
      <vt:lpstr>Z moments - production</vt:lpstr>
      <vt:lpstr>Broken power law CR flux: muon neutrinos plus antineutrinos</vt:lpstr>
      <vt:lpstr>Comparison with ERS </vt:lpstr>
      <vt:lpstr>Comparison with ERS</vt:lpstr>
      <vt:lpstr>Muon neutrinos plus antineutrinos</vt:lpstr>
      <vt:lpstr>Conclusions &amp; Future Work</vt:lpstr>
      <vt:lpstr>Event rates at IceCube with new prompt flux evaluation</vt:lpstr>
    </vt:vector>
  </TitlesOfParts>
  <Manager/>
  <Company>Physics and Astronomy/UI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Ultrahigh-energy neutrino interactions: what we know and what we don’t know</dc:title>
  <dc:subject/>
  <dc:creator>Mary Hall Reno</dc:creator>
  <cp:keywords/>
  <dc:description/>
  <cp:lastModifiedBy>Mary Hall Reno</cp:lastModifiedBy>
  <cp:revision>81</cp:revision>
  <dcterms:created xsi:type="dcterms:W3CDTF">2013-09-06T18:12:43Z</dcterms:created>
  <dcterms:modified xsi:type="dcterms:W3CDTF">2015-05-05T13:01:48Z</dcterms:modified>
  <cp:category/>
</cp:coreProperties>
</file>