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9" r:id="rId2"/>
    <p:sldId id="269" r:id="rId3"/>
    <p:sldId id="274" r:id="rId4"/>
    <p:sldId id="275" r:id="rId5"/>
    <p:sldId id="266" r:id="rId6"/>
    <p:sldId id="267" r:id="rId7"/>
    <p:sldId id="270" r:id="rId8"/>
    <p:sldId id="277" r:id="rId9"/>
    <p:sldId id="276" r:id="rId10"/>
    <p:sldId id="278" r:id="rId11"/>
    <p:sldId id="271" r:id="rId12"/>
    <p:sldId id="273" r:id="rId13"/>
    <p:sldId id="272" r:id="rId14"/>
    <p:sldId id="260" r:id="rId15"/>
    <p:sldId id="261" r:id="rId16"/>
    <p:sldId id="262" r:id="rId17"/>
    <p:sldId id="263" r:id="rId18"/>
    <p:sldId id="264" r:id="rId19"/>
    <p:sldId id="265" r:id="rId20"/>
    <p:sldId id="268" r:id="rId2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66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78" autoAdjust="0"/>
  </p:normalViewPr>
  <p:slideViewPr>
    <p:cSldViewPr snapToGrid="0" snapToObjects="1">
      <p:cViewPr varScale="1">
        <p:scale>
          <a:sx n="94" d="100"/>
          <a:sy n="94" d="100"/>
        </p:scale>
        <p:origin x="-1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F072C2-32F6-744E-B7EB-02B5FB5AF1AA}" type="datetimeFigureOut">
              <a:rPr lang="en-US" smtClean="0"/>
              <a:t>24/09/11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687F81-A703-B54F-BD4F-D9CCE0523240}" type="slidenum">
              <a:rPr lang="en-US" smtClean="0"/>
              <a:t>‹#›</a:t>
            </a:fld>
            <a:endParaRPr lang="en-US"/>
          </a:p>
        </p:txBody>
      </p:sp>
    </p:spTree>
    <p:extLst>
      <p:ext uri="{BB962C8B-B14F-4D97-AF65-F5344CB8AC3E}">
        <p14:creationId xmlns:p14="http://schemas.microsoft.com/office/powerpoint/2010/main" val="453558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9941BA-83C8-3B4E-9739-B25F7885CFD7}" type="datetimeFigureOut">
              <a:rPr lang="en-US" smtClean="0"/>
              <a:t>24/09/11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5A712-BC9B-8E4F-ABC7-3CA97A7658FA}" type="slidenum">
              <a:rPr lang="en-US" smtClean="0"/>
              <a:t>‹#›</a:t>
            </a:fld>
            <a:endParaRPr lang="en-US"/>
          </a:p>
        </p:txBody>
      </p:sp>
    </p:spTree>
    <p:extLst>
      <p:ext uri="{BB962C8B-B14F-4D97-AF65-F5344CB8AC3E}">
        <p14:creationId xmlns:p14="http://schemas.microsoft.com/office/powerpoint/2010/main" val="17069367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5C7F0-B45D-9F47-BF1C-CDB82E7BAB6B}" type="slidenum">
              <a:rPr lang="it-IT"/>
              <a:pPr/>
              <a:t>3</a:t>
            </a:fld>
            <a:endParaRPr lang="it-IT"/>
          </a:p>
        </p:txBody>
      </p:sp>
      <p:sp>
        <p:nvSpPr>
          <p:cNvPr id="202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02755" name="Rectangle 3"/>
          <p:cNvSpPr>
            <a:spLocks noGrp="1" noChangeArrowheads="1"/>
          </p:cNvSpPr>
          <p:nvPr>
            <p:ph type="body" idx="1"/>
          </p:nvPr>
        </p:nvSpPr>
        <p:spPr bwMode="auto">
          <a:xfrm>
            <a:off x="687359" y="4343974"/>
            <a:ext cx="5483283" cy="41145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85528" tIns="42764" rIns="85528" bIns="42764"/>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GB">
              <a:latin typeface="Arial" charset="0"/>
              <a:ea typeface="ＭＳ Ｐゴシック" charset="0"/>
              <a:cs typeface="ＭＳ Ｐゴシック"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BC9FD6-5D74-834D-BF56-4F2F6C8379C9}" type="slidenum">
              <a:rPr kumimoji="1" lang="en-US" altLang="ja-JP" sz="1200"/>
              <a:pPr/>
              <a:t>4</a:t>
            </a:fld>
            <a:endParaRPr kumimoji="1"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C0682-2332-7642-8DD4-A32FB0F063B3}" type="slidenum">
              <a:rPr lang="it-IT"/>
              <a:pPr/>
              <a:t>12</a:t>
            </a:fld>
            <a:endParaRPr lang="it-IT"/>
          </a:p>
        </p:txBody>
      </p:sp>
      <p:sp>
        <p:nvSpPr>
          <p:cNvPr id="1966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96611" name="Rectangle 3"/>
          <p:cNvSpPr>
            <a:spLocks noGrp="1" noChangeArrowheads="1"/>
          </p:cNvSpPr>
          <p:nvPr>
            <p:ph type="body" idx="1"/>
          </p:nvPr>
        </p:nvSpPr>
        <p:spPr bwMode="auto">
          <a:xfrm>
            <a:off x="914920" y="4343974"/>
            <a:ext cx="5028161" cy="411451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lIns="91434" tIns="45718" rIns="91434" bIns="4571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Cliquez et modifiez le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Cliquez pour modifier le style des sous-titres du masque</a:t>
            </a:r>
            <a:endParaRPr lang="en-GB"/>
          </a:p>
        </p:txBody>
      </p:sp>
      <p:sp>
        <p:nvSpPr>
          <p:cNvPr id="4" name="Espace réservé de la date 3"/>
          <p:cNvSpPr>
            <a:spLocks noGrp="1"/>
          </p:cNvSpPr>
          <p:nvPr>
            <p:ph type="dt" sz="half" idx="10"/>
          </p:nvPr>
        </p:nvSpPr>
        <p:spPr/>
        <p:txBody>
          <a:bodyPr/>
          <a:lstStyle/>
          <a:p>
            <a:fld id="{2B6FA5EF-65FB-704B-8837-E223C13D2E6E}" type="datetime1">
              <a:rPr lang="it-IT" smtClean="0"/>
              <a:t>24/09/11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476655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GB"/>
          </a:p>
        </p:txBody>
      </p:sp>
      <p:sp>
        <p:nvSpPr>
          <p:cNvPr id="3" name="Espace réservé du texte vertical 2"/>
          <p:cNvSpPr>
            <a:spLocks noGrp="1"/>
          </p:cNvSpPr>
          <p:nvPr>
            <p:ph type="body" orient="vert" idx="1"/>
          </p:nvPr>
        </p:nvSpPr>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a:p>
        </p:txBody>
      </p:sp>
      <p:sp>
        <p:nvSpPr>
          <p:cNvPr id="4" name="Espace réservé de la date 3"/>
          <p:cNvSpPr>
            <a:spLocks noGrp="1"/>
          </p:cNvSpPr>
          <p:nvPr>
            <p:ph type="dt" sz="half" idx="10"/>
          </p:nvPr>
        </p:nvSpPr>
        <p:spPr/>
        <p:txBody>
          <a:bodyPr/>
          <a:lstStyle/>
          <a:p>
            <a:fld id="{CD53418E-4324-A649-B421-306015A750D7}" type="datetime1">
              <a:rPr lang="it-IT" smtClean="0"/>
              <a:t>24/09/11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381354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Cliquez et modifiez le titre</a:t>
            </a:r>
            <a:endParaRPr lang="en-GB"/>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a:p>
        </p:txBody>
      </p:sp>
      <p:sp>
        <p:nvSpPr>
          <p:cNvPr id="4" name="Espace réservé de la date 3"/>
          <p:cNvSpPr>
            <a:spLocks noGrp="1"/>
          </p:cNvSpPr>
          <p:nvPr>
            <p:ph type="dt" sz="half" idx="10"/>
          </p:nvPr>
        </p:nvSpPr>
        <p:spPr/>
        <p:txBody>
          <a:bodyPr/>
          <a:lstStyle/>
          <a:p>
            <a:fld id="{F1B1D37C-2E98-DB42-BF7B-205560D75DC8}" type="datetime1">
              <a:rPr lang="it-IT" smtClean="0"/>
              <a:t>24/09/11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227383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GB"/>
          </a:p>
        </p:txBody>
      </p:sp>
      <p:sp>
        <p:nvSpPr>
          <p:cNvPr id="3" name="Espace réservé du contenu 2"/>
          <p:cNvSpPr>
            <a:spLocks noGrp="1"/>
          </p:cNvSpPr>
          <p:nvPr>
            <p:ph idx="1"/>
          </p:nvPr>
        </p:nvSpPr>
        <p:spPr/>
        <p:txBody>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a:p>
        </p:txBody>
      </p:sp>
      <p:sp>
        <p:nvSpPr>
          <p:cNvPr id="4" name="Espace réservé de la date 3"/>
          <p:cNvSpPr>
            <a:spLocks noGrp="1"/>
          </p:cNvSpPr>
          <p:nvPr>
            <p:ph type="dt" sz="half" idx="10"/>
          </p:nvPr>
        </p:nvSpPr>
        <p:spPr/>
        <p:txBody>
          <a:bodyPr/>
          <a:lstStyle/>
          <a:p>
            <a:fld id="{3E404CD6-F798-D042-B73C-A5E12EFFDD9D}" type="datetime1">
              <a:rPr lang="it-IT" smtClean="0"/>
              <a:t>24/09/11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306822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Cliquez et modifiez le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Cliquez pour modifier les styles du texte du masque</a:t>
            </a:r>
          </a:p>
        </p:txBody>
      </p:sp>
      <p:sp>
        <p:nvSpPr>
          <p:cNvPr id="4" name="Espace réservé de la date 3"/>
          <p:cNvSpPr>
            <a:spLocks noGrp="1"/>
          </p:cNvSpPr>
          <p:nvPr>
            <p:ph type="dt" sz="half" idx="10"/>
          </p:nvPr>
        </p:nvSpPr>
        <p:spPr/>
        <p:txBody>
          <a:bodyPr/>
          <a:lstStyle/>
          <a:p>
            <a:fld id="{439CB2D7-2FF0-184D-A840-5A7706C706AC}" type="datetime1">
              <a:rPr lang="it-IT" smtClean="0"/>
              <a:t>24/09/11</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40406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GB"/>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a:p>
        </p:txBody>
      </p:sp>
      <p:sp>
        <p:nvSpPr>
          <p:cNvPr id="5" name="Espace réservé de la date 4"/>
          <p:cNvSpPr>
            <a:spLocks noGrp="1"/>
          </p:cNvSpPr>
          <p:nvPr>
            <p:ph type="dt" sz="half" idx="10"/>
          </p:nvPr>
        </p:nvSpPr>
        <p:spPr/>
        <p:txBody>
          <a:bodyPr/>
          <a:lstStyle/>
          <a:p>
            <a:fld id="{70F74661-6FF8-C54D-9DCF-D110CE573F73}" type="datetime1">
              <a:rPr lang="it-IT" smtClean="0"/>
              <a:t>24/09/11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2666994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Cliquez et modifiez le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a:p>
        </p:txBody>
      </p:sp>
      <p:sp>
        <p:nvSpPr>
          <p:cNvPr id="7" name="Espace réservé de la date 6"/>
          <p:cNvSpPr>
            <a:spLocks noGrp="1"/>
          </p:cNvSpPr>
          <p:nvPr>
            <p:ph type="dt" sz="half" idx="10"/>
          </p:nvPr>
        </p:nvSpPr>
        <p:spPr/>
        <p:txBody>
          <a:bodyPr/>
          <a:lstStyle/>
          <a:p>
            <a:fld id="{8ABF0B62-9B76-AA4D-BD89-A68B3701461D}" type="datetime1">
              <a:rPr lang="it-IT" smtClean="0"/>
              <a:t>24/09/11</a:t>
            </a:fld>
            <a:endParaRPr lang="en-GB"/>
          </a:p>
        </p:txBody>
      </p:sp>
      <p:sp>
        <p:nvSpPr>
          <p:cNvPr id="8" name="Espace réservé du pied de page 7"/>
          <p:cNvSpPr>
            <a:spLocks noGrp="1"/>
          </p:cNvSpPr>
          <p:nvPr>
            <p:ph type="ftr" sz="quarter" idx="11"/>
          </p:nvPr>
        </p:nvSpPr>
        <p:spPr/>
        <p:txBody>
          <a:bodyPr/>
          <a:lstStyle/>
          <a:p>
            <a:endParaRPr lang="en-GB"/>
          </a:p>
        </p:txBody>
      </p:sp>
      <p:sp>
        <p:nvSpPr>
          <p:cNvPr id="9" name="Espace réservé du numéro de diapositive 8"/>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96070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Cliquez et modifiez le titre</a:t>
            </a:r>
            <a:endParaRPr lang="en-GB"/>
          </a:p>
        </p:txBody>
      </p:sp>
      <p:sp>
        <p:nvSpPr>
          <p:cNvPr id="3" name="Espace réservé de la date 2"/>
          <p:cNvSpPr>
            <a:spLocks noGrp="1"/>
          </p:cNvSpPr>
          <p:nvPr>
            <p:ph type="dt" sz="half" idx="10"/>
          </p:nvPr>
        </p:nvSpPr>
        <p:spPr/>
        <p:txBody>
          <a:bodyPr/>
          <a:lstStyle/>
          <a:p>
            <a:fld id="{CE6A390E-873E-CF42-86EA-183AAA96F120}" type="datetime1">
              <a:rPr lang="it-IT" smtClean="0"/>
              <a:t>24/09/11</a:t>
            </a:fld>
            <a:endParaRPr lang="en-GB"/>
          </a:p>
        </p:txBody>
      </p:sp>
      <p:sp>
        <p:nvSpPr>
          <p:cNvPr id="4" name="Espace réservé du pied de page 3"/>
          <p:cNvSpPr>
            <a:spLocks noGrp="1"/>
          </p:cNvSpPr>
          <p:nvPr>
            <p:ph type="ftr" sz="quarter" idx="11"/>
          </p:nvPr>
        </p:nvSpPr>
        <p:spPr/>
        <p:txBody>
          <a:bodyPr/>
          <a:lstStyle/>
          <a:p>
            <a:endParaRPr lang="en-GB"/>
          </a:p>
        </p:txBody>
      </p:sp>
      <p:sp>
        <p:nvSpPr>
          <p:cNvPr id="5" name="Espace réservé du numéro de diapositive 4"/>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1494896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63DE44-EAC5-8B46-8589-163C3771F782}" type="datetime1">
              <a:rPr lang="it-IT" smtClean="0"/>
              <a:t>24/09/11</a:t>
            </a:fld>
            <a:endParaRPr lang="en-GB"/>
          </a:p>
        </p:txBody>
      </p:sp>
      <p:sp>
        <p:nvSpPr>
          <p:cNvPr id="3" name="Espace réservé du pied de page 2"/>
          <p:cNvSpPr>
            <a:spLocks noGrp="1"/>
          </p:cNvSpPr>
          <p:nvPr>
            <p:ph type="ftr" sz="quarter" idx="11"/>
          </p:nvPr>
        </p:nvSpPr>
        <p:spPr/>
        <p:txBody>
          <a:bodyPr/>
          <a:lstStyle/>
          <a:p>
            <a:endParaRPr lang="en-GB"/>
          </a:p>
        </p:txBody>
      </p:sp>
      <p:sp>
        <p:nvSpPr>
          <p:cNvPr id="4" name="Espace réservé du numéro de diapositive 3"/>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427041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Cliquez et modifiez le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5ADA2D2E-6F3B-D542-B312-056163E4C27F}" type="datetime1">
              <a:rPr lang="it-IT" smtClean="0"/>
              <a:t>24/09/11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293637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Cliquez et modifiez le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Cliquez pour modifier les styles du texte du masque</a:t>
            </a:r>
          </a:p>
        </p:txBody>
      </p:sp>
      <p:sp>
        <p:nvSpPr>
          <p:cNvPr id="5" name="Espace réservé de la date 4"/>
          <p:cNvSpPr>
            <a:spLocks noGrp="1"/>
          </p:cNvSpPr>
          <p:nvPr>
            <p:ph type="dt" sz="half" idx="10"/>
          </p:nvPr>
        </p:nvSpPr>
        <p:spPr/>
        <p:txBody>
          <a:bodyPr/>
          <a:lstStyle/>
          <a:p>
            <a:fld id="{2326F8F2-CB8A-3A42-B55F-40E033B254B0}" type="datetime1">
              <a:rPr lang="it-IT" smtClean="0"/>
              <a:t>24/09/11</a:t>
            </a:fld>
            <a:endParaRPr lang="en-GB"/>
          </a:p>
        </p:txBody>
      </p:sp>
      <p:sp>
        <p:nvSpPr>
          <p:cNvPr id="6" name="Espace réservé du pied de page 5"/>
          <p:cNvSpPr>
            <a:spLocks noGrp="1"/>
          </p:cNvSpPr>
          <p:nvPr>
            <p:ph type="ftr" sz="quarter" idx="11"/>
          </p:nvPr>
        </p:nvSpPr>
        <p:spPr/>
        <p:txBody>
          <a:bodyPr/>
          <a:lstStyle/>
          <a:p>
            <a:endParaRPr lang="en-GB"/>
          </a:p>
        </p:txBody>
      </p:sp>
      <p:sp>
        <p:nvSpPr>
          <p:cNvPr id="7" name="Espace réservé du numéro de diapositive 6"/>
          <p:cNvSpPr>
            <a:spLocks noGrp="1"/>
          </p:cNvSpPr>
          <p:nvPr>
            <p:ph type="sldNum" sz="quarter" idx="12"/>
          </p:nvPr>
        </p:nvSpPr>
        <p:spPr/>
        <p:txBody>
          <a:bodyPr/>
          <a:lstStyle/>
          <a:p>
            <a:fld id="{B6E83538-7B09-654E-B1EE-BA7F11D3DB4E}" type="slidenum">
              <a:rPr lang="en-GB" smtClean="0"/>
              <a:t>‹#›</a:t>
            </a:fld>
            <a:endParaRPr lang="en-GB"/>
          </a:p>
        </p:txBody>
      </p:sp>
    </p:spTree>
    <p:extLst>
      <p:ext uri="{BB962C8B-B14F-4D97-AF65-F5344CB8AC3E}">
        <p14:creationId xmlns:p14="http://schemas.microsoft.com/office/powerpoint/2010/main" val="40886681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Cliquez et modifiez le titre</a:t>
            </a:r>
            <a:endParaRPr lang="en-GB"/>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endParaRPr lang="en-GB"/>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12A65-C178-E74A-969F-3CA3FC09A3FF}" type="datetime1">
              <a:rPr lang="it-IT" smtClean="0"/>
              <a:t>24/09/11</a:t>
            </a:fld>
            <a:endParaRPr lang="en-GB"/>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83538-7B09-654E-B1EE-BA7F11D3DB4E}" type="slidenum">
              <a:rPr lang="en-GB" smtClean="0"/>
              <a:t>‹#›</a:t>
            </a:fld>
            <a:endParaRPr lang="en-GB"/>
          </a:p>
        </p:txBody>
      </p:sp>
    </p:spTree>
    <p:extLst>
      <p:ext uri="{BB962C8B-B14F-4D97-AF65-F5344CB8AC3E}">
        <p14:creationId xmlns:p14="http://schemas.microsoft.com/office/powerpoint/2010/main" val="82052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856" y="234108"/>
            <a:ext cx="8686800" cy="1143000"/>
          </a:xfrm>
        </p:spPr>
        <p:txBody>
          <a:bodyPr>
            <a:normAutofit/>
          </a:bodyPr>
          <a:lstStyle/>
          <a:p>
            <a:pPr algn="l"/>
            <a:r>
              <a:rPr lang="en-US" sz="3200" b="1" dirty="0" smtClean="0">
                <a:solidFill>
                  <a:srgbClr val="008000"/>
                </a:solidFill>
                <a:latin typeface="Comic Sans MS"/>
              </a:rPr>
              <a:t>Measurement of the neutrino velocity with        the OPERA detector in the CNGS beam</a:t>
            </a:r>
            <a:endParaRPr lang="en-US" sz="3200" b="1" dirty="0">
              <a:solidFill>
                <a:srgbClr val="008000"/>
              </a:solidFill>
              <a:latin typeface="Comic Sans MS"/>
            </a:endParaRPr>
          </a:p>
        </p:txBody>
      </p:sp>
      <p:sp>
        <p:nvSpPr>
          <p:cNvPr id="3" name="Content Placeholder 2"/>
          <p:cNvSpPr>
            <a:spLocks noGrp="1"/>
          </p:cNvSpPr>
          <p:nvPr>
            <p:ph idx="1"/>
          </p:nvPr>
        </p:nvSpPr>
        <p:spPr>
          <a:xfrm>
            <a:off x="457200" y="1833996"/>
            <a:ext cx="8229600" cy="4826947"/>
          </a:xfrm>
        </p:spPr>
        <p:txBody>
          <a:bodyPr>
            <a:normAutofit fontScale="85000" lnSpcReduction="20000"/>
          </a:bodyPr>
          <a:lstStyle/>
          <a:p>
            <a:r>
              <a:rPr lang="en-US" sz="2800" dirty="0" smtClean="0">
                <a:solidFill>
                  <a:srgbClr val="FF0000"/>
                </a:solidFill>
                <a:latin typeface="Comic Sans MS"/>
              </a:rPr>
              <a:t>1. </a:t>
            </a:r>
            <a:r>
              <a:rPr lang="en-US" sz="2800" dirty="0" smtClean="0">
                <a:solidFill>
                  <a:srgbClr val="FF0000"/>
                </a:solidFill>
                <a:latin typeface="Comic Sans MS"/>
              </a:rPr>
              <a:t> Introduction</a:t>
            </a:r>
            <a:endParaRPr lang="en-US" sz="2800" dirty="0" smtClean="0">
              <a:solidFill>
                <a:srgbClr val="FF0000"/>
              </a:solidFill>
              <a:latin typeface="Comic Sans MS"/>
            </a:endParaRPr>
          </a:p>
          <a:p>
            <a:r>
              <a:rPr lang="en-US" sz="2800" dirty="0" smtClean="0">
                <a:solidFill>
                  <a:srgbClr val="FF0000"/>
                </a:solidFill>
                <a:latin typeface="Comic Sans MS"/>
              </a:rPr>
              <a:t>2. The OPERA detector and the CNGS beam</a:t>
            </a:r>
          </a:p>
          <a:p>
            <a:r>
              <a:rPr lang="en-US" sz="2800" dirty="0" smtClean="0">
                <a:solidFill>
                  <a:srgbClr val="FF0000"/>
                </a:solidFill>
                <a:latin typeface="Comic Sans MS"/>
              </a:rPr>
              <a:t>3. </a:t>
            </a:r>
            <a:r>
              <a:rPr lang="en-US" sz="2800" dirty="0" smtClean="0">
                <a:solidFill>
                  <a:srgbClr val="FF0000"/>
                </a:solidFill>
                <a:latin typeface="Comic Sans MS"/>
              </a:rPr>
              <a:t> Principle </a:t>
            </a:r>
            <a:r>
              <a:rPr lang="en-US" sz="2800" dirty="0" smtClean="0">
                <a:solidFill>
                  <a:srgbClr val="FF0000"/>
                </a:solidFill>
                <a:latin typeface="Comic Sans MS"/>
              </a:rPr>
              <a:t>of the time of flight measurement</a:t>
            </a:r>
          </a:p>
          <a:p>
            <a:r>
              <a:rPr lang="en-US" sz="2800" dirty="0" smtClean="0">
                <a:solidFill>
                  <a:srgbClr val="FF0000"/>
                </a:solidFill>
                <a:latin typeface="Comic Sans MS"/>
              </a:rPr>
              <a:t>4. </a:t>
            </a:r>
            <a:r>
              <a:rPr lang="en-US" sz="2800" dirty="0" smtClean="0">
                <a:solidFill>
                  <a:srgbClr val="FF0000"/>
                </a:solidFill>
                <a:latin typeface="Comic Sans MS"/>
              </a:rPr>
              <a:t> Measurement of the neutrino baseline</a:t>
            </a:r>
            <a:endParaRPr lang="en-US" sz="2800" dirty="0" smtClean="0">
              <a:solidFill>
                <a:srgbClr val="FF0000"/>
              </a:solidFill>
              <a:latin typeface="Comic Sans MS"/>
            </a:endParaRPr>
          </a:p>
          <a:p>
            <a:r>
              <a:rPr lang="en-US" sz="2800" dirty="0" smtClean="0">
                <a:solidFill>
                  <a:srgbClr val="FF0000"/>
                </a:solidFill>
                <a:latin typeface="Comic Sans MS"/>
              </a:rPr>
              <a:t>5</a:t>
            </a:r>
            <a:r>
              <a:rPr lang="en-US" sz="2800" dirty="0" smtClean="0">
                <a:solidFill>
                  <a:srgbClr val="FF0000"/>
                </a:solidFill>
                <a:latin typeface="Comic Sans MS"/>
              </a:rPr>
              <a:t>.  Data selection </a:t>
            </a:r>
          </a:p>
          <a:p>
            <a:r>
              <a:rPr lang="en-US" sz="2800" dirty="0" smtClean="0">
                <a:solidFill>
                  <a:srgbClr val="FF0000"/>
                </a:solidFill>
                <a:latin typeface="Comic Sans MS"/>
              </a:rPr>
              <a:t>6.  </a:t>
            </a:r>
            <a:r>
              <a:rPr lang="en-US" sz="2800" dirty="0" smtClean="0">
                <a:solidFill>
                  <a:srgbClr val="FF0000"/>
                </a:solidFill>
                <a:latin typeface="Comic Sans MS"/>
              </a:rPr>
              <a:t>Neutrino </a:t>
            </a:r>
            <a:r>
              <a:rPr lang="en-US" sz="2800" dirty="0" smtClean="0">
                <a:solidFill>
                  <a:srgbClr val="FF0000"/>
                </a:solidFill>
                <a:latin typeface="Comic Sans MS"/>
              </a:rPr>
              <a:t>event timing</a:t>
            </a:r>
          </a:p>
          <a:p>
            <a:r>
              <a:rPr lang="en-US" sz="2800" dirty="0">
                <a:solidFill>
                  <a:srgbClr val="FF0000"/>
                </a:solidFill>
                <a:latin typeface="Comic Sans MS"/>
              </a:rPr>
              <a:t>7</a:t>
            </a:r>
            <a:r>
              <a:rPr lang="en-US" sz="2800" dirty="0" smtClean="0">
                <a:solidFill>
                  <a:srgbClr val="FF0000"/>
                </a:solidFill>
                <a:latin typeface="Comic Sans MS"/>
              </a:rPr>
              <a:t>.  Data </a:t>
            </a:r>
            <a:r>
              <a:rPr lang="en-US" sz="2800" dirty="0" smtClean="0">
                <a:solidFill>
                  <a:srgbClr val="FF0000"/>
                </a:solidFill>
                <a:latin typeface="Comic Sans MS"/>
              </a:rPr>
              <a:t>analysis</a:t>
            </a:r>
          </a:p>
          <a:p>
            <a:r>
              <a:rPr lang="en-US" sz="2800" dirty="0">
                <a:solidFill>
                  <a:srgbClr val="FF0000"/>
                </a:solidFill>
                <a:latin typeface="Comic Sans MS"/>
              </a:rPr>
              <a:t>8</a:t>
            </a:r>
            <a:r>
              <a:rPr lang="en-US" sz="2800" dirty="0" smtClean="0">
                <a:solidFill>
                  <a:srgbClr val="FF0000"/>
                </a:solidFill>
                <a:latin typeface="Comic Sans MS"/>
              </a:rPr>
              <a:t>.  Conclusions</a:t>
            </a:r>
            <a:endParaRPr lang="en-US" sz="2800" dirty="0" smtClean="0">
              <a:solidFill>
                <a:srgbClr val="FF0000"/>
              </a:solidFill>
              <a:latin typeface="Comic Sans MS"/>
            </a:endParaRPr>
          </a:p>
          <a:p>
            <a:pPr marL="0" indent="0">
              <a:buNone/>
            </a:pPr>
            <a:endParaRPr lang="en-US" sz="2000" b="1" dirty="0" smtClean="0">
              <a:solidFill>
                <a:srgbClr val="3366FF"/>
              </a:solidFill>
              <a:latin typeface="Comic Sans MS"/>
            </a:endParaRPr>
          </a:p>
          <a:p>
            <a:pPr marL="0" indent="0">
              <a:buNone/>
            </a:pPr>
            <a:r>
              <a:rPr lang="en-US" sz="2200" b="1" dirty="0" smtClean="0">
                <a:solidFill>
                  <a:srgbClr val="3366FF"/>
                </a:solidFill>
                <a:latin typeface="Comic Sans MS"/>
              </a:rPr>
              <a:t>Main Authors</a:t>
            </a:r>
            <a:r>
              <a:rPr lang="en-US" sz="2200" dirty="0" smtClean="0">
                <a:solidFill>
                  <a:srgbClr val="3366FF"/>
                </a:solidFill>
                <a:latin typeface="Comic Sans MS"/>
              </a:rPr>
              <a:t> : D. </a:t>
            </a:r>
            <a:r>
              <a:rPr lang="en-US" sz="2200" dirty="0" err="1" smtClean="0">
                <a:solidFill>
                  <a:srgbClr val="3366FF"/>
                </a:solidFill>
                <a:latin typeface="Comic Sans MS"/>
              </a:rPr>
              <a:t>Autiero</a:t>
            </a:r>
            <a:r>
              <a:rPr lang="en-US" sz="2200" dirty="0" smtClean="0">
                <a:solidFill>
                  <a:srgbClr val="3366FF"/>
                </a:solidFill>
                <a:latin typeface="Comic Sans MS"/>
              </a:rPr>
              <a:t>, G. </a:t>
            </a:r>
            <a:r>
              <a:rPr lang="en-US" sz="2200" dirty="0" err="1" smtClean="0">
                <a:solidFill>
                  <a:srgbClr val="3366FF"/>
                </a:solidFill>
                <a:latin typeface="Comic Sans MS"/>
              </a:rPr>
              <a:t>Brunetti</a:t>
            </a:r>
            <a:endParaRPr lang="en-US" sz="2200" dirty="0" smtClean="0">
              <a:solidFill>
                <a:srgbClr val="3366FF"/>
              </a:solidFill>
              <a:latin typeface="Comic Sans MS"/>
            </a:endParaRPr>
          </a:p>
          <a:p>
            <a:pPr marL="0" indent="0">
              <a:buNone/>
            </a:pPr>
            <a:r>
              <a:rPr lang="en-US" sz="2200" b="1" dirty="0" smtClean="0">
                <a:solidFill>
                  <a:srgbClr val="3366FF"/>
                </a:solidFill>
                <a:latin typeface="Comic Sans MS"/>
              </a:rPr>
              <a:t>Task force </a:t>
            </a:r>
            <a:r>
              <a:rPr lang="en-US" sz="2200" dirty="0" smtClean="0">
                <a:solidFill>
                  <a:srgbClr val="3366FF"/>
                </a:solidFill>
                <a:latin typeface="Comic Sans MS"/>
              </a:rPr>
              <a:t>: A. </a:t>
            </a:r>
            <a:r>
              <a:rPr lang="en-US" sz="2200" dirty="0" err="1" smtClean="0">
                <a:solidFill>
                  <a:srgbClr val="3366FF"/>
                </a:solidFill>
                <a:latin typeface="Comic Sans MS"/>
              </a:rPr>
              <a:t>Ereditato</a:t>
            </a:r>
            <a:r>
              <a:rPr lang="en-US" sz="2200" dirty="0" smtClean="0">
                <a:solidFill>
                  <a:srgbClr val="3366FF"/>
                </a:solidFill>
                <a:latin typeface="Comic Sans MS"/>
              </a:rPr>
              <a:t>, G. </a:t>
            </a:r>
            <a:r>
              <a:rPr lang="en-US" sz="2200" dirty="0" err="1" smtClean="0">
                <a:solidFill>
                  <a:srgbClr val="3366FF"/>
                </a:solidFill>
                <a:latin typeface="Comic Sans MS"/>
              </a:rPr>
              <a:t>Wilquet</a:t>
            </a:r>
            <a:r>
              <a:rPr lang="en-US" sz="2200" dirty="0" smtClean="0">
                <a:solidFill>
                  <a:srgbClr val="3366FF"/>
                </a:solidFill>
                <a:latin typeface="Comic Sans MS"/>
              </a:rPr>
              <a:t>, H. </a:t>
            </a:r>
            <a:r>
              <a:rPr lang="en-US" sz="2200" dirty="0" err="1" smtClean="0">
                <a:solidFill>
                  <a:srgbClr val="3366FF"/>
                </a:solidFill>
                <a:latin typeface="Comic Sans MS"/>
              </a:rPr>
              <a:t>Pessard</a:t>
            </a:r>
            <a:r>
              <a:rPr lang="en-US" sz="2200" dirty="0" smtClean="0">
                <a:solidFill>
                  <a:srgbClr val="3366FF"/>
                </a:solidFill>
                <a:latin typeface="Comic Sans MS"/>
              </a:rPr>
              <a:t>, P- </a:t>
            </a:r>
            <a:r>
              <a:rPr lang="en-US" sz="2200" dirty="0" err="1" smtClean="0">
                <a:solidFill>
                  <a:srgbClr val="3366FF"/>
                </a:solidFill>
                <a:latin typeface="Comic Sans MS"/>
              </a:rPr>
              <a:t>Migliozzi</a:t>
            </a:r>
            <a:r>
              <a:rPr lang="en-US" sz="2200" dirty="0" smtClean="0">
                <a:solidFill>
                  <a:srgbClr val="3366FF"/>
                </a:solidFill>
                <a:latin typeface="Comic Sans MS"/>
              </a:rPr>
              <a:t>, F. </a:t>
            </a:r>
            <a:r>
              <a:rPr lang="en-US" sz="2200" dirty="0" err="1" smtClean="0">
                <a:solidFill>
                  <a:srgbClr val="3366FF"/>
                </a:solidFill>
                <a:latin typeface="Comic Sans MS"/>
              </a:rPr>
              <a:t>Terranova</a:t>
            </a:r>
            <a:r>
              <a:rPr lang="en-US" sz="2200" dirty="0" smtClean="0">
                <a:solidFill>
                  <a:srgbClr val="3366FF"/>
                </a:solidFill>
                <a:latin typeface="Comic Sans MS"/>
              </a:rPr>
              <a:t>, M. </a:t>
            </a:r>
            <a:r>
              <a:rPr lang="en-US" sz="2200" dirty="0" err="1" smtClean="0">
                <a:solidFill>
                  <a:srgbClr val="3366FF"/>
                </a:solidFill>
                <a:latin typeface="Comic Sans MS"/>
              </a:rPr>
              <a:t>Dracos</a:t>
            </a:r>
            <a:r>
              <a:rPr lang="en-US" sz="2200" dirty="0" smtClean="0">
                <a:solidFill>
                  <a:srgbClr val="3366FF"/>
                </a:solidFill>
                <a:latin typeface="Comic Sans MS"/>
              </a:rPr>
              <a:t>, </a:t>
            </a:r>
            <a:r>
              <a:rPr lang="en-US" sz="2200" dirty="0" err="1" smtClean="0">
                <a:solidFill>
                  <a:srgbClr val="3366FF"/>
                </a:solidFill>
                <a:latin typeface="Comic Sans MS"/>
              </a:rPr>
              <a:t>J.L.Vuilleumier</a:t>
            </a:r>
            <a:r>
              <a:rPr lang="en-US" sz="2200" dirty="0" smtClean="0">
                <a:solidFill>
                  <a:srgbClr val="3366FF"/>
                </a:solidFill>
                <a:latin typeface="Comic Sans MS"/>
              </a:rPr>
              <a:t>, M. Komatsu, G. Giacomelli</a:t>
            </a:r>
          </a:p>
          <a:p>
            <a:pPr marL="0" indent="0">
              <a:buNone/>
            </a:pPr>
            <a:r>
              <a:rPr lang="en-US" sz="2200" b="1" dirty="0" smtClean="0">
                <a:solidFill>
                  <a:srgbClr val="3366FF"/>
                </a:solidFill>
                <a:latin typeface="Comic Sans MS"/>
              </a:rPr>
              <a:t>Internal reviewers</a:t>
            </a:r>
            <a:r>
              <a:rPr lang="en-US" sz="2200" dirty="0" smtClean="0">
                <a:solidFill>
                  <a:srgbClr val="3366FF"/>
                </a:solidFill>
                <a:latin typeface="Comic Sans MS"/>
              </a:rPr>
              <a:t>: P. </a:t>
            </a:r>
            <a:r>
              <a:rPr lang="en-US" sz="2200" dirty="0" err="1" smtClean="0">
                <a:solidFill>
                  <a:srgbClr val="3366FF"/>
                </a:solidFill>
                <a:latin typeface="Comic Sans MS"/>
              </a:rPr>
              <a:t>Monacelli</a:t>
            </a:r>
            <a:r>
              <a:rPr lang="en-US" sz="2200" dirty="0" smtClean="0">
                <a:solidFill>
                  <a:srgbClr val="3366FF"/>
                </a:solidFill>
                <a:latin typeface="Comic Sans MS"/>
              </a:rPr>
              <a:t>, H. Shibuya, A. </a:t>
            </a:r>
            <a:r>
              <a:rPr lang="en-US" sz="2200" dirty="0" err="1" smtClean="0">
                <a:solidFill>
                  <a:srgbClr val="3366FF"/>
                </a:solidFill>
                <a:latin typeface="Comic Sans MS"/>
              </a:rPr>
              <a:t>Badertscher</a:t>
            </a:r>
            <a:r>
              <a:rPr lang="en-US" sz="2200" dirty="0" smtClean="0">
                <a:solidFill>
                  <a:srgbClr val="3366FF"/>
                </a:solidFill>
                <a:latin typeface="Comic Sans MS"/>
              </a:rPr>
              <a:t>, S. Aoki, Y. </a:t>
            </a:r>
            <a:r>
              <a:rPr lang="en-US" sz="2200" dirty="0" err="1" smtClean="0">
                <a:solidFill>
                  <a:srgbClr val="3366FF"/>
                </a:solidFill>
                <a:latin typeface="Comic Sans MS"/>
              </a:rPr>
              <a:t>Gomushkin</a:t>
            </a:r>
            <a:r>
              <a:rPr lang="en-US" sz="2200" dirty="0" smtClean="0">
                <a:solidFill>
                  <a:srgbClr val="3366FF"/>
                </a:solidFill>
                <a:latin typeface="Comic Sans MS"/>
              </a:rPr>
              <a:t> </a:t>
            </a:r>
          </a:p>
          <a:p>
            <a:pPr marL="0" indent="0">
              <a:buNone/>
            </a:pPr>
            <a:r>
              <a:rPr lang="en-US" sz="2200" dirty="0" smtClean="0">
                <a:solidFill>
                  <a:srgbClr val="3366FF"/>
                </a:solidFill>
                <a:latin typeface="Comic Sans MS"/>
              </a:rPr>
              <a:t> </a:t>
            </a:r>
            <a:r>
              <a:rPr lang="en-US" sz="2200" dirty="0" smtClean="0">
                <a:solidFill>
                  <a:srgbClr val="FF0000"/>
                </a:solidFill>
                <a:latin typeface="Comic Sans MS"/>
              </a:rPr>
              <a:t>arXiv:1109.4897 </a:t>
            </a:r>
            <a:r>
              <a:rPr lang="en-US" sz="2200" dirty="0" err="1" smtClean="0">
                <a:solidFill>
                  <a:srgbClr val="3366FF"/>
                </a:solidFill>
                <a:latin typeface="Comic Sans MS"/>
              </a:rPr>
              <a:t>hep</a:t>
            </a:r>
            <a:r>
              <a:rPr lang="en-US" sz="2200" dirty="0" smtClean="0">
                <a:solidFill>
                  <a:srgbClr val="3366FF"/>
                </a:solidFill>
                <a:latin typeface="Comic Sans MS"/>
              </a:rPr>
              <a:t>/</a:t>
            </a:r>
            <a:r>
              <a:rPr lang="en-US" sz="2200" dirty="0" smtClean="0">
                <a:solidFill>
                  <a:srgbClr val="3366FF"/>
                </a:solidFill>
                <a:latin typeface="Comic Sans MS"/>
              </a:rPr>
              <a:t>ex (</a:t>
            </a:r>
            <a:r>
              <a:rPr lang="en-US" sz="2200" dirty="0" smtClean="0">
                <a:solidFill>
                  <a:srgbClr val="3366FF"/>
                </a:solidFill>
                <a:latin typeface="Comic Sans MS"/>
              </a:rPr>
              <a:t>23/9/2011) </a:t>
            </a:r>
            <a:r>
              <a:rPr lang="en-US" sz="2200" dirty="0" smtClean="0">
                <a:solidFill>
                  <a:srgbClr val="3366FF"/>
                </a:solidFill>
                <a:latin typeface="Comic Sans MS"/>
              </a:rPr>
              <a:t>: </a:t>
            </a:r>
            <a:r>
              <a:rPr lang="en-US" sz="2200" dirty="0" smtClean="0">
                <a:solidFill>
                  <a:srgbClr val="FF0000"/>
                </a:solidFill>
                <a:latin typeface="Comic Sans MS"/>
              </a:rPr>
              <a:t>The </a:t>
            </a:r>
            <a:r>
              <a:rPr lang="en-US" sz="2200" dirty="0" smtClean="0">
                <a:solidFill>
                  <a:srgbClr val="FF0000"/>
                </a:solidFill>
                <a:latin typeface="Comic Sans MS"/>
              </a:rPr>
              <a:t>OPERA Collaboration</a:t>
            </a:r>
            <a:endParaRPr lang="en-US" sz="2200" dirty="0">
              <a:solidFill>
                <a:srgbClr val="FF0000"/>
              </a:solidFill>
              <a:latin typeface="Comic Sans MS"/>
            </a:endParaRPr>
          </a:p>
        </p:txBody>
      </p:sp>
      <p:sp>
        <p:nvSpPr>
          <p:cNvPr id="4" name="TextBox 3"/>
          <p:cNvSpPr txBox="1"/>
          <p:nvPr/>
        </p:nvSpPr>
        <p:spPr>
          <a:xfrm>
            <a:off x="5580324" y="1364507"/>
            <a:ext cx="3445467" cy="646331"/>
          </a:xfrm>
          <a:prstGeom prst="rect">
            <a:avLst/>
          </a:prstGeom>
          <a:noFill/>
        </p:spPr>
        <p:txBody>
          <a:bodyPr wrap="square" rtlCol="0">
            <a:spAutoFit/>
          </a:bodyPr>
          <a:lstStyle/>
          <a:p>
            <a:r>
              <a:rPr lang="en-US" dirty="0" smtClean="0"/>
              <a:t>G. Giacomelli</a:t>
            </a:r>
          </a:p>
          <a:p>
            <a:r>
              <a:rPr lang="en-US" dirty="0" smtClean="0"/>
              <a:t>University of Bologna and INFN</a:t>
            </a:r>
            <a:endParaRPr lang="en-US" dirty="0"/>
          </a:p>
        </p:txBody>
      </p:sp>
      <p:sp>
        <p:nvSpPr>
          <p:cNvPr id="5" name="Slide Number Placeholder 4"/>
          <p:cNvSpPr>
            <a:spLocks noGrp="1"/>
          </p:cNvSpPr>
          <p:nvPr>
            <p:ph type="sldNum" sz="quarter" idx="12"/>
          </p:nvPr>
        </p:nvSpPr>
        <p:spPr/>
        <p:txBody>
          <a:bodyPr/>
          <a:lstStyle/>
          <a:p>
            <a:fld id="{B6E83538-7B09-654E-B1EE-BA7F11D3DB4E}" type="slidenum">
              <a:rPr lang="en-GB" smtClean="0"/>
              <a:t>1</a:t>
            </a:fld>
            <a:endParaRPr lang="en-GB"/>
          </a:p>
        </p:txBody>
      </p:sp>
    </p:spTree>
    <p:extLst>
      <p:ext uri="{BB962C8B-B14F-4D97-AF65-F5344CB8AC3E}">
        <p14:creationId xmlns:p14="http://schemas.microsoft.com/office/powerpoint/2010/main" val="10304159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68"/>
            <a:ext cx="8229600" cy="387351"/>
          </a:xfrm>
        </p:spPr>
        <p:txBody>
          <a:bodyPr>
            <a:noAutofit/>
          </a:bodyPr>
          <a:lstStyle/>
          <a:p>
            <a:pPr algn="l"/>
            <a:r>
              <a:rPr lang="en-US" sz="2600" dirty="0" smtClean="0">
                <a:solidFill>
                  <a:srgbClr val="FF0000"/>
                </a:solidFill>
                <a:latin typeface="Comic Sans MS"/>
              </a:rPr>
              <a:t>Schematic of the OPERA timing system at LNGS</a:t>
            </a:r>
            <a:endParaRPr lang="en-US" sz="2600" dirty="0">
              <a:solidFill>
                <a:srgbClr val="FF0000"/>
              </a:solidFill>
              <a:latin typeface="Comic Sans MS"/>
            </a:endParaRPr>
          </a:p>
        </p:txBody>
      </p:sp>
      <p:pic>
        <p:nvPicPr>
          <p:cNvPr id="6" name="Picture 5"/>
          <p:cNvPicPr>
            <a:picLocks noChangeAspect="1"/>
          </p:cNvPicPr>
          <p:nvPr/>
        </p:nvPicPr>
        <p:blipFill>
          <a:blip r:embed="rId2"/>
          <a:stretch>
            <a:fillRect/>
          </a:stretch>
        </p:blipFill>
        <p:spPr>
          <a:xfrm>
            <a:off x="457200" y="761360"/>
            <a:ext cx="7999517" cy="5950054"/>
          </a:xfrm>
          <a:prstGeom prst="rect">
            <a:avLst/>
          </a:prstGeom>
        </p:spPr>
      </p:pic>
      <p:sp>
        <p:nvSpPr>
          <p:cNvPr id="7" name="Slide Number Placeholder 6"/>
          <p:cNvSpPr>
            <a:spLocks noGrp="1"/>
          </p:cNvSpPr>
          <p:nvPr>
            <p:ph type="sldNum" sz="quarter" idx="12"/>
          </p:nvPr>
        </p:nvSpPr>
        <p:spPr/>
        <p:txBody>
          <a:bodyPr/>
          <a:lstStyle/>
          <a:p>
            <a:fld id="{B6E83538-7B09-654E-B1EE-BA7F11D3DB4E}" type="slidenum">
              <a:rPr lang="en-GB" smtClean="0"/>
              <a:t>10</a:t>
            </a:fld>
            <a:endParaRPr lang="en-GB"/>
          </a:p>
        </p:txBody>
      </p:sp>
    </p:spTree>
    <p:extLst>
      <p:ext uri="{BB962C8B-B14F-4D97-AF65-F5344CB8AC3E}">
        <p14:creationId xmlns:p14="http://schemas.microsoft.com/office/powerpoint/2010/main" val="10012016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330993" cy="736083"/>
          </a:xfrm>
        </p:spPr>
        <p:txBody>
          <a:bodyPr>
            <a:normAutofit/>
          </a:bodyPr>
          <a:lstStyle/>
          <a:p>
            <a:pPr algn="l"/>
            <a:r>
              <a:rPr lang="en-US" sz="2800" b="1" dirty="0" smtClean="0">
                <a:solidFill>
                  <a:srgbClr val="FF0000"/>
                </a:solidFill>
                <a:latin typeface="Comic Sans MS"/>
              </a:rPr>
              <a:t>5. </a:t>
            </a:r>
            <a:r>
              <a:rPr lang="en-US" sz="2800" b="1" dirty="0" smtClean="0">
                <a:solidFill>
                  <a:srgbClr val="FF0000"/>
                </a:solidFill>
                <a:latin typeface="Comic Sans MS"/>
              </a:rPr>
              <a:t>Data selection. </a:t>
            </a:r>
            <a:r>
              <a:rPr lang="en-US" sz="2800" b="1" dirty="0" smtClean="0">
                <a:solidFill>
                  <a:srgbClr val="FF0000"/>
                </a:solidFill>
                <a:latin typeface="Comic Sans MS"/>
              </a:rPr>
              <a:t>6. </a:t>
            </a:r>
            <a:r>
              <a:rPr lang="en-US" sz="2800" b="1" dirty="0" smtClean="0">
                <a:solidFill>
                  <a:srgbClr val="FF0000"/>
                </a:solidFill>
                <a:latin typeface="Comic Sans MS"/>
              </a:rPr>
              <a:t>Neutrino timing</a:t>
            </a:r>
            <a:endParaRPr lang="en-US" sz="2800" b="1" dirty="0">
              <a:solidFill>
                <a:srgbClr val="FF0000"/>
              </a:solidFill>
              <a:latin typeface="Comic Sans MS"/>
            </a:endParaRPr>
          </a:p>
        </p:txBody>
      </p:sp>
      <p:sp>
        <p:nvSpPr>
          <p:cNvPr id="3" name="Content Placeholder 2"/>
          <p:cNvSpPr>
            <a:spLocks noGrp="1"/>
          </p:cNvSpPr>
          <p:nvPr>
            <p:ph idx="1"/>
          </p:nvPr>
        </p:nvSpPr>
        <p:spPr>
          <a:xfrm>
            <a:off x="172101" y="900468"/>
            <a:ext cx="8860129" cy="5669217"/>
          </a:xfrm>
        </p:spPr>
        <p:txBody>
          <a:bodyPr>
            <a:normAutofit fontScale="85000" lnSpcReduction="20000"/>
          </a:bodyPr>
          <a:lstStyle/>
          <a:p>
            <a:pPr marL="0" indent="0">
              <a:buNone/>
            </a:pPr>
            <a:r>
              <a:rPr lang="en-US" sz="2200" dirty="0" smtClean="0">
                <a:latin typeface="Comic Sans MS"/>
              </a:rPr>
              <a:t>Data from 2009+2010+2011 runs: 7586 Internal(CC+NC) +8525 external events</a:t>
            </a:r>
          </a:p>
          <a:p>
            <a:pPr marL="0" indent="0">
              <a:buNone/>
            </a:pPr>
            <a:endParaRPr lang="en-US" sz="2200" dirty="0" smtClean="0">
              <a:latin typeface="Comic Sans MS"/>
            </a:endParaRPr>
          </a:p>
          <a:p>
            <a:pPr marL="0" indent="0">
              <a:buNone/>
            </a:pPr>
            <a:r>
              <a:rPr lang="en-US" sz="2200" dirty="0" smtClean="0">
                <a:latin typeface="Comic Sans MS"/>
              </a:rPr>
              <a:t>In OPERA </a:t>
            </a:r>
            <a:r>
              <a:rPr lang="en-GB" sz="2200" dirty="0">
                <a:latin typeface="Comic Sans MS"/>
              </a:rPr>
              <a:t>t</a:t>
            </a:r>
            <a:r>
              <a:rPr lang="en-GB" sz="2200" dirty="0" smtClean="0">
                <a:latin typeface="Comic Sans MS"/>
              </a:rPr>
              <a:t>he </a:t>
            </a:r>
            <a:r>
              <a:rPr lang="en-GB" sz="2200" dirty="0">
                <a:latin typeface="Comic Sans MS"/>
              </a:rPr>
              <a:t>time of a </a:t>
            </a:r>
            <a:r>
              <a:rPr lang="en-GB" sz="2200" dirty="0" smtClean="0">
                <a:latin typeface="Symbol"/>
              </a:rPr>
              <a:t>n</a:t>
            </a:r>
            <a:r>
              <a:rPr lang="en-GB" sz="2200" dirty="0" smtClean="0">
                <a:latin typeface="Comic Sans MS"/>
              </a:rPr>
              <a:t> </a:t>
            </a:r>
            <a:r>
              <a:rPr lang="en-GB" sz="2200" dirty="0">
                <a:latin typeface="Comic Sans MS"/>
              </a:rPr>
              <a:t>interaction </a:t>
            </a:r>
            <a:r>
              <a:rPr lang="en-GB" sz="2200" dirty="0" smtClean="0">
                <a:latin typeface="Comic Sans MS"/>
              </a:rPr>
              <a:t>is </a:t>
            </a:r>
            <a:r>
              <a:rPr lang="en-GB" sz="2200" dirty="0">
                <a:latin typeface="Comic Sans MS"/>
              </a:rPr>
              <a:t>that of the earliest hit </a:t>
            </a:r>
            <a:r>
              <a:rPr lang="en-GB" sz="2200" dirty="0" smtClean="0">
                <a:latin typeface="Comic Sans MS"/>
              </a:rPr>
              <a:t>in TT </a:t>
            </a:r>
            <a:r>
              <a:rPr lang="en-GB" sz="2200" dirty="0" smtClean="0">
                <a:latin typeface="Comic Sans MS"/>
              </a:rPr>
              <a:t>(</a:t>
            </a:r>
            <a:r>
              <a:rPr lang="en-GB" sz="2200" dirty="0" smtClean="0">
                <a:solidFill>
                  <a:srgbClr val="FF0000"/>
                </a:solidFill>
                <a:latin typeface="Comic Sans MS"/>
              </a:rPr>
              <a:t> </a:t>
            </a:r>
            <a:r>
              <a:rPr lang="en-GB" sz="2200" dirty="0" smtClean="0">
                <a:solidFill>
                  <a:srgbClr val="FF0000"/>
                </a:solidFill>
                <a:latin typeface="Comic Sans MS"/>
              </a:rPr>
              <a:t>checked</a:t>
            </a:r>
            <a:r>
              <a:rPr lang="en-GB" sz="2200" dirty="0">
                <a:latin typeface="Comic Sans MS"/>
              </a:rPr>
              <a:t>)</a:t>
            </a:r>
            <a:r>
              <a:rPr lang="it-IT" sz="2200" dirty="0" smtClean="0">
                <a:latin typeface="Comic Sans MS"/>
              </a:rPr>
              <a:t> </a:t>
            </a:r>
          </a:p>
          <a:p>
            <a:pPr marL="0" indent="0">
              <a:buNone/>
            </a:pPr>
            <a:r>
              <a:rPr lang="en-GB" sz="2200" dirty="0">
                <a:solidFill>
                  <a:srgbClr val="3366FF"/>
                </a:solidFill>
                <a:latin typeface="Comic Sans MS"/>
              </a:rPr>
              <a:t>T</a:t>
            </a:r>
            <a:r>
              <a:rPr lang="en-GB" sz="2200" dirty="0" smtClean="0">
                <a:solidFill>
                  <a:srgbClr val="3366FF"/>
                </a:solidFill>
                <a:latin typeface="Comic Sans MS"/>
              </a:rPr>
              <a:t>he </a:t>
            </a:r>
            <a:r>
              <a:rPr lang="en-GB" sz="2200" dirty="0">
                <a:solidFill>
                  <a:srgbClr val="3366FF"/>
                </a:solidFill>
                <a:latin typeface="Comic Sans MS"/>
              </a:rPr>
              <a:t>synchronisation of the two timing systems </a:t>
            </a:r>
            <a:r>
              <a:rPr lang="en-GB" sz="2200" dirty="0" smtClean="0">
                <a:solidFill>
                  <a:srgbClr val="3366FF"/>
                </a:solidFill>
                <a:latin typeface="Comic Sans MS"/>
              </a:rPr>
              <a:t>at CERN </a:t>
            </a:r>
            <a:r>
              <a:rPr lang="en-GB" sz="2200" dirty="0">
                <a:solidFill>
                  <a:srgbClr val="3366FF"/>
                </a:solidFill>
                <a:latin typeface="Comic Sans MS"/>
              </a:rPr>
              <a:t>and OPERA </a:t>
            </a:r>
            <a:r>
              <a:rPr lang="en-GB" sz="2200" dirty="0" smtClean="0">
                <a:solidFill>
                  <a:srgbClr val="3366FF"/>
                </a:solidFill>
                <a:latin typeface="Comic Sans MS"/>
              </a:rPr>
              <a:t> </a:t>
            </a:r>
            <a:r>
              <a:rPr lang="en-GB" sz="2200" dirty="0">
                <a:solidFill>
                  <a:srgbClr val="3366FF"/>
                </a:solidFill>
                <a:latin typeface="Comic Sans MS"/>
              </a:rPr>
              <a:t>was calibrated by the German Metrology Institute </a:t>
            </a:r>
            <a:r>
              <a:rPr lang="en-GB" sz="2200" dirty="0" smtClean="0">
                <a:solidFill>
                  <a:srgbClr val="3366FF"/>
                </a:solidFill>
                <a:latin typeface="Comic Sans MS"/>
              </a:rPr>
              <a:t>PTB </a:t>
            </a:r>
            <a:r>
              <a:rPr lang="en-GB" sz="2200" dirty="0">
                <a:solidFill>
                  <a:srgbClr val="3366FF"/>
                </a:solidFill>
                <a:latin typeface="Comic Sans MS"/>
              </a:rPr>
              <a:t>by taking data at CERN and LNGS with a portable time-transfer </a:t>
            </a:r>
            <a:r>
              <a:rPr lang="en-GB" sz="2200" dirty="0" smtClean="0">
                <a:solidFill>
                  <a:srgbClr val="3366FF"/>
                </a:solidFill>
                <a:latin typeface="Comic Sans MS"/>
              </a:rPr>
              <a:t>device.</a:t>
            </a:r>
          </a:p>
          <a:p>
            <a:pPr marL="0" indent="0">
              <a:buNone/>
            </a:pPr>
            <a:endParaRPr lang="en-GB" sz="2200" dirty="0">
              <a:solidFill>
                <a:srgbClr val="3366FF"/>
              </a:solidFill>
              <a:latin typeface="Comic Sans MS"/>
            </a:endParaRPr>
          </a:p>
          <a:p>
            <a:pPr marL="0" indent="0">
              <a:buNone/>
            </a:pPr>
            <a:r>
              <a:rPr lang="en-GB" sz="2000" dirty="0" smtClean="0">
                <a:solidFill>
                  <a:srgbClr val="3366FF"/>
                </a:solidFill>
                <a:latin typeface="Comic Sans MS"/>
              </a:rPr>
              <a:t>  </a:t>
            </a:r>
            <a:r>
              <a:rPr lang="en-GB" sz="2800" b="1" dirty="0" smtClean="0">
                <a:solidFill>
                  <a:srgbClr val="FF0000"/>
                </a:solidFill>
                <a:latin typeface="Comic Sans MS"/>
              </a:rPr>
              <a:t> </a:t>
            </a:r>
            <a:r>
              <a:rPr lang="en-GB" sz="2800" b="1" dirty="0" smtClean="0">
                <a:solidFill>
                  <a:srgbClr val="FF0000"/>
                </a:solidFill>
                <a:latin typeface="Comic Sans MS"/>
              </a:rPr>
              <a:t>7. </a:t>
            </a:r>
            <a:r>
              <a:rPr lang="en-GB" sz="2800" b="1" dirty="0" smtClean="0">
                <a:solidFill>
                  <a:srgbClr val="FF0000"/>
                </a:solidFill>
                <a:latin typeface="Comic Sans MS"/>
              </a:rPr>
              <a:t>Data analysis </a:t>
            </a:r>
          </a:p>
          <a:p>
            <a:r>
              <a:rPr lang="en-GB" sz="2200" dirty="0">
                <a:solidFill>
                  <a:srgbClr val="0000FF"/>
                </a:solidFill>
                <a:latin typeface="Comic Sans MS"/>
              </a:rPr>
              <a:t>A s</a:t>
            </a:r>
            <a:r>
              <a:rPr lang="en-GB" sz="2400" dirty="0">
                <a:solidFill>
                  <a:srgbClr val="0000FF"/>
                </a:solidFill>
                <a:latin typeface="Comic Sans MS"/>
              </a:rPr>
              <a:t>eparate likelihood maximisation procedure </a:t>
            </a:r>
            <a:r>
              <a:rPr lang="en-GB" sz="2400" dirty="0" smtClean="0">
                <a:solidFill>
                  <a:srgbClr val="0000FF"/>
                </a:solidFill>
                <a:latin typeface="Comic Sans MS"/>
              </a:rPr>
              <a:t>was </a:t>
            </a:r>
            <a:r>
              <a:rPr lang="en-GB" sz="2400" dirty="0">
                <a:solidFill>
                  <a:srgbClr val="0000FF"/>
                </a:solidFill>
                <a:latin typeface="Comic Sans MS"/>
              </a:rPr>
              <a:t>carried out for each extraction. The likelihood function to be maximised for each extraction is a function of the single variable </a:t>
            </a:r>
            <a:r>
              <a:rPr lang="en-GB" sz="2400" dirty="0" err="1" smtClean="0">
                <a:solidFill>
                  <a:srgbClr val="0000FF"/>
                </a:solidFill>
                <a:latin typeface="Symbol"/>
              </a:rPr>
              <a:t>d</a:t>
            </a:r>
            <a:r>
              <a:rPr lang="en-GB" sz="2400" dirty="0" err="1">
                <a:solidFill>
                  <a:srgbClr val="0000FF"/>
                </a:solidFill>
                <a:latin typeface="Comic Sans MS"/>
              </a:rPr>
              <a:t>t</a:t>
            </a:r>
            <a:r>
              <a:rPr lang="en-GB" sz="2400" dirty="0" smtClean="0">
                <a:solidFill>
                  <a:srgbClr val="0000FF"/>
                </a:solidFill>
                <a:latin typeface="Symbol"/>
              </a:rPr>
              <a:t> </a:t>
            </a:r>
            <a:r>
              <a:rPr lang="en-GB" sz="2400" dirty="0">
                <a:solidFill>
                  <a:srgbClr val="0000FF"/>
                </a:solidFill>
                <a:latin typeface="Comic Sans MS"/>
              </a:rPr>
              <a:t>to be added to the time tags </a:t>
            </a:r>
            <a:r>
              <a:rPr lang="en-GB" sz="2400" dirty="0" err="1">
                <a:solidFill>
                  <a:srgbClr val="0000FF"/>
                </a:solidFill>
                <a:latin typeface="Comic Sans MS"/>
              </a:rPr>
              <a:t>t</a:t>
            </a:r>
            <a:r>
              <a:rPr lang="en-GB" sz="2400" baseline="-25000" dirty="0" err="1">
                <a:solidFill>
                  <a:srgbClr val="0000FF"/>
                </a:solidFill>
                <a:latin typeface="Comic Sans MS"/>
              </a:rPr>
              <a:t>j</a:t>
            </a:r>
            <a:r>
              <a:rPr lang="en-GB" sz="2400" baseline="-25000" dirty="0">
                <a:solidFill>
                  <a:srgbClr val="0000FF"/>
                </a:solidFill>
                <a:latin typeface="Comic Sans MS"/>
              </a:rPr>
              <a:t> </a:t>
            </a:r>
            <a:r>
              <a:rPr lang="en-GB" sz="2400" dirty="0">
                <a:solidFill>
                  <a:srgbClr val="0000FF"/>
                </a:solidFill>
                <a:latin typeface="Comic Sans MS"/>
              </a:rPr>
              <a:t>of the OPERA events. These are expressed in the time reference of the proton waveform digitizer assuming neutrinos travelling at the speed of light, such that their distribution best coincide with the corresponding PDF:</a:t>
            </a:r>
            <a:endParaRPr lang="it-IT" sz="2400" dirty="0">
              <a:solidFill>
                <a:srgbClr val="0000FF"/>
              </a:solidFill>
              <a:latin typeface="Comic Sans MS"/>
            </a:endParaRPr>
          </a:p>
          <a:p>
            <a:r>
              <a:rPr lang="en-US" sz="2600" dirty="0"/>
              <a:t>the likelihood probability is </a:t>
            </a:r>
            <a:r>
              <a:rPr lang="en-US" sz="2600" dirty="0" smtClean="0"/>
              <a:t>defined by :</a:t>
            </a:r>
            <a:endParaRPr lang="en-US" sz="2600" dirty="0"/>
          </a:p>
          <a:p>
            <a:pPr marL="0" indent="0">
              <a:buNone/>
            </a:pPr>
            <a:r>
              <a:rPr lang="en-US" sz="2600" b="1" dirty="0" smtClean="0"/>
              <a:t>           </a:t>
            </a:r>
            <a:r>
              <a:rPr lang="en-US" sz="2600" b="1" dirty="0" err="1" smtClean="0"/>
              <a:t>L</a:t>
            </a:r>
            <a:r>
              <a:rPr lang="en-US" sz="2600" b="1" baseline="-25000" dirty="0" err="1" smtClean="0"/>
              <a:t>k</a:t>
            </a:r>
            <a:r>
              <a:rPr lang="en-US" sz="2600" b="1" dirty="0" smtClean="0"/>
              <a:t>(</a:t>
            </a:r>
            <a:r>
              <a:rPr lang="en-US" sz="2600" b="1" dirty="0" err="1" smtClean="0">
                <a:latin typeface="Symbol"/>
              </a:rPr>
              <a:t>d</a:t>
            </a:r>
            <a:r>
              <a:rPr lang="en-US" sz="2600" b="1" dirty="0" err="1" smtClean="0"/>
              <a:t>t</a:t>
            </a:r>
            <a:r>
              <a:rPr lang="en-US" sz="2600" b="1" baseline="-25000" dirty="0" err="1" smtClean="0"/>
              <a:t>k</a:t>
            </a:r>
            <a:r>
              <a:rPr lang="en-US" sz="2600" b="1" dirty="0" smtClean="0"/>
              <a:t>) =</a:t>
            </a:r>
            <a:r>
              <a:rPr lang="en-US" sz="2600" dirty="0" err="1" smtClean="0">
                <a:latin typeface="Symbol"/>
              </a:rPr>
              <a:t>P</a:t>
            </a:r>
            <a:r>
              <a:rPr lang="en-US" sz="2600" baseline="-25000" dirty="0" err="1" smtClean="0"/>
              <a:t>j</a:t>
            </a:r>
            <a:r>
              <a:rPr lang="en-US" sz="2600" dirty="0"/>
              <a:t> </a:t>
            </a:r>
            <a:r>
              <a:rPr lang="en-US" sz="2600" dirty="0" err="1" smtClean="0"/>
              <a:t>w</a:t>
            </a:r>
            <a:r>
              <a:rPr lang="en-US" sz="2600" baseline="-25000" dirty="0" err="1" smtClean="0"/>
              <a:t>k</a:t>
            </a:r>
            <a:r>
              <a:rPr lang="en-US" sz="2600" baseline="-25000" dirty="0" smtClean="0"/>
              <a:t> </a:t>
            </a:r>
            <a:r>
              <a:rPr lang="en-US" sz="2600" dirty="0" smtClean="0"/>
              <a:t>(</a:t>
            </a:r>
            <a:r>
              <a:rPr lang="en-US" sz="2600" dirty="0" err="1" smtClean="0"/>
              <a:t>t</a:t>
            </a:r>
            <a:r>
              <a:rPr lang="en-US" sz="2600" baseline="-25000" dirty="0" err="1" smtClean="0"/>
              <a:t>j</a:t>
            </a:r>
            <a:r>
              <a:rPr lang="en-US" sz="2600" dirty="0" err="1" smtClean="0"/>
              <a:t>+</a:t>
            </a:r>
            <a:r>
              <a:rPr lang="en-US" sz="2600" dirty="0" err="1" smtClean="0">
                <a:latin typeface="Symbol"/>
              </a:rPr>
              <a:t>d</a:t>
            </a:r>
            <a:r>
              <a:rPr lang="en-US" sz="2600" baseline="-25000" dirty="0" err="1" smtClean="0"/>
              <a:t>k</a:t>
            </a:r>
            <a:r>
              <a:rPr lang="en-US" sz="2600" dirty="0" smtClean="0"/>
              <a:t>)</a:t>
            </a:r>
            <a:endParaRPr lang="it-IT" sz="2600" dirty="0"/>
          </a:p>
          <a:p>
            <a:pPr marL="0" indent="0">
              <a:buNone/>
            </a:pPr>
            <a:endParaRPr lang="en-GB" sz="2800" b="1" dirty="0">
              <a:solidFill>
                <a:srgbClr val="FF0000"/>
              </a:solidFill>
              <a:latin typeface="Comic Sans MS"/>
            </a:endParaRPr>
          </a:p>
          <a:p>
            <a:pPr marL="0" indent="0">
              <a:buNone/>
            </a:pPr>
            <a:endParaRPr lang="en-US" sz="4000" b="1" dirty="0">
              <a:solidFill>
                <a:srgbClr val="FF0000"/>
              </a:solidFill>
              <a:latin typeface="Comic Sans MS"/>
            </a:endParaRPr>
          </a:p>
        </p:txBody>
      </p:sp>
      <p:sp>
        <p:nvSpPr>
          <p:cNvPr id="4" name="Slide Number Placeholder 3"/>
          <p:cNvSpPr>
            <a:spLocks noGrp="1"/>
          </p:cNvSpPr>
          <p:nvPr>
            <p:ph type="sldNum" sz="quarter" idx="12"/>
          </p:nvPr>
        </p:nvSpPr>
        <p:spPr/>
        <p:txBody>
          <a:bodyPr/>
          <a:lstStyle/>
          <a:p>
            <a:fld id="{B6E83538-7B09-654E-B1EE-BA7F11D3DB4E}" type="slidenum">
              <a:rPr lang="en-GB" smtClean="0"/>
              <a:t>11</a:t>
            </a:fld>
            <a:endParaRPr lang="en-GB"/>
          </a:p>
        </p:txBody>
      </p:sp>
    </p:spTree>
    <p:extLst>
      <p:ext uri="{BB962C8B-B14F-4D97-AF65-F5344CB8AC3E}">
        <p14:creationId xmlns:p14="http://schemas.microsoft.com/office/powerpoint/2010/main" val="5714646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4191000" y="4953000"/>
            <a:ext cx="4572000" cy="304800"/>
          </a:xfrm>
        </p:spPr>
        <p:txBody>
          <a:bodyPr>
            <a:normAutofit fontScale="90000"/>
          </a:bodyPr>
          <a:lstStyle/>
          <a:p>
            <a:pPr algn="l"/>
            <a:r>
              <a:rPr lang="en-GB" sz="2200">
                <a:solidFill>
                  <a:srgbClr val="FF0000"/>
                </a:solidFill>
                <a:latin typeface="Comic Sans MS" charset="0"/>
              </a:rPr>
              <a:t>Time Selection of Beam Events</a:t>
            </a:r>
            <a:endParaRPr lang="en-GB" sz="2200"/>
          </a:p>
        </p:txBody>
      </p:sp>
      <p:grpSp>
        <p:nvGrpSpPr>
          <p:cNvPr id="195587" name="Group 3"/>
          <p:cNvGrpSpPr>
            <a:grpSpLocks/>
          </p:cNvGrpSpPr>
          <p:nvPr/>
        </p:nvGrpSpPr>
        <p:grpSpPr bwMode="auto">
          <a:xfrm>
            <a:off x="152400" y="69850"/>
            <a:ext cx="8763000" cy="4654550"/>
            <a:chOff x="96" y="476"/>
            <a:chExt cx="5568" cy="3076"/>
          </a:xfrm>
        </p:grpSpPr>
        <p:pic>
          <p:nvPicPr>
            <p:cNvPr id="195588" name="Picture 4" descr="fig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476"/>
              <a:ext cx="5568" cy="3076"/>
            </a:xfrm>
            <a:prstGeom prst="rect">
              <a:avLst/>
            </a:prstGeom>
            <a:noFill/>
            <a:extLst>
              <a:ext uri="{909E8E84-426E-40dd-AFC4-6F175D3DCCD1}">
                <a14:hiddenFill xmlns:a14="http://schemas.microsoft.com/office/drawing/2010/main">
                  <a:solidFill>
                    <a:srgbClr val="FFFFFF"/>
                  </a:solidFill>
                </a14:hiddenFill>
              </a:ext>
            </a:extLst>
          </p:spPr>
        </p:pic>
        <p:pic>
          <p:nvPicPr>
            <p:cNvPr id="1955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9" y="476"/>
              <a:ext cx="541"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5590" name="Line 6"/>
            <p:cNvSpPr>
              <a:spLocks noChangeShapeType="1"/>
            </p:cNvSpPr>
            <p:nvPr/>
          </p:nvSpPr>
          <p:spPr bwMode="auto">
            <a:xfrm flipV="1">
              <a:off x="624" y="764"/>
              <a:ext cx="1920" cy="1872"/>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91" name="Line 7"/>
            <p:cNvSpPr>
              <a:spLocks noChangeShapeType="1"/>
            </p:cNvSpPr>
            <p:nvPr/>
          </p:nvSpPr>
          <p:spPr bwMode="auto">
            <a:xfrm flipH="1" flipV="1">
              <a:off x="3168" y="716"/>
              <a:ext cx="2064" cy="1824"/>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5592" name="Text Box 8"/>
            <p:cNvSpPr txBox="1">
              <a:spLocks noChangeArrowheads="1"/>
            </p:cNvSpPr>
            <p:nvPr/>
          </p:nvSpPr>
          <p:spPr bwMode="auto">
            <a:xfrm>
              <a:off x="2630" y="1034"/>
              <a:ext cx="525" cy="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GB" sz="2400" b="0">
                  <a:solidFill>
                    <a:schemeClr val="tx1"/>
                  </a:solidFill>
                  <a:latin typeface="Arial" charset="0"/>
                  <a:cs typeface="ＭＳ Ｐゴシック" charset="0"/>
                </a:rPr>
                <a:t>GPS</a:t>
              </a:r>
            </a:p>
          </p:txBody>
        </p:sp>
        <p:sp>
          <p:nvSpPr>
            <p:cNvPr id="195593" name="Text Box 9"/>
            <p:cNvSpPr txBox="1">
              <a:spLocks noChangeArrowheads="1"/>
            </p:cNvSpPr>
            <p:nvPr/>
          </p:nvSpPr>
          <p:spPr bwMode="auto">
            <a:xfrm>
              <a:off x="240" y="2828"/>
              <a:ext cx="1536" cy="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r>
                <a:rPr lang="en-GB" sz="1800">
                  <a:solidFill>
                    <a:srgbClr val="000080"/>
                  </a:solidFill>
                  <a:latin typeface="Arial" charset="0"/>
                  <a:cs typeface="ＭＳ Ｐゴシック" charset="0"/>
                </a:rPr>
                <a:t>T</a:t>
              </a:r>
              <a:r>
                <a:rPr lang="en-GB" sz="1800" baseline="-25000">
                  <a:solidFill>
                    <a:srgbClr val="000080"/>
                  </a:solidFill>
                  <a:latin typeface="Arial" charset="0"/>
                  <a:cs typeface="ＭＳ Ｐゴシック" charset="0"/>
                </a:rPr>
                <a:t>CERN</a:t>
              </a:r>
              <a:r>
                <a:rPr lang="en-GB" sz="1800">
                  <a:solidFill>
                    <a:srgbClr val="000080"/>
                  </a:solidFill>
                  <a:latin typeface="Arial" charset="0"/>
                  <a:cs typeface="ＭＳ Ｐゴシック" charset="0"/>
                </a:rPr>
                <a:t> = Time Stamp SPS extraction</a:t>
              </a:r>
              <a:endParaRPr lang="en-GB" sz="2400" b="0">
                <a:solidFill>
                  <a:schemeClr val="tx1"/>
                </a:solidFill>
                <a:latin typeface="Arial" charset="0"/>
                <a:cs typeface="ＭＳ Ｐゴシック" charset="0"/>
              </a:endParaRPr>
            </a:p>
          </p:txBody>
        </p:sp>
        <p:sp>
          <p:nvSpPr>
            <p:cNvPr id="195594" name="Text Box 10"/>
            <p:cNvSpPr txBox="1">
              <a:spLocks noChangeArrowheads="1"/>
            </p:cNvSpPr>
            <p:nvPr/>
          </p:nvSpPr>
          <p:spPr bwMode="auto">
            <a:xfrm>
              <a:off x="4349" y="2664"/>
              <a:ext cx="1267" cy="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r>
                <a:rPr lang="en-GB" sz="1800">
                  <a:solidFill>
                    <a:srgbClr val="000080"/>
                  </a:solidFill>
                  <a:latin typeface="Arial" charset="0"/>
                  <a:cs typeface="ＭＳ Ｐゴシック" charset="0"/>
                </a:rPr>
                <a:t>T</a:t>
              </a:r>
              <a:r>
                <a:rPr lang="en-GB" sz="1800" baseline="-25000">
                  <a:solidFill>
                    <a:srgbClr val="000080"/>
                  </a:solidFill>
                  <a:latin typeface="Arial" charset="0"/>
                  <a:cs typeface="ＭＳ Ｐゴシック" charset="0"/>
                </a:rPr>
                <a:t>OPERA</a:t>
              </a:r>
              <a:r>
                <a:rPr lang="en-GB" sz="1800">
                  <a:solidFill>
                    <a:srgbClr val="000080"/>
                  </a:solidFill>
                  <a:latin typeface="Arial" charset="0"/>
                  <a:cs typeface="ＭＳ Ｐゴシック" charset="0"/>
                </a:rPr>
                <a:t> = Event TimeStamp</a:t>
              </a:r>
              <a:endParaRPr lang="en-GB" sz="2400" b="0">
                <a:solidFill>
                  <a:schemeClr val="tx1"/>
                </a:solidFill>
                <a:latin typeface="Arial" charset="0"/>
                <a:cs typeface="ＭＳ Ｐゴシック" charset="0"/>
              </a:endParaRPr>
            </a:p>
          </p:txBody>
        </p:sp>
        <p:sp>
          <p:nvSpPr>
            <p:cNvPr id="195595" name="Text Box 11"/>
            <p:cNvSpPr txBox="1">
              <a:spLocks noChangeArrowheads="1"/>
            </p:cNvSpPr>
            <p:nvPr/>
          </p:nvSpPr>
          <p:spPr bwMode="auto">
            <a:xfrm>
              <a:off x="2102" y="2375"/>
              <a:ext cx="1303" cy="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GB" sz="1800">
                  <a:solidFill>
                    <a:srgbClr val="000080"/>
                  </a:solidFill>
                  <a:latin typeface="Arial" charset="0"/>
                  <a:cs typeface="ＭＳ Ｐゴシック" charset="0"/>
                </a:rPr>
                <a:t>T</a:t>
              </a:r>
              <a:r>
                <a:rPr lang="en-GB" sz="1800" baseline="-25000">
                  <a:solidFill>
                    <a:srgbClr val="000080"/>
                  </a:solidFill>
                  <a:latin typeface="Arial" charset="0"/>
                  <a:cs typeface="ＭＳ Ｐゴシック" charset="0"/>
                </a:rPr>
                <a:t>flight</a:t>
              </a:r>
              <a:r>
                <a:rPr lang="en-GB" sz="1800">
                  <a:solidFill>
                    <a:srgbClr val="000080"/>
                  </a:solidFill>
                  <a:latin typeface="Arial" charset="0"/>
                  <a:cs typeface="ＭＳ Ｐゴシック" charset="0"/>
                </a:rPr>
                <a:t> = 2.44 msec</a:t>
              </a:r>
              <a:endParaRPr lang="en-GB" sz="2400" b="0">
                <a:solidFill>
                  <a:schemeClr val="tx1"/>
                </a:solidFill>
                <a:latin typeface="Arial" charset="0"/>
                <a:cs typeface="ＭＳ Ｐゴシック" charset="0"/>
              </a:endParaRPr>
            </a:p>
          </p:txBody>
        </p:sp>
        <p:sp>
          <p:nvSpPr>
            <p:cNvPr id="195596" name="Text Box 12"/>
            <p:cNvSpPr txBox="1">
              <a:spLocks noChangeArrowheads="1"/>
            </p:cNvSpPr>
            <p:nvPr/>
          </p:nvSpPr>
          <p:spPr bwMode="auto">
            <a:xfrm>
              <a:off x="1440" y="3243"/>
              <a:ext cx="2914" cy="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GB" sz="2400">
                  <a:solidFill>
                    <a:srgbClr val="000080"/>
                  </a:solidFill>
                  <a:latin typeface="Arial" charset="0"/>
                  <a:cs typeface="ＭＳ Ｐゴシック" charset="0"/>
                </a:rPr>
                <a:t>T</a:t>
              </a:r>
              <a:r>
                <a:rPr lang="en-GB" sz="2400" baseline="-25000">
                  <a:solidFill>
                    <a:srgbClr val="000080"/>
                  </a:solidFill>
                  <a:latin typeface="Arial" charset="0"/>
                  <a:cs typeface="ＭＳ Ｐゴシック" charset="0"/>
                </a:rPr>
                <a:t>OPERA</a:t>
              </a:r>
              <a:r>
                <a:rPr lang="en-GB" sz="2400">
                  <a:solidFill>
                    <a:srgbClr val="000080"/>
                  </a:solidFill>
                  <a:latin typeface="Arial" charset="0"/>
                  <a:cs typeface="ＭＳ Ｐゴシック" charset="0"/>
                </a:rPr>
                <a:t> - (T</a:t>
              </a:r>
              <a:r>
                <a:rPr lang="en-GB" sz="2400" baseline="-25000">
                  <a:solidFill>
                    <a:srgbClr val="000080"/>
                  </a:solidFill>
                  <a:latin typeface="Arial" charset="0"/>
                  <a:cs typeface="ＭＳ Ｐゴシック" charset="0"/>
                </a:rPr>
                <a:t>CERN</a:t>
              </a:r>
              <a:r>
                <a:rPr lang="en-GB" sz="2400">
                  <a:solidFill>
                    <a:srgbClr val="000080"/>
                  </a:solidFill>
                  <a:latin typeface="Arial" charset="0"/>
                  <a:cs typeface="ＭＳ Ｐゴシック" charset="0"/>
                </a:rPr>
                <a:t> + T</a:t>
              </a:r>
              <a:r>
                <a:rPr lang="en-GB" sz="2400" baseline="-25000">
                  <a:solidFill>
                    <a:srgbClr val="000080"/>
                  </a:solidFill>
                  <a:latin typeface="Arial" charset="0"/>
                  <a:cs typeface="ＭＳ Ｐゴシック" charset="0"/>
                </a:rPr>
                <a:t>flight</a:t>
              </a:r>
              <a:r>
                <a:rPr lang="en-GB" sz="2400">
                  <a:solidFill>
                    <a:srgbClr val="000080"/>
                  </a:solidFill>
                  <a:latin typeface="Arial" charset="0"/>
                  <a:cs typeface="ＭＳ Ｐゴシック" charset="0"/>
                </a:rPr>
                <a:t>) &lt; ∆T</a:t>
              </a:r>
              <a:r>
                <a:rPr lang="en-GB" sz="2400" baseline="-25000">
                  <a:solidFill>
                    <a:srgbClr val="000080"/>
                  </a:solidFill>
                  <a:latin typeface="Arial" charset="0"/>
                  <a:cs typeface="ＭＳ Ｐゴシック" charset="0"/>
                </a:rPr>
                <a:t>Gate</a:t>
              </a:r>
              <a:r>
                <a:rPr lang="en-GB" sz="2400" b="0" baseline="-25000">
                  <a:solidFill>
                    <a:schemeClr val="tx1"/>
                  </a:solidFill>
                  <a:latin typeface="Arial" charset="0"/>
                  <a:cs typeface="ＭＳ Ｐゴシック" charset="0"/>
                </a:rPr>
                <a:t> </a:t>
              </a:r>
              <a:endParaRPr lang="en-GB" sz="2400" b="0">
                <a:solidFill>
                  <a:schemeClr val="tx1"/>
                </a:solidFill>
                <a:latin typeface="Arial" charset="0"/>
                <a:cs typeface="ＭＳ Ｐゴシック" charset="0"/>
              </a:endParaRPr>
            </a:p>
          </p:txBody>
        </p:sp>
      </p:grpSp>
      <p:sp>
        <p:nvSpPr>
          <p:cNvPr id="195597" name="Text Box 13"/>
          <p:cNvSpPr txBox="1">
            <a:spLocks noChangeArrowheads="1"/>
          </p:cNvSpPr>
          <p:nvPr/>
        </p:nvSpPr>
        <p:spPr bwMode="auto">
          <a:xfrm>
            <a:off x="4225925" y="5410200"/>
            <a:ext cx="46894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GB" sz="2100" b="0">
                <a:solidFill>
                  <a:schemeClr val="tx1"/>
                </a:solidFill>
                <a:cs typeface="ＭＳ Ｐゴシック" charset="0"/>
              </a:rPr>
              <a:t>GPS Time Stamp resolution ~100 ns</a:t>
            </a:r>
            <a:r>
              <a:rPr lang="en-GB" sz="2400" b="0">
                <a:solidFill>
                  <a:schemeClr val="tx1"/>
                </a:solidFill>
                <a:latin typeface="Arial" charset="0"/>
                <a:cs typeface="ＭＳ Ｐゴシック" charset="0"/>
              </a:rPr>
              <a:t> </a:t>
            </a:r>
          </a:p>
        </p:txBody>
      </p:sp>
      <p:graphicFrame>
        <p:nvGraphicFramePr>
          <p:cNvPr id="195619" name="Group 35"/>
          <p:cNvGraphicFramePr>
            <a:graphicFrameLocks noGrp="1"/>
          </p:cNvGraphicFramePr>
          <p:nvPr/>
        </p:nvGraphicFramePr>
        <p:xfrm>
          <a:off x="152400" y="4724400"/>
          <a:ext cx="2743200" cy="1854835"/>
        </p:xfrm>
        <a:graphic>
          <a:graphicData uri="http://schemas.openxmlformats.org/drawingml/2006/table">
            <a:tbl>
              <a:tblPr/>
              <a:tblGrid>
                <a:gridCol w="1533525"/>
                <a:gridCol w="1209675"/>
              </a:tblGrid>
              <a:tr h="4079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FFFF99"/>
                          </a:solidFill>
                          <a:effectLst/>
                          <a:latin typeface="Arial" charset="0"/>
                          <a:ea typeface="ＭＳ Ｐゴシック" charset="0"/>
                        </a:rPr>
                        <a:t>&lt; E &gt;</a:t>
                      </a: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FFFF99"/>
                          </a:solidFill>
                          <a:effectLst/>
                          <a:latin typeface="Arial" charset="0"/>
                          <a:ea typeface="ＭＳ Ｐゴシック" charset="0"/>
                        </a:rPr>
                        <a:t>17 GeV</a:t>
                      </a: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r>
              <a:tr h="2984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FFFF99"/>
                          </a:solidFill>
                          <a:effectLst/>
                          <a:latin typeface="Arial" charset="0"/>
                          <a:ea typeface="ＭＳ Ｐゴシック" charset="0"/>
                        </a:rPr>
                        <a:t>L</a:t>
                      </a: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FFFF99"/>
                          </a:solidFill>
                          <a:effectLst/>
                          <a:latin typeface="Arial" charset="0"/>
                          <a:ea typeface="ＭＳ Ｐゴシック" charset="0"/>
                        </a:rPr>
                        <a:t>730 km</a:t>
                      </a: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r>
              <a:tr h="307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FFFF99"/>
                          </a:solidFill>
                          <a:effectLst/>
                          <a:latin typeface="Arial" charset="0"/>
                          <a:ea typeface="ＭＳ Ｐゴシック" charset="0"/>
                        </a:rPr>
                        <a:t>( </a:t>
                      </a:r>
                      <a:r>
                        <a:rPr kumimoji="0" lang="fr-FR" sz="1400" b="0" i="0" u="none" strike="noStrike" cap="none" normalizeH="0" baseline="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25000">
                          <a:ln>
                            <a:noFill/>
                          </a:ln>
                          <a:solidFill>
                            <a:srgbClr val="FFFF99"/>
                          </a:solidFill>
                          <a:effectLst/>
                          <a:latin typeface="Arial" charset="0"/>
                          <a:ea typeface="ＭＳ Ｐゴシック" charset="0"/>
                        </a:rPr>
                        <a:t>e </a:t>
                      </a:r>
                      <a:r>
                        <a:rPr kumimoji="0" lang="fr-FR" sz="1400" b="0" i="0" u="none" strike="noStrike" cap="none" normalizeH="0" baseline="0">
                          <a:ln>
                            <a:noFill/>
                          </a:ln>
                          <a:solidFill>
                            <a:srgbClr val="FFFF99"/>
                          </a:solidFill>
                          <a:effectLst/>
                          <a:latin typeface="Arial" charset="0"/>
                          <a:ea typeface="ＭＳ Ｐゴシック" charset="0"/>
                        </a:rPr>
                        <a:t>+ </a:t>
                      </a:r>
                      <a:r>
                        <a:rPr kumimoji="0" lang="fr-FR" sz="1400" b="0" i="0" u="none" strike="noStrike" cap="none" normalizeH="0" baseline="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25000">
                          <a:ln>
                            <a:noFill/>
                          </a:ln>
                          <a:solidFill>
                            <a:srgbClr val="FFFF99"/>
                          </a:solidFill>
                          <a:effectLst/>
                          <a:latin typeface="Arial" charset="0"/>
                          <a:ea typeface="ＭＳ Ｐゴシック" charset="0"/>
                        </a:rPr>
                        <a:t>e</a:t>
                      </a:r>
                      <a:r>
                        <a:rPr kumimoji="0" lang="fr-FR" sz="1400" b="0" i="0" u="none" strike="noStrike" cap="none" normalizeH="0" baseline="0">
                          <a:ln>
                            <a:noFill/>
                          </a:ln>
                          <a:solidFill>
                            <a:srgbClr val="FFFF99"/>
                          </a:solidFill>
                          <a:effectLst/>
                          <a:latin typeface="Arial" charset="0"/>
                          <a:ea typeface="ＭＳ Ｐゴシック" charset="0"/>
                        </a:rPr>
                        <a:t>) / </a:t>
                      </a:r>
                      <a:r>
                        <a:rPr kumimoji="0" lang="fr-FR" sz="1400" b="0" i="0" u="none" strike="noStrike" cap="none" normalizeH="0" baseline="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2500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25000">
                          <a:ln>
                            <a:noFill/>
                          </a:ln>
                          <a:solidFill>
                            <a:srgbClr val="FFFF99"/>
                          </a:solidFill>
                          <a:effectLst/>
                          <a:latin typeface="Arial" charset="0"/>
                          <a:ea typeface="ＭＳ Ｐゴシック" charset="0"/>
                        </a:rPr>
                        <a:t>  </a:t>
                      </a:r>
                      <a:r>
                        <a:rPr kumimoji="0" lang="fr-FR" sz="1400" b="0" i="0" u="none" strike="noStrike" cap="none" normalizeH="0" baseline="0">
                          <a:ln>
                            <a:noFill/>
                          </a:ln>
                          <a:solidFill>
                            <a:srgbClr val="FFFF99"/>
                          </a:solidFill>
                          <a:effectLst/>
                          <a:latin typeface="Arial" charset="0"/>
                          <a:ea typeface="ＭＳ Ｐゴシック" charset="0"/>
                        </a:rPr>
                        <a:t>(CC)</a:t>
                      </a:r>
                      <a:endParaRPr kumimoji="0" lang="fr-FR" sz="1400" b="0" i="0" u="none" strike="noStrike" cap="none" normalizeH="0" baseline="-25000">
                        <a:ln>
                          <a:noFill/>
                        </a:ln>
                        <a:solidFill>
                          <a:srgbClr val="FFFF99"/>
                        </a:solidFill>
                        <a:effectLst/>
                        <a:latin typeface="Arial" charset="0"/>
                        <a:ea typeface="ＭＳ Ｐゴシック" charset="0"/>
                      </a:endParaRP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FFFF99"/>
                          </a:solidFill>
                          <a:effectLst/>
                          <a:latin typeface="Arial" charset="0"/>
                          <a:ea typeface="ＭＳ Ｐゴシック" charset="0"/>
                        </a:rPr>
                        <a:t>0.87%</a:t>
                      </a: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r>
              <a:tr h="2794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25000">
                          <a:ln>
                            <a:noFill/>
                          </a:ln>
                          <a:solidFill>
                            <a:srgbClr val="FFFF99"/>
                          </a:solidFill>
                          <a:effectLst/>
                          <a:latin typeface="Arial" charset="0"/>
                          <a:ea typeface="ＭＳ Ｐゴシック" charset="0"/>
                        </a:rPr>
                        <a:t> </a:t>
                      </a:r>
                      <a:r>
                        <a:rPr kumimoji="0" lang="fr-FR" sz="1400" b="0" i="0" u="none" strike="noStrike" cap="none" normalizeH="0" baseline="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2500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0">
                          <a:ln>
                            <a:noFill/>
                          </a:ln>
                          <a:solidFill>
                            <a:srgbClr val="FFFF99"/>
                          </a:solidFill>
                          <a:effectLst/>
                          <a:latin typeface="Arial" charset="0"/>
                          <a:ea typeface="ＭＳ Ｐゴシック" charset="0"/>
                        </a:rPr>
                        <a:t> / </a:t>
                      </a:r>
                      <a:r>
                        <a:rPr kumimoji="0" lang="fr-FR" sz="1400" b="0" i="0" u="none" strike="noStrike" cap="none" normalizeH="0" baseline="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2500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25000">
                          <a:ln>
                            <a:noFill/>
                          </a:ln>
                          <a:solidFill>
                            <a:srgbClr val="FFFF99"/>
                          </a:solidFill>
                          <a:effectLst/>
                          <a:latin typeface="Arial" charset="0"/>
                          <a:ea typeface="ＭＳ Ｐゴシック" charset="0"/>
                        </a:rPr>
                        <a:t>  </a:t>
                      </a:r>
                      <a:r>
                        <a:rPr kumimoji="0" lang="fr-FR" sz="1400" b="0" i="0" u="none" strike="noStrike" cap="none" normalizeH="0" baseline="0">
                          <a:ln>
                            <a:noFill/>
                          </a:ln>
                          <a:solidFill>
                            <a:srgbClr val="FFFF99"/>
                          </a:solidFill>
                          <a:effectLst/>
                          <a:latin typeface="Arial" charset="0"/>
                          <a:ea typeface="ＭＳ Ｐゴシック" charset="0"/>
                        </a:rPr>
                        <a:t>(CC)</a:t>
                      </a: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FFFF99"/>
                          </a:solidFill>
                          <a:effectLst/>
                          <a:latin typeface="Arial" charset="0"/>
                          <a:ea typeface="ＭＳ Ｐゴシック" charset="0"/>
                        </a:rPr>
                        <a:t>2.1%</a:t>
                      </a: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r>
              <a:tr h="3190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25000">
                          <a:ln>
                            <a:noFill/>
                          </a:ln>
                          <a:solidFill>
                            <a:srgbClr val="FFFF99"/>
                          </a:solidFill>
                          <a:effectLst/>
                          <a:latin typeface="ＭＳ Ｐゴシック" charset="0"/>
                          <a:ea typeface="ＭＳ Ｐゴシック" charset="0"/>
                          <a:sym typeface="Symbol" charset="0"/>
                        </a:rPr>
                        <a:t></a:t>
                      </a:r>
                      <a:r>
                        <a:rPr kumimoji="0" lang="fr-FR" sz="1400" b="0" i="0" u="none" strike="noStrike" cap="none" normalizeH="0" baseline="0">
                          <a:ln>
                            <a:noFill/>
                          </a:ln>
                          <a:solidFill>
                            <a:srgbClr val="FFFF99"/>
                          </a:solidFill>
                          <a:effectLst/>
                          <a:latin typeface="Arial" charset="0"/>
                          <a:ea typeface="ＭＳ Ｐゴシック" charset="0"/>
                        </a:rPr>
                        <a:t> prompt</a:t>
                      </a: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a:ln>
                            <a:noFill/>
                          </a:ln>
                          <a:solidFill>
                            <a:srgbClr val="FFFF99"/>
                          </a:solidFill>
                          <a:effectLst/>
                          <a:latin typeface="Arial" charset="0"/>
                          <a:ea typeface="ＭＳ Ｐゴシック" charset="0"/>
                        </a:rPr>
                        <a:t>negligible</a:t>
                      </a:r>
                    </a:p>
                  </a:txBody>
                  <a:tcPr anchor="ctr" anchorCtr="1"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solidFill>
                      <a:srgbClr val="404040"/>
                    </a:solidFill>
                  </a:tcPr>
                </a:tc>
              </a:tr>
            </a:tbl>
          </a:graphicData>
        </a:graphic>
      </p:graphicFrame>
      <p:sp>
        <p:nvSpPr>
          <p:cNvPr id="2" name="Slide Number Placeholder 1"/>
          <p:cNvSpPr>
            <a:spLocks noGrp="1"/>
          </p:cNvSpPr>
          <p:nvPr>
            <p:ph type="sldNum" sz="quarter" idx="12"/>
          </p:nvPr>
        </p:nvSpPr>
        <p:spPr/>
        <p:txBody>
          <a:bodyPr/>
          <a:lstStyle/>
          <a:p>
            <a:fld id="{B6E83538-7B09-654E-B1EE-BA7F11D3DB4E}" type="slidenum">
              <a:rPr lang="en-GB" smtClean="0"/>
              <a:t>12</a:t>
            </a:fld>
            <a:endParaRPr lang="en-GB"/>
          </a:p>
        </p:txBody>
      </p:sp>
    </p:spTree>
    <p:extLst>
      <p:ext uri="{BB962C8B-B14F-4D97-AF65-F5344CB8AC3E}">
        <p14:creationId xmlns:p14="http://schemas.microsoft.com/office/powerpoint/2010/main" val="28623754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t="143" b="1"/>
          <a:stretch/>
        </p:blipFill>
        <p:spPr>
          <a:xfrm>
            <a:off x="1871692" y="233937"/>
            <a:ext cx="5600735" cy="5826166"/>
          </a:xfrm>
        </p:spPr>
      </p:pic>
      <p:sp>
        <p:nvSpPr>
          <p:cNvPr id="4" name="TextBox 3"/>
          <p:cNvSpPr txBox="1"/>
          <p:nvPr/>
        </p:nvSpPr>
        <p:spPr>
          <a:xfrm>
            <a:off x="55705" y="6182642"/>
            <a:ext cx="9054871" cy="646331"/>
          </a:xfrm>
          <a:prstGeom prst="rect">
            <a:avLst/>
          </a:prstGeom>
          <a:noFill/>
        </p:spPr>
        <p:txBody>
          <a:bodyPr wrap="square" rtlCol="0">
            <a:spAutoFit/>
          </a:bodyPr>
          <a:lstStyle/>
          <a:p>
            <a:r>
              <a:rPr lang="en-US" dirty="0"/>
              <a:t> </a:t>
            </a:r>
            <a:r>
              <a:rPr lang="en-US" dirty="0">
                <a:latin typeface="Comic Sans MS"/>
              </a:rPr>
              <a:t>Monitoring of the PolaRx2e GPS antenna position, showing the slow earth crust drift and the </a:t>
            </a:r>
            <a:r>
              <a:rPr lang="en-US" dirty="0" smtClean="0">
                <a:latin typeface="Comic Sans MS"/>
              </a:rPr>
              <a:t>fault </a:t>
            </a:r>
            <a:r>
              <a:rPr lang="en-US" dirty="0" smtClean="0">
                <a:latin typeface="Comic Sans MS"/>
              </a:rPr>
              <a:t>displacement of </a:t>
            </a:r>
            <a:r>
              <a:rPr lang="en-US" dirty="0">
                <a:latin typeface="Comic Sans MS"/>
              </a:rPr>
              <a:t>the 2009 earthquake in the LNGS region.</a:t>
            </a:r>
          </a:p>
        </p:txBody>
      </p:sp>
      <p:sp>
        <p:nvSpPr>
          <p:cNvPr id="2" name="Slide Number Placeholder 1"/>
          <p:cNvSpPr>
            <a:spLocks noGrp="1"/>
          </p:cNvSpPr>
          <p:nvPr>
            <p:ph type="sldNum" sz="quarter" idx="12"/>
          </p:nvPr>
        </p:nvSpPr>
        <p:spPr/>
        <p:txBody>
          <a:bodyPr/>
          <a:lstStyle/>
          <a:p>
            <a:fld id="{B6E83538-7B09-654E-B1EE-BA7F11D3DB4E}" type="slidenum">
              <a:rPr lang="en-GB" smtClean="0"/>
              <a:t>13</a:t>
            </a:fld>
            <a:endParaRPr lang="en-GB"/>
          </a:p>
        </p:txBody>
      </p:sp>
    </p:spTree>
    <p:extLst>
      <p:ext uri="{BB962C8B-B14F-4D97-AF65-F5344CB8AC3E}">
        <p14:creationId xmlns:p14="http://schemas.microsoft.com/office/powerpoint/2010/main" val="34923985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78869" y="5505250"/>
            <a:ext cx="6808629" cy="646331"/>
          </a:xfrm>
          <a:prstGeom prst="rect">
            <a:avLst/>
          </a:prstGeom>
        </p:spPr>
        <p:txBody>
          <a:bodyPr wrap="square">
            <a:spAutoFit/>
          </a:bodyPr>
          <a:lstStyle/>
          <a:p>
            <a:r>
              <a:rPr lang="en-GB" dirty="0" smtClean="0"/>
              <a:t>Waveforms </a:t>
            </a:r>
            <a:r>
              <a:rPr lang="en-GB" dirty="0"/>
              <a:t>of </a:t>
            </a:r>
            <a:r>
              <a:rPr lang="en-GB" dirty="0" smtClean="0"/>
              <a:t>the OPERA neutrino events </a:t>
            </a:r>
            <a:r>
              <a:rPr lang="en-GB" dirty="0"/>
              <a:t>corresponding to the two SPS extractions for the </a:t>
            </a:r>
            <a:r>
              <a:rPr lang="en-GB" dirty="0" smtClean="0"/>
              <a:t>2009, </a:t>
            </a:r>
            <a:r>
              <a:rPr lang="en-GB" dirty="0"/>
              <a:t>2010 </a:t>
            </a:r>
            <a:r>
              <a:rPr lang="en-GB" dirty="0" smtClean="0"/>
              <a:t>and 2011 data </a:t>
            </a:r>
            <a:r>
              <a:rPr lang="en-GB" dirty="0"/>
              <a:t>samples.</a:t>
            </a:r>
            <a:endParaRPr lang="it-IT" dirty="0"/>
          </a:p>
        </p:txBody>
      </p:sp>
      <p:pic>
        <p:nvPicPr>
          <p:cNvPr id="2" name="Picture 1"/>
          <p:cNvPicPr>
            <a:picLocks noChangeAspect="1"/>
          </p:cNvPicPr>
          <p:nvPr/>
        </p:nvPicPr>
        <p:blipFill>
          <a:blip r:embed="rId2"/>
          <a:stretch>
            <a:fillRect/>
          </a:stretch>
        </p:blipFill>
        <p:spPr>
          <a:xfrm>
            <a:off x="0" y="1765300"/>
            <a:ext cx="9144000" cy="3311769"/>
          </a:xfrm>
          <a:prstGeom prst="rect">
            <a:avLst/>
          </a:prstGeom>
        </p:spPr>
      </p:pic>
      <p:sp>
        <p:nvSpPr>
          <p:cNvPr id="3" name="Slide Number Placeholder 2"/>
          <p:cNvSpPr>
            <a:spLocks noGrp="1"/>
          </p:cNvSpPr>
          <p:nvPr>
            <p:ph type="sldNum" sz="quarter" idx="12"/>
          </p:nvPr>
        </p:nvSpPr>
        <p:spPr/>
        <p:txBody>
          <a:bodyPr/>
          <a:lstStyle/>
          <a:p>
            <a:fld id="{B6E83538-7B09-654E-B1EE-BA7F11D3DB4E}" type="slidenum">
              <a:rPr lang="en-GB" smtClean="0"/>
              <a:t>14</a:t>
            </a:fld>
            <a:endParaRPr lang="en-GB"/>
          </a:p>
        </p:txBody>
      </p:sp>
    </p:spTree>
    <p:extLst>
      <p:ext uri="{BB962C8B-B14F-4D97-AF65-F5344CB8AC3E}">
        <p14:creationId xmlns:p14="http://schemas.microsoft.com/office/powerpoint/2010/main" val="22192418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8263" y="5405385"/>
            <a:ext cx="7264597" cy="646331"/>
          </a:xfrm>
          <a:prstGeom prst="rect">
            <a:avLst/>
          </a:prstGeom>
        </p:spPr>
        <p:txBody>
          <a:bodyPr wrap="square">
            <a:spAutoFit/>
          </a:bodyPr>
          <a:lstStyle/>
          <a:p>
            <a:r>
              <a:rPr lang="en-GB" dirty="0" smtClean="0">
                <a:latin typeface="Comic Sans MS"/>
              </a:rPr>
              <a:t> </a:t>
            </a:r>
            <a:r>
              <a:rPr lang="en-GB" dirty="0">
                <a:latin typeface="Comic Sans MS"/>
              </a:rPr>
              <a:t>Results of the likelihood </a:t>
            </a:r>
            <a:r>
              <a:rPr lang="en-GB" dirty="0" smtClean="0">
                <a:latin typeface="Comic Sans MS"/>
              </a:rPr>
              <a:t>maximization </a:t>
            </a:r>
            <a:r>
              <a:rPr lang="en-GB" dirty="0">
                <a:latin typeface="Comic Sans MS"/>
              </a:rPr>
              <a:t>corresponding to the two SPS extractions for the </a:t>
            </a:r>
            <a:r>
              <a:rPr lang="en-GB" dirty="0" smtClean="0">
                <a:latin typeface="Comic Sans MS"/>
              </a:rPr>
              <a:t>2009, 2010 and 2011 </a:t>
            </a:r>
            <a:r>
              <a:rPr lang="en-GB" dirty="0">
                <a:latin typeface="Comic Sans MS"/>
              </a:rPr>
              <a:t>data </a:t>
            </a:r>
            <a:r>
              <a:rPr lang="en-GB" dirty="0" smtClean="0">
                <a:latin typeface="Comic Sans MS"/>
              </a:rPr>
              <a:t>.</a:t>
            </a:r>
            <a:endParaRPr lang="it-IT" dirty="0">
              <a:latin typeface="Comic Sans MS"/>
            </a:endParaRPr>
          </a:p>
        </p:txBody>
      </p:sp>
      <p:sp>
        <p:nvSpPr>
          <p:cNvPr id="9" name="TextBox 8"/>
          <p:cNvSpPr txBox="1"/>
          <p:nvPr/>
        </p:nvSpPr>
        <p:spPr>
          <a:xfrm>
            <a:off x="938263" y="6013377"/>
            <a:ext cx="6927683" cy="707886"/>
          </a:xfrm>
          <a:prstGeom prst="rect">
            <a:avLst/>
          </a:prstGeom>
          <a:noFill/>
        </p:spPr>
        <p:txBody>
          <a:bodyPr wrap="square" rtlCol="0">
            <a:spAutoFit/>
          </a:bodyPr>
          <a:lstStyle/>
          <a:p>
            <a:r>
              <a:rPr lang="en-US" sz="2000" dirty="0" smtClean="0">
                <a:solidFill>
                  <a:srgbClr val="0000FF"/>
                </a:solidFill>
                <a:latin typeface="Comic Sans MS"/>
              </a:rPr>
              <a:t>The likelihood maximization procedure was checked with a Monte Carlo simulation.</a:t>
            </a:r>
            <a:endParaRPr lang="en-US" sz="2000" dirty="0">
              <a:solidFill>
                <a:srgbClr val="0000FF"/>
              </a:solidFill>
              <a:latin typeface="Comic Sans MS"/>
            </a:endParaRPr>
          </a:p>
        </p:txBody>
      </p:sp>
      <p:pic>
        <p:nvPicPr>
          <p:cNvPr id="3" name="Picture 2"/>
          <p:cNvPicPr>
            <a:picLocks noChangeAspect="1"/>
          </p:cNvPicPr>
          <p:nvPr/>
        </p:nvPicPr>
        <p:blipFill>
          <a:blip r:embed="rId2"/>
          <a:stretch>
            <a:fillRect/>
          </a:stretch>
        </p:blipFill>
        <p:spPr>
          <a:xfrm>
            <a:off x="1574800" y="171090"/>
            <a:ext cx="5802554" cy="5260490"/>
          </a:xfrm>
          <a:prstGeom prst="rect">
            <a:avLst/>
          </a:prstGeom>
        </p:spPr>
      </p:pic>
      <p:sp>
        <p:nvSpPr>
          <p:cNvPr id="2" name="Slide Number Placeholder 1"/>
          <p:cNvSpPr>
            <a:spLocks noGrp="1"/>
          </p:cNvSpPr>
          <p:nvPr>
            <p:ph type="sldNum" sz="quarter" idx="12"/>
          </p:nvPr>
        </p:nvSpPr>
        <p:spPr/>
        <p:txBody>
          <a:bodyPr/>
          <a:lstStyle/>
          <a:p>
            <a:fld id="{B6E83538-7B09-654E-B1EE-BA7F11D3DB4E}" type="slidenum">
              <a:rPr lang="en-GB" smtClean="0"/>
              <a:t>15</a:t>
            </a:fld>
            <a:endParaRPr lang="en-GB"/>
          </a:p>
        </p:txBody>
      </p:sp>
    </p:spTree>
    <p:extLst>
      <p:ext uri="{BB962C8B-B14F-4D97-AF65-F5344CB8AC3E}">
        <p14:creationId xmlns:p14="http://schemas.microsoft.com/office/powerpoint/2010/main" val="18120868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021" y="145058"/>
            <a:ext cx="2186384" cy="1176654"/>
          </a:xfrm>
        </p:spPr>
        <p:txBody>
          <a:bodyPr>
            <a:normAutofit/>
          </a:bodyPr>
          <a:lstStyle/>
          <a:p>
            <a:pPr algn="l"/>
            <a:r>
              <a:rPr lang="en-US" sz="2800" dirty="0" smtClean="0">
                <a:solidFill>
                  <a:srgbClr val="FF0000"/>
                </a:solidFill>
                <a:latin typeface="Comic Sans MS"/>
              </a:rPr>
              <a:t>Wave Form Digitizers</a:t>
            </a:r>
            <a:endParaRPr lang="en-US" sz="2800" dirty="0">
              <a:solidFill>
                <a:srgbClr val="FF0000"/>
              </a:solidFill>
              <a:latin typeface="Comic Sans MS"/>
            </a:endParaRPr>
          </a:p>
        </p:txBody>
      </p:sp>
      <p:sp>
        <p:nvSpPr>
          <p:cNvPr id="5" name="Rectangle 4"/>
          <p:cNvSpPr/>
          <p:nvPr/>
        </p:nvSpPr>
        <p:spPr>
          <a:xfrm>
            <a:off x="1568007" y="5874430"/>
            <a:ext cx="6958824" cy="923330"/>
          </a:xfrm>
          <a:prstGeom prst="rect">
            <a:avLst/>
          </a:prstGeom>
        </p:spPr>
        <p:txBody>
          <a:bodyPr wrap="square">
            <a:spAutoFit/>
          </a:bodyPr>
          <a:lstStyle/>
          <a:p>
            <a:r>
              <a:rPr lang="en-GB" dirty="0" smtClean="0">
                <a:latin typeface="Comic Sans MS"/>
              </a:rPr>
              <a:t> </a:t>
            </a:r>
            <a:r>
              <a:rPr lang="en-GB" dirty="0">
                <a:latin typeface="Comic Sans MS"/>
              </a:rPr>
              <a:t>Comparison between the data distributions and the PDF for the two SPS extractions before and after applying corrections for </a:t>
            </a:r>
            <a:r>
              <a:rPr lang="en-GB" dirty="0" err="1">
                <a:latin typeface="Symbol"/>
              </a:rPr>
              <a:t>dt</a:t>
            </a:r>
            <a:r>
              <a:rPr lang="en-GB" dirty="0">
                <a:latin typeface="Comic Sans MS"/>
              </a:rPr>
              <a:t> resulting from the likelihood </a:t>
            </a:r>
            <a:r>
              <a:rPr lang="en-GB" dirty="0" smtClean="0">
                <a:latin typeface="Comic Sans MS"/>
              </a:rPr>
              <a:t>maximization</a:t>
            </a:r>
            <a:r>
              <a:rPr lang="en-GB" dirty="0">
                <a:latin typeface="Comic Sans MS"/>
              </a:rPr>
              <a:t>.</a:t>
            </a:r>
            <a:endParaRPr lang="it-IT" dirty="0">
              <a:latin typeface="Comic Sans MS"/>
            </a:endParaRPr>
          </a:p>
        </p:txBody>
      </p:sp>
      <p:pic>
        <p:nvPicPr>
          <p:cNvPr id="4" name="Picture 3"/>
          <p:cNvPicPr>
            <a:picLocks noChangeAspect="1"/>
          </p:cNvPicPr>
          <p:nvPr/>
        </p:nvPicPr>
        <p:blipFill>
          <a:blip r:embed="rId2"/>
          <a:stretch>
            <a:fillRect/>
          </a:stretch>
        </p:blipFill>
        <p:spPr>
          <a:xfrm>
            <a:off x="2494035" y="91018"/>
            <a:ext cx="5958584" cy="5853370"/>
          </a:xfrm>
          <a:prstGeom prst="rect">
            <a:avLst/>
          </a:prstGeom>
        </p:spPr>
      </p:pic>
      <p:sp>
        <p:nvSpPr>
          <p:cNvPr id="3" name="Slide Number Placeholder 2"/>
          <p:cNvSpPr>
            <a:spLocks noGrp="1"/>
          </p:cNvSpPr>
          <p:nvPr>
            <p:ph type="sldNum" sz="quarter" idx="12"/>
          </p:nvPr>
        </p:nvSpPr>
        <p:spPr/>
        <p:txBody>
          <a:bodyPr/>
          <a:lstStyle/>
          <a:p>
            <a:fld id="{B6E83538-7B09-654E-B1EE-BA7F11D3DB4E}" type="slidenum">
              <a:rPr lang="en-GB" smtClean="0"/>
              <a:t>16</a:t>
            </a:fld>
            <a:endParaRPr lang="en-GB"/>
          </a:p>
        </p:txBody>
      </p:sp>
    </p:spTree>
    <p:extLst>
      <p:ext uri="{BB962C8B-B14F-4D97-AF65-F5344CB8AC3E}">
        <p14:creationId xmlns:p14="http://schemas.microsoft.com/office/powerpoint/2010/main" val="23132164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838" y="128190"/>
            <a:ext cx="2936381" cy="1754327"/>
          </a:xfrm>
          <a:prstGeom prst="rect">
            <a:avLst/>
          </a:prstGeom>
        </p:spPr>
        <p:txBody>
          <a:bodyPr wrap="square">
            <a:spAutoFit/>
          </a:bodyPr>
          <a:lstStyle/>
          <a:p>
            <a:r>
              <a:rPr lang="en-GB" dirty="0">
                <a:solidFill>
                  <a:srgbClr val="FF6600"/>
                </a:solidFill>
                <a:latin typeface="Comic Sans MS"/>
              </a:rPr>
              <a:t>Table 1: Summary of the calibration values assumed in the blind analysis and those corresponding to the final analysis. </a:t>
            </a:r>
            <a:endParaRPr lang="it-IT" dirty="0">
              <a:solidFill>
                <a:srgbClr val="FF6600"/>
              </a:solidFill>
              <a:latin typeface="Comic Sans MS"/>
            </a:endParaRPr>
          </a:p>
        </p:txBody>
      </p:sp>
      <p:pic>
        <p:nvPicPr>
          <p:cNvPr id="2" name="Picture 1"/>
          <p:cNvPicPr>
            <a:picLocks noChangeAspect="1"/>
          </p:cNvPicPr>
          <p:nvPr/>
        </p:nvPicPr>
        <p:blipFill>
          <a:blip r:embed="rId2"/>
          <a:stretch>
            <a:fillRect/>
          </a:stretch>
        </p:blipFill>
        <p:spPr>
          <a:xfrm>
            <a:off x="2456640" y="256220"/>
            <a:ext cx="6626307" cy="6048965"/>
          </a:xfrm>
          <a:prstGeom prst="rect">
            <a:avLst/>
          </a:prstGeom>
        </p:spPr>
      </p:pic>
      <p:sp>
        <p:nvSpPr>
          <p:cNvPr id="3" name="Slide Number Placeholder 2"/>
          <p:cNvSpPr>
            <a:spLocks noGrp="1"/>
          </p:cNvSpPr>
          <p:nvPr>
            <p:ph type="sldNum" sz="quarter" idx="12"/>
          </p:nvPr>
        </p:nvSpPr>
        <p:spPr/>
        <p:txBody>
          <a:bodyPr/>
          <a:lstStyle/>
          <a:p>
            <a:fld id="{B6E83538-7B09-654E-B1EE-BA7F11D3DB4E}" type="slidenum">
              <a:rPr lang="en-GB" smtClean="0"/>
              <a:t>17</a:t>
            </a:fld>
            <a:endParaRPr lang="en-GB"/>
          </a:p>
        </p:txBody>
      </p:sp>
    </p:spTree>
    <p:extLst>
      <p:ext uri="{BB962C8B-B14F-4D97-AF65-F5344CB8AC3E}">
        <p14:creationId xmlns:p14="http://schemas.microsoft.com/office/powerpoint/2010/main" val="50086363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847" y="151411"/>
            <a:ext cx="3519555" cy="923330"/>
          </a:xfrm>
          <a:prstGeom prst="rect">
            <a:avLst/>
          </a:prstGeom>
        </p:spPr>
        <p:txBody>
          <a:bodyPr wrap="square">
            <a:spAutoFit/>
          </a:bodyPr>
          <a:lstStyle/>
          <a:p>
            <a:r>
              <a:rPr lang="en-GB" dirty="0">
                <a:solidFill>
                  <a:srgbClr val="FF6600"/>
                </a:solidFill>
                <a:latin typeface="Comic Sans MS"/>
              </a:rPr>
              <a:t>Table 2: </a:t>
            </a:r>
            <a:r>
              <a:rPr lang="en-GB" dirty="0" smtClean="0">
                <a:solidFill>
                  <a:srgbClr val="FF6600"/>
                </a:solidFill>
                <a:latin typeface="Comic Sans MS"/>
              </a:rPr>
              <a:t>Contributions </a:t>
            </a:r>
            <a:r>
              <a:rPr lang="en-GB" dirty="0">
                <a:solidFill>
                  <a:srgbClr val="FF6600"/>
                </a:solidFill>
                <a:latin typeface="Comic Sans MS"/>
              </a:rPr>
              <a:t>to the overall systematic uncertainty on the measurement of </a:t>
            </a:r>
            <a:r>
              <a:rPr lang="en-GB" dirty="0" err="1" smtClean="0">
                <a:solidFill>
                  <a:srgbClr val="FF6600"/>
                </a:solidFill>
                <a:latin typeface="Symbol"/>
              </a:rPr>
              <a:t>d</a:t>
            </a:r>
            <a:r>
              <a:rPr lang="en-GB" dirty="0" err="1">
                <a:solidFill>
                  <a:srgbClr val="FF6600"/>
                </a:solidFill>
                <a:latin typeface="Comic Sans MS"/>
              </a:rPr>
              <a:t>t.</a:t>
            </a:r>
            <a:r>
              <a:rPr lang="it-IT" dirty="0" smtClean="0">
                <a:solidFill>
                  <a:srgbClr val="FF6600"/>
                </a:solidFill>
                <a:latin typeface="Comic Sans MS"/>
              </a:rPr>
              <a:t> </a:t>
            </a:r>
            <a:endParaRPr lang="en-US" dirty="0">
              <a:solidFill>
                <a:srgbClr val="FF6600"/>
              </a:solidFill>
              <a:latin typeface="Comic Sans MS"/>
            </a:endParaRPr>
          </a:p>
        </p:txBody>
      </p:sp>
      <p:pic>
        <p:nvPicPr>
          <p:cNvPr id="2" name="Picture 1"/>
          <p:cNvPicPr>
            <a:picLocks noChangeAspect="1"/>
          </p:cNvPicPr>
          <p:nvPr/>
        </p:nvPicPr>
        <p:blipFill>
          <a:blip r:embed="rId2"/>
          <a:stretch>
            <a:fillRect/>
          </a:stretch>
        </p:blipFill>
        <p:spPr>
          <a:xfrm>
            <a:off x="1928659" y="1026760"/>
            <a:ext cx="6512950" cy="5701209"/>
          </a:xfrm>
          <a:prstGeom prst="rect">
            <a:avLst/>
          </a:prstGeom>
        </p:spPr>
      </p:pic>
      <p:sp>
        <p:nvSpPr>
          <p:cNvPr id="3" name="Slide Number Placeholder 2"/>
          <p:cNvSpPr>
            <a:spLocks noGrp="1"/>
          </p:cNvSpPr>
          <p:nvPr>
            <p:ph type="sldNum" sz="quarter" idx="12"/>
          </p:nvPr>
        </p:nvSpPr>
        <p:spPr/>
        <p:txBody>
          <a:bodyPr/>
          <a:lstStyle/>
          <a:p>
            <a:fld id="{B6E83538-7B09-654E-B1EE-BA7F11D3DB4E}" type="slidenum">
              <a:rPr lang="en-GB" smtClean="0"/>
              <a:t>18</a:t>
            </a:fld>
            <a:endParaRPr lang="en-GB"/>
          </a:p>
        </p:txBody>
      </p:sp>
    </p:spTree>
    <p:extLst>
      <p:ext uri="{BB962C8B-B14F-4D97-AF65-F5344CB8AC3E}">
        <p14:creationId xmlns:p14="http://schemas.microsoft.com/office/powerpoint/2010/main" val="26955625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835" y="299499"/>
            <a:ext cx="3926494" cy="4801315"/>
          </a:xfrm>
          <a:prstGeom prst="rect">
            <a:avLst/>
          </a:prstGeom>
        </p:spPr>
        <p:txBody>
          <a:bodyPr wrap="square">
            <a:spAutoFit/>
          </a:bodyPr>
          <a:lstStyle/>
          <a:p>
            <a:r>
              <a:rPr lang="en-GB" dirty="0" smtClean="0">
                <a:solidFill>
                  <a:srgbClr val="FF6600"/>
                </a:solidFill>
                <a:latin typeface="Comic Sans MS"/>
              </a:rPr>
              <a:t>The </a:t>
            </a:r>
            <a:r>
              <a:rPr lang="en-GB" dirty="0">
                <a:solidFill>
                  <a:srgbClr val="FF6600"/>
                </a:solidFill>
                <a:latin typeface="Comic Sans MS"/>
              </a:rPr>
              <a:t>left plot shows the energy dependence of </a:t>
            </a:r>
            <a:r>
              <a:rPr lang="en-GB" dirty="0">
                <a:solidFill>
                  <a:srgbClr val="FF6600"/>
                </a:solidFill>
                <a:latin typeface="Symbol"/>
              </a:rPr>
              <a:t>n</a:t>
            </a:r>
            <a:r>
              <a:rPr lang="en-GB" baseline="-25000" dirty="0">
                <a:solidFill>
                  <a:srgbClr val="FF6600"/>
                </a:solidFill>
                <a:latin typeface="Symbol"/>
              </a:rPr>
              <a:t>m</a:t>
            </a:r>
            <a:r>
              <a:rPr lang="en-GB" dirty="0">
                <a:solidFill>
                  <a:srgbClr val="FF6600"/>
                </a:solidFill>
                <a:latin typeface="Symbol"/>
              </a:rPr>
              <a:t> </a:t>
            </a:r>
            <a:r>
              <a:rPr lang="en-GB" dirty="0">
                <a:solidFill>
                  <a:srgbClr val="FF6600"/>
                </a:solidFill>
                <a:latin typeface="Comic Sans MS"/>
              </a:rPr>
              <a:t>CC internal </a:t>
            </a:r>
            <a:r>
              <a:rPr lang="en-GB" dirty="0" smtClean="0">
                <a:solidFill>
                  <a:srgbClr val="FF6600"/>
                </a:solidFill>
                <a:latin typeface="Comic Sans MS"/>
              </a:rPr>
              <a:t>events (for E</a:t>
            </a:r>
            <a:r>
              <a:rPr lang="en-GB" baseline="-25000" dirty="0" smtClean="0">
                <a:solidFill>
                  <a:srgbClr val="FF6600"/>
                </a:solidFill>
                <a:latin typeface="Symbol"/>
              </a:rPr>
              <a:t>n</a:t>
            </a:r>
            <a:r>
              <a:rPr lang="en-GB" dirty="0" smtClean="0">
                <a:solidFill>
                  <a:srgbClr val="FF6600"/>
                </a:solidFill>
                <a:latin typeface="Comic Sans MS"/>
              </a:rPr>
              <a:t>&lt;20 </a:t>
            </a:r>
            <a:r>
              <a:rPr lang="en-GB" dirty="0" err="1" smtClean="0">
                <a:solidFill>
                  <a:srgbClr val="FF6600"/>
                </a:solidFill>
                <a:latin typeface="Comic Sans MS"/>
              </a:rPr>
              <a:t>Gev</a:t>
            </a:r>
            <a:r>
              <a:rPr lang="en-GB" dirty="0" smtClean="0">
                <a:solidFill>
                  <a:srgbClr val="FF6600"/>
                </a:solidFill>
                <a:latin typeface="Comic Sans MS"/>
              </a:rPr>
              <a:t> and E</a:t>
            </a:r>
            <a:r>
              <a:rPr lang="en-GB" baseline="-25000" dirty="0" smtClean="0">
                <a:solidFill>
                  <a:srgbClr val="FF6600"/>
                </a:solidFill>
                <a:latin typeface="Symbol"/>
              </a:rPr>
              <a:t>n</a:t>
            </a:r>
            <a:r>
              <a:rPr lang="en-GB" dirty="0" smtClean="0">
                <a:solidFill>
                  <a:srgbClr val="FF6600"/>
                </a:solidFill>
                <a:latin typeface="Comic Sans MS"/>
              </a:rPr>
              <a:t>&gt;20 </a:t>
            </a:r>
            <a:r>
              <a:rPr lang="en-GB" dirty="0" err="1" smtClean="0">
                <a:solidFill>
                  <a:srgbClr val="FF6600"/>
                </a:solidFill>
                <a:latin typeface="Comic Sans MS"/>
              </a:rPr>
              <a:t>GeV</a:t>
            </a:r>
            <a:r>
              <a:rPr lang="en-GB" dirty="0" smtClean="0">
                <a:solidFill>
                  <a:srgbClr val="FF6600"/>
                </a:solidFill>
                <a:latin typeface="Comic Sans MS"/>
              </a:rPr>
              <a:t>). </a:t>
            </a:r>
            <a:r>
              <a:rPr lang="en-GB" dirty="0">
                <a:solidFill>
                  <a:srgbClr val="FF6600"/>
                </a:solidFill>
                <a:latin typeface="Comic Sans MS"/>
              </a:rPr>
              <a:t>The errors attributed to the two points </a:t>
            </a:r>
            <a:r>
              <a:rPr lang="en-GB" dirty="0" smtClean="0">
                <a:solidFill>
                  <a:srgbClr val="FF6600"/>
                </a:solidFill>
                <a:latin typeface="Comic Sans MS"/>
              </a:rPr>
              <a:t>are </a:t>
            </a:r>
            <a:r>
              <a:rPr lang="en-GB" dirty="0">
                <a:solidFill>
                  <a:srgbClr val="FF6600"/>
                </a:solidFill>
                <a:latin typeface="Comic Sans MS"/>
              </a:rPr>
              <a:t>statistical in order to make easier their relative comparison since systematic </a:t>
            </a:r>
            <a:r>
              <a:rPr lang="en-GB" dirty="0" smtClean="0">
                <a:solidFill>
                  <a:srgbClr val="FF6600"/>
                </a:solidFill>
                <a:latin typeface="Comic Sans MS"/>
              </a:rPr>
              <a:t>errors cancel </a:t>
            </a:r>
            <a:r>
              <a:rPr lang="en-GB" dirty="0">
                <a:solidFill>
                  <a:srgbClr val="FF6600"/>
                </a:solidFill>
                <a:latin typeface="Comic Sans MS"/>
              </a:rPr>
              <a:t>out; the systematic error is represented by a band around the zero effect line. The right plot shows the global result of the analysis including both internal and external events (for the latter the energy cannot be measured). The error bar includes statistical and systematic uncertainties added in quadrature.</a:t>
            </a:r>
            <a:endParaRPr lang="it-IT" dirty="0">
              <a:solidFill>
                <a:srgbClr val="FF6600"/>
              </a:solidFill>
              <a:latin typeface="Comic Sans MS"/>
            </a:endParaRPr>
          </a:p>
        </p:txBody>
      </p:sp>
      <p:pic>
        <p:nvPicPr>
          <p:cNvPr id="2" name="Picture 1"/>
          <p:cNvPicPr>
            <a:picLocks noChangeAspect="1"/>
          </p:cNvPicPr>
          <p:nvPr/>
        </p:nvPicPr>
        <p:blipFill>
          <a:blip r:embed="rId2"/>
          <a:stretch>
            <a:fillRect/>
          </a:stretch>
        </p:blipFill>
        <p:spPr>
          <a:xfrm>
            <a:off x="3847783" y="367621"/>
            <a:ext cx="5236555" cy="4934974"/>
          </a:xfrm>
          <a:prstGeom prst="rect">
            <a:avLst/>
          </a:prstGeom>
        </p:spPr>
      </p:pic>
      <p:sp>
        <p:nvSpPr>
          <p:cNvPr id="3" name="Slide Number Placeholder 2"/>
          <p:cNvSpPr>
            <a:spLocks noGrp="1"/>
          </p:cNvSpPr>
          <p:nvPr>
            <p:ph type="sldNum" sz="quarter" idx="12"/>
          </p:nvPr>
        </p:nvSpPr>
        <p:spPr/>
        <p:txBody>
          <a:bodyPr/>
          <a:lstStyle/>
          <a:p>
            <a:fld id="{B6E83538-7B09-654E-B1EE-BA7F11D3DB4E}" type="slidenum">
              <a:rPr lang="en-GB" smtClean="0"/>
              <a:t>19</a:t>
            </a:fld>
            <a:endParaRPr lang="en-GB"/>
          </a:p>
        </p:txBody>
      </p:sp>
    </p:spTree>
    <p:extLst>
      <p:ext uri="{BB962C8B-B14F-4D97-AF65-F5344CB8AC3E}">
        <p14:creationId xmlns:p14="http://schemas.microsoft.com/office/powerpoint/2010/main" val="8961620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183" y="195396"/>
            <a:ext cx="8886047" cy="6478532"/>
          </a:xfrm>
        </p:spPr>
        <p:txBody>
          <a:bodyPr>
            <a:noAutofit/>
          </a:bodyPr>
          <a:lstStyle/>
          <a:p>
            <a:pPr marL="914400" lvl="2" indent="0">
              <a:buNone/>
            </a:pPr>
            <a:r>
              <a:rPr lang="it-IT" sz="1800" b="1" dirty="0" smtClean="0">
                <a:solidFill>
                  <a:srgbClr val="FF0000"/>
                </a:solidFill>
                <a:latin typeface="Comic Sans MS"/>
              </a:rPr>
              <a:t>1. INTRODUCTION</a:t>
            </a:r>
            <a:endParaRPr lang="en-US" sz="1800" b="1" dirty="0" smtClean="0">
              <a:solidFill>
                <a:srgbClr val="FF0000"/>
              </a:solidFill>
              <a:latin typeface="Comic Sans MS"/>
            </a:endParaRPr>
          </a:p>
          <a:p>
            <a:pPr marL="0" indent="0">
              <a:buNone/>
            </a:pPr>
            <a:r>
              <a:rPr lang="en-US" sz="1800" dirty="0" smtClean="0">
                <a:latin typeface="Comic Sans MS"/>
              </a:rPr>
              <a:t>  In the </a:t>
            </a:r>
            <a:r>
              <a:rPr lang="en-US" sz="1800" dirty="0" smtClean="0">
                <a:latin typeface="Comic Sans MS"/>
              </a:rPr>
              <a:t>past : </a:t>
            </a:r>
          </a:p>
          <a:p>
            <a:pPr>
              <a:buFontTx/>
              <a:buChar char="-"/>
            </a:pPr>
            <a:r>
              <a:rPr lang="en-US" sz="1800" dirty="0" smtClean="0">
                <a:latin typeface="Comic Sans MS"/>
              </a:rPr>
              <a:t>for </a:t>
            </a:r>
            <a:r>
              <a:rPr lang="en-US" sz="1800" dirty="0">
                <a:latin typeface="Comic Sans MS"/>
              </a:rPr>
              <a:t>E</a:t>
            </a:r>
            <a:r>
              <a:rPr lang="en-GB" sz="1800" baseline="-25000" dirty="0">
                <a:latin typeface="Symbol"/>
              </a:rPr>
              <a:t>n</a:t>
            </a:r>
            <a:r>
              <a:rPr lang="en-GB" sz="1800" baseline="-25000" dirty="0">
                <a:latin typeface="Comic Sans MS"/>
              </a:rPr>
              <a:t> </a:t>
            </a:r>
            <a:r>
              <a:rPr lang="en-US" sz="1800" dirty="0">
                <a:latin typeface="Comic Sans MS"/>
              </a:rPr>
              <a:t>&gt; 30 </a:t>
            </a:r>
            <a:r>
              <a:rPr lang="en-US" sz="1800" dirty="0" err="1">
                <a:latin typeface="Comic Sans MS"/>
              </a:rPr>
              <a:t>GeV</a:t>
            </a:r>
            <a:r>
              <a:rPr lang="it-IT" sz="1800" dirty="0">
                <a:latin typeface="Comic Sans MS"/>
              </a:rPr>
              <a:t> </a:t>
            </a:r>
            <a:r>
              <a:rPr lang="it-IT" sz="1800" dirty="0" smtClean="0">
                <a:latin typeface="Comic Sans MS"/>
              </a:rPr>
              <a:t>, short baseline</a:t>
            </a:r>
            <a:r>
              <a:rPr lang="it-IT" sz="1800" dirty="0" smtClean="0">
                <a:latin typeface="Comic Sans MS"/>
              </a:rPr>
              <a:t>: </a:t>
            </a:r>
            <a:r>
              <a:rPr lang="it-IT" sz="1800" dirty="0" smtClean="0">
                <a:latin typeface="Comic Sans MS"/>
              </a:rPr>
              <a:t>no </a:t>
            </a:r>
            <a:r>
              <a:rPr lang="it-IT" sz="1800" dirty="0" err="1" smtClean="0">
                <a:latin typeface="Comic Sans MS"/>
              </a:rPr>
              <a:t>deviation</a:t>
            </a:r>
            <a:r>
              <a:rPr lang="it-IT" sz="1800" dirty="0" smtClean="0">
                <a:latin typeface="Comic Sans MS"/>
              </a:rPr>
              <a:t> down to v-c/c =4  10</a:t>
            </a:r>
            <a:r>
              <a:rPr lang="it-IT" sz="1800" baseline="30000" dirty="0" smtClean="0">
                <a:latin typeface="Comic Sans MS"/>
              </a:rPr>
              <a:t>-5 </a:t>
            </a:r>
            <a:r>
              <a:rPr lang="it-IT" sz="1800" dirty="0" smtClean="0">
                <a:latin typeface="Comic Sans MS"/>
              </a:rPr>
              <a:t> </a:t>
            </a:r>
          </a:p>
          <a:p>
            <a:pPr marL="0" indent="0">
              <a:buNone/>
            </a:pPr>
            <a:r>
              <a:rPr lang="it-IT" sz="1800" b="1" baseline="30000" dirty="0" smtClean="0">
                <a:latin typeface="Comic Sans MS"/>
              </a:rPr>
              <a:t>-</a:t>
            </a:r>
            <a:r>
              <a:rPr lang="it-IT" sz="1800" baseline="30000" dirty="0" smtClean="0">
                <a:latin typeface="Comic Sans MS"/>
              </a:rPr>
              <a:t> </a:t>
            </a:r>
            <a:r>
              <a:rPr lang="it-IT" sz="1800" dirty="0" smtClean="0">
                <a:latin typeface="Comic Sans MS"/>
              </a:rPr>
              <a:t>  MINOS : v-c/c=5.1 +-2.9 </a:t>
            </a:r>
            <a:r>
              <a:rPr lang="it-IT" sz="1800" dirty="0">
                <a:latin typeface="Comic Sans MS"/>
              </a:rPr>
              <a:t>10</a:t>
            </a:r>
            <a:r>
              <a:rPr lang="it-IT" sz="1800" baseline="30000" dirty="0">
                <a:latin typeface="Comic Sans MS"/>
              </a:rPr>
              <a:t>-</a:t>
            </a:r>
            <a:r>
              <a:rPr lang="it-IT" sz="1800" baseline="30000" dirty="0" smtClean="0">
                <a:latin typeface="Comic Sans MS"/>
              </a:rPr>
              <a:t>5  </a:t>
            </a:r>
            <a:r>
              <a:rPr lang="it-IT" sz="1800" dirty="0" smtClean="0">
                <a:latin typeface="Comic Sans MS"/>
              </a:rPr>
              <a:t> </a:t>
            </a:r>
            <a:endParaRPr lang="it-IT" sz="1800" dirty="0">
              <a:latin typeface="Comic Sans MS"/>
            </a:endParaRPr>
          </a:p>
          <a:p>
            <a:pPr>
              <a:buFontTx/>
              <a:buChar char="-"/>
            </a:pPr>
            <a:r>
              <a:rPr lang="it-IT" sz="1800" dirty="0" smtClean="0">
                <a:latin typeface="Comic Sans MS"/>
              </a:rPr>
              <a:t>SN1987A </a:t>
            </a:r>
            <a:r>
              <a:rPr lang="it-IT" sz="1800" dirty="0" smtClean="0">
                <a:latin typeface="Comic Sans MS"/>
              </a:rPr>
              <a:t>: E</a:t>
            </a:r>
            <a:r>
              <a:rPr lang="it-IT" sz="1800" baseline="-25000" dirty="0" smtClean="0">
                <a:latin typeface="Symbol"/>
              </a:rPr>
              <a:t>n</a:t>
            </a:r>
            <a:r>
              <a:rPr lang="it-IT" sz="1800" dirty="0" smtClean="0">
                <a:latin typeface="Comic Sans MS"/>
              </a:rPr>
              <a:t> = 10 </a:t>
            </a:r>
            <a:r>
              <a:rPr lang="it-IT" sz="1800" dirty="0" err="1" smtClean="0">
                <a:latin typeface="Comic Sans MS"/>
              </a:rPr>
              <a:t>MeV</a:t>
            </a:r>
            <a:r>
              <a:rPr lang="it-IT" sz="1800" dirty="0" smtClean="0">
                <a:latin typeface="Comic Sans MS"/>
              </a:rPr>
              <a:t> : </a:t>
            </a:r>
            <a:r>
              <a:rPr lang="it-IT" sz="1800" dirty="0" err="1" smtClean="0">
                <a:latin typeface="Comic Sans MS"/>
              </a:rPr>
              <a:t>limit</a:t>
            </a:r>
            <a:r>
              <a:rPr lang="it-IT" sz="1800" dirty="0" smtClean="0">
                <a:latin typeface="Comic Sans MS"/>
              </a:rPr>
              <a:t>  v-c/c=2.9 10</a:t>
            </a:r>
            <a:r>
              <a:rPr lang="it-IT" sz="1800" baseline="30000" dirty="0" smtClean="0">
                <a:latin typeface="Comic Sans MS"/>
              </a:rPr>
              <a:t>-</a:t>
            </a:r>
            <a:r>
              <a:rPr lang="it-IT" sz="1800" baseline="30000" dirty="0" smtClean="0">
                <a:latin typeface="Comic Sans MS"/>
              </a:rPr>
              <a:t>9</a:t>
            </a:r>
          </a:p>
          <a:p>
            <a:pPr marL="0" indent="0">
              <a:buNone/>
            </a:pPr>
            <a:r>
              <a:rPr lang="it-IT" sz="1800" b="1" dirty="0">
                <a:solidFill>
                  <a:srgbClr val="FF0000"/>
                </a:solidFill>
                <a:latin typeface="Comic Sans MS"/>
              </a:rPr>
              <a:t>-Method of </a:t>
            </a:r>
            <a:r>
              <a:rPr lang="it-IT" sz="1800" b="1" dirty="0" err="1">
                <a:solidFill>
                  <a:srgbClr val="FF0000"/>
                </a:solidFill>
                <a:latin typeface="Comic Sans MS"/>
              </a:rPr>
              <a:t>measurement</a:t>
            </a:r>
            <a:r>
              <a:rPr lang="it-IT" sz="1800" b="1" dirty="0">
                <a:solidFill>
                  <a:srgbClr val="FF0000"/>
                </a:solidFill>
                <a:latin typeface="Comic Sans MS"/>
              </a:rPr>
              <a:t> of the </a:t>
            </a:r>
            <a:r>
              <a:rPr lang="it-IT" sz="1800" b="1" dirty="0" err="1">
                <a:solidFill>
                  <a:srgbClr val="FF0000"/>
                </a:solidFill>
                <a:latin typeface="Comic Sans MS"/>
              </a:rPr>
              <a:t>velocity</a:t>
            </a:r>
            <a:r>
              <a:rPr lang="it-IT" sz="1800" b="1" dirty="0">
                <a:solidFill>
                  <a:srgbClr val="FF0000"/>
                </a:solidFill>
                <a:latin typeface="Comic Sans MS"/>
              </a:rPr>
              <a:t> :   </a:t>
            </a:r>
            <a:r>
              <a:rPr lang="it-IT" sz="1800" b="1" dirty="0" err="1">
                <a:solidFill>
                  <a:srgbClr val="FF0000"/>
                </a:solidFill>
                <a:latin typeface="Comic Sans MS"/>
              </a:rPr>
              <a:t>v</a:t>
            </a:r>
            <a:r>
              <a:rPr lang="it-IT" sz="1800" b="1" baseline="-25000" dirty="0" err="1">
                <a:solidFill>
                  <a:srgbClr val="FF0000"/>
                </a:solidFill>
                <a:latin typeface="Symbol"/>
              </a:rPr>
              <a:t>n</a:t>
            </a:r>
            <a:r>
              <a:rPr lang="it-IT" sz="1800" b="1" dirty="0">
                <a:solidFill>
                  <a:srgbClr val="FF0000"/>
                </a:solidFill>
                <a:latin typeface="Comic Sans MS"/>
              </a:rPr>
              <a:t>=l/TOF    [+</a:t>
            </a:r>
            <a:r>
              <a:rPr lang="it-IT" sz="1800" b="1" dirty="0" err="1">
                <a:solidFill>
                  <a:srgbClr val="FF0000"/>
                </a:solidFill>
                <a:latin typeface="Comic Sans MS"/>
              </a:rPr>
              <a:t>corrections</a:t>
            </a:r>
            <a:r>
              <a:rPr lang="it-IT" sz="1800" b="1" dirty="0">
                <a:solidFill>
                  <a:srgbClr val="FF0000"/>
                </a:solidFill>
                <a:latin typeface="Comic Sans MS"/>
              </a:rPr>
              <a:t>]</a:t>
            </a:r>
          </a:p>
          <a:p>
            <a:pPr marL="0" indent="0">
              <a:buNone/>
            </a:pPr>
            <a:r>
              <a:rPr lang="it-IT" sz="1800" b="1" dirty="0">
                <a:solidFill>
                  <a:srgbClr val="FF0000"/>
                </a:solidFill>
                <a:latin typeface="Comic Sans MS"/>
              </a:rPr>
              <a:t>Precise </a:t>
            </a:r>
            <a:r>
              <a:rPr lang="it-IT" sz="1800" b="1" dirty="0" err="1">
                <a:solidFill>
                  <a:srgbClr val="FF0000"/>
                </a:solidFill>
                <a:latin typeface="Comic Sans MS"/>
              </a:rPr>
              <a:t>measurement</a:t>
            </a:r>
            <a:r>
              <a:rPr lang="it-IT" sz="1800" b="1" dirty="0">
                <a:solidFill>
                  <a:srgbClr val="FF0000"/>
                </a:solidFill>
                <a:latin typeface="Comic Sans MS"/>
              </a:rPr>
              <a:t> of the CERN-OPERA </a:t>
            </a:r>
            <a:r>
              <a:rPr lang="it-IT" sz="1800" b="1" dirty="0" err="1">
                <a:solidFill>
                  <a:srgbClr val="FF0000"/>
                </a:solidFill>
                <a:latin typeface="Comic Sans MS"/>
              </a:rPr>
              <a:t>distance</a:t>
            </a:r>
            <a:r>
              <a:rPr lang="it-IT" sz="1800" b="1" dirty="0">
                <a:solidFill>
                  <a:srgbClr val="FF0000"/>
                </a:solidFill>
                <a:latin typeface="Comic Sans MS"/>
              </a:rPr>
              <a:t> </a:t>
            </a:r>
            <a:r>
              <a:rPr lang="it-IT" sz="1800" b="1" dirty="0" smtClean="0">
                <a:solidFill>
                  <a:srgbClr val="FF0000"/>
                </a:solidFill>
                <a:latin typeface="Comic Sans MS"/>
              </a:rPr>
              <a:t>l by </a:t>
            </a:r>
            <a:r>
              <a:rPr lang="it-IT" sz="1800" b="1" dirty="0" err="1">
                <a:solidFill>
                  <a:srgbClr val="FF0000"/>
                </a:solidFill>
                <a:latin typeface="Comic Sans MS"/>
              </a:rPr>
              <a:t>geodesy</a:t>
            </a:r>
            <a:r>
              <a:rPr lang="it-IT" sz="1800" b="1" dirty="0">
                <a:solidFill>
                  <a:srgbClr val="FF0000"/>
                </a:solidFill>
                <a:latin typeface="Comic Sans MS"/>
              </a:rPr>
              <a:t> to 20 cm </a:t>
            </a:r>
          </a:p>
          <a:p>
            <a:pPr marL="0" indent="0">
              <a:buNone/>
            </a:pPr>
            <a:r>
              <a:rPr lang="it-IT" sz="1800" b="1" dirty="0">
                <a:solidFill>
                  <a:srgbClr val="FF0000"/>
                </a:solidFill>
                <a:latin typeface="Comic Sans MS"/>
              </a:rPr>
              <a:t>     “          “           TOF via </a:t>
            </a:r>
            <a:r>
              <a:rPr lang="it-IT" sz="1800" b="1" dirty="0" smtClean="0">
                <a:solidFill>
                  <a:srgbClr val="FF0000"/>
                </a:solidFill>
                <a:latin typeface="Comic Sans MS"/>
              </a:rPr>
              <a:t>GPS </a:t>
            </a:r>
            <a:r>
              <a:rPr lang="it-IT" sz="1800" b="1" dirty="0" err="1">
                <a:solidFill>
                  <a:srgbClr val="FF0000"/>
                </a:solidFill>
                <a:latin typeface="Comic Sans MS"/>
              </a:rPr>
              <a:t>s</a:t>
            </a:r>
            <a:r>
              <a:rPr lang="it-IT" sz="1800" b="1" dirty="0" err="1" smtClean="0">
                <a:solidFill>
                  <a:srgbClr val="FF0000"/>
                </a:solidFill>
                <a:latin typeface="Comic Sans MS"/>
              </a:rPr>
              <a:t>ynchronzed</a:t>
            </a:r>
            <a:r>
              <a:rPr lang="it-IT" sz="1800" b="1" dirty="0" smtClean="0">
                <a:solidFill>
                  <a:srgbClr val="FF0000"/>
                </a:solidFill>
                <a:latin typeface="Comic Sans MS"/>
              </a:rPr>
              <a:t> </a:t>
            </a:r>
            <a:r>
              <a:rPr lang="it-IT" sz="1800" b="1" dirty="0" err="1">
                <a:solidFill>
                  <a:srgbClr val="FF0000"/>
                </a:solidFill>
                <a:latin typeface="Comic Sans MS"/>
              </a:rPr>
              <a:t>atomic</a:t>
            </a:r>
            <a:r>
              <a:rPr lang="it-IT" sz="1800" b="1" dirty="0">
                <a:solidFill>
                  <a:srgbClr val="FF0000"/>
                </a:solidFill>
                <a:latin typeface="Comic Sans MS"/>
              </a:rPr>
              <a:t> clocks+……</a:t>
            </a:r>
            <a:endParaRPr lang="en-US" sz="1800" b="1" baseline="30000" dirty="0">
              <a:solidFill>
                <a:srgbClr val="FF0000"/>
              </a:solidFill>
              <a:latin typeface="Comic Sans MS"/>
            </a:endParaRPr>
          </a:p>
          <a:p>
            <a:pPr marL="0" indent="0">
              <a:buNone/>
            </a:pPr>
            <a:endParaRPr lang="it-IT" sz="1800" baseline="30000" dirty="0">
              <a:latin typeface="Comic Sans MS"/>
            </a:endParaRPr>
          </a:p>
          <a:p>
            <a:pPr marL="0" indent="0">
              <a:buNone/>
            </a:pPr>
            <a:r>
              <a:rPr lang="it-IT" sz="1800" baseline="30000" dirty="0" smtClean="0">
                <a:latin typeface="Comic Sans MS"/>
              </a:rPr>
              <a:t>    </a:t>
            </a:r>
            <a:r>
              <a:rPr lang="it-IT" sz="1800" b="1" dirty="0" smtClean="0">
                <a:latin typeface="Comic Sans MS"/>
              </a:rPr>
              <a:t> </a:t>
            </a:r>
            <a:r>
              <a:rPr lang="it-IT" sz="1800" b="1" dirty="0" smtClean="0">
                <a:solidFill>
                  <a:srgbClr val="FF0000"/>
                </a:solidFill>
                <a:latin typeface="Comic Sans MS"/>
              </a:rPr>
              <a:t>2.1 OPERA    </a:t>
            </a:r>
          </a:p>
          <a:p>
            <a:pPr marL="0" indent="0">
              <a:buNone/>
            </a:pPr>
            <a:r>
              <a:rPr lang="en-GB" sz="1800" dirty="0">
                <a:solidFill>
                  <a:srgbClr val="3366FF"/>
                </a:solidFill>
                <a:latin typeface="Comic Sans MS"/>
              </a:rPr>
              <a:t>The hybrid OPERA detector at LNGS is composed of two identical Super Modules each consisting of an instrumented target section with a mass </a:t>
            </a:r>
            <a:r>
              <a:rPr lang="en-GB" sz="1800" dirty="0" smtClean="0">
                <a:solidFill>
                  <a:srgbClr val="3366FF"/>
                </a:solidFill>
                <a:latin typeface="Comic Sans MS"/>
              </a:rPr>
              <a:t>of </a:t>
            </a:r>
            <a:r>
              <a:rPr lang="en-GB" sz="1800" dirty="0">
                <a:solidFill>
                  <a:srgbClr val="3366FF"/>
                </a:solidFill>
                <a:latin typeface="Comic Sans MS"/>
              </a:rPr>
              <a:t>625 </a:t>
            </a:r>
            <a:r>
              <a:rPr lang="en-GB" sz="1800" dirty="0" smtClean="0">
                <a:solidFill>
                  <a:srgbClr val="3366FF"/>
                </a:solidFill>
                <a:latin typeface="Comic Sans MS"/>
              </a:rPr>
              <a:t>t </a:t>
            </a:r>
            <a:r>
              <a:rPr lang="en-GB" sz="1800" dirty="0">
                <a:solidFill>
                  <a:srgbClr val="3366FF"/>
                </a:solidFill>
                <a:latin typeface="Comic Sans MS"/>
              </a:rPr>
              <a:t>followed by a magnetic </a:t>
            </a:r>
            <a:r>
              <a:rPr lang="en-GB" sz="1800" dirty="0" err="1">
                <a:solidFill>
                  <a:srgbClr val="3366FF"/>
                </a:solidFill>
                <a:latin typeface="Comic Sans MS"/>
              </a:rPr>
              <a:t>muon</a:t>
            </a:r>
            <a:r>
              <a:rPr lang="en-GB" sz="1800" dirty="0">
                <a:solidFill>
                  <a:srgbClr val="3366FF"/>
                </a:solidFill>
                <a:latin typeface="Comic Sans MS"/>
              </a:rPr>
              <a:t> spectrometer. Each target section is a succession of walls filled with high spatial resolution emulsion/lead units interleaved with pairs of 6.7 × 6.7 m</a:t>
            </a:r>
            <a:r>
              <a:rPr lang="en-GB" sz="1800" baseline="30000" dirty="0">
                <a:solidFill>
                  <a:srgbClr val="3366FF"/>
                </a:solidFill>
                <a:latin typeface="Comic Sans MS"/>
              </a:rPr>
              <a:t>2 </a:t>
            </a:r>
            <a:r>
              <a:rPr lang="en-GB" sz="1800" dirty="0">
                <a:solidFill>
                  <a:srgbClr val="3366FF"/>
                </a:solidFill>
                <a:latin typeface="Comic Sans MS"/>
              </a:rPr>
              <a:t>planes of 256 horizontal and vertical scintillator strips composing the Target Tracker (TT). The TT allows the localisation of neutrino interactions in the </a:t>
            </a:r>
            <a:r>
              <a:rPr lang="en-GB" sz="1800" dirty="0" smtClean="0">
                <a:solidFill>
                  <a:srgbClr val="3366FF"/>
                </a:solidFill>
                <a:latin typeface="Comic Sans MS"/>
              </a:rPr>
              <a:t>target</a:t>
            </a:r>
            <a:r>
              <a:rPr lang="en-GB" sz="1800" dirty="0">
                <a:solidFill>
                  <a:srgbClr val="3366FF"/>
                </a:solidFill>
                <a:latin typeface="Comic Sans MS"/>
              </a:rPr>
              <a:t> </a:t>
            </a:r>
            <a:r>
              <a:rPr lang="en-GB" sz="1800" dirty="0" smtClean="0">
                <a:solidFill>
                  <a:srgbClr val="3366FF"/>
                </a:solidFill>
                <a:latin typeface="Comic Sans MS"/>
              </a:rPr>
              <a:t>and is </a:t>
            </a:r>
            <a:r>
              <a:rPr lang="en-GB" sz="1800" dirty="0">
                <a:solidFill>
                  <a:srgbClr val="3366FF"/>
                </a:solidFill>
                <a:latin typeface="Comic Sans MS"/>
              </a:rPr>
              <a:t>used to measure the interaction time of neutrinos </a:t>
            </a:r>
            <a:r>
              <a:rPr lang="en-GB" sz="1800" dirty="0" smtClean="0">
                <a:solidFill>
                  <a:srgbClr val="3366FF"/>
                </a:solidFill>
                <a:latin typeface="Comic Sans MS"/>
              </a:rPr>
              <a:t>. </a:t>
            </a:r>
          </a:p>
          <a:p>
            <a:pPr marL="0" indent="0">
              <a:buNone/>
            </a:pPr>
            <a:endParaRPr lang="it-IT" sz="1800" b="1" baseline="30000" dirty="0">
              <a:solidFill>
                <a:srgbClr val="3366FF"/>
              </a:solidFill>
              <a:latin typeface="Comic Sans MS"/>
            </a:endParaRPr>
          </a:p>
          <a:p>
            <a:pPr marL="0" indent="0">
              <a:buNone/>
            </a:pPr>
            <a:r>
              <a:rPr lang="it-IT" sz="1800" b="1" dirty="0" smtClean="0">
                <a:solidFill>
                  <a:srgbClr val="FF0000"/>
                </a:solidFill>
                <a:latin typeface="Comic Sans MS"/>
              </a:rPr>
              <a:t>2.2 CNGS</a:t>
            </a:r>
            <a:endParaRPr lang="it-IT" sz="1800" b="1" dirty="0">
              <a:solidFill>
                <a:srgbClr val="FF0000"/>
              </a:solidFill>
              <a:latin typeface="Comic Sans MS"/>
            </a:endParaRPr>
          </a:p>
          <a:p>
            <a:pPr marL="0" indent="0">
              <a:buNone/>
            </a:pPr>
            <a:r>
              <a:rPr lang="it-IT" sz="1800" dirty="0" smtClean="0">
                <a:latin typeface="Comic Sans MS"/>
              </a:rPr>
              <a:t> </a:t>
            </a:r>
            <a:r>
              <a:rPr lang="it-IT" sz="1800" dirty="0" err="1" smtClean="0">
                <a:latin typeface="Comic Sans MS"/>
              </a:rPr>
              <a:t>Protons</a:t>
            </a:r>
            <a:r>
              <a:rPr lang="it-IT" sz="1800" dirty="0" smtClean="0">
                <a:latin typeface="Comic Sans MS"/>
              </a:rPr>
              <a:t> </a:t>
            </a:r>
            <a:r>
              <a:rPr lang="it-IT" sz="1800" dirty="0" err="1" smtClean="0">
                <a:latin typeface="Comic Sans MS"/>
              </a:rPr>
              <a:t>ejected</a:t>
            </a:r>
            <a:r>
              <a:rPr lang="it-IT" sz="1800" dirty="0" smtClean="0">
                <a:latin typeface="Comic Sans MS"/>
              </a:rPr>
              <a:t> from the </a:t>
            </a:r>
            <a:r>
              <a:rPr lang="it-IT" sz="1800" dirty="0" smtClean="0">
                <a:latin typeface="Comic Sans MS"/>
              </a:rPr>
              <a:t>SPS: </a:t>
            </a:r>
            <a:r>
              <a:rPr lang="it-IT" sz="1800" dirty="0" smtClean="0">
                <a:latin typeface="Comic Sans MS"/>
              </a:rPr>
              <a:t>2 </a:t>
            </a:r>
            <a:r>
              <a:rPr lang="it-IT" sz="1800" dirty="0" err="1" smtClean="0">
                <a:latin typeface="Comic Sans MS"/>
              </a:rPr>
              <a:t>extractions</a:t>
            </a:r>
            <a:r>
              <a:rPr lang="it-IT" sz="1800" dirty="0" smtClean="0">
                <a:latin typeface="Comic Sans MS"/>
              </a:rPr>
              <a:t>, </a:t>
            </a:r>
            <a:r>
              <a:rPr lang="it-IT" sz="1800" dirty="0" err="1" smtClean="0">
                <a:latin typeface="Comic Sans MS"/>
              </a:rPr>
              <a:t>each</a:t>
            </a:r>
            <a:r>
              <a:rPr lang="it-IT" sz="1800" dirty="0" smtClean="0">
                <a:latin typeface="Comic Sans MS"/>
              </a:rPr>
              <a:t> of 10.5 </a:t>
            </a:r>
            <a:r>
              <a:rPr lang="it-IT" sz="1800" dirty="0" err="1" smtClean="0">
                <a:latin typeface="Symbol"/>
              </a:rPr>
              <a:t>m</a:t>
            </a:r>
            <a:r>
              <a:rPr lang="it-IT" sz="1800" dirty="0" err="1" smtClean="0">
                <a:latin typeface="Comic Sans MS"/>
              </a:rPr>
              <a:t>s</a:t>
            </a:r>
            <a:r>
              <a:rPr lang="it-IT" sz="1800" dirty="0" smtClean="0">
                <a:latin typeface="Comic Sans MS"/>
              </a:rPr>
              <a:t>, </a:t>
            </a:r>
            <a:r>
              <a:rPr lang="it-IT" sz="1800" dirty="0" err="1" smtClean="0">
                <a:latin typeface="Comic Sans MS"/>
              </a:rPr>
              <a:t>spaced</a:t>
            </a:r>
            <a:r>
              <a:rPr lang="it-IT" sz="1800" dirty="0" smtClean="0">
                <a:latin typeface="Comic Sans MS"/>
              </a:rPr>
              <a:t> </a:t>
            </a:r>
            <a:r>
              <a:rPr lang="it-IT" sz="1800" dirty="0" smtClean="0">
                <a:latin typeface="Comic Sans MS"/>
              </a:rPr>
              <a:t>by 50 ms</a:t>
            </a:r>
            <a:r>
              <a:rPr lang="it-IT" sz="1800" dirty="0" smtClean="0">
                <a:latin typeface="Comic Sans MS"/>
              </a:rPr>
              <a:t>.</a:t>
            </a:r>
          </a:p>
          <a:p>
            <a:pPr marL="0" indent="0">
              <a:buNone/>
            </a:pPr>
            <a:endParaRPr lang="it-IT" sz="1800" dirty="0" smtClean="0">
              <a:latin typeface="Comic Sans MS"/>
            </a:endParaRPr>
          </a:p>
          <a:p>
            <a:pPr marL="0" indent="0">
              <a:buNone/>
            </a:pPr>
            <a:r>
              <a:rPr lang="it-IT" sz="1800" b="1" dirty="0" smtClean="0">
                <a:solidFill>
                  <a:srgbClr val="FF0000"/>
                </a:solidFill>
                <a:latin typeface="Comic Sans MS"/>
              </a:rPr>
              <a:t> </a:t>
            </a:r>
            <a:endParaRPr lang="en-US" sz="1800" b="1" baseline="30000" dirty="0">
              <a:solidFill>
                <a:srgbClr val="FF0000"/>
              </a:solidFill>
              <a:latin typeface="Comic Sans MS"/>
            </a:endParaRPr>
          </a:p>
        </p:txBody>
      </p:sp>
      <p:sp>
        <p:nvSpPr>
          <p:cNvPr id="5" name="Slide Number Placeholder 4"/>
          <p:cNvSpPr>
            <a:spLocks noGrp="1"/>
          </p:cNvSpPr>
          <p:nvPr>
            <p:ph type="sldNum" sz="quarter" idx="12"/>
          </p:nvPr>
        </p:nvSpPr>
        <p:spPr/>
        <p:txBody>
          <a:bodyPr/>
          <a:lstStyle/>
          <a:p>
            <a:fld id="{B6E83538-7B09-654E-B1EE-BA7F11D3DB4E}" type="slidenum">
              <a:rPr lang="en-GB" smtClean="0"/>
              <a:t>2</a:t>
            </a:fld>
            <a:endParaRPr lang="en-GB"/>
          </a:p>
        </p:txBody>
      </p:sp>
    </p:spTree>
    <p:extLst>
      <p:ext uri="{BB962C8B-B14F-4D97-AF65-F5344CB8AC3E}">
        <p14:creationId xmlns:p14="http://schemas.microsoft.com/office/powerpoint/2010/main" val="22446364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280"/>
            <a:ext cx="8229600" cy="824790"/>
          </a:xfrm>
        </p:spPr>
        <p:txBody>
          <a:bodyPr>
            <a:normAutofit fontScale="90000"/>
          </a:bodyPr>
          <a:lstStyle/>
          <a:p>
            <a:pPr algn="l"/>
            <a:r>
              <a:rPr lang="en-US" sz="3600" b="1" dirty="0">
                <a:solidFill>
                  <a:srgbClr val="FF0000"/>
                </a:solidFill>
                <a:latin typeface="Comic Sans MS"/>
              </a:rPr>
              <a:t> </a:t>
            </a:r>
            <a:r>
              <a:rPr lang="en-US" sz="3600" b="1" dirty="0" smtClean="0">
                <a:solidFill>
                  <a:srgbClr val="FF0000"/>
                </a:solidFill>
                <a:latin typeface="Comic Sans MS"/>
              </a:rPr>
              <a:t> 8. Conclusions</a:t>
            </a:r>
            <a:r>
              <a:rPr lang="en-US" b="1" dirty="0">
                <a:solidFill>
                  <a:srgbClr val="FF0000"/>
                </a:solidFill>
                <a:latin typeface="Comic Sans MS"/>
              </a:rPr>
              <a:t/>
            </a:r>
            <a:br>
              <a:rPr lang="en-US" b="1" dirty="0">
                <a:solidFill>
                  <a:srgbClr val="FF0000"/>
                </a:solidFill>
                <a:latin typeface="Comic Sans MS"/>
              </a:rPr>
            </a:br>
            <a:endParaRPr lang="en-US" dirty="0"/>
          </a:p>
        </p:txBody>
      </p:sp>
      <p:sp>
        <p:nvSpPr>
          <p:cNvPr id="3" name="Content Placeholder 2"/>
          <p:cNvSpPr>
            <a:spLocks noGrp="1"/>
          </p:cNvSpPr>
          <p:nvPr>
            <p:ph idx="1"/>
          </p:nvPr>
        </p:nvSpPr>
        <p:spPr>
          <a:xfrm>
            <a:off x="233962" y="1247800"/>
            <a:ext cx="8767990" cy="4642550"/>
          </a:xfrm>
        </p:spPr>
        <p:txBody>
          <a:bodyPr>
            <a:normAutofit fontScale="25000" lnSpcReduction="20000"/>
          </a:bodyPr>
          <a:lstStyle/>
          <a:p>
            <a:pPr marL="0" indent="0">
              <a:buNone/>
            </a:pPr>
            <a:r>
              <a:rPr lang="en-US" sz="2800" b="1" dirty="0" smtClean="0">
                <a:solidFill>
                  <a:srgbClr val="FF0000"/>
                </a:solidFill>
                <a:latin typeface="Comic Sans MS"/>
              </a:rPr>
              <a:t>     </a:t>
            </a:r>
            <a:r>
              <a:rPr lang="en-US" sz="7200" b="1" dirty="0" smtClean="0">
                <a:solidFill>
                  <a:srgbClr val="FF0000"/>
                </a:solidFill>
                <a:latin typeface="Comic Sans MS"/>
              </a:rPr>
              <a:t>  </a:t>
            </a:r>
            <a:r>
              <a:rPr lang="en-US" sz="8400" b="1" dirty="0" smtClean="0">
                <a:solidFill>
                  <a:srgbClr val="FF0000"/>
                </a:solidFill>
                <a:latin typeface="Comic Sans MS"/>
              </a:rPr>
              <a:t> </a:t>
            </a:r>
            <a:r>
              <a:rPr lang="en-GB" sz="8400" dirty="0" err="1" smtClean="0">
                <a:solidFill>
                  <a:srgbClr val="0000FF"/>
                </a:solidFill>
                <a:latin typeface="Symbol"/>
              </a:rPr>
              <a:t>d</a:t>
            </a:r>
            <a:r>
              <a:rPr lang="en-GB" sz="8400" dirty="0" err="1">
                <a:solidFill>
                  <a:srgbClr val="0000FF"/>
                </a:solidFill>
                <a:latin typeface="Comic Sans MS"/>
              </a:rPr>
              <a:t>t</a:t>
            </a:r>
            <a:r>
              <a:rPr lang="en-GB" sz="8400" dirty="0">
                <a:solidFill>
                  <a:srgbClr val="0000FF"/>
                </a:solidFill>
                <a:latin typeface="Comic Sans MS"/>
              </a:rPr>
              <a:t> </a:t>
            </a:r>
            <a:r>
              <a:rPr lang="en-GB" sz="8400" dirty="0">
                <a:solidFill>
                  <a:srgbClr val="0000FF"/>
                </a:solidFill>
                <a:latin typeface="Comic Sans MS"/>
              </a:rPr>
              <a:t>= </a:t>
            </a:r>
            <a:r>
              <a:rPr lang="en-GB" sz="8400" dirty="0" smtClean="0">
                <a:solidFill>
                  <a:srgbClr val="0000FF"/>
                </a:solidFill>
                <a:latin typeface="Comic Sans MS"/>
              </a:rPr>
              <a:t>(60.7 </a:t>
            </a:r>
            <a:r>
              <a:rPr lang="en-GB" sz="8400" dirty="0">
                <a:solidFill>
                  <a:srgbClr val="0000FF"/>
                </a:solidFill>
                <a:latin typeface="Comic Sans MS"/>
              </a:rPr>
              <a:t>± </a:t>
            </a:r>
            <a:r>
              <a:rPr lang="en-GB" sz="8400" dirty="0" smtClean="0">
                <a:solidFill>
                  <a:srgbClr val="0000FF"/>
                </a:solidFill>
                <a:latin typeface="Comic Sans MS"/>
              </a:rPr>
              <a:t>6.9 </a:t>
            </a:r>
            <a:r>
              <a:rPr lang="en-GB" sz="8400" dirty="0">
                <a:solidFill>
                  <a:srgbClr val="0000FF"/>
                </a:solidFill>
                <a:latin typeface="Comic Sans MS"/>
              </a:rPr>
              <a:t>(stat.) ± </a:t>
            </a:r>
            <a:r>
              <a:rPr lang="en-GB" sz="8400" dirty="0" smtClean="0">
                <a:solidFill>
                  <a:srgbClr val="0000FF"/>
                </a:solidFill>
                <a:latin typeface="Comic Sans MS"/>
              </a:rPr>
              <a:t>7.4 </a:t>
            </a:r>
            <a:r>
              <a:rPr lang="en-GB" sz="8400" dirty="0">
                <a:solidFill>
                  <a:srgbClr val="0000FF"/>
                </a:solidFill>
                <a:latin typeface="Comic Sans MS"/>
              </a:rPr>
              <a:t>(sys.)) </a:t>
            </a:r>
            <a:r>
              <a:rPr lang="en-GB" sz="8400" dirty="0" smtClean="0">
                <a:solidFill>
                  <a:srgbClr val="0000FF"/>
                </a:solidFill>
                <a:latin typeface="Comic Sans MS"/>
              </a:rPr>
              <a:t>ns at &lt;E</a:t>
            </a:r>
            <a:r>
              <a:rPr lang="en-GB" sz="8400" baseline="-25000" dirty="0" smtClean="0">
                <a:solidFill>
                  <a:srgbClr val="0000FF"/>
                </a:solidFill>
                <a:latin typeface="Symbol"/>
              </a:rPr>
              <a:t>n</a:t>
            </a:r>
            <a:r>
              <a:rPr lang="en-GB" sz="8400" dirty="0" smtClean="0">
                <a:solidFill>
                  <a:srgbClr val="0000FF"/>
                </a:solidFill>
                <a:latin typeface="Comic Sans MS"/>
              </a:rPr>
              <a:t>&gt;=17 </a:t>
            </a:r>
            <a:r>
              <a:rPr lang="en-GB" sz="8400" dirty="0" err="1" smtClean="0">
                <a:solidFill>
                  <a:srgbClr val="0000FF"/>
                </a:solidFill>
                <a:latin typeface="Comic Sans MS"/>
              </a:rPr>
              <a:t>GeV</a:t>
            </a:r>
            <a:endParaRPr lang="it-IT" sz="8400" dirty="0">
              <a:solidFill>
                <a:srgbClr val="0000FF"/>
              </a:solidFill>
              <a:latin typeface="Comic Sans MS"/>
            </a:endParaRPr>
          </a:p>
          <a:p>
            <a:r>
              <a:rPr lang="en-GB" sz="8400" dirty="0">
                <a:solidFill>
                  <a:srgbClr val="0000FF"/>
                </a:solidFill>
                <a:latin typeface="Comic Sans MS"/>
              </a:rPr>
              <a:t> </a:t>
            </a:r>
            <a:r>
              <a:rPr lang="en-GB" sz="8400" dirty="0" smtClean="0">
                <a:solidFill>
                  <a:srgbClr val="0000FF"/>
                </a:solidFill>
                <a:latin typeface="Comic Sans MS"/>
              </a:rPr>
              <a:t>significance    6.0 </a:t>
            </a:r>
            <a:r>
              <a:rPr lang="en-US" sz="8400" dirty="0">
                <a:solidFill>
                  <a:srgbClr val="0000FF"/>
                </a:solidFill>
                <a:latin typeface="Symbol"/>
              </a:rPr>
              <a:t>s</a:t>
            </a:r>
            <a:r>
              <a:rPr lang="it-IT" sz="8400" dirty="0">
                <a:solidFill>
                  <a:srgbClr val="0000FF"/>
                </a:solidFill>
                <a:latin typeface="Comic Sans MS"/>
              </a:rPr>
              <a:t> </a:t>
            </a:r>
            <a:r>
              <a:rPr lang="it-IT" sz="8400" dirty="0" smtClean="0">
                <a:solidFill>
                  <a:srgbClr val="0000FF"/>
                </a:solidFill>
                <a:latin typeface="Comic Sans MS"/>
              </a:rPr>
              <a:t>  (</a:t>
            </a:r>
            <a:r>
              <a:rPr lang="it-IT" sz="8400" dirty="0" err="1" smtClean="0">
                <a:solidFill>
                  <a:srgbClr val="0000FF"/>
                </a:solidFill>
                <a:latin typeface="Comic Sans MS"/>
              </a:rPr>
              <a:t>stat</a:t>
            </a:r>
            <a:r>
              <a:rPr lang="it-IT" sz="8400" dirty="0" smtClean="0">
                <a:solidFill>
                  <a:srgbClr val="0000FF"/>
                </a:solidFill>
                <a:latin typeface="Comic Sans MS"/>
              </a:rPr>
              <a:t> + </a:t>
            </a:r>
            <a:r>
              <a:rPr lang="it-IT" sz="8400" dirty="0" err="1" smtClean="0">
                <a:solidFill>
                  <a:srgbClr val="0000FF"/>
                </a:solidFill>
                <a:latin typeface="Comic Sans MS"/>
              </a:rPr>
              <a:t>sys</a:t>
            </a:r>
            <a:r>
              <a:rPr lang="it-IT" sz="8400" dirty="0" smtClean="0">
                <a:solidFill>
                  <a:srgbClr val="0000FF"/>
                </a:solidFill>
                <a:latin typeface="Comic Sans MS"/>
              </a:rPr>
              <a:t> </a:t>
            </a:r>
            <a:r>
              <a:rPr lang="it-IT" sz="8400" dirty="0" err="1" smtClean="0">
                <a:solidFill>
                  <a:srgbClr val="0000FF"/>
                </a:solidFill>
                <a:latin typeface="Comic Sans MS"/>
              </a:rPr>
              <a:t>added</a:t>
            </a:r>
            <a:r>
              <a:rPr lang="it-IT" sz="8400" dirty="0" smtClean="0">
                <a:solidFill>
                  <a:srgbClr val="0000FF"/>
                </a:solidFill>
                <a:latin typeface="Comic Sans MS"/>
              </a:rPr>
              <a:t> in quadrature)</a:t>
            </a:r>
            <a:endParaRPr lang="en-GB" sz="8400" dirty="0" smtClean="0">
              <a:solidFill>
                <a:srgbClr val="0000FF"/>
              </a:solidFill>
              <a:latin typeface="Comic Sans MS"/>
            </a:endParaRPr>
          </a:p>
          <a:p>
            <a:r>
              <a:rPr lang="it-IT" sz="8400" dirty="0" smtClean="0">
                <a:solidFill>
                  <a:srgbClr val="0000FF"/>
                </a:solidFill>
                <a:latin typeface="Comic Sans MS"/>
              </a:rPr>
              <a:t> (</a:t>
            </a:r>
            <a:r>
              <a:rPr lang="en-US" sz="8400" dirty="0" smtClean="0">
                <a:solidFill>
                  <a:srgbClr val="0000FF"/>
                </a:solidFill>
                <a:latin typeface="Comic Sans MS"/>
              </a:rPr>
              <a:t>v-</a:t>
            </a:r>
            <a:r>
              <a:rPr lang="en-US" sz="8400" i="1" dirty="0" smtClean="0">
                <a:solidFill>
                  <a:srgbClr val="0000FF"/>
                </a:solidFill>
                <a:latin typeface="Comic Sans MS"/>
              </a:rPr>
              <a:t>c)</a:t>
            </a:r>
            <a:r>
              <a:rPr lang="en-US" sz="8400" dirty="0" smtClean="0">
                <a:solidFill>
                  <a:srgbClr val="0000FF"/>
                </a:solidFill>
                <a:latin typeface="Comic Sans MS"/>
              </a:rPr>
              <a:t>/</a:t>
            </a:r>
            <a:r>
              <a:rPr lang="en-US" sz="8400" i="1" dirty="0">
                <a:solidFill>
                  <a:srgbClr val="0000FF"/>
                </a:solidFill>
                <a:latin typeface="Comic Sans MS"/>
              </a:rPr>
              <a:t>c</a:t>
            </a:r>
            <a:r>
              <a:rPr lang="en-US" sz="8400" dirty="0">
                <a:solidFill>
                  <a:srgbClr val="0000FF"/>
                </a:solidFill>
                <a:latin typeface="Comic Sans MS"/>
              </a:rPr>
              <a:t> = </a:t>
            </a:r>
            <a:r>
              <a:rPr lang="en-GB" sz="8400" dirty="0" err="1" smtClean="0">
                <a:solidFill>
                  <a:srgbClr val="0000FF"/>
                </a:solidFill>
                <a:latin typeface="Symbol"/>
              </a:rPr>
              <a:t>d</a:t>
            </a:r>
            <a:r>
              <a:rPr lang="en-GB" sz="8400" dirty="0" err="1">
                <a:solidFill>
                  <a:srgbClr val="0000FF"/>
                </a:solidFill>
                <a:latin typeface="Comic Sans MS"/>
              </a:rPr>
              <a:t>t</a:t>
            </a:r>
            <a:r>
              <a:rPr lang="en-GB" sz="8400">
                <a:solidFill>
                  <a:srgbClr val="0000FF"/>
                </a:solidFill>
                <a:latin typeface="Comic Sans MS"/>
              </a:rPr>
              <a:t>  </a:t>
            </a:r>
            <a:r>
              <a:rPr lang="en-GB" sz="8400" dirty="0">
                <a:solidFill>
                  <a:srgbClr val="0000FF"/>
                </a:solidFill>
                <a:latin typeface="Comic Sans MS"/>
              </a:rPr>
              <a:t>/(</a:t>
            </a:r>
            <a:r>
              <a:rPr lang="en-GB" sz="8400" dirty="0" err="1">
                <a:solidFill>
                  <a:srgbClr val="0000FF"/>
                </a:solidFill>
                <a:latin typeface="Comic Sans MS"/>
              </a:rPr>
              <a:t>TOF</a:t>
            </a:r>
            <a:r>
              <a:rPr lang="en-GB" sz="8400" baseline="-25000" dirty="0" err="1">
                <a:solidFill>
                  <a:srgbClr val="0000FF"/>
                </a:solidFill>
                <a:latin typeface="Comic Sans MS"/>
              </a:rPr>
              <a:t>c</a:t>
            </a:r>
            <a:r>
              <a:rPr lang="en-US" sz="8400" dirty="0">
                <a:solidFill>
                  <a:srgbClr val="0000FF"/>
                </a:solidFill>
                <a:latin typeface="Comic Sans MS"/>
              </a:rPr>
              <a:t> </a:t>
            </a:r>
            <a:r>
              <a:rPr lang="en-US" sz="8400" dirty="0" smtClean="0">
                <a:solidFill>
                  <a:srgbClr val="0000FF"/>
                </a:solidFill>
                <a:latin typeface="Comic Sans MS"/>
              </a:rPr>
              <a:t>- </a:t>
            </a:r>
            <a:r>
              <a:rPr lang="en-GB" sz="8400" dirty="0" err="1">
                <a:solidFill>
                  <a:srgbClr val="0000FF"/>
                </a:solidFill>
                <a:latin typeface="Symbol"/>
              </a:rPr>
              <a:t>d</a:t>
            </a:r>
            <a:r>
              <a:rPr lang="en-GB" sz="8400" dirty="0" err="1">
                <a:solidFill>
                  <a:srgbClr val="0000FF"/>
                </a:solidFill>
                <a:latin typeface="Comic Sans MS"/>
              </a:rPr>
              <a:t>t</a:t>
            </a:r>
            <a:r>
              <a:rPr lang="en-GB" sz="8400" dirty="0">
                <a:solidFill>
                  <a:srgbClr val="0000FF"/>
                </a:solidFill>
                <a:latin typeface="Comic Sans MS"/>
              </a:rPr>
              <a:t>) = (</a:t>
            </a:r>
            <a:r>
              <a:rPr lang="en-US" sz="8400" dirty="0" smtClean="0">
                <a:solidFill>
                  <a:srgbClr val="0000FF"/>
                </a:solidFill>
                <a:latin typeface="Comic Sans MS"/>
              </a:rPr>
              <a:t>2.48 </a:t>
            </a:r>
            <a:r>
              <a:rPr lang="en-US" sz="8400" dirty="0">
                <a:solidFill>
                  <a:srgbClr val="0000FF"/>
                </a:solidFill>
                <a:latin typeface="Comic Sans MS"/>
              </a:rPr>
              <a:t>± </a:t>
            </a:r>
            <a:r>
              <a:rPr lang="en-US" sz="8400" dirty="0" smtClean="0">
                <a:solidFill>
                  <a:srgbClr val="0000FF"/>
                </a:solidFill>
                <a:latin typeface="Comic Sans MS"/>
              </a:rPr>
              <a:t>0.28 </a:t>
            </a:r>
            <a:r>
              <a:rPr lang="en-US" sz="8400" dirty="0">
                <a:solidFill>
                  <a:srgbClr val="0000FF"/>
                </a:solidFill>
                <a:latin typeface="Comic Sans MS"/>
              </a:rPr>
              <a:t>(stat.) ± </a:t>
            </a:r>
            <a:r>
              <a:rPr lang="en-US" sz="8400" dirty="0" smtClean="0">
                <a:solidFill>
                  <a:srgbClr val="0000FF"/>
                </a:solidFill>
                <a:latin typeface="Comic Sans MS"/>
              </a:rPr>
              <a:t>0.30 </a:t>
            </a:r>
            <a:r>
              <a:rPr lang="en-US" sz="8400" dirty="0">
                <a:solidFill>
                  <a:srgbClr val="0000FF"/>
                </a:solidFill>
                <a:latin typeface="Comic Sans MS"/>
              </a:rPr>
              <a:t>(sys.)) ×10</a:t>
            </a:r>
            <a:r>
              <a:rPr lang="en-US" sz="8400" baseline="30000" dirty="0">
                <a:solidFill>
                  <a:srgbClr val="0000FF"/>
                </a:solidFill>
                <a:latin typeface="Comic Sans MS"/>
              </a:rPr>
              <a:t>-</a:t>
            </a:r>
            <a:r>
              <a:rPr lang="en-US" sz="8400" baseline="30000" dirty="0" smtClean="0">
                <a:solidFill>
                  <a:srgbClr val="0000FF"/>
                </a:solidFill>
                <a:latin typeface="Comic Sans MS"/>
              </a:rPr>
              <a:t>5</a:t>
            </a:r>
            <a:endParaRPr lang="it-IT" sz="8400" dirty="0">
              <a:solidFill>
                <a:srgbClr val="0000FF"/>
              </a:solidFill>
              <a:latin typeface="Comic Sans MS"/>
            </a:endParaRPr>
          </a:p>
          <a:p>
            <a:r>
              <a:rPr lang="it-IT" sz="8400" dirty="0" smtClean="0">
                <a:solidFill>
                  <a:srgbClr val="0000FF"/>
                </a:solidFill>
                <a:latin typeface="Comic Sans MS"/>
              </a:rPr>
              <a:t>No</a:t>
            </a:r>
            <a:r>
              <a:rPr lang="en-GB" sz="8400" dirty="0" smtClean="0">
                <a:solidFill>
                  <a:srgbClr val="0000FF"/>
                </a:solidFill>
                <a:latin typeface="Comic Sans MS"/>
              </a:rPr>
              <a:t> energy dependence</a:t>
            </a:r>
            <a:r>
              <a:rPr lang="en-GB" sz="8400" dirty="0">
                <a:solidFill>
                  <a:srgbClr val="0000FF"/>
                </a:solidFill>
                <a:latin typeface="Comic Sans MS"/>
              </a:rPr>
              <a:t> </a:t>
            </a:r>
            <a:r>
              <a:rPr lang="en-GB" sz="8400" dirty="0" smtClean="0">
                <a:solidFill>
                  <a:srgbClr val="0000FF"/>
                </a:solidFill>
                <a:latin typeface="Comic Sans MS"/>
              </a:rPr>
              <a:t>in our range of energies</a:t>
            </a:r>
          </a:p>
          <a:p>
            <a:endParaRPr lang="en-GB" sz="8400" dirty="0" smtClean="0">
              <a:solidFill>
                <a:srgbClr val="0000FF"/>
              </a:solidFill>
              <a:latin typeface="Comic Sans MS"/>
            </a:endParaRPr>
          </a:p>
          <a:p>
            <a:pPr marL="0" indent="0">
              <a:buNone/>
            </a:pPr>
            <a:r>
              <a:rPr lang="en-US" sz="8000" dirty="0">
                <a:latin typeface="Comic Sans MS"/>
              </a:rPr>
              <a:t>“Despite the large significance of the measurement reported here and the stability of the analysis, the potentially great impact of the result motivates the continuation of our studies in order to investigate possible still unknown systematic effects that could explain the observed anomaly. We deliberately do not attempt any theoretical or phenomenological interpretation of the results</a:t>
            </a:r>
            <a:r>
              <a:rPr lang="en-US" sz="7200" dirty="0">
                <a:latin typeface="Comic Sans MS"/>
              </a:rPr>
              <a:t>.”</a:t>
            </a:r>
          </a:p>
          <a:p>
            <a:pPr marL="0" indent="0">
              <a:buNone/>
            </a:pPr>
            <a:endParaRPr lang="en-GB" sz="7200" dirty="0" smtClean="0">
              <a:solidFill>
                <a:srgbClr val="0000FF"/>
              </a:solidFill>
              <a:latin typeface="Comic Sans MS"/>
            </a:endParaRPr>
          </a:p>
          <a:p>
            <a:pPr marL="0" indent="0">
              <a:buNone/>
            </a:pPr>
            <a:r>
              <a:rPr lang="en-GB" sz="7200" dirty="0" smtClean="0">
                <a:solidFill>
                  <a:srgbClr val="0000FF"/>
                </a:solidFill>
                <a:latin typeface="Comic Sans MS"/>
              </a:rPr>
              <a:t> </a:t>
            </a:r>
          </a:p>
          <a:p>
            <a:pPr marL="0" indent="0">
              <a:buNone/>
            </a:pPr>
            <a:endParaRPr lang="en-GB" sz="7200" dirty="0" smtClean="0">
              <a:solidFill>
                <a:srgbClr val="008000"/>
              </a:solidFill>
              <a:latin typeface="Comic Sans MS"/>
            </a:endParaRPr>
          </a:p>
          <a:p>
            <a:pPr marL="0" indent="0">
              <a:buNone/>
            </a:pPr>
            <a:endParaRPr lang="en-GB" sz="4500" dirty="0" smtClean="0">
              <a:solidFill>
                <a:srgbClr val="0000FF"/>
              </a:solidFill>
              <a:latin typeface="Comic Sans MS"/>
            </a:endParaRPr>
          </a:p>
          <a:p>
            <a:pPr marL="0" indent="0">
              <a:buNone/>
            </a:pPr>
            <a:endParaRPr lang="en-GB" sz="4500" dirty="0" smtClean="0">
              <a:solidFill>
                <a:srgbClr val="0000FF"/>
              </a:solidFill>
              <a:latin typeface="Comic Sans MS"/>
            </a:endParaRPr>
          </a:p>
          <a:p>
            <a:pPr marL="0" indent="0">
              <a:buNone/>
            </a:pPr>
            <a:r>
              <a:rPr lang="en-US" sz="7200" dirty="0" smtClean="0">
                <a:latin typeface="Comic Sans MS"/>
              </a:rPr>
              <a:t> </a:t>
            </a:r>
            <a:endParaRPr lang="en-US" sz="2900" dirty="0" smtClean="0">
              <a:solidFill>
                <a:srgbClr val="0000FF"/>
              </a:solidFill>
              <a:latin typeface="Comic Sans MS"/>
            </a:endParaRPr>
          </a:p>
          <a:p>
            <a:endParaRPr lang="en-US" sz="2400" dirty="0" smtClean="0">
              <a:solidFill>
                <a:srgbClr val="0000FF"/>
              </a:solidFill>
              <a:latin typeface="Symbol"/>
            </a:endParaRPr>
          </a:p>
          <a:p>
            <a:endParaRPr lang="en-US" sz="2400" dirty="0">
              <a:solidFill>
                <a:srgbClr val="0000FF"/>
              </a:solidFill>
              <a:latin typeface="Symbol"/>
            </a:endParaRPr>
          </a:p>
          <a:p>
            <a:pPr marL="0" indent="0">
              <a:buNone/>
            </a:pPr>
            <a:r>
              <a:rPr lang="it-IT" sz="7200" dirty="0">
                <a:solidFill>
                  <a:srgbClr val="0000FF"/>
                </a:solidFill>
                <a:latin typeface="Comic Sans MS"/>
              </a:rPr>
              <a:t> </a:t>
            </a:r>
            <a:r>
              <a:rPr lang="en-GB" sz="7200" dirty="0" smtClean="0">
                <a:solidFill>
                  <a:srgbClr val="0000FF"/>
                </a:solidFill>
                <a:latin typeface="Comic Sans MS"/>
              </a:rPr>
              <a:t> </a:t>
            </a:r>
            <a:endParaRPr lang="en-GB" sz="7200" dirty="0" smtClean="0">
              <a:solidFill>
                <a:srgbClr val="008000"/>
              </a:solidFill>
              <a:latin typeface="Comic Sans MS"/>
            </a:endParaRPr>
          </a:p>
          <a:p>
            <a:pPr marL="0" indent="0">
              <a:buNone/>
            </a:pPr>
            <a:r>
              <a:rPr lang="en-GB" sz="7200" dirty="0">
                <a:solidFill>
                  <a:srgbClr val="008000"/>
                </a:solidFill>
                <a:latin typeface="Comic Sans MS"/>
              </a:rPr>
              <a:t> </a:t>
            </a:r>
            <a:r>
              <a:rPr lang="en-GB" sz="7200" dirty="0" smtClean="0">
                <a:solidFill>
                  <a:srgbClr val="008000"/>
                </a:solidFill>
                <a:latin typeface="Comic Sans MS"/>
              </a:rPr>
              <a:t> </a:t>
            </a:r>
            <a:r>
              <a:rPr lang="en-GB" sz="7200" dirty="0" smtClean="0">
                <a:solidFill>
                  <a:srgbClr val="008000"/>
                </a:solidFill>
                <a:latin typeface="Comic Sans MS"/>
              </a:rPr>
              <a:t> </a:t>
            </a:r>
            <a:endParaRPr lang="en-GB" sz="7200" dirty="0" smtClean="0">
              <a:solidFill>
                <a:srgbClr val="008000"/>
              </a:solidFill>
              <a:latin typeface="Comic Sans MS"/>
            </a:endParaRPr>
          </a:p>
          <a:p>
            <a:pPr marL="0" indent="0">
              <a:buNone/>
            </a:pPr>
            <a:r>
              <a:rPr lang="en-GB" sz="7200" dirty="0">
                <a:solidFill>
                  <a:srgbClr val="008000"/>
                </a:solidFill>
                <a:latin typeface="Comic Sans MS"/>
              </a:rPr>
              <a:t> </a:t>
            </a:r>
            <a:r>
              <a:rPr lang="it-IT" sz="7200" dirty="0" smtClean="0">
                <a:solidFill>
                  <a:srgbClr val="008000"/>
                </a:solidFill>
                <a:latin typeface="Comic Sans MS"/>
              </a:rPr>
              <a:t> </a:t>
            </a:r>
            <a:endParaRPr lang="it-IT" sz="7200" dirty="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B6E83538-7B09-654E-B1EE-BA7F11D3DB4E}" type="slidenum">
              <a:rPr lang="en-GB" smtClean="0"/>
              <a:t>20</a:t>
            </a:fld>
            <a:endParaRPr lang="en-GB"/>
          </a:p>
        </p:txBody>
      </p:sp>
    </p:spTree>
    <p:extLst>
      <p:ext uri="{BB962C8B-B14F-4D97-AF65-F5344CB8AC3E}">
        <p14:creationId xmlns:p14="http://schemas.microsoft.com/office/powerpoint/2010/main" val="5901462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1" name="Object 3"/>
          <p:cNvGraphicFramePr>
            <a:graphicFrameLocks noChangeAspect="1"/>
          </p:cNvGraphicFramePr>
          <p:nvPr/>
        </p:nvGraphicFramePr>
        <p:xfrm>
          <a:off x="0" y="1128713"/>
          <a:ext cx="9036050" cy="5272087"/>
        </p:xfrm>
        <a:graphic>
          <a:graphicData uri="http://schemas.openxmlformats.org/presentationml/2006/ole">
            <mc:AlternateContent xmlns:mc="http://schemas.openxmlformats.org/markup-compatibility/2006">
              <mc:Choice xmlns:v="urn:schemas-microsoft-com:vml" Requires="v">
                <p:oleObj spid="_x0000_s5170" name="Photo Editor Photo" r:id="rId4" imgW="15238095" imgH="11428571" progId="MSPhotoEd.3">
                  <p:embed/>
                </p:oleObj>
              </mc:Choice>
              <mc:Fallback>
                <p:oleObj name="Photo Editor Photo" r:id="rId4" imgW="15238095" imgH="114285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28713"/>
                        <a:ext cx="9036050" cy="527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1732" name="Text Box 4"/>
          <p:cNvSpPr txBox="1">
            <a:spLocks noChangeArrowheads="1"/>
          </p:cNvSpPr>
          <p:nvPr/>
        </p:nvSpPr>
        <p:spPr bwMode="auto">
          <a:xfrm>
            <a:off x="533400" y="1243013"/>
            <a:ext cx="8062913"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r>
              <a:rPr lang="fr-FR" sz="1800">
                <a:solidFill>
                  <a:srgbClr val="008000"/>
                </a:solidFill>
              </a:rPr>
              <a:t>31 target planes / supermodule   (in total: 150000 bricks, 1350 tons)</a:t>
            </a:r>
          </a:p>
        </p:txBody>
      </p:sp>
      <p:sp>
        <p:nvSpPr>
          <p:cNvPr id="201733" name="Text Box 5"/>
          <p:cNvSpPr txBox="1">
            <a:spLocks noChangeArrowheads="1"/>
          </p:cNvSpPr>
          <p:nvPr/>
        </p:nvSpPr>
        <p:spPr bwMode="auto">
          <a:xfrm>
            <a:off x="76200" y="2822575"/>
            <a:ext cx="3603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a:r>
              <a:rPr lang="fr-FR" sz="2400">
                <a:solidFill>
                  <a:srgbClr val="008000"/>
                </a:solidFill>
                <a:latin typeface="Times New Roman" charset="0"/>
                <a:sym typeface="Symbol" charset="0"/>
              </a:rPr>
              <a:t></a:t>
            </a:r>
          </a:p>
        </p:txBody>
      </p:sp>
      <p:sp>
        <p:nvSpPr>
          <p:cNvPr id="201734" name="Text Box 6"/>
          <p:cNvSpPr txBox="1">
            <a:spLocks noChangeArrowheads="1"/>
          </p:cNvSpPr>
          <p:nvPr/>
        </p:nvSpPr>
        <p:spPr bwMode="auto">
          <a:xfrm>
            <a:off x="3230563" y="5241925"/>
            <a:ext cx="1125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b="0">
                <a:solidFill>
                  <a:srgbClr val="008000"/>
                </a:solidFill>
              </a:rPr>
              <a:t>Targets</a:t>
            </a:r>
            <a:endParaRPr lang="en-GB" b="0">
              <a:solidFill>
                <a:srgbClr val="008000"/>
              </a:solidFill>
            </a:endParaRPr>
          </a:p>
        </p:txBody>
      </p:sp>
      <p:sp>
        <p:nvSpPr>
          <p:cNvPr id="201735" name="Text Box 7"/>
          <p:cNvSpPr txBox="1">
            <a:spLocks noChangeArrowheads="1"/>
          </p:cNvSpPr>
          <p:nvPr/>
        </p:nvSpPr>
        <p:spPr bwMode="auto">
          <a:xfrm>
            <a:off x="5410200" y="5027613"/>
            <a:ext cx="3140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b="0">
                <a:solidFill>
                  <a:srgbClr val="CC0000"/>
                </a:solidFill>
              </a:rPr>
              <a:t>Magnetic Spectrometers</a:t>
            </a:r>
            <a:endParaRPr lang="en-GB" b="0">
              <a:solidFill>
                <a:srgbClr val="CC0000"/>
              </a:solidFill>
            </a:endParaRPr>
          </a:p>
        </p:txBody>
      </p:sp>
      <p:sp>
        <p:nvSpPr>
          <p:cNvPr id="201736" name="Line 8"/>
          <p:cNvSpPr>
            <a:spLocks noChangeShapeType="1"/>
          </p:cNvSpPr>
          <p:nvPr/>
        </p:nvSpPr>
        <p:spPr bwMode="auto">
          <a:xfrm flipH="1" flipV="1">
            <a:off x="2971800" y="3819525"/>
            <a:ext cx="762000" cy="149225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737" name="Line 9"/>
          <p:cNvSpPr>
            <a:spLocks noChangeShapeType="1"/>
          </p:cNvSpPr>
          <p:nvPr/>
        </p:nvSpPr>
        <p:spPr bwMode="auto">
          <a:xfrm flipV="1">
            <a:off x="3733800" y="3533775"/>
            <a:ext cx="1447800" cy="17780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738" name="Line 10"/>
          <p:cNvSpPr>
            <a:spLocks noChangeShapeType="1"/>
          </p:cNvSpPr>
          <p:nvPr/>
        </p:nvSpPr>
        <p:spPr bwMode="auto">
          <a:xfrm flipH="1" flipV="1">
            <a:off x="4038600" y="4530725"/>
            <a:ext cx="1981200" cy="568325"/>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739" name="Line 11"/>
          <p:cNvSpPr>
            <a:spLocks noChangeShapeType="1"/>
          </p:cNvSpPr>
          <p:nvPr/>
        </p:nvSpPr>
        <p:spPr bwMode="auto">
          <a:xfrm flipV="1">
            <a:off x="6019800" y="4672013"/>
            <a:ext cx="152400" cy="427037"/>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740" name="Line 12"/>
          <p:cNvSpPr>
            <a:spLocks noChangeShapeType="1"/>
          </p:cNvSpPr>
          <p:nvPr/>
        </p:nvSpPr>
        <p:spPr bwMode="auto">
          <a:xfrm>
            <a:off x="1676400" y="1614488"/>
            <a:ext cx="1219200" cy="17780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741" name="Line 13"/>
          <p:cNvSpPr>
            <a:spLocks noChangeShapeType="1"/>
          </p:cNvSpPr>
          <p:nvPr/>
        </p:nvSpPr>
        <p:spPr bwMode="auto">
          <a:xfrm>
            <a:off x="0" y="3249613"/>
            <a:ext cx="762000" cy="0"/>
          </a:xfrm>
          <a:prstGeom prst="line">
            <a:avLst/>
          </a:prstGeom>
          <a:noFill/>
          <a:ln w="57150">
            <a:solidFill>
              <a:srgbClr val="008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1742" name="Text Box 14"/>
          <p:cNvSpPr txBox="1">
            <a:spLocks noChangeArrowheads="1"/>
          </p:cNvSpPr>
          <p:nvPr/>
        </p:nvSpPr>
        <p:spPr bwMode="auto">
          <a:xfrm>
            <a:off x="3124200" y="1755775"/>
            <a:ext cx="73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solidFill>
                  <a:schemeClr val="accent2"/>
                </a:solidFill>
              </a:rPr>
              <a:t>SM1</a:t>
            </a:r>
          </a:p>
        </p:txBody>
      </p:sp>
      <p:sp>
        <p:nvSpPr>
          <p:cNvPr id="201743" name="Text Box 15"/>
          <p:cNvSpPr txBox="1">
            <a:spLocks noChangeArrowheads="1"/>
          </p:cNvSpPr>
          <p:nvPr/>
        </p:nvSpPr>
        <p:spPr bwMode="auto">
          <a:xfrm>
            <a:off x="5257800" y="1755775"/>
            <a:ext cx="739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fr-FR">
                <a:solidFill>
                  <a:schemeClr val="accent2"/>
                </a:solidFill>
              </a:rPr>
              <a:t>SM2</a:t>
            </a:r>
          </a:p>
        </p:txBody>
      </p:sp>
      <p:sp>
        <p:nvSpPr>
          <p:cNvPr id="201744" name="AutoShape 16"/>
          <p:cNvSpPr>
            <a:spLocks/>
          </p:cNvSpPr>
          <p:nvPr/>
        </p:nvSpPr>
        <p:spPr bwMode="auto">
          <a:xfrm rot="5400000" flipV="1">
            <a:off x="3344862" y="1322388"/>
            <a:ext cx="320675" cy="1828800"/>
          </a:xfrm>
          <a:prstGeom prst="leftBrace">
            <a:avLst>
              <a:gd name="adj1" fmla="val 47525"/>
              <a:gd name="adj2" fmla="val 51102"/>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1745" name="AutoShape 17"/>
          <p:cNvSpPr>
            <a:spLocks/>
          </p:cNvSpPr>
          <p:nvPr/>
        </p:nvSpPr>
        <p:spPr bwMode="auto">
          <a:xfrm rot="5400000" flipV="1">
            <a:off x="5478462" y="1322388"/>
            <a:ext cx="320675" cy="1828800"/>
          </a:xfrm>
          <a:prstGeom prst="leftBrace">
            <a:avLst>
              <a:gd name="adj1" fmla="val 47525"/>
              <a:gd name="adj2" fmla="val 51102"/>
            </a:avLst>
          </a:pr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1746" name="Text Box 18"/>
          <p:cNvSpPr txBox="1">
            <a:spLocks noChangeArrowheads="1"/>
          </p:cNvSpPr>
          <p:nvPr/>
        </p:nvSpPr>
        <p:spPr bwMode="auto">
          <a:xfrm>
            <a:off x="152400" y="228600"/>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it-IT" sz="2800" dirty="0" smtClean="0">
                <a:solidFill>
                  <a:srgbClr val="FF0000"/>
                </a:solidFill>
                <a:cs typeface="ＭＳ Ｐゴシック" charset="0"/>
              </a:rPr>
              <a:t>The </a:t>
            </a:r>
            <a:r>
              <a:rPr lang="it-IT" sz="2800" dirty="0">
                <a:solidFill>
                  <a:srgbClr val="FF0000"/>
                </a:solidFill>
                <a:cs typeface="ＭＳ Ｐゴシック" charset="0"/>
              </a:rPr>
              <a:t>OPERA </a:t>
            </a:r>
            <a:r>
              <a:rPr lang="it-IT" sz="2800" dirty="0" err="1">
                <a:solidFill>
                  <a:srgbClr val="FF0000"/>
                </a:solidFill>
                <a:cs typeface="ＭＳ Ｐゴシック" charset="0"/>
              </a:rPr>
              <a:t>hybrid</a:t>
            </a:r>
            <a:r>
              <a:rPr lang="it-IT" sz="2800" dirty="0">
                <a:solidFill>
                  <a:srgbClr val="FF0000"/>
                </a:solidFill>
                <a:cs typeface="ＭＳ Ｐゴシック" charset="0"/>
              </a:rPr>
              <a:t> detector</a:t>
            </a:r>
            <a:endParaRPr lang="it-IT" sz="2400" b="0" dirty="0">
              <a:solidFill>
                <a:schemeClr val="tx1"/>
              </a:solidFill>
              <a:latin typeface="Arial" charset="0"/>
              <a:cs typeface="ＭＳ Ｐゴシック" charset="0"/>
            </a:endParaRPr>
          </a:p>
        </p:txBody>
      </p:sp>
      <p:sp>
        <p:nvSpPr>
          <p:cNvPr id="2" name="Slide Number Placeholder 1"/>
          <p:cNvSpPr>
            <a:spLocks noGrp="1"/>
          </p:cNvSpPr>
          <p:nvPr>
            <p:ph type="sldNum" sz="quarter" idx="12"/>
          </p:nvPr>
        </p:nvSpPr>
        <p:spPr/>
        <p:txBody>
          <a:bodyPr/>
          <a:lstStyle/>
          <a:p>
            <a:fld id="{B6E83538-7B09-654E-B1EE-BA7F11D3DB4E}" type="slidenum">
              <a:rPr lang="en-GB" smtClean="0"/>
              <a:t>3</a:t>
            </a:fld>
            <a:endParaRPr lang="en-GB"/>
          </a:p>
        </p:txBody>
      </p:sp>
      <p:sp>
        <p:nvSpPr>
          <p:cNvPr id="3" name="TextBox 2"/>
          <p:cNvSpPr txBox="1"/>
          <p:nvPr/>
        </p:nvSpPr>
        <p:spPr>
          <a:xfrm>
            <a:off x="6416447" y="364769"/>
            <a:ext cx="1460848" cy="369332"/>
          </a:xfrm>
          <a:prstGeom prst="rect">
            <a:avLst/>
          </a:prstGeom>
          <a:noFill/>
        </p:spPr>
        <p:txBody>
          <a:bodyPr wrap="square" rtlCol="0">
            <a:spAutoFit/>
          </a:bodyPr>
          <a:lstStyle/>
          <a:p>
            <a:r>
              <a:rPr lang="en-US" dirty="0" smtClean="0"/>
              <a:t>Old slide</a:t>
            </a:r>
            <a:endParaRPr lang="en-US" dirty="0"/>
          </a:p>
        </p:txBody>
      </p:sp>
    </p:spTree>
    <p:extLst>
      <p:ext uri="{BB962C8B-B14F-4D97-AF65-F5344CB8AC3E}">
        <p14:creationId xmlns:p14="http://schemas.microsoft.com/office/powerpoint/2010/main" val="40266659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5"/>
          <p:cNvSpPr txBox="1">
            <a:spLocks noChangeArrowheads="1"/>
          </p:cNvSpPr>
          <p:nvPr/>
        </p:nvSpPr>
        <p:spPr bwMode="auto">
          <a:xfrm>
            <a:off x="561975" y="5995988"/>
            <a:ext cx="1800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ja-JP" sz="2000" b="1">
                <a:latin typeface="Calibri" charset="0"/>
              </a:rPr>
              <a:t>Target area</a:t>
            </a:r>
          </a:p>
        </p:txBody>
      </p:sp>
      <p:sp>
        <p:nvSpPr>
          <p:cNvPr id="24580" name="Text Box 46"/>
          <p:cNvSpPr txBox="1">
            <a:spLocks noChangeArrowheads="1"/>
          </p:cNvSpPr>
          <p:nvPr/>
        </p:nvSpPr>
        <p:spPr bwMode="auto">
          <a:xfrm>
            <a:off x="2286000" y="5997575"/>
            <a:ext cx="236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altLang="ja-JP" sz="2000" b="1">
                <a:latin typeface="Calibri" charset="0"/>
              </a:rPr>
              <a:t>Muon spectrometer </a:t>
            </a:r>
          </a:p>
        </p:txBody>
      </p:sp>
      <p:grpSp>
        <p:nvGrpSpPr>
          <p:cNvPr id="24581" name="Group 50"/>
          <p:cNvGrpSpPr>
            <a:grpSpLocks/>
          </p:cNvGrpSpPr>
          <p:nvPr/>
        </p:nvGrpSpPr>
        <p:grpSpPr bwMode="auto">
          <a:xfrm>
            <a:off x="0" y="654050"/>
            <a:ext cx="9144000" cy="5365750"/>
            <a:chOff x="0" y="654050"/>
            <a:chExt cx="9144000" cy="5365750"/>
          </a:xfrm>
        </p:grpSpPr>
        <p:grpSp>
          <p:nvGrpSpPr>
            <p:cNvPr id="24584" name="Group 48"/>
            <p:cNvGrpSpPr>
              <a:grpSpLocks/>
            </p:cNvGrpSpPr>
            <p:nvPr/>
          </p:nvGrpSpPr>
          <p:grpSpPr bwMode="auto">
            <a:xfrm>
              <a:off x="71438" y="654050"/>
              <a:ext cx="8929687" cy="396875"/>
              <a:chOff x="71438" y="654050"/>
              <a:chExt cx="8929687" cy="396875"/>
            </a:xfrm>
          </p:grpSpPr>
          <p:sp>
            <p:nvSpPr>
              <p:cNvPr id="24593" name="Text Box 33"/>
              <p:cNvSpPr txBox="1">
                <a:spLocks noChangeArrowheads="1"/>
              </p:cNvSpPr>
              <p:nvPr/>
            </p:nvSpPr>
            <p:spPr bwMode="auto">
              <a:xfrm>
                <a:off x="1908175" y="654050"/>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ja-JP" sz="2000" b="1">
                    <a:latin typeface="Calibri" charset="0"/>
                  </a:rPr>
                  <a:t>SM1</a:t>
                </a:r>
              </a:p>
            </p:txBody>
          </p:sp>
          <p:sp>
            <p:nvSpPr>
              <p:cNvPr id="24594" name="Text Box 37"/>
              <p:cNvSpPr txBox="1">
                <a:spLocks noChangeArrowheads="1"/>
              </p:cNvSpPr>
              <p:nvPr/>
            </p:nvSpPr>
            <p:spPr bwMode="auto">
              <a:xfrm>
                <a:off x="6443663" y="654050"/>
                <a:ext cx="1008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ja-JP" sz="2000" b="1">
                    <a:latin typeface="Calibri" charset="0"/>
                  </a:rPr>
                  <a:t>SM2</a:t>
                </a:r>
              </a:p>
            </p:txBody>
          </p:sp>
          <p:sp>
            <p:nvSpPr>
              <p:cNvPr id="24595" name="Line 32"/>
              <p:cNvSpPr>
                <a:spLocks noChangeShapeType="1"/>
              </p:cNvSpPr>
              <p:nvPr/>
            </p:nvSpPr>
            <p:spPr bwMode="auto">
              <a:xfrm flipH="1">
                <a:off x="71438" y="869950"/>
                <a:ext cx="1727200"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6" name="Text Box 33"/>
              <p:cNvSpPr txBox="1">
                <a:spLocks noChangeArrowheads="1"/>
              </p:cNvSpPr>
              <p:nvPr/>
            </p:nvSpPr>
            <p:spPr bwMode="auto">
              <a:xfrm>
                <a:off x="1908175" y="654050"/>
                <a:ext cx="1008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ja-JP" sz="2000" b="1">
                    <a:latin typeface="Calibri" charset="0"/>
                  </a:rPr>
                  <a:t>SM1</a:t>
                </a:r>
              </a:p>
            </p:txBody>
          </p:sp>
          <p:sp>
            <p:nvSpPr>
              <p:cNvPr id="24597" name="Line 34"/>
              <p:cNvSpPr>
                <a:spLocks noChangeShapeType="1"/>
              </p:cNvSpPr>
              <p:nvPr/>
            </p:nvSpPr>
            <p:spPr bwMode="auto">
              <a:xfrm>
                <a:off x="2700338" y="869950"/>
                <a:ext cx="1727200"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8" name="Line 35"/>
              <p:cNvSpPr>
                <a:spLocks noChangeShapeType="1"/>
              </p:cNvSpPr>
              <p:nvPr/>
            </p:nvSpPr>
            <p:spPr bwMode="auto">
              <a:xfrm>
                <a:off x="7273925" y="869950"/>
                <a:ext cx="1727200"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9" name="Line 36"/>
              <p:cNvSpPr>
                <a:spLocks noChangeShapeType="1"/>
              </p:cNvSpPr>
              <p:nvPr/>
            </p:nvSpPr>
            <p:spPr bwMode="auto">
              <a:xfrm flipH="1">
                <a:off x="4500563" y="869950"/>
                <a:ext cx="1727200"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00" name="Text Box 37"/>
              <p:cNvSpPr txBox="1">
                <a:spLocks noChangeArrowheads="1"/>
              </p:cNvSpPr>
              <p:nvPr/>
            </p:nvSpPr>
            <p:spPr bwMode="auto">
              <a:xfrm>
                <a:off x="6443663" y="654050"/>
                <a:ext cx="1008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altLang="ja-JP" sz="2000" b="1">
                    <a:latin typeface="Calibri" charset="0"/>
                  </a:rPr>
                  <a:t>SM2</a:t>
                </a:r>
              </a:p>
            </p:txBody>
          </p:sp>
        </p:grpSp>
        <p:grpSp>
          <p:nvGrpSpPr>
            <p:cNvPr id="24585" name="Group 49"/>
            <p:cNvGrpSpPr>
              <a:grpSpLocks/>
            </p:cNvGrpSpPr>
            <p:nvPr/>
          </p:nvGrpSpPr>
          <p:grpSpPr bwMode="auto">
            <a:xfrm>
              <a:off x="0" y="1087438"/>
              <a:ext cx="9144000" cy="4932362"/>
              <a:chOff x="0" y="1087438"/>
              <a:chExt cx="9144000" cy="4932362"/>
            </a:xfrm>
          </p:grpSpPr>
          <p:grpSp>
            <p:nvGrpSpPr>
              <p:cNvPr id="24586" name="Group 47"/>
              <p:cNvGrpSpPr>
                <a:grpSpLocks/>
              </p:cNvGrpSpPr>
              <p:nvPr/>
            </p:nvGrpSpPr>
            <p:grpSpPr bwMode="auto">
              <a:xfrm>
                <a:off x="0" y="1087438"/>
                <a:ext cx="9144000" cy="4679950"/>
                <a:chOff x="0" y="1087438"/>
                <a:chExt cx="9144000" cy="4679950"/>
              </a:xfrm>
            </p:grpSpPr>
            <p:pic>
              <p:nvPicPr>
                <p:cNvPr id="24589" name="Picture 4" descr="S:\DCIM\124_0210\sel\IMGP6506.JPG"/>
                <p:cNvPicPr>
                  <a:picLocks noChangeAspect="1" noChangeArrowheads="1"/>
                </p:cNvPicPr>
                <p:nvPr/>
              </p:nvPicPr>
              <p:blipFill>
                <a:blip r:embed="rId3">
                  <a:extLst>
                    <a:ext uri="{28A0092B-C50C-407E-A947-70E740481C1C}">
                      <a14:useLocalDpi xmlns:a14="http://schemas.microsoft.com/office/drawing/2010/main" val="0"/>
                    </a:ext>
                  </a:extLst>
                </a:blip>
                <a:srcRect l="9525" t="2815" b="1811"/>
                <a:stretch>
                  <a:fillRect/>
                </a:stretch>
              </p:blipFill>
              <p:spPr bwMode="auto">
                <a:xfrm>
                  <a:off x="4478337" y="1087438"/>
                  <a:ext cx="283686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 descr="S:\DCIM\124_0210\sel\IMGP6487.JPG"/>
                <p:cNvPicPr>
                  <a:picLocks noChangeAspect="1" noChangeArrowheads="1"/>
                </p:cNvPicPr>
                <p:nvPr/>
              </p:nvPicPr>
              <p:blipFill>
                <a:blip r:embed="rId4">
                  <a:extLst>
                    <a:ext uri="{28A0092B-C50C-407E-A947-70E740481C1C}">
                      <a14:useLocalDpi xmlns:a14="http://schemas.microsoft.com/office/drawing/2010/main" val="0"/>
                    </a:ext>
                  </a:extLst>
                </a:blip>
                <a:srcRect t="32" b="4004"/>
                <a:stretch>
                  <a:fillRect/>
                </a:stretch>
              </p:blipFill>
              <p:spPr bwMode="auto">
                <a:xfrm>
                  <a:off x="0" y="1087438"/>
                  <a:ext cx="3116263"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3" descr="S:\DCIM\124_0210\sel\IMGP6500.JPG"/>
                <p:cNvPicPr>
                  <a:picLocks noChangeAspect="1" noChangeArrowheads="1"/>
                </p:cNvPicPr>
                <p:nvPr/>
              </p:nvPicPr>
              <p:blipFill>
                <a:blip r:embed="rId5">
                  <a:extLst>
                    <a:ext uri="{28A0092B-C50C-407E-A947-70E740481C1C}">
                      <a14:useLocalDpi xmlns:a14="http://schemas.microsoft.com/office/drawing/2010/main" val="0"/>
                    </a:ext>
                  </a:extLst>
                </a:blip>
                <a:srcRect l="9070" t="2968" r="24023" b="880"/>
                <a:stretch>
                  <a:fillRect/>
                </a:stretch>
              </p:blipFill>
              <p:spPr bwMode="auto">
                <a:xfrm>
                  <a:off x="2516188" y="1087438"/>
                  <a:ext cx="2030412"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5" descr="S:\DCIM\124_0210\sel\IMGP6507.JPG"/>
                <p:cNvPicPr>
                  <a:picLocks noChangeAspect="1" noChangeArrowheads="1"/>
                </p:cNvPicPr>
                <p:nvPr/>
              </p:nvPicPr>
              <p:blipFill>
                <a:blip r:embed="rId6">
                  <a:extLst>
                    <a:ext uri="{28A0092B-C50C-407E-A947-70E740481C1C}">
                      <a14:useLocalDpi xmlns:a14="http://schemas.microsoft.com/office/drawing/2010/main" val="0"/>
                    </a:ext>
                  </a:extLst>
                </a:blip>
                <a:srcRect l="30688" t="2217" b="3053"/>
                <a:stretch>
                  <a:fillRect/>
                </a:stretch>
              </p:blipFill>
              <p:spPr bwMode="auto">
                <a:xfrm>
                  <a:off x="6956425" y="1087438"/>
                  <a:ext cx="218757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右中かっこ 30"/>
              <p:cNvSpPr/>
              <p:nvPr/>
            </p:nvSpPr>
            <p:spPr>
              <a:xfrm rot="5400000">
                <a:off x="1181100" y="50673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ja-JP" altLang="en-US"/>
              </a:p>
            </p:txBody>
          </p:sp>
          <p:sp>
            <p:nvSpPr>
              <p:cNvPr id="46" name="右中かっこ 31"/>
              <p:cNvSpPr/>
              <p:nvPr/>
            </p:nvSpPr>
            <p:spPr>
              <a:xfrm rot="5400000">
                <a:off x="3276600" y="4724400"/>
                <a:ext cx="228600" cy="2362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1" lang="ja-JP" altLang="en-US"/>
              </a:p>
            </p:txBody>
          </p:sp>
        </p:grpSp>
      </p:grpSp>
      <p:sp>
        <p:nvSpPr>
          <p:cNvPr id="24583" name="Date Placeholder 23"/>
          <p:cNvSpPr txBox="1">
            <a:spLocks noGrp="1"/>
          </p:cNvSpPr>
          <p:nvPr/>
        </p:nvSpPr>
        <p:spPr bwMode="auto">
          <a:xfrm>
            <a:off x="57150" y="6629400"/>
            <a:ext cx="3676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50000"/>
              </a:lnSpc>
            </a:pPr>
            <a:r>
              <a:rPr lang="en-US" sz="800">
                <a:solidFill>
                  <a:schemeClr val="bg1"/>
                </a:solidFill>
              </a:rPr>
              <a:t>A. Ereditato - CERN - 4 June 2010</a:t>
            </a:r>
          </a:p>
        </p:txBody>
      </p:sp>
      <p:sp>
        <p:nvSpPr>
          <p:cNvPr id="24601" name="Text Box 25"/>
          <p:cNvSpPr txBox="1">
            <a:spLocks noChangeArrowheads="1"/>
          </p:cNvSpPr>
          <p:nvPr/>
        </p:nvSpPr>
        <p:spPr bwMode="auto">
          <a:xfrm>
            <a:off x="457200" y="15240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it-IT" sz="2800">
                <a:solidFill>
                  <a:srgbClr val="FF0000"/>
                </a:solidFill>
                <a:latin typeface="Comic Sans MS" charset="0"/>
              </a:rPr>
              <a:t>Side photograph of OPERA</a:t>
            </a:r>
            <a:endParaRPr lang="it-IT"/>
          </a:p>
        </p:txBody>
      </p:sp>
      <p:sp>
        <p:nvSpPr>
          <p:cNvPr id="2" name="Slide Number Placeholder 1"/>
          <p:cNvSpPr>
            <a:spLocks noGrp="1"/>
          </p:cNvSpPr>
          <p:nvPr>
            <p:ph type="sldNum" sz="quarter" idx="12"/>
          </p:nvPr>
        </p:nvSpPr>
        <p:spPr/>
        <p:txBody>
          <a:bodyPr/>
          <a:lstStyle/>
          <a:p>
            <a:fld id="{B6E83538-7B09-654E-B1EE-BA7F11D3DB4E}" type="slidenum">
              <a:rPr lang="en-GB" smtClean="0"/>
              <a:t>4</a:t>
            </a:fld>
            <a:endParaRPr lang="en-GB"/>
          </a:p>
        </p:txBody>
      </p:sp>
    </p:spTree>
    <p:extLst>
      <p:ext uri="{BB962C8B-B14F-4D97-AF65-F5344CB8AC3E}">
        <p14:creationId xmlns:p14="http://schemas.microsoft.com/office/powerpoint/2010/main" val="2739673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4471" y="1166217"/>
            <a:ext cx="7255410" cy="5429384"/>
          </a:xfrm>
          <a:prstGeom prst="rect">
            <a:avLst/>
          </a:prstGeom>
        </p:spPr>
      </p:pic>
      <p:sp>
        <p:nvSpPr>
          <p:cNvPr id="5" name="Rectangle 4"/>
          <p:cNvSpPr/>
          <p:nvPr/>
        </p:nvSpPr>
        <p:spPr>
          <a:xfrm>
            <a:off x="63868" y="268681"/>
            <a:ext cx="1970652" cy="1015663"/>
          </a:xfrm>
          <a:prstGeom prst="rect">
            <a:avLst/>
          </a:prstGeom>
        </p:spPr>
        <p:txBody>
          <a:bodyPr wrap="square">
            <a:spAutoFit/>
          </a:bodyPr>
          <a:lstStyle/>
          <a:p>
            <a:r>
              <a:rPr lang="en-GB" sz="2000" dirty="0" smtClean="0">
                <a:solidFill>
                  <a:srgbClr val="FF0000"/>
                </a:solidFill>
                <a:latin typeface="Comic Sans MS"/>
              </a:rPr>
              <a:t> </a:t>
            </a:r>
            <a:r>
              <a:rPr lang="en-GB" sz="2000" dirty="0">
                <a:solidFill>
                  <a:srgbClr val="FF0000"/>
                </a:solidFill>
                <a:latin typeface="Comic Sans MS"/>
              </a:rPr>
              <a:t>Artistic view of the SPS/CNGS layout.</a:t>
            </a:r>
            <a:endParaRPr lang="it-IT" sz="2000" dirty="0">
              <a:solidFill>
                <a:srgbClr val="FF0000"/>
              </a:solidFill>
              <a:latin typeface="Comic Sans MS"/>
            </a:endParaRPr>
          </a:p>
        </p:txBody>
      </p:sp>
      <p:sp>
        <p:nvSpPr>
          <p:cNvPr id="2" name="Slide Number Placeholder 1"/>
          <p:cNvSpPr>
            <a:spLocks noGrp="1"/>
          </p:cNvSpPr>
          <p:nvPr>
            <p:ph type="sldNum" sz="quarter" idx="12"/>
          </p:nvPr>
        </p:nvSpPr>
        <p:spPr/>
        <p:txBody>
          <a:bodyPr/>
          <a:lstStyle/>
          <a:p>
            <a:fld id="{B6E83538-7B09-654E-B1EE-BA7F11D3DB4E}" type="slidenum">
              <a:rPr lang="en-GB" smtClean="0"/>
              <a:t>5</a:t>
            </a:fld>
            <a:endParaRPr lang="en-GB"/>
          </a:p>
        </p:txBody>
      </p:sp>
      <p:sp>
        <p:nvSpPr>
          <p:cNvPr id="3" name="TextBox 2"/>
          <p:cNvSpPr txBox="1"/>
          <p:nvPr/>
        </p:nvSpPr>
        <p:spPr>
          <a:xfrm>
            <a:off x="2540188" y="268681"/>
            <a:ext cx="2269955" cy="369332"/>
          </a:xfrm>
          <a:prstGeom prst="rect">
            <a:avLst/>
          </a:prstGeom>
          <a:noFill/>
        </p:spPr>
        <p:txBody>
          <a:bodyPr wrap="square" rtlCol="0">
            <a:spAutoFit/>
          </a:bodyPr>
          <a:lstStyle/>
          <a:p>
            <a:r>
              <a:rPr lang="en-US" dirty="0" smtClean="0"/>
              <a:t>400 </a:t>
            </a:r>
            <a:r>
              <a:rPr lang="en-US" dirty="0" err="1" smtClean="0"/>
              <a:t>GeV</a:t>
            </a:r>
            <a:r>
              <a:rPr lang="en-US" dirty="0" smtClean="0"/>
              <a:t> protons</a:t>
            </a:r>
            <a:endParaRPr lang="en-US" dirty="0"/>
          </a:p>
        </p:txBody>
      </p:sp>
    </p:spTree>
    <p:extLst>
      <p:ext uri="{BB962C8B-B14F-4D97-AF65-F5344CB8AC3E}">
        <p14:creationId xmlns:p14="http://schemas.microsoft.com/office/powerpoint/2010/main" val="33579173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398" y="2364001"/>
            <a:ext cx="9233098" cy="2469317"/>
          </a:xfrm>
          <a:prstGeom prst="rect">
            <a:avLst/>
          </a:prstGeom>
        </p:spPr>
      </p:pic>
      <p:sp>
        <p:nvSpPr>
          <p:cNvPr id="5" name="Rectangle 4"/>
          <p:cNvSpPr/>
          <p:nvPr/>
        </p:nvSpPr>
        <p:spPr>
          <a:xfrm>
            <a:off x="484699" y="695647"/>
            <a:ext cx="4828378" cy="707886"/>
          </a:xfrm>
          <a:prstGeom prst="rect">
            <a:avLst/>
          </a:prstGeom>
        </p:spPr>
        <p:txBody>
          <a:bodyPr wrap="square">
            <a:spAutoFit/>
          </a:bodyPr>
          <a:lstStyle/>
          <a:p>
            <a:r>
              <a:rPr lang="en-GB" sz="2000" dirty="0" smtClean="0">
                <a:solidFill>
                  <a:srgbClr val="FF0000"/>
                </a:solidFill>
                <a:latin typeface="Comic Sans MS"/>
              </a:rPr>
              <a:t> </a:t>
            </a:r>
            <a:r>
              <a:rPr lang="en-GB" sz="2000" dirty="0">
                <a:solidFill>
                  <a:srgbClr val="FF0000"/>
                </a:solidFill>
                <a:latin typeface="Comic Sans MS"/>
              </a:rPr>
              <a:t>Details of the CNGS beam line.</a:t>
            </a:r>
            <a:endParaRPr lang="it-IT" sz="2000" dirty="0">
              <a:solidFill>
                <a:srgbClr val="FF0000"/>
              </a:solidFill>
              <a:latin typeface="Comic Sans MS"/>
            </a:endParaRPr>
          </a:p>
          <a:p>
            <a:r>
              <a:rPr lang="en-GB" sz="2000" dirty="0"/>
              <a:t> </a:t>
            </a:r>
            <a:endParaRPr lang="it-IT" sz="2000" dirty="0"/>
          </a:p>
        </p:txBody>
      </p:sp>
      <p:sp>
        <p:nvSpPr>
          <p:cNvPr id="2" name="Slide Number Placeholder 1"/>
          <p:cNvSpPr>
            <a:spLocks noGrp="1"/>
          </p:cNvSpPr>
          <p:nvPr>
            <p:ph type="sldNum" sz="quarter" idx="12"/>
          </p:nvPr>
        </p:nvSpPr>
        <p:spPr/>
        <p:txBody>
          <a:bodyPr/>
          <a:lstStyle/>
          <a:p>
            <a:fld id="{B6E83538-7B09-654E-B1EE-BA7F11D3DB4E}" type="slidenum">
              <a:rPr lang="en-GB" smtClean="0"/>
              <a:t>6</a:t>
            </a:fld>
            <a:endParaRPr lang="en-GB"/>
          </a:p>
        </p:txBody>
      </p:sp>
    </p:spTree>
    <p:extLst>
      <p:ext uri="{BB962C8B-B14F-4D97-AF65-F5344CB8AC3E}">
        <p14:creationId xmlns:p14="http://schemas.microsoft.com/office/powerpoint/2010/main" val="1438459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444"/>
            <a:ext cx="8229600" cy="782698"/>
          </a:xfrm>
        </p:spPr>
        <p:txBody>
          <a:bodyPr>
            <a:normAutofit/>
          </a:bodyPr>
          <a:lstStyle/>
          <a:p>
            <a:pPr algn="l"/>
            <a:r>
              <a:rPr lang="en-US" sz="2800" b="1" dirty="0" smtClean="0">
                <a:solidFill>
                  <a:srgbClr val="FF0000"/>
                </a:solidFill>
                <a:latin typeface="Comic Sans MS"/>
              </a:rPr>
              <a:t>3. Neutrino TOF measurement</a:t>
            </a:r>
            <a:endParaRPr lang="en-US" sz="2800" b="1" dirty="0">
              <a:solidFill>
                <a:srgbClr val="FF0000"/>
              </a:solidFill>
              <a:latin typeface="Comic Sans MS"/>
            </a:endParaRPr>
          </a:p>
        </p:txBody>
      </p:sp>
      <p:sp>
        <p:nvSpPr>
          <p:cNvPr id="3" name="Content Placeholder 2"/>
          <p:cNvSpPr>
            <a:spLocks noGrp="1"/>
          </p:cNvSpPr>
          <p:nvPr>
            <p:ph idx="1"/>
          </p:nvPr>
        </p:nvSpPr>
        <p:spPr>
          <a:xfrm>
            <a:off x="120265" y="904594"/>
            <a:ext cx="8907103" cy="5604427"/>
          </a:xfrm>
        </p:spPr>
        <p:txBody>
          <a:bodyPr>
            <a:normAutofit fontScale="92500" lnSpcReduction="10000"/>
          </a:bodyPr>
          <a:lstStyle/>
          <a:p>
            <a:pPr marL="0" indent="0">
              <a:buNone/>
            </a:pPr>
            <a:r>
              <a:rPr lang="en-GB" sz="2000" dirty="0">
                <a:latin typeface="Comic Sans MS"/>
              </a:rPr>
              <a:t>The time of flight of CNGS neutrinos (</a:t>
            </a:r>
            <a:r>
              <a:rPr lang="en-GB" sz="2000" dirty="0" err="1">
                <a:latin typeface="Comic Sans MS"/>
              </a:rPr>
              <a:t>TOF</a:t>
            </a:r>
            <a:r>
              <a:rPr lang="en-GB" sz="2000" baseline="-25000" dirty="0" err="1">
                <a:latin typeface="Comic Sans MS"/>
              </a:rPr>
              <a:t>n</a:t>
            </a:r>
            <a:r>
              <a:rPr lang="en-GB" sz="2000" dirty="0">
                <a:latin typeface="Comic Sans MS"/>
              </a:rPr>
              <a:t>) cannot be precisely measured at the single interaction level since any proton in the 10.5 </a:t>
            </a:r>
            <a:r>
              <a:rPr lang="en-GB" sz="2000" dirty="0" err="1">
                <a:latin typeface="Symbol"/>
              </a:rPr>
              <a:t>m</a:t>
            </a:r>
            <a:r>
              <a:rPr lang="en-GB" sz="2000" dirty="0" err="1">
                <a:latin typeface="Comic Sans MS"/>
              </a:rPr>
              <a:t>s</a:t>
            </a:r>
            <a:r>
              <a:rPr lang="en-GB" sz="2000" dirty="0">
                <a:latin typeface="Comic Sans MS"/>
              </a:rPr>
              <a:t> extraction time may produce the neutrino detected in OPERA. However, by measuring the time distributions of protons for each extraction for which neutrino interactions are </a:t>
            </a:r>
            <a:r>
              <a:rPr lang="en-GB" sz="2000" dirty="0" smtClean="0">
                <a:latin typeface="Comic Sans MS"/>
              </a:rPr>
              <a:t>seen </a:t>
            </a:r>
            <a:r>
              <a:rPr lang="en-GB" sz="2000" dirty="0">
                <a:latin typeface="Comic Sans MS"/>
              </a:rPr>
              <a:t>in the detector, and summing them together, after proper normalisation one obtains a probability density function (PDF). </a:t>
            </a:r>
            <a:r>
              <a:rPr lang="en-GB" sz="2000" dirty="0" smtClean="0">
                <a:latin typeface="Comic Sans MS"/>
              </a:rPr>
              <a:t>It is </a:t>
            </a:r>
            <a:r>
              <a:rPr lang="en-GB" sz="2000" dirty="0" smtClean="0">
                <a:latin typeface="Comic Sans MS"/>
              </a:rPr>
              <a:t>a good </a:t>
            </a:r>
            <a:r>
              <a:rPr lang="en-GB" sz="2000" dirty="0">
                <a:latin typeface="Comic Sans MS"/>
              </a:rPr>
              <a:t>prediction of the time distribution of neutrinos that can be compared with the time distribution of their interactions detected in OPERA in order to measure </a:t>
            </a:r>
            <a:r>
              <a:rPr lang="en-GB" sz="2000" dirty="0" err="1">
                <a:latin typeface="Comic Sans MS"/>
              </a:rPr>
              <a:t>TOF</a:t>
            </a:r>
            <a:r>
              <a:rPr lang="en-GB" sz="2000" baseline="-25000" dirty="0" err="1">
                <a:latin typeface="Symbol"/>
              </a:rPr>
              <a:t>n</a:t>
            </a:r>
            <a:r>
              <a:rPr lang="en-GB" sz="2000" dirty="0">
                <a:latin typeface="Comic Sans MS"/>
              </a:rPr>
              <a:t>. The deviation </a:t>
            </a:r>
            <a:r>
              <a:rPr lang="en-GB" sz="2000" dirty="0" err="1" smtClean="0">
                <a:latin typeface="Symbol"/>
              </a:rPr>
              <a:t>d</a:t>
            </a:r>
            <a:r>
              <a:rPr lang="en-GB" sz="2000" dirty="0" err="1">
                <a:latin typeface="Comic Sans MS"/>
              </a:rPr>
              <a:t>t</a:t>
            </a:r>
            <a:r>
              <a:rPr lang="en-GB" sz="2000" dirty="0" smtClean="0">
                <a:latin typeface="Symbol"/>
              </a:rPr>
              <a:t> </a:t>
            </a:r>
            <a:r>
              <a:rPr lang="en-GB" sz="2000" dirty="0">
                <a:latin typeface="Comic Sans MS"/>
              </a:rPr>
              <a:t>from the transit time assuming neutrinos travelling at the speed of light is determined by performing a likelihood </a:t>
            </a:r>
            <a:r>
              <a:rPr lang="en-GB" sz="2000" dirty="0" smtClean="0">
                <a:latin typeface="Comic Sans MS"/>
              </a:rPr>
              <a:t>maximization </a:t>
            </a:r>
            <a:r>
              <a:rPr lang="en-GB" sz="2000" dirty="0">
                <a:latin typeface="Comic Sans MS"/>
              </a:rPr>
              <a:t>of the time tags of the OPERA events with respect to the PDF as a function of </a:t>
            </a:r>
            <a:r>
              <a:rPr lang="en-GB" sz="2000" dirty="0" err="1" smtClean="0">
                <a:latin typeface="Symbol"/>
              </a:rPr>
              <a:t>d</a:t>
            </a:r>
            <a:r>
              <a:rPr lang="en-GB" sz="2000" dirty="0" err="1">
                <a:latin typeface="Comic Sans MS"/>
              </a:rPr>
              <a:t>t.</a:t>
            </a:r>
            <a:r>
              <a:rPr lang="en-GB" sz="2000" dirty="0">
                <a:latin typeface="Comic Sans MS"/>
              </a:rPr>
              <a:t> </a:t>
            </a:r>
            <a:endParaRPr lang="en-GB" sz="2000" dirty="0" smtClean="0">
              <a:latin typeface="Comic Sans MS"/>
            </a:endParaRPr>
          </a:p>
          <a:p>
            <a:pPr marL="0" indent="0">
              <a:buNone/>
            </a:pPr>
            <a:r>
              <a:rPr lang="en-GB" sz="2000" dirty="0" smtClean="0">
                <a:solidFill>
                  <a:srgbClr val="3366FF"/>
                </a:solidFill>
                <a:latin typeface="Comic Sans MS"/>
              </a:rPr>
              <a:t>400 </a:t>
            </a:r>
            <a:r>
              <a:rPr lang="en-GB" sz="2000" dirty="0" err="1" smtClean="0">
                <a:solidFill>
                  <a:srgbClr val="3366FF"/>
                </a:solidFill>
                <a:latin typeface="Comic Sans MS"/>
              </a:rPr>
              <a:t>GeV</a:t>
            </a:r>
            <a:r>
              <a:rPr lang="en-GB" sz="2000" dirty="0" smtClean="0">
                <a:solidFill>
                  <a:srgbClr val="3366FF"/>
                </a:solidFill>
                <a:latin typeface="Comic Sans MS"/>
              </a:rPr>
              <a:t> Protons measured by a Beam Current Transformer (BCT)</a:t>
            </a:r>
            <a:r>
              <a:rPr lang="en-GB" sz="2000" dirty="0" smtClean="0">
                <a:solidFill>
                  <a:srgbClr val="3366FF"/>
                </a:solidFill>
                <a:latin typeface="Comic Sans MS"/>
              </a:rPr>
              <a:t> </a:t>
            </a:r>
            <a:endParaRPr lang="en-GB" sz="2000" dirty="0" smtClean="0">
              <a:solidFill>
                <a:srgbClr val="3366FF"/>
              </a:solidFill>
              <a:latin typeface="Comic Sans MS"/>
            </a:endParaRPr>
          </a:p>
          <a:p>
            <a:pPr marL="0" indent="0">
              <a:buNone/>
            </a:pPr>
            <a:r>
              <a:rPr lang="en-GB" sz="2000" dirty="0">
                <a:solidFill>
                  <a:srgbClr val="3366FF"/>
                </a:solidFill>
                <a:latin typeface="Comic Sans MS"/>
              </a:rPr>
              <a:t>F</a:t>
            </a:r>
            <a:r>
              <a:rPr lang="en-GB" sz="2000" dirty="0" smtClean="0">
                <a:solidFill>
                  <a:srgbClr val="3366FF"/>
                </a:solidFill>
                <a:latin typeface="Comic Sans MS"/>
              </a:rPr>
              <a:t>ull </a:t>
            </a:r>
            <a:r>
              <a:rPr lang="en-GB" sz="2000" dirty="0">
                <a:solidFill>
                  <a:srgbClr val="3366FF"/>
                </a:solidFill>
                <a:latin typeface="Comic Sans MS"/>
              </a:rPr>
              <a:t>FLUKA based simulation of the CNGS secondary </a:t>
            </a:r>
            <a:r>
              <a:rPr lang="en-GB" sz="2000" dirty="0" smtClean="0">
                <a:solidFill>
                  <a:srgbClr val="3366FF"/>
                </a:solidFill>
                <a:latin typeface="Comic Sans MS"/>
              </a:rPr>
              <a:t>beam. </a:t>
            </a:r>
          </a:p>
          <a:p>
            <a:pPr marL="0" indent="0">
              <a:buNone/>
            </a:pPr>
            <a:r>
              <a:rPr lang="en-GB" sz="2000" dirty="0" smtClean="0">
                <a:solidFill>
                  <a:srgbClr val="3366FF"/>
                </a:solidFill>
                <a:latin typeface="Comic Sans MS"/>
              </a:rPr>
              <a:t>Precise identical GPS receivers and Cs clocks at CERN and LNGS.</a:t>
            </a:r>
          </a:p>
          <a:p>
            <a:pPr marL="0" indent="0">
              <a:buNone/>
            </a:pPr>
            <a:r>
              <a:rPr lang="en-GB" sz="2000" dirty="0" err="1" smtClean="0">
                <a:solidFill>
                  <a:srgbClr val="3366FF"/>
                </a:solidFill>
                <a:latin typeface="Comic Sans MS"/>
              </a:rPr>
              <a:t>Intercalibrated</a:t>
            </a:r>
            <a:r>
              <a:rPr lang="en-GB" sz="2000" dirty="0" smtClean="0">
                <a:solidFill>
                  <a:srgbClr val="3366FF"/>
                </a:solidFill>
                <a:latin typeface="Comic Sans MS"/>
              </a:rPr>
              <a:t> by Swiss METAS and permanently time-linked. </a:t>
            </a:r>
            <a:endParaRPr lang="en-GB" sz="2000" dirty="0" smtClean="0">
              <a:solidFill>
                <a:srgbClr val="3366FF"/>
              </a:solidFill>
              <a:latin typeface="Comic Sans MS"/>
            </a:endParaRPr>
          </a:p>
          <a:p>
            <a:pPr marL="0" indent="0">
              <a:buNone/>
            </a:pPr>
            <a:endParaRPr lang="en-GB" sz="2000" dirty="0" smtClean="0">
              <a:solidFill>
                <a:srgbClr val="3366FF"/>
              </a:solidFill>
              <a:latin typeface="Comic Sans MS"/>
            </a:endParaRPr>
          </a:p>
          <a:p>
            <a:pPr marL="0" indent="0">
              <a:buNone/>
            </a:pPr>
            <a:r>
              <a:rPr lang="en-GB" sz="2600" b="1" dirty="0" smtClean="0">
                <a:solidFill>
                  <a:srgbClr val="FF0000"/>
                </a:solidFill>
                <a:latin typeface="Comic Sans MS"/>
              </a:rPr>
              <a:t>4. Measurement of the neutrino baseline</a:t>
            </a:r>
            <a:endParaRPr lang="en-GB" sz="2600" b="1" dirty="0" smtClean="0">
              <a:solidFill>
                <a:srgbClr val="FF0000"/>
              </a:solidFill>
              <a:latin typeface="Comic Sans MS"/>
            </a:endParaRPr>
          </a:p>
          <a:p>
            <a:pPr marL="0" indent="0">
              <a:buNone/>
            </a:pPr>
            <a:r>
              <a:rPr lang="en-GB" sz="2000" dirty="0" smtClean="0">
                <a:solidFill>
                  <a:srgbClr val="3366FF"/>
                </a:solidFill>
                <a:latin typeface="Comic Sans MS"/>
              </a:rPr>
              <a:t>Precision </a:t>
            </a:r>
            <a:r>
              <a:rPr lang="en-GB" sz="2000" dirty="0" smtClean="0">
                <a:solidFill>
                  <a:srgbClr val="3366FF"/>
                </a:solidFill>
                <a:latin typeface="Comic Sans MS"/>
              </a:rPr>
              <a:t>measurement of CNGS-OPERA distance: 73053461+-20 cm.                          </a:t>
            </a:r>
            <a:endParaRPr lang="en-US" sz="2000" dirty="0">
              <a:solidFill>
                <a:srgbClr val="3366FF"/>
              </a:solidFill>
              <a:latin typeface="Comic Sans MS"/>
            </a:endParaRPr>
          </a:p>
        </p:txBody>
      </p:sp>
      <p:sp>
        <p:nvSpPr>
          <p:cNvPr id="4" name="Slide Number Placeholder 3"/>
          <p:cNvSpPr>
            <a:spLocks noGrp="1"/>
          </p:cNvSpPr>
          <p:nvPr>
            <p:ph type="sldNum" sz="quarter" idx="12"/>
          </p:nvPr>
        </p:nvSpPr>
        <p:spPr/>
        <p:txBody>
          <a:bodyPr/>
          <a:lstStyle/>
          <a:p>
            <a:fld id="{B6E83538-7B09-654E-B1EE-BA7F11D3DB4E}" type="slidenum">
              <a:rPr lang="en-GB" smtClean="0"/>
              <a:t>7</a:t>
            </a:fld>
            <a:endParaRPr lang="en-GB"/>
          </a:p>
        </p:txBody>
      </p:sp>
    </p:spTree>
    <p:extLst>
      <p:ext uri="{BB962C8B-B14F-4D97-AF65-F5344CB8AC3E}">
        <p14:creationId xmlns:p14="http://schemas.microsoft.com/office/powerpoint/2010/main" val="29278290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32"/>
            <a:ext cx="8229600" cy="549470"/>
          </a:xfrm>
        </p:spPr>
        <p:txBody>
          <a:bodyPr>
            <a:normAutofit/>
          </a:bodyPr>
          <a:lstStyle/>
          <a:p>
            <a:pPr algn="l"/>
            <a:r>
              <a:rPr lang="en-US" sz="2600" dirty="0" smtClean="0">
                <a:solidFill>
                  <a:srgbClr val="FF0000"/>
                </a:solidFill>
                <a:latin typeface="Comic Sans MS"/>
              </a:rPr>
              <a:t>Schematic of the CERN/CNGS timing system</a:t>
            </a:r>
            <a:endParaRPr lang="en-US" sz="2600" dirty="0">
              <a:solidFill>
                <a:srgbClr val="FF0000"/>
              </a:solidFill>
              <a:latin typeface="Comic Sans MS"/>
            </a:endParaRPr>
          </a:p>
        </p:txBody>
      </p:sp>
      <p:pic>
        <p:nvPicPr>
          <p:cNvPr id="6" name="Picture 5"/>
          <p:cNvPicPr>
            <a:picLocks noChangeAspect="1"/>
          </p:cNvPicPr>
          <p:nvPr/>
        </p:nvPicPr>
        <p:blipFill>
          <a:blip r:embed="rId2"/>
          <a:stretch>
            <a:fillRect/>
          </a:stretch>
        </p:blipFill>
        <p:spPr>
          <a:xfrm>
            <a:off x="181414" y="658657"/>
            <a:ext cx="8563094" cy="6040587"/>
          </a:xfrm>
          <a:prstGeom prst="rect">
            <a:avLst/>
          </a:prstGeom>
        </p:spPr>
      </p:pic>
      <p:sp>
        <p:nvSpPr>
          <p:cNvPr id="7" name="Slide Number Placeholder 6"/>
          <p:cNvSpPr>
            <a:spLocks noGrp="1"/>
          </p:cNvSpPr>
          <p:nvPr>
            <p:ph type="sldNum" sz="quarter" idx="12"/>
          </p:nvPr>
        </p:nvSpPr>
        <p:spPr/>
        <p:txBody>
          <a:bodyPr/>
          <a:lstStyle/>
          <a:p>
            <a:fld id="{B6E83538-7B09-654E-B1EE-BA7F11D3DB4E}" type="slidenum">
              <a:rPr lang="en-GB" smtClean="0"/>
              <a:t>8</a:t>
            </a:fld>
            <a:endParaRPr lang="en-GB"/>
          </a:p>
        </p:txBody>
      </p:sp>
    </p:spTree>
    <p:extLst>
      <p:ext uri="{BB962C8B-B14F-4D97-AF65-F5344CB8AC3E}">
        <p14:creationId xmlns:p14="http://schemas.microsoft.com/office/powerpoint/2010/main" val="14348582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025"/>
            <a:ext cx="8229600" cy="671060"/>
          </a:xfrm>
        </p:spPr>
        <p:txBody>
          <a:bodyPr>
            <a:normAutofit/>
          </a:bodyPr>
          <a:lstStyle/>
          <a:p>
            <a:pPr algn="l"/>
            <a:r>
              <a:rPr lang="en-US" sz="2600" dirty="0" smtClean="0">
                <a:solidFill>
                  <a:srgbClr val="FF0000"/>
                </a:solidFill>
                <a:latin typeface="Comic Sans MS"/>
              </a:rPr>
              <a:t>Schematic of the time of flight measurement</a:t>
            </a:r>
            <a:endParaRPr lang="en-US" sz="2600" dirty="0">
              <a:solidFill>
                <a:srgbClr val="FF0000"/>
              </a:solidFill>
              <a:latin typeface="Comic Sans MS"/>
            </a:endParaRPr>
          </a:p>
        </p:txBody>
      </p:sp>
      <p:pic>
        <p:nvPicPr>
          <p:cNvPr id="6" name="Picture 5"/>
          <p:cNvPicPr>
            <a:picLocks noChangeAspect="1"/>
          </p:cNvPicPr>
          <p:nvPr/>
        </p:nvPicPr>
        <p:blipFill>
          <a:blip r:embed="rId2"/>
          <a:stretch>
            <a:fillRect/>
          </a:stretch>
        </p:blipFill>
        <p:spPr>
          <a:xfrm>
            <a:off x="457200" y="768928"/>
            <a:ext cx="8013472" cy="6004720"/>
          </a:xfrm>
          <a:prstGeom prst="rect">
            <a:avLst/>
          </a:prstGeom>
        </p:spPr>
      </p:pic>
      <p:sp>
        <p:nvSpPr>
          <p:cNvPr id="7" name="Slide Number Placeholder 6"/>
          <p:cNvSpPr>
            <a:spLocks noGrp="1"/>
          </p:cNvSpPr>
          <p:nvPr>
            <p:ph type="sldNum" sz="quarter" idx="12"/>
          </p:nvPr>
        </p:nvSpPr>
        <p:spPr/>
        <p:txBody>
          <a:bodyPr/>
          <a:lstStyle/>
          <a:p>
            <a:fld id="{B6E83538-7B09-654E-B1EE-BA7F11D3DB4E}" type="slidenum">
              <a:rPr lang="en-GB" smtClean="0"/>
              <a:t>9</a:t>
            </a:fld>
            <a:endParaRPr lang="en-GB"/>
          </a:p>
        </p:txBody>
      </p:sp>
    </p:spTree>
    <p:extLst>
      <p:ext uri="{BB962C8B-B14F-4D97-AF65-F5344CB8AC3E}">
        <p14:creationId xmlns:p14="http://schemas.microsoft.com/office/powerpoint/2010/main" val="323545966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4373</TotalTime>
  <Words>1251</Words>
  <Application>Microsoft Macintosh PowerPoint</Application>
  <PresentationFormat>On-screen Show (4:3)</PresentationFormat>
  <Paragraphs>142</Paragraphs>
  <Slides>20</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Thème Office</vt:lpstr>
      <vt:lpstr>Photo Editor Photo</vt:lpstr>
      <vt:lpstr>Measurement of the neutrino velocity with        the OPERA detector in the CNGS beam</vt:lpstr>
      <vt:lpstr>PowerPoint Presentation</vt:lpstr>
      <vt:lpstr>PowerPoint Presentation</vt:lpstr>
      <vt:lpstr>PowerPoint Presentation</vt:lpstr>
      <vt:lpstr>PowerPoint Presentation</vt:lpstr>
      <vt:lpstr>PowerPoint Presentation</vt:lpstr>
      <vt:lpstr>3. Neutrino TOF measurement</vt:lpstr>
      <vt:lpstr>Schematic of the CERN/CNGS timing system</vt:lpstr>
      <vt:lpstr>Schematic of the time of flight measurement</vt:lpstr>
      <vt:lpstr>Schematic of the OPERA timing system at LNGS</vt:lpstr>
      <vt:lpstr>5. Data selection. 6. Neutrino timing</vt:lpstr>
      <vt:lpstr>Time Selection of Beam Events</vt:lpstr>
      <vt:lpstr>PowerPoint Presentation</vt:lpstr>
      <vt:lpstr>PowerPoint Presentation</vt:lpstr>
      <vt:lpstr>PowerPoint Presentation</vt:lpstr>
      <vt:lpstr>Wave Form Digitizers</vt:lpstr>
      <vt:lpstr>PowerPoint Presentation</vt:lpstr>
      <vt:lpstr>PowerPoint Presentation</vt:lpstr>
      <vt:lpstr>PowerPoint Presentation</vt:lpstr>
      <vt:lpstr>  8. Conclusions </vt:lpstr>
    </vt:vector>
  </TitlesOfParts>
  <Company>IN2P3/CNRS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Marcos Dracos</dc:creator>
  <cp:lastModifiedBy>Giorgio Giacomelli</cp:lastModifiedBy>
  <cp:revision>191</cp:revision>
  <cp:lastPrinted>2011-09-13T13:06:40Z</cp:lastPrinted>
  <dcterms:created xsi:type="dcterms:W3CDTF">2011-08-24T12:10:47Z</dcterms:created>
  <dcterms:modified xsi:type="dcterms:W3CDTF">2011-09-25T06:28:35Z</dcterms:modified>
</cp:coreProperties>
</file>