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1" r:id="rId2"/>
    <p:sldId id="384" r:id="rId3"/>
    <p:sldId id="351" r:id="rId4"/>
    <p:sldId id="349" r:id="rId5"/>
    <p:sldId id="352" r:id="rId6"/>
    <p:sldId id="388" r:id="rId7"/>
    <p:sldId id="409" r:id="rId8"/>
    <p:sldId id="312" r:id="rId9"/>
    <p:sldId id="354" r:id="rId10"/>
    <p:sldId id="355" r:id="rId11"/>
    <p:sldId id="404" r:id="rId12"/>
    <p:sldId id="371" r:id="rId13"/>
    <p:sldId id="326" r:id="rId14"/>
    <p:sldId id="327" r:id="rId15"/>
    <p:sldId id="406" r:id="rId16"/>
    <p:sldId id="410" r:id="rId17"/>
    <p:sldId id="325" r:id="rId18"/>
    <p:sldId id="313" r:id="rId19"/>
    <p:sldId id="314" r:id="rId20"/>
    <p:sldId id="395" r:id="rId21"/>
    <p:sldId id="315" r:id="rId22"/>
    <p:sldId id="408" r:id="rId2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09E00"/>
    <a:srgbClr val="6994B8"/>
    <a:srgbClr val="E3B900"/>
    <a:srgbClr val="1D02BE"/>
    <a:srgbClr val="66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233" autoAdjust="0"/>
  </p:normalViewPr>
  <p:slideViewPr>
    <p:cSldViewPr snapToGrid="0" snapToObjects="1" showGuides="1">
      <p:cViewPr varScale="1">
        <p:scale>
          <a:sx n="95" d="100"/>
          <a:sy n="95" d="100"/>
        </p:scale>
        <p:origin x="-1376" y="-112"/>
      </p:cViewPr>
      <p:guideLst>
        <p:guide orient="horz" pos="3792"/>
        <p:guide pos="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16"/>
    </p:cViewPr>
  </p:sorterViewPr>
  <p:notesViewPr>
    <p:cSldViewPr snapToGrid="0" snapToObjects="1">
      <p:cViewPr varScale="1">
        <p:scale>
          <a:sx n="136" d="100"/>
          <a:sy n="136" d="100"/>
        </p:scale>
        <p:origin x="-3432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Gravitational Waves</c:v>
                </c:pt>
                <c:pt idx="1">
                  <c:v>Neutrinos</c:v>
                </c:pt>
                <c:pt idx="2">
                  <c:v>Cosmic Rays</c:v>
                </c:pt>
                <c:pt idx="3">
                  <c:v>Gamma Rays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'[Chart in Microsoft Office PowerPoint]Sheet1'!$A$2:$A$8</c:f>
              <c:numCache>
                <c:formatCode>General</c:formatCode>
                <c:ptCount val="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</c:numCache>
            </c:numRef>
          </c:cat>
          <c:val>
            <c:numRef>
              <c:f>'[Chart in Microsoft Office PowerPoint]Sheet1'!$B$2:$B$8</c:f>
              <c:numCache>
                <c:formatCode>0.00%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0.202</c:v>
                </c:pt>
                <c:pt idx="3">
                  <c:v>0.321</c:v>
                </c:pt>
                <c:pt idx="4">
                  <c:v>0.32</c:v>
                </c:pt>
                <c:pt idx="5">
                  <c:v>0.139</c:v>
                </c:pt>
                <c:pt idx="6">
                  <c:v>0.018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7431832"/>
        <c:axId val="2089079208"/>
      </c:barChart>
      <c:catAx>
        <c:axId val="2087431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089079208"/>
        <c:crosses val="autoZero"/>
        <c:auto val="1"/>
        <c:lblAlgn val="ctr"/>
        <c:lblOffset val="100"/>
        <c:noMultiLvlLbl val="0"/>
      </c:catAx>
      <c:valAx>
        <c:axId val="2089079208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0"/>
        <c:majorTickMark val="out"/>
        <c:minorTickMark val="none"/>
        <c:tickLblPos val="nextTo"/>
        <c:crossAx val="208743183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CC0A6-51DF-F240-A9B5-D4D7ADDCA205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246390-426D-CF42-939F-1ED82ACDAEBB}">
      <dgm:prSet phldrT="[Text]" custT="1"/>
      <dgm:spPr/>
      <dgm:t>
        <a:bodyPr/>
        <a:lstStyle/>
        <a:p>
          <a:pPr algn="l"/>
          <a:r>
            <a:rPr lang="en-US" sz="2000" b="1" dirty="0" smtClean="0">
              <a:solidFill>
                <a:srgbClr val="000000"/>
              </a:solidFill>
              <a:latin typeface="Calibri"/>
              <a:cs typeface="Calibri"/>
            </a:rPr>
            <a:t>Phase 1 </a:t>
          </a:r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(2011):</a:t>
          </a:r>
        </a:p>
        <a:p>
          <a:pPr algn="l"/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Develop prototype system</a:t>
          </a:r>
        </a:p>
        <a:p>
          <a:pPr algn="l"/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Motivation/simulation paper</a:t>
          </a:r>
        </a:p>
        <a:p>
          <a:pPr algn="l"/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Proposal to NSF Early Nov</a:t>
          </a:r>
          <a:r>
            <a:rPr lang="en-US" sz="1600" dirty="0" smtClean="0">
              <a:solidFill>
                <a:srgbClr val="000000"/>
              </a:solidFill>
              <a:latin typeface="Calibri"/>
              <a:cs typeface="Calibri"/>
            </a:rPr>
            <a:t>. </a:t>
          </a:r>
          <a:endParaRPr lang="en-US" sz="20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6801D2E8-87FB-444E-BE77-FE884DC5AF30}" type="parTrans" cxnId="{20F12500-6592-D44F-B83F-68BE78E466BC}">
      <dgm:prSet/>
      <dgm:spPr/>
      <dgm:t>
        <a:bodyPr/>
        <a:lstStyle/>
        <a:p>
          <a:endParaRPr lang="en-US"/>
        </a:p>
      </dgm:t>
    </dgm:pt>
    <dgm:pt modelId="{EBD6139C-4A7F-C24C-BA1A-80179490E284}" type="sibTrans" cxnId="{20F12500-6592-D44F-B83F-68BE78E466BC}">
      <dgm:prSet/>
      <dgm:spPr>
        <a:effectLst>
          <a:outerShdw blurRad="50800" dist="38100" dir="2700000">
            <a:srgbClr val="000000">
              <a:alpha val="43000"/>
            </a:srgbClr>
          </a:outerShdw>
        </a:effectLst>
      </dgm:spPr>
      <dgm:t>
        <a:bodyPr/>
        <a:lstStyle/>
        <a:p>
          <a:endParaRPr lang="en-US"/>
        </a:p>
      </dgm:t>
    </dgm:pt>
    <dgm:pt modelId="{ECFC9508-6F6A-F342-9697-AA6C2672C544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Calibri"/>
              <a:cs typeface="Calibri"/>
            </a:rPr>
            <a:t>Phase 2 </a:t>
          </a:r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(2012):       </a:t>
          </a:r>
        </a:p>
        <a:p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Operate in development/archival mode </a:t>
          </a:r>
        </a:p>
        <a:p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Work with ≥ 3 event streams</a:t>
          </a:r>
        </a:p>
      </dgm:t>
    </dgm:pt>
    <dgm:pt modelId="{2CFE0473-53DC-F545-9AB2-89EF8F143477}" type="parTrans" cxnId="{104CB926-830C-FC4C-AD1D-B9C15426B4A8}">
      <dgm:prSet/>
      <dgm:spPr/>
      <dgm:t>
        <a:bodyPr/>
        <a:lstStyle/>
        <a:p>
          <a:endParaRPr lang="en-US"/>
        </a:p>
      </dgm:t>
    </dgm:pt>
    <dgm:pt modelId="{F012AA7E-4ACC-2F42-8C21-7CDA765F319F}" type="sibTrans" cxnId="{104CB926-830C-FC4C-AD1D-B9C15426B4A8}">
      <dgm:prSet/>
      <dgm:spPr>
        <a:effectLst>
          <a:outerShdw blurRad="50800" dist="38100" dir="2700000">
            <a:srgbClr val="000000">
              <a:alpha val="43000"/>
            </a:srgbClr>
          </a:outerShdw>
        </a:effectLst>
      </dgm:spPr>
      <dgm:t>
        <a:bodyPr/>
        <a:lstStyle/>
        <a:p>
          <a:endParaRPr lang="en-US"/>
        </a:p>
      </dgm:t>
    </dgm:pt>
    <dgm:pt modelId="{BA12753F-4935-6A4F-959C-5578C5A97A69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Calibri"/>
              <a:cs typeface="Calibri"/>
            </a:rPr>
            <a:t>Phase 3 </a:t>
          </a:r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(2013 ff):   </a:t>
          </a:r>
        </a:p>
        <a:p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- Real-time, fully operational with follow-up network in place</a:t>
          </a:r>
          <a:endParaRPr lang="en-US" sz="20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A6491FCF-EDDB-664F-A8B0-3BD23F71141A}" type="sibTrans" cxnId="{6484E0F5-223C-7C46-87D2-0F930E1D18BE}">
      <dgm:prSet/>
      <dgm:spPr/>
      <dgm:t>
        <a:bodyPr/>
        <a:lstStyle/>
        <a:p>
          <a:endParaRPr lang="en-US"/>
        </a:p>
      </dgm:t>
    </dgm:pt>
    <dgm:pt modelId="{DC5394CA-E28B-AD47-AF1F-BF4793257863}" type="parTrans" cxnId="{6484E0F5-223C-7C46-87D2-0F930E1D18BE}">
      <dgm:prSet/>
      <dgm:spPr/>
      <dgm:t>
        <a:bodyPr/>
        <a:lstStyle/>
        <a:p>
          <a:endParaRPr lang="en-US"/>
        </a:p>
      </dgm:t>
    </dgm:pt>
    <dgm:pt modelId="{086E15FC-B3E3-CE4E-96A4-8741F6CF654A}" type="pres">
      <dgm:prSet presAssocID="{20ACC0A6-51DF-F240-A9B5-D4D7ADDCA2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95524C-9648-6C48-BAC5-B79D85D8B7A3}" type="pres">
      <dgm:prSet presAssocID="{20ACC0A6-51DF-F240-A9B5-D4D7ADDCA205}" presName="dummyMaxCanvas" presStyleCnt="0">
        <dgm:presLayoutVars/>
      </dgm:prSet>
      <dgm:spPr/>
    </dgm:pt>
    <dgm:pt modelId="{5978AED7-5C5B-F44A-A4B0-BDC955A09CF8}" type="pres">
      <dgm:prSet presAssocID="{20ACC0A6-51DF-F240-A9B5-D4D7ADDCA205}" presName="ThreeNodes_1" presStyleLbl="node1" presStyleIdx="0" presStyleCnt="3" custScaleY="121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4F4CB-E081-4D4E-B5AC-EA9103330F1F}" type="pres">
      <dgm:prSet presAssocID="{20ACC0A6-51DF-F240-A9B5-D4D7ADDCA205}" presName="ThreeNodes_2" presStyleLbl="node1" presStyleIdx="1" presStyleCnt="3" custLinFactNeighborX="0" custLinFactNeighborY="5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298EC-B7E5-AF4C-871E-24BD424D380A}" type="pres">
      <dgm:prSet presAssocID="{20ACC0A6-51DF-F240-A9B5-D4D7ADDCA20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E342D-2B79-914F-B188-7F3C1C1893C5}" type="pres">
      <dgm:prSet presAssocID="{20ACC0A6-51DF-F240-A9B5-D4D7ADDCA20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C916C-EF8D-DC41-808E-FFDB3187E197}" type="pres">
      <dgm:prSet presAssocID="{20ACC0A6-51DF-F240-A9B5-D4D7ADDCA20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31285-CA14-C447-B85C-67D03C210EDC}" type="pres">
      <dgm:prSet presAssocID="{20ACC0A6-51DF-F240-A9B5-D4D7ADDCA20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563DC-6AE2-0242-AC1C-9FDC097E21F1}" type="pres">
      <dgm:prSet presAssocID="{20ACC0A6-51DF-F240-A9B5-D4D7ADDCA20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4CD78E-8D05-0142-9285-E1C8B2247A37}" type="pres">
      <dgm:prSet presAssocID="{20ACC0A6-51DF-F240-A9B5-D4D7ADDCA20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606520-A439-E64C-B716-D385A3C1829F}" type="presOf" srcId="{BA12753F-4935-6A4F-959C-5578C5A97A69}" destId="{CA4CD78E-8D05-0142-9285-E1C8B2247A37}" srcOrd="1" destOrd="0" presId="urn:microsoft.com/office/officeart/2005/8/layout/vProcess5"/>
    <dgm:cxn modelId="{6A1D7E7F-8220-BB4E-9295-44BD73850A1B}" type="presOf" srcId="{ECFC9508-6F6A-F342-9697-AA6C2672C544}" destId="{B1F4F4CB-E081-4D4E-B5AC-EA9103330F1F}" srcOrd="0" destOrd="0" presId="urn:microsoft.com/office/officeart/2005/8/layout/vProcess5"/>
    <dgm:cxn modelId="{9FE6DCEF-63B0-0546-8F12-375B2D370756}" type="presOf" srcId="{20ACC0A6-51DF-F240-A9B5-D4D7ADDCA205}" destId="{086E15FC-B3E3-CE4E-96A4-8741F6CF654A}" srcOrd="0" destOrd="0" presId="urn:microsoft.com/office/officeart/2005/8/layout/vProcess5"/>
    <dgm:cxn modelId="{01199152-A3B4-F54A-8FFD-DD347230481A}" type="presOf" srcId="{ECFC9508-6F6A-F342-9697-AA6C2672C544}" destId="{137563DC-6AE2-0242-AC1C-9FDC097E21F1}" srcOrd="1" destOrd="0" presId="urn:microsoft.com/office/officeart/2005/8/layout/vProcess5"/>
    <dgm:cxn modelId="{281662E2-4970-D440-A23C-3BC36FE274A9}" type="presOf" srcId="{90246390-426D-CF42-939F-1ED82ACDAEBB}" destId="{DB631285-CA14-C447-B85C-67D03C210EDC}" srcOrd="1" destOrd="0" presId="urn:microsoft.com/office/officeart/2005/8/layout/vProcess5"/>
    <dgm:cxn modelId="{104CB926-830C-FC4C-AD1D-B9C15426B4A8}" srcId="{20ACC0A6-51DF-F240-A9B5-D4D7ADDCA205}" destId="{ECFC9508-6F6A-F342-9697-AA6C2672C544}" srcOrd="1" destOrd="0" parTransId="{2CFE0473-53DC-F545-9AB2-89EF8F143477}" sibTransId="{F012AA7E-4ACC-2F42-8C21-7CDA765F319F}"/>
    <dgm:cxn modelId="{86484579-53C3-0142-A41A-E8F72AD64CB7}" type="presOf" srcId="{BA12753F-4935-6A4F-959C-5578C5A97A69}" destId="{2CE298EC-B7E5-AF4C-871E-24BD424D380A}" srcOrd="0" destOrd="0" presId="urn:microsoft.com/office/officeart/2005/8/layout/vProcess5"/>
    <dgm:cxn modelId="{ACD37B98-1411-9249-8408-7440C8B75187}" type="presOf" srcId="{90246390-426D-CF42-939F-1ED82ACDAEBB}" destId="{5978AED7-5C5B-F44A-A4B0-BDC955A09CF8}" srcOrd="0" destOrd="0" presId="urn:microsoft.com/office/officeart/2005/8/layout/vProcess5"/>
    <dgm:cxn modelId="{89E3ECA9-733F-4340-8745-E4032F6C5C23}" type="presOf" srcId="{EBD6139C-4A7F-C24C-BA1A-80179490E284}" destId="{B60E342D-2B79-914F-B188-7F3C1C1893C5}" srcOrd="0" destOrd="0" presId="urn:microsoft.com/office/officeart/2005/8/layout/vProcess5"/>
    <dgm:cxn modelId="{20F12500-6592-D44F-B83F-68BE78E466BC}" srcId="{20ACC0A6-51DF-F240-A9B5-D4D7ADDCA205}" destId="{90246390-426D-CF42-939F-1ED82ACDAEBB}" srcOrd="0" destOrd="0" parTransId="{6801D2E8-87FB-444E-BE77-FE884DC5AF30}" sibTransId="{EBD6139C-4A7F-C24C-BA1A-80179490E284}"/>
    <dgm:cxn modelId="{BA5FC5CD-50DD-6A4D-A57E-BB77079FA702}" type="presOf" srcId="{F012AA7E-4ACC-2F42-8C21-7CDA765F319F}" destId="{EE6C916C-EF8D-DC41-808E-FFDB3187E197}" srcOrd="0" destOrd="0" presId="urn:microsoft.com/office/officeart/2005/8/layout/vProcess5"/>
    <dgm:cxn modelId="{6484E0F5-223C-7C46-87D2-0F930E1D18BE}" srcId="{20ACC0A6-51DF-F240-A9B5-D4D7ADDCA205}" destId="{BA12753F-4935-6A4F-959C-5578C5A97A69}" srcOrd="2" destOrd="0" parTransId="{DC5394CA-E28B-AD47-AF1F-BF4793257863}" sibTransId="{A6491FCF-EDDB-664F-A8B0-3BD23F71141A}"/>
    <dgm:cxn modelId="{0CBD65D7-08AE-AE48-8D71-FCA958D1F7D8}" type="presParOf" srcId="{086E15FC-B3E3-CE4E-96A4-8741F6CF654A}" destId="{7D95524C-9648-6C48-BAC5-B79D85D8B7A3}" srcOrd="0" destOrd="0" presId="urn:microsoft.com/office/officeart/2005/8/layout/vProcess5"/>
    <dgm:cxn modelId="{5A7E3C33-CCB2-8644-8460-8CFD63350931}" type="presParOf" srcId="{086E15FC-B3E3-CE4E-96A4-8741F6CF654A}" destId="{5978AED7-5C5B-F44A-A4B0-BDC955A09CF8}" srcOrd="1" destOrd="0" presId="urn:microsoft.com/office/officeart/2005/8/layout/vProcess5"/>
    <dgm:cxn modelId="{D10BC378-16AE-524D-B436-1679B6C14E26}" type="presParOf" srcId="{086E15FC-B3E3-CE4E-96A4-8741F6CF654A}" destId="{B1F4F4CB-E081-4D4E-B5AC-EA9103330F1F}" srcOrd="2" destOrd="0" presId="urn:microsoft.com/office/officeart/2005/8/layout/vProcess5"/>
    <dgm:cxn modelId="{572B6DBA-A0E2-9E48-8E0E-A3F9D1519099}" type="presParOf" srcId="{086E15FC-B3E3-CE4E-96A4-8741F6CF654A}" destId="{2CE298EC-B7E5-AF4C-871E-24BD424D380A}" srcOrd="3" destOrd="0" presId="urn:microsoft.com/office/officeart/2005/8/layout/vProcess5"/>
    <dgm:cxn modelId="{563A37D1-C82A-5147-AD01-973412179A63}" type="presParOf" srcId="{086E15FC-B3E3-CE4E-96A4-8741F6CF654A}" destId="{B60E342D-2B79-914F-B188-7F3C1C1893C5}" srcOrd="4" destOrd="0" presId="urn:microsoft.com/office/officeart/2005/8/layout/vProcess5"/>
    <dgm:cxn modelId="{3854BF44-1CD5-A34A-985B-ACEB1E355B0B}" type="presParOf" srcId="{086E15FC-B3E3-CE4E-96A4-8741F6CF654A}" destId="{EE6C916C-EF8D-DC41-808E-FFDB3187E197}" srcOrd="5" destOrd="0" presId="urn:microsoft.com/office/officeart/2005/8/layout/vProcess5"/>
    <dgm:cxn modelId="{716A5F5E-1FFD-CE47-BEE2-D0344DDB8CEF}" type="presParOf" srcId="{086E15FC-B3E3-CE4E-96A4-8741F6CF654A}" destId="{DB631285-CA14-C447-B85C-67D03C210EDC}" srcOrd="6" destOrd="0" presId="urn:microsoft.com/office/officeart/2005/8/layout/vProcess5"/>
    <dgm:cxn modelId="{C69CFD4C-6C79-4842-890C-8CDE1239EA75}" type="presParOf" srcId="{086E15FC-B3E3-CE4E-96A4-8741F6CF654A}" destId="{137563DC-6AE2-0242-AC1C-9FDC097E21F1}" srcOrd="7" destOrd="0" presId="urn:microsoft.com/office/officeart/2005/8/layout/vProcess5"/>
    <dgm:cxn modelId="{9D0158EA-39BA-5841-8F39-82854AF2F5AD}" type="presParOf" srcId="{086E15FC-B3E3-CE4E-96A4-8741F6CF654A}" destId="{CA4CD78E-8D05-0142-9285-E1C8B2247A37}" srcOrd="8" destOrd="0" presId="urn:microsoft.com/office/officeart/2005/8/layout/vProcess5"/>
  </dgm:cxnLst>
  <dgm:bg>
    <a:effectLst>
      <a:outerShdw blurRad="50800" dist="38100" dir="270000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8AED7-5C5B-F44A-A4B0-BDC955A09CF8}">
      <dsp:nvSpPr>
        <dsp:cNvPr id="0" name=""/>
        <dsp:cNvSpPr/>
      </dsp:nvSpPr>
      <dsp:spPr>
        <a:xfrm>
          <a:off x="0" y="-81615"/>
          <a:ext cx="5478200" cy="1859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Calibri"/>
              <a:cs typeface="Calibri"/>
            </a:rPr>
            <a:t>Phase 1 </a:t>
          </a: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(2011):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Develop prototype system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Motivation/simulation paper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Proposal to NSF Early Nov</a:t>
          </a:r>
          <a:r>
            <a:rPr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. </a:t>
          </a:r>
          <a:endParaRPr lang="en-US" sz="20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54469" y="-27146"/>
        <a:ext cx="3804574" cy="1750779"/>
      </dsp:txXfrm>
    </dsp:sp>
    <dsp:sp modelId="{B1F4F4CB-E081-4D4E-B5AC-EA9103330F1F}">
      <dsp:nvSpPr>
        <dsp:cNvPr id="0" name=""/>
        <dsp:cNvSpPr/>
      </dsp:nvSpPr>
      <dsp:spPr>
        <a:xfrm>
          <a:off x="483370" y="1959021"/>
          <a:ext cx="5478200" cy="1533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Calibri"/>
              <a:cs typeface="Calibri"/>
            </a:rPr>
            <a:t>Phase 2 </a:t>
          </a: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(2012):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Operate in development/archival mode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Work with ≥ 3 event streams</a:t>
          </a:r>
        </a:p>
      </dsp:txBody>
      <dsp:txXfrm>
        <a:off x="528278" y="2003929"/>
        <a:ext cx="3908397" cy="1443440"/>
      </dsp:txXfrm>
    </dsp:sp>
    <dsp:sp modelId="{2CE298EC-B7E5-AF4C-871E-24BD424D380A}">
      <dsp:nvSpPr>
        <dsp:cNvPr id="0" name=""/>
        <dsp:cNvSpPr/>
      </dsp:nvSpPr>
      <dsp:spPr>
        <a:xfrm>
          <a:off x="966741" y="3659213"/>
          <a:ext cx="5478200" cy="1533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Calibri"/>
              <a:cs typeface="Calibri"/>
            </a:rPr>
            <a:t>Phase 3 </a:t>
          </a: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(2013 ff):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Calibri"/>
              <a:cs typeface="Calibri"/>
            </a:rPr>
            <a:t>- Real-time, fully operational with follow-up network in place</a:t>
          </a:r>
          <a:endParaRPr lang="en-US" sz="20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1011649" y="3704121"/>
        <a:ext cx="3908397" cy="1443440"/>
      </dsp:txXfrm>
    </dsp:sp>
    <dsp:sp modelId="{B60E342D-2B79-914F-B188-7F3C1C1893C5}">
      <dsp:nvSpPr>
        <dsp:cNvPr id="0" name=""/>
        <dsp:cNvSpPr/>
      </dsp:nvSpPr>
      <dsp:spPr>
        <a:xfrm>
          <a:off x="4481584" y="1244334"/>
          <a:ext cx="996616" cy="9966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4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705823" y="1244334"/>
        <a:ext cx="548138" cy="749954"/>
      </dsp:txXfrm>
    </dsp:sp>
    <dsp:sp modelId="{EE6C916C-EF8D-DC41-808E-FFDB3187E197}">
      <dsp:nvSpPr>
        <dsp:cNvPr id="0" name=""/>
        <dsp:cNvSpPr/>
      </dsp:nvSpPr>
      <dsp:spPr>
        <a:xfrm>
          <a:off x="4964954" y="3022911"/>
          <a:ext cx="996616" cy="9966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4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189193" y="3022911"/>
        <a:ext cx="548138" cy="749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AE562C0-A826-4141-880F-D59EE76EFC48}" type="datetimeFigureOut">
              <a:rPr lang="en-US" smtClean="0"/>
              <a:pPr/>
              <a:t>9/23/11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E57EFA2-E68E-E846-9A40-3E122FB14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67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4FB4C60-FC69-0240-9964-E04235FB4099}" type="datetimeFigureOut">
              <a:rPr lang="en-US" smtClean="0"/>
              <a:pPr/>
              <a:t>9/23/11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248EE4-2B99-D743-98C2-1413587DB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21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8EE4-2B99-D743-98C2-1413587DB19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8EE4-2B99-D743-98C2-1413587DB19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4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B86898-5D9E-1441-8B1C-ACBD5F9DA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715094" y="6356350"/>
            <a:ext cx="1409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75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alpha val="50000"/>
              </a:schemeClr>
            </a:gs>
            <a:gs pos="100000">
              <a:srgbClr val="FFFF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39877" y="130175"/>
            <a:ext cx="1162726" cy="659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878" y="821370"/>
            <a:ext cx="1162725" cy="5038482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5094" y="130176"/>
            <a:ext cx="6971705" cy="6226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715094" y="6544098"/>
            <a:ext cx="948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19 Sep 2011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035903" y="6538912"/>
            <a:ext cx="4305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AMON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8017564" y="6538912"/>
            <a:ext cx="669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192D5-6BA3-C349-838F-EBFFA1B82C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header5.png"/>
          <p:cNvPicPr>
            <a:picLocks noChangeAspect="1"/>
          </p:cNvPicPr>
          <p:nvPr userDrawn="1"/>
        </p:nvPicPr>
        <p:blipFill>
          <a:blip r:embed="rId13"/>
          <a:srcRect l="65778"/>
          <a:stretch>
            <a:fillRect/>
          </a:stretch>
        </p:blipFill>
        <p:spPr>
          <a:xfrm>
            <a:off x="48612" y="130175"/>
            <a:ext cx="1214877" cy="8011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apyrus"/>
          <a:ea typeface="+mj-ea"/>
          <a:cs typeface="Papyru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01013" y="5244148"/>
            <a:ext cx="6251746" cy="14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Papyrus"/>
              </a:rPr>
              <a:t>Under development at </a:t>
            </a:r>
          </a:p>
          <a:p>
            <a:pPr algn="ctr"/>
            <a:r>
              <a:rPr lang="en-US" sz="2400" dirty="0" smtClean="0">
                <a:latin typeface="Papyrus"/>
              </a:rPr>
              <a:t>The Pennsylvania State University</a:t>
            </a:r>
          </a:p>
          <a:p>
            <a:pPr algn="ctr"/>
            <a:endParaRPr lang="en-US" sz="2400" dirty="0" smtClean="0">
              <a:latin typeface="Papyrus"/>
            </a:endParaRPr>
          </a:p>
          <a:p>
            <a:pPr algn="ctr"/>
            <a:r>
              <a:rPr lang="en-US" dirty="0" smtClean="0">
                <a:latin typeface="Papyrus"/>
              </a:rPr>
              <a:t>http://</a:t>
            </a:r>
            <a:r>
              <a:rPr lang="en-US" dirty="0" err="1" smtClean="0">
                <a:latin typeface="Papyrus"/>
              </a:rPr>
              <a:t>amon.gravity.psu.edu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19 Sep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31184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AMON</a:t>
            </a:r>
            <a:endParaRPr lang="en-US" dirty="0"/>
          </a:p>
        </p:txBody>
      </p:sp>
      <p:pic>
        <p:nvPicPr>
          <p:cNvPr id="7" name="Picture 6" descr="140511main_WMAP_first_stars_print.jpg"/>
          <p:cNvPicPr>
            <a:picLocks noChangeAspect="1"/>
          </p:cNvPicPr>
          <p:nvPr/>
        </p:nvPicPr>
        <p:blipFill>
          <a:blip r:embed="rId2">
            <a:alphaModFix/>
            <a:lum bright="25000" contrast="-14000"/>
          </a:blip>
          <a:srcRect l="6739" r="18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2" y="3944207"/>
            <a:ext cx="9145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Papyrus"/>
              </a:rPr>
              <a:t> Astrophysical </a:t>
            </a:r>
            <a:r>
              <a:rPr lang="en-US" sz="3200" dirty="0" err="1" smtClean="0">
                <a:latin typeface="Papyrus"/>
              </a:rPr>
              <a:t>Multimessenger</a:t>
            </a:r>
            <a:endParaRPr lang="en-US" sz="3200" dirty="0" smtClean="0">
              <a:latin typeface="Papyrus"/>
            </a:endParaRPr>
          </a:p>
          <a:p>
            <a:pPr algn="ctr"/>
            <a:r>
              <a:rPr lang="en-US" sz="3200" dirty="0" smtClean="0">
                <a:latin typeface="Papyrus"/>
              </a:rPr>
              <a:t>Observatory Network </a:t>
            </a:r>
            <a:endParaRPr lang="en-US" sz="3200" dirty="0"/>
          </a:p>
        </p:txBody>
      </p:sp>
      <p:pic>
        <p:nvPicPr>
          <p:cNvPr id="10" name="Picture 9" descr="header5.png"/>
          <p:cNvPicPr>
            <a:picLocks noChangeAspect="1"/>
          </p:cNvPicPr>
          <p:nvPr/>
        </p:nvPicPr>
        <p:blipFill>
          <a:blip r:embed="rId3"/>
          <a:srcRect l="65778"/>
          <a:stretch>
            <a:fillRect/>
          </a:stretch>
        </p:blipFill>
        <p:spPr>
          <a:xfrm>
            <a:off x="3460705" y="2223908"/>
            <a:ext cx="2448300" cy="1614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2091" y="673033"/>
            <a:ext cx="487981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dirty="0" smtClean="0">
                <a:latin typeface="Herculanum"/>
                <a:cs typeface="Herculanum"/>
              </a:rPr>
              <a:t>AMON</a:t>
            </a:r>
            <a:endParaRPr lang="en-US" sz="10800" dirty="0">
              <a:latin typeface="Herculanum"/>
              <a:cs typeface="Herculan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4721" y="5710019"/>
            <a:ext cx="314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pyrus"/>
              </a:rPr>
              <a:t>http://</a:t>
            </a:r>
            <a:r>
              <a:rPr lang="en-US" dirty="0" err="1" smtClean="0">
                <a:latin typeface="Papyrus"/>
              </a:rPr>
              <a:t>amon.gravity.psu.edu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4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AMON Observatories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Candidate AMON Triggering Observatories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Auger (collaboration-approved)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Fermi (public data)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HAWC (collaboration-approved)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IceCube</a:t>
            </a:r>
            <a:r>
              <a:rPr lang="en-US" dirty="0" smtClean="0">
                <a:solidFill>
                  <a:srgbClr val="FFFF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 (under consideration)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LIGO (Spokesperson supportive)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effectLst>
                  <a:outerShdw blurRad="25400" dist="25400" dir="2700000">
                    <a:srgbClr val="000000">
                      <a:alpha val="53000"/>
                    </a:srgbClr>
                  </a:outerShdw>
                </a:effectLst>
              </a:rPr>
              <a:t>Swift (PI-approved)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(ANTARES,…)</a:t>
            </a:r>
          </a:p>
          <a:p>
            <a:r>
              <a:rPr lang="en-US" dirty="0" smtClean="0"/>
              <a:t>Candidate AMON Follow-up Observatories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triggering observatories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HAT (Hungary) (Strong interest)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IUCAA (India) (Strong interest)</a:t>
            </a:r>
          </a:p>
          <a:p>
            <a:pPr lvl="1"/>
            <a:r>
              <a:rPr lang="en-US" dirty="0" smtClean="0"/>
              <a:t>PTF (California) (under consideration)</a:t>
            </a:r>
          </a:p>
          <a:p>
            <a:pPr lvl="1"/>
            <a:r>
              <a:rPr lang="en-US" dirty="0" err="1" smtClean="0"/>
              <a:t>Veritas</a:t>
            </a:r>
            <a:r>
              <a:rPr lang="en-US" dirty="0" smtClean="0"/>
              <a:t> (Arizona) (under consideration)</a:t>
            </a:r>
          </a:p>
          <a:p>
            <a:pPr lvl="1"/>
            <a:r>
              <a:rPr lang="en-US" dirty="0" smtClean="0"/>
              <a:t>ROTSE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30177"/>
            <a:ext cx="6971705" cy="1059841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Quantifying what AMON can contribute:</a:t>
            </a:r>
          </a:p>
          <a:p>
            <a:pPr lvl="1"/>
            <a:r>
              <a:rPr lang="en-US" dirty="0" smtClean="0"/>
              <a:t>sky coverage, pointing</a:t>
            </a:r>
          </a:p>
          <a:p>
            <a:pPr lvl="1"/>
            <a:r>
              <a:rPr lang="en-US" dirty="0" smtClean="0"/>
              <a:t>first test case simulated: Long GRBs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graphicFrame>
        <p:nvGraphicFramePr>
          <p:cNvPr id="7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436225"/>
              </p:ext>
            </p:extLst>
          </p:nvPr>
        </p:nvGraphicFramePr>
        <p:xfrm>
          <a:off x="1714495" y="1559350"/>
          <a:ext cx="6972304" cy="518160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38100" dir="270000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602127"/>
                <a:gridCol w="462783"/>
                <a:gridCol w="462783"/>
                <a:gridCol w="430496"/>
                <a:gridCol w="548882"/>
                <a:gridCol w="484308"/>
                <a:gridCol w="462783"/>
                <a:gridCol w="518142"/>
              </a:tblGrid>
              <a:tr h="1519677">
                <a:tc>
                  <a:txBody>
                    <a:bodyPr/>
                    <a:lstStyle/>
                    <a:p>
                      <a:endParaRPr lang="en-US" sz="2000" dirty="0" smtClean="0">
                        <a:latin typeface="+mn-lt"/>
                        <a:cs typeface="Comic Sans MS"/>
                      </a:endParaRPr>
                    </a:p>
                    <a:p>
                      <a:endParaRPr lang="en-US" sz="2000" dirty="0" smtClean="0">
                        <a:latin typeface="+mn-lt"/>
                        <a:cs typeface="Comic Sans MS"/>
                      </a:endParaRPr>
                    </a:p>
                    <a:p>
                      <a:endParaRPr lang="en-US" sz="2000" dirty="0" smtClean="0">
                        <a:latin typeface="+mn-lt"/>
                        <a:cs typeface="Comic Sans MS"/>
                      </a:endParaRPr>
                    </a:p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Candidate Transient </a:t>
                      </a:r>
                    </a:p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Multi-messenger Sources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Gamma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Neutrino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Neutron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+mn-lt"/>
                          <a:cs typeface="Comic Sans MS"/>
                        </a:rPr>
                        <a:t>Grav</a:t>
                      </a: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. wave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X-ray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IR/O/UV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Radio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 vert="vert270"/>
                </a:tc>
              </a:tr>
              <a:tr h="3727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omic Sans MS"/>
                        </a:rPr>
                        <a:t>Long GRB</a:t>
                      </a:r>
                      <a:endParaRPr lang="en-US" sz="200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Short GRB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Obscured GRB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AGN</a:t>
                      </a:r>
                      <a:r>
                        <a:rPr lang="en-US" sz="2000" baseline="0" dirty="0" smtClean="0">
                          <a:latin typeface="+mn-lt"/>
                          <a:cs typeface="Comic Sans MS"/>
                        </a:rPr>
                        <a:t> Flare</a:t>
                      </a:r>
                      <a:endParaRPr lang="en-US" sz="2000" dirty="0" smtClean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“Quenched Jet” GRB/SN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LocalSupernova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Cataclysmic Variable</a:t>
                      </a:r>
                      <a:endParaRPr lang="en-US" sz="2000" dirty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Pulsar</a:t>
                      </a:r>
                      <a:r>
                        <a:rPr lang="en-US" sz="2000" baseline="0" dirty="0" smtClean="0">
                          <a:latin typeface="+mn-lt"/>
                          <a:cs typeface="Comic Sans MS"/>
                        </a:rPr>
                        <a:t> Quake</a:t>
                      </a:r>
                      <a:endParaRPr lang="en-US" sz="2000" dirty="0" smtClean="0">
                        <a:latin typeface="+mn-lt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  <a:tr h="372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+mn-lt"/>
                          <a:cs typeface="Comic Sans MS"/>
                        </a:rPr>
                        <a:t>Magnetar</a:t>
                      </a:r>
                      <a:r>
                        <a:rPr lang="en-US" sz="2000" dirty="0" smtClean="0">
                          <a:latin typeface="+mn-lt"/>
                          <a:cs typeface="Comic Sans MS"/>
                        </a:rPr>
                        <a:t> Flare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78841" y="11900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Comic Sans MS"/>
              </a:rPr>
              <a:t>Prompt</a:t>
            </a:r>
            <a:endParaRPr lang="en-US" dirty="0"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4072" y="1190018"/>
            <a:ext cx="93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Comic Sans MS"/>
              </a:rPr>
              <a:t>Delayed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4452598" y="3973467"/>
            <a:ext cx="5531457" cy="118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78" y="821369"/>
            <a:ext cx="1162725" cy="5554455"/>
          </a:xfrm>
        </p:spPr>
        <p:txBody>
          <a:bodyPr/>
          <a:lstStyle/>
          <a:p>
            <a:r>
              <a:rPr lang="en-US" sz="4000" dirty="0" smtClean="0"/>
              <a:t>Simulations: pointing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5094" y="252717"/>
            <a:ext cx="6971705" cy="21475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Simulated 10</a:t>
            </a:r>
            <a:r>
              <a:rPr lang="en-US" baseline="30000" dirty="0" smtClean="0"/>
              <a:t>7</a:t>
            </a:r>
            <a:r>
              <a:rPr lang="en-US" dirty="0" smtClean="0"/>
              <a:t> source locations throughout a year</a:t>
            </a:r>
          </a:p>
          <a:p>
            <a:r>
              <a:rPr lang="en-US" dirty="0" smtClean="0"/>
              <a:t>7 event streams: </a:t>
            </a:r>
            <a:r>
              <a:rPr lang="en-US" dirty="0" err="1" smtClean="0"/>
              <a:t>IceCube</a:t>
            </a:r>
            <a:r>
              <a:rPr lang="en-US" dirty="0" smtClean="0"/>
              <a:t> Northern &amp; Southern hemispheres, Auger, Swift, Fermi, LIGO, HAWC</a:t>
            </a:r>
          </a:p>
          <a:p>
            <a:r>
              <a:rPr lang="en-US" dirty="0" smtClean="0"/>
              <a:t>Used Fermi and Swift 2010 pointing information</a:t>
            </a:r>
          </a:p>
          <a:p>
            <a:r>
              <a:rPr lang="en-US" dirty="0" smtClean="0"/>
              <a:t>Did not consider detector downtime</a:t>
            </a:r>
          </a:p>
          <a:p>
            <a:endParaRPr lang="en-US" sz="1600" dirty="0" smtClean="0"/>
          </a:p>
          <a:p>
            <a:pPr>
              <a:buNone/>
            </a:pPr>
            <a:r>
              <a:rPr lang="en-US" i="1" dirty="0" smtClean="0"/>
              <a:t>Number of co-pointing observatories for each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graphicFrame>
        <p:nvGraphicFramePr>
          <p:cNvPr id="8" name="Chart 7"/>
          <p:cNvGraphicFramePr/>
          <p:nvPr/>
        </p:nvGraphicFramePr>
        <p:xfrm>
          <a:off x="2179045" y="227769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6865372" y="2488753"/>
            <a:ext cx="125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mean: 3.45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56525" y="4018086"/>
            <a:ext cx="195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 of sources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27702" y="34499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20.2%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67517" y="236068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32.1%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34983" y="236068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32.0%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397164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13.9%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00708" y="51564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1.8%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78" y="821370"/>
            <a:ext cx="1162725" cy="5534980"/>
          </a:xfrm>
        </p:spPr>
        <p:txBody>
          <a:bodyPr/>
          <a:lstStyle/>
          <a:p>
            <a:r>
              <a:rPr lang="en-US" sz="4000" dirty="0" smtClean="0"/>
              <a:t>Simulations: pointing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pic>
        <p:nvPicPr>
          <p:cNvPr id="10" name="Picture 9" descr="AllM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57" y="821370"/>
            <a:ext cx="5400675" cy="5210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1532" y="5373469"/>
            <a:ext cx="11553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N ≥ 1</a:t>
            </a:r>
            <a:endParaRPr 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20857" y="809625"/>
            <a:ext cx="6556009" cy="5221920"/>
            <a:chOff x="2220857" y="809625"/>
            <a:chExt cx="6556009" cy="5221920"/>
          </a:xfrm>
        </p:grpSpPr>
        <p:pic>
          <p:nvPicPr>
            <p:cNvPr id="12" name="Picture 11" descr="MultGE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857" y="809625"/>
              <a:ext cx="5400675" cy="52101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21532" y="5385214"/>
              <a:ext cx="11553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 ≥ 2</a:t>
              </a:r>
              <a:endParaRPr lang="en-US" sz="3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20857" y="809625"/>
            <a:ext cx="6556009" cy="5210175"/>
            <a:chOff x="2220857" y="809625"/>
            <a:chExt cx="6556009" cy="5210175"/>
          </a:xfrm>
        </p:grpSpPr>
        <p:pic>
          <p:nvPicPr>
            <p:cNvPr id="16" name="Picture 15" descr="MultGE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0857" y="809625"/>
              <a:ext cx="5400675" cy="52101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21532" y="5373469"/>
              <a:ext cx="11553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 ≥ 3</a:t>
              </a:r>
              <a:endParaRPr lang="en-US" sz="3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20857" y="821370"/>
            <a:ext cx="6556009" cy="5210175"/>
            <a:chOff x="2220857" y="821370"/>
            <a:chExt cx="6556009" cy="5210175"/>
          </a:xfrm>
        </p:grpSpPr>
        <p:pic>
          <p:nvPicPr>
            <p:cNvPr id="19" name="Picture 18" descr="MultGE4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857" y="821370"/>
              <a:ext cx="5400675" cy="52101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621532" y="5373469"/>
              <a:ext cx="11553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 ≥ 4</a:t>
              </a:r>
              <a:endParaRPr lang="en-US" sz="3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20857" y="809625"/>
            <a:ext cx="6556009" cy="5221920"/>
            <a:chOff x="2220857" y="809625"/>
            <a:chExt cx="6556009" cy="5221920"/>
          </a:xfrm>
        </p:grpSpPr>
        <p:pic>
          <p:nvPicPr>
            <p:cNvPr id="23" name="Picture 22" descr="MultGE5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0857" y="809625"/>
              <a:ext cx="5400675" cy="521017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621532" y="5385214"/>
              <a:ext cx="11553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 ≥ 5</a:t>
              </a:r>
              <a:endParaRPr lang="en-US" sz="36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20857" y="821370"/>
            <a:ext cx="6556009" cy="5210175"/>
            <a:chOff x="2220857" y="821370"/>
            <a:chExt cx="6556009" cy="5210175"/>
          </a:xfrm>
        </p:grpSpPr>
        <p:pic>
          <p:nvPicPr>
            <p:cNvPr id="26" name="Picture 25" descr="MultGE6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0857" y="821370"/>
              <a:ext cx="5400675" cy="521017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621532" y="5373469"/>
              <a:ext cx="11553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 ≥ 6</a:t>
              </a:r>
              <a:endParaRPr lang="en-US" sz="36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10192" y="4496408"/>
            <a:ext cx="152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 co-pointing observatories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Simulations: Long </a:t>
            </a:r>
            <a:r>
              <a:rPr lang="en-US" sz="3200" dirty="0" err="1" smtClean="0"/>
              <a:t>GRBs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30176"/>
            <a:ext cx="6971705" cy="6591299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Test Case: </a:t>
            </a:r>
            <a:r>
              <a:rPr lang="en-US" dirty="0" smtClean="0"/>
              <a:t>Long-GRB model for IceCube and orbital observatories </a:t>
            </a:r>
          </a:p>
          <a:p>
            <a:pPr lvl="1"/>
            <a:r>
              <a:rPr lang="en-US" dirty="0" err="1" smtClean="0"/>
              <a:t>Wanderman</a:t>
            </a:r>
            <a:r>
              <a:rPr lang="en-US" dirty="0" smtClean="0"/>
              <a:t> and </a:t>
            </a:r>
            <a:r>
              <a:rPr lang="en-US" dirty="0" err="1" smtClean="0"/>
              <a:t>Piran</a:t>
            </a:r>
            <a:r>
              <a:rPr lang="en-US" dirty="0" smtClean="0"/>
              <a:t> (2010) model for GRB luminosity and </a:t>
            </a:r>
            <a:r>
              <a:rPr lang="en-US" dirty="0" err="1" smtClean="0"/>
              <a:t>redshift</a:t>
            </a:r>
          </a:p>
          <a:p>
            <a:pPr lvl="1"/>
            <a:r>
              <a:rPr lang="en-US" dirty="0" smtClean="0"/>
              <a:t>Waxman and </a:t>
            </a:r>
            <a:r>
              <a:rPr lang="en-US" dirty="0" err="1" smtClean="0"/>
              <a:t>Bahcall</a:t>
            </a:r>
            <a:r>
              <a:rPr lang="en-US" dirty="0" smtClean="0"/>
              <a:t> (1997) model for </a:t>
            </a:r>
            <a:r>
              <a:rPr lang="en-US" dirty="0" smtClean="0"/>
              <a:t>neutrino flux</a:t>
            </a:r>
            <a:endParaRPr lang="en-US" dirty="0" smtClean="0"/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parameters:</a:t>
            </a:r>
          </a:p>
          <a:p>
            <a:pPr lvl="2"/>
            <a:r>
              <a:rPr lang="en-US" dirty="0" smtClean="0"/>
              <a:t>Photon Band function with </a:t>
            </a:r>
            <a:r>
              <a:rPr lang="en-US" dirty="0" smtClean="0">
                <a:latin typeface="Symbol"/>
              </a:rPr>
              <a:t>a </a:t>
            </a:r>
            <a:r>
              <a:rPr lang="en-US" dirty="0" smtClean="0"/>
              <a:t>=-1, </a:t>
            </a:r>
            <a:r>
              <a:rPr lang="en-US" dirty="0" err="1" smtClean="0">
                <a:latin typeface="Symbol"/>
              </a:rPr>
              <a:t>b</a:t>
            </a:r>
            <a:r>
              <a:rPr lang="en-US" dirty="0" smtClean="0"/>
              <a:t>=-2.25 </a:t>
            </a:r>
          </a:p>
          <a:p>
            <a:pPr lvl="2"/>
            <a:r>
              <a:rPr lang="en-US" dirty="0" err="1" smtClean="0"/>
              <a:t>E</a:t>
            </a:r>
            <a:r>
              <a:rPr lang="en-US" baseline="-25000" dirty="0" err="1" smtClean="0">
                <a:latin typeface="Symbol"/>
              </a:rPr>
              <a:t>g</a:t>
            </a:r>
            <a:r>
              <a:rPr lang="en-US" baseline="-25000" dirty="0" err="1" smtClean="0"/>
              <a:t>,break</a:t>
            </a:r>
            <a:r>
              <a:rPr lang="en-US" dirty="0" smtClean="0"/>
              <a:t>= 634 </a:t>
            </a:r>
            <a:r>
              <a:rPr lang="en-US" dirty="0" err="1" smtClean="0"/>
              <a:t>keV</a:t>
            </a:r>
            <a:endParaRPr lang="en-US" dirty="0" smtClean="0"/>
          </a:p>
          <a:p>
            <a:pPr lvl="2"/>
            <a:r>
              <a:rPr lang="en-US" dirty="0" smtClean="0"/>
              <a:t>Lorentz factor: </a:t>
            </a:r>
            <a:r>
              <a:rPr lang="en-US" dirty="0" smtClean="0">
                <a:latin typeface="Symbol"/>
              </a:rPr>
              <a:t>G</a:t>
            </a:r>
            <a:r>
              <a:rPr lang="en-US" dirty="0" smtClean="0"/>
              <a:t> = 300</a:t>
            </a:r>
          </a:p>
          <a:p>
            <a:pPr lvl="2"/>
            <a:r>
              <a:rPr lang="en-US" dirty="0" smtClean="0"/>
              <a:t> t</a:t>
            </a:r>
            <a:r>
              <a:rPr lang="en-US" baseline="-25000" dirty="0" smtClean="0"/>
              <a:t>90</a:t>
            </a:r>
            <a:r>
              <a:rPr lang="en-US" dirty="0" smtClean="0"/>
              <a:t> = 20 </a:t>
            </a:r>
            <a:r>
              <a:rPr lang="en-US" dirty="0" err="1" smtClean="0"/>
              <a:t>s</a:t>
            </a:r>
            <a:endParaRPr lang="en-US" dirty="0" smtClean="0"/>
          </a:p>
          <a:p>
            <a:pPr lvl="2"/>
            <a:r>
              <a:rPr lang="en-US" dirty="0" err="1" smtClean="0">
                <a:latin typeface="Symbol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 = 1 ms</a:t>
            </a:r>
          </a:p>
          <a:p>
            <a:pPr lvl="2"/>
            <a:r>
              <a:rPr lang="en-US" dirty="0" err="1" smtClean="0">
                <a:latin typeface="Symbol"/>
              </a:rPr>
              <a:t>e</a:t>
            </a:r>
            <a:r>
              <a:rPr lang="en-US" baseline="-25000" dirty="0" err="1" smtClean="0"/>
              <a:t>p</a:t>
            </a:r>
            <a:r>
              <a:rPr lang="en-US" dirty="0" err="1" smtClean="0"/>
              <a:t>/</a:t>
            </a:r>
            <a:r>
              <a:rPr lang="en-US" dirty="0" err="1" smtClean="0">
                <a:latin typeface="Symbol"/>
              </a:rPr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1</a:t>
            </a:r>
          </a:p>
          <a:p>
            <a:r>
              <a:rPr lang="en-US" dirty="0" smtClean="0"/>
              <a:t>Extrapolating Swift data results in 17,000 GRBs below BAT threshold</a:t>
            </a:r>
          </a:p>
          <a:p>
            <a:pPr marL="342900" lvl="1" indent="-342900">
              <a:buFont typeface="Arial"/>
              <a:buChar char="•"/>
            </a:pPr>
            <a:r>
              <a:rPr lang="en-US" sz="3176" dirty="0" smtClean="0"/>
              <a:t>Neutrino model from IC22 GRB paper, scaled by 0.2 to account for newest limits; IC86 </a:t>
            </a:r>
            <a:r>
              <a:rPr lang="en-US" sz="3176" dirty="0" err="1" smtClean="0"/>
              <a:t>A</a:t>
            </a:r>
            <a:r>
              <a:rPr lang="en-US" sz="3176" baseline="-25000" dirty="0" err="1" smtClean="0"/>
              <a:t>eff</a:t>
            </a:r>
            <a:endParaRPr lang="en-US" sz="3176" baseline="-25000" dirty="0" smtClean="0"/>
          </a:p>
          <a:p>
            <a:pPr marL="342900" lvl="1" indent="-342900">
              <a:buFont typeface="Arial"/>
              <a:buChar char="•"/>
            </a:pPr>
            <a:r>
              <a:rPr lang="en-US" sz="3176" dirty="0" smtClean="0"/>
              <a:t>Track observatories’ pointing with time</a:t>
            </a:r>
          </a:p>
          <a:p>
            <a:pPr marL="342900" lvl="1" indent="-342900">
              <a:buFont typeface="Arial"/>
              <a:buChar char="•"/>
            </a:pPr>
            <a:r>
              <a:rPr lang="en-US" sz="3176" dirty="0" smtClean="0"/>
              <a:t>Not surprisingly…</a:t>
            </a:r>
          </a:p>
          <a:p>
            <a:pPr marL="742950" lvl="2" indent="-342900"/>
            <a:r>
              <a:rPr lang="en-US" sz="2776" dirty="0" smtClean="0"/>
              <a:t>Most of the GRBs produce &lt;&lt; 1ν and &lt;&lt; 1γ</a:t>
            </a:r>
          </a:p>
          <a:p>
            <a:pPr marL="742950" lvl="2" indent="-342900"/>
            <a:r>
              <a:rPr lang="en-US" sz="2776" dirty="0" smtClean="0"/>
              <a:t>Poisson fluctuations are our best friend</a:t>
            </a:r>
          </a:p>
          <a:p>
            <a:pPr marL="742950" lvl="2" indent="-342900"/>
            <a:r>
              <a:rPr lang="en-US" sz="2776" dirty="0" smtClean="0"/>
              <a:t>Using sub-threshold events will enhance sensitivity to possible coincident signals</a:t>
            </a:r>
          </a:p>
          <a:p>
            <a:pPr marL="342900" lvl="1" indent="-342900">
              <a:buFont typeface="Arial"/>
              <a:buChar char="•"/>
            </a:pPr>
            <a:endParaRPr lang="en-US" sz="3176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Simulations: Long </a:t>
            </a:r>
            <a:r>
              <a:rPr lang="en-US" sz="3200" dirty="0" err="1" smtClean="0"/>
              <a:t>GRBs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30177"/>
            <a:ext cx="6971705" cy="641460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grpSp>
        <p:nvGrpSpPr>
          <p:cNvPr id="11" name="Group 11"/>
          <p:cNvGrpSpPr/>
          <p:nvPr/>
        </p:nvGrpSpPr>
        <p:grpSpPr>
          <a:xfrm>
            <a:off x="5969056" y="17809"/>
            <a:ext cx="3174944" cy="2499831"/>
            <a:chOff x="1083674" y="1994750"/>
            <a:chExt cx="3174944" cy="2499831"/>
          </a:xfrm>
        </p:grpSpPr>
        <p:grpSp>
          <p:nvGrpSpPr>
            <p:cNvPr id="12" name="Group 10"/>
            <p:cNvGrpSpPr/>
            <p:nvPr/>
          </p:nvGrpSpPr>
          <p:grpSpPr>
            <a:xfrm>
              <a:off x="1545339" y="1994750"/>
              <a:ext cx="2713279" cy="2499831"/>
              <a:chOff x="1545339" y="1994750"/>
              <a:chExt cx="2713279" cy="2499831"/>
            </a:xfrm>
          </p:grpSpPr>
          <p:pic>
            <p:nvPicPr>
              <p:cNvPr id="7" name="Picture 6" descr="Fig4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5339" y="1994750"/>
                <a:ext cx="2700393" cy="222283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585140" y="4217582"/>
                <a:ext cx="26734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log(Expected</a:t>
                </a:r>
                <a:r>
                  <a:rPr lang="en-US" sz="1200" dirty="0" smtClean="0"/>
                  <a:t> number of Fermi photons)</a:t>
                </a:r>
                <a:endParaRPr lang="en-US" sz="12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 rot="16200000">
              <a:off x="471893" y="2606531"/>
              <a:ext cx="1685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log(Expected</a:t>
              </a:r>
              <a:r>
                <a:rPr lang="en-US" sz="1200" dirty="0" smtClean="0"/>
                <a:t> number of</a:t>
              </a:r>
            </a:p>
            <a:p>
              <a:r>
                <a:rPr lang="en-US" sz="1200" dirty="0" smtClean="0"/>
                <a:t> IceCube neutrinos)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83302" y="245048"/>
            <a:ext cx="484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</a:t>
            </a:r>
            <a:r>
              <a:rPr lang="en-US" sz="1200" baseline="-25000" dirty="0" smtClean="0"/>
              <a:t>ν</a:t>
            </a:r>
            <a:r>
              <a:rPr lang="en-US" sz="1200" dirty="0" smtClean="0"/>
              <a:t>=1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216229" y="1220818"/>
            <a:ext cx="486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</a:t>
            </a:r>
            <a:r>
              <a:rPr lang="en-US" sz="1200" baseline="-25000" dirty="0" smtClean="0"/>
              <a:t>γ</a:t>
            </a:r>
            <a:r>
              <a:rPr lang="en-US" sz="1200" dirty="0" smtClean="0"/>
              <a:t>=1</a:t>
            </a:r>
            <a:endParaRPr lang="en-US" sz="1200" dirty="0"/>
          </a:p>
        </p:txBody>
      </p:sp>
      <p:pic>
        <p:nvPicPr>
          <p:cNvPr id="16" name="Picture 15" descr="Tabl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31" y="1703036"/>
            <a:ext cx="4813046" cy="467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Simulations: Long </a:t>
            </a:r>
            <a:r>
              <a:rPr lang="en-US" sz="3200" dirty="0" err="1" smtClean="0"/>
              <a:t>GRBs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30177"/>
            <a:ext cx="6971705" cy="641460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grpSp>
        <p:nvGrpSpPr>
          <p:cNvPr id="8" name="Group 11"/>
          <p:cNvGrpSpPr/>
          <p:nvPr/>
        </p:nvGrpSpPr>
        <p:grpSpPr>
          <a:xfrm>
            <a:off x="5969056" y="17809"/>
            <a:ext cx="3174944" cy="2499831"/>
            <a:chOff x="1083674" y="1994750"/>
            <a:chExt cx="3174944" cy="2499831"/>
          </a:xfrm>
        </p:grpSpPr>
        <p:grpSp>
          <p:nvGrpSpPr>
            <p:cNvPr id="11" name="Group 10"/>
            <p:cNvGrpSpPr/>
            <p:nvPr/>
          </p:nvGrpSpPr>
          <p:grpSpPr>
            <a:xfrm>
              <a:off x="1545339" y="1994750"/>
              <a:ext cx="2713279" cy="2499831"/>
              <a:chOff x="1545339" y="1994750"/>
              <a:chExt cx="2713279" cy="2499831"/>
            </a:xfrm>
          </p:grpSpPr>
          <p:pic>
            <p:nvPicPr>
              <p:cNvPr id="7" name="Picture 6" descr="Fig4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5339" y="1994750"/>
                <a:ext cx="2700393" cy="222283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585140" y="4217582"/>
                <a:ext cx="26734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log(Expected</a:t>
                </a:r>
                <a:r>
                  <a:rPr lang="en-US" sz="1200" dirty="0" smtClean="0"/>
                  <a:t> number of Fermi photons)</a:t>
                </a:r>
                <a:endParaRPr lang="en-US" sz="12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 rot="16200000">
              <a:off x="471893" y="2606531"/>
              <a:ext cx="1685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log(Expected</a:t>
              </a:r>
              <a:r>
                <a:rPr lang="en-US" sz="1200" dirty="0" smtClean="0"/>
                <a:t> number of</a:t>
              </a:r>
            </a:p>
            <a:p>
              <a:r>
                <a:rPr lang="en-US" sz="1200" dirty="0" smtClean="0"/>
                <a:t> IceCube neutrinos)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83302" y="245048"/>
            <a:ext cx="484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</a:t>
            </a:r>
            <a:r>
              <a:rPr lang="en-US" sz="1200" baseline="-25000" dirty="0" smtClean="0"/>
              <a:t>ν</a:t>
            </a:r>
            <a:r>
              <a:rPr lang="en-US" sz="1200" dirty="0" smtClean="0"/>
              <a:t>=1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216229" y="1220818"/>
            <a:ext cx="486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</a:t>
            </a:r>
            <a:r>
              <a:rPr lang="en-US" sz="1200" baseline="-25000" dirty="0" smtClean="0"/>
              <a:t>γ</a:t>
            </a:r>
            <a:r>
              <a:rPr lang="en-US" sz="1200" dirty="0" smtClean="0"/>
              <a:t>=1</a:t>
            </a:r>
            <a:endParaRPr lang="en-US" sz="1200" dirty="0"/>
          </a:p>
        </p:txBody>
      </p:sp>
      <p:pic>
        <p:nvPicPr>
          <p:cNvPr id="15" name="Picture 14" descr="iceber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647595"/>
            <a:ext cx="2492744" cy="1620284"/>
          </a:xfrm>
          <a:prstGeom prst="rect">
            <a:avLst/>
          </a:prstGeom>
        </p:spPr>
      </p:pic>
      <p:pic>
        <p:nvPicPr>
          <p:cNvPr id="16" name="Picture 15" descr="Tabl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31" y="1703036"/>
            <a:ext cx="4813046" cy="46727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Technical Details: </a:t>
            </a:r>
            <a:r>
              <a:rPr lang="en-US" sz="2800" dirty="0" err="1" smtClean="0"/>
              <a:t>VOEvents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30175"/>
            <a:ext cx="6971705" cy="238744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AMON will use the International Astronomical Union </a:t>
            </a:r>
            <a:r>
              <a:rPr lang="en-US" b="1" dirty="0" err="1" smtClean="0"/>
              <a:t>VOEvent</a:t>
            </a:r>
            <a:r>
              <a:rPr lang="en-US" dirty="0" smtClean="0"/>
              <a:t> standard</a:t>
            </a:r>
          </a:p>
          <a:p>
            <a:pPr lvl="1"/>
            <a:r>
              <a:rPr lang="en-US" dirty="0" smtClean="0"/>
              <a:t>Represents the current evolution in transient astronomy reporting (previously by hand)</a:t>
            </a:r>
          </a:p>
          <a:p>
            <a:r>
              <a:rPr lang="en-US" dirty="0" err="1" smtClean="0"/>
              <a:t>SkyAlert</a:t>
            </a:r>
            <a:r>
              <a:rPr lang="en-US" dirty="0" smtClean="0"/>
              <a:t> software package</a:t>
            </a:r>
          </a:p>
          <a:p>
            <a:pPr lvl="1"/>
            <a:r>
              <a:rPr lang="en-US" dirty="0" smtClean="0"/>
              <a:t>Archives/analyzes/responds to </a:t>
            </a:r>
            <a:r>
              <a:rPr lang="en-US" dirty="0" err="1" smtClean="0"/>
              <a:t>VOEvents</a:t>
            </a:r>
            <a:endParaRPr lang="en-US" dirty="0" smtClean="0"/>
          </a:p>
          <a:p>
            <a:pPr lvl="1"/>
            <a:r>
              <a:rPr lang="en-US" dirty="0" smtClean="0"/>
              <a:t>Developed with NSF funding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pic>
        <p:nvPicPr>
          <p:cNvPr id="9" name="Picture 8" descr="Picture 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54" y="2469294"/>
            <a:ext cx="6495845" cy="399667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54098" y="4964216"/>
            <a:ext cx="2077265" cy="17489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968" dirty="0" smtClean="0"/>
              <a:t>Pipeline S</a:t>
            </a:r>
            <a:r>
              <a:rPr kumimoji="0" lang="en-US" sz="2968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tatus</a:t>
            </a:r>
            <a:r>
              <a:rPr kumimoji="0" lang="en-US" sz="296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IceCube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(test)</a:t>
            </a:r>
          </a:p>
          <a:p>
            <a:pPr marL="285750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 (test)</a:t>
            </a:r>
          </a:p>
          <a:p>
            <a:pPr marL="285750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</a:t>
            </a:r>
          </a:p>
          <a:p>
            <a:pPr marL="285750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Swift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nima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8" y="3703952"/>
            <a:ext cx="2763600" cy="2750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Technical Details: Systems</a:t>
            </a:r>
            <a:endParaRPr lang="en-US" sz="1600" dirty="0"/>
          </a:p>
        </p:txBody>
      </p:sp>
      <p:sp>
        <p:nvSpPr>
          <p:cNvPr id="7" name="Content Placeholder 9"/>
          <p:cNvSpPr>
            <a:spLocks noGrp="1"/>
          </p:cNvSpPr>
          <p:nvPr>
            <p:ph idx="1"/>
          </p:nvPr>
        </p:nvSpPr>
        <p:spPr>
          <a:xfrm>
            <a:off x="1535597" y="3742271"/>
            <a:ext cx="7608403" cy="2633553"/>
          </a:xfrm>
        </p:spPr>
        <p:txBody>
          <a:bodyPr>
            <a:noAutofit/>
          </a:bodyPr>
          <a:lstStyle/>
          <a:p>
            <a:r>
              <a:rPr lang="en-US" sz="2200" dirty="0" smtClean="0">
                <a:cs typeface="Calibri"/>
              </a:rPr>
              <a:t>Dual servers and “clustered” database for redundancy</a:t>
            </a:r>
          </a:p>
          <a:p>
            <a:r>
              <a:rPr lang="en-US" sz="2200" dirty="0" smtClean="0">
                <a:cs typeface="Calibri"/>
              </a:rPr>
              <a:t>Systems physically and cyber-secure</a:t>
            </a:r>
          </a:p>
          <a:p>
            <a:r>
              <a:rPr lang="en-US" sz="2200" dirty="0" smtClean="0">
                <a:latin typeface="Calibri"/>
                <a:cs typeface="Calibri"/>
              </a:rPr>
              <a:t>Very high level of uptime</a:t>
            </a:r>
          </a:p>
          <a:p>
            <a:r>
              <a:rPr lang="en-US" sz="2200" dirty="0" smtClean="0">
                <a:latin typeface="Calibri"/>
                <a:cs typeface="Calibri"/>
              </a:rPr>
              <a:t>Data needs are modest: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Traffic: 10 </a:t>
            </a:r>
            <a:r>
              <a:rPr lang="en-US" sz="1800" dirty="0" err="1" smtClean="0">
                <a:latin typeface="Calibri"/>
                <a:cs typeface="Calibri"/>
              </a:rPr>
              <a:t>kB</a:t>
            </a:r>
            <a:r>
              <a:rPr lang="en-US" sz="1800" dirty="0" smtClean="0">
                <a:latin typeface="Calibri"/>
                <a:cs typeface="Calibri"/>
              </a:rPr>
              <a:t>/sec (average), 1 MB/sec (peak)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Storage: 2 TB (5 years)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Processing: &lt; 0.1 CPU</a:t>
            </a:r>
            <a:endParaRPr lang="en-US" sz="1800" dirty="0" smtClean="0">
              <a:cs typeface="Calibri"/>
            </a:endParaRPr>
          </a:p>
          <a:p>
            <a:endParaRPr lang="en-US" sz="2200" dirty="0" smtClean="0">
              <a:latin typeface="Calibri"/>
              <a:cs typeface="Calibri"/>
            </a:endParaRPr>
          </a:p>
          <a:p>
            <a:endParaRPr lang="en-US" sz="2200" dirty="0" smtClean="0">
              <a:latin typeface="Calibri"/>
              <a:cs typeface="Calibri"/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pic>
        <p:nvPicPr>
          <p:cNvPr id="57" name="Picture 56" descr="system.jpg"/>
          <p:cNvPicPr>
            <a:picLocks noChangeAspect="1"/>
          </p:cNvPicPr>
          <p:nvPr/>
        </p:nvPicPr>
        <p:blipFill>
          <a:blip r:embed="rId2"/>
          <a:srcRect l="8309" t="16622" r="6743" b="20857"/>
          <a:stretch>
            <a:fillRect/>
          </a:stretch>
        </p:blipFill>
        <p:spPr>
          <a:xfrm>
            <a:off x="1922197" y="176498"/>
            <a:ext cx="6315995" cy="3486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sz="2200" dirty="0"/>
          </a:p>
        </p:txBody>
      </p:sp>
      <p:graphicFrame>
        <p:nvGraphicFramePr>
          <p:cNvPr id="11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026267"/>
              </p:ext>
            </p:extLst>
          </p:nvPr>
        </p:nvGraphicFramePr>
        <p:xfrm>
          <a:off x="2241858" y="748998"/>
          <a:ext cx="6444942" cy="5110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15096" y="234463"/>
            <a:ext cx="6971705" cy="61218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AMON generalizes on the good ideas being used in a number of active follow-up programs (e.g., SNEWS, </a:t>
            </a:r>
            <a:r>
              <a:rPr lang="en-US" dirty="0" err="1" smtClean="0"/>
              <a:t>IceCube</a:t>
            </a:r>
            <a:r>
              <a:rPr lang="en-US" dirty="0" smtClean="0"/>
              <a:t>-ROTSE):</a:t>
            </a:r>
          </a:p>
          <a:p>
            <a:pPr lvl="1"/>
            <a:r>
              <a:rPr lang="en-US" dirty="0" smtClean="0"/>
              <a:t>use global multilateral coincidence among (</a:t>
            </a:r>
            <a:r>
              <a:rPr lang="en-US" dirty="0" err="1" smtClean="0"/>
              <a:t>ν</a:t>
            </a:r>
            <a:r>
              <a:rPr lang="en-US" dirty="0" smtClean="0"/>
              <a:t>, </a:t>
            </a:r>
            <a:r>
              <a:rPr lang="en-US" dirty="0" err="1" smtClean="0"/>
              <a:t>γ</a:t>
            </a:r>
            <a:r>
              <a:rPr lang="en-US" dirty="0" smtClean="0"/>
              <a:t>, GW, 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 above- </a:t>
            </a:r>
            <a:r>
              <a:rPr lang="en-US" i="1" dirty="0" smtClean="0"/>
              <a:t>and </a:t>
            </a:r>
            <a:r>
              <a:rPr lang="en-US" dirty="0" smtClean="0"/>
              <a:t>sub-threshold data from contributing observatories</a:t>
            </a:r>
          </a:p>
          <a:p>
            <a:pPr lvl="1"/>
            <a:r>
              <a:rPr lang="en-US" dirty="0" smtClean="0"/>
              <a:t>use unified approach to all </a:t>
            </a:r>
            <a:r>
              <a:rPr lang="en-US" dirty="0" err="1" smtClean="0"/>
              <a:t>datagrams</a:t>
            </a:r>
            <a:r>
              <a:rPr lang="en-US" dirty="0" smtClean="0"/>
              <a:t>, anonymity, data access, data dissemination, archived data, etc.</a:t>
            </a:r>
          </a:p>
          <a:p>
            <a:pPr lvl="1"/>
            <a:r>
              <a:rPr lang="en-US" dirty="0" smtClean="0"/>
              <a:t>enable all possible communication channels before the first big </a:t>
            </a:r>
            <a:r>
              <a:rPr lang="en-US" dirty="0" err="1" smtClean="0"/>
              <a:t>multimessenger</a:t>
            </a:r>
            <a:r>
              <a:rPr lang="en-US" dirty="0" smtClean="0"/>
              <a:t> source “pops”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pic>
        <p:nvPicPr>
          <p:cNvPr id="7" name="Content Placeholder 6" descr="AMON Workshop Attendees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15" r="13066" b="19576"/>
          <a:stretch>
            <a:fillRect/>
          </a:stretch>
        </p:blipFill>
        <p:spPr>
          <a:xfrm>
            <a:off x="3876319" y="1527222"/>
            <a:ext cx="5204391" cy="34694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15094" y="89506"/>
            <a:ext cx="6971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</a:t>
            </a:r>
            <a:r>
              <a:rPr lang="en-US" sz="36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st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AMON Workshop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1-2 October 2011, Penn State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286" y="1568727"/>
            <a:ext cx="2241125" cy="3427957"/>
          </a:xfrm>
          <a:prstGeom prst="rect">
            <a:avLst/>
          </a:prstGeom>
          <a:solidFill>
            <a:schemeClr val="bg2"/>
          </a:solidFill>
        </p:spPr>
        <p:txBody>
          <a:bodyPr wrap="square" lIns="9144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Agenda: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Multimessenger</a:t>
            </a:r>
            <a:r>
              <a:rPr lang="en-US" dirty="0" smtClean="0"/>
              <a:t> Theory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Triggering Observatories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Existing </a:t>
            </a:r>
            <a:r>
              <a:rPr lang="en-US" dirty="0" err="1" smtClean="0"/>
              <a:t>Multimessenger</a:t>
            </a:r>
            <a:r>
              <a:rPr lang="en-US" dirty="0" smtClean="0"/>
              <a:t> and Follow-up Programs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Simulation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Cyberinfrastructure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Conclusion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AMON will leverage existing high-energy and optical observatories</a:t>
            </a:r>
          </a:p>
          <a:p>
            <a:pPr lvl="1"/>
            <a:r>
              <a:rPr lang="en-US" dirty="0" smtClean="0"/>
              <a:t>Can make discoveries that would otherwise be missed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AMON is strongly motivated by a variety of known astrophysical sources</a:t>
            </a:r>
          </a:p>
          <a:p>
            <a:pPr lvl="1"/>
            <a:r>
              <a:rPr lang="en-US" dirty="0" err="1" smtClean="0"/>
              <a:t>Multimessenger</a:t>
            </a:r>
            <a:r>
              <a:rPr lang="en-US" dirty="0" smtClean="0"/>
              <a:t> signals expected</a:t>
            </a:r>
          </a:p>
          <a:p>
            <a:endParaRPr lang="en-US" dirty="0" smtClean="0"/>
          </a:p>
          <a:p>
            <a:r>
              <a:rPr lang="en-US" dirty="0" smtClean="0"/>
              <a:t>We have started making significant progress</a:t>
            </a:r>
          </a:p>
          <a:p>
            <a:pPr lvl="1"/>
            <a:r>
              <a:rPr lang="en-US" dirty="0" smtClean="0"/>
              <a:t>Poised to implement a full system on the &lt;1 year time scale </a:t>
            </a:r>
          </a:p>
          <a:p>
            <a:endParaRPr lang="en-US" dirty="0" smtClean="0"/>
          </a:p>
          <a:p>
            <a:r>
              <a:rPr lang="en-US" dirty="0" smtClean="0"/>
              <a:t>Neutrinos are VIPs for AMON</a:t>
            </a:r>
          </a:p>
          <a:p>
            <a:endParaRPr lang="en-US" dirty="0" smtClean="0"/>
          </a:p>
          <a:p>
            <a:r>
              <a:rPr lang="en-US" dirty="0" smtClean="0"/>
              <a:t>New members enthusiastically welcomed!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Observatories &amp;</a:t>
            </a:r>
            <a:br>
              <a:rPr lang="en-US" sz="4000" dirty="0" smtClean="0"/>
            </a:br>
            <a:r>
              <a:rPr lang="en-US" sz="4000" dirty="0" smtClean="0"/>
              <a:t>the Four Forces </a:t>
            </a:r>
            <a:endParaRPr lang="en-US" sz="4000" dirty="0"/>
          </a:p>
        </p:txBody>
      </p:sp>
      <p:graphicFrame>
        <p:nvGraphicFramePr>
          <p:cNvPr id="7" name="Content Placeholder 8"/>
          <p:cNvGraphicFramePr>
            <a:graphicFrameLocks noGrp="1"/>
          </p:cNvGraphicFramePr>
          <p:nvPr>
            <p:ph idx="1"/>
          </p:nvPr>
        </p:nvGraphicFramePr>
        <p:xfrm>
          <a:off x="1004932" y="130177"/>
          <a:ext cx="6972300" cy="622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767004" y="3433036"/>
            <a:ext cx="18152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LIGO/</a:t>
            </a:r>
            <a:r>
              <a:rPr lang="en-US" sz="2400" dirty="0" smtClean="0">
                <a:solidFill>
                  <a:srgbClr val="7F7F85"/>
                </a:solidFill>
              </a:rPr>
              <a:t>Virgo</a:t>
            </a:r>
          </a:p>
          <a:p>
            <a:r>
              <a:rPr lang="en-US" sz="2400" dirty="0" smtClean="0"/>
              <a:t>Pulsar timing</a:t>
            </a:r>
          </a:p>
          <a:p>
            <a:r>
              <a:rPr lang="en-US" sz="2400" dirty="0" smtClean="0">
                <a:solidFill>
                  <a:srgbClr val="91988A"/>
                </a:solidFill>
              </a:rPr>
              <a:t>LISA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35689" y="3428632"/>
            <a:ext cx="2720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Pierre Auger</a:t>
            </a:r>
          </a:p>
          <a:p>
            <a:pPr algn="r"/>
            <a:r>
              <a:rPr lang="en-US" sz="2400" dirty="0" smtClean="0">
                <a:solidFill>
                  <a:srgbClr val="7F7F85"/>
                </a:solidFill>
              </a:rPr>
              <a:t>KASCADE</a:t>
            </a:r>
          </a:p>
          <a:p>
            <a:pPr algn="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Telescope Array</a:t>
            </a:r>
          </a:p>
          <a:p>
            <a:pPr algn="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LHASSO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7490" y="1409632"/>
            <a:ext cx="118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IceCube</a:t>
            </a:r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Antares</a:t>
            </a:r>
          </a:p>
          <a:p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SuperK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KM3net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579228">
            <a:off x="1253909" y="1288044"/>
            <a:ext cx="2402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Electromagnetic*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 rot="2661234">
            <a:off x="5526568" y="1124760"/>
            <a:ext cx="162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Weak force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 rot="2661234">
            <a:off x="1938082" y="4907106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Hadronic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 rot="18765724">
            <a:off x="5500105" y="4711554"/>
            <a:ext cx="1846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Gravitational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92872" y="5770972"/>
            <a:ext cx="205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Many optical/NIR/radio observatories not listed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67469" y="1053363"/>
            <a:ext cx="2388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/>
              <a:t>Swift</a:t>
            </a:r>
          </a:p>
          <a:p>
            <a:pPr algn="r"/>
            <a:r>
              <a:rPr lang="en-US" sz="2400" i="1" dirty="0" smtClean="0"/>
              <a:t>Fermi</a:t>
            </a:r>
          </a:p>
          <a:p>
            <a:pPr algn="r"/>
            <a:r>
              <a:rPr lang="en-US" sz="2400" dirty="0" smtClean="0"/>
              <a:t>HAWC</a:t>
            </a:r>
          </a:p>
          <a:p>
            <a:pPr algn="r"/>
            <a:r>
              <a:rPr lang="en-US" sz="2400" dirty="0" smtClean="0"/>
              <a:t>VERITAS</a:t>
            </a:r>
          </a:p>
          <a:p>
            <a:pPr algn="r"/>
            <a:r>
              <a:rPr lang="en-US" sz="2400" dirty="0" smtClean="0">
                <a:solidFill>
                  <a:srgbClr val="D9D6DA"/>
                </a:solidFill>
              </a:rPr>
              <a:t>PTF,</a:t>
            </a:r>
            <a:r>
              <a:rPr lang="en-US" sz="2400" dirty="0" smtClean="0"/>
              <a:t> LSST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22400" y="1858972"/>
            <a:ext cx="1236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Key: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 NSF</a:t>
            </a:r>
          </a:p>
          <a:p>
            <a:pPr>
              <a:buFont typeface="Arial"/>
              <a:buChar char="•"/>
            </a:pPr>
            <a:r>
              <a:rPr lang="en-US" sz="2400" i="1" dirty="0" smtClean="0"/>
              <a:t>NASA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7F7F85"/>
                </a:solidFill>
              </a:rPr>
              <a:t>Other</a:t>
            </a:r>
            <a:endParaRPr lang="en-US" sz="2400" dirty="0">
              <a:solidFill>
                <a:srgbClr val="7F7F85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AMON Collaboration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302605" y="2"/>
            <a:ext cx="7834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Calibri"/>
                <a:cs typeface="Calibri"/>
              </a:rPr>
              <a:t>The AMON 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0867" y="707888"/>
            <a:ext cx="7422846" cy="505238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cs typeface="Comic Sans MS"/>
              </a:rPr>
              <a:t>Penn State</a:t>
            </a:r>
          </a:p>
          <a:p>
            <a:pPr algn="ctr">
              <a:buNone/>
            </a:pPr>
            <a:r>
              <a:rPr lang="en-US" dirty="0" err="1" smtClean="0">
                <a:cs typeface="Comic Sans MS"/>
              </a:rPr>
              <a:t>Abhay</a:t>
            </a:r>
            <a:r>
              <a:rPr lang="en-US" dirty="0" smtClean="0">
                <a:cs typeface="Comic Sans MS"/>
              </a:rPr>
              <a:t> Ashtekar</a:t>
            </a:r>
            <a:r>
              <a:rPr lang="en-US" baseline="30000" dirty="0" smtClean="0">
                <a:cs typeface="Comic Sans MS"/>
              </a:rPr>
              <a:t>1,3</a:t>
            </a:r>
            <a:r>
              <a:rPr lang="en-US" dirty="0" smtClean="0">
                <a:cs typeface="Comic Sans MS"/>
              </a:rPr>
              <a:t> , </a:t>
            </a:r>
            <a:r>
              <a:rPr lang="en-US" dirty="0" err="1" smtClean="0">
                <a:cs typeface="Comic Sans MS"/>
              </a:rPr>
              <a:t>Jogesh</a:t>
            </a:r>
            <a:r>
              <a:rPr lang="en-US" dirty="0" smtClean="0">
                <a:cs typeface="Comic Sans MS"/>
              </a:rPr>
              <a:t> Babu</a:t>
            </a:r>
            <a:r>
              <a:rPr lang="en-US" baseline="30000" dirty="0" smtClean="0">
                <a:cs typeface="Comic Sans MS"/>
              </a:rPr>
              <a:t>4,6</a:t>
            </a:r>
            <a:r>
              <a:rPr lang="en-US" dirty="0" smtClean="0">
                <a:cs typeface="Comic Sans MS"/>
              </a:rPr>
              <a:t> , </a:t>
            </a:r>
            <a:r>
              <a:rPr lang="en-US" dirty="0" err="1" smtClean="0">
                <a:cs typeface="Comic Sans MS"/>
              </a:rPr>
              <a:t>Niel</a:t>
            </a:r>
            <a:r>
              <a:rPr lang="en-US" dirty="0" smtClean="0">
                <a:cs typeface="Comic Sans MS"/>
              </a:rPr>
              <a:t> Brandt</a:t>
            </a:r>
            <a:r>
              <a:rPr lang="en-US" baseline="30000" dirty="0" smtClean="0">
                <a:cs typeface="Comic Sans MS"/>
              </a:rPr>
              <a:t>2,3</a:t>
            </a:r>
            <a:r>
              <a:rPr lang="en-US" dirty="0" smtClean="0">
                <a:cs typeface="Comic Sans MS"/>
              </a:rPr>
              <a:t> , </a:t>
            </a:r>
            <a:r>
              <a:rPr lang="en-US" dirty="0" err="1" smtClean="0">
                <a:cs typeface="Comic Sans MS"/>
              </a:rPr>
              <a:t>Stephane</a:t>
            </a:r>
            <a:r>
              <a:rPr lang="en-US" dirty="0" smtClean="0">
                <a:cs typeface="Comic Sans MS"/>
              </a:rPr>
              <a:t> Coutu</a:t>
            </a:r>
            <a:r>
              <a:rPr lang="en-US" baseline="30000" dirty="0" smtClean="0">
                <a:cs typeface="Comic Sans MS"/>
              </a:rPr>
              <a:t>1,2,3</a:t>
            </a:r>
            <a:r>
              <a:rPr lang="en-US" dirty="0" smtClean="0">
                <a:cs typeface="Comic Sans MS"/>
              </a:rPr>
              <a:t> , Doug Cowen</a:t>
            </a:r>
            <a:r>
              <a:rPr lang="en-US" baseline="30000" dirty="0" smtClean="0">
                <a:cs typeface="Comic Sans MS"/>
              </a:rPr>
              <a:t>1,2,3</a:t>
            </a:r>
            <a:r>
              <a:rPr lang="en-US" dirty="0" smtClean="0">
                <a:cs typeface="Comic Sans MS"/>
              </a:rPr>
              <a:t> , </a:t>
            </a:r>
            <a:r>
              <a:rPr lang="en-US" dirty="0" err="1" smtClean="0">
                <a:cs typeface="Comic Sans MS"/>
              </a:rPr>
              <a:t>Tyce</a:t>
            </a:r>
            <a:r>
              <a:rPr lang="en-US" dirty="0" smtClean="0">
                <a:cs typeface="Comic Sans MS"/>
              </a:rPr>
              <a:t> DeYoung</a:t>
            </a:r>
            <a:r>
              <a:rPr lang="en-US" baseline="30000" dirty="0" smtClean="0">
                <a:cs typeface="Comic Sans MS"/>
              </a:rPr>
              <a:t>1,3</a:t>
            </a:r>
            <a:r>
              <a:rPr lang="en-US" dirty="0" smtClean="0">
                <a:cs typeface="Comic Sans MS"/>
              </a:rPr>
              <a:t>, Abe Falcone</a:t>
            </a:r>
            <a:r>
              <a:rPr lang="en-US" baseline="30000" dirty="0" smtClean="0">
                <a:cs typeface="Comic Sans MS"/>
              </a:rPr>
              <a:t>2,3</a:t>
            </a:r>
            <a:r>
              <a:rPr lang="en-US" dirty="0" smtClean="0">
                <a:cs typeface="Comic Sans MS"/>
              </a:rPr>
              <a:t> , Eric Feigelson</a:t>
            </a:r>
            <a:r>
              <a:rPr lang="en-US" baseline="30000" dirty="0" smtClean="0">
                <a:cs typeface="Comic Sans MS"/>
              </a:rPr>
              <a:t>2,4</a:t>
            </a:r>
            <a:r>
              <a:rPr lang="en-US" dirty="0" smtClean="0">
                <a:cs typeface="Comic Sans MS"/>
              </a:rPr>
              <a:t> , Michael Fenn</a:t>
            </a:r>
            <a:r>
              <a:rPr lang="en-US" baseline="30000" dirty="0" smtClean="0">
                <a:cs typeface="Comic Sans MS"/>
              </a:rPr>
              <a:t>5</a:t>
            </a:r>
            <a:r>
              <a:rPr lang="en-US" dirty="0" smtClean="0">
                <a:cs typeface="Comic Sans MS"/>
              </a:rPr>
              <a:t> , Sam Finn</a:t>
            </a:r>
            <a:r>
              <a:rPr lang="en-US" baseline="30000" dirty="0" smtClean="0">
                <a:cs typeface="Comic Sans MS"/>
              </a:rPr>
              <a:t>1,2,3,4</a:t>
            </a:r>
            <a:r>
              <a:rPr lang="en-US" dirty="0" smtClean="0">
                <a:cs typeface="Comic Sans MS"/>
              </a:rPr>
              <a:t>, Derek Fox</a:t>
            </a:r>
            <a:r>
              <a:rPr lang="en-US" baseline="30000" dirty="0" smtClean="0">
                <a:cs typeface="Comic Sans MS"/>
              </a:rPr>
              <a:t>2,3</a:t>
            </a:r>
            <a:r>
              <a:rPr lang="en-US" dirty="0" smtClean="0">
                <a:cs typeface="Comic Sans MS"/>
              </a:rPr>
              <a:t> , </a:t>
            </a:r>
            <a:r>
              <a:rPr lang="en-US" dirty="0" err="1" smtClean="0">
                <a:cs typeface="Comic Sans MS"/>
              </a:rPr>
              <a:t>Bobak</a:t>
            </a:r>
            <a:r>
              <a:rPr lang="en-US" dirty="0" smtClean="0">
                <a:cs typeface="Comic Sans MS"/>
              </a:rPr>
              <a:t> Hashemi</a:t>
            </a:r>
            <a:r>
              <a:rPr lang="en-US" baseline="30000" dirty="0" smtClean="0">
                <a:cs typeface="Comic Sans MS"/>
              </a:rPr>
              <a:t>1</a:t>
            </a:r>
            <a:r>
              <a:rPr lang="en-US" dirty="0" smtClean="0">
                <a:cs typeface="Comic Sans MS"/>
              </a:rPr>
              <a:t>, Jason Holmes</a:t>
            </a:r>
            <a:r>
              <a:rPr lang="en-US" baseline="30000" dirty="0" smtClean="0">
                <a:cs typeface="Comic Sans MS"/>
              </a:rPr>
              <a:t>5</a:t>
            </a:r>
            <a:r>
              <a:rPr lang="en-US" dirty="0" smtClean="0">
                <a:cs typeface="Comic Sans MS"/>
              </a:rPr>
              <a:t>, Peter Meszaros</a:t>
            </a:r>
            <a:r>
              <a:rPr lang="en-US" baseline="30000" dirty="0" smtClean="0">
                <a:cs typeface="Comic Sans MS"/>
              </a:rPr>
              <a:t>1,2,3</a:t>
            </a:r>
            <a:r>
              <a:rPr lang="en-US" dirty="0" smtClean="0">
                <a:cs typeface="Comic Sans MS"/>
              </a:rPr>
              <a:t>, Benjamin Owen</a:t>
            </a:r>
            <a:r>
              <a:rPr lang="en-US" baseline="30000" dirty="0" smtClean="0">
                <a:cs typeface="Comic Sans MS"/>
              </a:rPr>
              <a:t>1,3</a:t>
            </a:r>
            <a:r>
              <a:rPr lang="en-US" dirty="0" smtClean="0">
                <a:cs typeface="Comic Sans MS"/>
              </a:rPr>
              <a:t>, Scott Roths</a:t>
            </a:r>
            <a:r>
              <a:rPr lang="en-US" baseline="30000" dirty="0" smtClean="0">
                <a:cs typeface="Comic Sans MS"/>
              </a:rPr>
              <a:t>6</a:t>
            </a:r>
            <a:r>
              <a:rPr lang="en-US" dirty="0" smtClean="0">
                <a:cs typeface="Comic Sans MS"/>
              </a:rPr>
              <a:t>, Miles Smith</a:t>
            </a:r>
            <a:r>
              <a:rPr lang="en-US" baseline="30000" dirty="0" smtClean="0">
                <a:cs typeface="Comic Sans MS"/>
              </a:rPr>
              <a:t>1,2,3</a:t>
            </a:r>
            <a:r>
              <a:rPr lang="en-US" dirty="0" smtClean="0">
                <a:cs typeface="Comic Sans MS"/>
              </a:rPr>
              <a:t>, and Paul Sommers</a:t>
            </a:r>
            <a:r>
              <a:rPr lang="en-US" baseline="30000" dirty="0" smtClean="0">
                <a:cs typeface="Comic Sans MS"/>
              </a:rPr>
              <a:t>1,2,3</a:t>
            </a:r>
          </a:p>
          <a:p>
            <a:pPr algn="ctr">
              <a:buNone/>
            </a:pPr>
            <a:endParaRPr lang="en-US" baseline="30000" dirty="0" smtClean="0">
              <a:cs typeface="Comic Sans MS"/>
            </a:endParaRP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1</a:t>
            </a:r>
            <a:r>
              <a:rPr lang="en-US" sz="1600" dirty="0" smtClean="0">
                <a:cs typeface="Comic Sans MS"/>
              </a:rPr>
              <a:t>Department of Physics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2</a:t>
            </a:r>
            <a:r>
              <a:rPr lang="en-US" sz="1600" dirty="0" smtClean="0">
                <a:cs typeface="Comic Sans MS"/>
              </a:rPr>
              <a:t>Department of Astronomy and Astrophysics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3</a:t>
            </a:r>
            <a:r>
              <a:rPr lang="en-US" sz="1600" dirty="0" smtClean="0">
                <a:cs typeface="Comic Sans MS"/>
              </a:rPr>
              <a:t>Institute for Gravitation and the Cosmos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4</a:t>
            </a:r>
            <a:r>
              <a:rPr lang="en-US" sz="1600" dirty="0" smtClean="0">
                <a:cs typeface="Comic Sans MS"/>
              </a:rPr>
              <a:t>Center for </a:t>
            </a:r>
            <a:r>
              <a:rPr lang="en-US" sz="1600" dirty="0" err="1" smtClean="0">
                <a:cs typeface="Comic Sans MS"/>
              </a:rPr>
              <a:t>Astrostatistics</a:t>
            </a:r>
            <a:endParaRPr lang="en-US" sz="1600" dirty="0" smtClean="0">
              <a:cs typeface="Comic Sans MS"/>
            </a:endParaRP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5</a:t>
            </a:r>
            <a:r>
              <a:rPr lang="en-US" sz="1600" dirty="0" smtClean="0">
                <a:cs typeface="Comic Sans MS"/>
              </a:rPr>
              <a:t>Research Computing and </a:t>
            </a:r>
            <a:r>
              <a:rPr lang="en-US" sz="1600" dirty="0" err="1" smtClean="0">
                <a:cs typeface="Comic Sans MS"/>
              </a:rPr>
              <a:t>Cyberinfrastructure</a:t>
            </a:r>
            <a:endParaRPr lang="en-US" sz="1600" dirty="0" smtClean="0">
              <a:cs typeface="Comic Sans MS"/>
            </a:endParaRP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6</a:t>
            </a:r>
            <a:r>
              <a:rPr lang="en-US" sz="1600" dirty="0" smtClean="0">
                <a:cs typeface="Comic Sans MS"/>
              </a:rPr>
              <a:t>Department of Statistics</a:t>
            </a:r>
          </a:p>
          <a:p>
            <a:pPr algn="ctr">
              <a:buNone/>
            </a:pPr>
            <a:r>
              <a:rPr lang="en-US" sz="2000" b="1" dirty="0" smtClean="0">
                <a:cs typeface="Comic Sans MS"/>
              </a:rPr>
              <a:t>Plus:</a:t>
            </a:r>
          </a:p>
          <a:p>
            <a:pPr algn="ctr">
              <a:buNone/>
            </a:pPr>
            <a:r>
              <a:rPr lang="en-US" dirty="0" smtClean="0"/>
              <a:t>Gaspar Bakos</a:t>
            </a:r>
            <a:r>
              <a:rPr lang="en-US" baseline="30000" dirty="0" smtClean="0">
                <a:cs typeface="Comic Sans MS"/>
              </a:rPr>
              <a:t>1</a:t>
            </a:r>
            <a:r>
              <a:rPr lang="en-US" dirty="0" smtClean="0">
                <a:cs typeface="Comic Sans MS"/>
              </a:rPr>
              <a:t>,</a:t>
            </a:r>
            <a:r>
              <a:rPr lang="en-US" dirty="0" err="1" smtClean="0"/>
              <a:t>Szabolcs</a:t>
            </a:r>
            <a:r>
              <a:rPr lang="en-US" dirty="0" smtClean="0"/>
              <a:t> Marka</a:t>
            </a:r>
            <a:r>
              <a:rPr lang="en-US" baseline="30000" dirty="0" smtClean="0">
                <a:cs typeface="Comic Sans MS"/>
              </a:rPr>
              <a:t>2</a:t>
            </a:r>
            <a:r>
              <a:rPr lang="en-US" dirty="0" smtClean="0">
                <a:cs typeface="Comic Sans MS"/>
              </a:rPr>
              <a:t>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Neil Gehrels</a:t>
            </a:r>
            <a:r>
              <a:rPr lang="en-US" baseline="30000" dirty="0" smtClean="0">
                <a:cs typeface="Comic Sans MS"/>
              </a:rPr>
              <a:t>3</a:t>
            </a:r>
            <a:r>
              <a:rPr lang="en-US" dirty="0" smtClean="0">
                <a:cs typeface="Comic Sans MS"/>
              </a:rPr>
              <a:t>, </a:t>
            </a:r>
            <a:r>
              <a:rPr lang="en-US" dirty="0" smtClean="0"/>
              <a:t>Scott Barthelmy</a:t>
            </a:r>
            <a:r>
              <a:rPr lang="en-US" baseline="30000" dirty="0" smtClean="0">
                <a:cs typeface="Comic Sans MS"/>
              </a:rPr>
              <a:t>3</a:t>
            </a:r>
            <a:r>
              <a:rPr lang="en-US" dirty="0" smtClean="0">
                <a:cs typeface="Comic Sans MS"/>
              </a:rPr>
              <a:t>, Ignacio Taboada</a:t>
            </a:r>
            <a:r>
              <a:rPr lang="en-US" baseline="30000" dirty="0" smtClean="0">
                <a:cs typeface="Comic Sans MS"/>
              </a:rPr>
              <a:t>4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1</a:t>
            </a:r>
            <a:r>
              <a:rPr lang="en-US" sz="1600" dirty="0" smtClean="0"/>
              <a:t>Harvard Smithsonian Center for Astrophysics 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2</a:t>
            </a:r>
            <a:r>
              <a:rPr lang="en-US" sz="1600" dirty="0" smtClean="0"/>
              <a:t>Columbia University, Dept of Physics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3</a:t>
            </a:r>
            <a:r>
              <a:rPr lang="en-US" sz="1600" dirty="0" smtClean="0"/>
              <a:t>NASA GSFC</a:t>
            </a:r>
          </a:p>
          <a:p>
            <a:pPr algn="ctr">
              <a:buNone/>
            </a:pPr>
            <a:r>
              <a:rPr lang="en-US" sz="1600" baseline="30000" dirty="0" smtClean="0">
                <a:cs typeface="Comic Sans MS"/>
              </a:rPr>
              <a:t>4</a:t>
            </a:r>
            <a:r>
              <a:rPr lang="en-US" sz="1600" dirty="0" smtClean="0">
                <a:cs typeface="Comic Sans MS"/>
              </a:rPr>
              <a:t>Georgia Tech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3761" y="5987018"/>
            <a:ext cx="53095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We enthusiastically welcome new AMON collaborators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562" y="4814731"/>
            <a:ext cx="1531529" cy="114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867" y="163871"/>
            <a:ext cx="3001844" cy="2867456"/>
          </a:xfrm>
        </p:spPr>
        <p:txBody>
          <a:bodyPr>
            <a:noAutofit/>
          </a:bodyPr>
          <a:lstStyle/>
          <a:p>
            <a:r>
              <a:rPr lang="en-US" sz="2400" smtClean="0"/>
              <a:t>“</a:t>
            </a:r>
            <a:r>
              <a:rPr lang="en-US" sz="2400" smtClean="0">
                <a:solidFill>
                  <a:srgbClr val="FF0000"/>
                </a:solidFill>
              </a:rPr>
              <a:t>Triggering</a:t>
            </a:r>
            <a:r>
              <a:rPr lang="en-US" sz="2400" smtClean="0"/>
              <a:t>” observatories provide sub- &amp; above-threshold candidate </a:t>
            </a:r>
            <a:r>
              <a:rPr lang="en-US" sz="2400" smtClean="0">
                <a:solidFill>
                  <a:srgbClr val="FF0000"/>
                </a:solidFill>
              </a:rPr>
              <a:t>events </a:t>
            </a:r>
            <a:r>
              <a:rPr lang="en-US" sz="2400" smtClean="0"/>
              <a:t>to AMON in real time</a:t>
            </a:r>
            <a:endParaRPr lang="en-US" sz="2400" dirty="0" smtClean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149605"/>
            <a:ext cx="2133600" cy="365125"/>
          </a:xfrm>
        </p:spPr>
        <p:txBody>
          <a:bodyPr/>
          <a:lstStyle/>
          <a:p>
            <a:fld id="{45B86898-5D9E-1441-8B1C-ACBD5F9DA2E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pic>
        <p:nvPicPr>
          <p:cNvPr id="12" name="Picture 11" descr="header5.png"/>
          <p:cNvPicPr>
            <a:picLocks noChangeAspect="1"/>
          </p:cNvPicPr>
          <p:nvPr/>
        </p:nvPicPr>
        <p:blipFill>
          <a:blip r:embed="rId3"/>
          <a:srcRect l="65778"/>
          <a:stretch>
            <a:fillRect/>
          </a:stretch>
        </p:blipFill>
        <p:spPr>
          <a:xfrm>
            <a:off x="1184563" y="3199095"/>
            <a:ext cx="1851786" cy="1221169"/>
          </a:xfrm>
          <a:prstGeom prst="rect">
            <a:avLst/>
          </a:prstGeom>
        </p:spPr>
      </p:pic>
      <p:pic>
        <p:nvPicPr>
          <p:cNvPr id="13" name="Picture 7" descr="ligo-hanford-o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3987" y="1493356"/>
            <a:ext cx="2106157" cy="1537971"/>
          </a:xfrm>
          <a:prstGeom prst="rect">
            <a:avLst/>
          </a:prstGeom>
          <a:ln w="1905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C1C1C">
                <a:alpha val="74998"/>
              </a:srgbClr>
            </a:outerShdw>
          </a:effectLst>
        </p:spPr>
      </p:pic>
      <p:pic>
        <p:nvPicPr>
          <p:cNvPr id="14" name="Picture 13" descr="I3ArrayJan2011NoAmanda_black-cropp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70708"/>
              </a:clrFrom>
              <a:clrTo>
                <a:srgbClr val="0707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144" y="2007479"/>
            <a:ext cx="1859133" cy="1512000"/>
          </a:xfrm>
          <a:prstGeom prst="rect">
            <a:avLst/>
          </a:prstGeom>
        </p:spPr>
      </p:pic>
      <p:pic>
        <p:nvPicPr>
          <p:cNvPr id="15" name="Picture 14" descr="HAWC_visu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50" y="670212"/>
            <a:ext cx="2011250" cy="133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2705" y="23091"/>
            <a:ext cx="1666622" cy="131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753809" y="2772014"/>
            <a:ext cx="5160355" cy="1921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AMON: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Actively aggregates events and seeks </a:t>
            </a:r>
            <a:r>
              <a:rPr kumimoji="0" lang="en-US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realtime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coincidences in 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t,ψ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archival searches also foreseen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Generates, broadcasts and archives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alerts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1600" dirty="0" smtClean="0"/>
              <a:t>alerts will  not  indicate source detector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30867" y="4693382"/>
            <a:ext cx="4278247" cy="168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Follow-up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observatories: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Respond in real time to alerts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include numerous optical telescopes around the globe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1600" dirty="0" smtClean="0"/>
              <a:t>(Triggering observatories can also do follow-up)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113" y="5389055"/>
            <a:ext cx="1200727" cy="1200727"/>
          </a:xfrm>
          <a:prstGeom prst="rect">
            <a:avLst/>
          </a:prstGeom>
        </p:spPr>
      </p:pic>
      <p:pic>
        <p:nvPicPr>
          <p:cNvPr id="25" name="Picture 24" descr="fermi_sat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2" y="23091"/>
            <a:ext cx="2120529" cy="1060265"/>
          </a:xfrm>
          <a:prstGeom prst="rect">
            <a:avLst/>
          </a:prstGeom>
        </p:spPr>
      </p:pic>
      <p:pic>
        <p:nvPicPr>
          <p:cNvPr id="26" name="Picture 25" descr="Swift_satellite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58" y="819950"/>
            <a:ext cx="1451457" cy="1037792"/>
          </a:xfrm>
          <a:prstGeom prst="rect">
            <a:avLst/>
          </a:prstGeom>
        </p:spPr>
      </p:pic>
      <p:pic>
        <p:nvPicPr>
          <p:cNvPr id="32" name="Picture 31" descr="Screen shot 2011-09-15 at 4.27.36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4684" y="5653107"/>
            <a:ext cx="1063003" cy="93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pic>
        <p:nvPicPr>
          <p:cNvPr id="12" name="Picture 11" descr="header5.png"/>
          <p:cNvPicPr>
            <a:picLocks noChangeAspect="1"/>
          </p:cNvPicPr>
          <p:nvPr/>
        </p:nvPicPr>
        <p:blipFill>
          <a:blip r:embed="rId2"/>
          <a:srcRect l="65778"/>
          <a:stretch>
            <a:fillRect/>
          </a:stretch>
        </p:blipFill>
        <p:spPr>
          <a:xfrm>
            <a:off x="4025669" y="2908361"/>
            <a:ext cx="1851786" cy="122116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25" y="4593909"/>
            <a:ext cx="1285132" cy="159366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16942" y="606909"/>
            <a:ext cx="1703217" cy="5868516"/>
            <a:chOff x="1463334" y="153742"/>
            <a:chExt cx="2120529" cy="6316391"/>
          </a:xfrm>
        </p:grpSpPr>
        <p:pic>
          <p:nvPicPr>
            <p:cNvPr id="13" name="Picture 7" descr="ligo-hanford-ob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15094" y="1493357"/>
              <a:ext cx="1175241" cy="858192"/>
            </a:xfrm>
            <a:prstGeom prst="rect">
              <a:avLst/>
            </a:prstGeom>
            <a:ln w="1905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1C1C1C">
                  <a:alpha val="74998"/>
                </a:srgbClr>
              </a:outerShdw>
            </a:effectLst>
          </p:spPr>
        </p:pic>
        <p:pic>
          <p:nvPicPr>
            <p:cNvPr id="14" name="Picture 13" descr="I3ArrayJan2011NoAmanda_black-cropped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70708"/>
                </a:clrFrom>
                <a:clrTo>
                  <a:srgbClr val="07070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5094" y="153742"/>
              <a:ext cx="1641811" cy="1335256"/>
            </a:xfrm>
            <a:prstGeom prst="rect">
              <a:avLst/>
            </a:prstGeom>
          </p:spPr>
        </p:pic>
        <p:pic>
          <p:nvPicPr>
            <p:cNvPr id="15" name="Picture 14" descr="HAWC_visua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094" y="3541790"/>
              <a:ext cx="1248751" cy="830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15094" y="2433489"/>
              <a:ext cx="1248751" cy="985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 descr="fermi_sat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334" y="5409868"/>
              <a:ext cx="2120529" cy="1060265"/>
            </a:xfrm>
            <a:prstGeom prst="rect">
              <a:avLst/>
            </a:prstGeom>
          </p:spPr>
        </p:pic>
        <p:pic>
          <p:nvPicPr>
            <p:cNvPr id="26" name="Picture 25" descr="Swift_satellite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094" y="4372076"/>
              <a:ext cx="1451457" cy="1037792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 rot="16200000" flipV="1">
            <a:off x="2849414" y="1773075"/>
            <a:ext cx="1248988" cy="102158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V="1">
            <a:off x="2933903" y="1747628"/>
            <a:ext cx="1248991" cy="102331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963115" y="2367387"/>
            <a:ext cx="1062554" cy="780213"/>
            <a:chOff x="2963115" y="2267787"/>
            <a:chExt cx="1106940" cy="1273572"/>
          </a:xfrm>
        </p:grpSpPr>
        <p:cxnSp>
          <p:nvCxnSpPr>
            <p:cNvPr id="35" name="Straight Arrow Connector 34"/>
            <p:cNvCxnSpPr/>
            <p:nvPr/>
          </p:nvCxnSpPr>
          <p:spPr>
            <a:xfrm rot="16200000" flipV="1">
              <a:off x="2849413" y="2406073"/>
              <a:ext cx="1248988" cy="102158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6200000" flipV="1">
              <a:off x="2933902" y="2380626"/>
              <a:ext cx="1248991" cy="102331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 rot="10800000">
            <a:off x="3046741" y="3295086"/>
            <a:ext cx="942512" cy="1095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3101326" y="3196766"/>
            <a:ext cx="924344" cy="14748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3022159" y="3921686"/>
            <a:ext cx="967096" cy="2187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 flipV="1">
            <a:off x="3096773" y="3828467"/>
            <a:ext cx="924344" cy="16696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V="1">
            <a:off x="3096772" y="4140428"/>
            <a:ext cx="1008050" cy="75239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0800000" flipV="1">
            <a:off x="3046742" y="4129528"/>
            <a:ext cx="978929" cy="648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2921966" y="4404293"/>
            <a:ext cx="1562987" cy="124547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2850765" y="4336407"/>
            <a:ext cx="1564891" cy="11729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Screen shot 2011-09-15 at 4.27.36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7773" y="2764679"/>
            <a:ext cx="1567543" cy="13812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787" y="1318110"/>
            <a:ext cx="1531529" cy="1148647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340802" y="0"/>
            <a:ext cx="231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Triggering &amp; Follow-up</a:t>
            </a:r>
          </a:p>
          <a:p>
            <a:pPr algn="ctr"/>
            <a:r>
              <a:rPr lang="en-US" dirty="0" smtClean="0"/>
              <a:t>Observatories</a:t>
            </a:r>
            <a:endParaRPr lang="en-US" dirty="0"/>
          </a:p>
        </p:txBody>
      </p:sp>
      <p:cxnSp>
        <p:nvCxnSpPr>
          <p:cNvPr id="74" name="Straight Arrow Connector 73"/>
          <p:cNvCxnSpPr/>
          <p:nvPr/>
        </p:nvCxnSpPr>
        <p:spPr>
          <a:xfrm rot="5400000">
            <a:off x="5940921" y="2075422"/>
            <a:ext cx="808744" cy="8079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0800000">
            <a:off x="5941305" y="3567160"/>
            <a:ext cx="807973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6200000" flipV="1">
            <a:off x="5811646" y="4309756"/>
            <a:ext cx="1117952" cy="98633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615059" y="2540340"/>
            <a:ext cx="81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367096" y="0"/>
            <a:ext cx="231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Follow-up</a:t>
            </a:r>
          </a:p>
          <a:p>
            <a:pPr algn="ctr"/>
            <a:r>
              <a:rPr lang="en-US" dirty="0" smtClean="0"/>
              <a:t>Observatories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 rot="16200000">
            <a:off x="1372393" y="1150756"/>
            <a:ext cx="685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IceCube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 rot="16200000">
            <a:off x="1485440" y="2180091"/>
            <a:ext cx="487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LIGO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1436812" y="2927468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Auger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 rot="16200000">
            <a:off x="1424652" y="4001929"/>
            <a:ext cx="580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HAWC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 rot="16200000">
            <a:off x="1481908" y="4886701"/>
            <a:ext cx="494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Swift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 rot="16200000">
            <a:off x="1458201" y="5721352"/>
            <a:ext cx="54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Fermi</a:t>
            </a:r>
          </a:p>
        </p:txBody>
      </p:sp>
      <p:sp>
        <p:nvSpPr>
          <p:cNvPr id="91" name="TextBox 90"/>
          <p:cNvSpPr txBox="1"/>
          <p:nvPr/>
        </p:nvSpPr>
        <p:spPr>
          <a:xfrm rot="5400000">
            <a:off x="8394519" y="1713037"/>
            <a:ext cx="5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ROTSE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 rot="5400000">
            <a:off x="8482206" y="3350549"/>
            <a:ext cx="409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PTF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 rot="5400000">
            <a:off x="8470522" y="5245966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HAT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896933" y="-15389"/>
            <a:ext cx="272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(Another View)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Definition: Sub-Threshold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94" y="1575582"/>
            <a:ext cx="6971705" cy="4780768"/>
          </a:xfrm>
        </p:spPr>
        <p:txBody>
          <a:bodyPr>
            <a:normAutofit/>
          </a:bodyPr>
          <a:lstStyle/>
          <a:p>
            <a:r>
              <a:rPr lang="en-US" dirty="0" err="1" smtClean="0"/>
              <a:t>IceCube</a:t>
            </a:r>
            <a:endParaRPr lang="en-US" dirty="0" smtClean="0"/>
          </a:p>
          <a:p>
            <a:pPr lvl="1"/>
            <a:r>
              <a:rPr lang="en-US" dirty="0" smtClean="0"/>
              <a:t>neutrino triplet (sub-threshold: single </a:t>
            </a:r>
            <a:r>
              <a:rPr lang="en-US" dirty="0" smtClean="0">
                <a:sym typeface="Symbol"/>
              </a:rPr>
              <a:t>neutrino)</a:t>
            </a:r>
            <a:endParaRPr lang="en-US" dirty="0" smtClean="0"/>
          </a:p>
          <a:p>
            <a:r>
              <a:rPr lang="en-US" dirty="0" smtClean="0"/>
              <a:t>Swift (following </a:t>
            </a:r>
            <a:r>
              <a:rPr lang="en-US" dirty="0" err="1" smtClean="0"/>
              <a:t>Wanderman</a:t>
            </a:r>
            <a:r>
              <a:rPr lang="en-US" dirty="0" smtClean="0"/>
              <a:t> &amp; </a:t>
            </a:r>
            <a:r>
              <a:rPr lang="en-US" dirty="0" err="1" smtClean="0"/>
              <a:t>Piran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0.4 photons/cm</a:t>
            </a:r>
            <a:r>
              <a:rPr lang="en-US" baseline="30000" dirty="0" smtClean="0"/>
              <a:t>2</a:t>
            </a:r>
            <a:r>
              <a:rPr lang="en-US" dirty="0" smtClean="0"/>
              <a:t>/s  (sub-threshold: 0.1)</a:t>
            </a:r>
          </a:p>
          <a:p>
            <a:r>
              <a:rPr lang="en-US" dirty="0" smtClean="0"/>
              <a:t>Fermi (an educated guess)</a:t>
            </a:r>
          </a:p>
          <a:p>
            <a:pPr lvl="1"/>
            <a:r>
              <a:rPr lang="en-US" dirty="0" smtClean="0"/>
              <a:t>5 photons  (sub-threshold: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71507" y="175039"/>
            <a:ext cx="7589613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Example Above and </a:t>
            </a:r>
          </a:p>
          <a:p>
            <a:pPr algn="ctr"/>
            <a:r>
              <a:rPr lang="en-US" sz="4000" dirty="0" smtClean="0"/>
              <a:t>Sub-Threshold Potential Signals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860265" y="45263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event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973776" y="112451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event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Coincidence Search</a:t>
            </a:r>
            <a:endParaRPr lang="en-US" sz="2000" dirty="0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3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120420" y="175904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Real-time events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06211" y="1680501"/>
            <a:ext cx="1159506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43315" y="1361681"/>
            <a:ext cx="244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626886" y="1361868"/>
            <a:ext cx="45719" cy="311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2794" y="1361414"/>
            <a:ext cx="45719" cy="311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39752" y="1360960"/>
            <a:ext cx="45719" cy="311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43186" y="1360052"/>
            <a:ext cx="45719" cy="311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08255" y="1324777"/>
            <a:ext cx="572561" cy="3885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1461105" y="881881"/>
            <a:ext cx="939056" cy="1743855"/>
          </a:xfrm>
          <a:prstGeom prst="can">
            <a:avLst>
              <a:gd name="adj" fmla="val 221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Database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0420" y="1965036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ime- correlated events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0420" y="3457442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time + spatially correlated events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7" idx="2"/>
            <a:endCxn id="16" idx="0"/>
          </p:cNvCxnSpPr>
          <p:nvPr/>
        </p:nvCxnSpPr>
        <p:spPr>
          <a:xfrm rot="5400000">
            <a:off x="3350242" y="1473557"/>
            <a:ext cx="982957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hape 18"/>
          <p:cNvCxnSpPr>
            <a:stCxn id="15" idx="4"/>
            <a:endCxn id="16" idx="0"/>
          </p:cNvCxnSpPr>
          <p:nvPr/>
        </p:nvCxnSpPr>
        <p:spPr>
          <a:xfrm>
            <a:off x="2400161" y="1753809"/>
            <a:ext cx="1441559" cy="21122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6" idx="2"/>
            <a:endCxn id="17" idx="0"/>
          </p:cNvCxnSpPr>
          <p:nvPr/>
        </p:nvCxnSpPr>
        <p:spPr>
          <a:xfrm rot="5400000">
            <a:off x="3498605" y="3114326"/>
            <a:ext cx="686231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5607455" y="3091831"/>
            <a:ext cx="238159" cy="184790"/>
          </a:xfrm>
          <a:custGeom>
            <a:avLst/>
            <a:gdLst>
              <a:gd name="connsiteX0" fmla="*/ 10079 w 641048"/>
              <a:gd name="connsiteY0" fmla="*/ 28222 h 403174"/>
              <a:gd name="connsiteX1" fmla="*/ 34270 w 641048"/>
              <a:gd name="connsiteY1" fmla="*/ 173365 h 403174"/>
              <a:gd name="connsiteX2" fmla="*/ 70556 w 641048"/>
              <a:gd name="connsiteY2" fmla="*/ 258032 h 403174"/>
              <a:gd name="connsiteX3" fmla="*/ 106841 w 641048"/>
              <a:gd name="connsiteY3" fmla="*/ 330603 h 403174"/>
              <a:gd name="connsiteX4" fmla="*/ 239889 w 641048"/>
              <a:gd name="connsiteY4" fmla="*/ 366889 h 403174"/>
              <a:gd name="connsiteX5" fmla="*/ 385032 w 641048"/>
              <a:gd name="connsiteY5" fmla="*/ 378984 h 403174"/>
              <a:gd name="connsiteX6" fmla="*/ 518079 w 641048"/>
              <a:gd name="connsiteY6" fmla="*/ 378984 h 403174"/>
              <a:gd name="connsiteX7" fmla="*/ 626937 w 641048"/>
              <a:gd name="connsiteY7" fmla="*/ 391079 h 403174"/>
              <a:gd name="connsiteX8" fmla="*/ 602746 w 641048"/>
              <a:gd name="connsiteY8" fmla="*/ 306412 h 403174"/>
              <a:gd name="connsiteX9" fmla="*/ 566460 w 641048"/>
              <a:gd name="connsiteY9" fmla="*/ 221746 h 403174"/>
              <a:gd name="connsiteX10" fmla="*/ 505984 w 641048"/>
              <a:gd name="connsiteY10" fmla="*/ 149174 h 403174"/>
              <a:gd name="connsiteX11" fmla="*/ 433413 w 641048"/>
              <a:gd name="connsiteY11" fmla="*/ 88698 h 403174"/>
              <a:gd name="connsiteX12" fmla="*/ 360841 w 641048"/>
              <a:gd name="connsiteY12" fmla="*/ 40317 h 403174"/>
              <a:gd name="connsiteX13" fmla="*/ 251984 w 641048"/>
              <a:gd name="connsiteY13" fmla="*/ 16127 h 403174"/>
              <a:gd name="connsiteX14" fmla="*/ 94746 w 641048"/>
              <a:gd name="connsiteY14" fmla="*/ 4032 h 403174"/>
              <a:gd name="connsiteX15" fmla="*/ 10079 w 641048"/>
              <a:gd name="connsiteY15" fmla="*/ 28222 h 40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1048" h="403174">
                <a:moveTo>
                  <a:pt x="10079" y="28222"/>
                </a:moveTo>
                <a:cubicBezTo>
                  <a:pt x="0" y="56444"/>
                  <a:pt x="24191" y="135063"/>
                  <a:pt x="34270" y="173365"/>
                </a:cubicBezTo>
                <a:cubicBezTo>
                  <a:pt x="44349" y="211667"/>
                  <a:pt x="58461" y="231826"/>
                  <a:pt x="70556" y="258032"/>
                </a:cubicBezTo>
                <a:cubicBezTo>
                  <a:pt x="82651" y="284238"/>
                  <a:pt x="78619" y="312460"/>
                  <a:pt x="106841" y="330603"/>
                </a:cubicBezTo>
                <a:cubicBezTo>
                  <a:pt x="135063" y="348746"/>
                  <a:pt x="193524" y="358826"/>
                  <a:pt x="239889" y="366889"/>
                </a:cubicBezTo>
                <a:cubicBezTo>
                  <a:pt x="286254" y="374953"/>
                  <a:pt x="338667" y="376968"/>
                  <a:pt x="385032" y="378984"/>
                </a:cubicBezTo>
                <a:cubicBezTo>
                  <a:pt x="431397" y="381000"/>
                  <a:pt x="477762" y="376968"/>
                  <a:pt x="518079" y="378984"/>
                </a:cubicBezTo>
                <a:cubicBezTo>
                  <a:pt x="558396" y="381000"/>
                  <a:pt x="612826" y="403174"/>
                  <a:pt x="626937" y="391079"/>
                </a:cubicBezTo>
                <a:cubicBezTo>
                  <a:pt x="641048" y="378984"/>
                  <a:pt x="612825" y="334634"/>
                  <a:pt x="602746" y="306412"/>
                </a:cubicBezTo>
                <a:cubicBezTo>
                  <a:pt x="592667" y="278190"/>
                  <a:pt x="582587" y="247952"/>
                  <a:pt x="566460" y="221746"/>
                </a:cubicBezTo>
                <a:cubicBezTo>
                  <a:pt x="550333" y="195540"/>
                  <a:pt x="528158" y="171349"/>
                  <a:pt x="505984" y="149174"/>
                </a:cubicBezTo>
                <a:cubicBezTo>
                  <a:pt x="483810" y="126999"/>
                  <a:pt x="457603" y="106841"/>
                  <a:pt x="433413" y="88698"/>
                </a:cubicBezTo>
                <a:cubicBezTo>
                  <a:pt x="409223" y="70555"/>
                  <a:pt x="391079" y="52412"/>
                  <a:pt x="360841" y="40317"/>
                </a:cubicBezTo>
                <a:cubicBezTo>
                  <a:pt x="330603" y="28222"/>
                  <a:pt x="296333" y="22174"/>
                  <a:pt x="251984" y="16127"/>
                </a:cubicBezTo>
                <a:cubicBezTo>
                  <a:pt x="207635" y="10080"/>
                  <a:pt x="135063" y="0"/>
                  <a:pt x="94746" y="4032"/>
                </a:cubicBezTo>
                <a:cubicBezTo>
                  <a:pt x="54429" y="8064"/>
                  <a:pt x="20158" y="0"/>
                  <a:pt x="10079" y="28222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9285045">
            <a:off x="5656160" y="2938895"/>
            <a:ext cx="404308" cy="61785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09852" y="3091830"/>
            <a:ext cx="335762" cy="33576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046850" y="3560881"/>
            <a:ext cx="1388641" cy="9992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4546543" y="3068392"/>
            <a:ext cx="1004624" cy="3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68562" y="324186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977910" y="2432522"/>
            <a:ext cx="400110" cy="4692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DEC</a:t>
            </a:r>
            <a:endParaRPr lang="en-US" sz="1400" dirty="0"/>
          </a:p>
        </p:txBody>
      </p:sp>
      <p:sp>
        <p:nvSpPr>
          <p:cNvPr id="28" name="Freeform 27"/>
          <p:cNvSpPr/>
          <p:nvPr/>
        </p:nvSpPr>
        <p:spPr>
          <a:xfrm>
            <a:off x="5370388" y="2604580"/>
            <a:ext cx="1076325" cy="672041"/>
          </a:xfrm>
          <a:custGeom>
            <a:avLst/>
            <a:gdLst>
              <a:gd name="connsiteX0" fmla="*/ 243417 w 1076325"/>
              <a:gd name="connsiteY0" fmla="*/ 607483 h 672041"/>
              <a:gd name="connsiteX1" fmla="*/ 478367 w 1076325"/>
              <a:gd name="connsiteY1" fmla="*/ 651933 h 672041"/>
              <a:gd name="connsiteX2" fmla="*/ 1005417 w 1076325"/>
              <a:gd name="connsiteY2" fmla="*/ 486833 h 672041"/>
              <a:gd name="connsiteX3" fmla="*/ 903817 w 1076325"/>
              <a:gd name="connsiteY3" fmla="*/ 61383 h 672041"/>
              <a:gd name="connsiteX4" fmla="*/ 427567 w 1076325"/>
              <a:gd name="connsiteY4" fmla="*/ 118533 h 672041"/>
              <a:gd name="connsiteX5" fmla="*/ 78317 w 1076325"/>
              <a:gd name="connsiteY5" fmla="*/ 55033 h 672041"/>
              <a:gd name="connsiteX6" fmla="*/ 27517 w 1076325"/>
              <a:gd name="connsiteY6" fmla="*/ 423333 h 672041"/>
              <a:gd name="connsiteX7" fmla="*/ 243417 w 1076325"/>
              <a:gd name="connsiteY7" fmla="*/ 607483 h 67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6325" h="672041">
                <a:moveTo>
                  <a:pt x="243417" y="607483"/>
                </a:moveTo>
                <a:cubicBezTo>
                  <a:pt x="318559" y="645583"/>
                  <a:pt x="351367" y="672041"/>
                  <a:pt x="478367" y="651933"/>
                </a:cubicBezTo>
                <a:cubicBezTo>
                  <a:pt x="605367" y="631825"/>
                  <a:pt x="934509" y="585258"/>
                  <a:pt x="1005417" y="486833"/>
                </a:cubicBezTo>
                <a:cubicBezTo>
                  <a:pt x="1076325" y="388408"/>
                  <a:pt x="1000125" y="122766"/>
                  <a:pt x="903817" y="61383"/>
                </a:cubicBezTo>
                <a:cubicBezTo>
                  <a:pt x="807509" y="0"/>
                  <a:pt x="565150" y="119591"/>
                  <a:pt x="427567" y="118533"/>
                </a:cubicBezTo>
                <a:cubicBezTo>
                  <a:pt x="289984" y="117475"/>
                  <a:pt x="144992" y="4233"/>
                  <a:pt x="78317" y="55033"/>
                </a:cubicBezTo>
                <a:cubicBezTo>
                  <a:pt x="11642" y="105833"/>
                  <a:pt x="0" y="332316"/>
                  <a:pt x="27517" y="423333"/>
                </a:cubicBezTo>
                <a:cubicBezTo>
                  <a:pt x="55034" y="514350"/>
                  <a:pt x="168275" y="569383"/>
                  <a:pt x="243417" y="607483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21868" y="5536780"/>
            <a:ext cx="1442599" cy="806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AMON Alert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30" name="Elbow Connector 29"/>
          <p:cNvCxnSpPr>
            <a:stCxn id="17" idx="2"/>
            <a:endCxn id="29" idx="0"/>
          </p:cNvCxnSpPr>
          <p:nvPr/>
        </p:nvCxnSpPr>
        <p:spPr>
          <a:xfrm rot="16200000" flipH="1">
            <a:off x="3205863" y="4899474"/>
            <a:ext cx="1273163" cy="14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011741" y="1356482"/>
            <a:ext cx="45719" cy="311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046850" y="5630964"/>
            <a:ext cx="1388641" cy="9992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V="1">
            <a:off x="4546543" y="5138475"/>
            <a:ext cx="1004624" cy="3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33"/>
          <p:cNvGrpSpPr/>
          <p:nvPr/>
        </p:nvGrpSpPr>
        <p:grpSpPr>
          <a:xfrm>
            <a:off x="1539689" y="3869502"/>
            <a:ext cx="1281202" cy="1166757"/>
            <a:chOff x="1483494" y="4381965"/>
            <a:chExt cx="1281202" cy="116675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526462" y="5538730"/>
              <a:ext cx="1238234" cy="99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6200000" flipV="1">
              <a:off x="1026155" y="5046241"/>
              <a:ext cx="1004624" cy="3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1550928" y="4675015"/>
              <a:ext cx="899088" cy="854089"/>
            </a:xfrm>
            <a:custGeom>
              <a:avLst/>
              <a:gdLst>
                <a:gd name="connsiteX0" fmla="*/ 0 w 899088"/>
                <a:gd name="connsiteY0" fmla="*/ 0 h 854089"/>
                <a:gd name="connsiteX1" fmla="*/ 44955 w 899088"/>
                <a:gd name="connsiteY1" fmla="*/ 235998 h 854089"/>
                <a:gd name="connsiteX2" fmla="*/ 134863 w 899088"/>
                <a:gd name="connsiteY2" fmla="*/ 449521 h 854089"/>
                <a:gd name="connsiteX3" fmla="*/ 337158 w 899088"/>
                <a:gd name="connsiteY3" fmla="*/ 651805 h 854089"/>
                <a:gd name="connsiteX4" fmla="*/ 584407 w 899088"/>
                <a:gd name="connsiteY4" fmla="*/ 797899 h 854089"/>
                <a:gd name="connsiteX5" fmla="*/ 899088 w 899088"/>
                <a:gd name="connsiteY5" fmla="*/ 854089 h 85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9088" h="854089">
                  <a:moveTo>
                    <a:pt x="0" y="0"/>
                  </a:moveTo>
                  <a:cubicBezTo>
                    <a:pt x="11239" y="80539"/>
                    <a:pt x="22478" y="161078"/>
                    <a:pt x="44955" y="235998"/>
                  </a:cubicBezTo>
                  <a:cubicBezTo>
                    <a:pt x="67432" y="310918"/>
                    <a:pt x="86163" y="380220"/>
                    <a:pt x="134863" y="449521"/>
                  </a:cubicBezTo>
                  <a:cubicBezTo>
                    <a:pt x="183564" y="518822"/>
                    <a:pt x="262234" y="593742"/>
                    <a:pt x="337158" y="651805"/>
                  </a:cubicBezTo>
                  <a:cubicBezTo>
                    <a:pt x="412082" y="709868"/>
                    <a:pt x="490752" y="764185"/>
                    <a:pt x="584407" y="797899"/>
                  </a:cubicBezTo>
                  <a:cubicBezTo>
                    <a:pt x="678062" y="831613"/>
                    <a:pt x="899088" y="854089"/>
                    <a:pt x="899088" y="854089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83494" y="4381965"/>
              <a:ext cx="400110" cy="46923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400" dirty="0" smtClean="0"/>
                <a:t>FAR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50016" y="5232565"/>
              <a:ext cx="300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endParaRPr lang="en-US" sz="1400" dirty="0">
                <a:latin typeface="Symbol" charset="2"/>
                <a:cs typeface="Symbol" charset="2"/>
              </a:endParaRPr>
            </a:p>
          </p:txBody>
        </p:sp>
      </p:grpSp>
      <p:cxnSp>
        <p:nvCxnSpPr>
          <p:cNvPr id="40" name="Shape 39"/>
          <p:cNvCxnSpPr>
            <a:stCxn id="41" idx="3"/>
            <a:endCxn id="29" idx="0"/>
          </p:cNvCxnSpPr>
          <p:nvPr/>
        </p:nvCxnSpPr>
        <p:spPr>
          <a:xfrm>
            <a:off x="2923885" y="4506577"/>
            <a:ext cx="919283" cy="103020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482598" y="3904212"/>
            <a:ext cx="1441287" cy="1204730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5079844" y="4887680"/>
            <a:ext cx="1078905" cy="732345"/>
          </a:xfrm>
          <a:custGeom>
            <a:avLst/>
            <a:gdLst>
              <a:gd name="connsiteX0" fmla="*/ 0 w 1078905"/>
              <a:gd name="connsiteY0" fmla="*/ 728599 h 732345"/>
              <a:gd name="connsiteX1" fmla="*/ 292203 w 1078905"/>
              <a:gd name="connsiteY1" fmla="*/ 706122 h 732345"/>
              <a:gd name="connsiteX2" fmla="*/ 404589 w 1078905"/>
              <a:gd name="connsiteY2" fmla="*/ 593742 h 732345"/>
              <a:gd name="connsiteX3" fmla="*/ 483259 w 1078905"/>
              <a:gd name="connsiteY3" fmla="*/ 267840 h 732345"/>
              <a:gd name="connsiteX4" fmla="*/ 550691 w 1078905"/>
              <a:gd name="connsiteY4" fmla="*/ 43079 h 732345"/>
              <a:gd name="connsiteX5" fmla="*/ 651838 w 1078905"/>
              <a:gd name="connsiteY5" fmla="*/ 9365 h 732345"/>
              <a:gd name="connsiteX6" fmla="*/ 708031 w 1078905"/>
              <a:gd name="connsiteY6" fmla="*/ 99270 h 732345"/>
              <a:gd name="connsiteX7" fmla="*/ 752986 w 1078905"/>
              <a:gd name="connsiteY7" fmla="*/ 391458 h 732345"/>
              <a:gd name="connsiteX8" fmla="*/ 820417 w 1078905"/>
              <a:gd name="connsiteY8" fmla="*/ 638694 h 732345"/>
              <a:gd name="connsiteX9" fmla="*/ 966519 w 1078905"/>
              <a:gd name="connsiteY9" fmla="*/ 717361 h 732345"/>
              <a:gd name="connsiteX10" fmla="*/ 1078905 w 1078905"/>
              <a:gd name="connsiteY10" fmla="*/ 728599 h 7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8905" h="732345">
                <a:moveTo>
                  <a:pt x="0" y="728599"/>
                </a:moveTo>
                <a:cubicBezTo>
                  <a:pt x="112386" y="728598"/>
                  <a:pt x="224772" y="728598"/>
                  <a:pt x="292203" y="706122"/>
                </a:cubicBezTo>
                <a:cubicBezTo>
                  <a:pt x="359634" y="683646"/>
                  <a:pt x="372746" y="666789"/>
                  <a:pt x="404589" y="593742"/>
                </a:cubicBezTo>
                <a:cubicBezTo>
                  <a:pt x="436432" y="520695"/>
                  <a:pt x="458909" y="359617"/>
                  <a:pt x="483259" y="267840"/>
                </a:cubicBezTo>
                <a:cubicBezTo>
                  <a:pt x="507609" y="176063"/>
                  <a:pt x="522595" y="86158"/>
                  <a:pt x="550691" y="43079"/>
                </a:cubicBezTo>
                <a:cubicBezTo>
                  <a:pt x="578787" y="0"/>
                  <a:pt x="625615" y="0"/>
                  <a:pt x="651838" y="9365"/>
                </a:cubicBezTo>
                <a:cubicBezTo>
                  <a:pt x="678061" y="18730"/>
                  <a:pt x="691173" y="35588"/>
                  <a:pt x="708031" y="99270"/>
                </a:cubicBezTo>
                <a:cubicBezTo>
                  <a:pt x="724889" y="162952"/>
                  <a:pt x="734255" y="301554"/>
                  <a:pt x="752986" y="391458"/>
                </a:cubicBezTo>
                <a:cubicBezTo>
                  <a:pt x="771717" y="481362"/>
                  <a:pt x="784828" y="584377"/>
                  <a:pt x="820417" y="638694"/>
                </a:cubicBezTo>
                <a:cubicBezTo>
                  <a:pt x="856006" y="693011"/>
                  <a:pt x="923438" y="702377"/>
                  <a:pt x="966519" y="717361"/>
                </a:cubicBezTo>
                <a:cubicBezTo>
                  <a:pt x="1009600" y="732345"/>
                  <a:pt x="1078905" y="728599"/>
                  <a:pt x="1078905" y="728599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944193" y="4586319"/>
            <a:ext cx="1575290" cy="1204730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hape 43"/>
          <p:cNvCxnSpPr>
            <a:stCxn id="43" idx="1"/>
            <a:endCxn id="29" idx="0"/>
          </p:cNvCxnSpPr>
          <p:nvPr/>
        </p:nvCxnSpPr>
        <p:spPr>
          <a:xfrm rot="10800000" flipV="1">
            <a:off x="3843169" y="5188684"/>
            <a:ext cx="1101025" cy="34809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202987" y="5299465"/>
            <a:ext cx="262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040530" y="4570654"/>
            <a:ext cx="277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663196" y="374654"/>
            <a:ext cx="24808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Monitor each observatory’s status, sub-threshold event rate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Time filter:  Events occur within </a:t>
            </a:r>
            <a:r>
              <a:rPr lang="en-US" dirty="0" err="1" smtClean="0"/>
              <a:t>Δt</a:t>
            </a:r>
            <a:r>
              <a:rPr lang="en-US" dirty="0" smtClean="0"/>
              <a:t> window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Position filter: Events occur in same part of sky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Calculate False Alarm Rate (FAR)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Calculate best-fit  position, uncertainty</a:t>
            </a:r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Distribute alert based on FAR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44193" y="2489466"/>
            <a:ext cx="1575290" cy="1204730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hape 48"/>
          <p:cNvCxnSpPr>
            <a:stCxn id="48" idx="1"/>
            <a:endCxn id="17" idx="0"/>
          </p:cNvCxnSpPr>
          <p:nvPr/>
        </p:nvCxnSpPr>
        <p:spPr>
          <a:xfrm rot="10800000" flipV="1">
            <a:off x="3841721" y="3091830"/>
            <a:ext cx="1102473" cy="36561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3238500" y="6034088"/>
          <a:ext cx="1247775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Equation" r:id="rId3" imgW="950760" imgH="155160" progId="Equation.3">
                  <p:embed/>
                </p:oleObj>
              </mc:Choice>
              <mc:Fallback>
                <p:oleObj name="Equation" r:id="rId3" imgW="950760" imgH="1551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0" y="6034088"/>
                        <a:ext cx="1247775" cy="214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2850657" y="1037662"/>
            <a:ext cx="35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dirty="0" err="1" smtClean="0"/>
              <a:t>t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046851" y="1624486"/>
            <a:ext cx="1388641" cy="9992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4546544" y="1131997"/>
            <a:ext cx="1004624" cy="3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168563" y="1305471"/>
            <a:ext cx="244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977911" y="496127"/>
            <a:ext cx="400110" cy="4692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rate</a:t>
            </a:r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4944194" y="553071"/>
            <a:ext cx="1575290" cy="1204730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hape 56"/>
          <p:cNvCxnSpPr>
            <a:stCxn id="56" idx="1"/>
            <a:endCxn id="16" idx="0"/>
          </p:cNvCxnSpPr>
          <p:nvPr/>
        </p:nvCxnSpPr>
        <p:spPr>
          <a:xfrm rot="10800000" flipV="1">
            <a:off x="3841720" y="1155436"/>
            <a:ext cx="1102474" cy="8096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5041626" y="1082261"/>
            <a:ext cx="1206305" cy="176696"/>
          </a:xfrm>
          <a:custGeom>
            <a:avLst/>
            <a:gdLst>
              <a:gd name="connsiteX0" fmla="*/ 0 w 1314174"/>
              <a:gd name="connsiteY0" fmla="*/ 176696 h 176696"/>
              <a:gd name="connsiteX1" fmla="*/ 33130 w 1314174"/>
              <a:gd name="connsiteY1" fmla="*/ 165652 h 176696"/>
              <a:gd name="connsiteX2" fmla="*/ 66261 w 1314174"/>
              <a:gd name="connsiteY2" fmla="*/ 143565 h 176696"/>
              <a:gd name="connsiteX3" fmla="*/ 99391 w 1314174"/>
              <a:gd name="connsiteY3" fmla="*/ 165652 h 176696"/>
              <a:gd name="connsiteX4" fmla="*/ 165652 w 1314174"/>
              <a:gd name="connsiteY4" fmla="*/ 154609 h 176696"/>
              <a:gd name="connsiteX5" fmla="*/ 198782 w 1314174"/>
              <a:gd name="connsiteY5" fmla="*/ 132522 h 176696"/>
              <a:gd name="connsiteX6" fmla="*/ 220869 w 1314174"/>
              <a:gd name="connsiteY6" fmla="*/ 165652 h 176696"/>
              <a:gd name="connsiteX7" fmla="*/ 331304 w 1314174"/>
              <a:gd name="connsiteY7" fmla="*/ 154609 h 176696"/>
              <a:gd name="connsiteX8" fmla="*/ 353391 w 1314174"/>
              <a:gd name="connsiteY8" fmla="*/ 88348 h 176696"/>
              <a:gd name="connsiteX9" fmla="*/ 386521 w 1314174"/>
              <a:gd name="connsiteY9" fmla="*/ 110435 h 176696"/>
              <a:gd name="connsiteX10" fmla="*/ 397565 w 1314174"/>
              <a:gd name="connsiteY10" fmla="*/ 143565 h 176696"/>
              <a:gd name="connsiteX11" fmla="*/ 474869 w 1314174"/>
              <a:gd name="connsiteY11" fmla="*/ 121478 h 176696"/>
              <a:gd name="connsiteX12" fmla="*/ 530087 w 1314174"/>
              <a:gd name="connsiteY12" fmla="*/ 143565 h 176696"/>
              <a:gd name="connsiteX13" fmla="*/ 563217 w 1314174"/>
              <a:gd name="connsiteY13" fmla="*/ 154609 h 176696"/>
              <a:gd name="connsiteX14" fmla="*/ 651565 w 1314174"/>
              <a:gd name="connsiteY14" fmla="*/ 132522 h 176696"/>
              <a:gd name="connsiteX15" fmla="*/ 673652 w 1314174"/>
              <a:gd name="connsiteY15" fmla="*/ 132522 h 176696"/>
              <a:gd name="connsiteX16" fmla="*/ 706782 w 1314174"/>
              <a:gd name="connsiteY16" fmla="*/ 143565 h 176696"/>
              <a:gd name="connsiteX17" fmla="*/ 762000 w 1314174"/>
              <a:gd name="connsiteY17" fmla="*/ 132522 h 176696"/>
              <a:gd name="connsiteX18" fmla="*/ 795130 w 1314174"/>
              <a:gd name="connsiteY18" fmla="*/ 22087 h 176696"/>
              <a:gd name="connsiteX19" fmla="*/ 828261 w 1314174"/>
              <a:gd name="connsiteY19" fmla="*/ 0 h 176696"/>
              <a:gd name="connsiteX20" fmla="*/ 927652 w 1314174"/>
              <a:gd name="connsiteY20" fmla="*/ 33130 h 176696"/>
              <a:gd name="connsiteX21" fmla="*/ 1004956 w 1314174"/>
              <a:gd name="connsiteY21" fmla="*/ 55217 h 176696"/>
              <a:gd name="connsiteX22" fmla="*/ 1060174 w 1314174"/>
              <a:gd name="connsiteY22" fmla="*/ 44174 h 176696"/>
              <a:gd name="connsiteX23" fmla="*/ 1093304 w 1314174"/>
              <a:gd name="connsiteY23" fmla="*/ 22087 h 176696"/>
              <a:gd name="connsiteX24" fmla="*/ 1148521 w 1314174"/>
              <a:gd name="connsiteY24" fmla="*/ 33130 h 176696"/>
              <a:gd name="connsiteX25" fmla="*/ 1314174 w 1314174"/>
              <a:gd name="connsiteY25" fmla="*/ 22087 h 17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14174" h="176696">
                <a:moveTo>
                  <a:pt x="0" y="176696"/>
                </a:moveTo>
                <a:cubicBezTo>
                  <a:pt x="11043" y="173015"/>
                  <a:pt x="22718" y="170858"/>
                  <a:pt x="33130" y="165652"/>
                </a:cubicBezTo>
                <a:cubicBezTo>
                  <a:pt x="45001" y="159716"/>
                  <a:pt x="52988" y="143565"/>
                  <a:pt x="66261" y="143565"/>
                </a:cubicBezTo>
                <a:cubicBezTo>
                  <a:pt x="79533" y="143565"/>
                  <a:pt x="88348" y="158290"/>
                  <a:pt x="99391" y="165652"/>
                </a:cubicBezTo>
                <a:cubicBezTo>
                  <a:pt x="121478" y="161971"/>
                  <a:pt x="144409" y="161690"/>
                  <a:pt x="165652" y="154609"/>
                </a:cubicBezTo>
                <a:cubicBezTo>
                  <a:pt x="178243" y="150412"/>
                  <a:pt x="185767" y="129919"/>
                  <a:pt x="198782" y="132522"/>
                </a:cubicBezTo>
                <a:cubicBezTo>
                  <a:pt x="211797" y="135125"/>
                  <a:pt x="213507" y="154609"/>
                  <a:pt x="220869" y="165652"/>
                </a:cubicBezTo>
                <a:lnTo>
                  <a:pt x="331304" y="154609"/>
                </a:lnTo>
                <a:cubicBezTo>
                  <a:pt x="351414" y="142878"/>
                  <a:pt x="353391" y="88348"/>
                  <a:pt x="353391" y="88348"/>
                </a:cubicBezTo>
                <a:cubicBezTo>
                  <a:pt x="364434" y="95710"/>
                  <a:pt x="378230" y="100071"/>
                  <a:pt x="386521" y="110435"/>
                </a:cubicBezTo>
                <a:cubicBezTo>
                  <a:pt x="393793" y="119525"/>
                  <a:pt x="386757" y="139242"/>
                  <a:pt x="397565" y="143565"/>
                </a:cubicBezTo>
                <a:cubicBezTo>
                  <a:pt x="403870" y="146087"/>
                  <a:pt x="465045" y="124753"/>
                  <a:pt x="474869" y="121478"/>
                </a:cubicBezTo>
                <a:cubicBezTo>
                  <a:pt x="493275" y="128840"/>
                  <a:pt x="511525" y="136604"/>
                  <a:pt x="530087" y="143565"/>
                </a:cubicBezTo>
                <a:cubicBezTo>
                  <a:pt x="540987" y="147652"/>
                  <a:pt x="551624" y="155663"/>
                  <a:pt x="563217" y="154609"/>
                </a:cubicBezTo>
                <a:cubicBezTo>
                  <a:pt x="593448" y="151861"/>
                  <a:pt x="651565" y="132522"/>
                  <a:pt x="651565" y="132522"/>
                </a:cubicBezTo>
                <a:cubicBezTo>
                  <a:pt x="673651" y="66260"/>
                  <a:pt x="651565" y="110435"/>
                  <a:pt x="673652" y="132522"/>
                </a:cubicBezTo>
                <a:cubicBezTo>
                  <a:pt x="681883" y="140753"/>
                  <a:pt x="695739" y="139884"/>
                  <a:pt x="706782" y="143565"/>
                </a:cubicBezTo>
                <a:cubicBezTo>
                  <a:pt x="725188" y="139884"/>
                  <a:pt x="745703" y="141835"/>
                  <a:pt x="762000" y="132522"/>
                </a:cubicBezTo>
                <a:cubicBezTo>
                  <a:pt x="796963" y="112543"/>
                  <a:pt x="785274" y="44263"/>
                  <a:pt x="795130" y="22087"/>
                </a:cubicBezTo>
                <a:cubicBezTo>
                  <a:pt x="800521" y="9958"/>
                  <a:pt x="817217" y="7362"/>
                  <a:pt x="828261" y="0"/>
                </a:cubicBezTo>
                <a:cubicBezTo>
                  <a:pt x="861391" y="11043"/>
                  <a:pt x="893772" y="24660"/>
                  <a:pt x="927652" y="33130"/>
                </a:cubicBezTo>
                <a:cubicBezTo>
                  <a:pt x="983119" y="46997"/>
                  <a:pt x="957427" y="39374"/>
                  <a:pt x="1004956" y="55217"/>
                </a:cubicBezTo>
                <a:cubicBezTo>
                  <a:pt x="1023362" y="51536"/>
                  <a:pt x="1042599" y="50765"/>
                  <a:pt x="1060174" y="44174"/>
                </a:cubicBezTo>
                <a:cubicBezTo>
                  <a:pt x="1072601" y="39514"/>
                  <a:pt x="1080134" y="23733"/>
                  <a:pt x="1093304" y="22087"/>
                </a:cubicBezTo>
                <a:cubicBezTo>
                  <a:pt x="1111929" y="19759"/>
                  <a:pt x="1130115" y="29449"/>
                  <a:pt x="1148521" y="33130"/>
                </a:cubicBezTo>
                <a:cubicBezTo>
                  <a:pt x="1262438" y="18891"/>
                  <a:pt x="1207191" y="22087"/>
                  <a:pt x="1314174" y="22087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569084" y="884200"/>
            <a:ext cx="26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AMON Observatories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Candidate AMON Triggering Observatories</a:t>
            </a:r>
          </a:p>
          <a:p>
            <a:pPr lvl="1"/>
            <a:r>
              <a:rPr lang="en-US" dirty="0" smtClean="0"/>
              <a:t>Auger</a:t>
            </a:r>
          </a:p>
          <a:p>
            <a:pPr lvl="1"/>
            <a:r>
              <a:rPr lang="en-US" dirty="0" smtClean="0"/>
              <a:t>Fermi</a:t>
            </a:r>
          </a:p>
          <a:p>
            <a:pPr lvl="1"/>
            <a:r>
              <a:rPr lang="en-US" dirty="0" smtClean="0"/>
              <a:t>HAWC</a:t>
            </a:r>
          </a:p>
          <a:p>
            <a:pPr lvl="1"/>
            <a:r>
              <a:rPr lang="en-US" dirty="0" smtClean="0"/>
              <a:t>IceCube</a:t>
            </a:r>
          </a:p>
          <a:p>
            <a:pPr lvl="1"/>
            <a:r>
              <a:rPr lang="en-US" dirty="0" smtClean="0"/>
              <a:t>LIGO</a:t>
            </a:r>
          </a:p>
          <a:p>
            <a:pPr lvl="1"/>
            <a:r>
              <a:rPr lang="en-US" dirty="0" smtClean="0"/>
              <a:t>Swift</a:t>
            </a:r>
          </a:p>
          <a:p>
            <a:pPr lvl="1"/>
            <a:r>
              <a:rPr lang="en-US" dirty="0" smtClean="0"/>
              <a:t>(ANTARES,…)</a:t>
            </a:r>
          </a:p>
          <a:p>
            <a:r>
              <a:rPr lang="en-US" dirty="0" smtClean="0"/>
              <a:t>Candidate AMON Follow-up Observatories</a:t>
            </a:r>
          </a:p>
          <a:p>
            <a:pPr lvl="1"/>
            <a:r>
              <a:rPr lang="en-US" dirty="0" smtClean="0"/>
              <a:t>All triggering observatories</a:t>
            </a:r>
          </a:p>
          <a:p>
            <a:pPr lvl="1"/>
            <a:r>
              <a:rPr lang="en-US" dirty="0" smtClean="0"/>
              <a:t>HAT (Hungary)</a:t>
            </a:r>
          </a:p>
          <a:p>
            <a:pPr lvl="1"/>
            <a:r>
              <a:rPr lang="en-US" dirty="0" smtClean="0"/>
              <a:t>IUCAA (India)</a:t>
            </a:r>
          </a:p>
          <a:p>
            <a:pPr lvl="1"/>
            <a:r>
              <a:rPr lang="en-US" dirty="0" smtClean="0"/>
              <a:t>PTF (California)</a:t>
            </a:r>
          </a:p>
          <a:p>
            <a:pPr lvl="1"/>
            <a:r>
              <a:rPr lang="en-US" dirty="0" err="1" smtClean="0"/>
              <a:t>Veritas</a:t>
            </a:r>
            <a:r>
              <a:rPr lang="en-US" dirty="0" smtClean="0"/>
              <a:t> (Arizona)</a:t>
            </a:r>
          </a:p>
          <a:p>
            <a:pPr lvl="1"/>
            <a:r>
              <a:rPr lang="en-US" dirty="0" smtClean="0"/>
              <a:t>ROTSE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6898-5D9E-1441-8B1C-ACBD5F9DA2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Sep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28385</TotalTime>
  <Words>1422</Words>
  <Application>Microsoft Macintosh PowerPoint</Application>
  <PresentationFormat>On-screen Show (4:3)</PresentationFormat>
  <Paragraphs>412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Equation</vt:lpstr>
      <vt:lpstr>AMON</vt:lpstr>
      <vt:lpstr>Introduction</vt:lpstr>
      <vt:lpstr>Observatories &amp; the Four Forces </vt:lpstr>
      <vt:lpstr>AMON Collaboration</vt:lpstr>
      <vt:lpstr>Definitions</vt:lpstr>
      <vt:lpstr>Definitions</vt:lpstr>
      <vt:lpstr>Definition: Sub-Threshold</vt:lpstr>
      <vt:lpstr>Coincidence Search</vt:lpstr>
      <vt:lpstr>AMON Observatories</vt:lpstr>
      <vt:lpstr>AMON Observatories</vt:lpstr>
      <vt:lpstr>Physics Potential</vt:lpstr>
      <vt:lpstr>Simulations: pointing</vt:lpstr>
      <vt:lpstr>Simulations: pointing</vt:lpstr>
      <vt:lpstr>Simulations: Long GRBs</vt:lpstr>
      <vt:lpstr>Simulations: Long GRBs</vt:lpstr>
      <vt:lpstr>Simulations: Long GRBs</vt:lpstr>
      <vt:lpstr>Technical Details: VOEvents</vt:lpstr>
      <vt:lpstr>Technical Details: Systems</vt:lpstr>
      <vt:lpstr>Timeline</vt:lpstr>
      <vt:lpstr>Workshop</vt:lpstr>
      <vt:lpstr>Conclusion</vt:lpstr>
      <vt:lpstr>The End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Heading</dc:title>
  <dc:creator>Miles Smith</dc:creator>
  <cp:lastModifiedBy>Tyce DeYoung</cp:lastModifiedBy>
  <cp:revision>235</cp:revision>
  <cp:lastPrinted>2011-06-20T16:06:00Z</cp:lastPrinted>
  <dcterms:created xsi:type="dcterms:W3CDTF">2011-09-16T15:07:10Z</dcterms:created>
  <dcterms:modified xsi:type="dcterms:W3CDTF">2011-09-25T13:31:13Z</dcterms:modified>
</cp:coreProperties>
</file>