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91" r:id="rId2"/>
    <p:sldId id="345" r:id="rId3"/>
    <p:sldId id="353" r:id="rId4"/>
    <p:sldId id="312" r:id="rId5"/>
    <p:sldId id="321" r:id="rId6"/>
    <p:sldId id="342" r:id="rId7"/>
    <p:sldId id="294" r:id="rId8"/>
    <p:sldId id="356" r:id="rId9"/>
    <p:sldId id="335" r:id="rId10"/>
    <p:sldId id="336" r:id="rId11"/>
    <p:sldId id="361" r:id="rId12"/>
    <p:sldId id="362" r:id="rId13"/>
    <p:sldId id="357" r:id="rId14"/>
    <p:sldId id="341" r:id="rId15"/>
    <p:sldId id="349" r:id="rId16"/>
    <p:sldId id="346" r:id="rId17"/>
    <p:sldId id="347" r:id="rId18"/>
    <p:sldId id="355" r:id="rId19"/>
    <p:sldId id="358" r:id="rId20"/>
    <p:sldId id="348" r:id="rId21"/>
    <p:sldId id="354" r:id="rId22"/>
    <p:sldId id="343" r:id="rId23"/>
    <p:sldId id="340" r:id="rId24"/>
    <p:sldId id="310" r:id="rId25"/>
    <p:sldId id="324" r:id="rId26"/>
    <p:sldId id="325" r:id="rId27"/>
    <p:sldId id="328" r:id="rId28"/>
    <p:sldId id="350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72E6F6"/>
    <a:srgbClr val="FFFF66"/>
    <a:srgbClr val="2D686D"/>
    <a:srgbClr val="EF4343"/>
    <a:srgbClr val="FF7C80"/>
    <a:srgbClr val="FF3399"/>
    <a:srgbClr val="FF0066"/>
    <a:srgbClr val="D0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7593" autoAdjust="0"/>
  </p:normalViewPr>
  <p:slideViewPr>
    <p:cSldViewPr>
      <p:cViewPr varScale="1">
        <p:scale>
          <a:sx n="89" d="100"/>
          <a:sy n="89" d="100"/>
        </p:scale>
        <p:origin x="-1195" y="-67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FBB5007-6B54-497A-93BA-FD40283F8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39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1DAE9BA-E5D0-45E8-8001-D6B819A6F496}" type="slidenum">
              <a:rPr lang="en-US" smtClean="0"/>
              <a:pPr eaLnBrk="1" hangingPunct="1"/>
              <a:t>24</a:t>
            </a:fld>
            <a:endParaRPr 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</p:spPr>
        <p:txBody>
          <a:bodyPr lIns="0" tIns="0" rIns="0" bIns="0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fld id="{BFCC7E17-38D1-4027-BDDE-BFFFA06AEBDD}" type="slidenum">
              <a:rPr lang="en-US" smtClean="0">
                <a:latin typeface="Arial" charset="0"/>
              </a:rPr>
              <a:pPr eaLnBrk="1" hangingPunct="1"/>
              <a:t>27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76D20-7834-4D91-AF80-60756DDBE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0195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2F4E4-348B-4156-A102-920600326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76057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FDB0B-813B-4940-AE60-519D666BD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82684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26638-3BCC-4142-8704-411E71E8F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91144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95176-D7E3-47E7-9375-D3CCA0310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08561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E26BC-0CFB-4101-AE7C-1EC2FF986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6444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C2B6D-6CB5-4C6B-B964-58BC878BD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7845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FFD18-5AA9-4C08-AC85-AF18FA26E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73237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CA2D6-222A-45C2-8946-552F7D36E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4887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2EA82-4866-49AF-9CED-C686696D2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88432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ABEC6-8A15-429E-964A-16941C73A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78594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B4CD7C7-CFDE-4547-912F-C63BCCF08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spd="slow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tx1"/>
            </a:gs>
            <a:gs pos="100000">
              <a:schemeClr val="accent5">
                <a:lumMod val="28000"/>
              </a:schemeClr>
            </a:gs>
            <a:gs pos="10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universetoday.com/wp-content/uploads/2008/03/ice_cu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0000">
            <a:off x="-148027" y="3035641"/>
            <a:ext cx="3322362" cy="249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itle 1"/>
          <p:cNvSpPr txBox="1">
            <a:spLocks/>
          </p:cNvSpPr>
          <p:nvPr/>
        </p:nvSpPr>
        <p:spPr>
          <a:xfrm>
            <a:off x="0" y="914400"/>
            <a:ext cx="9144000" cy="1143000"/>
          </a:xfrm>
          <a:prstGeom prst="rect">
            <a:avLst/>
          </a:prstGeom>
          <a:scene3d>
            <a:camera prst="perspectiveAbove" fov="7200000"/>
            <a:lightRig rig="threePt" dir="t"/>
          </a:scene3d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Observational </a:t>
            </a:r>
            <a:r>
              <a:rPr lang="en-US" sz="3600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Constraints </a:t>
            </a:r>
            <a:r>
              <a:rPr lang="en-US" sz="36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en-US" sz="36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en-US" sz="36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on </a:t>
            </a:r>
            <a:r>
              <a:rPr lang="en-US" sz="3600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Multi-messenger Sources of </a:t>
            </a:r>
            <a:r>
              <a:rPr lang="en-US" sz="36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en-US" sz="36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en-US" sz="36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Gravitational </a:t>
            </a:r>
            <a:r>
              <a:rPr lang="en-US" sz="3600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Waves and </a:t>
            </a:r>
            <a:r>
              <a:rPr lang="en-US" sz="36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en-US" sz="36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en-US" sz="36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High-energy </a:t>
            </a:r>
            <a:r>
              <a:rPr lang="en-US" sz="3600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Neutrinos</a:t>
            </a:r>
          </a:p>
        </p:txBody>
      </p:sp>
      <p:sp>
        <p:nvSpPr>
          <p:cNvPr id="77" name="Content Placeholder 2"/>
          <p:cNvSpPr txBox="1">
            <a:spLocks/>
          </p:cNvSpPr>
          <p:nvPr/>
        </p:nvSpPr>
        <p:spPr>
          <a:xfrm>
            <a:off x="0" y="5486400"/>
            <a:ext cx="9144000" cy="914400"/>
          </a:xfrm>
          <a:prstGeom prst="rect">
            <a:avLst/>
          </a:prstGeom>
          <a:scene3d>
            <a:camera prst="perspectiveRelaxedModerately" fov="7200000"/>
            <a:lightRig rig="threePt" dir="t"/>
          </a:scene3d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Imre</a:t>
            </a:r>
            <a:r>
              <a:rPr lang="en-US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Bartos</a:t>
            </a:r>
            <a:endParaRPr lang="en-US" sz="2400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defRPr/>
            </a:pPr>
            <a:r>
              <a:rPr lang="en-US" sz="1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Columbia University</a:t>
            </a:r>
            <a:endParaRPr lang="en-US" sz="11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78" name="Content Placeholder 2"/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dirty="0">
                <a:solidFill>
                  <a:srgbClr val="D02E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	</a:t>
            </a:r>
          </a:p>
          <a:p>
            <a:pPr>
              <a:defRPr/>
            </a:pPr>
            <a:r>
              <a:rPr lang="en-US" sz="2000" b="1" dirty="0">
                <a:solidFill>
                  <a:srgbClr val="D02E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MANTS Meeting (Sep 24 </a:t>
            </a:r>
            <a:r>
              <a:rPr lang="en-US" sz="2000" b="1" dirty="0" smtClean="0">
                <a:solidFill>
                  <a:srgbClr val="D02E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– 25, 2011 </a:t>
            </a:r>
            <a:r>
              <a:rPr lang="en-US" sz="2000" b="1" dirty="0">
                <a:solidFill>
                  <a:srgbClr val="D02E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-- Uppsala, Sweden)                                                                        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LIGO-G1100951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t="2962" r="1662" b="2962"/>
          <a:stretch>
            <a:fillRect/>
          </a:stretch>
        </p:blipFill>
        <p:spPr bwMode="auto">
          <a:xfrm rot="21300000">
            <a:off x="2485546" y="3300956"/>
            <a:ext cx="2466998" cy="185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62" t="2962" r="1662" b="29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r="1491"/>
          <a:stretch>
            <a:fillRect/>
          </a:stretch>
        </p:blipFill>
        <p:spPr bwMode="auto">
          <a:xfrm rot="21300000">
            <a:off x="4390546" y="3300956"/>
            <a:ext cx="2466998" cy="185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0000">
            <a:off x="6335999" y="3310225"/>
            <a:ext cx="2428451" cy="182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21951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9" y="162436"/>
            <a:ext cx="7144138" cy="70095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ounded Rectangle 39"/>
          <p:cNvSpPr/>
          <p:nvPr/>
        </p:nvSpPr>
        <p:spPr>
          <a:xfrm>
            <a:off x="76667" y="76200"/>
            <a:ext cx="4495333" cy="143328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3969432" y="2518456"/>
            <a:ext cx="1504951" cy="1748744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>
            <a:spLocks noChangeAspect="1"/>
          </p:cNvSpPr>
          <p:nvPr/>
        </p:nvSpPr>
        <p:spPr>
          <a:xfrm>
            <a:off x="2445432" y="2438400"/>
            <a:ext cx="2438400" cy="2438400"/>
          </a:xfrm>
          <a:prstGeom prst="ellipse">
            <a:avLst/>
          </a:prstGeom>
          <a:gradFill flip="none" rotWithShape="1">
            <a:gsLst>
              <a:gs pos="77000">
                <a:schemeClr val="tx1"/>
              </a:gs>
              <a:gs pos="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664632" y="1838325"/>
            <a:ext cx="1504951" cy="1748745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169583" y="1838325"/>
            <a:ext cx="3822017" cy="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34200" y="1447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observer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474383" y="2518455"/>
            <a:ext cx="3517217" cy="1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946217" y="219528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GW 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horizon distance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572000" y="0"/>
            <a:ext cx="4571999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upper limits</a:t>
            </a: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144959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GW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horizon distance: source with given 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E</a:t>
            </a:r>
            <a:r>
              <a:rPr lang="en-US" sz="2000" cap="small" baseline="-25000" dirty="0" err="1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gw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 is detected with p=50%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667" y="904138"/>
            <a:ext cx="4342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All-sky GW results with initial LIGO-Virgo</a:t>
            </a:r>
            <a:b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                                             </a:t>
            </a:r>
            <a:r>
              <a:rPr lang="en-US" sz="1600" dirty="0" err="1" smtClean="0">
                <a:solidFill>
                  <a:srgbClr val="00FF00"/>
                </a:solidFill>
                <a:latin typeface="Arial Rounded MT Bold" pitchFamily="34" charset="0"/>
              </a:rPr>
              <a:t>Abadie</a:t>
            </a:r>
            <a:r>
              <a:rPr lang="en-US" sz="1600" dirty="0" smtClean="0">
                <a:solidFill>
                  <a:srgbClr val="00FF00"/>
                </a:solidFill>
                <a:latin typeface="Arial Rounded MT Bold" pitchFamily="34" charset="0"/>
              </a:rPr>
              <a:t> et al., 2010</a:t>
            </a:r>
            <a:endParaRPr lang="en-US" dirty="0">
              <a:solidFill>
                <a:srgbClr val="00FF00"/>
              </a:solidFill>
              <a:latin typeface="Arial Rounded MT Bold" pitchFamily="34" charset="0"/>
            </a:endParaRPr>
          </a:p>
        </p:txBody>
      </p:sp>
      <p:pic>
        <p:nvPicPr>
          <p:cNvPr id="34" name="Picture 2" descr="http://upload.wikimedia.org/wikipedia/commons/e/e4/Glob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68" y="3425145"/>
            <a:ext cx="466725" cy="4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6248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Galaxy catalog</a:t>
            </a:r>
            <a:endParaRPr lang="en-US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6611877"/>
            <a:ext cx="1981200" cy="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981200" y="6248400"/>
            <a:ext cx="304800" cy="363478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96816057"/>
      </p:ext>
    </p:extLst>
  </p:cSld>
  <p:clrMapOvr>
    <a:masterClrMapping/>
  </p:clrMapOvr>
  <p:transition spd="slow" advTm="42546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>
          <a:xfrm>
            <a:off x="152400" y="145368"/>
            <a:ext cx="7024464" cy="7024464"/>
          </a:xfrm>
          <a:prstGeom prst="ellipse">
            <a:avLst/>
          </a:prstGeom>
          <a:gradFill flip="none" rotWithShape="1">
            <a:gsLst>
              <a:gs pos="69000">
                <a:schemeClr val="tx1"/>
              </a:gs>
              <a:gs pos="0">
                <a:srgbClr val="92D05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898321">
            <a:off x="-511462" y="3574041"/>
            <a:ext cx="7176864" cy="3200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3969432" y="2518456"/>
            <a:ext cx="1504951" cy="1748744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>
            <a:spLocks noChangeAspect="1"/>
          </p:cNvSpPr>
          <p:nvPr/>
        </p:nvSpPr>
        <p:spPr>
          <a:xfrm>
            <a:off x="2445432" y="2438400"/>
            <a:ext cx="2438400" cy="2438400"/>
          </a:xfrm>
          <a:prstGeom prst="ellipse">
            <a:avLst/>
          </a:prstGeom>
          <a:gradFill flip="none" rotWithShape="1">
            <a:gsLst>
              <a:gs pos="77000">
                <a:schemeClr val="tx1"/>
              </a:gs>
              <a:gs pos="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664632" y="1838325"/>
            <a:ext cx="1504951" cy="1748745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upload.wikimedia.org/wikipedia/commons/e/e4/Glob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68" y="3425145"/>
            <a:ext cx="466725" cy="4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5169583" y="1838325"/>
            <a:ext cx="3822017" cy="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34200" y="1447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observer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474383" y="2518455"/>
            <a:ext cx="3517217" cy="1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946217" y="219528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GW 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horizon distance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572000" y="0"/>
            <a:ext cx="4571999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upper limits</a:t>
            </a: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25" name="Picture 2" descr="http://upload.wikimedia.org/wikipedia/commons/e/e4/Glob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68" y="758145"/>
            <a:ext cx="466725" cy="4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76200" y="76199"/>
            <a:ext cx="4495800" cy="143328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52400" y="15240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Neutrino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 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3 coincident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neutrinos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would make 5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Symbol" pitchFamily="18" charset="2"/>
              </a:rPr>
              <a:t>s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 detection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2867" y="904138"/>
            <a:ext cx="4342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IceCube 40 string: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       </a:t>
            </a:r>
            <a:b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en-US" sz="1600" dirty="0" err="1" smtClean="0">
                <a:solidFill>
                  <a:srgbClr val="00FF00"/>
                </a:solidFill>
                <a:latin typeface="Arial Rounded MT Bold" pitchFamily="34" charset="0"/>
              </a:rPr>
              <a:t>Abbasi</a:t>
            </a:r>
            <a:r>
              <a:rPr lang="en-US" sz="1600" dirty="0" smtClean="0">
                <a:solidFill>
                  <a:srgbClr val="00FF00"/>
                </a:solidFill>
                <a:latin typeface="Arial Rounded MT Bold" pitchFamily="34" charset="0"/>
              </a:rPr>
              <a:t> </a:t>
            </a:r>
            <a:r>
              <a:rPr lang="en-US" sz="1600" dirty="0">
                <a:solidFill>
                  <a:srgbClr val="00FF00"/>
                </a:solidFill>
                <a:latin typeface="Arial Rounded MT Bold" pitchFamily="34" charset="0"/>
              </a:rPr>
              <a:t>et al., </a:t>
            </a:r>
            <a:r>
              <a:rPr lang="en-US" sz="1600" dirty="0" smtClean="0">
                <a:solidFill>
                  <a:srgbClr val="00FF00"/>
                </a:solidFill>
                <a:latin typeface="Arial Rounded MT Bold" pitchFamily="34" charset="0"/>
              </a:rPr>
              <a:t>2011 </a:t>
            </a:r>
            <a:r>
              <a:rPr lang="en-US" sz="1400" dirty="0" smtClean="0">
                <a:solidFill>
                  <a:srgbClr val="00FF00"/>
                </a:solidFill>
                <a:latin typeface="Arial Rounded MT Bold" pitchFamily="34" charset="0"/>
              </a:rPr>
              <a:t>(</a:t>
            </a:r>
            <a:r>
              <a:rPr lang="en-US" sz="1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2011arXiv1104.0075T</a:t>
            </a:r>
            <a:r>
              <a:rPr lang="en-US" sz="1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)</a:t>
            </a:r>
            <a:endParaRPr lang="en-US" sz="1400" dirty="0">
              <a:solidFill>
                <a:srgbClr val="00FF00"/>
              </a:solidFill>
              <a:latin typeface="Arial Rounded MT Bold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879417" y="3581400"/>
            <a:ext cx="368983" cy="53340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248400" y="4118656"/>
            <a:ext cx="2745694" cy="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57923" y="3795490"/>
            <a:ext cx="274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neutrino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detection probability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1492987"/>
      </p:ext>
    </p:extLst>
  </p:cSld>
  <p:clrMapOvr>
    <a:masterClrMapping/>
  </p:clrMapOvr>
  <p:transition spd="slow" advTm="70737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>
          <a:xfrm>
            <a:off x="152400" y="145368"/>
            <a:ext cx="7024464" cy="7024464"/>
          </a:xfrm>
          <a:prstGeom prst="ellipse">
            <a:avLst/>
          </a:prstGeom>
          <a:gradFill flip="none" rotWithShape="1">
            <a:gsLst>
              <a:gs pos="69000">
                <a:schemeClr val="tx1"/>
              </a:gs>
              <a:gs pos="0">
                <a:srgbClr val="92D05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898321">
            <a:off x="-511462" y="3574041"/>
            <a:ext cx="7176864" cy="3200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3969432" y="2518456"/>
            <a:ext cx="1504951" cy="1748744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>
            <a:spLocks noChangeAspect="1"/>
          </p:cNvSpPr>
          <p:nvPr/>
        </p:nvSpPr>
        <p:spPr>
          <a:xfrm>
            <a:off x="2445432" y="2438400"/>
            <a:ext cx="2438400" cy="2438400"/>
          </a:xfrm>
          <a:prstGeom prst="ellipse">
            <a:avLst/>
          </a:prstGeom>
          <a:gradFill flip="none" rotWithShape="1">
            <a:gsLst>
              <a:gs pos="77000">
                <a:schemeClr val="tx1"/>
              </a:gs>
              <a:gs pos="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664632" y="1838325"/>
            <a:ext cx="1504951" cy="1748745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upload.wikimedia.org/wikipedia/commons/e/e4/Glob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68" y="3425145"/>
            <a:ext cx="466725" cy="4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5169583" y="1838325"/>
            <a:ext cx="3822017" cy="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34200" y="1447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observer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474383" y="2518455"/>
            <a:ext cx="3517217" cy="1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946217" y="219528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GW 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horizon distance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572000" y="0"/>
            <a:ext cx="4571999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upper limits</a:t>
            </a: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25" name="Picture 2" descr="http://upload.wikimedia.org/wikipedia/commons/e/e4/Glob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68" y="758145"/>
            <a:ext cx="466725" cy="4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76200" y="76199"/>
            <a:ext cx="4495800" cy="143328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52400" y="15240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Neutrino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 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3 coincident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neutrinos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would make 5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Symbol" pitchFamily="18" charset="2"/>
              </a:rPr>
              <a:t>s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 detection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2867" y="904138"/>
            <a:ext cx="4342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IceCube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 40 string: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       </a:t>
            </a:r>
            <a:b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                                            </a:t>
            </a:r>
            <a:r>
              <a:rPr lang="en-US" sz="1600" dirty="0" err="1" smtClean="0">
                <a:solidFill>
                  <a:srgbClr val="00FF00"/>
                </a:solidFill>
                <a:latin typeface="Arial Rounded MT Bold" pitchFamily="34" charset="0"/>
              </a:rPr>
              <a:t>Abbasi</a:t>
            </a:r>
            <a:r>
              <a:rPr lang="en-US" sz="1600" dirty="0" smtClean="0">
                <a:solidFill>
                  <a:srgbClr val="00FF00"/>
                </a:solidFill>
                <a:latin typeface="Arial Rounded MT Bold" pitchFamily="34" charset="0"/>
              </a:rPr>
              <a:t> </a:t>
            </a:r>
            <a:r>
              <a:rPr lang="en-US" sz="1600" dirty="0">
                <a:solidFill>
                  <a:srgbClr val="00FF00"/>
                </a:solidFill>
                <a:latin typeface="Arial Rounded MT Bold" pitchFamily="34" charset="0"/>
              </a:rPr>
              <a:t>et al., 2011</a:t>
            </a:r>
          </a:p>
        </p:txBody>
      </p:sp>
      <p:sp>
        <p:nvSpPr>
          <p:cNvPr id="20" name="Right Arrow 19"/>
          <p:cNvSpPr/>
          <p:nvPr/>
        </p:nvSpPr>
        <p:spPr>
          <a:xfrm rot="15232864">
            <a:off x="3685763" y="5046628"/>
            <a:ext cx="750370" cy="5277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8604470">
            <a:off x="959012" y="2984483"/>
            <a:ext cx="876300" cy="5277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21320994">
            <a:off x="3656650" y="5812179"/>
            <a:ext cx="1665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NOT beamed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794851">
            <a:off x="144158" y="3740248"/>
            <a:ext cx="153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beamed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83717">
            <a:off x="233578" y="4457093"/>
            <a:ext cx="232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f</a:t>
            </a:r>
            <a:r>
              <a:rPr lang="en-US" baseline="-2500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b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~ 14  (LL-GRBs)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879417" y="3581400"/>
            <a:ext cx="368983" cy="53340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248400" y="4118656"/>
            <a:ext cx="2745694" cy="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257923" y="3795490"/>
            <a:ext cx="274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neutrino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detection probability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2946890"/>
      </p:ext>
    </p:extLst>
  </p:cSld>
  <p:clrMapOvr>
    <a:masterClrMapping/>
  </p:clrMapOvr>
  <p:transition spd="slow" advTm="54115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52" y="3048000"/>
            <a:ext cx="5565847" cy="381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9143999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Observational Population upper limit</a:t>
            </a: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5638800" y="2362200"/>
            <a:ext cx="1" cy="38862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438400" y="4270698"/>
            <a:ext cx="548640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5524500" y="4156398"/>
            <a:ext cx="228600" cy="228600"/>
            <a:chOff x="2285999" y="1257300"/>
            <a:chExt cx="228600" cy="228600"/>
          </a:xfrm>
        </p:grpSpPr>
        <p:cxnSp>
          <p:nvCxnSpPr>
            <p:cNvPr id="24" name="Straight Connector 23"/>
            <p:cNvCxnSpPr/>
            <p:nvPr/>
          </p:nvCxnSpPr>
          <p:spPr>
            <a:xfrm rot="2700000">
              <a:off x="2286000" y="1371600"/>
              <a:ext cx="2286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-2700000">
              <a:off x="2285999" y="1371602"/>
              <a:ext cx="2286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4593124" y="1991193"/>
            <a:ext cx="4591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…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emitted in gravitational waves, …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1030" y="1295400"/>
            <a:ext cx="7706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We can constrain source population with average source parameters…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4861" y="3897868"/>
            <a:ext cx="2763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…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emitted neutrino flux …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1400" y="5181600"/>
            <a:ext cx="2763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…below this source rate!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6488668"/>
            <a:ext cx="357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bluer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–  better (lower) constraint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664102"/>
      </p:ext>
    </p:extLst>
  </p:cSld>
  <p:clrMapOvr>
    <a:masterClrMapping/>
  </p:clrMapOvr>
  <p:transition spd="slow" advTm="6836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52" y="3048000"/>
            <a:ext cx="5565847" cy="381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Horizontal Scroll 4"/>
          <p:cNvSpPr/>
          <p:nvPr/>
        </p:nvSpPr>
        <p:spPr>
          <a:xfrm>
            <a:off x="152400" y="3041596"/>
            <a:ext cx="3273352" cy="997004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initial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LIGO-Virgo  </a:t>
            </a:r>
            <a:b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IceCube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(40 string)</a:t>
            </a:r>
            <a:endParaRPr lang="en-US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8661" y="1563469"/>
            <a:ext cx="4134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Combination of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individual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b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GW and HEN measurements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6919" y="4840069"/>
            <a:ext cx="3324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First observation-based result for </a:t>
            </a: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GW+neutrino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sources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9143999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Observational Population upper limit</a:t>
            </a: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1600" y="6546534"/>
            <a:ext cx="238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Bartos</a:t>
            </a:r>
            <a:r>
              <a:rPr lang="en-US" sz="1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et al., 2011</a:t>
            </a:r>
            <a:endParaRPr lang="en-US" sz="1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04461" y="1563469"/>
            <a:ext cx="4134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Neutrino beaming angle:  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</a:t>
            </a:r>
            <a:r>
              <a:rPr lang="en-US" baseline="-25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~ 14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611355"/>
      </p:ext>
    </p:extLst>
  </p:cSld>
  <p:clrMapOvr>
    <a:masterClrMapping/>
  </p:clrMapOvr>
  <p:transition spd="slow" advTm="20268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9600"/>
            <a:ext cx="6998152" cy="493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Horizontal Scroll 23"/>
          <p:cNvSpPr/>
          <p:nvPr/>
        </p:nvSpPr>
        <p:spPr>
          <a:xfrm>
            <a:off x="152399" y="76200"/>
            <a:ext cx="8915401" cy="533400"/>
          </a:xfrm>
          <a:prstGeom prst="horizontalScroll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Advanced LIGO-Virgo      +       IceCube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(86 string)</a:t>
            </a:r>
            <a:endParaRPr lang="en-US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051" name="Group 2050"/>
          <p:cNvGrpSpPr/>
          <p:nvPr/>
        </p:nvGrpSpPr>
        <p:grpSpPr>
          <a:xfrm>
            <a:off x="-76200" y="4784846"/>
            <a:ext cx="9220201" cy="2063970"/>
            <a:chOff x="-76200" y="4784846"/>
            <a:chExt cx="9220201" cy="2063970"/>
          </a:xfrm>
        </p:grpSpPr>
        <p:sp>
          <p:nvSpPr>
            <p:cNvPr id="65" name="Right Arrow 64"/>
            <p:cNvSpPr/>
            <p:nvPr/>
          </p:nvSpPr>
          <p:spPr>
            <a:xfrm rot="10800000">
              <a:off x="4343399" y="6400798"/>
              <a:ext cx="1006928" cy="448015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67" name="Right Arrow 2066"/>
            <p:cNvSpPr/>
            <p:nvPr/>
          </p:nvSpPr>
          <p:spPr>
            <a:xfrm>
              <a:off x="4610099" y="6400801"/>
              <a:ext cx="3009901" cy="448015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8" name="Right Arrow 67"/>
            <p:cNvSpPr/>
            <p:nvPr/>
          </p:nvSpPr>
          <p:spPr>
            <a:xfrm rot="10800000">
              <a:off x="4343400" y="5562599"/>
              <a:ext cx="1045030" cy="448015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0" name="Right Arrow 69"/>
            <p:cNvSpPr/>
            <p:nvPr/>
          </p:nvSpPr>
          <p:spPr>
            <a:xfrm>
              <a:off x="4572000" y="5562601"/>
              <a:ext cx="1524000" cy="448015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295402" y="6434062"/>
              <a:ext cx="30480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compact binary mergers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-76198" y="5595862"/>
              <a:ext cx="4419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fragmentation of </a:t>
              </a:r>
              <a:r>
                <a:rPr lang="en-US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collapsar</a:t>
              </a:r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 accretion disks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4" name="Right Arrow 73"/>
            <p:cNvSpPr/>
            <p:nvPr/>
          </p:nvSpPr>
          <p:spPr>
            <a:xfrm rot="10800000">
              <a:off x="6076500" y="5952783"/>
              <a:ext cx="1064530" cy="448015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5" name="Right Arrow 74"/>
            <p:cNvSpPr/>
            <p:nvPr/>
          </p:nvSpPr>
          <p:spPr>
            <a:xfrm>
              <a:off x="6400801" y="5952785"/>
              <a:ext cx="1219199" cy="448015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-76200" y="6031468"/>
              <a:ext cx="4419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suspended accretion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620001" y="5605046"/>
              <a:ext cx="152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Davies </a:t>
              </a:r>
              <a:br>
                <a:rPr lang="en-US" sz="11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</a:br>
              <a:r>
                <a:rPr lang="en-US" sz="11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et al., 2002</a:t>
              </a:r>
              <a:endParaRPr lang="en-US" sz="11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781800" y="5985302"/>
              <a:ext cx="23621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v</a:t>
              </a:r>
              <a:r>
                <a:rPr lang="en-US" sz="11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an </a:t>
              </a:r>
              <a:r>
                <a:rPr lang="en-US" sz="1100" b="1" dirty="0" err="1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Putten</a:t>
              </a:r>
              <a:r>
                <a:rPr lang="en-US" sz="11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/>
              </a:r>
              <a:br>
                <a:rPr lang="en-US" sz="11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</a:br>
              <a:r>
                <a:rPr lang="en-US" sz="11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et al., 2004</a:t>
              </a:r>
              <a:endParaRPr lang="en-US" sz="11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924800" y="6477000"/>
              <a:ext cx="12191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err="1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Schutz</a:t>
              </a:r>
              <a:r>
                <a:rPr lang="en-US" sz="11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, 1989</a:t>
              </a:r>
              <a:endParaRPr lang="en-US" sz="11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endParaRPr>
            </a:p>
          </p:txBody>
        </p:sp>
        <p:cxnSp>
          <p:nvCxnSpPr>
            <p:cNvPr id="2074" name="Straight Connector 2073"/>
            <p:cNvCxnSpPr>
              <a:stCxn id="71" idx="3"/>
            </p:cNvCxnSpPr>
            <p:nvPr/>
          </p:nvCxnSpPr>
          <p:spPr>
            <a:xfrm flipH="1" flipV="1">
              <a:off x="4343400" y="5394447"/>
              <a:ext cx="3" cy="12242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6076502" y="5551660"/>
              <a:ext cx="0" cy="6141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2067" idx="3"/>
            </p:cNvCxnSpPr>
            <p:nvPr/>
          </p:nvCxnSpPr>
          <p:spPr>
            <a:xfrm flipH="1" flipV="1">
              <a:off x="7612380" y="5486960"/>
              <a:ext cx="7620" cy="11378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4343400" y="5083003"/>
              <a:ext cx="0" cy="31144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6076500" y="5181600"/>
              <a:ext cx="2" cy="37006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7612380" y="5146972"/>
              <a:ext cx="1" cy="29816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7612380" y="4828541"/>
              <a:ext cx="1" cy="9315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6076500" y="4800600"/>
              <a:ext cx="1" cy="9315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4343402" y="4784846"/>
              <a:ext cx="0" cy="13684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/>
          <p:cNvSpPr txBox="1"/>
          <p:nvPr/>
        </p:nvSpPr>
        <p:spPr>
          <a:xfrm>
            <a:off x="0" y="713601"/>
            <a:ext cx="1981199" cy="276999"/>
          </a:xfrm>
          <a:prstGeom prst="rect">
            <a:avLst/>
          </a:prstGeom>
          <a:solidFill>
            <a:schemeClr val="bg1">
              <a:lumMod val="95000"/>
              <a:alpha val="1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Bartos</a:t>
            </a:r>
            <a:r>
              <a:rPr lang="en-US" sz="1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et al., 2011</a:t>
            </a:r>
            <a:endParaRPr lang="en-US" sz="12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2049" name="Group 2048"/>
          <p:cNvGrpSpPr/>
          <p:nvPr/>
        </p:nvGrpSpPr>
        <p:grpSpPr>
          <a:xfrm>
            <a:off x="2896449" y="1143000"/>
            <a:ext cx="3180052" cy="3634154"/>
            <a:chOff x="2896449" y="1143000"/>
            <a:chExt cx="3180052" cy="3634154"/>
          </a:xfrm>
        </p:grpSpPr>
        <p:sp>
          <p:nvSpPr>
            <p:cNvPr id="89" name="TextBox 88"/>
            <p:cNvSpPr txBox="1"/>
            <p:nvPr/>
          </p:nvSpPr>
          <p:spPr>
            <a:xfrm rot="152796">
              <a:off x="2896449" y="1245681"/>
              <a:ext cx="2907566" cy="892552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r</a:t>
              </a:r>
              <a:r>
                <a:rPr lang="en-US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ate: SN I b/c with relativistic (successful) </a:t>
              </a:r>
              <a:r>
                <a:rPr lang="en-US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jets</a:t>
              </a:r>
              <a:br>
                <a:rPr lang="en-US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</a:br>
              <a:r>
                <a:rPr lang="en-US" sz="14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(inferred from radio observations)</a:t>
              </a:r>
              <a:endPara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006969" y="1143000"/>
              <a:ext cx="3069532" cy="3634154"/>
            </a:xfrm>
            <a:custGeom>
              <a:avLst/>
              <a:gdLst>
                <a:gd name="connsiteX0" fmla="*/ 0 w 3069532"/>
                <a:gd name="connsiteY0" fmla="*/ 0 h 3634154"/>
                <a:gd name="connsiteX1" fmla="*/ 2127739 w 3069532"/>
                <a:gd name="connsiteY1" fmla="*/ 46892 h 3634154"/>
                <a:gd name="connsiteX2" fmla="*/ 2813539 w 3069532"/>
                <a:gd name="connsiteY2" fmla="*/ 281354 h 3634154"/>
                <a:gd name="connsiteX3" fmla="*/ 3024554 w 3069532"/>
                <a:gd name="connsiteY3" fmla="*/ 773723 h 3634154"/>
                <a:gd name="connsiteX4" fmla="*/ 3065585 w 3069532"/>
                <a:gd name="connsiteY4" fmla="*/ 1488831 h 3634154"/>
                <a:gd name="connsiteX5" fmla="*/ 3065585 w 3069532"/>
                <a:gd name="connsiteY5" fmla="*/ 3634154 h 363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9532" h="3634154">
                  <a:moveTo>
                    <a:pt x="0" y="0"/>
                  </a:moveTo>
                  <a:cubicBezTo>
                    <a:pt x="829408" y="0"/>
                    <a:pt x="1658816" y="0"/>
                    <a:pt x="2127739" y="46892"/>
                  </a:cubicBezTo>
                  <a:cubicBezTo>
                    <a:pt x="2596662" y="93784"/>
                    <a:pt x="2664070" y="160216"/>
                    <a:pt x="2813539" y="281354"/>
                  </a:cubicBezTo>
                  <a:cubicBezTo>
                    <a:pt x="2963008" y="402492"/>
                    <a:pt x="2982546" y="572477"/>
                    <a:pt x="3024554" y="773723"/>
                  </a:cubicBezTo>
                  <a:cubicBezTo>
                    <a:pt x="3066562" y="974969"/>
                    <a:pt x="3058747" y="1012093"/>
                    <a:pt x="3065585" y="1488831"/>
                  </a:cubicBezTo>
                  <a:cubicBezTo>
                    <a:pt x="3072423" y="1965569"/>
                    <a:pt x="3069004" y="2799861"/>
                    <a:pt x="3065585" y="3634154"/>
                  </a:cubicBezTo>
                </a:path>
              </a:pathLst>
            </a:cu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3026927" y="2880191"/>
            <a:ext cx="1449417" cy="1932132"/>
            <a:chOff x="3026927" y="2880191"/>
            <a:chExt cx="1449417" cy="1932132"/>
          </a:xfrm>
        </p:grpSpPr>
        <p:sp>
          <p:nvSpPr>
            <p:cNvPr id="88" name="TextBox 87"/>
            <p:cNvSpPr txBox="1"/>
            <p:nvPr/>
          </p:nvSpPr>
          <p:spPr>
            <a:xfrm rot="1778166">
              <a:off x="3026927" y="2880191"/>
              <a:ext cx="1449417" cy="369332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r</a:t>
              </a:r>
              <a:r>
                <a:rPr lang="en-US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ate: SN I b/c</a:t>
              </a:r>
              <a:endPara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3030415" y="2995246"/>
              <a:ext cx="856691" cy="1817077"/>
            </a:xfrm>
            <a:custGeom>
              <a:avLst/>
              <a:gdLst>
                <a:gd name="connsiteX0" fmla="*/ 0 w 856691"/>
                <a:gd name="connsiteY0" fmla="*/ 0 h 1817077"/>
                <a:gd name="connsiteX1" fmla="*/ 545123 w 856691"/>
                <a:gd name="connsiteY1" fmla="*/ 164123 h 1817077"/>
                <a:gd name="connsiteX2" fmla="*/ 779585 w 856691"/>
                <a:gd name="connsiteY2" fmla="*/ 521677 h 1817077"/>
                <a:gd name="connsiteX3" fmla="*/ 849923 w 856691"/>
                <a:gd name="connsiteY3" fmla="*/ 1207477 h 1817077"/>
                <a:gd name="connsiteX4" fmla="*/ 849923 w 856691"/>
                <a:gd name="connsiteY4" fmla="*/ 1817077 h 181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91" h="1817077">
                  <a:moveTo>
                    <a:pt x="0" y="0"/>
                  </a:moveTo>
                  <a:cubicBezTo>
                    <a:pt x="207596" y="38588"/>
                    <a:pt x="415192" y="77177"/>
                    <a:pt x="545123" y="164123"/>
                  </a:cubicBezTo>
                  <a:cubicBezTo>
                    <a:pt x="675054" y="251069"/>
                    <a:pt x="728785" y="347785"/>
                    <a:pt x="779585" y="521677"/>
                  </a:cubicBezTo>
                  <a:cubicBezTo>
                    <a:pt x="830385" y="695569"/>
                    <a:pt x="838200" y="991577"/>
                    <a:pt x="849923" y="1207477"/>
                  </a:cubicBezTo>
                  <a:cubicBezTo>
                    <a:pt x="861646" y="1423377"/>
                    <a:pt x="855784" y="1620227"/>
                    <a:pt x="849923" y="1817077"/>
                  </a:cubicBezTo>
                </a:path>
              </a:pathLst>
            </a:cu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2" name="Group 2051"/>
          <p:cNvGrpSpPr/>
          <p:nvPr/>
        </p:nvGrpSpPr>
        <p:grpSpPr>
          <a:xfrm>
            <a:off x="-1" y="1340172"/>
            <a:ext cx="7620001" cy="3231828"/>
            <a:chOff x="-1" y="1340172"/>
            <a:chExt cx="7620001" cy="3231828"/>
          </a:xfrm>
        </p:grpSpPr>
        <p:cxnSp>
          <p:nvCxnSpPr>
            <p:cNvPr id="2053" name="Straight Connector 2052"/>
            <p:cNvCxnSpPr/>
            <p:nvPr/>
          </p:nvCxnSpPr>
          <p:spPr>
            <a:xfrm>
              <a:off x="3006969" y="3657600"/>
              <a:ext cx="4613031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-1" y="1340172"/>
              <a:ext cx="3006970" cy="3231828"/>
              <a:chOff x="-1" y="1340172"/>
              <a:chExt cx="3006970" cy="3231828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685799" y="1340172"/>
                <a:ext cx="12192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GRBs</a:t>
                </a:r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152400" y="1678726"/>
                <a:ext cx="1981200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133599" y="1678726"/>
                <a:ext cx="873370" cy="454874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-1" y="2667000"/>
                <a:ext cx="19050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mildly relativistic jets in </a:t>
                </a:r>
                <a:r>
                  <a:rPr lang="en-US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CCSNe</a:t>
                </a:r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152399" y="2998951"/>
                <a:ext cx="1981200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133599" y="2998951"/>
                <a:ext cx="873370" cy="506249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0" y="3962400"/>
                <a:ext cx="19050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reverse shocks</a:t>
                </a:r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152400" y="4294351"/>
                <a:ext cx="1981200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2133599" y="3657600"/>
                <a:ext cx="873370" cy="636752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76200" y="1727284"/>
                <a:ext cx="18288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b="1" dirty="0" err="1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urier New" pitchFamily="49" charset="0"/>
                    <a:cs typeface="Courier New" pitchFamily="49" charset="0"/>
                  </a:rPr>
                  <a:t>Guetta</a:t>
                </a:r>
                <a:r>
                  <a:rPr lang="en-US" sz="1100" b="1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urier New" pitchFamily="49" charset="0"/>
                    <a:cs typeface="Courier New" pitchFamily="49" charset="0"/>
                  </a:rPr>
                  <a:t> et al., 2004</a:t>
                </a:r>
                <a:endParaRPr lang="en-US" sz="1100" b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0" y="3251284"/>
                <a:ext cx="19050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b="1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urier New" pitchFamily="49" charset="0"/>
                    <a:cs typeface="Courier New" pitchFamily="49" charset="0"/>
                  </a:rPr>
                  <a:t>Ando &amp; </a:t>
                </a:r>
                <a:r>
                  <a:rPr lang="en-US" sz="1100" b="1" dirty="0" err="1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urier New" pitchFamily="49" charset="0"/>
                    <a:cs typeface="Courier New" pitchFamily="49" charset="0"/>
                  </a:rPr>
                  <a:t>Beacom</a:t>
                </a:r>
                <a:r>
                  <a:rPr lang="en-US" sz="1100" b="1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urier New" pitchFamily="49" charset="0"/>
                    <a:cs typeface="Courier New" pitchFamily="49" charset="0"/>
                  </a:rPr>
                  <a:t>, 2005</a:t>
                </a:r>
                <a:endParaRPr lang="en-US" sz="1100" b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0" y="4318084"/>
                <a:ext cx="190500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50" b="1" dirty="0" err="1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urier New" pitchFamily="49" charset="0"/>
                    <a:cs typeface="Courier New" pitchFamily="49" charset="0"/>
                  </a:rPr>
                  <a:t>Horiuchi</a:t>
                </a:r>
                <a:r>
                  <a:rPr lang="en-US" sz="1050" b="1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urier New" pitchFamily="49" charset="0"/>
                    <a:cs typeface="Courier New" pitchFamily="49" charset="0"/>
                  </a:rPr>
                  <a:t> &amp; Ando, 2008</a:t>
                </a:r>
                <a:endParaRPr lang="en-US" sz="1050" b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cxnSp>
          <p:nvCxnSpPr>
            <p:cNvPr id="62" name="Straight Connector 61"/>
            <p:cNvCxnSpPr/>
            <p:nvPr/>
          </p:nvCxnSpPr>
          <p:spPr>
            <a:xfrm>
              <a:off x="3006969" y="3505200"/>
              <a:ext cx="4605411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006969" y="2133600"/>
              <a:ext cx="4613031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65245447"/>
      </p:ext>
    </p:extLst>
  </p:cSld>
  <p:clrMapOvr>
    <a:masterClrMapping/>
  </p:clrMapOvr>
  <p:transition spd="slow" advTm="10574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>
          <a:xfrm>
            <a:off x="152400" y="145368"/>
            <a:ext cx="7024464" cy="7024464"/>
          </a:xfrm>
          <a:prstGeom prst="ellipse">
            <a:avLst/>
          </a:prstGeom>
          <a:gradFill flip="none" rotWithShape="1">
            <a:gsLst>
              <a:gs pos="69000">
                <a:schemeClr val="tx1"/>
              </a:gs>
              <a:gs pos="0">
                <a:srgbClr val="92D05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898321">
            <a:off x="-511462" y="3574041"/>
            <a:ext cx="7176864" cy="3200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3969432" y="2518456"/>
            <a:ext cx="1504951" cy="1748744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>
            <a:spLocks noChangeAspect="1"/>
          </p:cNvSpPr>
          <p:nvPr/>
        </p:nvSpPr>
        <p:spPr>
          <a:xfrm>
            <a:off x="2445432" y="2438400"/>
            <a:ext cx="2438400" cy="2438400"/>
          </a:xfrm>
          <a:prstGeom prst="ellipse">
            <a:avLst/>
          </a:prstGeom>
          <a:gradFill flip="none" rotWithShape="1">
            <a:gsLst>
              <a:gs pos="77000">
                <a:schemeClr val="tx1"/>
              </a:gs>
              <a:gs pos="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664632" y="1838325"/>
            <a:ext cx="1504951" cy="1748745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upload.wikimedia.org/wikipedia/commons/e/e4/Glob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68" y="3425145"/>
            <a:ext cx="466725" cy="4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5169583" y="1838325"/>
            <a:ext cx="3822017" cy="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34200" y="1447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observer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474383" y="2518455"/>
            <a:ext cx="3517217" cy="1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946217" y="219528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GW 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horizon distance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572000" y="0"/>
            <a:ext cx="4571999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upper limits</a:t>
            </a: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25" name="Picture 2" descr="http://upload.wikimedia.org/wikipedia/commons/e/e4/Glob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68" y="758145"/>
            <a:ext cx="466725" cy="4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76200" y="76199"/>
            <a:ext cx="4495800" cy="143328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52400" y="15240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Neutrino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 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3 coincident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neutrinos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would make 5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Symbol" pitchFamily="18" charset="2"/>
              </a:rPr>
              <a:t>s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 detection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2867" y="904138"/>
            <a:ext cx="4342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IceCube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 40 string: 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       </a:t>
            </a:r>
            <a:b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                                            </a:t>
            </a:r>
            <a:r>
              <a:rPr lang="en-US" sz="1600" dirty="0" err="1" smtClean="0">
                <a:solidFill>
                  <a:srgbClr val="00FF00"/>
                </a:solidFill>
                <a:latin typeface="Arial Rounded MT Bold" pitchFamily="34" charset="0"/>
              </a:rPr>
              <a:t>Abbasi</a:t>
            </a:r>
            <a:r>
              <a:rPr lang="en-US" sz="1600" dirty="0" smtClean="0">
                <a:solidFill>
                  <a:srgbClr val="00FF00"/>
                </a:solidFill>
                <a:latin typeface="Arial Rounded MT Bold" pitchFamily="34" charset="0"/>
              </a:rPr>
              <a:t> </a:t>
            </a:r>
            <a:r>
              <a:rPr lang="en-US" sz="1600" dirty="0">
                <a:solidFill>
                  <a:srgbClr val="00FF00"/>
                </a:solidFill>
                <a:latin typeface="Arial Rounded MT Bold" pitchFamily="34" charset="0"/>
              </a:rPr>
              <a:t>et al., 2011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879417" y="3581400"/>
            <a:ext cx="368983" cy="53340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248400" y="4118656"/>
            <a:ext cx="2745694" cy="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57923" y="3795490"/>
            <a:ext cx="274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neutrino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/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detection probability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9682787"/>
      </p:ext>
    </p:extLst>
  </p:cSld>
  <p:clrMapOvr>
    <a:masterClrMapping/>
  </p:clrMapOvr>
  <p:transition spd="slow" advTm="12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/>
        </p:nvSpPr>
        <p:spPr>
          <a:xfrm>
            <a:off x="152400" y="145368"/>
            <a:ext cx="7024464" cy="7024464"/>
          </a:xfrm>
          <a:prstGeom prst="ellipse">
            <a:avLst/>
          </a:prstGeom>
          <a:gradFill flip="none" rotWithShape="1">
            <a:gsLst>
              <a:gs pos="69000">
                <a:schemeClr val="tx1"/>
              </a:gs>
              <a:gs pos="0">
                <a:srgbClr val="92D05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1845356" y="1838325"/>
            <a:ext cx="3638550" cy="3638550"/>
          </a:xfrm>
          <a:prstGeom prst="ellipse">
            <a:avLst/>
          </a:prstGeom>
          <a:gradFill flip="none" rotWithShape="1">
            <a:gsLst>
              <a:gs pos="99000">
                <a:schemeClr val="tx1"/>
              </a:gs>
              <a:gs pos="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898321">
            <a:off x="-511462" y="3574041"/>
            <a:ext cx="7176864" cy="3200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5105400" y="3581400"/>
            <a:ext cx="1066800" cy="144780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969432" y="2518456"/>
            <a:ext cx="1504951" cy="1748744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>
            <a:spLocks noChangeAspect="1"/>
          </p:cNvSpPr>
          <p:nvPr/>
        </p:nvSpPr>
        <p:spPr>
          <a:xfrm>
            <a:off x="2445432" y="2438400"/>
            <a:ext cx="2438400" cy="2438400"/>
          </a:xfrm>
          <a:prstGeom prst="ellipse">
            <a:avLst/>
          </a:prstGeom>
          <a:gradFill flip="none" rotWithShape="1">
            <a:gsLst>
              <a:gs pos="77000">
                <a:schemeClr val="tx1"/>
              </a:gs>
              <a:gs pos="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664632" y="1838325"/>
            <a:ext cx="1504951" cy="1748745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upload.wikimedia.org/wikipedia/commons/e/e4/Glob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68" y="3425145"/>
            <a:ext cx="466725" cy="4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5169583" y="1838325"/>
            <a:ext cx="3822017" cy="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34200" y="1447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observer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474383" y="2518455"/>
            <a:ext cx="3517217" cy="1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946217" y="219528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GW 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horizon distance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172200" y="5031187"/>
            <a:ext cx="2831417" cy="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946217" y="4708021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GW+neutrino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horizon distance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5879417" y="3581400"/>
            <a:ext cx="368983" cy="53340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248400" y="4118656"/>
            <a:ext cx="2745694" cy="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257923" y="3795490"/>
            <a:ext cx="274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neutrino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/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detection probability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572000" y="0"/>
            <a:ext cx="4571999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upper limits</a:t>
            </a: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20" name="Picture 2" descr="http://upload.wikimedia.org/wikipedia/commons/e/e4/Glob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68" y="764509"/>
            <a:ext cx="466725" cy="4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76200" y="82563"/>
            <a:ext cx="4495800" cy="143328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2399" y="152400"/>
            <a:ext cx="4342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GW + neutrino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 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/>
            </a:r>
            <a:b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GW coincident with 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≥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1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neutrino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2400" y="904138"/>
            <a:ext cx="4342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Horizon estimate based on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ExtTrig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 GW searches: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                        </a:t>
            </a:r>
            <a:r>
              <a:rPr lang="en-US" sz="1600" dirty="0" smtClean="0">
                <a:solidFill>
                  <a:srgbClr val="00FF00"/>
                </a:solidFill>
                <a:latin typeface="Arial Rounded MT Bold" pitchFamily="34" charset="0"/>
              </a:rPr>
              <a:t>Abbott </a:t>
            </a:r>
            <a:r>
              <a:rPr lang="en-US" sz="1600" dirty="0">
                <a:solidFill>
                  <a:srgbClr val="00FF00"/>
                </a:solidFill>
                <a:latin typeface="Arial Rounded MT Bold" pitchFamily="34" charset="0"/>
              </a:rPr>
              <a:t>et al., </a:t>
            </a:r>
            <a:r>
              <a:rPr lang="en-US" sz="1600" dirty="0" smtClean="0">
                <a:solidFill>
                  <a:srgbClr val="00FF00"/>
                </a:solidFill>
                <a:latin typeface="Arial Rounded MT Bold" pitchFamily="34" charset="0"/>
              </a:rPr>
              <a:t>2010</a:t>
            </a:r>
            <a:endParaRPr lang="en-US" sz="1600" dirty="0">
              <a:solidFill>
                <a:srgbClr val="00FF00"/>
              </a:solidFill>
              <a:latin typeface="Arial Rounded MT Bol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6855037"/>
      </p:ext>
    </p:extLst>
  </p:cSld>
  <p:clrMapOvr>
    <a:masterClrMapping/>
  </p:clrMapOvr>
  <p:transition spd="slow" advTm="54779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roystarman.com/images/galaxies/markaninanfullsiz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HEN source Population</a:t>
            </a: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83" b="-1"/>
          <a:stretch/>
        </p:blipFill>
        <p:spPr bwMode="auto">
          <a:xfrm>
            <a:off x="3017362" y="6375163"/>
            <a:ext cx="6127128" cy="48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76200" y="4871094"/>
            <a:ext cx="2871271" cy="191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</a:t>
            </a:r>
            <a:r>
              <a:rPr lang="en-US" sz="14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1400" b="1" dirty="0">
                <a:solidFill>
                  <a:srgbClr val="72E6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- average # of </a:t>
            </a:r>
            <a:r>
              <a:rPr lang="en-US" sz="1400" b="1" dirty="0" err="1">
                <a:solidFill>
                  <a:srgbClr val="72E6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deceted</a:t>
            </a:r>
            <a:r>
              <a:rPr lang="en-US" sz="1400" b="1" dirty="0">
                <a:solidFill>
                  <a:srgbClr val="72E6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neutrinos from  a source at </a:t>
            </a:r>
            <a:r>
              <a:rPr lang="en-US" sz="1400" b="1" dirty="0" smtClean="0">
                <a:solidFill>
                  <a:srgbClr val="72E6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10Mpc</a:t>
            </a:r>
            <a:endParaRPr lang="en-US" sz="1400" b="1" dirty="0" smtClean="0">
              <a:solidFill>
                <a:srgbClr val="72E6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57400" y="1132582"/>
            <a:ext cx="7131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IceCube-40 – triple-coincidence within 500 s  (</a:t>
            </a:r>
            <a:r>
              <a:rPr lang="en-US" sz="14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Baret</a:t>
            </a:r>
            <a:r>
              <a:rPr lang="en-US" sz="1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et al</a:t>
            </a:r>
            <a:r>
              <a:rPr lang="en-US" sz="1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., </a:t>
            </a:r>
            <a:r>
              <a:rPr lang="en-US" sz="1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2011</a:t>
            </a:r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) </a:t>
            </a:r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/>
            </a:r>
            <a:b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would </a:t>
            </a:r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be discovery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(</a:t>
            </a:r>
            <a:r>
              <a:rPr lang="en-US" sz="14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Abbasi</a:t>
            </a:r>
            <a:r>
              <a:rPr lang="en-US" sz="1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et al., </a:t>
            </a:r>
            <a:r>
              <a:rPr lang="en-US" sz="1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2011 (2011arXiv1104.0075T)</a:t>
            </a:r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)</a:t>
            </a:r>
            <a:endParaRPr lang="en-US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" y="3436203"/>
            <a:ext cx="2642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Fraction of sources with N detected neutrinos within 1 Gpc</a:t>
            </a:r>
            <a:endParaRPr lang="en-US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2597981" y="3657600"/>
            <a:ext cx="356671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42"/>
          <a:stretch/>
        </p:blipFill>
        <p:spPr bwMode="auto">
          <a:xfrm>
            <a:off x="3017362" y="2590800"/>
            <a:ext cx="612712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17362" y="6019800"/>
            <a:ext cx="259238" cy="522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20478661">
            <a:off x="4090023" y="3712811"/>
            <a:ext cx="3371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1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neutrino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– joint search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20005541">
            <a:off x="5639434" y="5220563"/>
            <a:ext cx="3051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≥ 3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neutrino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– joint search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62350" y="2293705"/>
            <a:ext cx="238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Bartos</a:t>
            </a:r>
            <a:r>
              <a:rPr lang="en-US" sz="1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et al., 2011</a:t>
            </a:r>
            <a:endParaRPr lang="en-US" sz="1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7067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11997"/>
            <a:ext cx="4953000" cy="342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Horizontal Scroll 23"/>
          <p:cNvSpPr/>
          <p:nvPr/>
        </p:nvSpPr>
        <p:spPr>
          <a:xfrm>
            <a:off x="1524000" y="2819399"/>
            <a:ext cx="6400800" cy="592597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adv.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LIGO-Virgo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 +   IceCube-86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400" y="1035784"/>
            <a:ext cx="899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Projected upper limits of joint 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GW+neutrino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search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Upper limit comparable to individual searches for GW horizon distance increase of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~f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</a:t>
            </a:r>
            <a:r>
              <a:rPr lang="en-US" sz="2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1/3</a:t>
            </a:r>
            <a:endPara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Further advantages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of joint search </a:t>
            </a:r>
            <a:r>
              <a:rPr lang="en-US" sz="20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upon detection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are</a:t>
            </a:r>
            <a:br>
              <a:rPr lang="en-US" sz="2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increased confidence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additional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source information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  <a:endParaRPr lang="en-US" sz="20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" y="0"/>
            <a:ext cx="9067799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Multi-messenger </a:t>
            </a:r>
            <a:r>
              <a:rPr lang="en-US" sz="3600" cap="small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GW+neutrino</a:t>
            </a:r>
            <a:r>
              <a:rPr lang="en-US" sz="36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search</a:t>
            </a:r>
            <a:endParaRPr lang="en-US" sz="36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260" y="6553200"/>
            <a:ext cx="238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Bartos</a:t>
            </a:r>
            <a:r>
              <a:rPr lang="en-US" sz="1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et al., 2011</a:t>
            </a:r>
            <a:endParaRPr lang="en-US" sz="1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8392386"/>
      </p:ext>
    </p:extLst>
  </p:cSld>
  <p:clrMapOvr>
    <a:masterClrMapping/>
  </p:clrMapOvr>
  <p:transition spd="slow" advTm="67775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Blackboar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01"/>
          <a:stretch/>
        </p:blipFill>
        <p:spPr bwMode="auto">
          <a:xfrm>
            <a:off x="-1" y="0"/>
            <a:ext cx="9144001" cy="688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143000" y="2286000"/>
            <a:ext cx="7162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Bradley Hand ITC" pitchFamily="66" charset="0"/>
              </a:rPr>
              <a:t>What do we know </a:t>
            </a:r>
            <a:r>
              <a:rPr lang="en-US" sz="3600" b="1" u="sng" dirty="0" smtClean="0">
                <a:solidFill>
                  <a:schemeClr val="bg1"/>
                </a:solidFill>
                <a:latin typeface="Bradley Hand ITC" pitchFamily="66" charset="0"/>
              </a:rPr>
              <a:t>already</a:t>
            </a:r>
            <a:r>
              <a:rPr lang="en-US" sz="3600" b="1" dirty="0" smtClean="0">
                <a:solidFill>
                  <a:schemeClr val="bg1"/>
                </a:solidFill>
                <a:latin typeface="Bradley Hand ITC" pitchFamily="66" charset="0"/>
              </a:rPr>
              <a:t> from existing observations?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Bradley Hand ITC" pitchFamily="66" charset="0"/>
              </a:rPr>
              <a:t>…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Bradley Hand ITC" pitchFamily="66" charset="0"/>
              </a:rPr>
              <a:t>What can we </a:t>
            </a:r>
            <a:r>
              <a:rPr lang="en-US" sz="3600" b="1" dirty="0" smtClean="0">
                <a:solidFill>
                  <a:schemeClr val="bg1"/>
                </a:solidFill>
                <a:latin typeface="Bradley Hand ITC" pitchFamily="66" charset="0"/>
              </a:rPr>
              <a:t>expect from </a:t>
            </a:r>
            <a:br>
              <a:rPr lang="en-US" sz="3600" b="1" dirty="0" smtClean="0">
                <a:solidFill>
                  <a:schemeClr val="bg1"/>
                </a:solidFill>
                <a:latin typeface="Bradley Hand ITC" pitchFamily="66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Bradley Hand ITC" pitchFamily="66" charset="0"/>
              </a:rPr>
              <a:t>future measurements?</a:t>
            </a:r>
            <a:endParaRPr lang="en-US" sz="36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Bradley Hand ITC" pitchFamily="66" charset="0"/>
              </a:rPr>
              <a:t>…</a:t>
            </a:r>
            <a:endParaRPr lang="en-US" sz="3600" b="1" dirty="0">
              <a:solidFill>
                <a:schemeClr val="bg1"/>
              </a:solidFill>
              <a:latin typeface="Bradley Hand ITC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9808992"/>
      </p:ext>
    </p:extLst>
  </p:cSld>
  <p:clrMapOvr>
    <a:masterClrMapping/>
  </p:clrMapOvr>
  <p:transition spd="slow" advTm="50630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201098" y="1600200"/>
            <a:ext cx="358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Joint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GW+neutrino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search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" y="0"/>
            <a:ext cx="9067799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Status </a:t>
            </a:r>
            <a:r>
              <a:rPr lang="en-US" sz="28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of multi-messenger </a:t>
            </a:r>
            <a:r>
              <a:rPr lang="en-US" sz="3600" cap="small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GW+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36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8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search</a:t>
            </a:r>
            <a:endParaRPr lang="en-US" sz="28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"/>
          <a:stretch/>
        </p:blipFill>
        <p:spPr bwMode="auto">
          <a:xfrm>
            <a:off x="-3519" y="2958400"/>
            <a:ext cx="5566119" cy="391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2958400"/>
            <a:ext cx="3581400" cy="389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562600" y="2958400"/>
            <a:ext cx="0" cy="39147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685800" y="3009900"/>
            <a:ext cx="2133600" cy="5715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0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Distribution weighted with signal probability    (BL/r</a:t>
            </a:r>
            <a:r>
              <a:rPr lang="en-US" sz="105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2</a:t>
            </a:r>
            <a:r>
              <a:rPr lang="en-US" sz="10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)</a:t>
            </a:r>
            <a:endParaRPr lang="en-US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67000" y="4572000"/>
            <a:ext cx="76200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029200" y="4572000"/>
            <a:ext cx="0" cy="5543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67000" y="6248400"/>
            <a:ext cx="685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647700" y="4133850"/>
            <a:ext cx="2705100" cy="5715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Galaxy Catalog</a:t>
            </a:r>
            <a:endParaRPr lang="en-US" sz="1400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428750" y="4876800"/>
            <a:ext cx="1619250" cy="5715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05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Skymap</a:t>
            </a:r>
            <a:r>
              <a:rPr lang="en-US" sz="10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and Significance</a:t>
            </a:r>
            <a:endParaRPr lang="en-US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6057900"/>
            <a:ext cx="2705100" cy="5715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Gravitational Wave</a:t>
            </a:r>
            <a:endParaRPr lang="en-US" sz="1400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238500" y="6057900"/>
            <a:ext cx="2705100" cy="5715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Joint test statistic</a:t>
            </a:r>
            <a:endParaRPr lang="en-US" sz="1400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657600" y="4152900"/>
            <a:ext cx="2705100" cy="5715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Neutrino</a:t>
            </a:r>
            <a:endParaRPr lang="en-US" sz="1400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38130" y="2496734"/>
            <a:ext cx="238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Baret</a:t>
            </a:r>
            <a:r>
              <a:rPr lang="en-US" sz="1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et al., 2011</a:t>
            </a:r>
            <a:endParaRPr lang="en-US" sz="1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990600" y="1600200"/>
            <a:ext cx="7543800" cy="3733800"/>
            <a:chOff x="1219200" y="1600200"/>
            <a:chExt cx="7315200" cy="3733800"/>
          </a:xfrm>
        </p:grpSpPr>
        <p:sp>
          <p:nvSpPr>
            <p:cNvPr id="25" name="Rectangle 24"/>
            <p:cNvSpPr/>
            <p:nvPr/>
          </p:nvSpPr>
          <p:spPr>
            <a:xfrm>
              <a:off x="1219200" y="1600200"/>
              <a:ext cx="7315200" cy="3733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>
              <a:off x="1219200" y="1600200"/>
              <a:ext cx="7315200" cy="838200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</p:spPr>
          <p:txBody>
            <a:bodyPr anchor="ctr"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3200" cap="small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Natural extension: MeV neutrinos</a:t>
              </a:r>
              <a:endParaRPr lang="en-US" sz="2800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47800" y="2861608"/>
              <a:ext cx="7086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MeV, supernova </a:t>
              </a:r>
              <a:r>
                <a:rPr 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neutrinos also detectable with </a:t>
              </a:r>
              <a:r>
                <a:rPr 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IceCube – global detector noise rate increases – </a:t>
              </a:r>
              <a:endPara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s</a:t>
              </a:r>
              <a:r>
                <a:rPr lang="en-US" sz="2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ame </a:t>
              </a:r>
              <a:r>
                <a:rPr lang="en-US" sz="2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analysis </a:t>
              </a:r>
              <a:r>
                <a:rPr 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algorithm can be readily </a:t>
              </a:r>
              <a:r>
                <a:rPr 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run (by design)</a:t>
              </a:r>
              <a:endPara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sole difference – no spatial information for MeV neutrinos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07791891"/>
      </p:ext>
    </p:extLst>
  </p:cSld>
  <p:clrMapOvr>
    <a:masterClrMapping/>
  </p:clrMapOvr>
  <p:transition spd="slow" advTm="9912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0" y="381000"/>
            <a:ext cx="5353939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  <a:effectLst>
            <a:outerShdw blurRad="50800" dist="50800" dir="5400000" sx="77000" sy="77000" algn="ctr" rotWithShape="0">
              <a:srgbClr val="000000"/>
            </a:outerShdw>
            <a:reflection blurRad="88900" stA="51000" dist="88900" dir="5400000" sy="-100000" algn="bl" rotWithShape="0"/>
          </a:effectLst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28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	                     Summary	</a:t>
            </a:r>
            <a:endParaRPr lang="en-US" sz="24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25908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First observational joint </a:t>
            </a:r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GW+neutrino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source rate upper limits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Projected upper limits for advanced detectors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Advanced detectors will exclude/constrain emission models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Comparison of projected </a:t>
            </a:r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GW+neutrino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search upper to individual upper limits.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Joint </a:t>
            </a:r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GW+neutrino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search (IceCube-LIGO-Virgo)</a:t>
            </a:r>
            <a:endParaRPr lang="en-US" sz="2400" dirty="0" smtClean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327530"/>
      </p:ext>
    </p:extLst>
  </p:cSld>
  <p:clrMapOvr>
    <a:masterClrMapping/>
  </p:clrMapOvr>
  <p:transition spd="slow" advTm="23407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0" y="2971800"/>
            <a:ext cx="5353939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  <a:effectLst>
            <a:outerShdw blurRad="50800" dist="50800" dir="5400000" sx="77000" sy="77000" algn="ctr" rotWithShape="0">
              <a:srgbClr val="000000"/>
            </a:outerShdw>
            <a:reflection blurRad="88900" stA="51000" dist="88900" dir="5400000" sy="-100000" algn="bl" rotWithShape="0"/>
          </a:effectLst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28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	        Thank You 	 </a:t>
            </a:r>
            <a:r>
              <a:rPr lang="en-US" sz="24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endParaRPr lang="en-US" sz="24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71702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9" y="162436"/>
            <a:ext cx="7144138" cy="70095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>
            <a:spLocks noChangeAspect="1"/>
          </p:cNvSpPr>
          <p:nvPr/>
        </p:nvSpPr>
        <p:spPr>
          <a:xfrm>
            <a:off x="152400" y="145368"/>
            <a:ext cx="7024464" cy="7024464"/>
          </a:xfrm>
          <a:prstGeom prst="ellipse">
            <a:avLst/>
          </a:prstGeom>
          <a:gradFill flip="none" rotWithShape="1">
            <a:gsLst>
              <a:gs pos="69000">
                <a:schemeClr val="tx1"/>
              </a:gs>
              <a:gs pos="0">
                <a:srgbClr val="92D05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4886323" y="4191000"/>
            <a:ext cx="597583" cy="83820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>
            <a:spLocks noChangeAspect="1"/>
          </p:cNvSpPr>
          <p:nvPr/>
        </p:nvSpPr>
        <p:spPr>
          <a:xfrm>
            <a:off x="1845356" y="1838325"/>
            <a:ext cx="3638550" cy="3638550"/>
          </a:xfrm>
          <a:prstGeom prst="ellipse">
            <a:avLst/>
          </a:prstGeom>
          <a:gradFill flip="none" rotWithShape="1">
            <a:gsLst>
              <a:gs pos="99000">
                <a:schemeClr val="tx1"/>
              </a:gs>
              <a:gs pos="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3969432" y="2518456"/>
            <a:ext cx="1504951" cy="1748744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>
            <a:spLocks noChangeAspect="1"/>
          </p:cNvSpPr>
          <p:nvPr/>
        </p:nvSpPr>
        <p:spPr>
          <a:xfrm>
            <a:off x="2445432" y="2438400"/>
            <a:ext cx="2438400" cy="2438400"/>
          </a:xfrm>
          <a:prstGeom prst="ellipse">
            <a:avLst/>
          </a:prstGeom>
          <a:gradFill flip="none" rotWithShape="1">
            <a:gsLst>
              <a:gs pos="77000">
                <a:schemeClr val="tx1"/>
              </a:gs>
              <a:gs pos="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2247900" y="0"/>
            <a:ext cx="6896100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Population upper limits</a:t>
            </a: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664632" y="1838325"/>
            <a:ext cx="1504951" cy="1748745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upload.wikimedia.org/wikipedia/commons/e/e4/Glob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68" y="3425145"/>
            <a:ext cx="466725" cy="4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5169583" y="1838325"/>
            <a:ext cx="3822017" cy="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34200" y="1447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observer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474383" y="2518455"/>
            <a:ext cx="3517217" cy="1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946217" y="219528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GW 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horizon distance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5486400" y="5031186"/>
            <a:ext cx="3517217" cy="1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946217" y="4708021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GW+HEN horizon distance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5105400" y="5867400"/>
            <a:ext cx="368983" cy="53340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476877" y="6404655"/>
            <a:ext cx="3517217" cy="1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257923" y="6081490"/>
            <a:ext cx="274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HEN 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detection probability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174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25"/>
            <a:ext cx="91440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7088188" y="5943600"/>
            <a:ext cx="1593850" cy="546100"/>
          </a:xfrm>
          <a:prstGeom prst="roundRect">
            <a:avLst>
              <a:gd name="adj" fmla="val 27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8000"/>
                </a:solidFill>
                <a:cs typeface="Lucida Sans Unicode" pitchFamily="34" charset="0"/>
              </a:rPr>
              <a:t>“Antisymmetric”</a:t>
            </a:r>
            <a:br>
              <a:rPr lang="en-GB" sz="1600">
                <a:solidFill>
                  <a:srgbClr val="008000"/>
                </a:solidFill>
                <a:cs typeface="Lucida Sans Unicode" pitchFamily="34" charset="0"/>
              </a:rPr>
            </a:br>
            <a:r>
              <a:rPr lang="en-GB" sz="1600">
                <a:solidFill>
                  <a:srgbClr val="008000"/>
                </a:solidFill>
                <a:cs typeface="Lucida Sans Unicode" pitchFamily="34" charset="0"/>
              </a:rPr>
              <a:t>photodiode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2209800" y="3263900"/>
            <a:ext cx="1254125" cy="546100"/>
          </a:xfrm>
          <a:prstGeom prst="roundRect">
            <a:avLst>
              <a:gd name="adj" fmla="val 27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8000"/>
                </a:solidFill>
                <a:cs typeface="Lucida Sans Unicode" pitchFamily="34" charset="0"/>
              </a:rPr>
              <a:t>Fabry-Perot</a:t>
            </a:r>
            <a:br>
              <a:rPr lang="en-GB" sz="1600">
                <a:solidFill>
                  <a:srgbClr val="008000"/>
                </a:solidFill>
                <a:cs typeface="Lucida Sans Unicode" pitchFamily="34" charset="0"/>
              </a:rPr>
            </a:br>
            <a:r>
              <a:rPr lang="en-GB" sz="1600">
                <a:solidFill>
                  <a:srgbClr val="008000"/>
                </a:solidFill>
                <a:cs typeface="Lucida Sans Unicode" pitchFamily="34" charset="0"/>
              </a:rPr>
              <a:t>arm cavity</a:t>
            </a: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4048125" y="5562600"/>
            <a:ext cx="1198563" cy="546100"/>
          </a:xfrm>
          <a:prstGeom prst="roundRect">
            <a:avLst>
              <a:gd name="adj" fmla="val 27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8000"/>
                </a:solidFill>
                <a:cs typeface="Lucida Sans Unicode" pitchFamily="34" charset="0"/>
              </a:rPr>
              <a:t>“Recycling”</a:t>
            </a:r>
            <a:br>
              <a:rPr lang="en-GB" sz="1600">
                <a:solidFill>
                  <a:srgbClr val="008000"/>
                </a:solidFill>
                <a:cs typeface="Lucida Sans Unicode" pitchFamily="34" charset="0"/>
              </a:rPr>
            </a:br>
            <a:r>
              <a:rPr lang="en-GB" sz="1600">
                <a:solidFill>
                  <a:srgbClr val="008000"/>
                </a:solidFill>
                <a:cs typeface="Lucida Sans Unicode" pitchFamily="34" charset="0"/>
              </a:rPr>
              <a:t>mirror</a:t>
            </a: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2668588" y="4648200"/>
            <a:ext cx="1222375" cy="319088"/>
          </a:xfrm>
          <a:prstGeom prst="roundRect">
            <a:avLst>
              <a:gd name="adj" fmla="val 46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8000"/>
                </a:solidFill>
                <a:cs typeface="Lucida Sans Unicode" pitchFamily="34" charset="0"/>
              </a:rPr>
              <a:t>Input mirror</a:t>
            </a:r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4878388" y="5181600"/>
            <a:ext cx="1366837" cy="319088"/>
          </a:xfrm>
          <a:prstGeom prst="roundRect">
            <a:avLst>
              <a:gd name="adj" fmla="val 46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8000"/>
                </a:solidFill>
                <a:cs typeface="Lucida Sans Unicode" pitchFamily="34" charset="0"/>
              </a:rPr>
              <a:t>Beam splitter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0" y="3657600"/>
            <a:ext cx="121920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>
                <a:solidFill>
                  <a:srgbClr val="008000"/>
                </a:solidFill>
                <a:cs typeface="Lucida Sans Unicode" pitchFamily="34" charset="0"/>
              </a:rPr>
              <a:t>End mirror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7924800" y="3657600"/>
            <a:ext cx="121920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>
                <a:solidFill>
                  <a:srgbClr val="008000"/>
                </a:solidFill>
                <a:cs typeface="Lucida Sans Unicode" pitchFamily="34" charset="0"/>
              </a:rPr>
              <a:t>End mirror</a:t>
            </a:r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6477000" y="3035300"/>
            <a:ext cx="1254125" cy="546100"/>
          </a:xfrm>
          <a:prstGeom prst="roundRect">
            <a:avLst>
              <a:gd name="adj" fmla="val 27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8000"/>
                </a:solidFill>
                <a:cs typeface="Lucida Sans Unicode" pitchFamily="34" charset="0"/>
              </a:rPr>
              <a:t>Fabry-Perot</a:t>
            </a:r>
            <a:br>
              <a:rPr lang="en-GB" sz="1600">
                <a:solidFill>
                  <a:srgbClr val="008000"/>
                </a:solidFill>
                <a:cs typeface="Lucida Sans Unicode" pitchFamily="34" charset="0"/>
              </a:rPr>
            </a:br>
            <a:r>
              <a:rPr lang="en-GB" sz="1600">
                <a:solidFill>
                  <a:srgbClr val="008000"/>
                </a:solidFill>
                <a:cs typeface="Lucida Sans Unicode" pitchFamily="34" charset="0"/>
              </a:rPr>
              <a:t>arm cavity</a:t>
            </a: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0" hangingPunct="0"/>
            <a:r>
              <a:rPr lang="en-GB" sz="3200" b="1" cap="small" dirty="0" smtClean="0">
                <a:solidFill>
                  <a:srgbClr val="A50021"/>
                </a:solidFill>
                <a:latin typeface="Arial Rounded MT Bold" pitchFamily="34" charset="0"/>
                <a:cs typeface="Lucida Sans Unicode" pitchFamily="34" charset="0"/>
              </a:rPr>
              <a:t>Initial LIGO </a:t>
            </a:r>
            <a:r>
              <a:rPr lang="en-GB" sz="3200" b="1" cap="small" dirty="0">
                <a:solidFill>
                  <a:srgbClr val="A50021"/>
                </a:solidFill>
                <a:latin typeface="Arial Rounded MT Bold" pitchFamily="34" charset="0"/>
                <a:cs typeface="Lucida Sans Unicode" pitchFamily="34" charset="0"/>
              </a:rPr>
              <a:t>Optical Layout (not to scale)</a:t>
            </a:r>
            <a:endParaRPr lang="en-US" sz="3200" b="1" cap="small" dirty="0">
              <a:solidFill>
                <a:srgbClr val="A50021"/>
              </a:solidFill>
              <a:latin typeface="Arial Rounded MT Bold" pitchFamily="34" charset="0"/>
              <a:cs typeface="Lucida Sans Unicode" pitchFamily="34" charset="0"/>
            </a:endParaRPr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>
            <a:off x="6324600" y="4572000"/>
            <a:ext cx="1222375" cy="319088"/>
          </a:xfrm>
          <a:prstGeom prst="roundRect">
            <a:avLst>
              <a:gd name="adj" fmla="val 46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8000"/>
                </a:solidFill>
                <a:cs typeface="Lucida Sans Unicode" pitchFamily="34" charset="0"/>
              </a:rPr>
              <a:t>Input mirror</a:t>
            </a:r>
          </a:p>
        </p:txBody>
      </p:sp>
      <p:sp>
        <p:nvSpPr>
          <p:cNvPr id="8205" name="AutoShape 13"/>
          <p:cNvSpPr>
            <a:spLocks noChangeArrowheads="1"/>
          </p:cNvSpPr>
          <p:nvPr/>
        </p:nvSpPr>
        <p:spPr bwMode="auto">
          <a:xfrm>
            <a:off x="-60325" y="1447800"/>
            <a:ext cx="1341438" cy="319088"/>
          </a:xfrm>
          <a:prstGeom prst="roundRect">
            <a:avLst>
              <a:gd name="adj" fmla="val 46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8000"/>
                </a:solidFill>
                <a:cs typeface="Lucida Sans Unicode" pitchFamily="34" charset="0"/>
              </a:rPr>
              <a:t>Suspensions</a:t>
            </a:r>
          </a:p>
        </p:txBody>
      </p:sp>
      <p:sp>
        <p:nvSpPr>
          <p:cNvPr id="8207" name="Text Box 17"/>
          <p:cNvSpPr txBox="1">
            <a:spLocks noChangeArrowheads="1"/>
          </p:cNvSpPr>
          <p:nvPr/>
        </p:nvSpPr>
        <p:spPr bwMode="auto">
          <a:xfrm>
            <a:off x="5638800" y="914400"/>
            <a:ext cx="2438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n-US" sz="4000" b="1" dirty="0">
                <a:solidFill>
                  <a:srgbClr val="660033"/>
                </a:solidFill>
                <a:latin typeface="Times New Roman" pitchFamily="18" charset="0"/>
                <a:cs typeface="Lucida Sans Unicode" pitchFamily="34" charset="0"/>
              </a:rPr>
              <a:t>10kW</a:t>
            </a:r>
          </a:p>
        </p:txBody>
      </p:sp>
      <p:sp>
        <p:nvSpPr>
          <p:cNvPr id="8208" name="Text Box 19"/>
          <p:cNvSpPr txBox="1">
            <a:spLocks noChangeArrowheads="1"/>
          </p:cNvSpPr>
          <p:nvPr/>
        </p:nvSpPr>
        <p:spPr bwMode="auto">
          <a:xfrm>
            <a:off x="1295400" y="4724400"/>
            <a:ext cx="144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4000" b="1">
                <a:solidFill>
                  <a:srgbClr val="660033"/>
                </a:solidFill>
                <a:latin typeface="Times New Roman" pitchFamily="18" charset="0"/>
                <a:cs typeface="Lucida Sans Unicode" pitchFamily="34" charset="0"/>
              </a:rPr>
              <a:t>6W</a:t>
            </a:r>
          </a:p>
        </p:txBody>
      </p:sp>
      <p:sp>
        <p:nvSpPr>
          <p:cNvPr id="8209" name="Line 20"/>
          <p:cNvSpPr>
            <a:spLocks noChangeShapeType="1"/>
          </p:cNvSpPr>
          <p:nvPr/>
        </p:nvSpPr>
        <p:spPr bwMode="auto">
          <a:xfrm>
            <a:off x="2514600" y="5105400"/>
            <a:ext cx="1219200" cy="228600"/>
          </a:xfrm>
          <a:prstGeom prst="line">
            <a:avLst/>
          </a:prstGeom>
          <a:noFill/>
          <a:ln w="57150">
            <a:solidFill>
              <a:srgbClr val="66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Line 21"/>
          <p:cNvSpPr>
            <a:spLocks noChangeShapeType="1"/>
          </p:cNvSpPr>
          <p:nvPr/>
        </p:nvSpPr>
        <p:spPr bwMode="auto">
          <a:xfrm>
            <a:off x="7315200" y="1600200"/>
            <a:ext cx="609600" cy="1676400"/>
          </a:xfrm>
          <a:prstGeom prst="line">
            <a:avLst/>
          </a:prstGeom>
          <a:noFill/>
          <a:ln w="57150">
            <a:solidFill>
              <a:srgbClr val="66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t="2962" r="1662" b="2962"/>
          <a:stretch>
            <a:fillRect/>
          </a:stretch>
        </p:blipFill>
        <p:spPr bwMode="auto">
          <a:xfrm>
            <a:off x="2273697" y="909415"/>
            <a:ext cx="2920206" cy="219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62" t="2962" r="1662" b="29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038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4495800" y="0"/>
            <a:ext cx="4648200" cy="8382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HEN</a:t>
            </a: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18435" name="Picture 2" descr="D:\Documents\GWHEN\Pictures\small bubble-smal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2400"/>
            <a:ext cx="43529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495800" y="1143000"/>
            <a:ext cx="4648200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IceCube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22 string</a:t>
            </a:r>
          </a:p>
          <a:p>
            <a:pPr>
              <a:defRPr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5000 neutrino</a:t>
            </a:r>
          </a:p>
          <a:p>
            <a:pPr>
              <a:defRPr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~1000 coincident with S5/VSR1</a:t>
            </a:r>
          </a:p>
          <a:p>
            <a:pPr>
              <a:defRPr/>
            </a:pPr>
            <a:endParaRPr lang="en-US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57475"/>
            <a:ext cx="42005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451350"/>
            <a:ext cx="312420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62325"/>
            <a:ext cx="42005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5881688"/>
            <a:ext cx="3841750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800600" y="1905000"/>
            <a:ext cx="4343400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Signal and BG likelihoods with energy dependence</a:t>
            </a:r>
            <a:endParaRPr lang="en-US" sz="1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800600" y="3962400"/>
            <a:ext cx="4343400" cy="6096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Directional uncertainty</a:t>
            </a:r>
            <a:endParaRPr lang="en-US" sz="1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800600" y="5248275"/>
            <a:ext cx="4343400" cy="6096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Multiple neutrino clusters </a:t>
            </a:r>
            <a:br>
              <a:rPr lang="en-US" sz="1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(up to 2 HENs)</a:t>
            </a:r>
            <a:endParaRPr lang="en-US" sz="1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AE568-B082-4F22-A4B6-38D31574ECD9}" type="slidenum">
              <a:rPr lang="en-US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08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4495800" y="0"/>
            <a:ext cx="4648200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GW</a:t>
            </a: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95800" y="914400"/>
            <a:ext cx="4648200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LIGO-Virgo  S5/VSR1 science run</a:t>
            </a:r>
          </a:p>
          <a:p>
            <a:pPr>
              <a:defRPr/>
            </a:pPr>
            <a:endParaRPr lang="en-US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14" name="Picture 2" descr="D:\Documents\Other\LIGO\DSC004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"/>
          <a:stretch/>
        </p:blipFill>
        <p:spPr bwMode="auto">
          <a:xfrm>
            <a:off x="142875" y="152399"/>
            <a:ext cx="4352925" cy="578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648200" y="1676400"/>
            <a:ext cx="1143000" cy="4191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strain</a:t>
            </a:r>
            <a:endParaRPr lang="en-US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81" y="1676400"/>
            <a:ext cx="2588419" cy="45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7086600" y="2362200"/>
            <a:ext cx="609600" cy="5334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800" dirty="0" err="1" smtClean="0">
                <a:solidFill>
                  <a:srgbClr val="72E6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</a:t>
            </a:r>
            <a:r>
              <a:rPr lang="en-US" sz="1800" baseline="-25000" dirty="0" err="1" smtClean="0">
                <a:solidFill>
                  <a:srgbClr val="72E6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rss</a:t>
            </a:r>
            <a:endParaRPr lang="en-US" sz="1800" baseline="-25000" dirty="0" smtClean="0">
              <a:solidFill>
                <a:srgbClr val="72E6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pPr algn="l">
              <a:defRPr/>
            </a:pPr>
            <a:endParaRPr lang="en-US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0" y="3048000"/>
            <a:ext cx="4572000" cy="9144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reconstructed signal parameters: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Likelihood 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Skymap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(spatial PDF)</a:t>
            </a:r>
          </a:p>
          <a:p>
            <a:pPr algn="l">
              <a:defRPr/>
            </a:pPr>
            <a:endParaRPr lang="en-US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0"/>
            <a:ext cx="4343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81" y="4079589"/>
            <a:ext cx="3883819" cy="262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2286000" y="6172200"/>
            <a:ext cx="4572000" cy="9144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antenna pattern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648200" y="2286000"/>
            <a:ext cx="2895601" cy="4191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triggers</a:t>
            </a:r>
            <a:endParaRPr lang="en-US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6200" y="4953000"/>
            <a:ext cx="4572000" cy="9144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Abbott et al., 2009</a:t>
            </a:r>
            <a:endParaRPr lang="en-US" sz="1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705600" y="3810000"/>
            <a:ext cx="2057400" cy="9144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Jameson Rollins, </a:t>
            </a:r>
            <a:br>
              <a:rPr lang="en-US" sz="11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PhD thesis</a:t>
            </a:r>
            <a:endParaRPr lang="en-US" sz="1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5070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495802" y="0"/>
            <a:ext cx="4648198" cy="8382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Galaxy Catalog</a:t>
            </a: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495802" y="1524000"/>
            <a:ext cx="4648198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Gravitational Wave Galaxy Catalog</a:t>
            </a:r>
          </a:p>
          <a:p>
            <a:pPr>
              <a:defRPr/>
            </a:pPr>
            <a:r>
              <a:rPr lang="en-US" sz="1600" b="1" i="1" dirty="0">
                <a:solidFill>
                  <a:srgbClr val="00FF00"/>
                </a:solidFill>
                <a:latin typeface="Bookman Old Style" pitchFamily="18" charset="0"/>
              </a:rPr>
              <a:t>arXiv:1103.0695v1</a:t>
            </a:r>
            <a:endParaRPr lang="en-US" sz="2000" b="1" i="1" dirty="0" smtClean="0">
              <a:solidFill>
                <a:srgbClr val="00FF00"/>
              </a:solidFill>
              <a:latin typeface="Bookman Old Style" pitchFamily="18" charset="0"/>
            </a:endParaRPr>
          </a:p>
          <a:p>
            <a:pPr>
              <a:defRPr/>
            </a:pPr>
            <a:endParaRPr lang="en-US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85" y="4527036"/>
            <a:ext cx="4367015" cy="21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495803" y="3505200"/>
            <a:ext cx="4648198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Galaxies within 40Mpc (~12000)</a:t>
            </a:r>
            <a:endParaRPr lang="en-US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76500"/>
            <a:ext cx="36131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6"/>
          <a:stretch/>
        </p:blipFill>
        <p:spPr>
          <a:xfrm rot="16200000">
            <a:off x="-950931" y="1265699"/>
            <a:ext cx="6550065" cy="434340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124700" y="4267200"/>
            <a:ext cx="2171700" cy="3048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" b="1" i="1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arXiv:1103.0695v1</a:t>
            </a:r>
            <a:endParaRPr lang="en-US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" y="6629400"/>
            <a:ext cx="4876798" cy="3048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200" b="1" i="1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Courtesy of </a:t>
            </a:r>
            <a:r>
              <a:rPr lang="en-US" sz="1200" b="1" i="1" dirty="0" err="1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Zsolt</a:t>
            </a:r>
            <a:r>
              <a:rPr lang="en-US" sz="1200" b="1" i="1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en-US" sz="1200" b="1" i="1" dirty="0" err="1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Frei</a:t>
            </a:r>
            <a:r>
              <a:rPr lang="en-US" sz="1200" b="1" i="1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 and James E. Gunn</a:t>
            </a:r>
            <a:endParaRPr lang="en-US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9859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2819401" cy="1524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40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Joint Analysis</a:t>
            </a: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-28528"/>
            <a:ext cx="6324600" cy="688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1219200" y="1905000"/>
            <a:ext cx="137159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input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133600" y="685800"/>
            <a:ext cx="1600200" cy="14859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133600" y="685800"/>
            <a:ext cx="3657600" cy="14859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133600" y="685800"/>
            <a:ext cx="5410200" cy="14859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133600" y="2171700"/>
            <a:ext cx="1371600" cy="1562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685800" y="5791200"/>
            <a:ext cx="137159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science reach</a:t>
            </a:r>
          </a:p>
        </p:txBody>
      </p:sp>
      <p:cxnSp>
        <p:nvCxnSpPr>
          <p:cNvPr id="33" name="Straight Arrow Connector 32"/>
          <p:cNvCxnSpPr>
            <a:stCxn id="32" idx="3"/>
          </p:cNvCxnSpPr>
          <p:nvPr/>
        </p:nvCxnSpPr>
        <p:spPr>
          <a:xfrm>
            <a:off x="2057399" y="6057900"/>
            <a:ext cx="4267201" cy="266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2" idx="3"/>
          </p:cNvCxnSpPr>
          <p:nvPr/>
        </p:nvCxnSpPr>
        <p:spPr>
          <a:xfrm>
            <a:off x="2057399" y="6057900"/>
            <a:ext cx="5943601" cy="266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4CD7C7-CFDE-4547-912F-C63BCCF08FB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99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0" y="381000"/>
            <a:ext cx="5353939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  <a:effectLst>
            <a:outerShdw blurRad="50800" dist="50800" dir="5400000" sx="77000" sy="77000" algn="ctr" rotWithShape="0">
              <a:srgbClr val="000000"/>
            </a:outerShdw>
            <a:reflection blurRad="88900" stA="51000" dist="88900" dir="5400000" sy="-100000" algn="bl" rotWithShape="0"/>
          </a:effectLst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28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	              Outline	</a:t>
            </a:r>
            <a:endParaRPr lang="en-US" sz="24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2362200"/>
            <a:ext cx="7086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Introduction: Antoine’s talk</a:t>
            </a:r>
            <a:b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en-US" sz="2400" dirty="0" smtClean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Joint sources of interest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GW and HEN source rate constraints (</a:t>
            </a:r>
            <a:r>
              <a:rPr lang="en-US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Bartos</a:t>
            </a:r>
            <a:r>
              <a:rPr lang="en-US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et al., 2011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)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first observation-based results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projected results with advanced detectors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GW+HEN source rate constraints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Joint GW+HEN search with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IceCube+LIGO+Virgo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Conclusion.</a:t>
            </a:r>
            <a:endParaRPr lang="en-US" sz="24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2639350"/>
      </p:ext>
    </p:extLst>
  </p:cSld>
  <p:clrMapOvr>
    <a:masterClrMapping/>
  </p:clrMapOvr>
  <p:transition spd="slow" advTm="48212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" t="8406" r="2032" b="2487"/>
          <a:stretch>
            <a:fillRect/>
          </a:stretch>
        </p:blipFill>
        <p:spPr bwMode="auto">
          <a:xfrm>
            <a:off x="20638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66" t="8406" r="2032" b="24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2247900" y="0"/>
            <a:ext cx="6896100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Science Case</a:t>
            </a: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56F9E-CA34-41F2-B50C-E72FEF2101E2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3" name="Freeform 22"/>
          <p:cNvSpPr/>
          <p:nvPr/>
        </p:nvSpPr>
        <p:spPr>
          <a:xfrm rot="15933030">
            <a:off x="665957" y="4666456"/>
            <a:ext cx="1187450" cy="2373313"/>
          </a:xfrm>
          <a:custGeom>
            <a:avLst/>
            <a:gdLst>
              <a:gd name="connsiteX0" fmla="*/ 696319 w 2265618"/>
              <a:gd name="connsiteY0" fmla="*/ 23501 h 1171743"/>
              <a:gd name="connsiteX1" fmla="*/ 149388 w 2265618"/>
              <a:gd name="connsiteY1" fmla="*/ 134596 h 1171743"/>
              <a:gd name="connsiteX2" fmla="*/ 149388 w 2265618"/>
              <a:gd name="connsiteY2" fmla="*/ 1031904 h 1171743"/>
              <a:gd name="connsiteX3" fmla="*/ 1858547 w 2265618"/>
              <a:gd name="connsiteY3" fmla="*/ 1074633 h 1171743"/>
              <a:gd name="connsiteX4" fmla="*/ 2149104 w 2265618"/>
              <a:gd name="connsiteY4" fmla="*/ 108958 h 1171743"/>
              <a:gd name="connsiteX5" fmla="*/ 277575 w 2265618"/>
              <a:gd name="connsiteY5" fmla="*/ 14955 h 11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5618" h="1171743">
                <a:moveTo>
                  <a:pt x="696319" y="23501"/>
                </a:moveTo>
                <a:cubicBezTo>
                  <a:pt x="468431" y="-4985"/>
                  <a:pt x="240543" y="-33471"/>
                  <a:pt x="149388" y="134596"/>
                </a:cubicBezTo>
                <a:cubicBezTo>
                  <a:pt x="58233" y="302663"/>
                  <a:pt x="-135472" y="875231"/>
                  <a:pt x="149388" y="1031904"/>
                </a:cubicBezTo>
                <a:cubicBezTo>
                  <a:pt x="434248" y="1188577"/>
                  <a:pt x="1525261" y="1228457"/>
                  <a:pt x="1858547" y="1074633"/>
                </a:cubicBezTo>
                <a:cubicBezTo>
                  <a:pt x="2191833" y="920809"/>
                  <a:pt x="2412599" y="285571"/>
                  <a:pt x="2149104" y="108958"/>
                </a:cubicBezTo>
                <a:cubicBezTo>
                  <a:pt x="1885609" y="-67655"/>
                  <a:pt x="491220" y="26349"/>
                  <a:pt x="277575" y="1495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Freeform 23"/>
          <p:cNvSpPr/>
          <p:nvPr/>
        </p:nvSpPr>
        <p:spPr>
          <a:xfrm rot="10800000">
            <a:off x="0" y="2895600"/>
            <a:ext cx="2247900" cy="1023938"/>
          </a:xfrm>
          <a:custGeom>
            <a:avLst/>
            <a:gdLst>
              <a:gd name="connsiteX0" fmla="*/ 696319 w 2265618"/>
              <a:gd name="connsiteY0" fmla="*/ 23501 h 1171743"/>
              <a:gd name="connsiteX1" fmla="*/ 149388 w 2265618"/>
              <a:gd name="connsiteY1" fmla="*/ 134596 h 1171743"/>
              <a:gd name="connsiteX2" fmla="*/ 149388 w 2265618"/>
              <a:gd name="connsiteY2" fmla="*/ 1031904 h 1171743"/>
              <a:gd name="connsiteX3" fmla="*/ 1858547 w 2265618"/>
              <a:gd name="connsiteY3" fmla="*/ 1074633 h 1171743"/>
              <a:gd name="connsiteX4" fmla="*/ 2149104 w 2265618"/>
              <a:gd name="connsiteY4" fmla="*/ 108958 h 1171743"/>
              <a:gd name="connsiteX5" fmla="*/ 277575 w 2265618"/>
              <a:gd name="connsiteY5" fmla="*/ 14955 h 11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5618" h="1171743">
                <a:moveTo>
                  <a:pt x="696319" y="23501"/>
                </a:moveTo>
                <a:cubicBezTo>
                  <a:pt x="468431" y="-4985"/>
                  <a:pt x="240543" y="-33471"/>
                  <a:pt x="149388" y="134596"/>
                </a:cubicBezTo>
                <a:cubicBezTo>
                  <a:pt x="58233" y="302663"/>
                  <a:pt x="-135472" y="875231"/>
                  <a:pt x="149388" y="1031904"/>
                </a:cubicBezTo>
                <a:cubicBezTo>
                  <a:pt x="434248" y="1188577"/>
                  <a:pt x="1525261" y="1228457"/>
                  <a:pt x="1858547" y="1074633"/>
                </a:cubicBezTo>
                <a:cubicBezTo>
                  <a:pt x="2191833" y="920809"/>
                  <a:pt x="2412599" y="285571"/>
                  <a:pt x="2149104" y="108958"/>
                </a:cubicBezTo>
                <a:cubicBezTo>
                  <a:pt x="1885609" y="-67655"/>
                  <a:pt x="491220" y="26349"/>
                  <a:pt x="277575" y="1495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Freeform 24"/>
          <p:cNvSpPr/>
          <p:nvPr/>
        </p:nvSpPr>
        <p:spPr>
          <a:xfrm rot="4941145">
            <a:off x="4595813" y="1824038"/>
            <a:ext cx="3009900" cy="3429000"/>
          </a:xfrm>
          <a:custGeom>
            <a:avLst/>
            <a:gdLst>
              <a:gd name="connsiteX0" fmla="*/ 696319 w 2265618"/>
              <a:gd name="connsiteY0" fmla="*/ 23501 h 1171743"/>
              <a:gd name="connsiteX1" fmla="*/ 149388 w 2265618"/>
              <a:gd name="connsiteY1" fmla="*/ 134596 h 1171743"/>
              <a:gd name="connsiteX2" fmla="*/ 149388 w 2265618"/>
              <a:gd name="connsiteY2" fmla="*/ 1031904 h 1171743"/>
              <a:gd name="connsiteX3" fmla="*/ 1858547 w 2265618"/>
              <a:gd name="connsiteY3" fmla="*/ 1074633 h 1171743"/>
              <a:gd name="connsiteX4" fmla="*/ 2149104 w 2265618"/>
              <a:gd name="connsiteY4" fmla="*/ 108958 h 1171743"/>
              <a:gd name="connsiteX5" fmla="*/ 277575 w 2265618"/>
              <a:gd name="connsiteY5" fmla="*/ 14955 h 11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5618" h="1171743">
                <a:moveTo>
                  <a:pt x="696319" y="23501"/>
                </a:moveTo>
                <a:cubicBezTo>
                  <a:pt x="468431" y="-4985"/>
                  <a:pt x="240543" y="-33471"/>
                  <a:pt x="149388" y="134596"/>
                </a:cubicBezTo>
                <a:cubicBezTo>
                  <a:pt x="58233" y="302663"/>
                  <a:pt x="-135472" y="875231"/>
                  <a:pt x="149388" y="1031904"/>
                </a:cubicBezTo>
                <a:cubicBezTo>
                  <a:pt x="434248" y="1188577"/>
                  <a:pt x="1525261" y="1228457"/>
                  <a:pt x="1858547" y="1074633"/>
                </a:cubicBezTo>
                <a:cubicBezTo>
                  <a:pt x="2191833" y="920809"/>
                  <a:pt x="2412599" y="285571"/>
                  <a:pt x="2149104" y="108958"/>
                </a:cubicBezTo>
                <a:cubicBezTo>
                  <a:pt x="1885609" y="-67655"/>
                  <a:pt x="491220" y="26349"/>
                  <a:pt x="277575" y="1495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535362" y="5715000"/>
            <a:ext cx="4313238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000" cap="small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Gravitational       High-energy</a:t>
            </a:r>
            <a:br>
              <a:rPr lang="en-US" sz="2000" cap="small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sz="2000" cap="small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waves                       neutrinos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316163" y="4191000"/>
            <a:ext cx="1524000" cy="1643063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973763" y="4343400"/>
            <a:ext cx="0" cy="1490663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 txBox="1">
            <a:spLocks/>
          </p:cNvSpPr>
          <p:nvPr/>
        </p:nvSpPr>
        <p:spPr>
          <a:xfrm>
            <a:off x="2247900" y="838200"/>
            <a:ext cx="4762500" cy="762000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4304" y="304800"/>
            <a:ext cx="2438400" cy="1295400"/>
          </a:xfrm>
          <a:custGeom>
            <a:avLst/>
            <a:gdLst>
              <a:gd name="connsiteX0" fmla="*/ 696319 w 2265618"/>
              <a:gd name="connsiteY0" fmla="*/ 23501 h 1171743"/>
              <a:gd name="connsiteX1" fmla="*/ 149388 w 2265618"/>
              <a:gd name="connsiteY1" fmla="*/ 134596 h 1171743"/>
              <a:gd name="connsiteX2" fmla="*/ 149388 w 2265618"/>
              <a:gd name="connsiteY2" fmla="*/ 1031904 h 1171743"/>
              <a:gd name="connsiteX3" fmla="*/ 1858547 w 2265618"/>
              <a:gd name="connsiteY3" fmla="*/ 1074633 h 1171743"/>
              <a:gd name="connsiteX4" fmla="*/ 2149104 w 2265618"/>
              <a:gd name="connsiteY4" fmla="*/ 108958 h 1171743"/>
              <a:gd name="connsiteX5" fmla="*/ 277575 w 2265618"/>
              <a:gd name="connsiteY5" fmla="*/ 14955 h 11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5618" h="1171743">
                <a:moveTo>
                  <a:pt x="696319" y="23501"/>
                </a:moveTo>
                <a:cubicBezTo>
                  <a:pt x="468431" y="-4985"/>
                  <a:pt x="240543" y="-33471"/>
                  <a:pt x="149388" y="134596"/>
                </a:cubicBezTo>
                <a:cubicBezTo>
                  <a:pt x="58233" y="302663"/>
                  <a:pt x="-135472" y="875231"/>
                  <a:pt x="149388" y="1031904"/>
                </a:cubicBezTo>
                <a:cubicBezTo>
                  <a:pt x="434248" y="1188577"/>
                  <a:pt x="1525261" y="1228457"/>
                  <a:pt x="1858547" y="1074633"/>
                </a:cubicBezTo>
                <a:cubicBezTo>
                  <a:pt x="2191833" y="920809"/>
                  <a:pt x="2412599" y="285571"/>
                  <a:pt x="2149104" y="108958"/>
                </a:cubicBezTo>
                <a:cubicBezTo>
                  <a:pt x="1885609" y="-67655"/>
                  <a:pt x="491220" y="26349"/>
                  <a:pt x="277575" y="1495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-1143000" y="990600"/>
            <a:ext cx="5067300" cy="5002213"/>
          </a:xfrm>
          <a:prstGeom prst="ellipse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326" name="Straight Arrow Connector 40"/>
          <p:cNvCxnSpPr>
            <a:cxnSpLocks noChangeShapeType="1"/>
          </p:cNvCxnSpPr>
          <p:nvPr/>
        </p:nvCxnSpPr>
        <p:spPr bwMode="auto">
          <a:xfrm flipV="1">
            <a:off x="4395788" y="5062538"/>
            <a:ext cx="339725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7" name="Straight Arrow Connector 41"/>
          <p:cNvCxnSpPr>
            <a:cxnSpLocks noChangeShapeType="1"/>
          </p:cNvCxnSpPr>
          <p:nvPr/>
        </p:nvCxnSpPr>
        <p:spPr bwMode="auto">
          <a:xfrm flipH="1">
            <a:off x="4243388" y="5367338"/>
            <a:ext cx="339725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-55563" y="1555750"/>
            <a:ext cx="3895726" cy="3817938"/>
            <a:chOff x="-55020" y="1556340"/>
            <a:chExt cx="3894930" cy="3817968"/>
          </a:xfrm>
        </p:grpSpPr>
        <p:sp>
          <p:nvSpPr>
            <p:cNvPr id="47" name="Pie 46"/>
            <p:cNvSpPr/>
            <p:nvPr/>
          </p:nvSpPr>
          <p:spPr bwMode="auto">
            <a:xfrm rot="4271305">
              <a:off x="-93343" y="1594663"/>
              <a:ext cx="3817968" cy="3741322"/>
            </a:xfrm>
            <a:prstGeom prst="pie">
              <a:avLst>
                <a:gd name="adj1" fmla="val 16514147"/>
                <a:gd name="adj2" fmla="val 18212920"/>
              </a:avLst>
            </a:prstGeom>
            <a:gradFill flip="none" rotWithShape="1">
              <a:gsLst>
                <a:gs pos="0">
                  <a:srgbClr val="FF0000"/>
                </a:gs>
                <a:gs pos="87000">
                  <a:srgbClr val="FFC000"/>
                </a:gs>
                <a:gs pos="100000">
                  <a:srgbClr val="FFFF00"/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1217613">
                <a:defRPr/>
              </a:pPr>
              <a:endParaRPr lang="en-US" sz="2300" dirty="0">
                <a:latin typeface="Arial" charset="0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194008" y="3237516"/>
              <a:ext cx="1645902" cy="339728"/>
            </a:xfrm>
            <a:custGeom>
              <a:avLst/>
              <a:gdLst>
                <a:gd name="connsiteX0" fmla="*/ 0 w 1645920"/>
                <a:gd name="connsiteY0" fmla="*/ 193040 h 340342"/>
                <a:gd name="connsiteX1" fmla="*/ 556260 w 1645920"/>
                <a:gd name="connsiteY1" fmla="*/ 231140 h 340342"/>
                <a:gd name="connsiteX2" fmla="*/ 792480 w 1645920"/>
                <a:gd name="connsiteY2" fmla="*/ 147320 h 340342"/>
                <a:gd name="connsiteX3" fmla="*/ 990600 w 1645920"/>
                <a:gd name="connsiteY3" fmla="*/ 269240 h 340342"/>
                <a:gd name="connsiteX4" fmla="*/ 1219200 w 1645920"/>
                <a:gd name="connsiteY4" fmla="*/ 124460 h 340342"/>
                <a:gd name="connsiteX5" fmla="*/ 1394460 w 1645920"/>
                <a:gd name="connsiteY5" fmla="*/ 269240 h 340342"/>
                <a:gd name="connsiteX6" fmla="*/ 1508760 w 1645920"/>
                <a:gd name="connsiteY6" fmla="*/ 337820 h 340342"/>
                <a:gd name="connsiteX7" fmla="*/ 1645920 w 1645920"/>
                <a:gd name="connsiteY7" fmla="*/ 185420 h 340342"/>
                <a:gd name="connsiteX8" fmla="*/ 1508760 w 1645920"/>
                <a:gd name="connsiteY8" fmla="*/ 25400 h 340342"/>
                <a:gd name="connsiteX9" fmla="*/ 1409700 w 1645920"/>
                <a:gd name="connsiteY9" fmla="*/ 2540 h 340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920" h="340342">
                  <a:moveTo>
                    <a:pt x="0" y="193040"/>
                  </a:moveTo>
                  <a:cubicBezTo>
                    <a:pt x="212090" y="215900"/>
                    <a:pt x="424180" y="238760"/>
                    <a:pt x="556260" y="231140"/>
                  </a:cubicBezTo>
                  <a:cubicBezTo>
                    <a:pt x="688340" y="223520"/>
                    <a:pt x="720090" y="140970"/>
                    <a:pt x="792480" y="147320"/>
                  </a:cubicBezTo>
                  <a:cubicBezTo>
                    <a:pt x="864870" y="153670"/>
                    <a:pt x="919480" y="273050"/>
                    <a:pt x="990600" y="269240"/>
                  </a:cubicBezTo>
                  <a:cubicBezTo>
                    <a:pt x="1061720" y="265430"/>
                    <a:pt x="1151890" y="124460"/>
                    <a:pt x="1219200" y="124460"/>
                  </a:cubicBezTo>
                  <a:cubicBezTo>
                    <a:pt x="1286510" y="124460"/>
                    <a:pt x="1346200" y="233680"/>
                    <a:pt x="1394460" y="269240"/>
                  </a:cubicBezTo>
                  <a:cubicBezTo>
                    <a:pt x="1442720" y="304800"/>
                    <a:pt x="1466850" y="351790"/>
                    <a:pt x="1508760" y="337820"/>
                  </a:cubicBezTo>
                  <a:cubicBezTo>
                    <a:pt x="1550670" y="323850"/>
                    <a:pt x="1645920" y="237490"/>
                    <a:pt x="1645920" y="185420"/>
                  </a:cubicBezTo>
                  <a:cubicBezTo>
                    <a:pt x="1645920" y="133350"/>
                    <a:pt x="1548130" y="55880"/>
                    <a:pt x="1508760" y="25400"/>
                  </a:cubicBezTo>
                  <a:cubicBezTo>
                    <a:pt x="1469390" y="-5080"/>
                    <a:pt x="1439545" y="-1270"/>
                    <a:pt x="1409700" y="2540"/>
                  </a:cubicBezTo>
                </a:path>
              </a:pathLst>
            </a:cu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-4849813" y="-3159125"/>
            <a:ext cx="13323888" cy="13247688"/>
            <a:chOff x="-4849321" y="-3158613"/>
            <a:chExt cx="13324008" cy="13247873"/>
          </a:xfrm>
        </p:grpSpPr>
        <p:sp>
          <p:nvSpPr>
            <p:cNvPr id="40" name="Pie 39"/>
            <p:cNvSpPr/>
            <p:nvPr/>
          </p:nvSpPr>
          <p:spPr bwMode="auto">
            <a:xfrm rot="4271305">
              <a:off x="-4811254" y="-3196680"/>
              <a:ext cx="13247873" cy="13324008"/>
            </a:xfrm>
            <a:prstGeom prst="pie">
              <a:avLst>
                <a:gd name="adj1" fmla="val 16514147"/>
                <a:gd name="adj2" fmla="val 18212920"/>
              </a:avLst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87000">
                  <a:srgbClr val="FFC000"/>
                </a:gs>
                <a:gs pos="100000">
                  <a:srgbClr val="FFFF00"/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1217613">
                <a:defRPr/>
              </a:pPr>
              <a:r>
                <a:rPr lang="en-US" sz="2300" dirty="0">
                  <a:latin typeface="Arial" charset="0"/>
                  <a:cs typeface="+mn-cs"/>
                </a:rPr>
                <a:t>FG</a:t>
              </a:r>
            </a:p>
          </p:txBody>
        </p:sp>
        <p:sp>
          <p:nvSpPr>
            <p:cNvPr id="52" name="Freeform 51"/>
            <p:cNvSpPr/>
            <p:nvPr/>
          </p:nvSpPr>
          <p:spPr>
            <a:xfrm>
              <a:off x="4755142" y="3124800"/>
              <a:ext cx="2636861" cy="604846"/>
            </a:xfrm>
            <a:custGeom>
              <a:avLst/>
              <a:gdLst>
                <a:gd name="connsiteX0" fmla="*/ 0 w 1645920"/>
                <a:gd name="connsiteY0" fmla="*/ 193040 h 340342"/>
                <a:gd name="connsiteX1" fmla="*/ 556260 w 1645920"/>
                <a:gd name="connsiteY1" fmla="*/ 231140 h 340342"/>
                <a:gd name="connsiteX2" fmla="*/ 792480 w 1645920"/>
                <a:gd name="connsiteY2" fmla="*/ 147320 h 340342"/>
                <a:gd name="connsiteX3" fmla="*/ 990600 w 1645920"/>
                <a:gd name="connsiteY3" fmla="*/ 269240 h 340342"/>
                <a:gd name="connsiteX4" fmla="*/ 1219200 w 1645920"/>
                <a:gd name="connsiteY4" fmla="*/ 124460 h 340342"/>
                <a:gd name="connsiteX5" fmla="*/ 1394460 w 1645920"/>
                <a:gd name="connsiteY5" fmla="*/ 269240 h 340342"/>
                <a:gd name="connsiteX6" fmla="*/ 1508760 w 1645920"/>
                <a:gd name="connsiteY6" fmla="*/ 337820 h 340342"/>
                <a:gd name="connsiteX7" fmla="*/ 1645920 w 1645920"/>
                <a:gd name="connsiteY7" fmla="*/ 185420 h 340342"/>
                <a:gd name="connsiteX8" fmla="*/ 1508760 w 1645920"/>
                <a:gd name="connsiteY8" fmla="*/ 25400 h 340342"/>
                <a:gd name="connsiteX9" fmla="*/ 1409700 w 1645920"/>
                <a:gd name="connsiteY9" fmla="*/ 2540 h 340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920" h="340342">
                  <a:moveTo>
                    <a:pt x="0" y="193040"/>
                  </a:moveTo>
                  <a:cubicBezTo>
                    <a:pt x="212090" y="215900"/>
                    <a:pt x="424180" y="238760"/>
                    <a:pt x="556260" y="231140"/>
                  </a:cubicBezTo>
                  <a:cubicBezTo>
                    <a:pt x="688340" y="223520"/>
                    <a:pt x="720090" y="140970"/>
                    <a:pt x="792480" y="147320"/>
                  </a:cubicBezTo>
                  <a:cubicBezTo>
                    <a:pt x="864870" y="153670"/>
                    <a:pt x="919480" y="273050"/>
                    <a:pt x="990600" y="269240"/>
                  </a:cubicBezTo>
                  <a:cubicBezTo>
                    <a:pt x="1061720" y="265430"/>
                    <a:pt x="1151890" y="124460"/>
                    <a:pt x="1219200" y="124460"/>
                  </a:cubicBezTo>
                  <a:cubicBezTo>
                    <a:pt x="1286510" y="124460"/>
                    <a:pt x="1346200" y="233680"/>
                    <a:pt x="1394460" y="269240"/>
                  </a:cubicBezTo>
                  <a:cubicBezTo>
                    <a:pt x="1442720" y="304800"/>
                    <a:pt x="1466850" y="351790"/>
                    <a:pt x="1508760" y="337820"/>
                  </a:cubicBezTo>
                  <a:cubicBezTo>
                    <a:pt x="1550670" y="323850"/>
                    <a:pt x="1645920" y="237490"/>
                    <a:pt x="1645920" y="185420"/>
                  </a:cubicBezTo>
                  <a:cubicBezTo>
                    <a:pt x="1645920" y="133350"/>
                    <a:pt x="1548130" y="55880"/>
                    <a:pt x="1508760" y="25400"/>
                  </a:cubicBezTo>
                  <a:cubicBezTo>
                    <a:pt x="1469390" y="-5080"/>
                    <a:pt x="1439545" y="-1270"/>
                    <a:pt x="1409700" y="2540"/>
                  </a:cubicBezTo>
                </a:path>
              </a:pathLst>
            </a:cu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2453654" y="1109968"/>
            <a:ext cx="5394946" cy="750277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Choked 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GRBs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                    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(</a:t>
            </a:r>
            <a:r>
              <a:rPr lang="en-US" sz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Mészáros</a:t>
            </a:r>
            <a:r>
              <a:rPr lang="en-US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&amp; Waxman, 2001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)</a:t>
            </a:r>
            <a:endParaRPr 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pPr algn="l">
              <a:defRPr/>
            </a:pPr>
            <a:endParaRPr lang="en-US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453654" y="1109968"/>
            <a:ext cx="5394946" cy="750277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Choked 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GRBs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                    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(</a:t>
            </a:r>
            <a:r>
              <a:rPr lang="en-US" sz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Mészáros</a:t>
            </a:r>
            <a:r>
              <a:rPr lang="en-US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&amp; Waxman, 2001)</a:t>
            </a:r>
            <a:endParaRPr lang="en-US" sz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Low-luminosity GRBs   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(</a:t>
            </a:r>
            <a:r>
              <a:rPr lang="en-US" sz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Murase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et al., 2006)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0387806"/>
      </p:ext>
    </p:extLst>
  </p:cSld>
  <p:clrMapOvr>
    <a:masterClrMapping/>
  </p:clrMapOvr>
  <p:transition spd="slow" advTm="10199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/>
      <p:bldP spid="22" grpId="0" animBg="1"/>
      <p:bldP spid="9" grpId="0" animBg="1"/>
      <p:bldP spid="26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" t="8406" r="2032" b="2487"/>
          <a:stretch>
            <a:fillRect/>
          </a:stretch>
        </p:blipFill>
        <p:spPr bwMode="auto">
          <a:xfrm>
            <a:off x="20638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66" t="8406" r="2032" b="24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2247900" y="0"/>
            <a:ext cx="6896100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Science Case</a:t>
            </a: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56F9E-CA34-41F2-B50C-E72FEF2101E2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3" name="Freeform 22"/>
          <p:cNvSpPr/>
          <p:nvPr/>
        </p:nvSpPr>
        <p:spPr>
          <a:xfrm rot="15933030">
            <a:off x="665957" y="4666456"/>
            <a:ext cx="1187450" cy="2373313"/>
          </a:xfrm>
          <a:custGeom>
            <a:avLst/>
            <a:gdLst>
              <a:gd name="connsiteX0" fmla="*/ 696319 w 2265618"/>
              <a:gd name="connsiteY0" fmla="*/ 23501 h 1171743"/>
              <a:gd name="connsiteX1" fmla="*/ 149388 w 2265618"/>
              <a:gd name="connsiteY1" fmla="*/ 134596 h 1171743"/>
              <a:gd name="connsiteX2" fmla="*/ 149388 w 2265618"/>
              <a:gd name="connsiteY2" fmla="*/ 1031904 h 1171743"/>
              <a:gd name="connsiteX3" fmla="*/ 1858547 w 2265618"/>
              <a:gd name="connsiteY3" fmla="*/ 1074633 h 1171743"/>
              <a:gd name="connsiteX4" fmla="*/ 2149104 w 2265618"/>
              <a:gd name="connsiteY4" fmla="*/ 108958 h 1171743"/>
              <a:gd name="connsiteX5" fmla="*/ 277575 w 2265618"/>
              <a:gd name="connsiteY5" fmla="*/ 14955 h 11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5618" h="1171743">
                <a:moveTo>
                  <a:pt x="696319" y="23501"/>
                </a:moveTo>
                <a:cubicBezTo>
                  <a:pt x="468431" y="-4985"/>
                  <a:pt x="240543" y="-33471"/>
                  <a:pt x="149388" y="134596"/>
                </a:cubicBezTo>
                <a:cubicBezTo>
                  <a:pt x="58233" y="302663"/>
                  <a:pt x="-135472" y="875231"/>
                  <a:pt x="149388" y="1031904"/>
                </a:cubicBezTo>
                <a:cubicBezTo>
                  <a:pt x="434248" y="1188577"/>
                  <a:pt x="1525261" y="1228457"/>
                  <a:pt x="1858547" y="1074633"/>
                </a:cubicBezTo>
                <a:cubicBezTo>
                  <a:pt x="2191833" y="920809"/>
                  <a:pt x="2412599" y="285571"/>
                  <a:pt x="2149104" y="108958"/>
                </a:cubicBezTo>
                <a:cubicBezTo>
                  <a:pt x="1885609" y="-67655"/>
                  <a:pt x="491220" y="26349"/>
                  <a:pt x="277575" y="1495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Freeform 23"/>
          <p:cNvSpPr/>
          <p:nvPr/>
        </p:nvSpPr>
        <p:spPr>
          <a:xfrm rot="10800000">
            <a:off x="0" y="2895600"/>
            <a:ext cx="2247900" cy="1023938"/>
          </a:xfrm>
          <a:custGeom>
            <a:avLst/>
            <a:gdLst>
              <a:gd name="connsiteX0" fmla="*/ 696319 w 2265618"/>
              <a:gd name="connsiteY0" fmla="*/ 23501 h 1171743"/>
              <a:gd name="connsiteX1" fmla="*/ 149388 w 2265618"/>
              <a:gd name="connsiteY1" fmla="*/ 134596 h 1171743"/>
              <a:gd name="connsiteX2" fmla="*/ 149388 w 2265618"/>
              <a:gd name="connsiteY2" fmla="*/ 1031904 h 1171743"/>
              <a:gd name="connsiteX3" fmla="*/ 1858547 w 2265618"/>
              <a:gd name="connsiteY3" fmla="*/ 1074633 h 1171743"/>
              <a:gd name="connsiteX4" fmla="*/ 2149104 w 2265618"/>
              <a:gd name="connsiteY4" fmla="*/ 108958 h 1171743"/>
              <a:gd name="connsiteX5" fmla="*/ 277575 w 2265618"/>
              <a:gd name="connsiteY5" fmla="*/ 14955 h 11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5618" h="1171743">
                <a:moveTo>
                  <a:pt x="696319" y="23501"/>
                </a:moveTo>
                <a:cubicBezTo>
                  <a:pt x="468431" y="-4985"/>
                  <a:pt x="240543" y="-33471"/>
                  <a:pt x="149388" y="134596"/>
                </a:cubicBezTo>
                <a:cubicBezTo>
                  <a:pt x="58233" y="302663"/>
                  <a:pt x="-135472" y="875231"/>
                  <a:pt x="149388" y="1031904"/>
                </a:cubicBezTo>
                <a:cubicBezTo>
                  <a:pt x="434248" y="1188577"/>
                  <a:pt x="1525261" y="1228457"/>
                  <a:pt x="1858547" y="1074633"/>
                </a:cubicBezTo>
                <a:cubicBezTo>
                  <a:pt x="2191833" y="920809"/>
                  <a:pt x="2412599" y="285571"/>
                  <a:pt x="2149104" y="108958"/>
                </a:cubicBezTo>
                <a:cubicBezTo>
                  <a:pt x="1885609" y="-67655"/>
                  <a:pt x="491220" y="26349"/>
                  <a:pt x="277575" y="1495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Freeform 24"/>
          <p:cNvSpPr/>
          <p:nvPr/>
        </p:nvSpPr>
        <p:spPr>
          <a:xfrm rot="4941145">
            <a:off x="4595813" y="1824038"/>
            <a:ext cx="3009900" cy="3429000"/>
          </a:xfrm>
          <a:custGeom>
            <a:avLst/>
            <a:gdLst>
              <a:gd name="connsiteX0" fmla="*/ 696319 w 2265618"/>
              <a:gd name="connsiteY0" fmla="*/ 23501 h 1171743"/>
              <a:gd name="connsiteX1" fmla="*/ 149388 w 2265618"/>
              <a:gd name="connsiteY1" fmla="*/ 134596 h 1171743"/>
              <a:gd name="connsiteX2" fmla="*/ 149388 w 2265618"/>
              <a:gd name="connsiteY2" fmla="*/ 1031904 h 1171743"/>
              <a:gd name="connsiteX3" fmla="*/ 1858547 w 2265618"/>
              <a:gd name="connsiteY3" fmla="*/ 1074633 h 1171743"/>
              <a:gd name="connsiteX4" fmla="*/ 2149104 w 2265618"/>
              <a:gd name="connsiteY4" fmla="*/ 108958 h 1171743"/>
              <a:gd name="connsiteX5" fmla="*/ 277575 w 2265618"/>
              <a:gd name="connsiteY5" fmla="*/ 14955 h 11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5618" h="1171743">
                <a:moveTo>
                  <a:pt x="696319" y="23501"/>
                </a:moveTo>
                <a:cubicBezTo>
                  <a:pt x="468431" y="-4985"/>
                  <a:pt x="240543" y="-33471"/>
                  <a:pt x="149388" y="134596"/>
                </a:cubicBezTo>
                <a:cubicBezTo>
                  <a:pt x="58233" y="302663"/>
                  <a:pt x="-135472" y="875231"/>
                  <a:pt x="149388" y="1031904"/>
                </a:cubicBezTo>
                <a:cubicBezTo>
                  <a:pt x="434248" y="1188577"/>
                  <a:pt x="1525261" y="1228457"/>
                  <a:pt x="1858547" y="1074633"/>
                </a:cubicBezTo>
                <a:cubicBezTo>
                  <a:pt x="2191833" y="920809"/>
                  <a:pt x="2412599" y="285571"/>
                  <a:pt x="2149104" y="108958"/>
                </a:cubicBezTo>
                <a:cubicBezTo>
                  <a:pt x="1885609" y="-67655"/>
                  <a:pt x="491220" y="26349"/>
                  <a:pt x="277575" y="1495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535362" y="5715000"/>
            <a:ext cx="4008438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000" cap="small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Gravitational       High-energy</a:t>
            </a:r>
            <a:br>
              <a:rPr lang="en-US" sz="2000" cap="small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sz="2000" cap="small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waves                       neutrinos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316163" y="4191000"/>
            <a:ext cx="1524000" cy="1643063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973763" y="4343400"/>
            <a:ext cx="0" cy="1490663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 txBox="1">
            <a:spLocks/>
          </p:cNvSpPr>
          <p:nvPr/>
        </p:nvSpPr>
        <p:spPr>
          <a:xfrm>
            <a:off x="2247900" y="838200"/>
            <a:ext cx="4762500" cy="762000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0540" y="304800"/>
            <a:ext cx="2438400" cy="1295400"/>
          </a:xfrm>
          <a:custGeom>
            <a:avLst/>
            <a:gdLst>
              <a:gd name="connsiteX0" fmla="*/ 696319 w 2265618"/>
              <a:gd name="connsiteY0" fmla="*/ 23501 h 1171743"/>
              <a:gd name="connsiteX1" fmla="*/ 149388 w 2265618"/>
              <a:gd name="connsiteY1" fmla="*/ 134596 h 1171743"/>
              <a:gd name="connsiteX2" fmla="*/ 149388 w 2265618"/>
              <a:gd name="connsiteY2" fmla="*/ 1031904 h 1171743"/>
              <a:gd name="connsiteX3" fmla="*/ 1858547 w 2265618"/>
              <a:gd name="connsiteY3" fmla="*/ 1074633 h 1171743"/>
              <a:gd name="connsiteX4" fmla="*/ 2149104 w 2265618"/>
              <a:gd name="connsiteY4" fmla="*/ 108958 h 1171743"/>
              <a:gd name="connsiteX5" fmla="*/ 277575 w 2265618"/>
              <a:gd name="connsiteY5" fmla="*/ 14955 h 11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5618" h="1171743">
                <a:moveTo>
                  <a:pt x="696319" y="23501"/>
                </a:moveTo>
                <a:cubicBezTo>
                  <a:pt x="468431" y="-4985"/>
                  <a:pt x="240543" y="-33471"/>
                  <a:pt x="149388" y="134596"/>
                </a:cubicBezTo>
                <a:cubicBezTo>
                  <a:pt x="58233" y="302663"/>
                  <a:pt x="-135472" y="875231"/>
                  <a:pt x="149388" y="1031904"/>
                </a:cubicBezTo>
                <a:cubicBezTo>
                  <a:pt x="434248" y="1188577"/>
                  <a:pt x="1525261" y="1228457"/>
                  <a:pt x="1858547" y="1074633"/>
                </a:cubicBezTo>
                <a:cubicBezTo>
                  <a:pt x="2191833" y="920809"/>
                  <a:pt x="2412599" y="285571"/>
                  <a:pt x="2149104" y="108958"/>
                </a:cubicBezTo>
                <a:cubicBezTo>
                  <a:pt x="1885609" y="-67655"/>
                  <a:pt x="491220" y="26349"/>
                  <a:pt x="277575" y="1495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-1143000" y="990600"/>
            <a:ext cx="5067300" cy="5002213"/>
          </a:xfrm>
          <a:prstGeom prst="ellipse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326" name="Straight Arrow Connector 40"/>
          <p:cNvCxnSpPr>
            <a:cxnSpLocks noChangeShapeType="1"/>
          </p:cNvCxnSpPr>
          <p:nvPr/>
        </p:nvCxnSpPr>
        <p:spPr bwMode="auto">
          <a:xfrm flipV="1">
            <a:off x="4395788" y="5062538"/>
            <a:ext cx="339725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7" name="Straight Arrow Connector 41"/>
          <p:cNvCxnSpPr>
            <a:cxnSpLocks noChangeShapeType="1"/>
          </p:cNvCxnSpPr>
          <p:nvPr/>
        </p:nvCxnSpPr>
        <p:spPr bwMode="auto">
          <a:xfrm flipH="1">
            <a:off x="4243388" y="5367338"/>
            <a:ext cx="339725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-55563" y="1555750"/>
            <a:ext cx="3895726" cy="3817938"/>
            <a:chOff x="-55020" y="1556340"/>
            <a:chExt cx="3894930" cy="3817968"/>
          </a:xfrm>
        </p:grpSpPr>
        <p:sp>
          <p:nvSpPr>
            <p:cNvPr id="47" name="Pie 46"/>
            <p:cNvSpPr/>
            <p:nvPr/>
          </p:nvSpPr>
          <p:spPr bwMode="auto">
            <a:xfrm rot="4271305">
              <a:off x="-93343" y="1594663"/>
              <a:ext cx="3817968" cy="3741322"/>
            </a:xfrm>
            <a:prstGeom prst="pie">
              <a:avLst>
                <a:gd name="adj1" fmla="val 16514147"/>
                <a:gd name="adj2" fmla="val 18212920"/>
              </a:avLst>
            </a:prstGeom>
            <a:gradFill flip="none" rotWithShape="1">
              <a:gsLst>
                <a:gs pos="0">
                  <a:srgbClr val="FF0000"/>
                </a:gs>
                <a:gs pos="87000">
                  <a:srgbClr val="FFC000"/>
                </a:gs>
                <a:gs pos="100000">
                  <a:srgbClr val="FFFF00"/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1217613">
                <a:defRPr/>
              </a:pPr>
              <a:endParaRPr lang="en-US" sz="2300" dirty="0">
                <a:latin typeface="Arial" charset="0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194008" y="3237516"/>
              <a:ext cx="1645902" cy="339728"/>
            </a:xfrm>
            <a:custGeom>
              <a:avLst/>
              <a:gdLst>
                <a:gd name="connsiteX0" fmla="*/ 0 w 1645920"/>
                <a:gd name="connsiteY0" fmla="*/ 193040 h 340342"/>
                <a:gd name="connsiteX1" fmla="*/ 556260 w 1645920"/>
                <a:gd name="connsiteY1" fmla="*/ 231140 h 340342"/>
                <a:gd name="connsiteX2" fmla="*/ 792480 w 1645920"/>
                <a:gd name="connsiteY2" fmla="*/ 147320 h 340342"/>
                <a:gd name="connsiteX3" fmla="*/ 990600 w 1645920"/>
                <a:gd name="connsiteY3" fmla="*/ 269240 h 340342"/>
                <a:gd name="connsiteX4" fmla="*/ 1219200 w 1645920"/>
                <a:gd name="connsiteY4" fmla="*/ 124460 h 340342"/>
                <a:gd name="connsiteX5" fmla="*/ 1394460 w 1645920"/>
                <a:gd name="connsiteY5" fmla="*/ 269240 h 340342"/>
                <a:gd name="connsiteX6" fmla="*/ 1508760 w 1645920"/>
                <a:gd name="connsiteY6" fmla="*/ 337820 h 340342"/>
                <a:gd name="connsiteX7" fmla="*/ 1645920 w 1645920"/>
                <a:gd name="connsiteY7" fmla="*/ 185420 h 340342"/>
                <a:gd name="connsiteX8" fmla="*/ 1508760 w 1645920"/>
                <a:gd name="connsiteY8" fmla="*/ 25400 h 340342"/>
                <a:gd name="connsiteX9" fmla="*/ 1409700 w 1645920"/>
                <a:gd name="connsiteY9" fmla="*/ 2540 h 340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920" h="340342">
                  <a:moveTo>
                    <a:pt x="0" y="193040"/>
                  </a:moveTo>
                  <a:cubicBezTo>
                    <a:pt x="212090" y="215900"/>
                    <a:pt x="424180" y="238760"/>
                    <a:pt x="556260" y="231140"/>
                  </a:cubicBezTo>
                  <a:cubicBezTo>
                    <a:pt x="688340" y="223520"/>
                    <a:pt x="720090" y="140970"/>
                    <a:pt x="792480" y="147320"/>
                  </a:cubicBezTo>
                  <a:cubicBezTo>
                    <a:pt x="864870" y="153670"/>
                    <a:pt x="919480" y="273050"/>
                    <a:pt x="990600" y="269240"/>
                  </a:cubicBezTo>
                  <a:cubicBezTo>
                    <a:pt x="1061720" y="265430"/>
                    <a:pt x="1151890" y="124460"/>
                    <a:pt x="1219200" y="124460"/>
                  </a:cubicBezTo>
                  <a:cubicBezTo>
                    <a:pt x="1286510" y="124460"/>
                    <a:pt x="1346200" y="233680"/>
                    <a:pt x="1394460" y="269240"/>
                  </a:cubicBezTo>
                  <a:cubicBezTo>
                    <a:pt x="1442720" y="304800"/>
                    <a:pt x="1466850" y="351790"/>
                    <a:pt x="1508760" y="337820"/>
                  </a:cubicBezTo>
                  <a:cubicBezTo>
                    <a:pt x="1550670" y="323850"/>
                    <a:pt x="1645920" y="237490"/>
                    <a:pt x="1645920" y="185420"/>
                  </a:cubicBezTo>
                  <a:cubicBezTo>
                    <a:pt x="1645920" y="133350"/>
                    <a:pt x="1548130" y="55880"/>
                    <a:pt x="1508760" y="25400"/>
                  </a:cubicBezTo>
                  <a:cubicBezTo>
                    <a:pt x="1469390" y="-5080"/>
                    <a:pt x="1439545" y="-1270"/>
                    <a:pt x="1409700" y="2540"/>
                  </a:cubicBezTo>
                </a:path>
              </a:pathLst>
            </a:cu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-4849813" y="-3159125"/>
            <a:ext cx="13323888" cy="13247688"/>
            <a:chOff x="-4849321" y="-3158613"/>
            <a:chExt cx="13324008" cy="13247873"/>
          </a:xfrm>
        </p:grpSpPr>
        <p:sp>
          <p:nvSpPr>
            <p:cNvPr id="40" name="Pie 39"/>
            <p:cNvSpPr/>
            <p:nvPr/>
          </p:nvSpPr>
          <p:spPr bwMode="auto">
            <a:xfrm rot="4271305">
              <a:off x="-4811254" y="-3196680"/>
              <a:ext cx="13247873" cy="13324008"/>
            </a:xfrm>
            <a:prstGeom prst="pie">
              <a:avLst>
                <a:gd name="adj1" fmla="val 16514147"/>
                <a:gd name="adj2" fmla="val 18212920"/>
              </a:avLst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87000">
                  <a:srgbClr val="FFC000"/>
                </a:gs>
                <a:gs pos="100000">
                  <a:srgbClr val="FFFF00"/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1217613">
                <a:defRPr/>
              </a:pPr>
              <a:r>
                <a:rPr lang="en-US" sz="2300" dirty="0">
                  <a:latin typeface="Arial" charset="0"/>
                  <a:cs typeface="+mn-cs"/>
                </a:rPr>
                <a:t>FG</a:t>
              </a:r>
            </a:p>
          </p:txBody>
        </p:sp>
        <p:sp>
          <p:nvSpPr>
            <p:cNvPr id="52" name="Freeform 51"/>
            <p:cNvSpPr/>
            <p:nvPr/>
          </p:nvSpPr>
          <p:spPr>
            <a:xfrm>
              <a:off x="4755142" y="3124800"/>
              <a:ext cx="2636861" cy="604846"/>
            </a:xfrm>
            <a:custGeom>
              <a:avLst/>
              <a:gdLst>
                <a:gd name="connsiteX0" fmla="*/ 0 w 1645920"/>
                <a:gd name="connsiteY0" fmla="*/ 193040 h 340342"/>
                <a:gd name="connsiteX1" fmla="*/ 556260 w 1645920"/>
                <a:gd name="connsiteY1" fmla="*/ 231140 h 340342"/>
                <a:gd name="connsiteX2" fmla="*/ 792480 w 1645920"/>
                <a:gd name="connsiteY2" fmla="*/ 147320 h 340342"/>
                <a:gd name="connsiteX3" fmla="*/ 990600 w 1645920"/>
                <a:gd name="connsiteY3" fmla="*/ 269240 h 340342"/>
                <a:gd name="connsiteX4" fmla="*/ 1219200 w 1645920"/>
                <a:gd name="connsiteY4" fmla="*/ 124460 h 340342"/>
                <a:gd name="connsiteX5" fmla="*/ 1394460 w 1645920"/>
                <a:gd name="connsiteY5" fmla="*/ 269240 h 340342"/>
                <a:gd name="connsiteX6" fmla="*/ 1508760 w 1645920"/>
                <a:gd name="connsiteY6" fmla="*/ 337820 h 340342"/>
                <a:gd name="connsiteX7" fmla="*/ 1645920 w 1645920"/>
                <a:gd name="connsiteY7" fmla="*/ 185420 h 340342"/>
                <a:gd name="connsiteX8" fmla="*/ 1508760 w 1645920"/>
                <a:gd name="connsiteY8" fmla="*/ 25400 h 340342"/>
                <a:gd name="connsiteX9" fmla="*/ 1409700 w 1645920"/>
                <a:gd name="connsiteY9" fmla="*/ 2540 h 340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920" h="340342">
                  <a:moveTo>
                    <a:pt x="0" y="193040"/>
                  </a:moveTo>
                  <a:cubicBezTo>
                    <a:pt x="212090" y="215900"/>
                    <a:pt x="424180" y="238760"/>
                    <a:pt x="556260" y="231140"/>
                  </a:cubicBezTo>
                  <a:cubicBezTo>
                    <a:pt x="688340" y="223520"/>
                    <a:pt x="720090" y="140970"/>
                    <a:pt x="792480" y="147320"/>
                  </a:cubicBezTo>
                  <a:cubicBezTo>
                    <a:pt x="864870" y="153670"/>
                    <a:pt x="919480" y="273050"/>
                    <a:pt x="990600" y="269240"/>
                  </a:cubicBezTo>
                  <a:cubicBezTo>
                    <a:pt x="1061720" y="265430"/>
                    <a:pt x="1151890" y="124460"/>
                    <a:pt x="1219200" y="124460"/>
                  </a:cubicBezTo>
                  <a:cubicBezTo>
                    <a:pt x="1286510" y="124460"/>
                    <a:pt x="1346200" y="233680"/>
                    <a:pt x="1394460" y="269240"/>
                  </a:cubicBezTo>
                  <a:cubicBezTo>
                    <a:pt x="1442720" y="304800"/>
                    <a:pt x="1466850" y="351790"/>
                    <a:pt x="1508760" y="337820"/>
                  </a:cubicBezTo>
                  <a:cubicBezTo>
                    <a:pt x="1550670" y="323850"/>
                    <a:pt x="1645920" y="237490"/>
                    <a:pt x="1645920" y="185420"/>
                  </a:cubicBezTo>
                  <a:cubicBezTo>
                    <a:pt x="1645920" y="133350"/>
                    <a:pt x="1548130" y="55880"/>
                    <a:pt x="1508760" y="25400"/>
                  </a:cubicBezTo>
                  <a:cubicBezTo>
                    <a:pt x="1469390" y="-5080"/>
                    <a:pt x="1439545" y="-1270"/>
                    <a:pt x="1409700" y="2540"/>
                  </a:cubicBezTo>
                </a:path>
              </a:pathLst>
            </a:cu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2453654" y="1109968"/>
            <a:ext cx="5394946" cy="750277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Choked 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GRBs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                    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(</a:t>
            </a:r>
            <a:r>
              <a:rPr lang="en-US" sz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Mészáros</a:t>
            </a:r>
            <a:r>
              <a:rPr lang="en-US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&amp; Waxman, 2001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)</a:t>
            </a:r>
            <a:endParaRPr 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pPr algn="l">
              <a:defRPr/>
            </a:pPr>
            <a:endParaRPr lang="en-US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453654" y="1109968"/>
            <a:ext cx="5394946" cy="750277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Choked 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GRBs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                    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(</a:t>
            </a:r>
            <a:r>
              <a:rPr lang="en-US" sz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Mészáros</a:t>
            </a:r>
            <a:r>
              <a:rPr lang="en-US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&amp; Waxman, 2001)</a:t>
            </a:r>
            <a:endParaRPr lang="en-US" sz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Low-luminosity GRBs   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(</a:t>
            </a:r>
            <a:r>
              <a:rPr lang="en-US" sz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Murase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et al., 2006)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838200" y="838200"/>
            <a:ext cx="7467600" cy="5257800"/>
            <a:chOff x="2126924" y="1423698"/>
            <a:chExt cx="4886325" cy="4228744"/>
          </a:xfrm>
        </p:grpSpPr>
        <p:pic>
          <p:nvPicPr>
            <p:cNvPr id="1333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89"/>
            <a:stretch>
              <a:fillRect/>
            </a:stretch>
          </p:blipFill>
          <p:spPr bwMode="auto">
            <a:xfrm>
              <a:off x="2126924" y="1423698"/>
              <a:ext cx="4886325" cy="4228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4133807" y="1818228"/>
              <a:ext cx="1533210" cy="347288"/>
            </a:xfrm>
            <a:prstGeom prst="rect">
              <a:avLst/>
            </a:prstGeom>
            <a:solidFill>
              <a:srgbClr val="005C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latin typeface="Arial Rounded MT Bold" pitchFamily="34" charset="0"/>
                </a:rPr>
                <a:t>Choked/LL GRB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39346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62600" y="6267450"/>
            <a:ext cx="76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8195" name="Picture 67" descr="D:\Documents\GWHEN\SVN\GWHEN_IceCube_Method_Paper\GWHEN_Time_Window_p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8360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1524000" y="6248400"/>
            <a:ext cx="5638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Coincidence time window:</a:t>
            </a:r>
            <a:r>
              <a:rPr lang="en-US" sz="1600" b="1" dirty="0">
                <a:solidFill>
                  <a:srgbClr val="FF0000"/>
                </a:solidFill>
              </a:rPr>
              <a:t>   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500s</a:t>
            </a:r>
            <a:endParaRPr lang="en-US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381000" y="5410200"/>
            <a:ext cx="33686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BATSE precursors (374) </a:t>
            </a:r>
            <a:br>
              <a:rPr lang="en-US" sz="16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1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Burlon</a:t>
            </a:r>
            <a:r>
              <a:rPr lang="en-US" sz="11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2008</a:t>
            </a:r>
            <a:endParaRPr lang="en-US" sz="7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4800600" y="5410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BATSE GRBs (1234)</a:t>
            </a:r>
            <a:endParaRPr lang="en-US" sz="1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5029200" y="5715000"/>
            <a:ext cx="42672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&gt; 100 MeV photons from Fermi</a:t>
            </a:r>
            <a:endParaRPr lang="en-US" sz="1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3429000" y="56388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6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Ott</a:t>
            </a:r>
            <a:r>
              <a:rPr lang="en-US" sz="1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2009 ++ </a:t>
            </a:r>
            <a:endParaRPr lang="en-US" sz="10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409" name="AutoShape 17"/>
          <p:cNvSpPr>
            <a:spLocks noChangeArrowheads="1"/>
          </p:cNvSpPr>
          <p:nvPr/>
        </p:nvSpPr>
        <p:spPr bwMode="auto">
          <a:xfrm>
            <a:off x="2362200" y="6172200"/>
            <a:ext cx="4116388" cy="5334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72E6F6"/>
              </a:solidFill>
            </a:endParaRPr>
          </a:p>
        </p:txBody>
      </p:sp>
      <p:sp>
        <p:nvSpPr>
          <p:cNvPr id="59414" name="Rectangle 22"/>
          <p:cNvSpPr>
            <a:spLocks noChangeArrowheads="1"/>
          </p:cNvSpPr>
          <p:nvPr/>
        </p:nvSpPr>
        <p:spPr bwMode="auto">
          <a:xfrm rot="21197472">
            <a:off x="3871913" y="1090613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Bradley Hand ITC" pitchFamily="66" charset="0"/>
              </a:rPr>
              <a:t>Jet is still </a:t>
            </a:r>
            <a:br>
              <a:rPr lang="en-US" b="1" dirty="0">
                <a:solidFill>
                  <a:srgbClr val="FF0000"/>
                </a:solidFill>
                <a:latin typeface="Bradley Hand ITC" pitchFamily="66" charset="0"/>
              </a:rPr>
            </a:br>
            <a:r>
              <a:rPr lang="en-US" b="1" dirty="0">
                <a:solidFill>
                  <a:srgbClr val="FF0000"/>
                </a:solidFill>
                <a:latin typeface="Bradley Hand ITC" pitchFamily="66" charset="0"/>
              </a:rPr>
              <a:t>inside star</a:t>
            </a:r>
            <a:endParaRPr lang="en-US" sz="1050" b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  <p:sp>
        <p:nvSpPr>
          <p:cNvPr id="8203" name="Line 61"/>
          <p:cNvSpPr>
            <a:spLocks noChangeShapeType="1"/>
          </p:cNvSpPr>
          <p:nvPr/>
        </p:nvSpPr>
        <p:spPr bwMode="auto">
          <a:xfrm flipV="1">
            <a:off x="1676400" y="3924300"/>
            <a:ext cx="990600" cy="16764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Line 63"/>
          <p:cNvSpPr>
            <a:spLocks noChangeShapeType="1"/>
          </p:cNvSpPr>
          <p:nvPr/>
        </p:nvSpPr>
        <p:spPr bwMode="auto">
          <a:xfrm flipV="1">
            <a:off x="6172200" y="4267200"/>
            <a:ext cx="685800" cy="12192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Line 64"/>
          <p:cNvSpPr>
            <a:spLocks noChangeShapeType="1"/>
          </p:cNvSpPr>
          <p:nvPr/>
        </p:nvSpPr>
        <p:spPr bwMode="auto">
          <a:xfrm flipV="1">
            <a:off x="3857625" y="4724400"/>
            <a:ext cx="866775" cy="990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Line 8"/>
          <p:cNvSpPr>
            <a:spLocks noChangeShapeType="1"/>
          </p:cNvSpPr>
          <p:nvPr/>
        </p:nvSpPr>
        <p:spPr bwMode="auto">
          <a:xfrm flipH="1" flipV="1">
            <a:off x="2819400" y="4724400"/>
            <a:ext cx="1066800" cy="990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7" name="Line 21"/>
          <p:cNvSpPr>
            <a:spLocks noChangeShapeType="1"/>
          </p:cNvSpPr>
          <p:nvPr/>
        </p:nvSpPr>
        <p:spPr bwMode="auto">
          <a:xfrm flipV="1">
            <a:off x="7620000" y="5105400"/>
            <a:ext cx="228600" cy="7239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76200" y="0"/>
            <a:ext cx="9067800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0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Coincidence Time Window</a:t>
            </a: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70" name="Rectangle 22"/>
          <p:cNvSpPr>
            <a:spLocks noChangeArrowheads="1"/>
          </p:cNvSpPr>
          <p:nvPr/>
        </p:nvSpPr>
        <p:spPr bwMode="auto">
          <a:xfrm rot="21385106">
            <a:off x="6037263" y="104775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Bradley Hand ITC" pitchFamily="66" charset="0"/>
              </a:rPr>
              <a:t>observed </a:t>
            </a:r>
            <a:br>
              <a:rPr lang="en-US" b="1" dirty="0">
                <a:solidFill>
                  <a:srgbClr val="FF0000"/>
                </a:solidFill>
                <a:latin typeface="Bradley Hand ITC" pitchFamily="66" charset="0"/>
              </a:rPr>
            </a:br>
            <a:r>
              <a:rPr lang="en-US" b="1" dirty="0">
                <a:solidFill>
                  <a:srgbClr val="FF0000"/>
                </a:solidFill>
                <a:latin typeface="Bradley Hand ITC" pitchFamily="66" charset="0"/>
              </a:rPr>
              <a:t>gamma emission</a:t>
            </a:r>
            <a:endParaRPr lang="en-US" sz="1050" b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399" y="990600"/>
            <a:ext cx="1878613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Baret</a:t>
            </a:r>
            <a:r>
              <a:rPr lang="en-US" sz="1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2011</a:t>
            </a:r>
            <a:endParaRPr lang="en-US" sz="14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Rectangle 22"/>
          <p:cNvSpPr>
            <a:spLocks noChangeArrowheads="1"/>
          </p:cNvSpPr>
          <p:nvPr/>
        </p:nvSpPr>
        <p:spPr bwMode="auto">
          <a:xfrm rot="21208732">
            <a:off x="2047875" y="1136650"/>
            <a:ext cx="281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Bradley Hand ITC" pitchFamily="66" charset="0"/>
              </a:rPr>
              <a:t>Observed precursor time difference</a:t>
            </a:r>
            <a:endParaRPr lang="en-US" sz="1050" b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06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048000"/>
            <a:ext cx="364807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7391400" y="5943600"/>
            <a:ext cx="1752600" cy="533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457200"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000">
              <a:solidFill>
                <a:schemeClr val="bg1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0245" name="Rectangle 11"/>
          <p:cNvSpPr>
            <a:spLocks noChangeArrowheads="1"/>
          </p:cNvSpPr>
          <p:nvPr/>
        </p:nvSpPr>
        <p:spPr bwMode="auto">
          <a:xfrm>
            <a:off x="2286000" y="-76200"/>
            <a:ext cx="4572000" cy="5334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200" b="1" i="1" dirty="0">
                <a:solidFill>
                  <a:srgbClr val="FFFF66"/>
                </a:solidFill>
                <a:latin typeface="Arial Rounded MT Bold" pitchFamily="34" charset="0"/>
              </a:rPr>
              <a:t>Common Calendar</a:t>
            </a:r>
            <a:endParaRPr lang="en-US" sz="2000" b="1" i="1" dirty="0">
              <a:solidFill>
                <a:srgbClr val="FFFF66"/>
              </a:solidFill>
              <a:latin typeface="Arial Rounded MT Bold" pitchFamily="34" charset="0"/>
            </a:endParaRPr>
          </a:p>
        </p:txBody>
      </p:sp>
      <p:sp>
        <p:nvSpPr>
          <p:cNvPr id="10246" name="Line 12"/>
          <p:cNvSpPr>
            <a:spLocks noChangeShapeType="1"/>
          </p:cNvSpPr>
          <p:nvPr/>
        </p:nvSpPr>
        <p:spPr bwMode="auto">
          <a:xfrm flipV="1">
            <a:off x="5257800" y="3048000"/>
            <a:ext cx="1600200" cy="1295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762000" y="5257800"/>
            <a:ext cx="3886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Simultaneous operation for (at least) the next decade</a:t>
            </a:r>
            <a:endParaRPr lang="en-US" sz="2400" b="1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0248" name="Rectangle 18"/>
          <p:cNvSpPr>
            <a:spLocks noChangeArrowheads="1"/>
          </p:cNvSpPr>
          <p:nvPr/>
        </p:nvSpPr>
        <p:spPr bwMode="auto">
          <a:xfrm>
            <a:off x="8267700" y="5126038"/>
            <a:ext cx="685800" cy="263525"/>
          </a:xfrm>
          <a:prstGeom prst="rect">
            <a:avLst/>
          </a:prstGeom>
          <a:solidFill>
            <a:srgbClr val="FF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2640" rIns="90000" bIns="45000" anchor="ctr"/>
          <a:lstStyle/>
          <a:p>
            <a:pPr algn="ctr">
              <a:tabLst>
                <a:tab pos="723900" algn="l"/>
                <a:tab pos="1447800" algn="l"/>
              </a:tabLs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53400" y="4953000"/>
            <a:ext cx="914400" cy="552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>
                <a:solidFill>
                  <a:schemeClr val="tx1"/>
                </a:solidFill>
              </a:rPr>
              <a:t>IceCube</a:t>
            </a:r>
            <a:r>
              <a:rPr lang="en-US" sz="1200" dirty="0">
                <a:solidFill>
                  <a:schemeClr val="tx1"/>
                </a:solidFill>
              </a:rPr>
              <a:t> 86 strings</a:t>
            </a:r>
          </a:p>
        </p:txBody>
      </p:sp>
      <p:sp>
        <p:nvSpPr>
          <p:cNvPr id="10250" name="Rectangle 18"/>
          <p:cNvSpPr>
            <a:spLocks noChangeArrowheads="1"/>
          </p:cNvSpPr>
          <p:nvPr/>
        </p:nvSpPr>
        <p:spPr bwMode="auto">
          <a:xfrm>
            <a:off x="7239000" y="5146675"/>
            <a:ext cx="723900" cy="263525"/>
          </a:xfrm>
          <a:prstGeom prst="rect">
            <a:avLst/>
          </a:prstGeom>
          <a:solidFill>
            <a:srgbClr val="FF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2640" rIns="90000" bIns="45000" anchor="ctr"/>
          <a:lstStyle/>
          <a:p>
            <a:pPr algn="ctr">
              <a:tabLst>
                <a:tab pos="723900" algn="l"/>
                <a:tab pos="1447800" algn="l"/>
              </a:tabLs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86600" y="4953000"/>
            <a:ext cx="990600" cy="552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A</a:t>
            </a:r>
            <a:r>
              <a:rPr lang="en-US" sz="1200" cap="small" dirty="0">
                <a:solidFill>
                  <a:schemeClr val="tx1"/>
                </a:solidFill>
              </a:rPr>
              <a:t>ntares</a:t>
            </a:r>
            <a:r>
              <a:rPr lang="en-US" sz="1200" dirty="0">
                <a:solidFill>
                  <a:schemeClr val="tx1"/>
                </a:solidFill>
              </a:rPr>
              <a:t/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12 strings</a:t>
            </a:r>
          </a:p>
        </p:txBody>
      </p:sp>
      <p:sp>
        <p:nvSpPr>
          <p:cNvPr id="10252" name="TextBox 12"/>
          <p:cNvSpPr txBox="1">
            <a:spLocks noChangeArrowheads="1"/>
          </p:cNvSpPr>
          <p:nvPr/>
        </p:nvSpPr>
        <p:spPr bwMode="auto">
          <a:xfrm rot="-769318">
            <a:off x="8035925" y="5468938"/>
            <a:ext cx="1266825" cy="461962"/>
          </a:xfrm>
          <a:prstGeom prst="rect">
            <a:avLst/>
          </a:prstGeom>
          <a:solidFill>
            <a:srgbClr val="72E6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sz="1200">
                <a:latin typeface="Arial Rounded MT Bold" pitchFamily="34" charset="0"/>
              </a:rPr>
              <a:t>+Enhanched DeepCore ?</a:t>
            </a:r>
            <a:endParaRPr lang="en-US" sz="1400">
              <a:latin typeface="Arial Rounded MT Bold" pitchFamily="34" charset="0"/>
            </a:endParaRPr>
          </a:p>
        </p:txBody>
      </p:sp>
      <p:sp>
        <p:nvSpPr>
          <p:cNvPr id="10253" name="TextBox 13"/>
          <p:cNvSpPr txBox="1">
            <a:spLocks noChangeArrowheads="1"/>
          </p:cNvSpPr>
          <p:nvPr/>
        </p:nvSpPr>
        <p:spPr bwMode="auto">
          <a:xfrm rot="-769318">
            <a:off x="7067550" y="5483225"/>
            <a:ext cx="990600" cy="277813"/>
          </a:xfrm>
          <a:prstGeom prst="rect">
            <a:avLst/>
          </a:prstGeom>
          <a:solidFill>
            <a:srgbClr val="72E6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sz="1200">
                <a:latin typeface="Arial Rounded MT Bold" pitchFamily="34" charset="0"/>
              </a:rPr>
              <a:t>+Km3net?</a:t>
            </a:r>
            <a:endParaRPr lang="en-US" sz="1400"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roystarman.com/images/galaxies/markaninanfullsiz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050" b="75965"/>
          <a:stretch/>
        </p:blipFill>
        <p:spPr bwMode="auto">
          <a:xfrm flipH="1" flipV="1">
            <a:off x="0" y="-2"/>
            <a:ext cx="9144000" cy="684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Source PDF – Galaxy </a:t>
            </a:r>
            <a:r>
              <a:rPr lang="en-US" sz="4000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</a:t>
            </a:r>
            <a:r>
              <a:rPr lang="en-US" sz="40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atalog</a:t>
            </a: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840593" y="5141034"/>
            <a:ext cx="667998" cy="955411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508591" y="6096000"/>
            <a:ext cx="3822017" cy="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273208" y="5727113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observer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092495" y="3048000"/>
            <a:ext cx="4155905" cy="1295400"/>
          </a:xfrm>
          <a:prstGeom prst="line">
            <a:avLst/>
          </a:prstGeom>
          <a:ln w="38100">
            <a:solidFill>
              <a:schemeClr val="accent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http://upload.wikimedia.org/wikipedia/commons/e/e4/Glob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91619"/>
            <a:ext cx="1254295" cy="124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76800" y="3890054"/>
            <a:ext cx="1600200" cy="40011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 ~ BL / r</a:t>
            </a:r>
            <a:r>
              <a:rPr lang="en-US" sz="2000" baseline="30000" dirty="0" smtClean="0">
                <a:solidFill>
                  <a:schemeClr val="bg1"/>
                </a:solidFill>
              </a:rPr>
              <a:t>2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7498079" y="1524000"/>
            <a:ext cx="1536018" cy="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498079" y="1155113"/>
            <a:ext cx="1536017" cy="368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host galaxy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7010400" y="1524000"/>
            <a:ext cx="487679" cy="91440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248400" y="2438400"/>
            <a:ext cx="883921" cy="838200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1627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  <p:bldP spid="31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9" y="162436"/>
            <a:ext cx="7144138" cy="70095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4572000" y="0"/>
            <a:ext cx="4572000" cy="838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upper limits</a:t>
            </a:r>
            <a:endParaRPr lang="en-US" sz="4000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664632" y="1838325"/>
            <a:ext cx="1504951" cy="1748745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upload.wikimedia.org/wikipedia/commons/e/e4/Glob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68" y="3425145"/>
            <a:ext cx="466725" cy="4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5169583" y="1838325"/>
            <a:ext cx="3822017" cy="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34200" y="1447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observer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667" y="76200"/>
            <a:ext cx="4495333" cy="1433289"/>
          </a:xfrm>
          <a:prstGeom prst="roundRect">
            <a:avLst/>
          </a:prstGeom>
          <a:solidFill>
            <a:schemeClr val="tx2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52400" y="144959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Upon non-detection:</a:t>
            </a:r>
            <a:r>
              <a:rPr lang="en-US" sz="2000" dirty="0" smtClean="0">
                <a:solidFill>
                  <a:srgbClr val="FF0000"/>
                </a:solidFill>
                <a:latin typeface="Arial Rounded MT Bold" pitchFamily="34" charset="0"/>
              </a:rPr>
              <a:t> 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source rate upper limit that would exceed loudest background event with </a:t>
            </a:r>
            <a:b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</a:b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p = 90%.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62484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Galaxy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distribution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611877"/>
            <a:ext cx="1981200" cy="0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981200" y="6248400"/>
            <a:ext cx="304800" cy="363478"/>
          </a:xfrm>
          <a:prstGeom prst="line">
            <a:avLst/>
          </a:prstGeom>
          <a:ln w="28575">
            <a:solidFill>
              <a:srgbClr val="72E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7772159"/>
      </p:ext>
    </p:extLst>
  </p:cSld>
  <p:clrMapOvr>
    <a:masterClrMapping/>
  </p:clrMapOvr>
  <p:transition spd="slow" advTm="63956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20.1|25|18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5|2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28881</TotalTime>
  <Words>763</Words>
  <Application>Microsoft Office PowerPoint</Application>
  <PresentationFormat>On-screen Show (4:3)</PresentationFormat>
  <Paragraphs>201</Paragraphs>
  <Slides>28</Slides>
  <Notes>2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GW-HEN  Coincident Data Analysis</dc:title>
  <dc:creator>Geco</dc:creator>
  <cp:lastModifiedBy>Columbia University</cp:lastModifiedBy>
  <cp:revision>474</cp:revision>
  <dcterms:created xsi:type="dcterms:W3CDTF">2010-01-24T06:51:57Z</dcterms:created>
  <dcterms:modified xsi:type="dcterms:W3CDTF">2011-09-25T08:13:06Z</dcterms:modified>
</cp:coreProperties>
</file>