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4" r:id="rId6"/>
    <p:sldId id="260" r:id="rId7"/>
    <p:sldId id="261" r:id="rId8"/>
    <p:sldId id="262" r:id="rId9"/>
    <p:sldId id="265" r:id="rId10"/>
    <p:sldId id="266" r:id="rId11"/>
    <p:sldId id="270" r:id="rId12"/>
    <p:sldId id="271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DA6FC-5CFA-4EAF-AFE6-CBA398F85B7D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A6B78-9228-4849-908C-893C427DA10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1B19-37DE-4E56-891D-654854BEB035}" type="datetimeFigureOut">
              <a:rPr lang="en-GB" smtClean="0"/>
              <a:pPr/>
              <a:t>23/09/2011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70DF-897A-41E9-89FF-BB97534CE2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MANTS meeting,  Uppsala,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24</a:t>
            </a:r>
            <a:r>
              <a:rPr lang="en-GB" sz="2800" dirty="0" smtClean="0">
                <a:solidFill>
                  <a:schemeClr val="bg1"/>
                </a:solidFill>
                <a:latin typeface="Arial"/>
                <a:cs typeface="Arial"/>
              </a:rPr>
              <a:t>‒2</a:t>
            </a:r>
            <a:r>
              <a:rPr lang="en-GB" sz="2800" dirty="0" smtClean="0">
                <a:solidFill>
                  <a:schemeClr val="bg1"/>
                </a:solidFill>
              </a:rPr>
              <a:t>5 September 2011</a:t>
            </a:r>
          </a:p>
          <a:p>
            <a:r>
              <a:rPr lang="en-GB" i="1" dirty="0" smtClean="0">
                <a:solidFill>
                  <a:schemeClr val="bg1"/>
                </a:solidFill>
                <a:latin typeface="Bookman Old Style" pitchFamily="18" charset="0"/>
              </a:rPr>
              <a:t>Maarten de </a:t>
            </a:r>
            <a:r>
              <a:rPr lang="en-GB" i="1" dirty="0" err="1" smtClean="0">
                <a:solidFill>
                  <a:schemeClr val="bg1"/>
                </a:solidFill>
                <a:latin typeface="Bookman Old Style" pitchFamily="18" charset="0"/>
              </a:rPr>
              <a:t>Jong</a:t>
            </a:r>
            <a:endParaRPr lang="en-GB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3" descr="KM3NeT_logo_web_no_sha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8100" y="-1"/>
            <a:ext cx="3826108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Reconstruction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Antares </a:t>
            </a:r>
          </a:p>
          <a:p>
            <a:pPr lvl="1">
              <a:buFont typeface="Arial" pitchFamily="34" charset="0"/>
              <a:buChar char="‒"/>
            </a:pPr>
            <a:r>
              <a:rPr lang="en-GB" dirty="0">
                <a:solidFill>
                  <a:schemeClr val="bg1"/>
                </a:solidFill>
              </a:rPr>
              <a:t>E</a:t>
            </a:r>
            <a:r>
              <a:rPr lang="en-GB" dirty="0" smtClean="0">
                <a:solidFill>
                  <a:schemeClr val="bg1"/>
                </a:solidFill>
              </a:rPr>
              <a:t>xpected angular resolution of 0.4 degrees proved</a:t>
            </a:r>
          </a:p>
          <a:p>
            <a:pPr lvl="1">
              <a:buFont typeface="Arial" pitchFamily="34" charset="0"/>
              <a:buChar char="‒"/>
            </a:pPr>
            <a:r>
              <a:rPr lang="en-GB" dirty="0" smtClean="0">
                <a:solidFill>
                  <a:schemeClr val="bg1"/>
                </a:solidFill>
              </a:rPr>
              <a:t>In the absence of excessive bioluminescence, it is possible to cope with the optical background (</a:t>
            </a:r>
            <a:r>
              <a:rPr lang="en-GB" baseline="30000" dirty="0" smtClean="0">
                <a:solidFill>
                  <a:schemeClr val="bg1"/>
                </a:solidFill>
              </a:rPr>
              <a:t>40</a:t>
            </a:r>
            <a:r>
              <a:rPr lang="en-GB" dirty="0" smtClean="0">
                <a:solidFill>
                  <a:schemeClr val="bg1"/>
                </a:solidFill>
              </a:rPr>
              <a:t>K)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KM3NeT </a:t>
            </a:r>
          </a:p>
          <a:p>
            <a:pPr lvl="1">
              <a:buFont typeface="Arial" pitchFamily="34" charset="0"/>
              <a:buChar char="‒"/>
            </a:pPr>
            <a:r>
              <a:rPr lang="en-GB" dirty="0" smtClean="0">
                <a:solidFill>
                  <a:schemeClr val="bg1"/>
                </a:solidFill>
              </a:rPr>
              <a:t>Expected angular resolution of 0.1 degrees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Rigorous solution to start value problem</a:t>
            </a:r>
          </a:p>
          <a:p>
            <a:pPr lvl="3"/>
            <a:r>
              <a:rPr lang="en-GB" dirty="0" smtClean="0">
                <a:solidFill>
                  <a:schemeClr val="bg1"/>
                </a:solidFill>
              </a:rPr>
              <a:t>promising results combined with </a:t>
            </a:r>
            <a:r>
              <a:rPr lang="en-GB" dirty="0" err="1" smtClean="0">
                <a:solidFill>
                  <a:schemeClr val="bg1"/>
                </a:solidFill>
              </a:rPr>
              <a:t>Kalman</a:t>
            </a:r>
            <a:r>
              <a:rPr lang="en-GB" dirty="0" smtClean="0">
                <a:solidFill>
                  <a:schemeClr val="bg1"/>
                </a:solidFill>
              </a:rPr>
              <a:t> filter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Likelihood fit based on PDF of light</a:t>
            </a:r>
          </a:p>
        </p:txBody>
      </p:sp>
      <p:pic>
        <p:nvPicPr>
          <p:cNvPr id="4" name="Picture 3" descr="pdf-west.gif"/>
          <p:cNvPicPr>
            <a:picLocks noChangeAspect="1"/>
          </p:cNvPicPr>
          <p:nvPr/>
        </p:nvPicPr>
        <p:blipFill>
          <a:blip r:embed="rId2" cstate="print"/>
          <a:srcRect l="3652" t="8863" r="7912" b="6331"/>
          <a:stretch>
            <a:fillRect/>
          </a:stretch>
        </p:blipFill>
        <p:spPr>
          <a:xfrm>
            <a:off x="7200472" y="4959871"/>
            <a:ext cx="1620000" cy="1493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3311" y="4645122"/>
            <a:ext cx="12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PDF of light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Performance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eff_area_km3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542" y="2758434"/>
            <a:ext cx="3960000" cy="3259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718" y="6053226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E</a:t>
            </a:r>
            <a:r>
              <a:rPr lang="en-GB" sz="2000" baseline="-25000" dirty="0" smtClean="0">
                <a:latin typeface="Symbol" pitchFamily="18" charset="2"/>
              </a:rPr>
              <a:t>n</a:t>
            </a:r>
            <a:r>
              <a:rPr lang="en-GB" sz="2000" dirty="0" smtClean="0"/>
              <a:t> [</a:t>
            </a:r>
            <a:r>
              <a:rPr lang="en-GB" sz="2000" dirty="0" err="1" smtClean="0"/>
              <a:t>GeV</a:t>
            </a:r>
            <a:r>
              <a:rPr lang="en-GB" sz="2000" dirty="0" smtClean="0"/>
              <a:t>]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 rot="-5400000">
            <a:off x="4408029" y="4140130"/>
            <a:ext cx="470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latin typeface="Symbol" pitchFamily="18" charset="2"/>
              </a:rPr>
              <a:t>S</a:t>
            </a:r>
            <a:r>
              <a:rPr lang="en-GB" sz="2000" dirty="0" smtClean="0"/>
              <a:t>P</a:t>
            </a:r>
            <a:endParaRPr lang="en-GB" sz="2000" dirty="0"/>
          </a:p>
        </p:txBody>
      </p:sp>
      <p:pic>
        <p:nvPicPr>
          <p:cNvPr id="9" name="Picture 8" descr="ang_res_km3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5533" y="2755900"/>
            <a:ext cx="3960000" cy="32507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448" y="6053226"/>
            <a:ext cx="1817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Angle [degrees]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 rot="-5400000">
            <a:off x="-749102" y="4131425"/>
            <a:ext cx="214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Effective area [m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]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0883" y="2410850"/>
            <a:ext cx="3023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Effective neutrino area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73542" y="2422898"/>
            <a:ext cx="249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Angular resolution</a:t>
            </a:r>
            <a:endParaRPr lang="en-GB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450995" y="5327034"/>
            <a:ext cx="25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51075" y="5126000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muon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450995" y="5590784"/>
            <a:ext cx="25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51075" y="538975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neutrino</a:t>
            </a:r>
            <a:endParaRPr lang="en-GB" dirty="0"/>
          </a:p>
        </p:txBody>
      </p:sp>
      <p:pic>
        <p:nvPicPr>
          <p:cNvPr id="19" name="Picture 18" descr="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9466" y="275638"/>
            <a:ext cx="1332000" cy="11655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47525" y="1832776"/>
            <a:ext cx="4026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“WPD reference detector”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Example: RXJ 1713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Status quo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About 5 years for 3 sigma discovery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Anticipated improvements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Energy estimator in Likelihood (known spectrum)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event-by-event angular resolution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morphology of source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looking (few degrees) above the horizon </a:t>
            </a:r>
          </a:p>
          <a:p>
            <a:pPr lvl="1"/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4303392" y="5373216"/>
            <a:ext cx="484632" cy="4320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Aim: 5 sigma in 5 years (5/5)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RXJ171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3774050"/>
            <a:ext cx="1512000" cy="1334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1141" y="5036907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RXJ 1713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Time lines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 descr="TDR-10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00888"/>
            <a:ext cx="8445118" cy="288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624" y="5673442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 smtClean="0"/>
              <a:t>Conceptual Design Report. 2008. ISBN 978-90-6488-031-5 </a:t>
            </a:r>
          </a:p>
          <a:p>
            <a:r>
              <a:rPr lang="en-GB" sz="2000" b="1" i="1" dirty="0" smtClean="0"/>
              <a:t>Technical Design Report. 2011. ISBN 978-90-6488-033-9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35896" y="5002289"/>
            <a:ext cx="16898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</a:rPr>
              <a:t>Fig. 10-1 TDR</a:t>
            </a:r>
            <a:endParaRPr lang="en-GB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Status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52" y="1484784"/>
            <a:ext cx="8928000" cy="5040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18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Science</a:t>
            </a:r>
          </a:p>
          <a:p>
            <a:pPr lvl="1">
              <a:lnSpc>
                <a:spcPts val="1800"/>
              </a:lnSpc>
              <a:buFont typeface="Arial" pitchFamily="34" charset="0"/>
              <a:buChar char="‒"/>
            </a:pPr>
            <a:r>
              <a:rPr lang="en-GB" dirty="0" smtClean="0">
                <a:solidFill>
                  <a:schemeClr val="bg1"/>
                </a:solidFill>
              </a:rPr>
              <a:t>Galactic sources (Supernova remnants)</a:t>
            </a:r>
          </a:p>
          <a:p>
            <a:pPr lvl="1">
              <a:lnSpc>
                <a:spcPts val="1800"/>
              </a:lnSpc>
              <a:buFont typeface="Arial" pitchFamily="34" charset="0"/>
              <a:buChar char="‒"/>
            </a:pPr>
            <a:r>
              <a:rPr lang="en-GB" dirty="0" smtClean="0">
                <a:solidFill>
                  <a:schemeClr val="bg1"/>
                </a:solidFill>
              </a:rPr>
              <a:t>GRBs, </a:t>
            </a:r>
            <a:r>
              <a:rPr lang="en-GB" dirty="0" err="1" smtClean="0">
                <a:solidFill>
                  <a:schemeClr val="bg1"/>
                </a:solidFill>
              </a:rPr>
              <a:t>cosmogenic</a:t>
            </a:r>
            <a:r>
              <a:rPr lang="en-GB" dirty="0" smtClean="0">
                <a:solidFill>
                  <a:schemeClr val="bg1"/>
                </a:solidFill>
              </a:rPr>
              <a:t> neutrinos (e.g. Galactic plane), ...</a:t>
            </a:r>
            <a:endParaRPr lang="en-GB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Technology</a:t>
            </a:r>
          </a:p>
          <a:p>
            <a:pPr lvl="1">
              <a:lnSpc>
                <a:spcPts val="1800"/>
              </a:lnSpc>
              <a:buFont typeface="Arial" pitchFamily="34" charset="0"/>
              <a:buChar char="‒"/>
            </a:pPr>
            <a:r>
              <a:rPr lang="en-GB" dirty="0" smtClean="0">
                <a:solidFill>
                  <a:schemeClr val="bg1"/>
                </a:solidFill>
              </a:rPr>
              <a:t>“</a:t>
            </a:r>
            <a:r>
              <a:rPr lang="en-GB" i="1" dirty="0" smtClean="0">
                <a:solidFill>
                  <a:schemeClr val="bg1"/>
                </a:solidFill>
              </a:rPr>
              <a:t>Multi-PMT on a bar</a:t>
            </a:r>
            <a:r>
              <a:rPr lang="en-GB" dirty="0" smtClean="0">
                <a:solidFill>
                  <a:schemeClr val="bg1"/>
                </a:solidFill>
              </a:rPr>
              <a:t>”</a:t>
            </a:r>
          </a:p>
          <a:p>
            <a:pPr lvl="2">
              <a:lnSpc>
                <a:spcPts val="1800"/>
              </a:lnSpc>
            </a:pPr>
            <a:r>
              <a:rPr lang="en-GB" dirty="0" smtClean="0">
                <a:solidFill>
                  <a:schemeClr val="bg1"/>
                </a:solidFill>
              </a:rPr>
              <a:t>2 (+2) manufacturers of 3 inch PMTs have been identified</a:t>
            </a:r>
          </a:p>
          <a:p>
            <a:pPr>
              <a:lnSpc>
                <a:spcPts val="18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Funding</a:t>
            </a:r>
          </a:p>
          <a:p>
            <a:pPr lvl="1">
              <a:lnSpc>
                <a:spcPts val="1800"/>
              </a:lnSpc>
            </a:pPr>
            <a:r>
              <a:rPr lang="en-GB" dirty="0" smtClean="0">
                <a:solidFill>
                  <a:schemeClr val="bg1"/>
                </a:solidFill>
              </a:rPr>
              <a:t>A significant part of the funding is anticipated before summer 2012</a:t>
            </a:r>
          </a:p>
          <a:p>
            <a:pPr lvl="2">
              <a:lnSpc>
                <a:spcPts val="1800"/>
              </a:lnSpc>
            </a:pPr>
            <a:r>
              <a:rPr lang="en-GB" dirty="0" smtClean="0">
                <a:solidFill>
                  <a:schemeClr val="bg1"/>
                </a:solidFill>
              </a:rPr>
              <a:t>start of construction should follow immediately</a:t>
            </a:r>
          </a:p>
          <a:p>
            <a:pPr>
              <a:lnSpc>
                <a:spcPts val="18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Governance</a:t>
            </a:r>
          </a:p>
          <a:p>
            <a:pPr lvl="1">
              <a:lnSpc>
                <a:spcPts val="1800"/>
              </a:lnSpc>
            </a:pPr>
            <a:r>
              <a:rPr lang="en-GB" dirty="0" smtClean="0">
                <a:solidFill>
                  <a:schemeClr val="bg1"/>
                </a:solidFill>
              </a:rPr>
              <a:t>First steps towards legal framework have been taken</a:t>
            </a:r>
          </a:p>
          <a:p>
            <a:pPr lvl="2">
              <a:lnSpc>
                <a:spcPts val="1800"/>
              </a:lnSpc>
            </a:pPr>
            <a:r>
              <a:rPr lang="en-GB" dirty="0" smtClean="0">
                <a:solidFill>
                  <a:schemeClr val="bg1"/>
                </a:solidFill>
              </a:rPr>
              <a:t>European Research Infrastructure Consortium (ERIC) is favoured solution</a:t>
            </a:r>
          </a:p>
          <a:p>
            <a:pPr>
              <a:lnSpc>
                <a:spcPts val="18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Site</a:t>
            </a:r>
          </a:p>
          <a:p>
            <a:pPr lvl="1">
              <a:lnSpc>
                <a:spcPts val="1800"/>
              </a:lnSpc>
              <a:buFont typeface="Arial" pitchFamily="34" charset="0"/>
              <a:buChar char="‒"/>
            </a:pPr>
            <a:r>
              <a:rPr lang="en-GB" dirty="0">
                <a:solidFill>
                  <a:schemeClr val="bg1"/>
                </a:solidFill>
              </a:rPr>
              <a:t>W</a:t>
            </a:r>
            <a:r>
              <a:rPr lang="en-GB" dirty="0" smtClean="0">
                <a:solidFill>
                  <a:schemeClr val="bg1"/>
                </a:solidFill>
              </a:rPr>
              <a:t>ith present funding scenario, the site issue evolves to “</a:t>
            </a:r>
            <a:r>
              <a:rPr lang="en-GB" i="1" dirty="0" smtClean="0">
                <a:solidFill>
                  <a:schemeClr val="bg1"/>
                </a:solidFill>
              </a:rPr>
              <a:t>a remotely operated distributed network of neutrino telescopes</a:t>
            </a:r>
            <a:r>
              <a:rPr lang="en-GB" dirty="0" smtClean="0">
                <a:solidFill>
                  <a:schemeClr val="bg1"/>
                </a:solidFill>
              </a:rPr>
              <a:t>”</a:t>
            </a:r>
          </a:p>
          <a:p>
            <a:pPr lvl="2">
              <a:lnSpc>
                <a:spcPts val="1800"/>
              </a:lnSpc>
            </a:pPr>
            <a:r>
              <a:rPr lang="en-GB" dirty="0" smtClean="0">
                <a:solidFill>
                  <a:schemeClr val="bg1"/>
                </a:solidFill>
              </a:rPr>
              <a:t>performance of neutrino telescope not affected</a:t>
            </a:r>
          </a:p>
          <a:p>
            <a:pPr lvl="2">
              <a:lnSpc>
                <a:spcPts val="1800"/>
              </a:lnSpc>
            </a:pPr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ugments the scope of Earth &amp; Sea sciences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Conclusions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Antares proved feasibility of (high-energy) neutrino astronomy in the Mediterranean Sea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Major investments paved the way for KM3NeT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site preparations, shore stations, ROV, assembly lines, prototyping, logistics, ...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Science case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“</a:t>
            </a:r>
            <a:r>
              <a:rPr lang="en-GB" i="1" dirty="0" smtClean="0">
                <a:solidFill>
                  <a:schemeClr val="bg1"/>
                </a:solidFill>
              </a:rPr>
              <a:t>Raison d’être</a:t>
            </a:r>
            <a:r>
              <a:rPr lang="en-GB" dirty="0" smtClean="0">
                <a:solidFill>
                  <a:schemeClr val="bg1"/>
                </a:solidFill>
              </a:rPr>
              <a:t>” is Galactic sources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Provides for independent observation of a possible discovery by </a:t>
            </a:r>
            <a:r>
              <a:rPr lang="en-GB" dirty="0" err="1" smtClean="0">
                <a:solidFill>
                  <a:schemeClr val="bg1"/>
                </a:solidFill>
              </a:rPr>
              <a:t>IceCube</a:t>
            </a:r>
            <a:r>
              <a:rPr lang="en-GB" dirty="0" smtClean="0">
                <a:solidFill>
                  <a:schemeClr val="bg1"/>
                </a:solidFill>
              </a:rPr>
              <a:t> with improved significance within reasonable amount of time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Don’t ask me why it’s called KM3NeT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&amp; why?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arge deep-sea infrastructure in the Mediterranean Sea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n</a:t>
            </a:r>
            <a:r>
              <a:rPr lang="en-GB" dirty="0" smtClean="0">
                <a:solidFill>
                  <a:schemeClr val="bg1"/>
                </a:solidFill>
              </a:rPr>
              <a:t>ext generation neutrino telescope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cabled observatories for Earth &amp; Sea sciences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Science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discovery of sources of (high-energy) cosmic neutrinos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continuous and long-term measurements in the areas of oceanography, geophysics and marine biological  sciences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Scientific focus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8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Geographical location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Field of view includes  Galactic centre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Optical properties of deep-sea water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Excellent angular resolution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Envisaged budget 220</a:t>
            </a:r>
            <a:r>
              <a:rPr lang="en-GB" dirty="0" smtClean="0">
                <a:solidFill>
                  <a:schemeClr val="bg1"/>
                </a:solidFill>
                <a:latin typeface="Arial"/>
                <a:cs typeface="Arial"/>
              </a:rPr>
              <a:t>‒</a:t>
            </a:r>
            <a:r>
              <a:rPr lang="en-GB" dirty="0" smtClean="0">
                <a:solidFill>
                  <a:schemeClr val="bg1"/>
                </a:solidFill>
              </a:rPr>
              <a:t>250 M€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Large effective neutrino area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03392" y="5301208"/>
            <a:ext cx="484632" cy="43204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55983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Observe Supernova remnants in our Galaxy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4" descr="MCj03838480000[1]"/>
          <p:cNvPicPr>
            <a:picLocks noChangeAspect="1" noChangeArrowheads="1"/>
          </p:cNvPicPr>
          <p:nvPr/>
        </p:nvPicPr>
        <p:blipFill>
          <a:blip r:embed="rId2" cstate="print"/>
          <a:srcRect l="7796" r="7796" b="3957"/>
          <a:stretch>
            <a:fillRect/>
          </a:stretch>
        </p:blipFill>
        <p:spPr bwMode="auto">
          <a:xfrm>
            <a:off x="3642915" y="4034928"/>
            <a:ext cx="779545" cy="8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04044" y="6223991"/>
            <a:ext cx="5004000" cy="158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1" descr="M3cut"/>
          <p:cNvPicPr>
            <a:picLocks noChangeAspect="1" noChangeArrowheads="1"/>
          </p:cNvPicPr>
          <p:nvPr/>
        </p:nvPicPr>
        <p:blipFill>
          <a:blip r:embed="rId3" cstate="print"/>
          <a:srcRect l="4761" r="40476" b="34286"/>
          <a:stretch>
            <a:fillRect/>
          </a:stretch>
        </p:blipFill>
        <p:spPr bwMode="auto">
          <a:xfrm>
            <a:off x="304800" y="1586855"/>
            <a:ext cx="3505200" cy="2628900"/>
          </a:xfrm>
          <a:prstGeom prst="rect">
            <a:avLst/>
          </a:prstGeom>
          <a:noFill/>
        </p:spPr>
      </p:pic>
      <p:sp>
        <p:nvSpPr>
          <p:cNvPr id="5" name="Line 20"/>
          <p:cNvSpPr>
            <a:spLocks noChangeShapeType="1"/>
          </p:cNvSpPr>
          <p:nvPr/>
        </p:nvSpPr>
        <p:spPr bwMode="auto">
          <a:xfrm>
            <a:off x="1989441" y="5033366"/>
            <a:ext cx="360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 flipH="1">
            <a:off x="2346786" y="5033366"/>
            <a:ext cx="360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32862" y="5428811"/>
            <a:ext cx="159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/>
              <a:t>sudden</a:t>
            </a:r>
          </a:p>
          <a:p>
            <a:pPr algn="ctr"/>
            <a:r>
              <a:rPr lang="en-US" sz="2000" i="1" dirty="0" smtClean="0"/>
              <a:t>Eddy currents</a:t>
            </a:r>
          </a:p>
        </p:txBody>
      </p:sp>
      <p:pic>
        <p:nvPicPr>
          <p:cNvPr id="8" name="Picture 27" descr="wavenhnlT"/>
          <p:cNvPicPr>
            <a:picLocks noChangeAspect="1" noChangeArrowheads="1"/>
          </p:cNvPicPr>
          <p:nvPr/>
        </p:nvPicPr>
        <p:blipFill>
          <a:blip r:embed="rId4" cstate="print"/>
          <a:srcRect l="5247" t="1645" r="1749" b="9870"/>
          <a:stretch>
            <a:fillRect/>
          </a:stretch>
        </p:blipFill>
        <p:spPr bwMode="auto">
          <a:xfrm>
            <a:off x="5735059" y="3215658"/>
            <a:ext cx="3240000" cy="1351101"/>
          </a:xfrm>
          <a:prstGeom prst="rect">
            <a:avLst/>
          </a:prstGeom>
          <a:noFill/>
        </p:spPr>
      </p:pic>
      <p:grpSp>
        <p:nvGrpSpPr>
          <p:cNvPr id="9" name="Group 7"/>
          <p:cNvGrpSpPr>
            <a:grpSpLocks noChangeAspect="1"/>
          </p:cNvGrpSpPr>
          <p:nvPr/>
        </p:nvGrpSpPr>
        <p:grpSpPr bwMode="auto">
          <a:xfrm>
            <a:off x="3597624" y="4766818"/>
            <a:ext cx="1706880" cy="1470660"/>
            <a:chOff x="3504" y="3216"/>
            <a:chExt cx="1008" cy="720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504" y="3216"/>
              <a:ext cx="336" cy="57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3840" y="3216"/>
              <a:ext cx="336" cy="57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176" y="3216"/>
              <a:ext cx="336" cy="576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504" y="3504"/>
              <a:ext cx="1008" cy="4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 bwMode="auto">
          <a:xfrm>
            <a:off x="3952388" y="4986322"/>
            <a:ext cx="183151" cy="1091707"/>
            <a:chOff x="1584" y="2304"/>
            <a:chExt cx="65" cy="432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616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584" y="2448"/>
              <a:ext cx="65" cy="42"/>
              <a:chOff x="1200" y="2281"/>
              <a:chExt cx="65" cy="42"/>
            </a:xfrm>
          </p:grpSpPr>
          <p:sp>
            <p:nvSpPr>
              <p:cNvPr id="29" name="Oval 16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17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1584" y="2642"/>
              <a:ext cx="65" cy="42"/>
              <a:chOff x="1609" y="2642"/>
              <a:chExt cx="65" cy="4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auto">
              <a:xfrm>
                <a:off x="1609" y="2665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21"/>
              <p:cNvSpPr>
                <a:spLocks noChangeArrowheads="1"/>
              </p:cNvSpPr>
              <p:nvPr/>
            </p:nvSpPr>
            <p:spPr bwMode="auto">
              <a:xfrm>
                <a:off x="1657" y="2665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1634" y="2642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1584" y="2546"/>
              <a:ext cx="65" cy="42"/>
              <a:chOff x="1200" y="2281"/>
              <a:chExt cx="65" cy="42"/>
            </a:xfrm>
          </p:grpSpPr>
          <p:sp>
            <p:nvSpPr>
              <p:cNvPr id="23" name="Oval 24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5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26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" name="Group 27"/>
            <p:cNvGrpSpPr>
              <a:grpSpLocks/>
            </p:cNvGrpSpPr>
            <p:nvPr/>
          </p:nvGrpSpPr>
          <p:grpSpPr bwMode="auto">
            <a:xfrm>
              <a:off x="1584" y="2354"/>
              <a:ext cx="65" cy="42"/>
              <a:chOff x="1200" y="2281"/>
              <a:chExt cx="65" cy="42"/>
            </a:xfrm>
          </p:grpSpPr>
          <p:sp>
            <p:nvSpPr>
              <p:cNvPr id="20" name="Oval 28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29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30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" name="Line 129"/>
          <p:cNvSpPr>
            <a:spLocks noChangeShapeType="1"/>
          </p:cNvSpPr>
          <p:nvPr/>
        </p:nvSpPr>
        <p:spPr bwMode="auto">
          <a:xfrm>
            <a:off x="3900948" y="6220762"/>
            <a:ext cx="110156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" name="Group 13"/>
          <p:cNvGrpSpPr>
            <a:grpSpLocks noChangeAspect="1"/>
          </p:cNvGrpSpPr>
          <p:nvPr/>
        </p:nvGrpSpPr>
        <p:grpSpPr bwMode="auto">
          <a:xfrm>
            <a:off x="4133564" y="5123482"/>
            <a:ext cx="183151" cy="1091707"/>
            <a:chOff x="1584" y="2304"/>
            <a:chExt cx="65" cy="432"/>
          </a:xfrm>
        </p:grpSpPr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1616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15"/>
            <p:cNvGrpSpPr>
              <a:grpSpLocks/>
            </p:cNvGrpSpPr>
            <p:nvPr/>
          </p:nvGrpSpPr>
          <p:grpSpPr bwMode="auto">
            <a:xfrm>
              <a:off x="1584" y="2448"/>
              <a:ext cx="65" cy="42"/>
              <a:chOff x="1200" y="2281"/>
              <a:chExt cx="65" cy="42"/>
            </a:xfrm>
          </p:grpSpPr>
          <p:sp>
            <p:nvSpPr>
              <p:cNvPr id="48" name="Oval 16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7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8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19"/>
            <p:cNvGrpSpPr>
              <a:grpSpLocks/>
            </p:cNvGrpSpPr>
            <p:nvPr/>
          </p:nvGrpSpPr>
          <p:grpSpPr bwMode="auto">
            <a:xfrm>
              <a:off x="1584" y="2642"/>
              <a:ext cx="65" cy="42"/>
              <a:chOff x="1609" y="2642"/>
              <a:chExt cx="65" cy="42"/>
            </a:xfrm>
          </p:grpSpPr>
          <p:sp>
            <p:nvSpPr>
              <p:cNvPr id="45" name="Oval 20"/>
              <p:cNvSpPr>
                <a:spLocks noChangeArrowheads="1"/>
              </p:cNvSpPr>
              <p:nvPr/>
            </p:nvSpPr>
            <p:spPr bwMode="auto">
              <a:xfrm>
                <a:off x="1609" y="2665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21"/>
              <p:cNvSpPr>
                <a:spLocks noChangeArrowheads="1"/>
              </p:cNvSpPr>
              <p:nvPr/>
            </p:nvSpPr>
            <p:spPr bwMode="auto">
              <a:xfrm>
                <a:off x="1657" y="2665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22"/>
              <p:cNvSpPr>
                <a:spLocks noChangeArrowheads="1"/>
              </p:cNvSpPr>
              <p:nvPr/>
            </p:nvSpPr>
            <p:spPr bwMode="auto">
              <a:xfrm>
                <a:off x="1634" y="2642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" name="Group 23"/>
            <p:cNvGrpSpPr>
              <a:grpSpLocks/>
            </p:cNvGrpSpPr>
            <p:nvPr/>
          </p:nvGrpSpPr>
          <p:grpSpPr bwMode="auto">
            <a:xfrm>
              <a:off x="1584" y="2546"/>
              <a:ext cx="65" cy="42"/>
              <a:chOff x="1200" y="2281"/>
              <a:chExt cx="65" cy="42"/>
            </a:xfrm>
          </p:grpSpPr>
          <p:sp>
            <p:nvSpPr>
              <p:cNvPr id="42" name="Oval 24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25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26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" name="Group 27"/>
            <p:cNvGrpSpPr>
              <a:grpSpLocks/>
            </p:cNvGrpSpPr>
            <p:nvPr/>
          </p:nvGrpSpPr>
          <p:grpSpPr bwMode="auto">
            <a:xfrm>
              <a:off x="1584" y="2354"/>
              <a:ext cx="65" cy="42"/>
              <a:chOff x="1200" y="2281"/>
              <a:chExt cx="65" cy="42"/>
            </a:xfrm>
          </p:grpSpPr>
          <p:sp>
            <p:nvSpPr>
              <p:cNvPr id="39" name="Oval 28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29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" name="Group 13"/>
          <p:cNvGrpSpPr>
            <a:grpSpLocks noChangeAspect="1"/>
          </p:cNvGrpSpPr>
          <p:nvPr/>
        </p:nvGrpSpPr>
        <p:grpSpPr bwMode="auto">
          <a:xfrm>
            <a:off x="4339304" y="4986322"/>
            <a:ext cx="183151" cy="1091707"/>
            <a:chOff x="1584" y="2304"/>
            <a:chExt cx="65" cy="432"/>
          </a:xfrm>
        </p:grpSpPr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1616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" name="Group 15"/>
            <p:cNvGrpSpPr>
              <a:grpSpLocks/>
            </p:cNvGrpSpPr>
            <p:nvPr/>
          </p:nvGrpSpPr>
          <p:grpSpPr bwMode="auto">
            <a:xfrm>
              <a:off x="1584" y="2448"/>
              <a:ext cx="65" cy="42"/>
              <a:chOff x="1200" y="2281"/>
              <a:chExt cx="65" cy="42"/>
            </a:xfrm>
          </p:grpSpPr>
          <p:sp>
            <p:nvSpPr>
              <p:cNvPr id="66" name="Oval 16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7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8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19"/>
            <p:cNvGrpSpPr>
              <a:grpSpLocks/>
            </p:cNvGrpSpPr>
            <p:nvPr/>
          </p:nvGrpSpPr>
          <p:grpSpPr bwMode="auto">
            <a:xfrm>
              <a:off x="1584" y="2642"/>
              <a:ext cx="65" cy="42"/>
              <a:chOff x="1609" y="2642"/>
              <a:chExt cx="65" cy="42"/>
            </a:xfrm>
          </p:grpSpPr>
          <p:sp>
            <p:nvSpPr>
              <p:cNvPr id="63" name="Oval 20"/>
              <p:cNvSpPr>
                <a:spLocks noChangeArrowheads="1"/>
              </p:cNvSpPr>
              <p:nvPr/>
            </p:nvSpPr>
            <p:spPr bwMode="auto">
              <a:xfrm>
                <a:off x="1609" y="2665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auto">
              <a:xfrm>
                <a:off x="1657" y="2665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auto">
              <a:xfrm>
                <a:off x="1634" y="2642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23"/>
            <p:cNvGrpSpPr>
              <a:grpSpLocks/>
            </p:cNvGrpSpPr>
            <p:nvPr/>
          </p:nvGrpSpPr>
          <p:grpSpPr bwMode="auto">
            <a:xfrm>
              <a:off x="1584" y="2546"/>
              <a:ext cx="65" cy="42"/>
              <a:chOff x="1200" y="2281"/>
              <a:chExt cx="65" cy="42"/>
            </a:xfrm>
          </p:grpSpPr>
          <p:sp>
            <p:nvSpPr>
              <p:cNvPr id="60" name="Oval 24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25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26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27"/>
            <p:cNvGrpSpPr>
              <a:grpSpLocks/>
            </p:cNvGrpSpPr>
            <p:nvPr/>
          </p:nvGrpSpPr>
          <p:grpSpPr bwMode="auto">
            <a:xfrm>
              <a:off x="1584" y="2354"/>
              <a:ext cx="65" cy="42"/>
              <a:chOff x="1200" y="2281"/>
              <a:chExt cx="65" cy="42"/>
            </a:xfrm>
          </p:grpSpPr>
          <p:sp>
            <p:nvSpPr>
              <p:cNvPr id="57" name="Oval 28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29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30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9" name="Group 13"/>
          <p:cNvGrpSpPr>
            <a:grpSpLocks noChangeAspect="1"/>
          </p:cNvGrpSpPr>
          <p:nvPr/>
        </p:nvGrpSpPr>
        <p:grpSpPr bwMode="auto">
          <a:xfrm>
            <a:off x="4545043" y="5123482"/>
            <a:ext cx="183151" cy="1091707"/>
            <a:chOff x="1584" y="2304"/>
            <a:chExt cx="65" cy="432"/>
          </a:xfrm>
        </p:grpSpPr>
        <p:sp>
          <p:nvSpPr>
            <p:cNvPr id="70" name="Line 14"/>
            <p:cNvSpPr>
              <a:spLocks noChangeShapeType="1"/>
            </p:cNvSpPr>
            <p:nvPr/>
          </p:nvSpPr>
          <p:spPr bwMode="auto">
            <a:xfrm>
              <a:off x="1616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" name="Group 15"/>
            <p:cNvGrpSpPr>
              <a:grpSpLocks/>
            </p:cNvGrpSpPr>
            <p:nvPr/>
          </p:nvGrpSpPr>
          <p:grpSpPr bwMode="auto">
            <a:xfrm>
              <a:off x="1584" y="2448"/>
              <a:ext cx="65" cy="42"/>
              <a:chOff x="1200" y="2281"/>
              <a:chExt cx="65" cy="42"/>
            </a:xfrm>
          </p:grpSpPr>
          <p:sp>
            <p:nvSpPr>
              <p:cNvPr id="84" name="Oval 16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17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18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" name="Group 19"/>
            <p:cNvGrpSpPr>
              <a:grpSpLocks/>
            </p:cNvGrpSpPr>
            <p:nvPr/>
          </p:nvGrpSpPr>
          <p:grpSpPr bwMode="auto">
            <a:xfrm>
              <a:off x="1584" y="2642"/>
              <a:ext cx="65" cy="42"/>
              <a:chOff x="1609" y="2642"/>
              <a:chExt cx="65" cy="42"/>
            </a:xfrm>
          </p:grpSpPr>
          <p:sp>
            <p:nvSpPr>
              <p:cNvPr id="81" name="Oval 20"/>
              <p:cNvSpPr>
                <a:spLocks noChangeArrowheads="1"/>
              </p:cNvSpPr>
              <p:nvPr/>
            </p:nvSpPr>
            <p:spPr bwMode="auto">
              <a:xfrm>
                <a:off x="1609" y="2665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21"/>
              <p:cNvSpPr>
                <a:spLocks noChangeArrowheads="1"/>
              </p:cNvSpPr>
              <p:nvPr/>
            </p:nvSpPr>
            <p:spPr bwMode="auto">
              <a:xfrm>
                <a:off x="1657" y="2665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22"/>
              <p:cNvSpPr>
                <a:spLocks noChangeArrowheads="1"/>
              </p:cNvSpPr>
              <p:nvPr/>
            </p:nvSpPr>
            <p:spPr bwMode="auto">
              <a:xfrm>
                <a:off x="1634" y="2642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" name="Group 23"/>
            <p:cNvGrpSpPr>
              <a:grpSpLocks/>
            </p:cNvGrpSpPr>
            <p:nvPr/>
          </p:nvGrpSpPr>
          <p:grpSpPr bwMode="auto">
            <a:xfrm>
              <a:off x="1584" y="2546"/>
              <a:ext cx="65" cy="42"/>
              <a:chOff x="1200" y="2281"/>
              <a:chExt cx="65" cy="42"/>
            </a:xfrm>
          </p:grpSpPr>
          <p:sp>
            <p:nvSpPr>
              <p:cNvPr id="78" name="Oval 24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26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27"/>
            <p:cNvGrpSpPr>
              <a:grpSpLocks/>
            </p:cNvGrpSpPr>
            <p:nvPr/>
          </p:nvGrpSpPr>
          <p:grpSpPr bwMode="auto">
            <a:xfrm>
              <a:off x="1584" y="2354"/>
              <a:ext cx="65" cy="42"/>
              <a:chOff x="1200" y="2281"/>
              <a:chExt cx="65" cy="42"/>
            </a:xfrm>
          </p:grpSpPr>
          <p:sp>
            <p:nvSpPr>
              <p:cNvPr id="75" name="Oval 28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29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30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7" name="Group 13"/>
          <p:cNvGrpSpPr>
            <a:grpSpLocks noChangeAspect="1"/>
          </p:cNvGrpSpPr>
          <p:nvPr/>
        </p:nvGrpSpPr>
        <p:grpSpPr bwMode="auto">
          <a:xfrm>
            <a:off x="4750783" y="4986322"/>
            <a:ext cx="183151" cy="1091707"/>
            <a:chOff x="1584" y="2304"/>
            <a:chExt cx="65" cy="432"/>
          </a:xfrm>
        </p:grpSpPr>
        <p:sp>
          <p:nvSpPr>
            <p:cNvPr id="88" name="Line 14"/>
            <p:cNvSpPr>
              <a:spLocks noChangeShapeType="1"/>
            </p:cNvSpPr>
            <p:nvPr/>
          </p:nvSpPr>
          <p:spPr bwMode="auto">
            <a:xfrm>
              <a:off x="1616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" name="Group 15"/>
            <p:cNvGrpSpPr>
              <a:grpSpLocks/>
            </p:cNvGrpSpPr>
            <p:nvPr/>
          </p:nvGrpSpPr>
          <p:grpSpPr bwMode="auto">
            <a:xfrm>
              <a:off x="1584" y="2448"/>
              <a:ext cx="65" cy="42"/>
              <a:chOff x="1200" y="2281"/>
              <a:chExt cx="65" cy="42"/>
            </a:xfrm>
          </p:grpSpPr>
          <p:sp>
            <p:nvSpPr>
              <p:cNvPr id="102" name="Oval 16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17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18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0" name="Group 19"/>
            <p:cNvGrpSpPr>
              <a:grpSpLocks/>
            </p:cNvGrpSpPr>
            <p:nvPr/>
          </p:nvGrpSpPr>
          <p:grpSpPr bwMode="auto">
            <a:xfrm>
              <a:off x="1584" y="2642"/>
              <a:ext cx="65" cy="42"/>
              <a:chOff x="1609" y="2642"/>
              <a:chExt cx="65" cy="42"/>
            </a:xfrm>
          </p:grpSpPr>
          <p:sp>
            <p:nvSpPr>
              <p:cNvPr id="99" name="Oval 20"/>
              <p:cNvSpPr>
                <a:spLocks noChangeArrowheads="1"/>
              </p:cNvSpPr>
              <p:nvPr/>
            </p:nvSpPr>
            <p:spPr bwMode="auto">
              <a:xfrm>
                <a:off x="1609" y="2665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21"/>
              <p:cNvSpPr>
                <a:spLocks noChangeArrowheads="1"/>
              </p:cNvSpPr>
              <p:nvPr/>
            </p:nvSpPr>
            <p:spPr bwMode="auto">
              <a:xfrm>
                <a:off x="1657" y="2665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22"/>
              <p:cNvSpPr>
                <a:spLocks noChangeArrowheads="1"/>
              </p:cNvSpPr>
              <p:nvPr/>
            </p:nvSpPr>
            <p:spPr bwMode="auto">
              <a:xfrm>
                <a:off x="1634" y="2642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1" name="Group 23"/>
            <p:cNvGrpSpPr>
              <a:grpSpLocks/>
            </p:cNvGrpSpPr>
            <p:nvPr/>
          </p:nvGrpSpPr>
          <p:grpSpPr bwMode="auto">
            <a:xfrm>
              <a:off x="1584" y="2546"/>
              <a:ext cx="65" cy="42"/>
              <a:chOff x="1200" y="2281"/>
              <a:chExt cx="65" cy="42"/>
            </a:xfrm>
          </p:grpSpPr>
          <p:sp>
            <p:nvSpPr>
              <p:cNvPr id="96" name="Oval 24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25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26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" name="Group 27"/>
            <p:cNvGrpSpPr>
              <a:grpSpLocks/>
            </p:cNvGrpSpPr>
            <p:nvPr/>
          </p:nvGrpSpPr>
          <p:grpSpPr bwMode="auto">
            <a:xfrm>
              <a:off x="1584" y="2354"/>
              <a:ext cx="65" cy="42"/>
              <a:chOff x="1200" y="2281"/>
              <a:chExt cx="65" cy="42"/>
            </a:xfrm>
          </p:grpSpPr>
          <p:sp>
            <p:nvSpPr>
              <p:cNvPr id="93" name="Oval 28"/>
              <p:cNvSpPr>
                <a:spLocks noChangeArrowheads="1"/>
              </p:cNvSpPr>
              <p:nvPr/>
            </p:nvSpPr>
            <p:spPr bwMode="auto">
              <a:xfrm>
                <a:off x="1200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9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30"/>
              <p:cNvSpPr>
                <a:spLocks noChangeArrowheads="1"/>
              </p:cNvSpPr>
              <p:nvPr/>
            </p:nvSpPr>
            <p:spPr bwMode="auto">
              <a:xfrm>
                <a:off x="1225" y="2281"/>
                <a:ext cx="17" cy="19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" name="Arc 104"/>
          <p:cNvSpPr/>
          <p:nvPr/>
        </p:nvSpPr>
        <p:spPr>
          <a:xfrm>
            <a:off x="1720644" y="5722547"/>
            <a:ext cx="914400" cy="381000"/>
          </a:xfrm>
          <a:prstGeom prst="arc">
            <a:avLst>
              <a:gd name="adj1" fmla="val 19075670"/>
              <a:gd name="adj2" fmla="val 13119588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1659192" y="3436547"/>
            <a:ext cx="1066800" cy="2806857"/>
            <a:chOff x="1723104" y="1752600"/>
            <a:chExt cx="1066800" cy="4178457"/>
          </a:xfrm>
        </p:grpSpPr>
        <p:sp>
          <p:nvSpPr>
            <p:cNvPr id="107" name="Freeform 106"/>
            <p:cNvSpPr/>
            <p:nvPr/>
          </p:nvSpPr>
          <p:spPr>
            <a:xfrm>
              <a:off x="2321904" y="1755057"/>
              <a:ext cx="468000" cy="4176000"/>
            </a:xfrm>
            <a:custGeom>
              <a:avLst/>
              <a:gdLst>
                <a:gd name="connsiteX0" fmla="*/ 459658 w 459658"/>
                <a:gd name="connsiteY0" fmla="*/ 0 h 4144297"/>
                <a:gd name="connsiteX1" fmla="*/ 76200 w 459658"/>
                <a:gd name="connsiteY1" fmla="*/ 1578077 h 4144297"/>
                <a:gd name="connsiteX2" fmla="*/ 2458 w 459658"/>
                <a:gd name="connsiteY2" fmla="*/ 4144297 h 414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658" h="4144297">
                  <a:moveTo>
                    <a:pt x="459658" y="0"/>
                  </a:moveTo>
                  <a:cubicBezTo>
                    <a:pt x="306029" y="443680"/>
                    <a:pt x="152400" y="887361"/>
                    <a:pt x="76200" y="1578077"/>
                  </a:cubicBezTo>
                  <a:cubicBezTo>
                    <a:pt x="0" y="2268793"/>
                    <a:pt x="1229" y="3206545"/>
                    <a:pt x="2458" y="4144297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 flipH="1">
              <a:off x="1723104" y="1752600"/>
              <a:ext cx="468000" cy="4176000"/>
            </a:xfrm>
            <a:custGeom>
              <a:avLst/>
              <a:gdLst>
                <a:gd name="connsiteX0" fmla="*/ 459658 w 459658"/>
                <a:gd name="connsiteY0" fmla="*/ 0 h 4144297"/>
                <a:gd name="connsiteX1" fmla="*/ 76200 w 459658"/>
                <a:gd name="connsiteY1" fmla="*/ 1578077 h 4144297"/>
                <a:gd name="connsiteX2" fmla="*/ 2458 w 459658"/>
                <a:gd name="connsiteY2" fmla="*/ 4144297 h 414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658" h="4144297">
                  <a:moveTo>
                    <a:pt x="459658" y="0"/>
                  </a:moveTo>
                  <a:cubicBezTo>
                    <a:pt x="306029" y="443680"/>
                    <a:pt x="152400" y="887361"/>
                    <a:pt x="76200" y="1578077"/>
                  </a:cubicBezTo>
                  <a:cubicBezTo>
                    <a:pt x="0" y="2268793"/>
                    <a:pt x="1229" y="3206545"/>
                    <a:pt x="2458" y="4144297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6673200" y="3261852"/>
            <a:ext cx="1404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Temperature</a:t>
            </a:r>
            <a:endParaRPr lang="en-US" i="1"/>
          </a:p>
        </p:txBody>
      </p:sp>
      <p:sp>
        <p:nvSpPr>
          <p:cNvPr id="110" name="Title 14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Synergy with Earth</a:t>
            </a:r>
            <a:r>
              <a:rPr kumimoji="0" lang="en-US" sz="4400" b="0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 sciences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38200" y="1679585"/>
            <a:ext cx="878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/>
              <a:t>France</a:t>
            </a:r>
            <a:endParaRPr lang="en-US" sz="2000" i="1"/>
          </a:p>
        </p:txBody>
      </p:sp>
      <p:sp>
        <p:nvSpPr>
          <p:cNvPr id="112" name="Text Box 188"/>
          <p:cNvSpPr txBox="1">
            <a:spLocks noChangeAspect="1" noChangeArrowheads="1"/>
          </p:cNvSpPr>
          <p:nvPr/>
        </p:nvSpPr>
        <p:spPr bwMode="auto">
          <a:xfrm>
            <a:off x="3399504" y="6305490"/>
            <a:ext cx="2116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rIns="72000" anchor="ctr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000" smtClean="0"/>
              <a:t>observatory</a:t>
            </a:r>
            <a:endParaRPr lang="en-US" sz="2000"/>
          </a:p>
        </p:txBody>
      </p:sp>
      <p:sp>
        <p:nvSpPr>
          <p:cNvPr id="113" name="Text Box 188"/>
          <p:cNvSpPr txBox="1">
            <a:spLocks noChangeAspect="1" noChangeArrowheads="1"/>
          </p:cNvSpPr>
          <p:nvPr/>
        </p:nvSpPr>
        <p:spPr bwMode="auto">
          <a:xfrm>
            <a:off x="791496" y="6295104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rIns="72000" anchor="ctr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000" smtClean="0"/>
              <a:t>food supply</a:t>
            </a:r>
            <a:endParaRPr lang="en-US" sz="2000"/>
          </a:p>
        </p:txBody>
      </p:sp>
      <p:pic>
        <p:nvPicPr>
          <p:cNvPr id="114" name="Picture 113" descr="Median_rate_All_Line1_F1F25_v2.gif"/>
          <p:cNvPicPr preferRelativeResize="0">
            <a:picLocks noChangeAspect="1"/>
          </p:cNvPicPr>
          <p:nvPr/>
        </p:nvPicPr>
        <p:blipFill>
          <a:blip r:embed="rId5" cstate="print"/>
          <a:srcRect l="6666" t="7974" r="1333" b="14353"/>
          <a:stretch>
            <a:fillRect/>
          </a:stretch>
        </p:blipFill>
        <p:spPr>
          <a:xfrm>
            <a:off x="5744496" y="4864560"/>
            <a:ext cx="3240000" cy="1373078"/>
          </a:xfrm>
          <a:prstGeom prst="rect">
            <a:avLst/>
          </a:prstGeom>
        </p:spPr>
      </p:pic>
      <p:sp>
        <p:nvSpPr>
          <p:cNvPr id="115" name="Rectangle 114"/>
          <p:cNvSpPr/>
          <p:nvPr/>
        </p:nvSpPr>
        <p:spPr>
          <a:xfrm>
            <a:off x="7467600" y="4957968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471540" y="4866564"/>
            <a:ext cx="180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Bioluminescence</a:t>
            </a: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751600" y="1602660"/>
            <a:ext cx="3240000" cy="1295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short lived (rare) events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dominate deep-sea life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permanent observatory</a:t>
            </a:r>
          </a:p>
        </p:txBody>
      </p:sp>
      <p:sp>
        <p:nvSpPr>
          <p:cNvPr id="118" name="Striped Right Arrow 117"/>
          <p:cNvSpPr/>
          <p:nvPr/>
        </p:nvSpPr>
        <p:spPr>
          <a:xfrm rot="5400000">
            <a:off x="7232808" y="2273304"/>
            <a:ext cx="252000" cy="252000"/>
          </a:xfrm>
          <a:prstGeom prst="striped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Arc 118"/>
          <p:cNvSpPr/>
          <p:nvPr/>
        </p:nvSpPr>
        <p:spPr>
          <a:xfrm>
            <a:off x="1737852" y="5609304"/>
            <a:ext cx="914400" cy="381000"/>
          </a:xfrm>
          <a:prstGeom prst="arc">
            <a:avLst>
              <a:gd name="adj1" fmla="val 19075670"/>
              <a:gd name="adj2" fmla="val 13119588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 rot="5400000">
            <a:off x="5059046" y="4727362"/>
            <a:ext cx="2808000" cy="158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Box 188"/>
          <p:cNvSpPr txBox="1">
            <a:spLocks noChangeAspect="1" noChangeArrowheads="1"/>
          </p:cNvSpPr>
          <p:nvPr/>
        </p:nvSpPr>
        <p:spPr bwMode="auto">
          <a:xfrm>
            <a:off x="6312249" y="6295104"/>
            <a:ext cx="2116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2000" rIns="72000" anchor="ctr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sz="2000" smtClean="0"/>
              <a:t>time profile</a:t>
            </a:r>
            <a:endParaRPr lang="en-US" sz="2000"/>
          </a:p>
        </p:txBody>
      </p:sp>
      <p:cxnSp>
        <p:nvCxnSpPr>
          <p:cNvPr id="122" name="Straight Connector 121"/>
          <p:cNvCxnSpPr/>
          <p:nvPr/>
        </p:nvCxnSpPr>
        <p:spPr>
          <a:xfrm rot="5400000">
            <a:off x="4508438" y="4743718"/>
            <a:ext cx="2808000" cy="158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rot="16200000" flipH="1">
            <a:off x="5662800" y="3100800"/>
            <a:ext cx="360000" cy="144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0800000" flipV="1">
            <a:off x="6467400" y="2978460"/>
            <a:ext cx="2448000" cy="360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Design aspects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6347" y="1950204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31 x 3” PMT</a:t>
            </a:r>
          </a:p>
        </p:txBody>
      </p:sp>
      <p:pic>
        <p:nvPicPr>
          <p:cNvPr id="3" name="Picture 2" descr="IMG_4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19508"/>
            <a:ext cx="4916363" cy="495218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10800000" flipV="1">
            <a:off x="4039800" y="2286000"/>
            <a:ext cx="1980000" cy="72000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0701" y="3255004"/>
            <a:ext cx="3033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light concentrator ring </a:t>
            </a:r>
            <a:endParaRPr lang="en-GB" sz="2400" dirty="0"/>
          </a:p>
        </p:txBody>
      </p:sp>
      <p:pic>
        <p:nvPicPr>
          <p:cNvPr id="6" name="Picture 5" descr="oksana3.jpg"/>
          <p:cNvPicPr>
            <a:picLocks noChangeAspect="1"/>
          </p:cNvPicPr>
          <p:nvPr/>
        </p:nvPicPr>
        <p:blipFill>
          <a:blip r:embed="rId4" cstate="print"/>
          <a:srcRect l="5422" b="5540"/>
          <a:stretch>
            <a:fillRect/>
          </a:stretch>
        </p:blipFill>
        <p:spPr bwMode="auto">
          <a:xfrm>
            <a:off x="5796114" y="3663937"/>
            <a:ext cx="2989175" cy="219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69239" y="5790274"/>
            <a:ext cx="34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increase of photo-cathode area by 20‒40%</a:t>
            </a:r>
            <a:endParaRPr lang="en-GB" sz="2400" dirty="0"/>
          </a:p>
        </p:txBody>
      </p:sp>
      <p:sp>
        <p:nvSpPr>
          <p:cNvPr id="8" name="Title 1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Digital Optical </a:t>
            </a:r>
            <a:r>
              <a:rPr lang="en-GB" sz="4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Module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03929" y="3861047"/>
            <a:ext cx="1980000" cy="0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29218" y="275389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3 x 10” PMT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092950" y="2481263"/>
          <a:ext cx="346075" cy="284162"/>
        </p:xfrm>
        <a:graphic>
          <a:graphicData uri="http://schemas.openxmlformats.org/presentationml/2006/ole">
            <p:oleObj spid="_x0000_s1026" name="Equation" r:id="rId5" imgW="139680" imgH="114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mba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7622" y="1399792"/>
            <a:ext cx="6477000" cy="40932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235382" y="2254609"/>
            <a:ext cx="5135880" cy="35814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9471024">
            <a:off x="5906006" y="3845291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6 m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2000" y="4167229"/>
            <a:ext cx="2016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2000" y="4677769"/>
            <a:ext cx="19080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3772342" y="3142339"/>
            <a:ext cx="441960" cy="4191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52000" y="3130909"/>
            <a:ext cx="352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52000" y="2696569"/>
            <a:ext cx="4769870" cy="441960"/>
            <a:chOff x="271202" y="2696569"/>
            <a:chExt cx="4769870" cy="441960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4610542" y="2707999"/>
              <a:ext cx="441960" cy="4191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271202" y="2696569"/>
              <a:ext cx="434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52000" y="2277469"/>
            <a:ext cx="5585210" cy="441960"/>
            <a:chOff x="271202" y="2277469"/>
            <a:chExt cx="5585210" cy="441960"/>
          </a:xfrm>
        </p:grpSpPr>
        <p:cxnSp>
          <p:nvCxnSpPr>
            <p:cNvPr id="13" name="Straight Arrow Connector 12"/>
            <p:cNvCxnSpPr/>
            <p:nvPr/>
          </p:nvCxnSpPr>
          <p:spPr>
            <a:xfrm rot="16200000" flipH="1">
              <a:off x="5425882" y="2288899"/>
              <a:ext cx="441960" cy="4191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271202" y="2277469"/>
              <a:ext cx="51587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2000" y="3664309"/>
            <a:ext cx="4500490" cy="441960"/>
            <a:chOff x="281752" y="3664309"/>
            <a:chExt cx="4500490" cy="441960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 flipH="1">
              <a:off x="4351712" y="3675739"/>
              <a:ext cx="441960" cy="4191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281752" y="3664309"/>
              <a:ext cx="410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44000" y="3351889"/>
            <a:ext cx="2912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cable connection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4000" y="2826109"/>
            <a:ext cx="191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cable storage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00" y="2407009"/>
            <a:ext cx="255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cable storage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4000" y="1987909"/>
            <a:ext cx="344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with buoyancy (not shown)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4000" y="3851804"/>
            <a:ext cx="161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module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000" y="4370850"/>
            <a:ext cx="19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holder</a:t>
            </a:r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Storey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5524381"/>
            <a:ext cx="49697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44563">
              <a:tabLst>
                <a:tab pos="269875" algn="r"/>
                <a:tab pos="360363" algn="l"/>
                <a:tab pos="3222625" algn="ctr"/>
                <a:tab pos="3402013" algn="l"/>
              </a:tabLst>
            </a:pPr>
            <a:r>
              <a:rPr lang="en-GB" sz="2300" dirty="0" smtClean="0"/>
              <a:t>	1	</a:t>
            </a:r>
            <a:r>
              <a:rPr lang="en-GB" sz="2300" u="sng" dirty="0" smtClean="0"/>
              <a:t>D</a:t>
            </a:r>
            <a:r>
              <a:rPr lang="en-GB" sz="2300" dirty="0" smtClean="0"/>
              <a:t>igital </a:t>
            </a:r>
            <a:r>
              <a:rPr lang="en-GB" sz="2300" u="sng" dirty="0" smtClean="0"/>
              <a:t>O</a:t>
            </a:r>
            <a:r>
              <a:rPr lang="en-GB" sz="2300" dirty="0" smtClean="0"/>
              <a:t>ptical </a:t>
            </a:r>
            <a:r>
              <a:rPr lang="en-GB" sz="2300" u="sng" dirty="0" smtClean="0"/>
              <a:t>M</a:t>
            </a:r>
            <a:r>
              <a:rPr lang="en-GB" sz="2300" dirty="0" smtClean="0"/>
              <a:t>odule	=	Dom</a:t>
            </a:r>
          </a:p>
          <a:p>
            <a:pPr defTabSz="944563">
              <a:tabLst>
                <a:tab pos="269875" algn="r"/>
                <a:tab pos="360363" algn="l"/>
                <a:tab pos="3222625" algn="ctr"/>
                <a:tab pos="3402013" algn="l"/>
              </a:tabLst>
            </a:pPr>
            <a:r>
              <a:rPr lang="en-GB" sz="2300" dirty="0" smtClean="0"/>
              <a:t>	40	</a:t>
            </a:r>
            <a:r>
              <a:rPr lang="en-GB" sz="2300" u="sng" dirty="0" smtClean="0"/>
              <a:t>Dom</a:t>
            </a:r>
            <a:r>
              <a:rPr lang="en-GB" sz="2300" dirty="0" smtClean="0"/>
              <a:t>’s on 1 </a:t>
            </a:r>
            <a:r>
              <a:rPr lang="en-GB" sz="2300" u="sng" dirty="0" smtClean="0"/>
              <a:t>tower</a:t>
            </a:r>
            <a:r>
              <a:rPr lang="en-GB" sz="2300" dirty="0" smtClean="0"/>
              <a:t>	=	Dom tower</a:t>
            </a:r>
            <a:endParaRPr lang="en-GB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mbar.jpg"/>
          <p:cNvPicPr>
            <a:picLocks/>
          </p:cNvPicPr>
          <p:nvPr/>
        </p:nvPicPr>
        <p:blipFill>
          <a:blip r:embed="rId2" cstate="print"/>
          <a:srcRect l="19288" t="2726" r="13775" b="-7571"/>
          <a:stretch>
            <a:fillRect/>
          </a:stretch>
        </p:blipFill>
        <p:spPr>
          <a:xfrm>
            <a:off x="0" y="-27384"/>
            <a:ext cx="9144000" cy="7452000"/>
          </a:xfrm>
          <a:prstGeom prst="rect">
            <a:avLst/>
          </a:prstGeom>
        </p:spPr>
      </p:pic>
      <p:pic>
        <p:nvPicPr>
          <p:cNvPr id="7" name="Picture 6" descr="dombar2.jpg"/>
          <p:cNvPicPr>
            <a:picLocks noChangeAspect="1"/>
          </p:cNvPicPr>
          <p:nvPr/>
        </p:nvPicPr>
        <p:blipFill>
          <a:blip r:embed="rId3" cstate="print"/>
          <a:srcRect l="16138" t="16657" r="11413" b="3937"/>
          <a:stretch>
            <a:fillRect/>
          </a:stretch>
        </p:blipFill>
        <p:spPr>
          <a:xfrm>
            <a:off x="-36512" y="14644"/>
            <a:ext cx="9180000" cy="6904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836712"/>
            <a:ext cx="35625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smtClean="0">
                <a:solidFill>
                  <a:schemeClr val="bg1"/>
                </a:solidFill>
              </a:rPr>
              <a:t>Dom tower, </a:t>
            </a:r>
          </a:p>
          <a:p>
            <a:r>
              <a:rPr lang="en-GB" sz="2600" dirty="0" smtClean="0">
                <a:solidFill>
                  <a:schemeClr val="bg1"/>
                </a:solidFill>
              </a:rPr>
              <a:t>Utrecht, the Netherlands</a:t>
            </a:r>
          </a:p>
          <a:p>
            <a:r>
              <a:rPr lang="en-GB" sz="2600" dirty="0" err="1" smtClean="0">
                <a:solidFill>
                  <a:schemeClr val="bg1"/>
                </a:solidFill>
              </a:rPr>
              <a:t>a.d</a:t>
            </a:r>
            <a:r>
              <a:rPr lang="en-GB" sz="2600" dirty="0" smtClean="0">
                <a:solidFill>
                  <a:schemeClr val="bg1"/>
                </a:solidFill>
              </a:rPr>
              <a:t>. 1254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Readout &amp; Trigger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64" y="1721681"/>
            <a:ext cx="8820000" cy="4932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“All-data-to-shore” concept</a:t>
            </a:r>
          </a:p>
          <a:p>
            <a:pPr marL="742950" lvl="2" indent="-342900">
              <a:buFont typeface="Arial" pitchFamily="34" charset="0"/>
              <a:buChar char="‒"/>
            </a:pP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Fibre-optics system with lasers on shore and modulators off-shore</a:t>
            </a:r>
          </a:p>
          <a:p>
            <a:pPr marL="742950" lvl="2" indent="-342900">
              <a:buFont typeface="Arial" pitchFamily="34" charset="0"/>
              <a:buChar char="‒"/>
            </a:pP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Applies to all deep-sea instrumentation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</a:rPr>
              <a:t>Trigger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Multi-PMT optical modules provides for excellent level 1 filter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ocal coincidence of ≥ 2 L0 hits in one optical module (</a:t>
            </a:r>
            <a:r>
              <a:rPr lang="en-GB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GB" dirty="0" err="1" smtClean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 ≤ 10 ns)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Bar provides for easy level 2 filter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Local coincidence of ≥ 2 L1 hits on one bar (</a:t>
            </a:r>
            <a:r>
              <a:rPr lang="en-GB" dirty="0" err="1" smtClean="0">
                <a:solidFill>
                  <a:schemeClr val="bg1"/>
                </a:solidFill>
                <a:latin typeface="Symbol" pitchFamily="18" charset="2"/>
              </a:rPr>
              <a:t>D</a:t>
            </a:r>
            <a:r>
              <a:rPr lang="en-GB" dirty="0" err="1" smtClean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 ≤ 50 ns)</a:t>
            </a:r>
          </a:p>
          <a:p>
            <a:pPr lvl="1"/>
            <a:r>
              <a:rPr lang="en-GB" dirty="0" err="1" smtClean="0">
                <a:solidFill>
                  <a:schemeClr val="bg1"/>
                </a:solidFill>
              </a:rPr>
              <a:t>Muon</a:t>
            </a:r>
            <a:r>
              <a:rPr lang="en-GB" dirty="0" smtClean="0">
                <a:solidFill>
                  <a:schemeClr val="bg1"/>
                </a:solidFill>
              </a:rPr>
              <a:t> trigger for any detector design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</a:rPr>
              <a:t>“</a:t>
            </a:r>
            <a:r>
              <a:rPr lang="en-GB" dirty="0" smtClean="0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GB" dirty="0" smtClean="0">
                <a:solidFill>
                  <a:schemeClr val="bg1"/>
                </a:solidFill>
              </a:rPr>
              <a:t>  + </a:t>
            </a:r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1D trigger algorithm” developed for Antares proved viable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  <a:sym typeface="Wingdings" pitchFamily="2" charset="2"/>
              </a:rPr>
              <a:t>Possible to track astrophysical source(s) real-time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609</Words>
  <Application>Microsoft Office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Slide 1</vt:lpstr>
      <vt:lpstr>What &amp; why?</vt:lpstr>
      <vt:lpstr>Scientific focus</vt:lpstr>
      <vt:lpstr>Slide 4</vt:lpstr>
      <vt:lpstr>Design aspects</vt:lpstr>
      <vt:lpstr>Slide 6</vt:lpstr>
      <vt:lpstr>Storey</vt:lpstr>
      <vt:lpstr>Slide 8</vt:lpstr>
      <vt:lpstr>Readout &amp; Trigger</vt:lpstr>
      <vt:lpstr>Reconstruction</vt:lpstr>
      <vt:lpstr>Performance</vt:lpstr>
      <vt:lpstr>Example: RXJ 1713</vt:lpstr>
      <vt:lpstr>Time lines</vt:lpstr>
      <vt:lpstr>Status</vt:lpstr>
      <vt:lpstr>Conclusions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KM3NeT</dc:title>
  <dc:creator>mjg_2</dc:creator>
  <cp:lastModifiedBy>mjg_2</cp:lastModifiedBy>
  <cp:revision>146</cp:revision>
  <dcterms:created xsi:type="dcterms:W3CDTF">2011-09-20T13:38:55Z</dcterms:created>
  <dcterms:modified xsi:type="dcterms:W3CDTF">2011-09-23T14:42:00Z</dcterms:modified>
</cp:coreProperties>
</file>