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 id="2147483709" r:id="rId5"/>
  </p:sldMasterIdLst>
  <p:notesMasterIdLst>
    <p:notesMasterId r:id="rId59"/>
  </p:notesMasterIdLst>
  <p:sldIdLst>
    <p:sldId id="894" r:id="rId6"/>
    <p:sldId id="366" r:id="rId7"/>
    <p:sldId id="1485" r:id="rId8"/>
    <p:sldId id="365" r:id="rId9"/>
    <p:sldId id="1486" r:id="rId10"/>
    <p:sldId id="897" r:id="rId11"/>
    <p:sldId id="1487" r:id="rId12"/>
    <p:sldId id="1488" r:id="rId13"/>
    <p:sldId id="414" r:id="rId14"/>
    <p:sldId id="1484" r:id="rId15"/>
    <p:sldId id="1489" r:id="rId16"/>
    <p:sldId id="1490" r:id="rId17"/>
    <p:sldId id="368" r:id="rId18"/>
    <p:sldId id="369" r:id="rId19"/>
    <p:sldId id="259" r:id="rId20"/>
    <p:sldId id="299" r:id="rId21"/>
    <p:sldId id="306" r:id="rId22"/>
    <p:sldId id="308" r:id="rId23"/>
    <p:sldId id="937" r:id="rId24"/>
    <p:sldId id="936" r:id="rId25"/>
    <p:sldId id="421" r:id="rId26"/>
    <p:sldId id="546" r:id="rId27"/>
    <p:sldId id="406" r:id="rId28"/>
    <p:sldId id="500" r:id="rId29"/>
    <p:sldId id="515" r:id="rId30"/>
    <p:sldId id="614" r:id="rId31"/>
    <p:sldId id="1491" r:id="rId32"/>
    <p:sldId id="1494" r:id="rId33"/>
    <p:sldId id="1492" r:id="rId34"/>
    <p:sldId id="468" r:id="rId35"/>
    <p:sldId id="1493" r:id="rId36"/>
    <p:sldId id="472" r:id="rId37"/>
    <p:sldId id="882" r:id="rId38"/>
    <p:sldId id="498" r:id="rId39"/>
    <p:sldId id="1495" r:id="rId40"/>
    <p:sldId id="1496" r:id="rId41"/>
    <p:sldId id="898" r:id="rId42"/>
    <p:sldId id="899" r:id="rId43"/>
    <p:sldId id="497" r:id="rId44"/>
    <p:sldId id="1482" r:id="rId45"/>
    <p:sldId id="934" r:id="rId46"/>
    <p:sldId id="1497" r:id="rId47"/>
    <p:sldId id="1501" r:id="rId48"/>
    <p:sldId id="884" r:id="rId49"/>
    <p:sldId id="1498" r:id="rId50"/>
    <p:sldId id="1499" r:id="rId51"/>
    <p:sldId id="1500" r:id="rId52"/>
    <p:sldId id="345" r:id="rId53"/>
    <p:sldId id="848" r:id="rId54"/>
    <p:sldId id="849" r:id="rId55"/>
    <p:sldId id="901" r:id="rId56"/>
    <p:sldId id="888" r:id="rId57"/>
    <p:sldId id="878"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40"/>
    <p:restoredTop sz="94766"/>
  </p:normalViewPr>
  <p:slideViewPr>
    <p:cSldViewPr snapToGrid="0">
      <p:cViewPr varScale="1">
        <p:scale>
          <a:sx n="153" d="100"/>
          <a:sy n="153" d="100"/>
        </p:scale>
        <p:origin x="9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9EE8E4-E4C2-1C46-A5F7-618C48B13B78}" type="datetimeFigureOut">
              <a:rPr lang="en-US" smtClean="0"/>
              <a:t>6/3/26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C5A5A-E9F4-E24E-9004-B5A37DD5FE34}" type="slidenum">
              <a:rPr lang="en-US" smtClean="0"/>
              <a:t>‹#›</a:t>
            </a:fld>
            <a:endParaRPr lang="en-US"/>
          </a:p>
        </p:txBody>
      </p:sp>
    </p:spTree>
    <p:extLst>
      <p:ext uri="{BB962C8B-B14F-4D97-AF65-F5344CB8AC3E}">
        <p14:creationId xmlns:p14="http://schemas.microsoft.com/office/powerpoint/2010/main" val="1249015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C5A5A-E9F4-E24E-9004-B5A37DD5FE34}" type="slidenum">
              <a:rPr lang="en-US" smtClean="0"/>
              <a:t>28</a:t>
            </a:fld>
            <a:endParaRPr lang="en-US"/>
          </a:p>
        </p:txBody>
      </p:sp>
    </p:spTree>
    <p:extLst>
      <p:ext uri="{BB962C8B-B14F-4D97-AF65-F5344CB8AC3E}">
        <p14:creationId xmlns:p14="http://schemas.microsoft.com/office/powerpoint/2010/main" val="3422685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C5A5A-E9F4-E24E-9004-B5A37DD5FE34}" type="slidenum">
              <a:rPr lang="en-US" smtClean="0"/>
              <a:t>39</a:t>
            </a:fld>
            <a:endParaRPr lang="en-US"/>
          </a:p>
        </p:txBody>
      </p:sp>
    </p:spTree>
    <p:extLst>
      <p:ext uri="{BB962C8B-B14F-4D97-AF65-F5344CB8AC3E}">
        <p14:creationId xmlns:p14="http://schemas.microsoft.com/office/powerpoint/2010/main" val="4270111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d0c050c3b0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d0c050c3b0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7579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02E69-51F9-3F80-61AE-D2AD28C2D0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518B6E-0302-DF4C-FE62-E4232EAD51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880F6B-0C24-E454-15FB-B780CE5D09F0}"/>
              </a:ext>
            </a:extLst>
          </p:cNvPr>
          <p:cNvSpPr>
            <a:spLocks noGrp="1"/>
          </p:cNvSpPr>
          <p:nvPr>
            <p:ph type="dt" sz="half" idx="10"/>
          </p:nvPr>
        </p:nvSpPr>
        <p:spPr/>
        <p:txBody>
          <a:bodyPr/>
          <a:lstStyle/>
          <a:p>
            <a:fld id="{D4194CB3-D7E3-6049-94EB-FB2B78770CF5}" type="datetimeFigureOut">
              <a:rPr lang="en-US" smtClean="0"/>
              <a:t>6/3/26</a:t>
            </a:fld>
            <a:endParaRPr lang="en-US"/>
          </a:p>
        </p:txBody>
      </p:sp>
      <p:sp>
        <p:nvSpPr>
          <p:cNvPr id="5" name="Footer Placeholder 4">
            <a:extLst>
              <a:ext uri="{FF2B5EF4-FFF2-40B4-BE49-F238E27FC236}">
                <a16:creationId xmlns:a16="http://schemas.microsoft.com/office/drawing/2014/main" id="{FDD384AD-C6E8-6029-2B4B-CEAB335ED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E2E97-E997-63B7-7107-36C16EE7B37A}"/>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2797527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D0336-397A-68EC-BB6E-5A90FD4E5C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8C4F21-5347-721F-6ABD-4D49AFDB13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1FEFD-A98E-8EBC-B3FA-24BCAB350090}"/>
              </a:ext>
            </a:extLst>
          </p:cNvPr>
          <p:cNvSpPr>
            <a:spLocks noGrp="1"/>
          </p:cNvSpPr>
          <p:nvPr>
            <p:ph type="dt" sz="half" idx="10"/>
          </p:nvPr>
        </p:nvSpPr>
        <p:spPr/>
        <p:txBody>
          <a:bodyPr/>
          <a:lstStyle/>
          <a:p>
            <a:fld id="{D4194CB3-D7E3-6049-94EB-FB2B78770CF5}" type="datetimeFigureOut">
              <a:rPr lang="en-US" smtClean="0"/>
              <a:t>6/3/26</a:t>
            </a:fld>
            <a:endParaRPr lang="en-US"/>
          </a:p>
        </p:txBody>
      </p:sp>
      <p:sp>
        <p:nvSpPr>
          <p:cNvPr id="5" name="Footer Placeholder 4">
            <a:extLst>
              <a:ext uri="{FF2B5EF4-FFF2-40B4-BE49-F238E27FC236}">
                <a16:creationId xmlns:a16="http://schemas.microsoft.com/office/drawing/2014/main" id="{4B60E23A-D837-6D03-0876-913E8E8A3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5BAF1-4C4C-0972-D45A-73E6CE1409C2}"/>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2698159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A82CB1-9EC1-A232-8AAA-B90F48877C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167360-FB57-0834-9F14-E22C93C2A4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AB7D3-9602-BE60-A42E-B1B6C1772972}"/>
              </a:ext>
            </a:extLst>
          </p:cNvPr>
          <p:cNvSpPr>
            <a:spLocks noGrp="1"/>
          </p:cNvSpPr>
          <p:nvPr>
            <p:ph type="dt" sz="half" idx="10"/>
          </p:nvPr>
        </p:nvSpPr>
        <p:spPr/>
        <p:txBody>
          <a:bodyPr/>
          <a:lstStyle/>
          <a:p>
            <a:fld id="{D4194CB3-D7E3-6049-94EB-FB2B78770CF5}" type="datetimeFigureOut">
              <a:rPr lang="en-US" smtClean="0"/>
              <a:t>6/3/26</a:t>
            </a:fld>
            <a:endParaRPr lang="en-US"/>
          </a:p>
        </p:txBody>
      </p:sp>
      <p:sp>
        <p:nvSpPr>
          <p:cNvPr id="5" name="Footer Placeholder 4">
            <a:extLst>
              <a:ext uri="{FF2B5EF4-FFF2-40B4-BE49-F238E27FC236}">
                <a16:creationId xmlns:a16="http://schemas.microsoft.com/office/drawing/2014/main" id="{240D0073-1996-8F3E-B0FA-5134C7AB8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4225A4-3A0E-99F9-AA56-66B785382218}"/>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808743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F36FF-B41E-4B7B-448D-8819E5A506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4CF108-C2AC-33FC-94A3-54C23B1419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1166E4-EE1B-69EC-16C3-F0618FAC3164}"/>
              </a:ext>
            </a:extLst>
          </p:cNvPr>
          <p:cNvSpPr>
            <a:spLocks noGrp="1"/>
          </p:cNvSpPr>
          <p:nvPr>
            <p:ph type="dt" sz="half" idx="10"/>
          </p:nvPr>
        </p:nvSpPr>
        <p:spPr/>
        <p:txBody>
          <a:bodyPr/>
          <a:lstStyle/>
          <a:p>
            <a:fld id="{F91ECC75-EFF0-794A-85DC-E93FC964C5B6}" type="datetimeFigureOut">
              <a:rPr lang="en-US" smtClean="0"/>
              <a:t>6/3/26</a:t>
            </a:fld>
            <a:endParaRPr lang="en-US"/>
          </a:p>
        </p:txBody>
      </p:sp>
      <p:sp>
        <p:nvSpPr>
          <p:cNvPr id="5" name="Footer Placeholder 4">
            <a:extLst>
              <a:ext uri="{FF2B5EF4-FFF2-40B4-BE49-F238E27FC236}">
                <a16:creationId xmlns:a16="http://schemas.microsoft.com/office/drawing/2014/main" id="{E86BA456-7BC8-5326-8E57-CB00DC140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553A-56B0-DD45-AF06-B724B226570C}"/>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3901926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6985D-6904-3D13-4BC2-769A35A990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96454-A7A2-E53D-8770-0C4C539681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A477B-E030-C4D9-2D72-4F882D0A81EF}"/>
              </a:ext>
            </a:extLst>
          </p:cNvPr>
          <p:cNvSpPr>
            <a:spLocks noGrp="1"/>
          </p:cNvSpPr>
          <p:nvPr>
            <p:ph type="dt" sz="half" idx="10"/>
          </p:nvPr>
        </p:nvSpPr>
        <p:spPr/>
        <p:txBody>
          <a:bodyPr/>
          <a:lstStyle/>
          <a:p>
            <a:fld id="{F91ECC75-EFF0-794A-85DC-E93FC964C5B6}" type="datetimeFigureOut">
              <a:rPr lang="en-US" smtClean="0"/>
              <a:t>6/3/26</a:t>
            </a:fld>
            <a:endParaRPr lang="en-US"/>
          </a:p>
        </p:txBody>
      </p:sp>
      <p:sp>
        <p:nvSpPr>
          <p:cNvPr id="5" name="Footer Placeholder 4">
            <a:extLst>
              <a:ext uri="{FF2B5EF4-FFF2-40B4-BE49-F238E27FC236}">
                <a16:creationId xmlns:a16="http://schemas.microsoft.com/office/drawing/2014/main" id="{4C2066C0-6C66-9932-CDF9-CB727D167B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3EAA9D-C03B-C3A1-720E-3F7F38C8688E}"/>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2619369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EF25D-1F97-427F-52E9-164F8251B5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00DE91-FD8E-9410-5C1D-1822459FEF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D14D2C-A8DE-56D2-19CA-CC9FAB3F4ED6}"/>
              </a:ext>
            </a:extLst>
          </p:cNvPr>
          <p:cNvSpPr>
            <a:spLocks noGrp="1"/>
          </p:cNvSpPr>
          <p:nvPr>
            <p:ph type="dt" sz="half" idx="10"/>
          </p:nvPr>
        </p:nvSpPr>
        <p:spPr/>
        <p:txBody>
          <a:bodyPr/>
          <a:lstStyle/>
          <a:p>
            <a:fld id="{F91ECC75-EFF0-794A-85DC-E93FC964C5B6}" type="datetimeFigureOut">
              <a:rPr lang="en-US" smtClean="0"/>
              <a:t>6/3/26</a:t>
            </a:fld>
            <a:endParaRPr lang="en-US"/>
          </a:p>
        </p:txBody>
      </p:sp>
      <p:sp>
        <p:nvSpPr>
          <p:cNvPr id="5" name="Footer Placeholder 4">
            <a:extLst>
              <a:ext uri="{FF2B5EF4-FFF2-40B4-BE49-F238E27FC236}">
                <a16:creationId xmlns:a16="http://schemas.microsoft.com/office/drawing/2014/main" id="{95472A26-E097-CF3B-F99C-F79AA9821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8ACC53-73A9-DFF4-CDFB-EE4BA131BFA9}"/>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3137159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AD22B-4DB5-9EA9-1756-D0E46CC606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D93724-90C9-7971-A27F-CF314FCE50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5C54E7-4F91-70D5-6629-E5E2F27669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ADA42C-75C5-6DF7-07F4-6FF66DA6BAD4}"/>
              </a:ext>
            </a:extLst>
          </p:cNvPr>
          <p:cNvSpPr>
            <a:spLocks noGrp="1"/>
          </p:cNvSpPr>
          <p:nvPr>
            <p:ph type="dt" sz="half" idx="10"/>
          </p:nvPr>
        </p:nvSpPr>
        <p:spPr/>
        <p:txBody>
          <a:bodyPr/>
          <a:lstStyle/>
          <a:p>
            <a:fld id="{F91ECC75-EFF0-794A-85DC-E93FC964C5B6}" type="datetimeFigureOut">
              <a:rPr lang="en-US" smtClean="0"/>
              <a:t>6/3/26</a:t>
            </a:fld>
            <a:endParaRPr lang="en-US"/>
          </a:p>
        </p:txBody>
      </p:sp>
      <p:sp>
        <p:nvSpPr>
          <p:cNvPr id="6" name="Footer Placeholder 5">
            <a:extLst>
              <a:ext uri="{FF2B5EF4-FFF2-40B4-BE49-F238E27FC236}">
                <a16:creationId xmlns:a16="http://schemas.microsoft.com/office/drawing/2014/main" id="{16CAC1E7-3B31-1BB4-6D0F-D422069EEB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8DD643-E1F6-D69D-918B-E20AB83EC62A}"/>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191679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2DA8-E247-9D56-54C1-31DE20F750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84FA48-9596-298F-96C6-66E8523A4D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1D0809-72AC-AD68-C884-0205C2E700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A38DC1-0AB3-C5E0-7B89-77FBCBEA40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DB6399-07FB-3923-8CB9-69ABDC970A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4152-9F72-04E5-B46F-3CEEBBE13631}"/>
              </a:ext>
            </a:extLst>
          </p:cNvPr>
          <p:cNvSpPr>
            <a:spLocks noGrp="1"/>
          </p:cNvSpPr>
          <p:nvPr>
            <p:ph type="dt" sz="half" idx="10"/>
          </p:nvPr>
        </p:nvSpPr>
        <p:spPr/>
        <p:txBody>
          <a:bodyPr/>
          <a:lstStyle/>
          <a:p>
            <a:fld id="{F91ECC75-EFF0-794A-85DC-E93FC964C5B6}" type="datetimeFigureOut">
              <a:rPr lang="en-US" smtClean="0"/>
              <a:t>6/3/26</a:t>
            </a:fld>
            <a:endParaRPr lang="en-US"/>
          </a:p>
        </p:txBody>
      </p:sp>
      <p:sp>
        <p:nvSpPr>
          <p:cNvPr id="8" name="Footer Placeholder 7">
            <a:extLst>
              <a:ext uri="{FF2B5EF4-FFF2-40B4-BE49-F238E27FC236}">
                <a16:creationId xmlns:a16="http://schemas.microsoft.com/office/drawing/2014/main" id="{712657EA-E326-AFD6-1964-CE27EF2823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AFADE-C2EC-9364-232B-DD002488EAB7}"/>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496016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AAC54-E4B9-3F3D-AF3E-1C752BB62F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7AEB2F-1D0B-6550-B03C-C68A2E57A3AF}"/>
              </a:ext>
            </a:extLst>
          </p:cNvPr>
          <p:cNvSpPr>
            <a:spLocks noGrp="1"/>
          </p:cNvSpPr>
          <p:nvPr>
            <p:ph type="dt" sz="half" idx="10"/>
          </p:nvPr>
        </p:nvSpPr>
        <p:spPr/>
        <p:txBody>
          <a:bodyPr/>
          <a:lstStyle/>
          <a:p>
            <a:fld id="{F91ECC75-EFF0-794A-85DC-E93FC964C5B6}" type="datetimeFigureOut">
              <a:rPr lang="en-US" smtClean="0"/>
              <a:t>6/3/26</a:t>
            </a:fld>
            <a:endParaRPr lang="en-US"/>
          </a:p>
        </p:txBody>
      </p:sp>
      <p:sp>
        <p:nvSpPr>
          <p:cNvPr id="4" name="Footer Placeholder 3">
            <a:extLst>
              <a:ext uri="{FF2B5EF4-FFF2-40B4-BE49-F238E27FC236}">
                <a16:creationId xmlns:a16="http://schemas.microsoft.com/office/drawing/2014/main" id="{62974A67-50F6-B412-B97E-CAD891993C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CFCCCF-1D8E-7E7D-58F5-5EE33244D2D7}"/>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2176209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178EC9-DC0D-0A9C-66CF-60253F214804}"/>
              </a:ext>
            </a:extLst>
          </p:cNvPr>
          <p:cNvSpPr>
            <a:spLocks noGrp="1"/>
          </p:cNvSpPr>
          <p:nvPr>
            <p:ph type="dt" sz="half" idx="10"/>
          </p:nvPr>
        </p:nvSpPr>
        <p:spPr/>
        <p:txBody>
          <a:bodyPr/>
          <a:lstStyle/>
          <a:p>
            <a:fld id="{F91ECC75-EFF0-794A-85DC-E93FC964C5B6}" type="datetimeFigureOut">
              <a:rPr lang="en-US" smtClean="0"/>
              <a:t>6/3/26</a:t>
            </a:fld>
            <a:endParaRPr lang="en-US"/>
          </a:p>
        </p:txBody>
      </p:sp>
      <p:sp>
        <p:nvSpPr>
          <p:cNvPr id="3" name="Footer Placeholder 2">
            <a:extLst>
              <a:ext uri="{FF2B5EF4-FFF2-40B4-BE49-F238E27FC236}">
                <a16:creationId xmlns:a16="http://schemas.microsoft.com/office/drawing/2014/main" id="{ADFDBE37-919F-BEFB-CA69-A02F962E14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90CE43-CF0B-8E14-0B30-0F55A1362A7B}"/>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251372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2A402-83AB-AB78-6111-F2CAD20A00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2F48EC-6CD7-BD4D-7EA5-68A23D213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9B116A-0897-7041-2678-1B0FBC3191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3179CD-0100-B326-99FF-8DE095A8AF6A}"/>
              </a:ext>
            </a:extLst>
          </p:cNvPr>
          <p:cNvSpPr>
            <a:spLocks noGrp="1"/>
          </p:cNvSpPr>
          <p:nvPr>
            <p:ph type="dt" sz="half" idx="10"/>
          </p:nvPr>
        </p:nvSpPr>
        <p:spPr/>
        <p:txBody>
          <a:bodyPr/>
          <a:lstStyle/>
          <a:p>
            <a:fld id="{F91ECC75-EFF0-794A-85DC-E93FC964C5B6}" type="datetimeFigureOut">
              <a:rPr lang="en-US" smtClean="0"/>
              <a:t>6/3/26</a:t>
            </a:fld>
            <a:endParaRPr lang="en-US"/>
          </a:p>
        </p:txBody>
      </p:sp>
      <p:sp>
        <p:nvSpPr>
          <p:cNvPr id="6" name="Footer Placeholder 5">
            <a:extLst>
              <a:ext uri="{FF2B5EF4-FFF2-40B4-BE49-F238E27FC236}">
                <a16:creationId xmlns:a16="http://schemas.microsoft.com/office/drawing/2014/main" id="{795FA605-CC5B-9C29-9ACD-56CD93E45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5694A7-6394-4CA5-FF2E-703A133C8300}"/>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2387070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4F138-FF12-FB1E-F65E-B75376F431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DB46F0-B1C2-A733-79E5-ADBD2E0BDD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99642-7EBD-5A01-C6E3-9054F67EA7EA}"/>
              </a:ext>
            </a:extLst>
          </p:cNvPr>
          <p:cNvSpPr>
            <a:spLocks noGrp="1"/>
          </p:cNvSpPr>
          <p:nvPr>
            <p:ph type="dt" sz="half" idx="10"/>
          </p:nvPr>
        </p:nvSpPr>
        <p:spPr/>
        <p:txBody>
          <a:bodyPr/>
          <a:lstStyle/>
          <a:p>
            <a:fld id="{D4194CB3-D7E3-6049-94EB-FB2B78770CF5}" type="datetimeFigureOut">
              <a:rPr lang="en-US" smtClean="0"/>
              <a:t>6/3/26</a:t>
            </a:fld>
            <a:endParaRPr lang="en-US"/>
          </a:p>
        </p:txBody>
      </p:sp>
      <p:sp>
        <p:nvSpPr>
          <p:cNvPr id="5" name="Footer Placeholder 4">
            <a:extLst>
              <a:ext uri="{FF2B5EF4-FFF2-40B4-BE49-F238E27FC236}">
                <a16:creationId xmlns:a16="http://schemas.microsoft.com/office/drawing/2014/main" id="{212430CE-CB87-6809-BC0D-A9895C8961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0138C-E890-2DF7-2ADE-85885AE5BF61}"/>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34564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B0A9E-3B1F-B452-2A0C-EA35D8078B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B93CF1-9B16-8610-C0A4-C31750FCCA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224D72-13E7-0B10-FF46-DF4C336A05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C09A93-CFD0-1478-2487-8444A0708981}"/>
              </a:ext>
            </a:extLst>
          </p:cNvPr>
          <p:cNvSpPr>
            <a:spLocks noGrp="1"/>
          </p:cNvSpPr>
          <p:nvPr>
            <p:ph type="dt" sz="half" idx="10"/>
          </p:nvPr>
        </p:nvSpPr>
        <p:spPr/>
        <p:txBody>
          <a:bodyPr/>
          <a:lstStyle/>
          <a:p>
            <a:fld id="{F91ECC75-EFF0-794A-85DC-E93FC964C5B6}" type="datetimeFigureOut">
              <a:rPr lang="en-US" smtClean="0"/>
              <a:t>6/3/26</a:t>
            </a:fld>
            <a:endParaRPr lang="en-US"/>
          </a:p>
        </p:txBody>
      </p:sp>
      <p:sp>
        <p:nvSpPr>
          <p:cNvPr id="6" name="Footer Placeholder 5">
            <a:extLst>
              <a:ext uri="{FF2B5EF4-FFF2-40B4-BE49-F238E27FC236}">
                <a16:creationId xmlns:a16="http://schemas.microsoft.com/office/drawing/2014/main" id="{1981EF1F-1545-4875-FE5E-0B87E99363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6EE0-A5AA-6E1F-CBE5-FED0276E90B3}"/>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3046259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1C13-B4F2-E3A0-0250-65A6E1F474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1017DD-0222-33E5-B706-BA19D24AD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73325-8CA0-78E1-1BBF-8AEB0AD2B261}"/>
              </a:ext>
            </a:extLst>
          </p:cNvPr>
          <p:cNvSpPr>
            <a:spLocks noGrp="1"/>
          </p:cNvSpPr>
          <p:nvPr>
            <p:ph type="dt" sz="half" idx="10"/>
          </p:nvPr>
        </p:nvSpPr>
        <p:spPr/>
        <p:txBody>
          <a:bodyPr/>
          <a:lstStyle/>
          <a:p>
            <a:fld id="{F91ECC75-EFF0-794A-85DC-E93FC964C5B6}" type="datetimeFigureOut">
              <a:rPr lang="en-US" smtClean="0"/>
              <a:t>6/3/26</a:t>
            </a:fld>
            <a:endParaRPr lang="en-US"/>
          </a:p>
        </p:txBody>
      </p:sp>
      <p:sp>
        <p:nvSpPr>
          <p:cNvPr id="5" name="Footer Placeholder 4">
            <a:extLst>
              <a:ext uri="{FF2B5EF4-FFF2-40B4-BE49-F238E27FC236}">
                <a16:creationId xmlns:a16="http://schemas.microsoft.com/office/drawing/2014/main" id="{DBC070D2-E9A6-4C32-445E-A61091B025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C1A76-7CE4-1D8D-D66D-74B555DD6280}"/>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737366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7F9FAA-4B4B-9ACF-44AF-97B308556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357EBD-8AF2-C982-2B0B-5E0A04247A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E62E9-5846-AC52-EAE5-0299F94301B6}"/>
              </a:ext>
            </a:extLst>
          </p:cNvPr>
          <p:cNvSpPr>
            <a:spLocks noGrp="1"/>
          </p:cNvSpPr>
          <p:nvPr>
            <p:ph type="dt" sz="half" idx="10"/>
          </p:nvPr>
        </p:nvSpPr>
        <p:spPr/>
        <p:txBody>
          <a:bodyPr/>
          <a:lstStyle/>
          <a:p>
            <a:fld id="{F91ECC75-EFF0-794A-85DC-E93FC964C5B6}" type="datetimeFigureOut">
              <a:rPr lang="en-US" smtClean="0"/>
              <a:t>6/3/26</a:t>
            </a:fld>
            <a:endParaRPr lang="en-US"/>
          </a:p>
        </p:txBody>
      </p:sp>
      <p:sp>
        <p:nvSpPr>
          <p:cNvPr id="5" name="Footer Placeholder 4">
            <a:extLst>
              <a:ext uri="{FF2B5EF4-FFF2-40B4-BE49-F238E27FC236}">
                <a16:creationId xmlns:a16="http://schemas.microsoft.com/office/drawing/2014/main" id="{884DF3E4-03E0-4FA5-F6C9-458E4F913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9976C-5CF2-D300-EBD1-EAF46F253364}"/>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2667118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0E8528-82F1-E18E-01D6-5ADBDDA69EB1}"/>
              </a:ext>
            </a:extLst>
          </p:cNvPr>
          <p:cNvSpPr>
            <a:spLocks noGrp="1"/>
          </p:cNvSpPr>
          <p:nvPr>
            <p:ph type="dt" sz="half" idx="10"/>
          </p:nvPr>
        </p:nvSpPr>
        <p:spPr/>
        <p:txBody>
          <a:bodyPr/>
          <a:lstStyle/>
          <a:p>
            <a:fld id="{5CF80B1D-2114-D949-A1F5-63B926F0F90D}" type="datetimeFigureOut">
              <a:rPr lang="en-US" smtClean="0"/>
              <a:t>6/3/26</a:t>
            </a:fld>
            <a:endParaRPr lang="en-US"/>
          </a:p>
        </p:txBody>
      </p:sp>
      <p:sp>
        <p:nvSpPr>
          <p:cNvPr id="3" name="Footer Placeholder 2">
            <a:extLst>
              <a:ext uri="{FF2B5EF4-FFF2-40B4-BE49-F238E27FC236}">
                <a16:creationId xmlns:a16="http://schemas.microsoft.com/office/drawing/2014/main" id="{F9954802-E5E4-6C5D-89F5-C28ECA15B5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2F4D6C-E495-38F7-02D2-CF2FFF6E8656}"/>
              </a:ext>
            </a:extLst>
          </p:cNvPr>
          <p:cNvSpPr>
            <a:spLocks noGrp="1"/>
          </p:cNvSpPr>
          <p:nvPr>
            <p:ph type="sldNum" sz="quarter" idx="12"/>
          </p:nvPr>
        </p:nvSpPr>
        <p:spPr/>
        <p:txBody>
          <a:bodyPr/>
          <a:lstStyle/>
          <a:p>
            <a:fld id="{B224DE72-E4DC-A44D-BEB4-DE787F7C06CC}" type="slidenum">
              <a:rPr lang="en-US" smtClean="0"/>
              <a:t>‹#›</a:t>
            </a:fld>
            <a:endParaRPr lang="en-US"/>
          </a:p>
        </p:txBody>
      </p:sp>
      <p:sp>
        <p:nvSpPr>
          <p:cNvPr id="6" name="Content Placeholder 5">
            <a:extLst>
              <a:ext uri="{FF2B5EF4-FFF2-40B4-BE49-F238E27FC236}">
                <a16:creationId xmlns:a16="http://schemas.microsoft.com/office/drawing/2014/main" id="{5BB37074-7934-26D5-27EB-405ED9DF6560}"/>
              </a:ext>
            </a:extLst>
          </p:cNvPr>
          <p:cNvSpPr>
            <a:spLocks noGrp="1"/>
          </p:cNvSpPr>
          <p:nvPr>
            <p:ph sz="quarter" idx="13"/>
          </p:nvPr>
        </p:nvSpPr>
        <p:spPr>
          <a:xfrm>
            <a:off x="0" y="0"/>
            <a:ext cx="12192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5020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25"/>
        <p:cNvGrpSpPr/>
        <p:nvPr/>
      </p:nvGrpSpPr>
      <p:grpSpPr>
        <a:xfrm>
          <a:off x="0" y="0"/>
          <a:ext cx="0" cy="0"/>
          <a:chOff x="0" y="0"/>
          <a:chExt cx="0" cy="0"/>
        </a:xfrm>
      </p:grpSpPr>
      <p:sp>
        <p:nvSpPr>
          <p:cNvPr id="26" name="Google Shape;26;p6"/>
          <p:cNvSpPr/>
          <p:nvPr/>
        </p:nvSpPr>
        <p:spPr>
          <a:xfrm>
            <a:off x="0" y="-20833"/>
            <a:ext cx="12192000" cy="6858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27" name="Google Shape;27;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Clr>
                <a:srgbClr val="CFE2F3"/>
              </a:buClr>
              <a:buSzPts val="2800"/>
              <a:buNone/>
              <a:defRPr>
                <a:solidFill>
                  <a:srgbClr val="CFE2F3"/>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Clr>
                <a:srgbClr val="DDEAF6"/>
              </a:buClr>
              <a:buSzPts val="1800"/>
              <a:buChar char="●"/>
              <a:defRPr>
                <a:solidFill>
                  <a:srgbClr val="DDEAF6"/>
                </a:solidFill>
              </a:defRPr>
            </a:lvl1pPr>
            <a:lvl2pPr marL="1219170" lvl="1" indent="-423323">
              <a:spcBef>
                <a:spcPts val="0"/>
              </a:spcBef>
              <a:spcAft>
                <a:spcPts val="0"/>
              </a:spcAft>
              <a:buClr>
                <a:srgbClr val="6D9EEB"/>
              </a:buClr>
              <a:buSzPts val="1400"/>
              <a:buChar char="○"/>
              <a:defRPr>
                <a:solidFill>
                  <a:srgbClr val="6D9EEB"/>
                </a:solidFill>
              </a:defRPr>
            </a:lvl2pPr>
            <a:lvl3pPr marL="1828754" lvl="2" indent="-423323">
              <a:spcBef>
                <a:spcPts val="0"/>
              </a:spcBef>
              <a:spcAft>
                <a:spcPts val="0"/>
              </a:spcAft>
              <a:buClr>
                <a:srgbClr val="0000FF"/>
              </a:buClr>
              <a:buSzPts val="1400"/>
              <a:buChar char="■"/>
              <a:defRPr>
                <a:solidFill>
                  <a:srgbClr val="0000FF"/>
                </a:solidFill>
              </a:defRPr>
            </a:lvl3pPr>
            <a:lvl4pPr marL="2438339" lvl="3" indent="-423323">
              <a:spcBef>
                <a:spcPts val="0"/>
              </a:spcBef>
              <a:spcAft>
                <a:spcPts val="0"/>
              </a:spcAft>
              <a:buClr>
                <a:srgbClr val="FFFFFF"/>
              </a:buClr>
              <a:buSzPts val="1400"/>
              <a:buChar char="●"/>
              <a:defRPr>
                <a:solidFill>
                  <a:srgbClr val="FFFFFF"/>
                </a:solidFill>
              </a:defRPr>
            </a:lvl4pPr>
            <a:lvl5pPr marL="3047924" lvl="4" indent="-423323">
              <a:spcBef>
                <a:spcPts val="0"/>
              </a:spcBef>
              <a:spcAft>
                <a:spcPts val="0"/>
              </a:spcAft>
              <a:buClr>
                <a:srgbClr val="FFFFFF"/>
              </a:buClr>
              <a:buSzPts val="1400"/>
              <a:buChar char="○"/>
              <a:defRPr>
                <a:solidFill>
                  <a:srgbClr val="FFFFFF"/>
                </a:solidFill>
              </a:defRPr>
            </a:lvl5pPr>
            <a:lvl6pPr marL="3657509" lvl="5" indent="-423323">
              <a:spcBef>
                <a:spcPts val="0"/>
              </a:spcBef>
              <a:spcAft>
                <a:spcPts val="0"/>
              </a:spcAft>
              <a:buClr>
                <a:srgbClr val="FFFFFF"/>
              </a:buClr>
              <a:buSzPts val="1400"/>
              <a:buChar char="■"/>
              <a:defRPr>
                <a:solidFill>
                  <a:srgbClr val="FFFFFF"/>
                </a:solidFill>
              </a:defRPr>
            </a:lvl6pPr>
            <a:lvl7pPr marL="4267093" lvl="6" indent="-423323">
              <a:spcBef>
                <a:spcPts val="0"/>
              </a:spcBef>
              <a:spcAft>
                <a:spcPts val="0"/>
              </a:spcAft>
              <a:buClr>
                <a:srgbClr val="FFFFFF"/>
              </a:buClr>
              <a:buSzPts val="1400"/>
              <a:buChar char="●"/>
              <a:defRPr>
                <a:solidFill>
                  <a:srgbClr val="FFFFFF"/>
                </a:solidFill>
              </a:defRPr>
            </a:lvl7pPr>
            <a:lvl8pPr marL="4876678" lvl="7" indent="-423323">
              <a:spcBef>
                <a:spcPts val="0"/>
              </a:spcBef>
              <a:spcAft>
                <a:spcPts val="0"/>
              </a:spcAft>
              <a:buClr>
                <a:srgbClr val="FFFFFF"/>
              </a:buClr>
              <a:buSzPts val="1400"/>
              <a:buChar char="○"/>
              <a:defRPr>
                <a:solidFill>
                  <a:srgbClr val="FFFFFF"/>
                </a:solidFill>
              </a:defRPr>
            </a:lvl8pPr>
            <a:lvl9pPr marL="5486263" lvl="8" indent="-423323">
              <a:spcBef>
                <a:spcPts val="0"/>
              </a:spcBef>
              <a:spcAft>
                <a:spcPts val="0"/>
              </a:spcAft>
              <a:buClr>
                <a:srgbClr val="FFFFFF"/>
              </a:buClr>
              <a:buSzPts val="1400"/>
              <a:buChar char="■"/>
              <a:defRPr>
                <a:solidFill>
                  <a:srgbClr val="FFFFFF"/>
                </a:solidFill>
              </a:defRPr>
            </a:lvl9pPr>
          </a:lstStyle>
          <a:p>
            <a:endParaRPr/>
          </a:p>
        </p:txBody>
      </p:sp>
      <p:sp>
        <p:nvSpPr>
          <p:cNvPr id="29" name="Google Shape;29;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rgbClr val="C9DAF8"/>
                </a:solidFill>
              </a:defRPr>
            </a:lvl1pPr>
            <a:lvl2pPr lvl="1">
              <a:buNone/>
              <a:defRPr>
                <a:solidFill>
                  <a:srgbClr val="C9DAF8"/>
                </a:solidFill>
              </a:defRPr>
            </a:lvl2pPr>
            <a:lvl3pPr lvl="2">
              <a:buNone/>
              <a:defRPr>
                <a:solidFill>
                  <a:srgbClr val="C9DAF8"/>
                </a:solidFill>
              </a:defRPr>
            </a:lvl3pPr>
            <a:lvl4pPr lvl="3">
              <a:buNone/>
              <a:defRPr>
                <a:solidFill>
                  <a:srgbClr val="C9DAF8"/>
                </a:solidFill>
              </a:defRPr>
            </a:lvl4pPr>
            <a:lvl5pPr lvl="4">
              <a:buNone/>
              <a:defRPr>
                <a:solidFill>
                  <a:srgbClr val="C9DAF8"/>
                </a:solidFill>
              </a:defRPr>
            </a:lvl5pPr>
            <a:lvl6pPr lvl="5">
              <a:buNone/>
              <a:defRPr>
                <a:solidFill>
                  <a:srgbClr val="C9DAF8"/>
                </a:solidFill>
              </a:defRPr>
            </a:lvl6pPr>
            <a:lvl7pPr lvl="6">
              <a:buNone/>
              <a:defRPr>
                <a:solidFill>
                  <a:srgbClr val="C9DAF8"/>
                </a:solidFill>
              </a:defRPr>
            </a:lvl7pPr>
            <a:lvl8pPr lvl="7">
              <a:buNone/>
              <a:defRPr>
                <a:solidFill>
                  <a:srgbClr val="C9DAF8"/>
                </a:solidFill>
              </a:defRPr>
            </a:lvl8pPr>
            <a:lvl9pPr lvl="8">
              <a:buNone/>
              <a:defRPr>
                <a:solidFill>
                  <a:srgbClr val="C9DAF8"/>
                </a:solidFill>
              </a:defRPr>
            </a:lvl9pPr>
          </a:lstStyle>
          <a:p>
            <a:fld id="{00000000-1234-1234-1234-123412341234}" type="slidenum">
              <a:rPr lang="en" smtClean="0"/>
              <a:pPr/>
              <a:t>‹#›</a:t>
            </a:fld>
            <a:endParaRPr lang="en"/>
          </a:p>
        </p:txBody>
      </p:sp>
      <p:sp>
        <p:nvSpPr>
          <p:cNvPr id="30" name="Google Shape;30;p6"/>
          <p:cNvSpPr txBox="1"/>
          <p:nvPr/>
        </p:nvSpPr>
        <p:spPr>
          <a:xfrm>
            <a:off x="415600" y="6338307"/>
            <a:ext cx="9140000" cy="346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a:solidFill>
                  <a:srgbClr val="C9DAF8"/>
                </a:solidFill>
              </a:rPr>
              <a:t>Carsten Rott (Utah)                                  IceCube Collaboration Meeting Bochum May 18-22, 2026</a:t>
            </a:r>
            <a:endParaRPr sz="1467">
              <a:solidFill>
                <a:srgbClr val="C9DAF8"/>
              </a:solidFill>
            </a:endParaRPr>
          </a:p>
        </p:txBody>
      </p:sp>
    </p:spTree>
    <p:extLst>
      <p:ext uri="{BB962C8B-B14F-4D97-AF65-F5344CB8AC3E}">
        <p14:creationId xmlns:p14="http://schemas.microsoft.com/office/powerpoint/2010/main" val="4230704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83C1-9BA1-4842-BDE7-DFFFEE1A3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4A666D-A7F5-1546-B1E9-770E69053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BFF1C6-3EA0-0944-B2E0-96432125BDA4}"/>
              </a:ext>
            </a:extLst>
          </p:cNvPr>
          <p:cNvSpPr>
            <a:spLocks noGrp="1"/>
          </p:cNvSpPr>
          <p:nvPr>
            <p:ph type="dt" sz="half" idx="10"/>
          </p:nvPr>
        </p:nvSpPr>
        <p:spPr/>
        <p:txBody>
          <a:bodyPr/>
          <a:lstStyle/>
          <a:p>
            <a:fld id="{72E29458-7053-7F4A-ACD0-E07A0666A566}" type="datetime1">
              <a:rPr lang="en-US" smtClean="0"/>
              <a:t>6/3/26</a:t>
            </a:fld>
            <a:endParaRPr lang="en-US"/>
          </a:p>
        </p:txBody>
      </p:sp>
      <p:sp>
        <p:nvSpPr>
          <p:cNvPr id="5" name="Footer Placeholder 4">
            <a:extLst>
              <a:ext uri="{FF2B5EF4-FFF2-40B4-BE49-F238E27FC236}">
                <a16:creationId xmlns:a16="http://schemas.microsoft.com/office/drawing/2014/main" id="{C60A7194-6DC6-A14D-9DA2-438C368E17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95430D-75F8-5B40-B286-E5ADFB6B5FE3}"/>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626358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DAEA2-8C0D-2648-8A33-C80BFAC09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C49E5B-3A82-C54D-8FEF-B81A740927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8814F8-AE66-0C43-A3F1-D65C4EAF2EF4}"/>
              </a:ext>
            </a:extLst>
          </p:cNvPr>
          <p:cNvSpPr>
            <a:spLocks noGrp="1"/>
          </p:cNvSpPr>
          <p:nvPr>
            <p:ph type="dt" sz="half" idx="10"/>
          </p:nvPr>
        </p:nvSpPr>
        <p:spPr/>
        <p:txBody>
          <a:bodyPr/>
          <a:lstStyle/>
          <a:p>
            <a:fld id="{450F4695-0DC4-EE4B-888C-DDC0F3DF591F}" type="datetime1">
              <a:rPr lang="en-US" smtClean="0"/>
              <a:t>6/3/26</a:t>
            </a:fld>
            <a:endParaRPr lang="en-US"/>
          </a:p>
        </p:txBody>
      </p:sp>
      <p:sp>
        <p:nvSpPr>
          <p:cNvPr id="5" name="Footer Placeholder 4">
            <a:extLst>
              <a:ext uri="{FF2B5EF4-FFF2-40B4-BE49-F238E27FC236}">
                <a16:creationId xmlns:a16="http://schemas.microsoft.com/office/drawing/2014/main" id="{1C6F51F6-9A1D-CC49-8958-FAA453286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418B0-431E-7D4E-B7C6-5BAC4202F540}"/>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3226454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1320-A2BD-FB41-B7A3-39BF6716B1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232B6E-33C0-E24F-83F7-1829F93E77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0E3508-169C-184E-9D25-65CCC6BBD6EF}"/>
              </a:ext>
            </a:extLst>
          </p:cNvPr>
          <p:cNvSpPr>
            <a:spLocks noGrp="1"/>
          </p:cNvSpPr>
          <p:nvPr>
            <p:ph type="dt" sz="half" idx="10"/>
          </p:nvPr>
        </p:nvSpPr>
        <p:spPr/>
        <p:txBody>
          <a:bodyPr/>
          <a:lstStyle/>
          <a:p>
            <a:fld id="{8CA0281F-76A2-9744-8967-41A0A783DC22}" type="datetime1">
              <a:rPr lang="en-US" smtClean="0"/>
              <a:t>6/3/26</a:t>
            </a:fld>
            <a:endParaRPr lang="en-US"/>
          </a:p>
        </p:txBody>
      </p:sp>
      <p:sp>
        <p:nvSpPr>
          <p:cNvPr id="5" name="Footer Placeholder 4">
            <a:extLst>
              <a:ext uri="{FF2B5EF4-FFF2-40B4-BE49-F238E27FC236}">
                <a16:creationId xmlns:a16="http://schemas.microsoft.com/office/drawing/2014/main" id="{FBD1006E-69C6-8C4C-A135-2D8BF82C78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6DCC0-6932-BA4D-9287-00F8B6A468AE}"/>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600753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F52E4-663E-8B42-89DB-EACB44C9D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57F86D-4333-F44A-849A-A9D81079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DE91F0-014A-594B-8A2D-602721B330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8BE8D1-29D7-024B-9348-3A8A3F8E60C3}"/>
              </a:ext>
            </a:extLst>
          </p:cNvPr>
          <p:cNvSpPr>
            <a:spLocks noGrp="1"/>
          </p:cNvSpPr>
          <p:nvPr>
            <p:ph type="dt" sz="half" idx="10"/>
          </p:nvPr>
        </p:nvSpPr>
        <p:spPr/>
        <p:txBody>
          <a:bodyPr/>
          <a:lstStyle/>
          <a:p>
            <a:fld id="{103E13AA-3D0E-414E-B865-15478C81A55B}" type="datetime1">
              <a:rPr lang="en-US" smtClean="0"/>
              <a:t>6/3/26</a:t>
            </a:fld>
            <a:endParaRPr lang="en-US"/>
          </a:p>
        </p:txBody>
      </p:sp>
      <p:sp>
        <p:nvSpPr>
          <p:cNvPr id="6" name="Footer Placeholder 5">
            <a:extLst>
              <a:ext uri="{FF2B5EF4-FFF2-40B4-BE49-F238E27FC236}">
                <a16:creationId xmlns:a16="http://schemas.microsoft.com/office/drawing/2014/main" id="{F6D627F9-218B-CA4F-98AD-4106B10D0C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0AFBC1-12FE-624F-A029-846E497FB101}"/>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1431593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E9E79-30CE-AC4B-9B9E-683B8DC5E9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65A037-DC97-4C46-85D7-074883FA5A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01C3B5-9114-5243-BB24-866E7CF9B3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B506CD-0511-F04F-84E0-F68B71D311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099D65-9A04-8E4C-AD2F-B1321B96BF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5609CE-4D0F-B845-9D6F-41E4F84CA48A}"/>
              </a:ext>
            </a:extLst>
          </p:cNvPr>
          <p:cNvSpPr>
            <a:spLocks noGrp="1"/>
          </p:cNvSpPr>
          <p:nvPr>
            <p:ph type="dt" sz="half" idx="10"/>
          </p:nvPr>
        </p:nvSpPr>
        <p:spPr/>
        <p:txBody>
          <a:bodyPr/>
          <a:lstStyle/>
          <a:p>
            <a:fld id="{19272083-4CC0-F840-A958-5B3395766000}" type="datetime1">
              <a:rPr lang="en-US" smtClean="0"/>
              <a:t>6/3/26</a:t>
            </a:fld>
            <a:endParaRPr lang="en-US"/>
          </a:p>
        </p:txBody>
      </p:sp>
      <p:sp>
        <p:nvSpPr>
          <p:cNvPr id="8" name="Footer Placeholder 7">
            <a:extLst>
              <a:ext uri="{FF2B5EF4-FFF2-40B4-BE49-F238E27FC236}">
                <a16:creationId xmlns:a16="http://schemas.microsoft.com/office/drawing/2014/main" id="{21EFF617-0F15-0543-8CF9-82A4CEFB35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D7A868-2ED5-204B-8E37-AE8F67323A6E}"/>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4213469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0769-2F11-51DF-F710-CD0B1B245B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E4A1B2-796F-41F5-7D58-9E3A61DF133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304F3A-B11D-2D5B-99D1-F79A949E3DA0}"/>
              </a:ext>
            </a:extLst>
          </p:cNvPr>
          <p:cNvSpPr>
            <a:spLocks noGrp="1"/>
          </p:cNvSpPr>
          <p:nvPr>
            <p:ph type="dt" sz="half" idx="10"/>
          </p:nvPr>
        </p:nvSpPr>
        <p:spPr/>
        <p:txBody>
          <a:bodyPr/>
          <a:lstStyle/>
          <a:p>
            <a:fld id="{D4194CB3-D7E3-6049-94EB-FB2B78770CF5}" type="datetimeFigureOut">
              <a:rPr lang="en-US" smtClean="0"/>
              <a:t>6/3/26</a:t>
            </a:fld>
            <a:endParaRPr lang="en-US"/>
          </a:p>
        </p:txBody>
      </p:sp>
      <p:sp>
        <p:nvSpPr>
          <p:cNvPr id="5" name="Footer Placeholder 4">
            <a:extLst>
              <a:ext uri="{FF2B5EF4-FFF2-40B4-BE49-F238E27FC236}">
                <a16:creationId xmlns:a16="http://schemas.microsoft.com/office/drawing/2014/main" id="{CB3568E7-32CB-9E46-DFD8-7BB831D202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EA6E34-D808-38F4-E505-3FFF412E2454}"/>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4041295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1B46-8352-C24C-BFE9-FD5733E436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37BF9F-9B62-7843-A1D1-E5C60C02A87D}"/>
              </a:ext>
            </a:extLst>
          </p:cNvPr>
          <p:cNvSpPr>
            <a:spLocks noGrp="1"/>
          </p:cNvSpPr>
          <p:nvPr>
            <p:ph type="dt" sz="half" idx="10"/>
          </p:nvPr>
        </p:nvSpPr>
        <p:spPr/>
        <p:txBody>
          <a:bodyPr/>
          <a:lstStyle/>
          <a:p>
            <a:fld id="{14249FA9-C372-D944-9F0B-2FE98628A02B}" type="datetime1">
              <a:rPr lang="en-US" smtClean="0"/>
              <a:t>6/3/26</a:t>
            </a:fld>
            <a:endParaRPr lang="en-US"/>
          </a:p>
        </p:txBody>
      </p:sp>
      <p:sp>
        <p:nvSpPr>
          <p:cNvPr id="4" name="Footer Placeholder 3">
            <a:extLst>
              <a:ext uri="{FF2B5EF4-FFF2-40B4-BE49-F238E27FC236}">
                <a16:creationId xmlns:a16="http://schemas.microsoft.com/office/drawing/2014/main" id="{A127C0C1-5E5A-094B-A590-9704A8C2F1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1F1A28-C481-9643-8AE7-64DFF9A1E329}"/>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3913770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671B1B-5216-A344-A876-F5B60D713094}"/>
              </a:ext>
            </a:extLst>
          </p:cNvPr>
          <p:cNvSpPr>
            <a:spLocks noGrp="1"/>
          </p:cNvSpPr>
          <p:nvPr>
            <p:ph type="dt" sz="half" idx="10"/>
          </p:nvPr>
        </p:nvSpPr>
        <p:spPr/>
        <p:txBody>
          <a:bodyPr/>
          <a:lstStyle/>
          <a:p>
            <a:fld id="{AACFDE57-35D4-0146-997B-5B2EC095EBDC}" type="datetime1">
              <a:rPr lang="en-US" smtClean="0"/>
              <a:t>6/3/26</a:t>
            </a:fld>
            <a:endParaRPr lang="en-US"/>
          </a:p>
        </p:txBody>
      </p:sp>
      <p:sp>
        <p:nvSpPr>
          <p:cNvPr id="3" name="Footer Placeholder 2">
            <a:extLst>
              <a:ext uri="{FF2B5EF4-FFF2-40B4-BE49-F238E27FC236}">
                <a16:creationId xmlns:a16="http://schemas.microsoft.com/office/drawing/2014/main" id="{38067E05-ADA7-7945-AA20-E3C2E454D1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38677B-3254-8046-9DE5-A97655AC8F79}"/>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39138036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9911-7952-6949-A8DD-EFEBE4AB83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075A7E-731F-1343-8F2A-96FE62474A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9758BF-8A37-9843-A0EB-EE7DF9E02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A69443-2FF1-1E4A-9163-711DD1F5847B}"/>
              </a:ext>
            </a:extLst>
          </p:cNvPr>
          <p:cNvSpPr>
            <a:spLocks noGrp="1"/>
          </p:cNvSpPr>
          <p:nvPr>
            <p:ph type="dt" sz="half" idx="10"/>
          </p:nvPr>
        </p:nvSpPr>
        <p:spPr/>
        <p:txBody>
          <a:bodyPr/>
          <a:lstStyle/>
          <a:p>
            <a:fld id="{8FDE2EBF-9811-414F-9EC7-DD6C70432B32}" type="datetime1">
              <a:rPr lang="en-US" smtClean="0"/>
              <a:t>6/3/26</a:t>
            </a:fld>
            <a:endParaRPr lang="en-US"/>
          </a:p>
        </p:txBody>
      </p:sp>
      <p:sp>
        <p:nvSpPr>
          <p:cNvPr id="6" name="Footer Placeholder 5">
            <a:extLst>
              <a:ext uri="{FF2B5EF4-FFF2-40B4-BE49-F238E27FC236}">
                <a16:creationId xmlns:a16="http://schemas.microsoft.com/office/drawing/2014/main" id="{1986D92C-CAC8-CD49-8AE7-8F496F5AD0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4A3FF0-9789-C444-8258-C4226CFA9E41}"/>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19977353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2545-C2D4-0F4A-9B7F-9C0A9DE545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76D4C6-3350-544D-9456-2CEE2B6099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2599EF-ABDD-5F46-9B8B-79B0167FE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4827D7-A088-4D45-8EC5-091CCC3CE76B}"/>
              </a:ext>
            </a:extLst>
          </p:cNvPr>
          <p:cNvSpPr>
            <a:spLocks noGrp="1"/>
          </p:cNvSpPr>
          <p:nvPr>
            <p:ph type="dt" sz="half" idx="10"/>
          </p:nvPr>
        </p:nvSpPr>
        <p:spPr/>
        <p:txBody>
          <a:bodyPr/>
          <a:lstStyle/>
          <a:p>
            <a:fld id="{A0748E0E-45C9-F843-AEFC-1A4E267F0071}" type="datetime1">
              <a:rPr lang="en-US" smtClean="0"/>
              <a:t>6/3/26</a:t>
            </a:fld>
            <a:endParaRPr lang="en-US"/>
          </a:p>
        </p:txBody>
      </p:sp>
      <p:sp>
        <p:nvSpPr>
          <p:cNvPr id="6" name="Footer Placeholder 5">
            <a:extLst>
              <a:ext uri="{FF2B5EF4-FFF2-40B4-BE49-F238E27FC236}">
                <a16:creationId xmlns:a16="http://schemas.microsoft.com/office/drawing/2014/main" id="{1A0FD15C-D41E-B94B-9A43-856890ABB4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F9CEC3-3E24-BE41-BA7F-FD1F4A6EECB7}"/>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3036456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D1D2-80C7-EF46-8435-79C071C3A3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750A49-691C-7542-8DF1-51E0D9E140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70254-19AC-E644-8F97-F361B60FD05A}"/>
              </a:ext>
            </a:extLst>
          </p:cNvPr>
          <p:cNvSpPr>
            <a:spLocks noGrp="1"/>
          </p:cNvSpPr>
          <p:nvPr>
            <p:ph type="dt" sz="half" idx="10"/>
          </p:nvPr>
        </p:nvSpPr>
        <p:spPr/>
        <p:txBody>
          <a:bodyPr/>
          <a:lstStyle/>
          <a:p>
            <a:fld id="{86951CE5-77AE-9941-AF06-76A971B2599C}" type="datetime1">
              <a:rPr lang="en-US" smtClean="0"/>
              <a:t>6/3/26</a:t>
            </a:fld>
            <a:endParaRPr lang="en-US"/>
          </a:p>
        </p:txBody>
      </p:sp>
      <p:sp>
        <p:nvSpPr>
          <p:cNvPr id="5" name="Footer Placeholder 4">
            <a:extLst>
              <a:ext uri="{FF2B5EF4-FFF2-40B4-BE49-F238E27FC236}">
                <a16:creationId xmlns:a16="http://schemas.microsoft.com/office/drawing/2014/main" id="{EFCEE519-206D-DB4C-87F8-231DBC7E7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AD7BB-2447-884B-84C0-454D346CF5A8}"/>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9743761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5580BC-BCFE-7541-A0B8-5104BB53AC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189ED2-0CAA-FA40-A212-E0B64ECDDF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58B6E6-2538-C447-A550-51A46E54B6B3}"/>
              </a:ext>
            </a:extLst>
          </p:cNvPr>
          <p:cNvSpPr>
            <a:spLocks noGrp="1"/>
          </p:cNvSpPr>
          <p:nvPr>
            <p:ph type="dt" sz="half" idx="10"/>
          </p:nvPr>
        </p:nvSpPr>
        <p:spPr/>
        <p:txBody>
          <a:bodyPr/>
          <a:lstStyle/>
          <a:p>
            <a:fld id="{F7A7F56A-A2A3-1E4E-8191-BE49725806BD}" type="datetime1">
              <a:rPr lang="en-US" smtClean="0"/>
              <a:t>6/3/26</a:t>
            </a:fld>
            <a:endParaRPr lang="en-US"/>
          </a:p>
        </p:txBody>
      </p:sp>
      <p:sp>
        <p:nvSpPr>
          <p:cNvPr id="5" name="Footer Placeholder 4">
            <a:extLst>
              <a:ext uri="{FF2B5EF4-FFF2-40B4-BE49-F238E27FC236}">
                <a16:creationId xmlns:a16="http://schemas.microsoft.com/office/drawing/2014/main" id="{7D622079-DBB3-3D4C-B2A7-4BA115422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47DC6D-E736-F54F-AD60-151CE5CE3F6E}"/>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35309907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4257E75-A798-3308-E008-F54B7D803731}"/>
              </a:ext>
            </a:extLst>
          </p:cNvPr>
          <p:cNvSpPr>
            <a:spLocks noGrp="1"/>
          </p:cNvSpPr>
          <p:nvPr>
            <p:ph type="dt" sz="half" idx="10"/>
          </p:nvPr>
        </p:nvSpPr>
        <p:spPr/>
        <p:txBody>
          <a:bodyPr/>
          <a:lstStyle>
            <a:lvl1pPr>
              <a:defRPr/>
            </a:lvl1pPr>
          </a:lstStyle>
          <a:p>
            <a:fld id="{2CD6E8B1-315B-0047-B86A-0A1922EA3CF5}" type="datetime1">
              <a:rPr lang="en-US" altLang="en-US"/>
              <a:pPr/>
              <a:t>6/3/26</a:t>
            </a:fld>
            <a:endParaRPr lang="en-US" altLang="en-US"/>
          </a:p>
        </p:txBody>
      </p:sp>
      <p:sp>
        <p:nvSpPr>
          <p:cNvPr id="5" name="Footer Placeholder 4">
            <a:extLst>
              <a:ext uri="{FF2B5EF4-FFF2-40B4-BE49-F238E27FC236}">
                <a16:creationId xmlns:a16="http://schemas.microsoft.com/office/drawing/2014/main" id="{3297AAAB-C179-4CC8-AEFD-13131B8BC1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617C8F-1151-BC2D-C508-EB484DCA3A9B}"/>
              </a:ext>
            </a:extLst>
          </p:cNvPr>
          <p:cNvSpPr>
            <a:spLocks noGrp="1"/>
          </p:cNvSpPr>
          <p:nvPr>
            <p:ph type="sldNum" sz="quarter" idx="12"/>
          </p:nvPr>
        </p:nvSpPr>
        <p:spPr/>
        <p:txBody>
          <a:bodyPr/>
          <a:lstStyle>
            <a:lvl1pPr>
              <a:defRPr/>
            </a:lvl1pPr>
          </a:lstStyle>
          <a:p>
            <a:fld id="{84B691F1-2584-644F-B6AF-E92C095579D6}" type="slidenum">
              <a:rPr lang="en-US" altLang="en-US"/>
              <a:pPr/>
              <a:t>‹#›</a:t>
            </a:fld>
            <a:endParaRPr lang="en-US" altLang="en-US"/>
          </a:p>
        </p:txBody>
      </p:sp>
    </p:spTree>
    <p:extLst>
      <p:ext uri="{BB962C8B-B14F-4D97-AF65-F5344CB8AC3E}">
        <p14:creationId xmlns:p14="http://schemas.microsoft.com/office/powerpoint/2010/main" val="3556609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BC71F8-8859-C119-CD18-D876076CFC92}"/>
              </a:ext>
            </a:extLst>
          </p:cNvPr>
          <p:cNvSpPr>
            <a:spLocks noGrp="1"/>
          </p:cNvSpPr>
          <p:nvPr>
            <p:ph type="dt" sz="half" idx="10"/>
          </p:nvPr>
        </p:nvSpPr>
        <p:spPr/>
        <p:txBody>
          <a:bodyPr/>
          <a:lstStyle>
            <a:lvl1pPr>
              <a:defRPr/>
            </a:lvl1pPr>
          </a:lstStyle>
          <a:p>
            <a:fld id="{EB968850-6AFE-2F48-A037-3C7D5A0D86E2}" type="datetime1">
              <a:rPr lang="en-US" altLang="en-US"/>
              <a:pPr/>
              <a:t>6/3/26</a:t>
            </a:fld>
            <a:endParaRPr lang="en-US" altLang="en-US"/>
          </a:p>
        </p:txBody>
      </p:sp>
      <p:sp>
        <p:nvSpPr>
          <p:cNvPr id="5" name="Footer Placeholder 4">
            <a:extLst>
              <a:ext uri="{FF2B5EF4-FFF2-40B4-BE49-F238E27FC236}">
                <a16:creationId xmlns:a16="http://schemas.microsoft.com/office/drawing/2014/main" id="{5178B2A6-5FC9-E16D-7E0A-6F98D417FA9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86215E2-D1EA-5C1C-8275-80A17840D113}"/>
              </a:ext>
            </a:extLst>
          </p:cNvPr>
          <p:cNvSpPr>
            <a:spLocks noGrp="1"/>
          </p:cNvSpPr>
          <p:nvPr>
            <p:ph type="sldNum" sz="quarter" idx="12"/>
          </p:nvPr>
        </p:nvSpPr>
        <p:spPr/>
        <p:txBody>
          <a:bodyPr/>
          <a:lstStyle>
            <a:lvl1pPr>
              <a:defRPr/>
            </a:lvl1pPr>
          </a:lstStyle>
          <a:p>
            <a:fld id="{8507C8F5-7ECE-EF4A-84AE-E9874AA7B497}" type="slidenum">
              <a:rPr lang="en-US" altLang="en-US"/>
              <a:pPr/>
              <a:t>‹#›</a:t>
            </a:fld>
            <a:endParaRPr lang="en-US" altLang="en-US"/>
          </a:p>
        </p:txBody>
      </p:sp>
    </p:spTree>
    <p:extLst>
      <p:ext uri="{BB962C8B-B14F-4D97-AF65-F5344CB8AC3E}">
        <p14:creationId xmlns:p14="http://schemas.microsoft.com/office/powerpoint/2010/main" val="41426363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DDD05C-70DF-F0BA-48AD-399368588AEA}"/>
              </a:ext>
            </a:extLst>
          </p:cNvPr>
          <p:cNvSpPr>
            <a:spLocks noGrp="1"/>
          </p:cNvSpPr>
          <p:nvPr>
            <p:ph type="dt" sz="half" idx="10"/>
          </p:nvPr>
        </p:nvSpPr>
        <p:spPr/>
        <p:txBody>
          <a:bodyPr/>
          <a:lstStyle>
            <a:lvl1pPr>
              <a:defRPr/>
            </a:lvl1pPr>
          </a:lstStyle>
          <a:p>
            <a:fld id="{7C3B83E2-5E02-B949-B109-1ADA13BE1ECD}" type="datetime1">
              <a:rPr lang="en-US" altLang="en-US"/>
              <a:pPr/>
              <a:t>6/3/26</a:t>
            </a:fld>
            <a:endParaRPr lang="en-US" altLang="en-US"/>
          </a:p>
        </p:txBody>
      </p:sp>
      <p:sp>
        <p:nvSpPr>
          <p:cNvPr id="5" name="Footer Placeholder 4">
            <a:extLst>
              <a:ext uri="{FF2B5EF4-FFF2-40B4-BE49-F238E27FC236}">
                <a16:creationId xmlns:a16="http://schemas.microsoft.com/office/drawing/2014/main" id="{E65DEE17-1041-4DF1-A96A-67F77D8E7B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DBA8FA-75C0-B2E1-0AD6-0940EBDC6936}"/>
              </a:ext>
            </a:extLst>
          </p:cNvPr>
          <p:cNvSpPr>
            <a:spLocks noGrp="1"/>
          </p:cNvSpPr>
          <p:nvPr>
            <p:ph type="sldNum" sz="quarter" idx="12"/>
          </p:nvPr>
        </p:nvSpPr>
        <p:spPr/>
        <p:txBody>
          <a:bodyPr/>
          <a:lstStyle>
            <a:lvl1pPr>
              <a:defRPr/>
            </a:lvl1pPr>
          </a:lstStyle>
          <a:p>
            <a:fld id="{6D53A4BD-8ACB-8B4D-9647-A3ABC160C0C9}" type="slidenum">
              <a:rPr lang="en-US" altLang="en-US"/>
              <a:pPr/>
              <a:t>‹#›</a:t>
            </a:fld>
            <a:endParaRPr lang="en-US" altLang="en-US"/>
          </a:p>
        </p:txBody>
      </p:sp>
    </p:spTree>
    <p:extLst>
      <p:ext uri="{BB962C8B-B14F-4D97-AF65-F5344CB8AC3E}">
        <p14:creationId xmlns:p14="http://schemas.microsoft.com/office/powerpoint/2010/main" val="2598731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0D7D80D-D51C-74DA-509A-3CE289A81223}"/>
              </a:ext>
            </a:extLst>
          </p:cNvPr>
          <p:cNvSpPr>
            <a:spLocks noGrp="1"/>
          </p:cNvSpPr>
          <p:nvPr>
            <p:ph type="dt" sz="half" idx="10"/>
          </p:nvPr>
        </p:nvSpPr>
        <p:spPr/>
        <p:txBody>
          <a:bodyPr/>
          <a:lstStyle>
            <a:lvl1pPr>
              <a:defRPr/>
            </a:lvl1pPr>
          </a:lstStyle>
          <a:p>
            <a:fld id="{630ACAC5-6D8F-D642-A14B-950E6DA057D4}" type="datetime1">
              <a:rPr lang="en-US" altLang="en-US"/>
              <a:pPr/>
              <a:t>6/3/26</a:t>
            </a:fld>
            <a:endParaRPr lang="en-US" altLang="en-US"/>
          </a:p>
        </p:txBody>
      </p:sp>
      <p:sp>
        <p:nvSpPr>
          <p:cNvPr id="6" name="Footer Placeholder 4">
            <a:extLst>
              <a:ext uri="{FF2B5EF4-FFF2-40B4-BE49-F238E27FC236}">
                <a16:creationId xmlns:a16="http://schemas.microsoft.com/office/drawing/2014/main" id="{F9818D1C-222C-FDFD-A04A-BC5A86A56E3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6546995-D055-864A-CDA2-870333C0DEED}"/>
              </a:ext>
            </a:extLst>
          </p:cNvPr>
          <p:cNvSpPr>
            <a:spLocks noGrp="1"/>
          </p:cNvSpPr>
          <p:nvPr>
            <p:ph type="sldNum" sz="quarter" idx="12"/>
          </p:nvPr>
        </p:nvSpPr>
        <p:spPr/>
        <p:txBody>
          <a:bodyPr/>
          <a:lstStyle>
            <a:lvl1pPr>
              <a:defRPr/>
            </a:lvl1pPr>
          </a:lstStyle>
          <a:p>
            <a:fld id="{00368A54-4930-854C-BD35-8457B0C95D3A}" type="slidenum">
              <a:rPr lang="en-US" altLang="en-US"/>
              <a:pPr/>
              <a:t>‹#›</a:t>
            </a:fld>
            <a:endParaRPr lang="en-US" altLang="en-US"/>
          </a:p>
        </p:txBody>
      </p:sp>
    </p:spTree>
    <p:extLst>
      <p:ext uri="{BB962C8B-B14F-4D97-AF65-F5344CB8AC3E}">
        <p14:creationId xmlns:p14="http://schemas.microsoft.com/office/powerpoint/2010/main" val="4044490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917DC-E25C-EFA3-2FD1-DC907F119E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C74303-7428-9911-EF88-491E5E6403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D208F2-2E63-3AB5-2ACA-17060B004B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62B890-7BD8-DE51-33A1-47BF407AEF9A}"/>
              </a:ext>
            </a:extLst>
          </p:cNvPr>
          <p:cNvSpPr>
            <a:spLocks noGrp="1"/>
          </p:cNvSpPr>
          <p:nvPr>
            <p:ph type="dt" sz="half" idx="10"/>
          </p:nvPr>
        </p:nvSpPr>
        <p:spPr/>
        <p:txBody>
          <a:bodyPr/>
          <a:lstStyle/>
          <a:p>
            <a:fld id="{D4194CB3-D7E3-6049-94EB-FB2B78770CF5}" type="datetimeFigureOut">
              <a:rPr lang="en-US" smtClean="0"/>
              <a:t>6/3/26</a:t>
            </a:fld>
            <a:endParaRPr lang="en-US"/>
          </a:p>
        </p:txBody>
      </p:sp>
      <p:sp>
        <p:nvSpPr>
          <p:cNvPr id="6" name="Footer Placeholder 5">
            <a:extLst>
              <a:ext uri="{FF2B5EF4-FFF2-40B4-BE49-F238E27FC236}">
                <a16:creationId xmlns:a16="http://schemas.microsoft.com/office/drawing/2014/main" id="{5E7E4C9E-B1AC-E93E-5D19-3B932E357C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58B6A3-95D1-0FCA-09A1-4537775C776F}"/>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6895332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3138BE5-8869-FB3F-A8D1-7415C8F321DD}"/>
              </a:ext>
            </a:extLst>
          </p:cNvPr>
          <p:cNvSpPr>
            <a:spLocks noGrp="1"/>
          </p:cNvSpPr>
          <p:nvPr>
            <p:ph type="dt" sz="half" idx="10"/>
          </p:nvPr>
        </p:nvSpPr>
        <p:spPr/>
        <p:txBody>
          <a:bodyPr/>
          <a:lstStyle>
            <a:lvl1pPr>
              <a:defRPr/>
            </a:lvl1pPr>
          </a:lstStyle>
          <a:p>
            <a:fld id="{B2867529-3DBC-8C4B-A69B-E9E15C53C140}" type="datetime1">
              <a:rPr lang="en-US" altLang="en-US"/>
              <a:pPr/>
              <a:t>6/3/26</a:t>
            </a:fld>
            <a:endParaRPr lang="en-US" altLang="en-US"/>
          </a:p>
        </p:txBody>
      </p:sp>
      <p:sp>
        <p:nvSpPr>
          <p:cNvPr id="8" name="Footer Placeholder 4">
            <a:extLst>
              <a:ext uri="{FF2B5EF4-FFF2-40B4-BE49-F238E27FC236}">
                <a16:creationId xmlns:a16="http://schemas.microsoft.com/office/drawing/2014/main" id="{CD2ADEB5-9981-ABFC-AA52-EC981212582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B601F4A-B94A-93FB-20EC-AF672BD165AC}"/>
              </a:ext>
            </a:extLst>
          </p:cNvPr>
          <p:cNvSpPr>
            <a:spLocks noGrp="1"/>
          </p:cNvSpPr>
          <p:nvPr>
            <p:ph type="sldNum" sz="quarter" idx="12"/>
          </p:nvPr>
        </p:nvSpPr>
        <p:spPr/>
        <p:txBody>
          <a:bodyPr/>
          <a:lstStyle>
            <a:lvl1pPr>
              <a:defRPr/>
            </a:lvl1pPr>
          </a:lstStyle>
          <a:p>
            <a:fld id="{3FBC54B3-71DC-A54D-8243-DE4BB899BCD0}" type="slidenum">
              <a:rPr lang="en-US" altLang="en-US"/>
              <a:pPr/>
              <a:t>‹#›</a:t>
            </a:fld>
            <a:endParaRPr lang="en-US" altLang="en-US"/>
          </a:p>
        </p:txBody>
      </p:sp>
    </p:spTree>
    <p:extLst>
      <p:ext uri="{BB962C8B-B14F-4D97-AF65-F5344CB8AC3E}">
        <p14:creationId xmlns:p14="http://schemas.microsoft.com/office/powerpoint/2010/main" val="25449499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C1132D8-7E90-A863-56A6-1AC42AC3A577}"/>
              </a:ext>
            </a:extLst>
          </p:cNvPr>
          <p:cNvSpPr>
            <a:spLocks noGrp="1"/>
          </p:cNvSpPr>
          <p:nvPr>
            <p:ph type="dt" sz="half" idx="10"/>
          </p:nvPr>
        </p:nvSpPr>
        <p:spPr/>
        <p:txBody>
          <a:bodyPr/>
          <a:lstStyle>
            <a:lvl1pPr>
              <a:defRPr/>
            </a:lvl1pPr>
          </a:lstStyle>
          <a:p>
            <a:fld id="{904ECE6C-6330-184E-B707-286D123AFD1C}" type="datetime1">
              <a:rPr lang="en-US" altLang="en-US"/>
              <a:pPr/>
              <a:t>6/3/26</a:t>
            </a:fld>
            <a:endParaRPr lang="en-US" altLang="en-US"/>
          </a:p>
        </p:txBody>
      </p:sp>
      <p:sp>
        <p:nvSpPr>
          <p:cNvPr id="4" name="Footer Placeholder 4">
            <a:extLst>
              <a:ext uri="{FF2B5EF4-FFF2-40B4-BE49-F238E27FC236}">
                <a16:creationId xmlns:a16="http://schemas.microsoft.com/office/drawing/2014/main" id="{A699577E-CC03-F642-3C2E-8A10FBA55C0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0991D1F-D29C-9B14-C192-5A18D0A1EDDB}"/>
              </a:ext>
            </a:extLst>
          </p:cNvPr>
          <p:cNvSpPr>
            <a:spLocks noGrp="1"/>
          </p:cNvSpPr>
          <p:nvPr>
            <p:ph type="sldNum" sz="quarter" idx="12"/>
          </p:nvPr>
        </p:nvSpPr>
        <p:spPr/>
        <p:txBody>
          <a:bodyPr/>
          <a:lstStyle>
            <a:lvl1pPr>
              <a:defRPr/>
            </a:lvl1pPr>
          </a:lstStyle>
          <a:p>
            <a:fld id="{F57498C3-F56B-A745-8290-03BB7AD1BCEC}" type="slidenum">
              <a:rPr lang="en-US" altLang="en-US"/>
              <a:pPr/>
              <a:t>‹#›</a:t>
            </a:fld>
            <a:endParaRPr lang="en-US" altLang="en-US"/>
          </a:p>
        </p:txBody>
      </p:sp>
    </p:spTree>
    <p:extLst>
      <p:ext uri="{BB962C8B-B14F-4D97-AF65-F5344CB8AC3E}">
        <p14:creationId xmlns:p14="http://schemas.microsoft.com/office/powerpoint/2010/main" val="6890794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62FE397-40B0-A48E-9206-1BFA6E456084}"/>
              </a:ext>
            </a:extLst>
          </p:cNvPr>
          <p:cNvSpPr>
            <a:spLocks noGrp="1"/>
          </p:cNvSpPr>
          <p:nvPr>
            <p:ph type="dt" sz="half" idx="10"/>
          </p:nvPr>
        </p:nvSpPr>
        <p:spPr/>
        <p:txBody>
          <a:bodyPr/>
          <a:lstStyle>
            <a:lvl1pPr>
              <a:defRPr/>
            </a:lvl1pPr>
          </a:lstStyle>
          <a:p>
            <a:fld id="{8EA66C5C-968C-234B-9E0C-362BA163B0F3}" type="datetime1">
              <a:rPr lang="en-US" altLang="en-US"/>
              <a:pPr/>
              <a:t>6/3/26</a:t>
            </a:fld>
            <a:endParaRPr lang="en-US" altLang="en-US"/>
          </a:p>
        </p:txBody>
      </p:sp>
      <p:sp>
        <p:nvSpPr>
          <p:cNvPr id="3" name="Footer Placeholder 4">
            <a:extLst>
              <a:ext uri="{FF2B5EF4-FFF2-40B4-BE49-F238E27FC236}">
                <a16:creationId xmlns:a16="http://schemas.microsoft.com/office/drawing/2014/main" id="{D795F6BB-FD7E-DD78-41CF-3420C352195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AB046D1-87B9-8CCC-F467-CEECA30C6973}"/>
              </a:ext>
            </a:extLst>
          </p:cNvPr>
          <p:cNvSpPr>
            <a:spLocks noGrp="1"/>
          </p:cNvSpPr>
          <p:nvPr>
            <p:ph type="sldNum" sz="quarter" idx="12"/>
          </p:nvPr>
        </p:nvSpPr>
        <p:spPr/>
        <p:txBody>
          <a:bodyPr/>
          <a:lstStyle>
            <a:lvl1pPr>
              <a:defRPr/>
            </a:lvl1pPr>
          </a:lstStyle>
          <a:p>
            <a:fld id="{23B19832-A4B8-DE4C-BBE9-C792227AB4E1}" type="slidenum">
              <a:rPr lang="en-US" altLang="en-US"/>
              <a:pPr/>
              <a:t>‹#›</a:t>
            </a:fld>
            <a:endParaRPr lang="en-US" altLang="en-US"/>
          </a:p>
        </p:txBody>
      </p:sp>
    </p:spTree>
    <p:extLst>
      <p:ext uri="{BB962C8B-B14F-4D97-AF65-F5344CB8AC3E}">
        <p14:creationId xmlns:p14="http://schemas.microsoft.com/office/powerpoint/2010/main" val="732251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FCF5F63-B1FC-9D3D-FF90-A3EC672AFE49}"/>
              </a:ext>
            </a:extLst>
          </p:cNvPr>
          <p:cNvSpPr>
            <a:spLocks noGrp="1"/>
          </p:cNvSpPr>
          <p:nvPr>
            <p:ph type="dt" sz="half" idx="10"/>
          </p:nvPr>
        </p:nvSpPr>
        <p:spPr/>
        <p:txBody>
          <a:bodyPr/>
          <a:lstStyle>
            <a:lvl1pPr>
              <a:defRPr/>
            </a:lvl1pPr>
          </a:lstStyle>
          <a:p>
            <a:fld id="{952EDAF7-2C86-7C48-A108-64673A08C921}" type="datetime1">
              <a:rPr lang="en-US" altLang="en-US"/>
              <a:pPr/>
              <a:t>6/3/26</a:t>
            </a:fld>
            <a:endParaRPr lang="en-US" altLang="en-US"/>
          </a:p>
        </p:txBody>
      </p:sp>
      <p:sp>
        <p:nvSpPr>
          <p:cNvPr id="6" name="Footer Placeholder 4">
            <a:extLst>
              <a:ext uri="{FF2B5EF4-FFF2-40B4-BE49-F238E27FC236}">
                <a16:creationId xmlns:a16="http://schemas.microsoft.com/office/drawing/2014/main" id="{A448654E-4DCF-11A0-C652-C7A2F5648D9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BD07F4F-7C31-C228-E49D-2B3F345E2196}"/>
              </a:ext>
            </a:extLst>
          </p:cNvPr>
          <p:cNvSpPr>
            <a:spLocks noGrp="1"/>
          </p:cNvSpPr>
          <p:nvPr>
            <p:ph type="sldNum" sz="quarter" idx="12"/>
          </p:nvPr>
        </p:nvSpPr>
        <p:spPr/>
        <p:txBody>
          <a:bodyPr/>
          <a:lstStyle>
            <a:lvl1pPr>
              <a:defRPr/>
            </a:lvl1pPr>
          </a:lstStyle>
          <a:p>
            <a:fld id="{0BF16294-D8C7-8048-8CBD-8B95D1F9095A}" type="slidenum">
              <a:rPr lang="en-US" altLang="en-US"/>
              <a:pPr/>
              <a:t>‹#›</a:t>
            </a:fld>
            <a:endParaRPr lang="en-US" altLang="en-US"/>
          </a:p>
        </p:txBody>
      </p:sp>
    </p:spTree>
    <p:extLst>
      <p:ext uri="{BB962C8B-B14F-4D97-AF65-F5344CB8AC3E}">
        <p14:creationId xmlns:p14="http://schemas.microsoft.com/office/powerpoint/2010/main" val="9176431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DDDAA83-6A5F-D13C-0144-6DAB3925F00C}"/>
              </a:ext>
            </a:extLst>
          </p:cNvPr>
          <p:cNvSpPr>
            <a:spLocks noGrp="1"/>
          </p:cNvSpPr>
          <p:nvPr>
            <p:ph type="dt" sz="half" idx="10"/>
          </p:nvPr>
        </p:nvSpPr>
        <p:spPr/>
        <p:txBody>
          <a:bodyPr/>
          <a:lstStyle>
            <a:lvl1pPr>
              <a:defRPr/>
            </a:lvl1pPr>
          </a:lstStyle>
          <a:p>
            <a:fld id="{CC757812-84A3-2642-8D2B-62CFEEEB129A}" type="datetime1">
              <a:rPr lang="en-US" altLang="en-US"/>
              <a:pPr/>
              <a:t>6/3/26</a:t>
            </a:fld>
            <a:endParaRPr lang="en-US" altLang="en-US"/>
          </a:p>
        </p:txBody>
      </p:sp>
      <p:sp>
        <p:nvSpPr>
          <p:cNvPr id="6" name="Footer Placeholder 4">
            <a:extLst>
              <a:ext uri="{FF2B5EF4-FFF2-40B4-BE49-F238E27FC236}">
                <a16:creationId xmlns:a16="http://schemas.microsoft.com/office/drawing/2014/main" id="{CD1DE8ED-B3C9-B0BE-2D80-DA72ED0E81C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C85F815-7909-D972-A32C-7067C692D09C}"/>
              </a:ext>
            </a:extLst>
          </p:cNvPr>
          <p:cNvSpPr>
            <a:spLocks noGrp="1"/>
          </p:cNvSpPr>
          <p:nvPr>
            <p:ph type="sldNum" sz="quarter" idx="12"/>
          </p:nvPr>
        </p:nvSpPr>
        <p:spPr/>
        <p:txBody>
          <a:bodyPr/>
          <a:lstStyle>
            <a:lvl1pPr>
              <a:defRPr/>
            </a:lvl1pPr>
          </a:lstStyle>
          <a:p>
            <a:fld id="{C945AD71-0078-8645-8178-84CDCEBE3C00}" type="slidenum">
              <a:rPr lang="en-US" altLang="en-US"/>
              <a:pPr/>
              <a:t>‹#›</a:t>
            </a:fld>
            <a:endParaRPr lang="en-US" altLang="en-US"/>
          </a:p>
        </p:txBody>
      </p:sp>
    </p:spTree>
    <p:extLst>
      <p:ext uri="{BB962C8B-B14F-4D97-AF65-F5344CB8AC3E}">
        <p14:creationId xmlns:p14="http://schemas.microsoft.com/office/powerpoint/2010/main" val="34548083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A93245-ED58-363C-BA78-396A259FFCFB}"/>
              </a:ext>
            </a:extLst>
          </p:cNvPr>
          <p:cNvSpPr>
            <a:spLocks noGrp="1"/>
          </p:cNvSpPr>
          <p:nvPr>
            <p:ph type="dt" sz="half" idx="10"/>
          </p:nvPr>
        </p:nvSpPr>
        <p:spPr/>
        <p:txBody>
          <a:bodyPr/>
          <a:lstStyle>
            <a:lvl1pPr>
              <a:defRPr/>
            </a:lvl1pPr>
          </a:lstStyle>
          <a:p>
            <a:fld id="{C8E8741C-3411-8041-BE05-1585C8CF63C7}" type="datetime1">
              <a:rPr lang="en-US" altLang="en-US"/>
              <a:pPr/>
              <a:t>6/3/26</a:t>
            </a:fld>
            <a:endParaRPr lang="en-US" altLang="en-US"/>
          </a:p>
        </p:txBody>
      </p:sp>
      <p:sp>
        <p:nvSpPr>
          <p:cNvPr id="5" name="Footer Placeholder 4">
            <a:extLst>
              <a:ext uri="{FF2B5EF4-FFF2-40B4-BE49-F238E27FC236}">
                <a16:creationId xmlns:a16="http://schemas.microsoft.com/office/drawing/2014/main" id="{AFA89523-F4E7-C61F-8363-4E80377D75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C269FD-A6FE-29E2-1F48-C201F057F9A0}"/>
              </a:ext>
            </a:extLst>
          </p:cNvPr>
          <p:cNvSpPr>
            <a:spLocks noGrp="1"/>
          </p:cNvSpPr>
          <p:nvPr>
            <p:ph type="sldNum" sz="quarter" idx="12"/>
          </p:nvPr>
        </p:nvSpPr>
        <p:spPr/>
        <p:txBody>
          <a:bodyPr/>
          <a:lstStyle>
            <a:lvl1pPr>
              <a:defRPr/>
            </a:lvl1pPr>
          </a:lstStyle>
          <a:p>
            <a:fld id="{18394656-6522-3A49-807A-D086275BDDEA}" type="slidenum">
              <a:rPr lang="en-US" altLang="en-US"/>
              <a:pPr/>
              <a:t>‹#›</a:t>
            </a:fld>
            <a:endParaRPr lang="en-US" altLang="en-US"/>
          </a:p>
        </p:txBody>
      </p:sp>
    </p:spTree>
    <p:extLst>
      <p:ext uri="{BB962C8B-B14F-4D97-AF65-F5344CB8AC3E}">
        <p14:creationId xmlns:p14="http://schemas.microsoft.com/office/powerpoint/2010/main" val="33807178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C6FF5-083D-AF36-F5FA-D1E96F3A5434}"/>
              </a:ext>
            </a:extLst>
          </p:cNvPr>
          <p:cNvSpPr>
            <a:spLocks noGrp="1"/>
          </p:cNvSpPr>
          <p:nvPr>
            <p:ph type="dt" sz="half" idx="10"/>
          </p:nvPr>
        </p:nvSpPr>
        <p:spPr/>
        <p:txBody>
          <a:bodyPr/>
          <a:lstStyle>
            <a:lvl1pPr>
              <a:defRPr/>
            </a:lvl1pPr>
          </a:lstStyle>
          <a:p>
            <a:fld id="{C3985015-9F53-DB4D-B401-FB47A178A8B3}" type="datetime1">
              <a:rPr lang="en-US" altLang="en-US"/>
              <a:pPr/>
              <a:t>6/3/26</a:t>
            </a:fld>
            <a:endParaRPr lang="en-US" altLang="en-US"/>
          </a:p>
        </p:txBody>
      </p:sp>
      <p:sp>
        <p:nvSpPr>
          <p:cNvPr id="5" name="Footer Placeholder 4">
            <a:extLst>
              <a:ext uri="{FF2B5EF4-FFF2-40B4-BE49-F238E27FC236}">
                <a16:creationId xmlns:a16="http://schemas.microsoft.com/office/drawing/2014/main" id="{AE2B6442-C105-7DCF-1963-B8BA19B3DA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3393C4-7DCD-38FD-F4E2-0FADB0A9FAF1}"/>
              </a:ext>
            </a:extLst>
          </p:cNvPr>
          <p:cNvSpPr>
            <a:spLocks noGrp="1"/>
          </p:cNvSpPr>
          <p:nvPr>
            <p:ph type="sldNum" sz="quarter" idx="12"/>
          </p:nvPr>
        </p:nvSpPr>
        <p:spPr/>
        <p:txBody>
          <a:bodyPr/>
          <a:lstStyle>
            <a:lvl1pPr>
              <a:defRPr/>
            </a:lvl1pPr>
          </a:lstStyle>
          <a:p>
            <a:fld id="{B813C33A-4DF0-CE4A-B793-65BD3A308B15}" type="slidenum">
              <a:rPr lang="en-US" altLang="en-US"/>
              <a:pPr/>
              <a:t>‹#›</a:t>
            </a:fld>
            <a:endParaRPr lang="en-US" altLang="en-US"/>
          </a:p>
        </p:txBody>
      </p:sp>
    </p:spTree>
    <p:extLst>
      <p:ext uri="{BB962C8B-B14F-4D97-AF65-F5344CB8AC3E}">
        <p14:creationId xmlns:p14="http://schemas.microsoft.com/office/powerpoint/2010/main" val="247794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a:lstStyle/>
          <a:p>
            <a:pPr lvl="0"/>
            <a:endParaRPr lang="en-US" noProof="0"/>
          </a:p>
        </p:txBody>
      </p:sp>
      <p:sp>
        <p:nvSpPr>
          <p:cNvPr id="4" name="Date Placeholder 3">
            <a:extLst>
              <a:ext uri="{FF2B5EF4-FFF2-40B4-BE49-F238E27FC236}">
                <a16:creationId xmlns:a16="http://schemas.microsoft.com/office/drawing/2014/main" id="{05F4233F-8FCB-0347-A148-299AB33A2696}"/>
              </a:ext>
            </a:extLst>
          </p:cNvPr>
          <p:cNvSpPr>
            <a:spLocks noGrp="1"/>
          </p:cNvSpPr>
          <p:nvPr>
            <p:ph type="dt" sz="half" idx="10"/>
          </p:nvPr>
        </p:nvSpPr>
        <p:spPr>
          <a:xfrm>
            <a:off x="609600" y="6245225"/>
            <a:ext cx="2844800" cy="476250"/>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a:p>
        </p:txBody>
      </p:sp>
      <p:sp>
        <p:nvSpPr>
          <p:cNvPr id="5" name="Footer Placeholder 4">
            <a:extLst>
              <a:ext uri="{FF2B5EF4-FFF2-40B4-BE49-F238E27FC236}">
                <a16:creationId xmlns:a16="http://schemas.microsoft.com/office/drawing/2014/main" id="{5A8E8522-CD7D-701A-02F7-5C27ACDE487F}"/>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D09826-F516-6B2D-6232-0FAD80533710}"/>
              </a:ext>
            </a:extLst>
          </p:cNvPr>
          <p:cNvSpPr>
            <a:spLocks noGrp="1"/>
          </p:cNvSpPr>
          <p:nvPr>
            <p:ph type="sldNum" sz="quarter" idx="12"/>
          </p:nvPr>
        </p:nvSpPr>
        <p:spPr>
          <a:xfrm>
            <a:off x="8737600" y="6245225"/>
            <a:ext cx="2844800" cy="476250"/>
          </a:xfrm>
        </p:spPr>
        <p:txBody>
          <a:bodyPr/>
          <a:lstStyle>
            <a:lvl1pPr>
              <a:defRPr/>
            </a:lvl1pPr>
          </a:lstStyle>
          <a:p>
            <a:fld id="{4501AF43-1DEA-DF48-94FF-92B6A94A823E}" type="slidenum">
              <a:rPr lang="en-US" altLang="en-US"/>
              <a:pPr/>
              <a:t>‹#›</a:t>
            </a:fld>
            <a:endParaRPr lang="en-US" altLang="en-US"/>
          </a:p>
        </p:txBody>
      </p:sp>
    </p:spTree>
    <p:extLst>
      <p:ext uri="{BB962C8B-B14F-4D97-AF65-F5344CB8AC3E}">
        <p14:creationId xmlns:p14="http://schemas.microsoft.com/office/powerpoint/2010/main" val="3008799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85DBBE2-F9DB-BF49-9CFD-A3ACE1C0ABB6}"/>
              </a:ext>
            </a:extLst>
          </p:cNvPr>
          <p:cNvSpPr>
            <a:spLocks noGrp="1"/>
          </p:cNvSpPr>
          <p:nvPr>
            <p:ph type="dt" sz="half" idx="10"/>
          </p:nvPr>
        </p:nvSpPr>
        <p:spPr/>
        <p:txBody>
          <a:bodyPr/>
          <a:lstStyle>
            <a:lvl1pPr>
              <a:defRPr/>
            </a:lvl1pPr>
          </a:lstStyle>
          <a:p>
            <a:pPr>
              <a:defRPr/>
            </a:pPr>
            <a:fld id="{306D1008-7003-CA44-BB20-4A5EB4A81750}" type="datetimeFigureOut">
              <a:rPr lang="en-US"/>
              <a:pPr>
                <a:defRPr/>
              </a:pPr>
              <a:t>6/3/26</a:t>
            </a:fld>
            <a:endParaRPr lang="en-US"/>
          </a:p>
        </p:txBody>
      </p:sp>
      <p:sp>
        <p:nvSpPr>
          <p:cNvPr id="5" name="Footer Placeholder 4">
            <a:extLst>
              <a:ext uri="{FF2B5EF4-FFF2-40B4-BE49-F238E27FC236}">
                <a16:creationId xmlns:a16="http://schemas.microsoft.com/office/drawing/2014/main" id="{D01CBA0B-C681-5241-9F96-3DCF0798D41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E38BAA-78EA-FC42-B37C-0E783A2FB655}"/>
              </a:ext>
            </a:extLst>
          </p:cNvPr>
          <p:cNvSpPr>
            <a:spLocks noGrp="1"/>
          </p:cNvSpPr>
          <p:nvPr>
            <p:ph type="sldNum" sz="quarter" idx="12"/>
          </p:nvPr>
        </p:nvSpPr>
        <p:spPr/>
        <p:txBody>
          <a:bodyPr/>
          <a:lstStyle>
            <a:lvl1pPr>
              <a:defRPr/>
            </a:lvl1pPr>
          </a:lstStyle>
          <a:p>
            <a:pPr>
              <a:defRPr/>
            </a:pPr>
            <a:fld id="{0333A84F-F87D-584A-A943-47E9A9B16C51}" type="slidenum">
              <a:rPr lang="en-US" altLang="en-US"/>
              <a:pPr>
                <a:defRPr/>
              </a:pPr>
              <a:t>‹#›</a:t>
            </a:fld>
            <a:endParaRPr lang="en-US" altLang="en-US"/>
          </a:p>
        </p:txBody>
      </p:sp>
    </p:spTree>
    <p:extLst>
      <p:ext uri="{BB962C8B-B14F-4D97-AF65-F5344CB8AC3E}">
        <p14:creationId xmlns:p14="http://schemas.microsoft.com/office/powerpoint/2010/main" val="86017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F6957-026D-674B-955F-CBD5E63ECB6D}"/>
              </a:ext>
            </a:extLst>
          </p:cNvPr>
          <p:cNvSpPr>
            <a:spLocks noGrp="1"/>
          </p:cNvSpPr>
          <p:nvPr>
            <p:ph type="dt" sz="half" idx="10"/>
          </p:nvPr>
        </p:nvSpPr>
        <p:spPr/>
        <p:txBody>
          <a:bodyPr/>
          <a:lstStyle>
            <a:lvl1pPr>
              <a:defRPr/>
            </a:lvl1pPr>
          </a:lstStyle>
          <a:p>
            <a:pPr>
              <a:defRPr/>
            </a:pPr>
            <a:fld id="{9CE70FD0-3233-B246-8E35-40805B491BE9}" type="datetimeFigureOut">
              <a:rPr lang="en-US"/>
              <a:pPr>
                <a:defRPr/>
              </a:pPr>
              <a:t>6/3/26</a:t>
            </a:fld>
            <a:endParaRPr lang="en-US"/>
          </a:p>
        </p:txBody>
      </p:sp>
      <p:sp>
        <p:nvSpPr>
          <p:cNvPr id="5" name="Footer Placeholder 4">
            <a:extLst>
              <a:ext uri="{FF2B5EF4-FFF2-40B4-BE49-F238E27FC236}">
                <a16:creationId xmlns:a16="http://schemas.microsoft.com/office/drawing/2014/main" id="{67BBCD08-49B3-EB4A-8547-6B5445D49BB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CC9CC3E-F363-F04B-9C76-D31EFF24018C}"/>
              </a:ext>
            </a:extLst>
          </p:cNvPr>
          <p:cNvSpPr>
            <a:spLocks noGrp="1"/>
          </p:cNvSpPr>
          <p:nvPr>
            <p:ph type="sldNum" sz="quarter" idx="12"/>
          </p:nvPr>
        </p:nvSpPr>
        <p:spPr/>
        <p:txBody>
          <a:bodyPr/>
          <a:lstStyle>
            <a:lvl1pPr>
              <a:defRPr/>
            </a:lvl1pPr>
          </a:lstStyle>
          <a:p>
            <a:pPr>
              <a:defRPr/>
            </a:pPr>
            <a:fld id="{B4835D7E-877B-7841-AADE-1BE3C119040F}" type="slidenum">
              <a:rPr lang="en-US" altLang="en-US"/>
              <a:pPr>
                <a:defRPr/>
              </a:pPr>
              <a:t>‹#›</a:t>
            </a:fld>
            <a:endParaRPr lang="en-US" altLang="en-US"/>
          </a:p>
        </p:txBody>
      </p:sp>
    </p:spTree>
    <p:extLst>
      <p:ext uri="{BB962C8B-B14F-4D97-AF65-F5344CB8AC3E}">
        <p14:creationId xmlns:p14="http://schemas.microsoft.com/office/powerpoint/2010/main" val="43789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1E22-F987-FD7C-D46E-7CB5EB07F5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7212A0-539C-892A-4665-B7BAC8E370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E37E67-853B-87EB-32FE-E1DACAD1CB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118177-EBC2-9A2C-D131-0D5E7DFBF0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4E0909-0675-1468-D7D7-66F1C7C034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F3ED42-7496-881A-F505-3E2639233A3F}"/>
              </a:ext>
            </a:extLst>
          </p:cNvPr>
          <p:cNvSpPr>
            <a:spLocks noGrp="1"/>
          </p:cNvSpPr>
          <p:nvPr>
            <p:ph type="dt" sz="half" idx="10"/>
          </p:nvPr>
        </p:nvSpPr>
        <p:spPr/>
        <p:txBody>
          <a:bodyPr/>
          <a:lstStyle/>
          <a:p>
            <a:fld id="{D4194CB3-D7E3-6049-94EB-FB2B78770CF5}" type="datetimeFigureOut">
              <a:rPr lang="en-US" smtClean="0"/>
              <a:t>6/3/26</a:t>
            </a:fld>
            <a:endParaRPr lang="en-US"/>
          </a:p>
        </p:txBody>
      </p:sp>
      <p:sp>
        <p:nvSpPr>
          <p:cNvPr id="8" name="Footer Placeholder 7">
            <a:extLst>
              <a:ext uri="{FF2B5EF4-FFF2-40B4-BE49-F238E27FC236}">
                <a16:creationId xmlns:a16="http://schemas.microsoft.com/office/drawing/2014/main" id="{0CB8DED5-2656-6479-256B-84EA0DCC4F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E162B-7932-D95E-035B-ECCE400EC2D0}"/>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34559738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455D89-D9D3-5647-9D13-EE476AFF3872}"/>
              </a:ext>
            </a:extLst>
          </p:cNvPr>
          <p:cNvSpPr>
            <a:spLocks noGrp="1"/>
          </p:cNvSpPr>
          <p:nvPr>
            <p:ph type="dt" sz="half" idx="10"/>
          </p:nvPr>
        </p:nvSpPr>
        <p:spPr/>
        <p:txBody>
          <a:bodyPr/>
          <a:lstStyle>
            <a:lvl1pPr>
              <a:defRPr/>
            </a:lvl1pPr>
          </a:lstStyle>
          <a:p>
            <a:pPr>
              <a:defRPr/>
            </a:pPr>
            <a:fld id="{571C8817-A2E1-1346-A71B-338A2CD40A1C}" type="datetimeFigureOut">
              <a:rPr lang="en-US"/>
              <a:pPr>
                <a:defRPr/>
              </a:pPr>
              <a:t>6/3/26</a:t>
            </a:fld>
            <a:endParaRPr lang="en-US"/>
          </a:p>
        </p:txBody>
      </p:sp>
      <p:sp>
        <p:nvSpPr>
          <p:cNvPr id="5" name="Footer Placeholder 4">
            <a:extLst>
              <a:ext uri="{FF2B5EF4-FFF2-40B4-BE49-F238E27FC236}">
                <a16:creationId xmlns:a16="http://schemas.microsoft.com/office/drawing/2014/main" id="{86E4E410-649E-E843-AAFC-5C62FA0B49A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76E592-BFB9-A045-ABBF-251BC797EA18}"/>
              </a:ext>
            </a:extLst>
          </p:cNvPr>
          <p:cNvSpPr>
            <a:spLocks noGrp="1"/>
          </p:cNvSpPr>
          <p:nvPr>
            <p:ph type="sldNum" sz="quarter" idx="12"/>
          </p:nvPr>
        </p:nvSpPr>
        <p:spPr/>
        <p:txBody>
          <a:bodyPr/>
          <a:lstStyle>
            <a:lvl1pPr>
              <a:defRPr/>
            </a:lvl1pPr>
          </a:lstStyle>
          <a:p>
            <a:pPr>
              <a:defRPr/>
            </a:pPr>
            <a:fld id="{3351109A-DF03-944D-869C-8B0CF48C5964}" type="slidenum">
              <a:rPr lang="en-US" altLang="en-US"/>
              <a:pPr>
                <a:defRPr/>
              </a:pPr>
              <a:t>‹#›</a:t>
            </a:fld>
            <a:endParaRPr lang="en-US" altLang="en-US"/>
          </a:p>
        </p:txBody>
      </p:sp>
    </p:spTree>
    <p:extLst>
      <p:ext uri="{BB962C8B-B14F-4D97-AF65-F5344CB8AC3E}">
        <p14:creationId xmlns:p14="http://schemas.microsoft.com/office/powerpoint/2010/main" val="25058076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B97088BB-698F-0E44-8E49-A1DC67F7E42F}"/>
              </a:ext>
            </a:extLst>
          </p:cNvPr>
          <p:cNvSpPr>
            <a:spLocks noGrp="1"/>
          </p:cNvSpPr>
          <p:nvPr>
            <p:ph type="dt" sz="half" idx="10"/>
          </p:nvPr>
        </p:nvSpPr>
        <p:spPr/>
        <p:txBody>
          <a:bodyPr/>
          <a:lstStyle>
            <a:lvl1pPr>
              <a:defRPr/>
            </a:lvl1pPr>
          </a:lstStyle>
          <a:p>
            <a:pPr>
              <a:defRPr/>
            </a:pPr>
            <a:fld id="{C43BAEEC-68FE-8443-A601-E28E7C64AB65}" type="datetimeFigureOut">
              <a:rPr lang="en-US"/>
              <a:pPr>
                <a:defRPr/>
              </a:pPr>
              <a:t>6/3/26</a:t>
            </a:fld>
            <a:endParaRPr lang="en-US"/>
          </a:p>
        </p:txBody>
      </p:sp>
      <p:sp>
        <p:nvSpPr>
          <p:cNvPr id="6" name="Footer Placeholder 4">
            <a:extLst>
              <a:ext uri="{FF2B5EF4-FFF2-40B4-BE49-F238E27FC236}">
                <a16:creationId xmlns:a16="http://schemas.microsoft.com/office/drawing/2014/main" id="{236535AE-8C17-BE4E-8243-E4E4F2A3CC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006FBDD-577C-9B4E-A05F-313998EB28F8}"/>
              </a:ext>
            </a:extLst>
          </p:cNvPr>
          <p:cNvSpPr>
            <a:spLocks noGrp="1"/>
          </p:cNvSpPr>
          <p:nvPr>
            <p:ph type="sldNum" sz="quarter" idx="12"/>
          </p:nvPr>
        </p:nvSpPr>
        <p:spPr/>
        <p:txBody>
          <a:bodyPr/>
          <a:lstStyle>
            <a:lvl1pPr>
              <a:defRPr/>
            </a:lvl1pPr>
          </a:lstStyle>
          <a:p>
            <a:pPr>
              <a:defRPr/>
            </a:pPr>
            <a:fld id="{151FBB32-A403-4F44-8063-C2B706709112}" type="slidenum">
              <a:rPr lang="en-US" altLang="en-US"/>
              <a:pPr>
                <a:defRPr/>
              </a:pPr>
              <a:t>‹#›</a:t>
            </a:fld>
            <a:endParaRPr lang="en-US" altLang="en-US"/>
          </a:p>
        </p:txBody>
      </p:sp>
    </p:spTree>
    <p:extLst>
      <p:ext uri="{BB962C8B-B14F-4D97-AF65-F5344CB8AC3E}">
        <p14:creationId xmlns:p14="http://schemas.microsoft.com/office/powerpoint/2010/main" val="6960921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9D1456F-3395-CB41-8444-9F4F332C0AB3}"/>
              </a:ext>
            </a:extLst>
          </p:cNvPr>
          <p:cNvSpPr>
            <a:spLocks noGrp="1"/>
          </p:cNvSpPr>
          <p:nvPr>
            <p:ph type="dt" sz="half" idx="10"/>
          </p:nvPr>
        </p:nvSpPr>
        <p:spPr/>
        <p:txBody>
          <a:bodyPr/>
          <a:lstStyle>
            <a:lvl1pPr>
              <a:defRPr/>
            </a:lvl1pPr>
          </a:lstStyle>
          <a:p>
            <a:pPr>
              <a:defRPr/>
            </a:pPr>
            <a:fld id="{0EC3252F-2121-254E-8188-36DC4C5383F7}" type="datetimeFigureOut">
              <a:rPr lang="en-US"/>
              <a:pPr>
                <a:defRPr/>
              </a:pPr>
              <a:t>6/3/26</a:t>
            </a:fld>
            <a:endParaRPr lang="en-US"/>
          </a:p>
        </p:txBody>
      </p:sp>
      <p:sp>
        <p:nvSpPr>
          <p:cNvPr id="8" name="Footer Placeholder 4">
            <a:extLst>
              <a:ext uri="{FF2B5EF4-FFF2-40B4-BE49-F238E27FC236}">
                <a16:creationId xmlns:a16="http://schemas.microsoft.com/office/drawing/2014/main" id="{2460576B-144F-884C-A639-68FE5E008CB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F8F83FE-5405-8845-A156-AB9C3821AD7D}"/>
              </a:ext>
            </a:extLst>
          </p:cNvPr>
          <p:cNvSpPr>
            <a:spLocks noGrp="1"/>
          </p:cNvSpPr>
          <p:nvPr>
            <p:ph type="sldNum" sz="quarter" idx="12"/>
          </p:nvPr>
        </p:nvSpPr>
        <p:spPr/>
        <p:txBody>
          <a:bodyPr/>
          <a:lstStyle>
            <a:lvl1pPr>
              <a:defRPr/>
            </a:lvl1pPr>
          </a:lstStyle>
          <a:p>
            <a:pPr>
              <a:defRPr/>
            </a:pPr>
            <a:fld id="{4BD2B6DC-E899-5B45-8C7A-8986AA03964F}" type="slidenum">
              <a:rPr lang="en-US" altLang="en-US"/>
              <a:pPr>
                <a:defRPr/>
              </a:pPr>
              <a:t>‹#›</a:t>
            </a:fld>
            <a:endParaRPr lang="en-US" altLang="en-US"/>
          </a:p>
        </p:txBody>
      </p:sp>
    </p:spTree>
    <p:extLst>
      <p:ext uri="{BB962C8B-B14F-4D97-AF65-F5344CB8AC3E}">
        <p14:creationId xmlns:p14="http://schemas.microsoft.com/office/powerpoint/2010/main" val="31382552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EE4E6375-F982-194E-A0BF-3C5903FE66E5}"/>
              </a:ext>
            </a:extLst>
          </p:cNvPr>
          <p:cNvSpPr>
            <a:spLocks noGrp="1"/>
          </p:cNvSpPr>
          <p:nvPr>
            <p:ph type="dt" sz="half" idx="10"/>
          </p:nvPr>
        </p:nvSpPr>
        <p:spPr/>
        <p:txBody>
          <a:bodyPr/>
          <a:lstStyle>
            <a:lvl1pPr>
              <a:defRPr/>
            </a:lvl1pPr>
          </a:lstStyle>
          <a:p>
            <a:pPr>
              <a:defRPr/>
            </a:pPr>
            <a:fld id="{0EE7B38F-0348-5F4A-9142-1507F86ADED7}" type="datetimeFigureOut">
              <a:rPr lang="en-US"/>
              <a:pPr>
                <a:defRPr/>
              </a:pPr>
              <a:t>6/3/26</a:t>
            </a:fld>
            <a:endParaRPr lang="en-US"/>
          </a:p>
        </p:txBody>
      </p:sp>
      <p:sp>
        <p:nvSpPr>
          <p:cNvPr id="4" name="Footer Placeholder 4">
            <a:extLst>
              <a:ext uri="{FF2B5EF4-FFF2-40B4-BE49-F238E27FC236}">
                <a16:creationId xmlns:a16="http://schemas.microsoft.com/office/drawing/2014/main" id="{EE7625C5-B943-E64D-96F1-082BD9DB898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6723217-1616-FB41-8A31-BEF9DF8E2DB5}"/>
              </a:ext>
            </a:extLst>
          </p:cNvPr>
          <p:cNvSpPr>
            <a:spLocks noGrp="1"/>
          </p:cNvSpPr>
          <p:nvPr>
            <p:ph type="sldNum" sz="quarter" idx="12"/>
          </p:nvPr>
        </p:nvSpPr>
        <p:spPr/>
        <p:txBody>
          <a:bodyPr/>
          <a:lstStyle>
            <a:lvl1pPr>
              <a:defRPr/>
            </a:lvl1pPr>
          </a:lstStyle>
          <a:p>
            <a:pPr>
              <a:defRPr/>
            </a:pPr>
            <a:fld id="{626E78CB-17CB-0A43-9D17-A70CDB83FA23}" type="slidenum">
              <a:rPr lang="en-US" altLang="en-US"/>
              <a:pPr>
                <a:defRPr/>
              </a:pPr>
              <a:t>‹#›</a:t>
            </a:fld>
            <a:endParaRPr lang="en-US" altLang="en-US"/>
          </a:p>
        </p:txBody>
      </p:sp>
    </p:spTree>
    <p:extLst>
      <p:ext uri="{BB962C8B-B14F-4D97-AF65-F5344CB8AC3E}">
        <p14:creationId xmlns:p14="http://schemas.microsoft.com/office/powerpoint/2010/main" val="11346953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F243C48-4EC6-D545-91B7-051B40A67274}"/>
              </a:ext>
            </a:extLst>
          </p:cNvPr>
          <p:cNvSpPr>
            <a:spLocks noGrp="1"/>
          </p:cNvSpPr>
          <p:nvPr>
            <p:ph type="dt" sz="half" idx="10"/>
          </p:nvPr>
        </p:nvSpPr>
        <p:spPr/>
        <p:txBody>
          <a:bodyPr/>
          <a:lstStyle>
            <a:lvl1pPr>
              <a:defRPr/>
            </a:lvl1pPr>
          </a:lstStyle>
          <a:p>
            <a:pPr>
              <a:defRPr/>
            </a:pPr>
            <a:fld id="{61C82EA6-43EF-0F44-8600-71F4AE45B943}" type="datetimeFigureOut">
              <a:rPr lang="en-US"/>
              <a:pPr>
                <a:defRPr/>
              </a:pPr>
              <a:t>6/3/26</a:t>
            </a:fld>
            <a:endParaRPr lang="en-US"/>
          </a:p>
        </p:txBody>
      </p:sp>
      <p:sp>
        <p:nvSpPr>
          <p:cNvPr id="3" name="Footer Placeholder 4">
            <a:extLst>
              <a:ext uri="{FF2B5EF4-FFF2-40B4-BE49-F238E27FC236}">
                <a16:creationId xmlns:a16="http://schemas.microsoft.com/office/drawing/2014/main" id="{CDD12ED9-943E-B84B-B611-5E9F763EDE9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4013A53-3379-4A48-BA97-4029E41AB2C5}"/>
              </a:ext>
            </a:extLst>
          </p:cNvPr>
          <p:cNvSpPr>
            <a:spLocks noGrp="1"/>
          </p:cNvSpPr>
          <p:nvPr>
            <p:ph type="sldNum" sz="quarter" idx="12"/>
          </p:nvPr>
        </p:nvSpPr>
        <p:spPr/>
        <p:txBody>
          <a:bodyPr/>
          <a:lstStyle>
            <a:lvl1pPr>
              <a:defRPr/>
            </a:lvl1pPr>
          </a:lstStyle>
          <a:p>
            <a:pPr>
              <a:defRPr/>
            </a:pPr>
            <a:fld id="{73D62FA0-09FD-7344-9465-E4C8D7B222F6}" type="slidenum">
              <a:rPr lang="en-US" altLang="en-US"/>
              <a:pPr>
                <a:defRPr/>
              </a:pPr>
              <a:t>‹#›</a:t>
            </a:fld>
            <a:endParaRPr lang="en-US" altLang="en-US"/>
          </a:p>
        </p:txBody>
      </p:sp>
    </p:spTree>
    <p:extLst>
      <p:ext uri="{BB962C8B-B14F-4D97-AF65-F5344CB8AC3E}">
        <p14:creationId xmlns:p14="http://schemas.microsoft.com/office/powerpoint/2010/main" val="37570048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F2CAE14-CDA8-5E4F-BA2F-CF7B938E9132}"/>
              </a:ext>
            </a:extLst>
          </p:cNvPr>
          <p:cNvSpPr>
            <a:spLocks noGrp="1"/>
          </p:cNvSpPr>
          <p:nvPr>
            <p:ph type="dt" sz="half" idx="10"/>
          </p:nvPr>
        </p:nvSpPr>
        <p:spPr/>
        <p:txBody>
          <a:bodyPr/>
          <a:lstStyle>
            <a:lvl1pPr>
              <a:defRPr/>
            </a:lvl1pPr>
          </a:lstStyle>
          <a:p>
            <a:pPr>
              <a:defRPr/>
            </a:pPr>
            <a:fld id="{D3193217-C165-3B43-A7D0-4452E3235684}" type="datetimeFigureOut">
              <a:rPr lang="en-US"/>
              <a:pPr>
                <a:defRPr/>
              </a:pPr>
              <a:t>6/3/26</a:t>
            </a:fld>
            <a:endParaRPr lang="en-US"/>
          </a:p>
        </p:txBody>
      </p:sp>
      <p:sp>
        <p:nvSpPr>
          <p:cNvPr id="6" name="Footer Placeholder 4">
            <a:extLst>
              <a:ext uri="{FF2B5EF4-FFF2-40B4-BE49-F238E27FC236}">
                <a16:creationId xmlns:a16="http://schemas.microsoft.com/office/drawing/2014/main" id="{D4FD8A1B-5537-1244-A427-F641FEDD834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6DD5D0-00F3-8F4D-A6FD-AA3D20BE455D}"/>
              </a:ext>
            </a:extLst>
          </p:cNvPr>
          <p:cNvSpPr>
            <a:spLocks noGrp="1"/>
          </p:cNvSpPr>
          <p:nvPr>
            <p:ph type="sldNum" sz="quarter" idx="12"/>
          </p:nvPr>
        </p:nvSpPr>
        <p:spPr/>
        <p:txBody>
          <a:bodyPr/>
          <a:lstStyle>
            <a:lvl1pPr>
              <a:defRPr/>
            </a:lvl1pPr>
          </a:lstStyle>
          <a:p>
            <a:pPr>
              <a:defRPr/>
            </a:pPr>
            <a:fld id="{64F75ED1-F8ED-6048-B0C9-AA1FB5A013B8}" type="slidenum">
              <a:rPr lang="en-US" altLang="en-US"/>
              <a:pPr>
                <a:defRPr/>
              </a:pPr>
              <a:t>‹#›</a:t>
            </a:fld>
            <a:endParaRPr lang="en-US" altLang="en-US"/>
          </a:p>
        </p:txBody>
      </p:sp>
    </p:spTree>
    <p:extLst>
      <p:ext uri="{BB962C8B-B14F-4D97-AF65-F5344CB8AC3E}">
        <p14:creationId xmlns:p14="http://schemas.microsoft.com/office/powerpoint/2010/main" val="42841370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DDB8E4BD-E130-DB46-88C2-85399C2E3AC2}"/>
              </a:ext>
            </a:extLst>
          </p:cNvPr>
          <p:cNvSpPr>
            <a:spLocks noGrp="1"/>
          </p:cNvSpPr>
          <p:nvPr>
            <p:ph type="dt" sz="half" idx="10"/>
          </p:nvPr>
        </p:nvSpPr>
        <p:spPr/>
        <p:txBody>
          <a:bodyPr/>
          <a:lstStyle>
            <a:lvl1pPr>
              <a:defRPr/>
            </a:lvl1pPr>
          </a:lstStyle>
          <a:p>
            <a:pPr>
              <a:defRPr/>
            </a:pPr>
            <a:fld id="{063608DB-671F-FB49-BA29-63518CA23616}" type="datetimeFigureOut">
              <a:rPr lang="en-US"/>
              <a:pPr>
                <a:defRPr/>
              </a:pPr>
              <a:t>6/3/26</a:t>
            </a:fld>
            <a:endParaRPr lang="en-US"/>
          </a:p>
        </p:txBody>
      </p:sp>
      <p:sp>
        <p:nvSpPr>
          <p:cNvPr id="6" name="Footer Placeholder 4">
            <a:extLst>
              <a:ext uri="{FF2B5EF4-FFF2-40B4-BE49-F238E27FC236}">
                <a16:creationId xmlns:a16="http://schemas.microsoft.com/office/drawing/2014/main" id="{144239D8-8204-8942-9C35-37CEA7ECE0A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F9DA92-F7D3-554A-8226-87C2804E60E2}"/>
              </a:ext>
            </a:extLst>
          </p:cNvPr>
          <p:cNvSpPr>
            <a:spLocks noGrp="1"/>
          </p:cNvSpPr>
          <p:nvPr>
            <p:ph type="sldNum" sz="quarter" idx="12"/>
          </p:nvPr>
        </p:nvSpPr>
        <p:spPr/>
        <p:txBody>
          <a:bodyPr/>
          <a:lstStyle>
            <a:lvl1pPr>
              <a:defRPr/>
            </a:lvl1pPr>
          </a:lstStyle>
          <a:p>
            <a:pPr>
              <a:defRPr/>
            </a:pPr>
            <a:fld id="{3A2A0C88-CC74-464F-B321-2032921F6CA8}" type="slidenum">
              <a:rPr lang="en-US" altLang="en-US"/>
              <a:pPr>
                <a:defRPr/>
              </a:pPr>
              <a:t>‹#›</a:t>
            </a:fld>
            <a:endParaRPr lang="en-US" altLang="en-US"/>
          </a:p>
        </p:txBody>
      </p:sp>
    </p:spTree>
    <p:extLst>
      <p:ext uri="{BB962C8B-B14F-4D97-AF65-F5344CB8AC3E}">
        <p14:creationId xmlns:p14="http://schemas.microsoft.com/office/powerpoint/2010/main" val="40334597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9185DE9-2599-D645-9AC8-7D16458D50E2}"/>
              </a:ext>
            </a:extLst>
          </p:cNvPr>
          <p:cNvSpPr>
            <a:spLocks noGrp="1"/>
          </p:cNvSpPr>
          <p:nvPr>
            <p:ph type="dt" sz="half" idx="10"/>
          </p:nvPr>
        </p:nvSpPr>
        <p:spPr/>
        <p:txBody>
          <a:bodyPr/>
          <a:lstStyle>
            <a:lvl1pPr>
              <a:defRPr/>
            </a:lvl1pPr>
          </a:lstStyle>
          <a:p>
            <a:pPr>
              <a:defRPr/>
            </a:pPr>
            <a:fld id="{90C82A73-CCD9-1B4C-8DF4-3CB791945D01}" type="datetimeFigureOut">
              <a:rPr lang="en-US"/>
              <a:pPr>
                <a:defRPr/>
              </a:pPr>
              <a:t>6/3/26</a:t>
            </a:fld>
            <a:endParaRPr lang="en-US"/>
          </a:p>
        </p:txBody>
      </p:sp>
      <p:sp>
        <p:nvSpPr>
          <p:cNvPr id="5" name="Footer Placeholder 4">
            <a:extLst>
              <a:ext uri="{FF2B5EF4-FFF2-40B4-BE49-F238E27FC236}">
                <a16:creationId xmlns:a16="http://schemas.microsoft.com/office/drawing/2014/main" id="{F2CB1CF1-EEC1-194F-8B21-11F1782315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A859961-87C4-8348-B609-B1508EE5EC4E}"/>
              </a:ext>
            </a:extLst>
          </p:cNvPr>
          <p:cNvSpPr>
            <a:spLocks noGrp="1"/>
          </p:cNvSpPr>
          <p:nvPr>
            <p:ph type="sldNum" sz="quarter" idx="12"/>
          </p:nvPr>
        </p:nvSpPr>
        <p:spPr/>
        <p:txBody>
          <a:bodyPr/>
          <a:lstStyle>
            <a:lvl1pPr>
              <a:defRPr/>
            </a:lvl1pPr>
          </a:lstStyle>
          <a:p>
            <a:pPr>
              <a:defRPr/>
            </a:pPr>
            <a:fld id="{C6A099EC-9588-0E43-BC65-765B354F86CD}" type="slidenum">
              <a:rPr lang="en-US" altLang="en-US"/>
              <a:pPr>
                <a:defRPr/>
              </a:pPr>
              <a:t>‹#›</a:t>
            </a:fld>
            <a:endParaRPr lang="en-US" altLang="en-US"/>
          </a:p>
        </p:txBody>
      </p:sp>
    </p:spTree>
    <p:extLst>
      <p:ext uri="{BB962C8B-B14F-4D97-AF65-F5344CB8AC3E}">
        <p14:creationId xmlns:p14="http://schemas.microsoft.com/office/powerpoint/2010/main" val="27069354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EABC77B-AD57-5848-A08A-B5BB931CB2D0}"/>
              </a:ext>
            </a:extLst>
          </p:cNvPr>
          <p:cNvSpPr>
            <a:spLocks noGrp="1"/>
          </p:cNvSpPr>
          <p:nvPr>
            <p:ph type="dt" sz="half" idx="10"/>
          </p:nvPr>
        </p:nvSpPr>
        <p:spPr/>
        <p:txBody>
          <a:bodyPr/>
          <a:lstStyle>
            <a:lvl1pPr>
              <a:defRPr/>
            </a:lvl1pPr>
          </a:lstStyle>
          <a:p>
            <a:pPr>
              <a:defRPr/>
            </a:pPr>
            <a:fld id="{AA6637CB-074F-AD47-AEBB-39613AD1C278}" type="datetimeFigureOut">
              <a:rPr lang="en-US"/>
              <a:pPr>
                <a:defRPr/>
              </a:pPr>
              <a:t>6/3/26</a:t>
            </a:fld>
            <a:endParaRPr lang="en-US"/>
          </a:p>
        </p:txBody>
      </p:sp>
      <p:sp>
        <p:nvSpPr>
          <p:cNvPr id="5" name="Footer Placeholder 4">
            <a:extLst>
              <a:ext uri="{FF2B5EF4-FFF2-40B4-BE49-F238E27FC236}">
                <a16:creationId xmlns:a16="http://schemas.microsoft.com/office/drawing/2014/main" id="{FA0F1E08-9E71-7546-9DB3-06D083BD90B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F5C599A-FF19-9945-8DA4-E4695A673701}"/>
              </a:ext>
            </a:extLst>
          </p:cNvPr>
          <p:cNvSpPr>
            <a:spLocks noGrp="1"/>
          </p:cNvSpPr>
          <p:nvPr>
            <p:ph type="sldNum" sz="quarter" idx="12"/>
          </p:nvPr>
        </p:nvSpPr>
        <p:spPr/>
        <p:txBody>
          <a:bodyPr/>
          <a:lstStyle>
            <a:lvl1pPr>
              <a:defRPr/>
            </a:lvl1pPr>
          </a:lstStyle>
          <a:p>
            <a:pPr>
              <a:defRPr/>
            </a:pPr>
            <a:fld id="{54B16F3F-CA8A-984D-9154-FC3E95AEF6BF}" type="slidenum">
              <a:rPr lang="en-US" altLang="en-US"/>
              <a:pPr>
                <a:defRPr/>
              </a:pPr>
              <a:t>‹#›</a:t>
            </a:fld>
            <a:endParaRPr lang="en-US" altLang="en-US"/>
          </a:p>
        </p:txBody>
      </p:sp>
    </p:spTree>
    <p:extLst>
      <p:ext uri="{BB962C8B-B14F-4D97-AF65-F5344CB8AC3E}">
        <p14:creationId xmlns:p14="http://schemas.microsoft.com/office/powerpoint/2010/main" val="3167102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879C1-E3E8-86D8-94AA-5224F4C2DA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343AEB-9074-64BF-AD20-842585E52CEB}"/>
              </a:ext>
            </a:extLst>
          </p:cNvPr>
          <p:cNvSpPr>
            <a:spLocks noGrp="1"/>
          </p:cNvSpPr>
          <p:nvPr>
            <p:ph type="dt" sz="half" idx="10"/>
          </p:nvPr>
        </p:nvSpPr>
        <p:spPr/>
        <p:txBody>
          <a:bodyPr/>
          <a:lstStyle/>
          <a:p>
            <a:fld id="{D4194CB3-D7E3-6049-94EB-FB2B78770CF5}" type="datetimeFigureOut">
              <a:rPr lang="en-US" smtClean="0"/>
              <a:t>6/3/26</a:t>
            </a:fld>
            <a:endParaRPr lang="en-US"/>
          </a:p>
        </p:txBody>
      </p:sp>
      <p:sp>
        <p:nvSpPr>
          <p:cNvPr id="4" name="Footer Placeholder 3">
            <a:extLst>
              <a:ext uri="{FF2B5EF4-FFF2-40B4-BE49-F238E27FC236}">
                <a16:creationId xmlns:a16="http://schemas.microsoft.com/office/drawing/2014/main" id="{D0F1EA97-5948-3763-3CCB-3AE0C44E49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15AC3E-72BF-3AFF-268D-89A6B25E59ED}"/>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30550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C2269E-2A1A-71CC-09DB-F16BC9635298}"/>
              </a:ext>
            </a:extLst>
          </p:cNvPr>
          <p:cNvSpPr>
            <a:spLocks noGrp="1"/>
          </p:cNvSpPr>
          <p:nvPr>
            <p:ph type="dt" sz="half" idx="10"/>
          </p:nvPr>
        </p:nvSpPr>
        <p:spPr/>
        <p:txBody>
          <a:bodyPr/>
          <a:lstStyle/>
          <a:p>
            <a:fld id="{D4194CB3-D7E3-6049-94EB-FB2B78770CF5}" type="datetimeFigureOut">
              <a:rPr lang="en-US" smtClean="0"/>
              <a:t>6/3/26</a:t>
            </a:fld>
            <a:endParaRPr lang="en-US"/>
          </a:p>
        </p:txBody>
      </p:sp>
      <p:sp>
        <p:nvSpPr>
          <p:cNvPr id="3" name="Footer Placeholder 2">
            <a:extLst>
              <a:ext uri="{FF2B5EF4-FFF2-40B4-BE49-F238E27FC236}">
                <a16:creationId xmlns:a16="http://schemas.microsoft.com/office/drawing/2014/main" id="{5BF59F91-CABE-F383-8DD7-8ACE20A199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9B0745-7B76-7404-67A4-F300765878E5}"/>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1358969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2A0F1-315C-D9C5-ADE2-5A995CAD91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37728-44C7-9D7E-FFF2-98458353F4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7EECE5-E633-6C55-76B0-AD0DE57A73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C39BF-5B9F-C0B2-02BF-6D53DB68B9FD}"/>
              </a:ext>
            </a:extLst>
          </p:cNvPr>
          <p:cNvSpPr>
            <a:spLocks noGrp="1"/>
          </p:cNvSpPr>
          <p:nvPr>
            <p:ph type="dt" sz="half" idx="10"/>
          </p:nvPr>
        </p:nvSpPr>
        <p:spPr/>
        <p:txBody>
          <a:bodyPr/>
          <a:lstStyle/>
          <a:p>
            <a:fld id="{D4194CB3-D7E3-6049-94EB-FB2B78770CF5}" type="datetimeFigureOut">
              <a:rPr lang="en-US" smtClean="0"/>
              <a:t>6/3/26</a:t>
            </a:fld>
            <a:endParaRPr lang="en-US"/>
          </a:p>
        </p:txBody>
      </p:sp>
      <p:sp>
        <p:nvSpPr>
          <p:cNvPr id="6" name="Footer Placeholder 5">
            <a:extLst>
              <a:ext uri="{FF2B5EF4-FFF2-40B4-BE49-F238E27FC236}">
                <a16:creationId xmlns:a16="http://schemas.microsoft.com/office/drawing/2014/main" id="{3F51FBF7-0CA5-46D2-C7C7-F93A83E2EB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6B155F-45A0-B268-4EF9-9EB040386034}"/>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2056360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78AF5-3E5F-76DF-5D59-D656B86B01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2132B1-4E6B-01D4-A493-07A6040B39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D2B3A5-7E62-6687-09F4-5A73635A6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D10E5-7CFC-A361-375B-BE72DA85518B}"/>
              </a:ext>
            </a:extLst>
          </p:cNvPr>
          <p:cNvSpPr>
            <a:spLocks noGrp="1"/>
          </p:cNvSpPr>
          <p:nvPr>
            <p:ph type="dt" sz="half" idx="10"/>
          </p:nvPr>
        </p:nvSpPr>
        <p:spPr/>
        <p:txBody>
          <a:bodyPr/>
          <a:lstStyle/>
          <a:p>
            <a:fld id="{D4194CB3-D7E3-6049-94EB-FB2B78770CF5}" type="datetimeFigureOut">
              <a:rPr lang="en-US" smtClean="0"/>
              <a:t>6/3/26</a:t>
            </a:fld>
            <a:endParaRPr lang="en-US"/>
          </a:p>
        </p:txBody>
      </p:sp>
      <p:sp>
        <p:nvSpPr>
          <p:cNvPr id="6" name="Footer Placeholder 5">
            <a:extLst>
              <a:ext uri="{FF2B5EF4-FFF2-40B4-BE49-F238E27FC236}">
                <a16:creationId xmlns:a16="http://schemas.microsoft.com/office/drawing/2014/main" id="{CD5C4543-9AFD-3ECC-5598-4149241B84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73E65-7CB7-A47A-0197-E263C5037AE1}"/>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313887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934EF1-7344-CD43-E89F-995C6094F4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217918-2E2C-9AE2-E555-19A356D39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0598A5-53A9-DF17-B23F-EE18A3F2B6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4194CB3-D7E3-6049-94EB-FB2B78770CF5}" type="datetimeFigureOut">
              <a:rPr lang="en-US" smtClean="0"/>
              <a:t>6/3/26</a:t>
            </a:fld>
            <a:endParaRPr lang="en-US"/>
          </a:p>
        </p:txBody>
      </p:sp>
      <p:sp>
        <p:nvSpPr>
          <p:cNvPr id="5" name="Footer Placeholder 4">
            <a:extLst>
              <a:ext uri="{FF2B5EF4-FFF2-40B4-BE49-F238E27FC236}">
                <a16:creationId xmlns:a16="http://schemas.microsoft.com/office/drawing/2014/main" id="{3FE73FB2-5166-714E-5623-66A8D77BA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ACEB60F-A5D0-719F-846F-6007321CCD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A383BB8-7C8E-C940-9B99-281D8BBE100D}" type="slidenum">
              <a:rPr lang="en-US" smtClean="0"/>
              <a:t>‹#›</a:t>
            </a:fld>
            <a:endParaRPr lang="en-US"/>
          </a:p>
        </p:txBody>
      </p:sp>
    </p:spTree>
    <p:extLst>
      <p:ext uri="{BB962C8B-B14F-4D97-AF65-F5344CB8AC3E}">
        <p14:creationId xmlns:p14="http://schemas.microsoft.com/office/powerpoint/2010/main" val="1216782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FC06A4-C573-D226-6722-E62F429E4E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0FAA02-F838-82F2-266B-2FD7E8DA10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3CC30-6055-F093-34DB-9C28DFC037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1ECC75-EFF0-794A-85DC-E93FC964C5B6}" type="datetimeFigureOut">
              <a:rPr lang="en-US" smtClean="0"/>
              <a:t>6/3/26</a:t>
            </a:fld>
            <a:endParaRPr lang="en-US"/>
          </a:p>
        </p:txBody>
      </p:sp>
      <p:sp>
        <p:nvSpPr>
          <p:cNvPr id="5" name="Footer Placeholder 4">
            <a:extLst>
              <a:ext uri="{FF2B5EF4-FFF2-40B4-BE49-F238E27FC236}">
                <a16:creationId xmlns:a16="http://schemas.microsoft.com/office/drawing/2014/main" id="{8F59C0E3-9375-B87B-E3DA-3011066E58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FEE498-BD2E-11BA-77EE-5162AD0262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AF6E00-1E19-584E-ABC3-ACA67A652757}" type="slidenum">
              <a:rPr lang="en-US" smtClean="0"/>
              <a:t>‹#›</a:t>
            </a:fld>
            <a:endParaRPr lang="en-US"/>
          </a:p>
        </p:txBody>
      </p:sp>
    </p:spTree>
    <p:extLst>
      <p:ext uri="{BB962C8B-B14F-4D97-AF65-F5344CB8AC3E}">
        <p14:creationId xmlns:p14="http://schemas.microsoft.com/office/powerpoint/2010/main" val="41188561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1" r:id="rId12"/>
    <p:sldLayoutId id="214748372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10C33B-78DC-A541-BA0C-0C73E0566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3281BD-3199-C84B-A456-B6C224C4B6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C9C1DB-922B-DF45-94E0-58790ACBA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A51F7B-D8D1-4F48-AD15-723977BC3FEB}" type="datetime1">
              <a:rPr lang="en-US" smtClean="0"/>
              <a:t>6/3/26</a:t>
            </a:fld>
            <a:endParaRPr lang="en-US"/>
          </a:p>
        </p:txBody>
      </p:sp>
      <p:sp>
        <p:nvSpPr>
          <p:cNvPr id="5" name="Footer Placeholder 4">
            <a:extLst>
              <a:ext uri="{FF2B5EF4-FFF2-40B4-BE49-F238E27FC236}">
                <a16:creationId xmlns:a16="http://schemas.microsoft.com/office/drawing/2014/main" id="{A86DE657-C854-F843-947F-EBB52B2582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8C6755-2CAA-5A47-A363-913B198326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226ADF-B000-0543-B1DB-C64C39011441}" type="slidenum">
              <a:rPr lang="en-US" smtClean="0"/>
              <a:t>‹#›</a:t>
            </a:fld>
            <a:endParaRPr lang="en-US"/>
          </a:p>
        </p:txBody>
      </p:sp>
    </p:spTree>
    <p:extLst>
      <p:ext uri="{BB962C8B-B14F-4D97-AF65-F5344CB8AC3E}">
        <p14:creationId xmlns:p14="http://schemas.microsoft.com/office/powerpoint/2010/main" val="28902766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4918455-C3F5-7B4D-AB70-4DB6E4F21F41}"/>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EA42AE4-1F0E-FAB2-4AB8-A3E89445E31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3B4F539-9A47-2A61-64F1-7B4256EB619B}"/>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AE34BB4B-05A0-3040-A29A-49983F6DD3E6}" type="datetime1">
              <a:rPr lang="en-US" altLang="en-US"/>
              <a:pPr/>
              <a:t>6/3/26</a:t>
            </a:fld>
            <a:endParaRPr lang="en-US" altLang="en-US"/>
          </a:p>
        </p:txBody>
      </p:sp>
      <p:sp>
        <p:nvSpPr>
          <p:cNvPr id="5" name="Footer Placeholder 4">
            <a:extLst>
              <a:ext uri="{FF2B5EF4-FFF2-40B4-BE49-F238E27FC236}">
                <a16:creationId xmlns:a16="http://schemas.microsoft.com/office/drawing/2014/main" id="{788E852F-F3F0-F00A-0DC2-089518E7380E}"/>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E810B4A0-6823-A50E-4D24-A83DFE8E65A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2AD71C5-ED50-BB4F-BDF6-2CEF12A816C2}" type="slidenum">
              <a:rPr lang="en-US" altLang="en-US"/>
              <a:pPr/>
              <a:t>‹#›</a:t>
            </a:fld>
            <a:endParaRPr lang="en-US" altLang="en-US"/>
          </a:p>
        </p:txBody>
      </p:sp>
    </p:spTree>
    <p:extLst>
      <p:ext uri="{BB962C8B-B14F-4D97-AF65-F5344CB8AC3E}">
        <p14:creationId xmlns:p14="http://schemas.microsoft.com/office/powerpoint/2010/main" val="5141565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9E22A42-38E4-1543-AAE2-F48216F41624}"/>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327DAA5-101D-0D49-B9E3-5039CC783482}"/>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BB6A41D-B5EC-7F42-88B8-E18EE929528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87D4524-0371-3A4C-81DD-FF24533E1433}" type="datetimeFigureOut">
              <a:rPr lang="en-US"/>
              <a:pPr>
                <a:defRPr/>
              </a:pPr>
              <a:t>6/3/26</a:t>
            </a:fld>
            <a:endParaRPr lang="en-US"/>
          </a:p>
        </p:txBody>
      </p:sp>
      <p:sp>
        <p:nvSpPr>
          <p:cNvPr id="5" name="Footer Placeholder 4">
            <a:extLst>
              <a:ext uri="{FF2B5EF4-FFF2-40B4-BE49-F238E27FC236}">
                <a16:creationId xmlns:a16="http://schemas.microsoft.com/office/drawing/2014/main" id="{DB68367D-8AFF-D844-93D7-FFE1B391E23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F23D725-8ABE-4744-A6C2-9517D93DAF7B}"/>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76BE8FBE-F293-9148-B131-5FA95955CF95}" type="slidenum">
              <a:rPr lang="en-US" altLang="en-US"/>
              <a:pPr>
                <a:defRPr/>
              </a:pPr>
              <a:t>‹#›</a:t>
            </a:fld>
            <a:endParaRPr lang="en-US" altLang="en-US"/>
          </a:p>
        </p:txBody>
      </p:sp>
    </p:spTree>
    <p:extLst>
      <p:ext uri="{BB962C8B-B14F-4D97-AF65-F5344CB8AC3E}">
        <p14:creationId xmlns:p14="http://schemas.microsoft.com/office/powerpoint/2010/main" val="283132136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gif"/><Relationship Id="rId1" Type="http://schemas.openxmlformats.org/officeDocument/2006/relationships/slideLayout" Target="../slideLayouts/slideLayout41.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41.xml"/><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1.xml"/><Relationship Id="rId5" Type="http://schemas.openxmlformats.org/officeDocument/2006/relationships/image" Target="../media/image43.jp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hyperlink" Target="https://www.rapidaccessicedrill.org/scientific-objectives/" TargetMode="External"/><Relationship Id="rId2" Type="http://schemas.openxmlformats.org/officeDocument/2006/relationships/image" Target="../media/image44.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7.jpg"/></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media/image73.jp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g"/><Relationship Id="rId7" Type="http://schemas.openxmlformats.org/officeDocument/2006/relationships/image" Target="../media/image73.jp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 Id="rId9" Type="http://schemas.openxmlformats.org/officeDocument/2006/relationships/image" Target="../media/image75.png"/></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86.gif"/></Relationships>
</file>

<file path=ppt/slides/_rels/slide4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image" Target="../media/image87.png"/><Relationship Id="rId1" Type="http://schemas.openxmlformats.org/officeDocument/2006/relationships/slideLayout" Target="../slideLayouts/slideLayout17.xml"/><Relationship Id="rId6" Type="http://schemas.openxmlformats.org/officeDocument/2006/relationships/image" Target="../media/image91.png"/><Relationship Id="rId11" Type="http://schemas.openxmlformats.org/officeDocument/2006/relationships/image" Target="../media/image96.jpg"/><Relationship Id="rId5" Type="http://schemas.openxmlformats.org/officeDocument/2006/relationships/image" Target="../media/image90.png"/><Relationship Id="rId10" Type="http://schemas.openxmlformats.org/officeDocument/2006/relationships/image" Target="../media/image95.jpg"/><Relationship Id="rId4" Type="http://schemas.openxmlformats.org/officeDocument/2006/relationships/image" Target="../media/image89.png"/><Relationship Id="rId9" Type="http://schemas.openxmlformats.org/officeDocument/2006/relationships/image" Target="../media/image94.png"/></Relationships>
</file>

<file path=ppt/slides/_rels/slide4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8.png"/><Relationship Id="rId2" Type="http://schemas.openxmlformats.org/officeDocument/2006/relationships/image" Target="../media/image87.png"/><Relationship Id="rId1" Type="http://schemas.openxmlformats.org/officeDocument/2006/relationships/slideLayout" Target="../slideLayouts/slideLayout17.xml"/><Relationship Id="rId6" Type="http://schemas.openxmlformats.org/officeDocument/2006/relationships/image" Target="../media/image91.png"/><Relationship Id="rId11" Type="http://schemas.openxmlformats.org/officeDocument/2006/relationships/image" Target="../media/image96.jpg"/><Relationship Id="rId5" Type="http://schemas.openxmlformats.org/officeDocument/2006/relationships/image" Target="../media/image90.png"/><Relationship Id="rId10" Type="http://schemas.openxmlformats.org/officeDocument/2006/relationships/image" Target="../media/image95.jpg"/><Relationship Id="rId4" Type="http://schemas.openxmlformats.org/officeDocument/2006/relationships/image" Target="../media/image89.png"/><Relationship Id="rId9" Type="http://schemas.openxmlformats.org/officeDocument/2006/relationships/image" Target="../media/image9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17.xml"/><Relationship Id="rId4" Type="http://schemas.openxmlformats.org/officeDocument/2006/relationships/image" Target="../media/image101.emf"/></Relationships>
</file>

<file path=ppt/slides/_rels/slide4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29.jpeg"/><Relationship Id="rId7" Type="http://schemas.openxmlformats.org/officeDocument/2006/relationships/image" Target="../media/image55.gif"/><Relationship Id="rId2" Type="http://schemas.openxmlformats.org/officeDocument/2006/relationships/image" Target="../media/image12.png"/><Relationship Id="rId1" Type="http://schemas.openxmlformats.org/officeDocument/2006/relationships/slideLayout" Target="../slideLayouts/slideLayout41.xml"/><Relationship Id="rId6" Type="http://schemas.openxmlformats.org/officeDocument/2006/relationships/image" Target="../media/image48.jpeg"/><Relationship Id="rId5" Type="http://schemas.openxmlformats.org/officeDocument/2006/relationships/image" Target="../media/image83.png"/><Relationship Id="rId10" Type="http://schemas.openxmlformats.org/officeDocument/2006/relationships/image" Target="../media/image43.jpg"/><Relationship Id="rId4" Type="http://schemas.openxmlformats.org/officeDocument/2006/relationships/image" Target="../media/image51.png"/><Relationship Id="rId9" Type="http://schemas.openxmlformats.org/officeDocument/2006/relationships/image" Target="../media/image82.png"/></Relationships>
</file>

<file path=ppt/slides/_rels/slide4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6.xml"/><Relationship Id="rId4" Type="http://schemas.openxmlformats.org/officeDocument/2006/relationships/image" Target="../media/image108.emf"/></Relationships>
</file>

<file path=ppt/slides/_rels/slide53.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6.xml"/><Relationship Id="rId4" Type="http://schemas.openxmlformats.org/officeDocument/2006/relationships/image" Target="../media/image111.em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1.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hyperlink" Target="https://user-web.icecube.wisc.edu/~dima/work/IceCube-ftp/ppc/lea/LEAvsWHAM/" TargetMode="External"/><Relationship Id="rId3" Type="http://schemas.openxmlformats.org/officeDocument/2006/relationships/image" Target="../media/image23.jpg"/><Relationship Id="rId7" Type="http://schemas.openxmlformats.org/officeDocument/2006/relationships/image" Target="../media/image26.gif"/><Relationship Id="rId2" Type="http://schemas.openxmlformats.org/officeDocument/2006/relationships/image" Target="../media/image22.jpg"/><Relationship Id="rId1" Type="http://schemas.openxmlformats.org/officeDocument/2006/relationships/slideLayout" Target="../slideLayouts/slideLayout41.xml"/><Relationship Id="rId6" Type="http://schemas.openxmlformats.org/officeDocument/2006/relationships/image" Target="../media/image25.gif"/><Relationship Id="rId5" Type="http://schemas.openxmlformats.org/officeDocument/2006/relationships/hyperlink" Target="https://wiki.icecube.wisc.edu/index.php/Ice_models" TargetMode="Externa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4B5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5">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6" descr="IceCube 86_black-cut.pdf">
            <a:extLst>
              <a:ext uri="{FF2B5EF4-FFF2-40B4-BE49-F238E27FC236}">
                <a16:creationId xmlns:a16="http://schemas.microsoft.com/office/drawing/2014/main" id="{E0065F0D-17EF-F74F-ACCF-83369815CE2F}"/>
              </a:ext>
            </a:extLst>
          </p:cNvPr>
          <p:cNvPicPr>
            <a:picLocks noChangeAspect="1"/>
          </p:cNvPicPr>
          <p:nvPr/>
        </p:nvPicPr>
        <p:blipFill>
          <a:blip r:embed="rId2">
            <a:extLst>
              <a:ext uri="{28A0092B-C50C-407E-A947-70E740481C1C}">
                <a14:useLocalDpi xmlns:a14="http://schemas.microsoft.com/office/drawing/2010/main" val="0"/>
              </a:ext>
            </a:extLst>
          </a:blip>
          <a:srcRect b="9831"/>
          <a:stretch>
            <a:fillRect/>
          </a:stretch>
        </p:blipFill>
        <p:spPr bwMode="auto">
          <a:xfrm>
            <a:off x="818437" y="1180439"/>
            <a:ext cx="6253058" cy="44965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Icecube-0809-Mark_Krasberg-0011.jpg">
            <a:extLst>
              <a:ext uri="{FF2B5EF4-FFF2-40B4-BE49-F238E27FC236}">
                <a16:creationId xmlns:a16="http://schemas.microsoft.com/office/drawing/2014/main" id="{D706BC41-9940-724A-8705-6F39D87B8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883059" y="1248900"/>
            <a:ext cx="3502643" cy="19702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A3CF59C-7A29-7643-9AE3-702A43078044}"/>
              </a:ext>
            </a:extLst>
          </p:cNvPr>
          <p:cNvPicPr>
            <a:picLocks noChangeAspect="1"/>
          </p:cNvPicPr>
          <p:nvPr/>
        </p:nvPicPr>
        <p:blipFill>
          <a:blip r:embed="rId4"/>
          <a:stretch>
            <a:fillRect/>
          </a:stretch>
        </p:blipFill>
        <p:spPr>
          <a:xfrm>
            <a:off x="7883059" y="4558821"/>
            <a:ext cx="3502643" cy="1383543"/>
          </a:xfrm>
          <a:prstGeom prst="rect">
            <a:avLst/>
          </a:prstGeom>
        </p:spPr>
      </p:pic>
      <p:sp>
        <p:nvSpPr>
          <p:cNvPr id="8" name="Oval 7">
            <a:extLst>
              <a:ext uri="{FF2B5EF4-FFF2-40B4-BE49-F238E27FC236}">
                <a16:creationId xmlns:a16="http://schemas.microsoft.com/office/drawing/2014/main" id="{77F6A048-2423-6444-9E2B-F44A2EE5436F}"/>
              </a:ext>
            </a:extLst>
          </p:cNvPr>
          <p:cNvSpPr/>
          <p:nvPr/>
        </p:nvSpPr>
        <p:spPr>
          <a:xfrm>
            <a:off x="3390563" y="3697835"/>
            <a:ext cx="267037" cy="99790"/>
          </a:xfrm>
          <a:prstGeom prst="ellipse">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50087B46-71A8-7D45-869C-CEE55B1B322F}"/>
              </a:ext>
            </a:extLst>
          </p:cNvPr>
          <p:cNvSpPr/>
          <p:nvPr/>
        </p:nvSpPr>
        <p:spPr>
          <a:xfrm>
            <a:off x="3390563" y="4282257"/>
            <a:ext cx="267037" cy="99790"/>
          </a:xfrm>
          <a:prstGeom prst="ellipse">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A9EC656E-63AD-F54F-9E68-F5E38A598264}"/>
              </a:ext>
            </a:extLst>
          </p:cNvPr>
          <p:cNvCxnSpPr>
            <a:cxnSpLocks/>
            <a:stCxn id="8" idx="2"/>
            <a:endCxn id="22" idx="2"/>
          </p:cNvCxnSpPr>
          <p:nvPr/>
        </p:nvCxnSpPr>
        <p:spPr>
          <a:xfrm>
            <a:off x="3390563" y="3747730"/>
            <a:ext cx="0" cy="584422"/>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F78DE0-D8B2-C043-B130-594A80237994}"/>
              </a:ext>
            </a:extLst>
          </p:cNvPr>
          <p:cNvCxnSpPr>
            <a:cxnSpLocks/>
          </p:cNvCxnSpPr>
          <p:nvPr/>
        </p:nvCxnSpPr>
        <p:spPr>
          <a:xfrm>
            <a:off x="3660950" y="3747730"/>
            <a:ext cx="0" cy="584422"/>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C3363C9-1F3F-4640-A886-5D88E68DDE46}"/>
              </a:ext>
            </a:extLst>
          </p:cNvPr>
          <p:cNvCxnSpPr>
            <a:cxnSpLocks/>
          </p:cNvCxnSpPr>
          <p:nvPr/>
        </p:nvCxnSpPr>
        <p:spPr>
          <a:xfrm flipV="1">
            <a:off x="3657600" y="3585886"/>
            <a:ext cx="855406" cy="454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AB60E25-B57C-6B4A-839C-48C3F8ADB28B}"/>
              </a:ext>
            </a:extLst>
          </p:cNvPr>
          <p:cNvSpPr txBox="1"/>
          <p:nvPr/>
        </p:nvSpPr>
        <p:spPr>
          <a:xfrm>
            <a:off x="4515797" y="3378137"/>
            <a:ext cx="1821332"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AMANDA (turned off in 2009)</a:t>
            </a:r>
            <a:br>
              <a:rPr kumimoji="0" lang="en-US" sz="105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19 strings, 677 optical sensors</a:t>
            </a:r>
          </a:p>
        </p:txBody>
      </p:sp>
      <p:sp>
        <p:nvSpPr>
          <p:cNvPr id="3" name="TextBox 2">
            <a:extLst>
              <a:ext uri="{FF2B5EF4-FFF2-40B4-BE49-F238E27FC236}">
                <a16:creationId xmlns:a16="http://schemas.microsoft.com/office/drawing/2014/main" id="{7F267D8B-07F3-5953-DE2C-68E7FE59FB87}"/>
              </a:ext>
            </a:extLst>
          </p:cNvPr>
          <p:cNvSpPr txBox="1"/>
          <p:nvPr/>
        </p:nvSpPr>
        <p:spPr>
          <a:xfrm>
            <a:off x="4629508" y="6130820"/>
            <a:ext cx="2929713" cy="646331"/>
          </a:xfrm>
          <a:prstGeom prst="rect">
            <a:avLst/>
          </a:prstGeom>
          <a:solidFill>
            <a:schemeClr val="bg1">
              <a:lumMod val="85000"/>
            </a:schemeClr>
          </a:solidFill>
          <a:ln>
            <a:solidFill>
              <a:schemeClr val="accent1"/>
            </a:solidFill>
          </a:ln>
          <a:effectLst>
            <a:glow rad="63500">
              <a:schemeClr val="accent1">
                <a:satMod val="175000"/>
                <a:alpha val="40000"/>
              </a:schemeClr>
            </a:glo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60"/>
                </a:solidFill>
                <a:effectLst/>
                <a:uLnTx/>
                <a:uFillTx/>
                <a:latin typeface="Calibri" panose="020F0502020204030204"/>
                <a:ea typeface="+mn-ea"/>
                <a:cs typeface="+mn-cs"/>
              </a:rPr>
              <a:t>Dmitry </a:t>
            </a:r>
            <a:r>
              <a:rPr kumimoji="0" lang="en-US" sz="1800" b="0" i="1" u="none" strike="noStrike" kern="1200" cap="none" spc="0" normalizeH="0" baseline="0" noProof="0" dirty="0" err="1">
                <a:ln>
                  <a:noFill/>
                </a:ln>
                <a:solidFill>
                  <a:srgbClr val="002060"/>
                </a:solidFill>
                <a:effectLst/>
                <a:uLnTx/>
                <a:uFillTx/>
                <a:latin typeface="Calibri" panose="020F0502020204030204"/>
                <a:ea typeface="+mn-ea"/>
                <a:cs typeface="+mn-cs"/>
              </a:rPr>
              <a:t>Chirkin</a:t>
            </a:r>
            <a:r>
              <a:rPr kumimoji="0" lang="en-US" sz="1800" b="0" i="1" u="none" strike="noStrike" kern="1200" cap="none" spc="0" normalizeH="0" baseline="0" noProof="0" dirty="0">
                <a:ln>
                  <a:noFill/>
                </a:ln>
                <a:solidFill>
                  <a:srgbClr val="002060"/>
                </a:solidFill>
                <a:effectLst/>
                <a:uLnTx/>
                <a:uFillTx/>
                <a:latin typeface="Calibri" panose="020F0502020204030204"/>
                <a:ea typeface="+mn-ea"/>
                <a:cs typeface="+mn-cs"/>
              </a:rPr>
              <a:t>, UW Madison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002060"/>
                </a:solidFill>
                <a:effectLst/>
                <a:uLnTx/>
                <a:uFillTx/>
                <a:latin typeface="Calibri" panose="020F0502020204030204"/>
                <a:ea typeface="+mn-ea"/>
                <a:cs typeface="+mn-cs"/>
              </a:rPr>
              <a:t>IceCube</a:t>
            </a:r>
            <a:r>
              <a:rPr kumimoji="0" lang="en-US" sz="1800" b="0" i="1" u="none" strike="noStrike" kern="1200" cap="none" spc="0" normalizeH="0" baseline="0" noProof="0" dirty="0">
                <a:ln>
                  <a:noFill/>
                </a:ln>
                <a:solidFill>
                  <a:srgbClr val="002060"/>
                </a:solidFill>
                <a:effectLst/>
                <a:uLnTx/>
                <a:uFillTx/>
                <a:latin typeface="Calibri" panose="020F0502020204030204"/>
                <a:ea typeface="+mn-ea"/>
                <a:cs typeface="+mn-cs"/>
              </a:rPr>
              <a:t> summer school 2026</a:t>
            </a:r>
          </a:p>
        </p:txBody>
      </p:sp>
      <p:sp>
        <p:nvSpPr>
          <p:cNvPr id="6" name="TextBox 5">
            <a:extLst>
              <a:ext uri="{FF2B5EF4-FFF2-40B4-BE49-F238E27FC236}">
                <a16:creationId xmlns:a16="http://schemas.microsoft.com/office/drawing/2014/main" id="{2A5B7F76-3F64-B65C-E437-57E732D98162}"/>
              </a:ext>
            </a:extLst>
          </p:cNvPr>
          <p:cNvSpPr txBox="1"/>
          <p:nvPr/>
        </p:nvSpPr>
        <p:spPr>
          <a:xfrm>
            <a:off x="4123897" y="204004"/>
            <a:ext cx="3940951" cy="461665"/>
          </a:xfrm>
          <a:prstGeom prst="rect">
            <a:avLst/>
          </a:prstGeom>
          <a:solidFill>
            <a:schemeClr val="bg1">
              <a:lumMod val="85000"/>
            </a:schemeClr>
          </a:solidFill>
          <a:ln>
            <a:solidFill>
              <a:schemeClr val="accent1"/>
            </a:solidFill>
          </a:ln>
          <a:effectLst>
            <a:glow rad="63500">
              <a:schemeClr val="accent1">
                <a:alpha val="40000"/>
              </a:schemeClr>
            </a:glow>
          </a:effectLst>
        </p:spPr>
        <p:txBody>
          <a:bodyPr wrap="none" rtlCol="0">
            <a:spAutoFit/>
          </a:bodyPr>
          <a:lstStyle/>
          <a:p>
            <a:pPr lvl="0" algn="ctr">
              <a:defRPr/>
            </a:pPr>
            <a:r>
              <a:rPr lang="en-US" sz="2400" dirty="0">
                <a:solidFill>
                  <a:prstClr val="black"/>
                </a:solidFill>
              </a:rPr>
              <a:t>Ice Calibration and Ice Models</a:t>
            </a:r>
          </a:p>
        </p:txBody>
      </p:sp>
      <p:sp>
        <p:nvSpPr>
          <p:cNvPr id="11" name="Oval 10">
            <a:extLst>
              <a:ext uri="{FF2B5EF4-FFF2-40B4-BE49-F238E27FC236}">
                <a16:creationId xmlns:a16="http://schemas.microsoft.com/office/drawing/2014/main" id="{079AFF34-C73A-73BA-E07D-0B9A5D691A99}"/>
              </a:ext>
            </a:extLst>
          </p:cNvPr>
          <p:cNvSpPr/>
          <p:nvPr/>
        </p:nvSpPr>
        <p:spPr>
          <a:xfrm>
            <a:off x="3440758" y="2926586"/>
            <a:ext cx="167414" cy="70501"/>
          </a:xfrm>
          <a:prstGeom prst="ellipse">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7DAD4F-8863-3D3D-4ECA-5F2C0E3348EB}"/>
              </a:ext>
            </a:extLst>
          </p:cNvPr>
          <p:cNvSpPr/>
          <p:nvPr/>
        </p:nvSpPr>
        <p:spPr>
          <a:xfrm>
            <a:off x="3440757" y="3138443"/>
            <a:ext cx="167414" cy="70501"/>
          </a:xfrm>
          <a:prstGeom prst="ellipse">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C158418-A10A-E97F-98BD-9130E29AA72C}"/>
              </a:ext>
            </a:extLst>
          </p:cNvPr>
          <p:cNvCxnSpPr>
            <a:stCxn id="11" idx="2"/>
            <a:endCxn id="12" idx="2"/>
          </p:cNvCxnSpPr>
          <p:nvPr/>
        </p:nvCxnSpPr>
        <p:spPr>
          <a:xfrm flipH="1">
            <a:off x="3440757" y="2961837"/>
            <a:ext cx="1" cy="21185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C049FB8-AE69-AF27-E006-70888F2A471C}"/>
              </a:ext>
            </a:extLst>
          </p:cNvPr>
          <p:cNvCxnSpPr>
            <a:cxnSpLocks/>
            <a:stCxn id="11" idx="6"/>
            <a:endCxn id="12" idx="6"/>
          </p:cNvCxnSpPr>
          <p:nvPr/>
        </p:nvCxnSpPr>
        <p:spPr>
          <a:xfrm flipH="1">
            <a:off x="3608171" y="2961837"/>
            <a:ext cx="1" cy="21185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2C1699A-6686-931E-9B80-243E4B44EB89}"/>
              </a:ext>
            </a:extLst>
          </p:cNvPr>
          <p:cNvSpPr txBox="1"/>
          <p:nvPr/>
        </p:nvSpPr>
        <p:spPr>
          <a:xfrm>
            <a:off x="4560987" y="2234018"/>
            <a:ext cx="853119" cy="261610"/>
          </a:xfrm>
          <a:prstGeom prst="rect">
            <a:avLst/>
          </a:prstGeom>
          <a:noFill/>
        </p:spPr>
        <p:txBody>
          <a:bodyPr wrap="none" rtlCol="0">
            <a:spAutoFit/>
          </a:bodyPr>
          <a:lstStyle/>
          <a:p>
            <a:r>
              <a:rPr lang="en-US" sz="1100" dirty="0">
                <a:solidFill>
                  <a:schemeClr val="bg1"/>
                </a:solidFill>
              </a:rPr>
              <a:t>AMANDA-A</a:t>
            </a:r>
          </a:p>
        </p:txBody>
      </p:sp>
      <p:cxnSp>
        <p:nvCxnSpPr>
          <p:cNvPr id="29" name="Straight Connector 28">
            <a:extLst>
              <a:ext uri="{FF2B5EF4-FFF2-40B4-BE49-F238E27FC236}">
                <a16:creationId xmlns:a16="http://schemas.microsoft.com/office/drawing/2014/main" id="{F1C5BADF-91ED-6EB0-894B-AE0B05EBBB00}"/>
              </a:ext>
            </a:extLst>
          </p:cNvPr>
          <p:cNvCxnSpPr>
            <a:cxnSpLocks/>
            <a:stCxn id="26" idx="1"/>
          </p:cNvCxnSpPr>
          <p:nvPr/>
        </p:nvCxnSpPr>
        <p:spPr>
          <a:xfrm flipH="1">
            <a:off x="3657600" y="2364823"/>
            <a:ext cx="903387" cy="5970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880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AE5ABB4-CA1D-5BF2-A4B9-94909814D847}"/>
            </a:ext>
          </a:extLst>
        </p:cNvPr>
        <p:cNvGrpSpPr/>
        <p:nvPr/>
      </p:nvGrpSpPr>
      <p:grpSpPr>
        <a:xfrm>
          <a:off x="0" y="0"/>
          <a:ext cx="0" cy="0"/>
          <a:chOff x="0" y="0"/>
          <a:chExt cx="0" cy="0"/>
        </a:xfrm>
      </p:grpSpPr>
      <p:sp>
        <p:nvSpPr>
          <p:cNvPr id="25601" name="Rectangle 4">
            <a:extLst>
              <a:ext uri="{FF2B5EF4-FFF2-40B4-BE49-F238E27FC236}">
                <a16:creationId xmlns:a16="http://schemas.microsoft.com/office/drawing/2014/main" id="{20DE781F-CBC6-0BD7-0426-E733604FA972}"/>
              </a:ext>
            </a:extLst>
          </p:cNvPr>
          <p:cNvSpPr>
            <a:spLocks noGrp="1" noChangeArrowheads="1"/>
          </p:cNvSpPr>
          <p:nvPr>
            <p:ph type="title"/>
          </p:nvPr>
        </p:nvSpPr>
        <p:spPr/>
        <p:txBody>
          <a:bodyPr/>
          <a:lstStyle/>
          <a:p>
            <a:r>
              <a:rPr lang="en-US" altLang="en-US" dirty="0">
                <a:ea typeface="ＭＳ Ｐゴシック" panose="020B0600070205080204" pitchFamily="34" charset="-128"/>
              </a:rPr>
              <a:t>Ice layer parametrization</a:t>
            </a:r>
          </a:p>
        </p:txBody>
      </p:sp>
      <p:sp>
        <p:nvSpPr>
          <p:cNvPr id="218117" name="Rectangle 5">
            <a:extLst>
              <a:ext uri="{FF2B5EF4-FFF2-40B4-BE49-F238E27FC236}">
                <a16:creationId xmlns:a16="http://schemas.microsoft.com/office/drawing/2014/main" id="{D6CD01EB-D3E6-1FBC-F651-AFFDFA27A58D}"/>
              </a:ext>
            </a:extLst>
          </p:cNvPr>
          <p:cNvSpPr>
            <a:spLocks noChangeArrowheads="1"/>
          </p:cNvSpPr>
          <p:nvPr/>
        </p:nvSpPr>
        <p:spPr bwMode="auto">
          <a:xfrm>
            <a:off x="3048000" y="1828800"/>
            <a:ext cx="762000" cy="449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18" name="Line 6">
            <a:extLst>
              <a:ext uri="{FF2B5EF4-FFF2-40B4-BE49-F238E27FC236}">
                <a16:creationId xmlns:a16="http://schemas.microsoft.com/office/drawing/2014/main" id="{8970D965-AD61-6ED4-0CC9-97A0E9249866}"/>
              </a:ext>
            </a:extLst>
          </p:cNvPr>
          <p:cNvSpPr>
            <a:spLocks noChangeShapeType="1"/>
          </p:cNvSpPr>
          <p:nvPr/>
        </p:nvSpPr>
        <p:spPr bwMode="auto">
          <a:xfrm>
            <a:off x="3048000" y="2133600"/>
            <a:ext cx="762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19" name="Line 7">
            <a:extLst>
              <a:ext uri="{FF2B5EF4-FFF2-40B4-BE49-F238E27FC236}">
                <a16:creationId xmlns:a16="http://schemas.microsoft.com/office/drawing/2014/main" id="{9F5C6FED-B167-8F7F-1BB4-966B4518848F}"/>
              </a:ext>
            </a:extLst>
          </p:cNvPr>
          <p:cNvSpPr>
            <a:spLocks noChangeShapeType="1"/>
          </p:cNvSpPr>
          <p:nvPr/>
        </p:nvSpPr>
        <p:spPr bwMode="auto">
          <a:xfrm>
            <a:off x="3048000" y="2438400"/>
            <a:ext cx="762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0" name="Line 8">
            <a:extLst>
              <a:ext uri="{FF2B5EF4-FFF2-40B4-BE49-F238E27FC236}">
                <a16:creationId xmlns:a16="http://schemas.microsoft.com/office/drawing/2014/main" id="{0219389B-6167-9757-E972-ADA53D28E46A}"/>
              </a:ext>
            </a:extLst>
          </p:cNvPr>
          <p:cNvSpPr>
            <a:spLocks noChangeShapeType="1"/>
          </p:cNvSpPr>
          <p:nvPr/>
        </p:nvSpPr>
        <p:spPr bwMode="auto">
          <a:xfrm>
            <a:off x="3048000" y="2743200"/>
            <a:ext cx="762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1" name="Line 9">
            <a:extLst>
              <a:ext uri="{FF2B5EF4-FFF2-40B4-BE49-F238E27FC236}">
                <a16:creationId xmlns:a16="http://schemas.microsoft.com/office/drawing/2014/main" id="{A327C2D6-F435-8BFA-544E-B69F071F7124}"/>
              </a:ext>
            </a:extLst>
          </p:cNvPr>
          <p:cNvSpPr>
            <a:spLocks noChangeShapeType="1"/>
          </p:cNvSpPr>
          <p:nvPr/>
        </p:nvSpPr>
        <p:spPr bwMode="auto">
          <a:xfrm>
            <a:off x="3048000" y="3048000"/>
            <a:ext cx="762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2" name="Line 10">
            <a:extLst>
              <a:ext uri="{FF2B5EF4-FFF2-40B4-BE49-F238E27FC236}">
                <a16:creationId xmlns:a16="http://schemas.microsoft.com/office/drawing/2014/main" id="{D7650605-DB78-1C30-44EB-0EF27792947F}"/>
              </a:ext>
            </a:extLst>
          </p:cNvPr>
          <p:cNvSpPr>
            <a:spLocks noChangeShapeType="1"/>
          </p:cNvSpPr>
          <p:nvPr/>
        </p:nvSpPr>
        <p:spPr bwMode="auto">
          <a:xfrm>
            <a:off x="3048000" y="3352800"/>
            <a:ext cx="762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3" name="Line 11">
            <a:extLst>
              <a:ext uri="{FF2B5EF4-FFF2-40B4-BE49-F238E27FC236}">
                <a16:creationId xmlns:a16="http://schemas.microsoft.com/office/drawing/2014/main" id="{6E828BA9-990E-6E41-2540-954493437369}"/>
              </a:ext>
            </a:extLst>
          </p:cNvPr>
          <p:cNvSpPr>
            <a:spLocks noChangeShapeType="1"/>
          </p:cNvSpPr>
          <p:nvPr/>
        </p:nvSpPr>
        <p:spPr bwMode="auto">
          <a:xfrm>
            <a:off x="3048000" y="3657600"/>
            <a:ext cx="762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4" name="Line 12">
            <a:extLst>
              <a:ext uri="{FF2B5EF4-FFF2-40B4-BE49-F238E27FC236}">
                <a16:creationId xmlns:a16="http://schemas.microsoft.com/office/drawing/2014/main" id="{76742F6C-212E-8A54-5062-43A1674068FD}"/>
              </a:ext>
            </a:extLst>
          </p:cNvPr>
          <p:cNvSpPr>
            <a:spLocks noChangeShapeType="1"/>
          </p:cNvSpPr>
          <p:nvPr/>
        </p:nvSpPr>
        <p:spPr bwMode="auto">
          <a:xfrm>
            <a:off x="3048000" y="3962400"/>
            <a:ext cx="762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5" name="Line 13">
            <a:extLst>
              <a:ext uri="{FF2B5EF4-FFF2-40B4-BE49-F238E27FC236}">
                <a16:creationId xmlns:a16="http://schemas.microsoft.com/office/drawing/2014/main" id="{B33737E8-F7CC-C8E3-B12C-915A79DE0799}"/>
              </a:ext>
            </a:extLst>
          </p:cNvPr>
          <p:cNvSpPr>
            <a:spLocks noChangeShapeType="1"/>
          </p:cNvSpPr>
          <p:nvPr/>
        </p:nvSpPr>
        <p:spPr bwMode="auto">
          <a:xfrm>
            <a:off x="3048000" y="4267200"/>
            <a:ext cx="762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6" name="Line 14">
            <a:extLst>
              <a:ext uri="{FF2B5EF4-FFF2-40B4-BE49-F238E27FC236}">
                <a16:creationId xmlns:a16="http://schemas.microsoft.com/office/drawing/2014/main" id="{707E7722-281A-24C1-0242-37CF19A25CAB}"/>
              </a:ext>
            </a:extLst>
          </p:cNvPr>
          <p:cNvSpPr>
            <a:spLocks noChangeShapeType="1"/>
          </p:cNvSpPr>
          <p:nvPr/>
        </p:nvSpPr>
        <p:spPr bwMode="auto">
          <a:xfrm>
            <a:off x="3048000" y="4572000"/>
            <a:ext cx="762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7" name="Line 15">
            <a:extLst>
              <a:ext uri="{FF2B5EF4-FFF2-40B4-BE49-F238E27FC236}">
                <a16:creationId xmlns:a16="http://schemas.microsoft.com/office/drawing/2014/main" id="{ADD2CFAE-FA24-FC18-3BE1-B2D167F9358E}"/>
              </a:ext>
            </a:extLst>
          </p:cNvPr>
          <p:cNvSpPr>
            <a:spLocks noChangeShapeType="1"/>
          </p:cNvSpPr>
          <p:nvPr/>
        </p:nvSpPr>
        <p:spPr bwMode="auto">
          <a:xfrm>
            <a:off x="3048000" y="4876800"/>
            <a:ext cx="762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8" name="Line 16">
            <a:extLst>
              <a:ext uri="{FF2B5EF4-FFF2-40B4-BE49-F238E27FC236}">
                <a16:creationId xmlns:a16="http://schemas.microsoft.com/office/drawing/2014/main" id="{1A034938-5C47-269A-52B6-60245755E5BE}"/>
              </a:ext>
            </a:extLst>
          </p:cNvPr>
          <p:cNvSpPr>
            <a:spLocks noChangeShapeType="1"/>
          </p:cNvSpPr>
          <p:nvPr/>
        </p:nvSpPr>
        <p:spPr bwMode="auto">
          <a:xfrm>
            <a:off x="3048000" y="5181600"/>
            <a:ext cx="762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9" name="Line 17">
            <a:extLst>
              <a:ext uri="{FF2B5EF4-FFF2-40B4-BE49-F238E27FC236}">
                <a16:creationId xmlns:a16="http://schemas.microsoft.com/office/drawing/2014/main" id="{6D02A388-94C8-B76E-BF75-C84AA9FE5B0F}"/>
              </a:ext>
            </a:extLst>
          </p:cNvPr>
          <p:cNvSpPr>
            <a:spLocks noChangeShapeType="1"/>
          </p:cNvSpPr>
          <p:nvPr/>
        </p:nvSpPr>
        <p:spPr bwMode="auto">
          <a:xfrm>
            <a:off x="3048000" y="5486400"/>
            <a:ext cx="762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32" name="Line 20">
            <a:extLst>
              <a:ext uri="{FF2B5EF4-FFF2-40B4-BE49-F238E27FC236}">
                <a16:creationId xmlns:a16="http://schemas.microsoft.com/office/drawing/2014/main" id="{0CA35DC2-E74C-19E3-1998-91B9B3FC3D68}"/>
              </a:ext>
            </a:extLst>
          </p:cNvPr>
          <p:cNvSpPr>
            <a:spLocks noChangeShapeType="1"/>
          </p:cNvSpPr>
          <p:nvPr/>
        </p:nvSpPr>
        <p:spPr bwMode="auto">
          <a:xfrm>
            <a:off x="3048000" y="5791200"/>
            <a:ext cx="762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33" name="Line 21">
            <a:extLst>
              <a:ext uri="{FF2B5EF4-FFF2-40B4-BE49-F238E27FC236}">
                <a16:creationId xmlns:a16="http://schemas.microsoft.com/office/drawing/2014/main" id="{A46CBAB3-0480-E316-C94B-9D34F6FFBCFF}"/>
              </a:ext>
            </a:extLst>
          </p:cNvPr>
          <p:cNvSpPr>
            <a:spLocks noChangeShapeType="1"/>
          </p:cNvSpPr>
          <p:nvPr/>
        </p:nvSpPr>
        <p:spPr bwMode="auto">
          <a:xfrm>
            <a:off x="3048000" y="6096000"/>
            <a:ext cx="762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34" name="Line 22">
            <a:extLst>
              <a:ext uri="{FF2B5EF4-FFF2-40B4-BE49-F238E27FC236}">
                <a16:creationId xmlns:a16="http://schemas.microsoft.com/office/drawing/2014/main" id="{8C597779-F237-2CDC-1038-34F997BC26B7}"/>
              </a:ext>
            </a:extLst>
          </p:cNvPr>
          <p:cNvSpPr>
            <a:spLocks noChangeShapeType="1"/>
          </p:cNvSpPr>
          <p:nvPr/>
        </p:nvSpPr>
        <p:spPr bwMode="auto">
          <a:xfrm flipH="1">
            <a:off x="2133600" y="3048000"/>
            <a:ext cx="914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39" name="Line 27">
            <a:extLst>
              <a:ext uri="{FF2B5EF4-FFF2-40B4-BE49-F238E27FC236}">
                <a16:creationId xmlns:a16="http://schemas.microsoft.com/office/drawing/2014/main" id="{C7171504-509E-1F1F-0835-1ED01BB9D63C}"/>
              </a:ext>
            </a:extLst>
          </p:cNvPr>
          <p:cNvSpPr>
            <a:spLocks noChangeShapeType="1"/>
          </p:cNvSpPr>
          <p:nvPr/>
        </p:nvSpPr>
        <p:spPr bwMode="auto">
          <a:xfrm flipH="1">
            <a:off x="2133600" y="3352800"/>
            <a:ext cx="914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40" name="Line 28">
            <a:extLst>
              <a:ext uri="{FF2B5EF4-FFF2-40B4-BE49-F238E27FC236}">
                <a16:creationId xmlns:a16="http://schemas.microsoft.com/office/drawing/2014/main" id="{F345C32D-A304-B009-83C5-F19EE7403565}"/>
              </a:ext>
            </a:extLst>
          </p:cNvPr>
          <p:cNvSpPr>
            <a:spLocks noChangeShapeType="1"/>
          </p:cNvSpPr>
          <p:nvPr/>
        </p:nvSpPr>
        <p:spPr bwMode="auto">
          <a:xfrm flipV="1">
            <a:off x="2514600" y="3352800"/>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41" name="Line 29">
            <a:extLst>
              <a:ext uri="{FF2B5EF4-FFF2-40B4-BE49-F238E27FC236}">
                <a16:creationId xmlns:a16="http://schemas.microsoft.com/office/drawing/2014/main" id="{E1E021BB-1959-C3B8-E93A-6EB98B377C1A}"/>
              </a:ext>
            </a:extLst>
          </p:cNvPr>
          <p:cNvSpPr>
            <a:spLocks noChangeShapeType="1"/>
          </p:cNvSpPr>
          <p:nvPr/>
        </p:nvSpPr>
        <p:spPr bwMode="auto">
          <a:xfrm>
            <a:off x="2514600" y="25146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42" name="Text Box 30">
            <a:extLst>
              <a:ext uri="{FF2B5EF4-FFF2-40B4-BE49-F238E27FC236}">
                <a16:creationId xmlns:a16="http://schemas.microsoft.com/office/drawing/2014/main" id="{6A0CA16A-DEF7-DC12-9AC1-173805BF36E0}"/>
              </a:ext>
            </a:extLst>
          </p:cNvPr>
          <p:cNvSpPr txBox="1">
            <a:spLocks noChangeArrowheads="1"/>
          </p:cNvSpPr>
          <p:nvPr/>
        </p:nvSpPr>
        <p:spPr bwMode="auto">
          <a:xfrm>
            <a:off x="1981201" y="3429001"/>
            <a:ext cx="550151"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sz="1400">
                <a:solidFill>
                  <a:prstClr val="black"/>
                </a:solidFill>
                <a:latin typeface="Calibri" charset="0"/>
                <a:ea typeface="ＭＳ Ｐゴシック" charset="0"/>
                <a:cs typeface="ＭＳ Ｐゴシック" charset="0"/>
              </a:rPr>
              <a:t>10 m</a:t>
            </a:r>
          </a:p>
        </p:txBody>
      </p:sp>
      <p:sp>
        <p:nvSpPr>
          <p:cNvPr id="218143" name="Text Box 31">
            <a:extLst>
              <a:ext uri="{FF2B5EF4-FFF2-40B4-BE49-F238E27FC236}">
                <a16:creationId xmlns:a16="http://schemas.microsoft.com/office/drawing/2014/main" id="{F7E9CFE0-9136-8B14-4F4B-24B52A634B68}"/>
              </a:ext>
            </a:extLst>
          </p:cNvPr>
          <p:cNvSpPr txBox="1">
            <a:spLocks noChangeArrowheads="1"/>
          </p:cNvSpPr>
          <p:nvPr/>
        </p:nvSpPr>
        <p:spPr bwMode="auto">
          <a:xfrm>
            <a:off x="4381501" y="1828800"/>
            <a:ext cx="3009093" cy="203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In each 10-meter layer define:</a:t>
            </a:r>
          </a:p>
          <a:p>
            <a:pPr lvl="1" defTabSz="457200" fontAlgn="base">
              <a:spcBef>
                <a:spcPct val="0"/>
              </a:spcBef>
              <a:spcAft>
                <a:spcPct val="0"/>
              </a:spcAft>
              <a:buFontTx/>
              <a:buChar char="•"/>
              <a:defRPr/>
            </a:pPr>
            <a:r>
              <a:rPr lang="en-US" dirty="0">
                <a:solidFill>
                  <a:prstClr val="black"/>
                </a:solidFill>
                <a:latin typeface="Calibri" charset="0"/>
                <a:ea typeface="ＭＳ Ｐゴシック" charset="0"/>
                <a:cs typeface="ＭＳ Ｐゴシック" charset="0"/>
              </a:rPr>
              <a:t> scattering </a:t>
            </a:r>
          </a:p>
          <a:p>
            <a:pPr lvl="1" defTabSz="457200" fontAlgn="base">
              <a:spcBef>
                <a:spcPct val="0"/>
              </a:spcBef>
              <a:spcAft>
                <a:spcPct val="0"/>
              </a:spcAft>
              <a:buFontTx/>
              <a:buChar char="•"/>
              <a:defRPr/>
            </a:pPr>
            <a:r>
              <a:rPr lang="en-US" dirty="0">
                <a:solidFill>
                  <a:prstClr val="black"/>
                </a:solidFill>
                <a:latin typeface="Calibri" charset="0"/>
                <a:ea typeface="ＭＳ Ｐゴシック" charset="0"/>
                <a:cs typeface="ＭＳ Ｐゴシック" charset="0"/>
              </a:rPr>
              <a:t> absorption</a:t>
            </a:r>
          </a:p>
          <a:p>
            <a:pPr lvl="1" defTabSz="457200" fontAlgn="base">
              <a:spcBef>
                <a:spcPct val="0"/>
              </a:spcBef>
              <a:spcAft>
                <a:spcPct val="0"/>
              </a:spcAft>
              <a:buFontTx/>
              <a:buChar char="•"/>
              <a:defRPr/>
            </a:pPr>
            <a:r>
              <a:rPr lang="en-US" dirty="0">
                <a:solidFill>
                  <a:prstClr val="black"/>
                </a:solidFill>
                <a:latin typeface="Calibri" charset="0"/>
                <a:ea typeface="ＭＳ Ｐゴシック" charset="0"/>
                <a:cs typeface="ＭＳ Ｐゴシック" charset="0"/>
              </a:rPr>
              <a:t> </a:t>
            </a:r>
            <a:r>
              <a:rPr lang="en-US" dirty="0">
                <a:solidFill>
                  <a:schemeClr val="bg1">
                    <a:lumMod val="75000"/>
                  </a:schemeClr>
                </a:solidFill>
                <a:latin typeface="Calibri" charset="0"/>
                <a:ea typeface="ＭＳ Ｐゴシック" charset="0"/>
                <a:cs typeface="ＭＳ Ｐゴシック" charset="0"/>
              </a:rPr>
              <a:t>ice crystal density</a:t>
            </a:r>
          </a:p>
          <a:p>
            <a:pPr defTabSz="457200" fontAlgn="base">
              <a:spcBef>
                <a:spcPct val="0"/>
              </a:spcBef>
              <a:spcAft>
                <a:spcPct val="0"/>
              </a:spcAft>
              <a:defRPr/>
            </a:pPr>
            <a:endParaRPr lang="en-US" dirty="0">
              <a:solidFill>
                <a:prstClr val="black"/>
              </a:solidFill>
              <a:latin typeface="Calibri" charset="0"/>
              <a:ea typeface="ＭＳ Ｐゴシック" charset="0"/>
              <a:cs typeface="ＭＳ Ｐゴシック" charset="0"/>
            </a:endParaRPr>
          </a:p>
          <a:p>
            <a:pPr defTabSz="457200" fontAlgn="base">
              <a:spcBef>
                <a:spcPct val="0"/>
              </a:spcBef>
              <a:spcAft>
                <a:spcPct val="0"/>
              </a:spcAft>
              <a:defRPr/>
            </a:pPr>
            <a:endParaRPr lang="en-US" dirty="0">
              <a:solidFill>
                <a:prstClr val="black"/>
              </a:solidFill>
              <a:latin typeface="Calibri" charset="0"/>
              <a:ea typeface="ＭＳ Ｐゴシック" charset="0"/>
              <a:cs typeface="ＭＳ Ｐゴシック" charset="0"/>
            </a:endParaRPr>
          </a:p>
          <a:p>
            <a:pPr defTabSz="457200" fontAlgn="base">
              <a:spcBef>
                <a:spcPct val="0"/>
              </a:spcBef>
              <a:spcAft>
                <a:spcPct val="0"/>
              </a:spcAft>
              <a:defRPr/>
            </a:pPr>
            <a:endParaRPr lang="en-US" dirty="0">
              <a:solidFill>
                <a:prstClr val="black"/>
              </a:solidFill>
              <a:latin typeface="Calibri" charset="0"/>
              <a:ea typeface="ＭＳ Ｐゴシック" charset="0"/>
              <a:cs typeface="ＭＳ Ｐゴシック" charset="0"/>
            </a:endParaRPr>
          </a:p>
        </p:txBody>
      </p:sp>
      <p:grpSp>
        <p:nvGrpSpPr>
          <p:cNvPr id="25623" name="Group 32">
            <a:extLst>
              <a:ext uri="{FF2B5EF4-FFF2-40B4-BE49-F238E27FC236}">
                <a16:creationId xmlns:a16="http://schemas.microsoft.com/office/drawing/2014/main" id="{3ACBC3DD-6D7D-2AB5-D0A0-7CBA2C0789AA}"/>
              </a:ext>
            </a:extLst>
          </p:cNvPr>
          <p:cNvGrpSpPr>
            <a:grpSpLocks/>
          </p:cNvGrpSpPr>
          <p:nvPr/>
        </p:nvGrpSpPr>
        <p:grpSpPr bwMode="auto">
          <a:xfrm>
            <a:off x="5054600" y="2701925"/>
            <a:ext cx="5053988" cy="3227388"/>
            <a:chOff x="1828800" y="1219200"/>
            <a:chExt cx="6190607" cy="4019550"/>
          </a:xfrm>
        </p:grpSpPr>
        <p:pic>
          <p:nvPicPr>
            <p:cNvPr id="25625" name="Picture 3" descr="sadhomer">
              <a:extLst>
                <a:ext uri="{FF2B5EF4-FFF2-40B4-BE49-F238E27FC236}">
                  <a16:creationId xmlns:a16="http://schemas.microsoft.com/office/drawing/2014/main" id="{7BC6C57F-B47D-1DA2-47DF-C516A4371A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6000"/>
              <a:ext cx="11715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Picture 4" descr="sadhomer_blurred">
              <a:extLst>
                <a:ext uri="{FF2B5EF4-FFF2-40B4-BE49-F238E27FC236}">
                  <a16:creationId xmlns:a16="http://schemas.microsoft.com/office/drawing/2014/main" id="{5B9EBCB1-7312-3F1F-2631-6548432F4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19200"/>
              <a:ext cx="11715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5" descr="sadhomer_dimmed">
              <a:extLst>
                <a:ext uri="{FF2B5EF4-FFF2-40B4-BE49-F238E27FC236}">
                  <a16:creationId xmlns:a16="http://schemas.microsoft.com/office/drawing/2014/main" id="{0610BE36-FEE4-24B5-8D89-8E0E4E4534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505200"/>
              <a:ext cx="11715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Line 6">
              <a:extLst>
                <a:ext uri="{FF2B5EF4-FFF2-40B4-BE49-F238E27FC236}">
                  <a16:creationId xmlns:a16="http://schemas.microsoft.com/office/drawing/2014/main" id="{8E4767D2-C9FC-AAC1-DA21-9AAE88544BBF}"/>
                </a:ext>
              </a:extLst>
            </p:cNvPr>
            <p:cNvSpPr>
              <a:spLocks noChangeShapeType="1"/>
            </p:cNvSpPr>
            <p:nvPr/>
          </p:nvSpPr>
          <p:spPr bwMode="auto">
            <a:xfrm flipV="1">
              <a:off x="3048016" y="2439103"/>
              <a:ext cx="1905631" cy="45672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38" name="Line 7">
              <a:extLst>
                <a:ext uri="{FF2B5EF4-FFF2-40B4-BE49-F238E27FC236}">
                  <a16:creationId xmlns:a16="http://schemas.microsoft.com/office/drawing/2014/main" id="{F6D9299C-06A4-0110-B8CE-48651F850536}"/>
                </a:ext>
              </a:extLst>
            </p:cNvPr>
            <p:cNvSpPr>
              <a:spLocks noChangeShapeType="1"/>
            </p:cNvSpPr>
            <p:nvPr/>
          </p:nvSpPr>
          <p:spPr bwMode="auto">
            <a:xfrm>
              <a:off x="3048016" y="3734137"/>
              <a:ext cx="1827850" cy="76120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39" name="Text Box 8">
              <a:extLst>
                <a:ext uri="{FF2B5EF4-FFF2-40B4-BE49-F238E27FC236}">
                  <a16:creationId xmlns:a16="http://schemas.microsoft.com/office/drawing/2014/main" id="{60F02E22-BEFF-44B3-7F30-BD920F4E8722}"/>
                </a:ext>
              </a:extLst>
            </p:cNvPr>
            <p:cNvSpPr txBox="1">
              <a:spLocks noChangeArrowheads="1"/>
            </p:cNvSpPr>
            <p:nvPr/>
          </p:nvSpPr>
          <p:spPr bwMode="auto">
            <a:xfrm>
              <a:off x="6705660" y="1523681"/>
              <a:ext cx="1313747" cy="8049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Source is </a:t>
              </a:r>
            </a:p>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blurred</a:t>
              </a:r>
            </a:p>
          </p:txBody>
        </p:sp>
        <p:sp>
          <p:nvSpPr>
            <p:cNvPr id="40" name="Text Box 9">
              <a:extLst>
                <a:ext uri="{FF2B5EF4-FFF2-40B4-BE49-F238E27FC236}">
                  <a16:creationId xmlns:a16="http://schemas.microsoft.com/office/drawing/2014/main" id="{14CD44DD-4DC8-DAA7-9287-436E5AC6DF73}"/>
                </a:ext>
              </a:extLst>
            </p:cNvPr>
            <p:cNvSpPr txBox="1">
              <a:spLocks noChangeArrowheads="1"/>
            </p:cNvSpPr>
            <p:nvPr/>
          </p:nvSpPr>
          <p:spPr bwMode="auto">
            <a:xfrm>
              <a:off x="6705660" y="3734137"/>
              <a:ext cx="1248950" cy="8049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Source is</a:t>
              </a:r>
            </a:p>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dimmer</a:t>
              </a:r>
            </a:p>
          </p:txBody>
        </p:sp>
        <p:sp>
          <p:nvSpPr>
            <p:cNvPr id="41" name="Text Box 10">
              <a:extLst>
                <a:ext uri="{FF2B5EF4-FFF2-40B4-BE49-F238E27FC236}">
                  <a16:creationId xmlns:a16="http://schemas.microsoft.com/office/drawing/2014/main" id="{38BAC3DF-6CD3-86FE-2D9C-B020C78DEF95}"/>
                </a:ext>
              </a:extLst>
            </p:cNvPr>
            <p:cNvSpPr txBox="1">
              <a:spLocks noChangeArrowheads="1"/>
            </p:cNvSpPr>
            <p:nvPr/>
          </p:nvSpPr>
          <p:spPr bwMode="auto">
            <a:xfrm rot="20748743">
              <a:off x="3189169" y="2117173"/>
              <a:ext cx="1354979" cy="4599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scattering</a:t>
              </a:r>
            </a:p>
          </p:txBody>
        </p:sp>
        <p:sp>
          <p:nvSpPr>
            <p:cNvPr id="42" name="Text Box 11">
              <a:extLst>
                <a:ext uri="{FF2B5EF4-FFF2-40B4-BE49-F238E27FC236}">
                  <a16:creationId xmlns:a16="http://schemas.microsoft.com/office/drawing/2014/main" id="{E705F2AF-0ED4-0E4C-1E37-AE89F3E96A31}"/>
                </a:ext>
              </a:extLst>
            </p:cNvPr>
            <p:cNvSpPr txBox="1">
              <a:spLocks noChangeArrowheads="1"/>
            </p:cNvSpPr>
            <p:nvPr/>
          </p:nvSpPr>
          <p:spPr bwMode="auto">
            <a:xfrm rot="1317911">
              <a:off x="3274393" y="3489316"/>
              <a:ext cx="1472319" cy="4599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absorption</a:t>
              </a:r>
            </a:p>
          </p:txBody>
        </p:sp>
      </p:grpSp>
      <p:sp>
        <p:nvSpPr>
          <p:cNvPr id="43" name="Text Box 12">
            <a:extLst>
              <a:ext uri="{FF2B5EF4-FFF2-40B4-BE49-F238E27FC236}">
                <a16:creationId xmlns:a16="http://schemas.microsoft.com/office/drawing/2014/main" id="{33D72719-B2C9-5DE4-E2D3-3832B97E6AF1}"/>
              </a:ext>
            </a:extLst>
          </p:cNvPr>
          <p:cNvSpPr txBox="1">
            <a:spLocks noChangeArrowheads="1"/>
          </p:cNvSpPr>
          <p:nvPr/>
        </p:nvSpPr>
        <p:spPr bwMode="auto">
          <a:xfrm>
            <a:off x="5789613" y="6096001"/>
            <a:ext cx="3632200" cy="64611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457200" eaLnBrk="1" fontAlgn="base" hangingPunct="1">
              <a:spcBef>
                <a:spcPct val="0"/>
              </a:spcBef>
              <a:spcAft>
                <a:spcPct val="0"/>
              </a:spcAft>
            </a:pPr>
            <a:r>
              <a:rPr lang="en-US" altLang="en-US" sz="1800">
                <a:solidFill>
                  <a:prstClr val="black"/>
                </a:solidFill>
              </a:rPr>
              <a:t>a = inverse absorption length (1/</a:t>
            </a:r>
            <a:r>
              <a:rPr lang="el-GR" altLang="en-US" sz="1800">
                <a:solidFill>
                  <a:prstClr val="black"/>
                </a:solidFill>
                <a:cs typeface="Arial" panose="020B0604020202020204" pitchFamily="34" charset="0"/>
              </a:rPr>
              <a:t>λ</a:t>
            </a:r>
            <a:r>
              <a:rPr lang="en-US" altLang="en-US" sz="1800" baseline="-25000">
                <a:solidFill>
                  <a:prstClr val="black"/>
                </a:solidFill>
              </a:rPr>
              <a:t>abs</a:t>
            </a:r>
            <a:r>
              <a:rPr lang="en-US" altLang="en-US" sz="1800">
                <a:solidFill>
                  <a:prstClr val="black"/>
                </a:solidFill>
              </a:rPr>
              <a:t>)</a:t>
            </a:r>
          </a:p>
          <a:p>
            <a:pPr defTabSz="457200" eaLnBrk="1" fontAlgn="base" hangingPunct="1">
              <a:spcBef>
                <a:spcPct val="0"/>
              </a:spcBef>
              <a:spcAft>
                <a:spcPct val="0"/>
              </a:spcAft>
            </a:pPr>
            <a:r>
              <a:rPr lang="en-US" altLang="en-US" sz="1800">
                <a:solidFill>
                  <a:prstClr val="black"/>
                </a:solidFill>
              </a:rPr>
              <a:t>b = inverse scattering length (1/</a:t>
            </a:r>
            <a:r>
              <a:rPr lang="el-GR" altLang="en-US" sz="1800">
                <a:solidFill>
                  <a:prstClr val="black"/>
                </a:solidFill>
                <a:cs typeface="Arial" panose="020B0604020202020204" pitchFamily="34" charset="0"/>
              </a:rPr>
              <a:t>λ</a:t>
            </a:r>
            <a:r>
              <a:rPr lang="en-US" altLang="en-US" sz="1800" baseline="-25000">
                <a:solidFill>
                  <a:prstClr val="black"/>
                </a:solidFill>
              </a:rPr>
              <a:t>sca</a:t>
            </a:r>
            <a:r>
              <a:rPr lang="en-US" altLang="en-US" sz="1800">
                <a:solidFill>
                  <a:prstClr val="black"/>
                </a:solidFill>
              </a:rPr>
              <a:t>)</a:t>
            </a:r>
          </a:p>
        </p:txBody>
      </p:sp>
    </p:spTree>
    <p:extLst>
      <p:ext uri="{BB962C8B-B14F-4D97-AF65-F5344CB8AC3E}">
        <p14:creationId xmlns:p14="http://schemas.microsoft.com/office/powerpoint/2010/main" val="2722647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05">
            <a:extLst>
              <a:ext uri="{FF2B5EF4-FFF2-40B4-BE49-F238E27FC236}">
                <a16:creationId xmlns:a16="http://schemas.microsoft.com/office/drawing/2014/main" id="{DBD512F9-42E1-E32C-7DAF-5F6A9F46F61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1038368"/>
            <a:ext cx="457200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creenshot of a document&#10;&#10;Description automatically generated">
            <a:extLst>
              <a:ext uri="{FF2B5EF4-FFF2-40B4-BE49-F238E27FC236}">
                <a16:creationId xmlns:a16="http://schemas.microsoft.com/office/drawing/2014/main" id="{6DAC0862-58CD-AFC2-1105-26F90D27B1BF}"/>
              </a:ext>
            </a:extLst>
          </p:cNvPr>
          <p:cNvPicPr>
            <a:picLocks noChangeAspect="1"/>
          </p:cNvPicPr>
          <p:nvPr/>
        </p:nvPicPr>
        <p:blipFill>
          <a:blip r:embed="rId3"/>
          <a:stretch>
            <a:fillRect/>
          </a:stretch>
        </p:blipFill>
        <p:spPr>
          <a:xfrm>
            <a:off x="3412083" y="1337582"/>
            <a:ext cx="4431210" cy="5172074"/>
          </a:xfrm>
          <a:prstGeom prst="rect">
            <a:avLst/>
          </a:prstGeom>
        </p:spPr>
      </p:pic>
      <p:sp>
        <p:nvSpPr>
          <p:cNvPr id="66562" name="Rectangle 2">
            <a:extLst>
              <a:ext uri="{FF2B5EF4-FFF2-40B4-BE49-F238E27FC236}">
                <a16:creationId xmlns:a16="http://schemas.microsoft.com/office/drawing/2014/main" id="{2F741E3D-FBC2-0B4A-844E-159F3C4A2708}"/>
              </a:ext>
            </a:extLst>
          </p:cNvPr>
          <p:cNvSpPr>
            <a:spLocks noGrp="1" noChangeArrowheads="1"/>
          </p:cNvSpPr>
          <p:nvPr>
            <p:ph type="title"/>
          </p:nvPr>
        </p:nvSpPr>
        <p:spPr>
          <a:xfrm>
            <a:off x="0" y="0"/>
            <a:ext cx="12192000" cy="990600"/>
          </a:xfrm>
        </p:spPr>
        <p:txBody>
          <a:bodyPr>
            <a:normAutofit/>
          </a:bodyPr>
          <a:lstStyle/>
          <a:p>
            <a:pPr algn="ctr" eaLnBrk="1" hangingPunct="1">
              <a:defRPr/>
            </a:pPr>
            <a:r>
              <a:rPr lang="en-US" dirty="0">
                <a:cs typeface="+mj-cs"/>
              </a:rPr>
              <a:t>SPICE models: simultaneous direct fit to all layers</a:t>
            </a:r>
          </a:p>
        </p:txBody>
      </p:sp>
      <p:pic>
        <p:nvPicPr>
          <p:cNvPr id="40962" name="Picture 4" descr="schematic">
            <a:extLst>
              <a:ext uri="{FF2B5EF4-FFF2-40B4-BE49-F238E27FC236}">
                <a16:creationId xmlns:a16="http://schemas.microsoft.com/office/drawing/2014/main" id="{BB04B4C2-7CEF-F447-9458-BB54EF8F61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51" b="19408"/>
          <a:stretch>
            <a:fillRect/>
          </a:stretch>
        </p:blipFill>
        <p:spPr bwMode="auto">
          <a:xfrm>
            <a:off x="-5307" y="4610100"/>
            <a:ext cx="44958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5" name="Group 1">
            <a:extLst>
              <a:ext uri="{FF2B5EF4-FFF2-40B4-BE49-F238E27FC236}">
                <a16:creationId xmlns:a16="http://schemas.microsoft.com/office/drawing/2014/main" id="{460F8544-724D-6A4A-A91F-8AA460A3614A}"/>
              </a:ext>
            </a:extLst>
          </p:cNvPr>
          <p:cNvGrpSpPr>
            <a:grpSpLocks/>
          </p:cNvGrpSpPr>
          <p:nvPr/>
        </p:nvGrpSpPr>
        <p:grpSpPr bwMode="auto">
          <a:xfrm>
            <a:off x="-5307" y="1044575"/>
            <a:ext cx="4083050" cy="3505200"/>
            <a:chOff x="1447800" y="1295400"/>
            <a:chExt cx="6248400" cy="5410200"/>
          </a:xfrm>
        </p:grpSpPr>
        <p:pic>
          <p:nvPicPr>
            <p:cNvPr id="40968" name="Picture 3" descr="Distances">
              <a:extLst>
                <a:ext uri="{FF2B5EF4-FFF2-40B4-BE49-F238E27FC236}">
                  <a16:creationId xmlns:a16="http://schemas.microsoft.com/office/drawing/2014/main" id="{6920E4C8-B306-934A-A30C-69C3E2715E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295400"/>
              <a:ext cx="6248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5" name="Oval 10">
              <a:extLst>
                <a:ext uri="{FF2B5EF4-FFF2-40B4-BE49-F238E27FC236}">
                  <a16:creationId xmlns:a16="http://schemas.microsoft.com/office/drawing/2014/main" id="{C47ED475-FE7A-3C41-8DA5-189A89B8CB9C}"/>
                </a:ext>
              </a:extLst>
            </p:cNvPr>
            <p:cNvSpPr>
              <a:spLocks noChangeArrowheads="1"/>
            </p:cNvSpPr>
            <p:nvPr/>
          </p:nvSpPr>
          <p:spPr bwMode="auto">
            <a:xfrm>
              <a:off x="4190586" y="2285310"/>
              <a:ext cx="456726" cy="458200"/>
            </a:xfrm>
            <a:prstGeom prst="ellipse">
              <a:avLst/>
            </a:prstGeom>
            <a:noFill/>
            <a:ln w="444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grpSp>
      <p:sp>
        <p:nvSpPr>
          <p:cNvPr id="2" name="TextBox 1">
            <a:extLst>
              <a:ext uri="{FF2B5EF4-FFF2-40B4-BE49-F238E27FC236}">
                <a16:creationId xmlns:a16="http://schemas.microsoft.com/office/drawing/2014/main" id="{A23FC885-E0AD-AAC3-893E-5A404AE017BD}"/>
              </a:ext>
            </a:extLst>
          </p:cNvPr>
          <p:cNvSpPr txBox="1"/>
          <p:nvPr/>
        </p:nvSpPr>
        <p:spPr>
          <a:xfrm>
            <a:off x="4388009" y="1501259"/>
            <a:ext cx="678391" cy="369332"/>
          </a:xfrm>
          <a:prstGeom prst="rect">
            <a:avLst/>
          </a:prstGeom>
          <a:noFill/>
        </p:spPr>
        <p:txBody>
          <a:bodyPr wrap="none" rtlCol="0">
            <a:spAutoFit/>
          </a:bodyPr>
          <a:lstStyle/>
          <a:p>
            <a:r>
              <a:rPr lang="en-US" dirty="0">
                <a:solidFill>
                  <a:srgbClr val="00B0F0"/>
                </a:solidFill>
              </a:rPr>
              <a:t>2013</a:t>
            </a:r>
          </a:p>
        </p:txBody>
      </p:sp>
      <p:pic>
        <p:nvPicPr>
          <p:cNvPr id="4" name="Picture 3">
            <a:extLst>
              <a:ext uri="{FF2B5EF4-FFF2-40B4-BE49-F238E27FC236}">
                <a16:creationId xmlns:a16="http://schemas.microsoft.com/office/drawing/2014/main" id="{A3F0000E-BF65-E35D-3AF4-9AF820967BD7}"/>
              </a:ext>
            </a:extLst>
          </p:cNvPr>
          <p:cNvPicPr>
            <a:picLocks noChangeAspect="1"/>
          </p:cNvPicPr>
          <p:nvPr/>
        </p:nvPicPr>
        <p:blipFill>
          <a:blip r:embed="rId6"/>
          <a:stretch>
            <a:fillRect/>
          </a:stretch>
        </p:blipFill>
        <p:spPr>
          <a:xfrm>
            <a:off x="4069572" y="1595637"/>
            <a:ext cx="200233" cy="3428991"/>
          </a:xfrm>
          <a:prstGeom prst="rect">
            <a:avLst/>
          </a:prstGeom>
        </p:spPr>
      </p:pic>
      <p:sp>
        <p:nvSpPr>
          <p:cNvPr id="9" name="TextBox 8">
            <a:extLst>
              <a:ext uri="{FF2B5EF4-FFF2-40B4-BE49-F238E27FC236}">
                <a16:creationId xmlns:a16="http://schemas.microsoft.com/office/drawing/2014/main" id="{AFA2E08B-3B0A-4C40-4EE8-4A243D5A990E}"/>
              </a:ext>
            </a:extLst>
          </p:cNvPr>
          <p:cNvSpPr txBox="1"/>
          <p:nvPr/>
        </p:nvSpPr>
        <p:spPr>
          <a:xfrm>
            <a:off x="4495862" y="3038394"/>
            <a:ext cx="4582421" cy="3693319"/>
          </a:xfrm>
          <a:prstGeom prst="rect">
            <a:avLst/>
          </a:prstGeom>
          <a:solidFill>
            <a:schemeClr val="bg1"/>
          </a:solidFill>
          <a:ln>
            <a:solidFill>
              <a:schemeClr val="accent1"/>
            </a:solidFill>
          </a:ln>
        </p:spPr>
        <p:txBody>
          <a:bodyPr wrap="square" rtlCol="0">
            <a:spAutoFit/>
          </a:bodyPr>
          <a:lstStyle/>
          <a:p>
            <a:r>
              <a:rPr lang="en-US" dirty="0">
                <a:sym typeface="Wingdings" pitchFamily="2" charset="2"/>
              </a:rPr>
              <a:t>Fitted the entire </a:t>
            </a:r>
            <a:r>
              <a:rPr lang="en-US" dirty="0">
                <a:latin typeface="Symbol" pitchFamily="2" charset="2"/>
                <a:sym typeface="Wingdings" pitchFamily="2" charset="2"/>
              </a:rPr>
              <a:t>l</a:t>
            </a:r>
            <a:r>
              <a:rPr lang="en-US" baseline="-25000" dirty="0">
                <a:sym typeface="Wingdings" pitchFamily="2" charset="2"/>
              </a:rPr>
              <a:t>a</a:t>
            </a:r>
            <a:r>
              <a:rPr lang="en-US" dirty="0">
                <a:sym typeface="Wingdings" pitchFamily="2" charset="2"/>
              </a:rPr>
              <a:t>, </a:t>
            </a:r>
            <a:r>
              <a:rPr lang="en-US" dirty="0">
                <a:latin typeface="Symbol" pitchFamily="2" charset="2"/>
                <a:sym typeface="Wingdings" pitchFamily="2" charset="2"/>
              </a:rPr>
              <a:t>l</a:t>
            </a:r>
            <a:r>
              <a:rPr lang="en-US" baseline="-25000" dirty="0">
                <a:sym typeface="Wingdings" pitchFamily="2" charset="2"/>
              </a:rPr>
              <a:t>e</a:t>
            </a:r>
            <a:r>
              <a:rPr lang="en-US" dirty="0">
                <a:sym typeface="Wingdings" pitchFamily="2" charset="2"/>
              </a:rPr>
              <a:t> ice depth table to all calibration data simultaneously  this overcomes previous limitation in 2006 paper</a:t>
            </a:r>
          </a:p>
          <a:p>
            <a:endParaRPr lang="en-US" dirty="0">
              <a:sym typeface="Wingdings" pitchFamily="2" charset="2"/>
            </a:endParaRPr>
          </a:p>
          <a:p>
            <a:r>
              <a:rPr lang="en-US" dirty="0">
                <a:sym typeface="Wingdings" pitchFamily="2" charset="2"/>
              </a:rPr>
              <a:t>Developed photon propagation code (</a:t>
            </a:r>
            <a:r>
              <a:rPr lang="en-US" dirty="0" err="1">
                <a:sym typeface="Wingdings" pitchFamily="2" charset="2"/>
              </a:rPr>
              <a:t>ppc</a:t>
            </a:r>
            <a:r>
              <a:rPr lang="en-US" dirty="0">
                <a:sym typeface="Wingdings" pitchFamily="2" charset="2"/>
              </a:rPr>
              <a:t>), which re-simulates calibration data on the spot, allows for easy updates to simulation when tweaking the underlying ice model</a:t>
            </a:r>
          </a:p>
          <a:p>
            <a:endParaRPr lang="en-US" dirty="0">
              <a:sym typeface="Wingdings" pitchFamily="2" charset="2"/>
            </a:endParaRPr>
          </a:p>
          <a:p>
            <a:r>
              <a:rPr lang="en-US" dirty="0">
                <a:sym typeface="Wingdings" pitchFamily="2" charset="2"/>
              </a:rPr>
              <a:t>In later sets, 12 LEDs on each of nearly 5160 DOMs are flashed individually, with 100s of receivers for each event with many time bins for each  a wealth of data</a:t>
            </a:r>
          </a:p>
        </p:txBody>
      </p:sp>
      <p:pic>
        <p:nvPicPr>
          <p:cNvPr id="40964" name="Picture 6" descr="exa_1">
            <a:extLst>
              <a:ext uri="{FF2B5EF4-FFF2-40B4-BE49-F238E27FC236}">
                <a16:creationId xmlns:a16="http://schemas.microsoft.com/office/drawing/2014/main" id="{FFBD3744-8C8A-1B4C-9F2E-B41197D45A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2171" y="4651661"/>
            <a:ext cx="2905941" cy="201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198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61106-AD5A-8F96-2C4F-4070FFF8D1D5}"/>
            </a:ext>
          </a:extLst>
        </p:cNvPr>
        <p:cNvGrpSpPr/>
        <p:nvPr/>
      </p:nvGrpSpPr>
      <p:grpSpPr>
        <a:xfrm>
          <a:off x="0" y="0"/>
          <a:ext cx="0" cy="0"/>
          <a:chOff x="0" y="0"/>
          <a:chExt cx="0" cy="0"/>
        </a:xfrm>
      </p:grpSpPr>
      <p:pic>
        <p:nvPicPr>
          <p:cNvPr id="3" name="Picture 2" descr="A screenshot of a document&#10;&#10;Description automatically generated">
            <a:extLst>
              <a:ext uri="{FF2B5EF4-FFF2-40B4-BE49-F238E27FC236}">
                <a16:creationId xmlns:a16="http://schemas.microsoft.com/office/drawing/2014/main" id="{BFA62EB9-F6F3-B762-C497-9060AB73F8B5}"/>
              </a:ext>
            </a:extLst>
          </p:cNvPr>
          <p:cNvPicPr>
            <a:picLocks noChangeAspect="1"/>
          </p:cNvPicPr>
          <p:nvPr/>
        </p:nvPicPr>
        <p:blipFill>
          <a:blip r:embed="rId2"/>
          <a:stretch>
            <a:fillRect/>
          </a:stretch>
        </p:blipFill>
        <p:spPr>
          <a:xfrm>
            <a:off x="3412083" y="1337582"/>
            <a:ext cx="4431210" cy="5172074"/>
          </a:xfrm>
          <a:prstGeom prst="rect">
            <a:avLst/>
          </a:prstGeom>
        </p:spPr>
      </p:pic>
      <p:sp>
        <p:nvSpPr>
          <p:cNvPr id="66562" name="Rectangle 2">
            <a:extLst>
              <a:ext uri="{FF2B5EF4-FFF2-40B4-BE49-F238E27FC236}">
                <a16:creationId xmlns:a16="http://schemas.microsoft.com/office/drawing/2014/main" id="{2B6C8847-2946-352B-75B3-F375739777AE}"/>
              </a:ext>
            </a:extLst>
          </p:cNvPr>
          <p:cNvSpPr>
            <a:spLocks noGrp="1" noChangeArrowheads="1"/>
          </p:cNvSpPr>
          <p:nvPr>
            <p:ph type="title"/>
          </p:nvPr>
        </p:nvSpPr>
        <p:spPr>
          <a:xfrm>
            <a:off x="0" y="0"/>
            <a:ext cx="12192000" cy="990600"/>
          </a:xfrm>
        </p:spPr>
        <p:txBody>
          <a:bodyPr>
            <a:normAutofit/>
          </a:bodyPr>
          <a:lstStyle/>
          <a:p>
            <a:pPr algn="ctr" eaLnBrk="1" hangingPunct="1">
              <a:defRPr/>
            </a:pPr>
            <a:r>
              <a:rPr lang="en-US" dirty="0">
                <a:cs typeface="+mj-cs"/>
              </a:rPr>
              <a:t>SPICE models: simultaneous direct fit to all layers</a:t>
            </a:r>
          </a:p>
        </p:txBody>
      </p:sp>
      <p:pic>
        <p:nvPicPr>
          <p:cNvPr id="40962" name="Picture 4" descr="schematic">
            <a:extLst>
              <a:ext uri="{FF2B5EF4-FFF2-40B4-BE49-F238E27FC236}">
                <a16:creationId xmlns:a16="http://schemas.microsoft.com/office/drawing/2014/main" id="{754FD555-9ED5-3DF4-B841-84B3F528C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51" b="19408"/>
          <a:stretch>
            <a:fillRect/>
          </a:stretch>
        </p:blipFill>
        <p:spPr bwMode="auto">
          <a:xfrm>
            <a:off x="-5307" y="4610100"/>
            <a:ext cx="44958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5" name="Group 1">
            <a:extLst>
              <a:ext uri="{FF2B5EF4-FFF2-40B4-BE49-F238E27FC236}">
                <a16:creationId xmlns:a16="http://schemas.microsoft.com/office/drawing/2014/main" id="{4B102112-2EFF-F4F5-E5B9-F2F34179899A}"/>
              </a:ext>
            </a:extLst>
          </p:cNvPr>
          <p:cNvGrpSpPr>
            <a:grpSpLocks/>
          </p:cNvGrpSpPr>
          <p:nvPr/>
        </p:nvGrpSpPr>
        <p:grpSpPr bwMode="auto">
          <a:xfrm>
            <a:off x="-5307" y="1044575"/>
            <a:ext cx="4083050" cy="3505200"/>
            <a:chOff x="1447800" y="1295400"/>
            <a:chExt cx="6248400" cy="5410200"/>
          </a:xfrm>
        </p:grpSpPr>
        <p:pic>
          <p:nvPicPr>
            <p:cNvPr id="40968" name="Picture 3" descr="Distances">
              <a:extLst>
                <a:ext uri="{FF2B5EF4-FFF2-40B4-BE49-F238E27FC236}">
                  <a16:creationId xmlns:a16="http://schemas.microsoft.com/office/drawing/2014/main" id="{22425E0E-0989-ABC9-341A-92933A26BB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295400"/>
              <a:ext cx="6248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5" name="Oval 10">
              <a:extLst>
                <a:ext uri="{FF2B5EF4-FFF2-40B4-BE49-F238E27FC236}">
                  <a16:creationId xmlns:a16="http://schemas.microsoft.com/office/drawing/2014/main" id="{A9310638-6986-5B7E-8CB9-B809EA7E959D}"/>
                </a:ext>
              </a:extLst>
            </p:cNvPr>
            <p:cNvSpPr>
              <a:spLocks noChangeArrowheads="1"/>
            </p:cNvSpPr>
            <p:nvPr/>
          </p:nvSpPr>
          <p:spPr bwMode="auto">
            <a:xfrm>
              <a:off x="4190586" y="2285310"/>
              <a:ext cx="456726" cy="458200"/>
            </a:xfrm>
            <a:prstGeom prst="ellipse">
              <a:avLst/>
            </a:prstGeom>
            <a:noFill/>
            <a:ln w="444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grpSp>
      <p:pic>
        <p:nvPicPr>
          <p:cNvPr id="40967" name="Picture 1" descr="Screen Shot 2016-06-14 at 9.03.45 AM.png">
            <a:extLst>
              <a:ext uri="{FF2B5EF4-FFF2-40B4-BE49-F238E27FC236}">
                <a16:creationId xmlns:a16="http://schemas.microsoft.com/office/drawing/2014/main" id="{F82DD9AC-2011-8501-7B64-EE11AA5F270C}"/>
              </a:ext>
            </a:extLst>
          </p:cNvPr>
          <p:cNvPicPr>
            <a:picLocks noChangeAspect="1"/>
          </p:cNvPicPr>
          <p:nvPr/>
        </p:nvPicPr>
        <p:blipFill rotWithShape="1">
          <a:blip r:embed="rId5">
            <a:extLst>
              <a:ext uri="{28A0092B-C50C-407E-A947-70E740481C1C}">
                <a14:useLocalDpi xmlns:a14="http://schemas.microsoft.com/office/drawing/2010/main" val="0"/>
              </a:ext>
            </a:extLst>
          </a:blip>
          <a:srcRect r="1873"/>
          <a:stretch/>
        </p:blipFill>
        <p:spPr bwMode="auto">
          <a:xfrm>
            <a:off x="7775730" y="981538"/>
            <a:ext cx="441627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D949632-1FF3-DB57-91A3-083189DA16EC}"/>
              </a:ext>
            </a:extLst>
          </p:cNvPr>
          <p:cNvSpPr txBox="1"/>
          <p:nvPr/>
        </p:nvSpPr>
        <p:spPr>
          <a:xfrm>
            <a:off x="4388009" y="1501259"/>
            <a:ext cx="678391" cy="369332"/>
          </a:xfrm>
          <a:prstGeom prst="rect">
            <a:avLst/>
          </a:prstGeom>
          <a:noFill/>
        </p:spPr>
        <p:txBody>
          <a:bodyPr wrap="none" rtlCol="0">
            <a:spAutoFit/>
          </a:bodyPr>
          <a:lstStyle/>
          <a:p>
            <a:r>
              <a:rPr lang="en-US" dirty="0">
                <a:solidFill>
                  <a:srgbClr val="00B0F0"/>
                </a:solidFill>
              </a:rPr>
              <a:t>2013</a:t>
            </a:r>
          </a:p>
        </p:txBody>
      </p:sp>
      <p:pic>
        <p:nvPicPr>
          <p:cNvPr id="4" name="Picture 3">
            <a:extLst>
              <a:ext uri="{FF2B5EF4-FFF2-40B4-BE49-F238E27FC236}">
                <a16:creationId xmlns:a16="http://schemas.microsoft.com/office/drawing/2014/main" id="{3B35C92E-973A-EB6E-1A46-6848E155EDE2}"/>
              </a:ext>
            </a:extLst>
          </p:cNvPr>
          <p:cNvPicPr>
            <a:picLocks noChangeAspect="1"/>
          </p:cNvPicPr>
          <p:nvPr/>
        </p:nvPicPr>
        <p:blipFill>
          <a:blip r:embed="rId6"/>
          <a:stretch>
            <a:fillRect/>
          </a:stretch>
        </p:blipFill>
        <p:spPr>
          <a:xfrm>
            <a:off x="4069572" y="1595637"/>
            <a:ext cx="200233" cy="3428991"/>
          </a:xfrm>
          <a:prstGeom prst="rect">
            <a:avLst/>
          </a:prstGeom>
        </p:spPr>
      </p:pic>
      <p:sp>
        <p:nvSpPr>
          <p:cNvPr id="9" name="TextBox 8">
            <a:extLst>
              <a:ext uri="{FF2B5EF4-FFF2-40B4-BE49-F238E27FC236}">
                <a16:creationId xmlns:a16="http://schemas.microsoft.com/office/drawing/2014/main" id="{EED9E651-5637-1F50-7EF0-25B7EF82EEC9}"/>
              </a:ext>
            </a:extLst>
          </p:cNvPr>
          <p:cNvSpPr txBox="1"/>
          <p:nvPr/>
        </p:nvSpPr>
        <p:spPr>
          <a:xfrm>
            <a:off x="4495862" y="3038394"/>
            <a:ext cx="4582421" cy="3693319"/>
          </a:xfrm>
          <a:prstGeom prst="rect">
            <a:avLst/>
          </a:prstGeom>
          <a:solidFill>
            <a:schemeClr val="bg1"/>
          </a:solidFill>
          <a:ln>
            <a:solidFill>
              <a:schemeClr val="accent1"/>
            </a:solidFill>
          </a:ln>
        </p:spPr>
        <p:txBody>
          <a:bodyPr wrap="square" rtlCol="0">
            <a:spAutoFit/>
          </a:bodyPr>
          <a:lstStyle/>
          <a:p>
            <a:r>
              <a:rPr lang="en-US" dirty="0">
                <a:sym typeface="Wingdings" pitchFamily="2" charset="2"/>
              </a:rPr>
              <a:t>Fitted the entire </a:t>
            </a:r>
            <a:r>
              <a:rPr lang="en-US" dirty="0">
                <a:latin typeface="Symbol" pitchFamily="2" charset="2"/>
                <a:sym typeface="Wingdings" pitchFamily="2" charset="2"/>
              </a:rPr>
              <a:t>l</a:t>
            </a:r>
            <a:r>
              <a:rPr lang="en-US" baseline="-25000" dirty="0">
                <a:sym typeface="Wingdings" pitchFamily="2" charset="2"/>
              </a:rPr>
              <a:t>a</a:t>
            </a:r>
            <a:r>
              <a:rPr lang="en-US" dirty="0">
                <a:sym typeface="Wingdings" pitchFamily="2" charset="2"/>
              </a:rPr>
              <a:t>, </a:t>
            </a:r>
            <a:r>
              <a:rPr lang="en-US" dirty="0">
                <a:latin typeface="Symbol" pitchFamily="2" charset="2"/>
                <a:sym typeface="Wingdings" pitchFamily="2" charset="2"/>
              </a:rPr>
              <a:t>l</a:t>
            </a:r>
            <a:r>
              <a:rPr lang="en-US" baseline="-25000" dirty="0">
                <a:sym typeface="Wingdings" pitchFamily="2" charset="2"/>
              </a:rPr>
              <a:t>e</a:t>
            </a:r>
            <a:r>
              <a:rPr lang="en-US" dirty="0">
                <a:sym typeface="Wingdings" pitchFamily="2" charset="2"/>
              </a:rPr>
              <a:t> ice depth table to all calibration data simultaneously  this overcomes previous limitation in 2006 paper</a:t>
            </a:r>
          </a:p>
          <a:p>
            <a:endParaRPr lang="en-US" dirty="0">
              <a:sym typeface="Wingdings" pitchFamily="2" charset="2"/>
            </a:endParaRPr>
          </a:p>
          <a:p>
            <a:r>
              <a:rPr lang="en-US" dirty="0">
                <a:sym typeface="Wingdings" pitchFamily="2" charset="2"/>
              </a:rPr>
              <a:t>Developed photon propagation code (</a:t>
            </a:r>
            <a:r>
              <a:rPr lang="en-US" dirty="0" err="1">
                <a:sym typeface="Wingdings" pitchFamily="2" charset="2"/>
              </a:rPr>
              <a:t>ppc</a:t>
            </a:r>
            <a:r>
              <a:rPr lang="en-US" dirty="0">
                <a:sym typeface="Wingdings" pitchFamily="2" charset="2"/>
              </a:rPr>
              <a:t>), which re-simulates calibration data on the spot, allows for easy updates to simulation when tweaking the underlying ice model</a:t>
            </a:r>
          </a:p>
          <a:p>
            <a:endParaRPr lang="en-US" dirty="0">
              <a:sym typeface="Wingdings" pitchFamily="2" charset="2"/>
            </a:endParaRPr>
          </a:p>
          <a:p>
            <a:r>
              <a:rPr lang="en-US" dirty="0">
                <a:sym typeface="Wingdings" pitchFamily="2" charset="2"/>
              </a:rPr>
              <a:t>In later sets, 12 LEDs on each of nearly 5160 DOMs are flashed individually, with 100s of receivers for each event with many time bins for each  a wealth of data</a:t>
            </a:r>
          </a:p>
        </p:txBody>
      </p:sp>
      <p:pic>
        <p:nvPicPr>
          <p:cNvPr id="5" name="Picture 6" descr="exa_1">
            <a:extLst>
              <a:ext uri="{FF2B5EF4-FFF2-40B4-BE49-F238E27FC236}">
                <a16:creationId xmlns:a16="http://schemas.microsoft.com/office/drawing/2014/main" id="{30F15D78-0C60-8058-75E6-108D89B605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2171" y="4651661"/>
            <a:ext cx="2905941" cy="201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682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16D1C5B8-DEE0-19E9-2828-66B01EB1D552}"/>
              </a:ext>
            </a:extLst>
          </p:cNvPr>
          <p:cNvSpPr>
            <a:spLocks noGrp="1" noChangeArrowheads="1"/>
          </p:cNvSpPr>
          <p:nvPr>
            <p:ph type="title"/>
          </p:nvPr>
        </p:nvSpPr>
        <p:spPr>
          <a:xfrm>
            <a:off x="1981200" y="152400"/>
            <a:ext cx="8229600" cy="1143000"/>
          </a:xfrm>
        </p:spPr>
        <p:txBody>
          <a:bodyPr/>
          <a:lstStyle/>
          <a:p>
            <a:r>
              <a:rPr lang="en-US" altLang="en-US">
                <a:ea typeface="ＭＳ Ｐゴシック" panose="020B0600070205080204" pitchFamily="34" charset="-128"/>
              </a:rPr>
              <a:t>Photon tracking with tables</a:t>
            </a:r>
          </a:p>
        </p:txBody>
      </p:sp>
      <p:pic>
        <p:nvPicPr>
          <p:cNvPr id="35842" name="Picture 3" descr="cell">
            <a:extLst>
              <a:ext uri="{FF2B5EF4-FFF2-40B4-BE49-F238E27FC236}">
                <a16:creationId xmlns:a16="http://schemas.microsoft.com/office/drawing/2014/main" id="{38364076-66F9-38E3-45D2-856D528C9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71601"/>
            <a:ext cx="455295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4">
            <a:extLst>
              <a:ext uri="{FF2B5EF4-FFF2-40B4-BE49-F238E27FC236}">
                <a16:creationId xmlns:a16="http://schemas.microsoft.com/office/drawing/2014/main" id="{8885A74C-C1D0-B753-368B-588397B891B2}"/>
              </a:ext>
            </a:extLst>
          </p:cNvPr>
          <p:cNvSpPr txBox="1">
            <a:spLocks noChangeArrowheads="1"/>
          </p:cNvSpPr>
          <p:nvPr/>
        </p:nvSpPr>
        <p:spPr bwMode="auto">
          <a:xfrm>
            <a:off x="6553200" y="1636714"/>
            <a:ext cx="3905250" cy="4486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457200" fontAlgn="base">
              <a:spcBef>
                <a:spcPct val="0"/>
              </a:spcBef>
              <a:spcAft>
                <a:spcPct val="0"/>
              </a:spcAft>
              <a:buFontTx/>
              <a:buChar char="•"/>
              <a:defRPr/>
            </a:pPr>
            <a:r>
              <a:rPr lang="en-US">
                <a:solidFill>
                  <a:prstClr val="black"/>
                </a:solidFill>
                <a:latin typeface="Calibri" charset="0"/>
                <a:ea typeface="ＭＳ Ｐゴシック" charset="0"/>
                <a:cs typeface="ＭＳ Ｐゴシック" charset="0"/>
              </a:rPr>
              <a:t> First, run photonics to fill space with photons, tabulate the result</a:t>
            </a:r>
          </a:p>
          <a:p>
            <a:pPr defTabSz="457200" fontAlgn="base">
              <a:spcBef>
                <a:spcPct val="0"/>
              </a:spcBef>
              <a:spcAft>
                <a:spcPct val="0"/>
              </a:spcAft>
              <a:buFontTx/>
              <a:buChar char="•"/>
              <a:defRPr/>
            </a:pPr>
            <a:endParaRPr lang="en-US">
              <a:solidFill>
                <a:prstClr val="black"/>
              </a:solidFill>
              <a:latin typeface="Calibri" charset="0"/>
              <a:ea typeface="ＭＳ Ｐゴシック" charset="0"/>
              <a:cs typeface="ＭＳ Ｐゴシック" charset="0"/>
            </a:endParaRPr>
          </a:p>
          <a:p>
            <a:pPr defTabSz="457200" fontAlgn="base">
              <a:spcBef>
                <a:spcPct val="0"/>
              </a:spcBef>
              <a:spcAft>
                <a:spcPct val="0"/>
              </a:spcAft>
              <a:buFontTx/>
              <a:buChar char="•"/>
              <a:defRPr/>
            </a:pPr>
            <a:r>
              <a:rPr lang="en-US">
                <a:solidFill>
                  <a:prstClr val="black"/>
                </a:solidFill>
                <a:latin typeface="Calibri" charset="0"/>
                <a:ea typeface="ＭＳ Ｐゴシック" charset="0"/>
                <a:cs typeface="ＭＳ Ｐゴシック" charset="0"/>
              </a:rPr>
              <a:t> Create such tables for nominal light sources: cascade and uniform half-muon</a:t>
            </a:r>
          </a:p>
          <a:p>
            <a:pPr defTabSz="457200" fontAlgn="base">
              <a:spcBef>
                <a:spcPct val="0"/>
              </a:spcBef>
              <a:spcAft>
                <a:spcPct val="0"/>
              </a:spcAft>
              <a:buFontTx/>
              <a:buChar char="•"/>
              <a:defRPr/>
            </a:pPr>
            <a:endParaRPr lang="en-US">
              <a:solidFill>
                <a:prstClr val="black"/>
              </a:solidFill>
              <a:latin typeface="Calibri" charset="0"/>
              <a:ea typeface="ＭＳ Ｐゴシック" charset="0"/>
              <a:cs typeface="ＭＳ Ｐゴシック" charset="0"/>
            </a:endParaRPr>
          </a:p>
          <a:p>
            <a:pPr defTabSz="457200" fontAlgn="base">
              <a:spcBef>
                <a:spcPct val="0"/>
              </a:spcBef>
              <a:spcAft>
                <a:spcPct val="0"/>
              </a:spcAft>
              <a:buFontTx/>
              <a:buChar char="•"/>
              <a:defRPr/>
            </a:pPr>
            <a:r>
              <a:rPr lang="en-US">
                <a:solidFill>
                  <a:prstClr val="black"/>
                </a:solidFill>
                <a:latin typeface="Calibri" charset="0"/>
                <a:ea typeface="ＭＳ Ｐゴシック" charset="0"/>
                <a:cs typeface="ＭＳ Ｐゴシック" charset="0"/>
              </a:rPr>
              <a:t> Simulate photon propagation by looking up photon density in tabulated distributions</a:t>
            </a:r>
          </a:p>
          <a:p>
            <a:pPr defTabSz="457200" fontAlgn="base">
              <a:spcBef>
                <a:spcPct val="0"/>
              </a:spcBef>
              <a:spcAft>
                <a:spcPct val="0"/>
              </a:spcAft>
              <a:buFontTx/>
              <a:buChar char="•"/>
              <a:defRPr/>
            </a:pPr>
            <a:endParaRPr lang="en-US">
              <a:solidFill>
                <a:prstClr val="black"/>
              </a:solidFill>
              <a:latin typeface="Calibri" charset="0"/>
              <a:ea typeface="ＭＳ Ｐゴシック" charset="0"/>
              <a:cs typeface="ＭＳ Ｐゴシック" charset="0"/>
            </a:endParaRPr>
          </a:p>
          <a:p>
            <a:pPr defTabSz="457200" fontAlgn="base">
              <a:spcBef>
                <a:spcPct val="0"/>
              </a:spcBef>
              <a:spcAft>
                <a:spcPct val="0"/>
              </a:spcAft>
              <a:buFont typeface="Wingdings" charset="0"/>
              <a:buChar char="à"/>
              <a:defRPr/>
            </a:pPr>
            <a:r>
              <a:rPr lang="en-US">
                <a:solidFill>
                  <a:prstClr val="black"/>
                </a:solidFill>
                <a:latin typeface="Calibri" charset="0"/>
                <a:ea typeface="ＭＳ Ｐゴシック" charset="0"/>
                <a:cs typeface="ＭＳ Ｐゴシック" charset="0"/>
                <a:sym typeface="Wingdings" charset="0"/>
              </a:rPr>
              <a:t> Table generation is slow</a:t>
            </a:r>
          </a:p>
          <a:p>
            <a:pPr defTabSz="457200" fontAlgn="base">
              <a:spcBef>
                <a:spcPct val="0"/>
              </a:spcBef>
              <a:spcAft>
                <a:spcPct val="0"/>
              </a:spcAft>
              <a:buFont typeface="Wingdings" charset="0"/>
              <a:buChar char="à"/>
              <a:defRPr/>
            </a:pPr>
            <a:r>
              <a:rPr lang="en-US">
                <a:solidFill>
                  <a:prstClr val="black"/>
                </a:solidFill>
                <a:latin typeface="Calibri" charset="0"/>
                <a:ea typeface="ＭＳ Ｐゴシック" charset="0"/>
                <a:cs typeface="ＭＳ Ｐゴシック" charset="0"/>
              </a:rPr>
              <a:t> Simulation suffers from a wide range of binning artifacts</a:t>
            </a:r>
          </a:p>
          <a:p>
            <a:pPr defTabSz="457200" fontAlgn="base">
              <a:spcBef>
                <a:spcPct val="0"/>
              </a:spcBef>
              <a:spcAft>
                <a:spcPct val="0"/>
              </a:spcAft>
              <a:buFont typeface="Wingdings" charset="0"/>
              <a:buChar char="à"/>
              <a:defRPr/>
            </a:pPr>
            <a:r>
              <a:rPr lang="en-US">
                <a:solidFill>
                  <a:prstClr val="black"/>
                </a:solidFill>
                <a:latin typeface="Calibri" charset="0"/>
                <a:ea typeface="ＭＳ Ｐゴシック" charset="0"/>
                <a:cs typeface="ＭＳ Ｐゴシック" charset="0"/>
              </a:rPr>
              <a:t> Simulation is also slow! (most time is spent loading the tables)</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E8E06306-A95D-FCDB-D4F1-54ADBF3EAC66}"/>
              </a:ext>
            </a:extLst>
          </p:cNvPr>
          <p:cNvSpPr>
            <a:spLocks noGrp="1" noChangeArrowheads="1"/>
          </p:cNvSpPr>
          <p:nvPr>
            <p:ph type="title"/>
          </p:nvPr>
        </p:nvSpPr>
        <p:spPr>
          <a:xfrm>
            <a:off x="1981200" y="0"/>
            <a:ext cx="8229600" cy="1143000"/>
          </a:xfrm>
        </p:spPr>
        <p:txBody>
          <a:bodyPr/>
          <a:lstStyle/>
          <a:p>
            <a:r>
              <a:rPr lang="en-US" altLang="en-US">
                <a:ea typeface="ＭＳ Ｐゴシック" panose="020B0600070205080204" pitchFamily="34" charset="-128"/>
              </a:rPr>
              <a:t>Direct photon tracking</a:t>
            </a:r>
          </a:p>
        </p:txBody>
      </p:sp>
      <p:sp>
        <p:nvSpPr>
          <p:cNvPr id="186371" name="Text Box 3">
            <a:extLst>
              <a:ext uri="{FF2B5EF4-FFF2-40B4-BE49-F238E27FC236}">
                <a16:creationId xmlns:a16="http://schemas.microsoft.com/office/drawing/2014/main" id="{9B7E5549-CBA5-3800-724F-91B5EE7A6BBA}"/>
              </a:ext>
            </a:extLst>
          </p:cNvPr>
          <p:cNvSpPr txBox="1">
            <a:spLocks noChangeArrowheads="1"/>
          </p:cNvSpPr>
          <p:nvPr/>
        </p:nvSpPr>
        <p:spPr bwMode="auto">
          <a:xfrm>
            <a:off x="2362200" y="2057400"/>
            <a:ext cx="76200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base">
              <a:spcBef>
                <a:spcPct val="0"/>
              </a:spcBef>
              <a:spcAft>
                <a:spcPct val="0"/>
              </a:spcAft>
              <a:defRPr/>
            </a:pPr>
            <a:r>
              <a:rPr lang="en-US" sz="3200">
                <a:solidFill>
                  <a:srgbClr val="C0504D"/>
                </a:solidFill>
                <a:latin typeface="Calibri" charset="0"/>
                <a:ea typeface="ＭＳ Ｐゴシック" charset="0"/>
                <a:cs typeface="ＭＳ Ｐゴシック" charset="0"/>
              </a:rPr>
              <a:t>propagate photons directly when needed</a:t>
            </a:r>
          </a:p>
        </p:txBody>
      </p:sp>
      <p:sp>
        <p:nvSpPr>
          <p:cNvPr id="186372" name="Text Box 4">
            <a:extLst>
              <a:ext uri="{FF2B5EF4-FFF2-40B4-BE49-F238E27FC236}">
                <a16:creationId xmlns:a16="http://schemas.microsoft.com/office/drawing/2014/main" id="{C2B3B0AA-23AF-A666-49D3-E4E1824D0096}"/>
              </a:ext>
            </a:extLst>
          </p:cNvPr>
          <p:cNvSpPr txBox="1">
            <a:spLocks noChangeArrowheads="1"/>
          </p:cNvSpPr>
          <p:nvPr/>
        </p:nvSpPr>
        <p:spPr bwMode="auto">
          <a:xfrm>
            <a:off x="3187206" y="990600"/>
            <a:ext cx="5808064"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457200" fontAlgn="base">
              <a:spcBef>
                <a:spcPct val="0"/>
              </a:spcBef>
              <a:spcAft>
                <a:spcPct val="0"/>
              </a:spcAft>
              <a:defRPr/>
            </a:pPr>
            <a:r>
              <a:rPr lang="en-US" i="1" u="sng" dirty="0">
                <a:solidFill>
                  <a:prstClr val="black"/>
                </a:solidFill>
                <a:latin typeface="Calibri" charset="0"/>
                <a:ea typeface="ＭＳ Ｐゴシック" charset="0"/>
                <a:cs typeface="ＭＳ Ｐゴシック" charset="0"/>
              </a:rPr>
              <a:t>p</a:t>
            </a:r>
            <a:r>
              <a:rPr lang="en-US" i="1" dirty="0">
                <a:solidFill>
                  <a:prstClr val="black"/>
                </a:solidFill>
                <a:latin typeface="Calibri" charset="0"/>
                <a:ea typeface="ＭＳ Ｐゴシック" charset="0"/>
                <a:cs typeface="ＭＳ Ｐゴシック" charset="0"/>
              </a:rPr>
              <a:t>hoton </a:t>
            </a:r>
            <a:r>
              <a:rPr lang="en-US" i="1" u="sng" dirty="0">
                <a:solidFill>
                  <a:prstClr val="black"/>
                </a:solidFill>
                <a:latin typeface="Calibri" charset="0"/>
                <a:ea typeface="ＭＳ Ｐゴシック" charset="0"/>
                <a:cs typeface="ＭＳ Ｐゴシック" charset="0"/>
              </a:rPr>
              <a:t>p</a:t>
            </a:r>
            <a:r>
              <a:rPr lang="en-US" i="1" dirty="0">
                <a:solidFill>
                  <a:prstClr val="black"/>
                </a:solidFill>
                <a:latin typeface="Calibri" charset="0"/>
                <a:ea typeface="ＭＳ Ｐゴシック" charset="0"/>
                <a:cs typeface="ＭＳ Ｐゴシック" charset="0"/>
              </a:rPr>
              <a:t>ropagation </a:t>
            </a:r>
            <a:r>
              <a:rPr lang="en-US" i="1" u="sng" dirty="0">
                <a:solidFill>
                  <a:prstClr val="black"/>
                </a:solidFill>
                <a:latin typeface="Calibri" charset="0"/>
                <a:ea typeface="ＭＳ Ｐゴシック" charset="0"/>
                <a:cs typeface="ＭＳ Ｐゴシック" charset="0"/>
              </a:rPr>
              <a:t>c</a:t>
            </a:r>
            <a:r>
              <a:rPr lang="en-US" i="1" dirty="0">
                <a:solidFill>
                  <a:prstClr val="black"/>
                </a:solidFill>
                <a:latin typeface="Calibri" charset="0"/>
                <a:ea typeface="ＭＳ Ｐゴシック" charset="0"/>
                <a:cs typeface="ＭＳ Ｐゴシック" charset="0"/>
              </a:rPr>
              <a:t>ode (</a:t>
            </a:r>
            <a:r>
              <a:rPr lang="en-US" i="1" dirty="0" err="1">
                <a:solidFill>
                  <a:prstClr val="black"/>
                </a:solidFill>
                <a:latin typeface="Calibri" charset="0"/>
                <a:ea typeface="ＭＳ Ｐゴシック" charset="0"/>
                <a:cs typeface="ＭＳ Ｐゴシック" charset="0"/>
              </a:rPr>
              <a:t>ppc</a:t>
            </a:r>
            <a:r>
              <a:rPr lang="en-US" i="1" dirty="0">
                <a:solidFill>
                  <a:prstClr val="black"/>
                </a:solidFill>
                <a:latin typeface="Calibri" charset="0"/>
                <a:ea typeface="ＭＳ Ｐゴシック" charset="0"/>
                <a:cs typeface="ＭＳ Ｐゴシック" charset="0"/>
              </a:rPr>
              <a:t>) or OpenCL simulation (</a:t>
            </a:r>
            <a:r>
              <a:rPr lang="en-US" i="1" dirty="0" err="1">
                <a:solidFill>
                  <a:prstClr val="black"/>
                </a:solidFill>
                <a:latin typeface="Calibri" charset="0"/>
                <a:ea typeface="ＭＳ Ｐゴシック" charset="0"/>
                <a:cs typeface="ＭＳ Ｐゴシック" charset="0"/>
              </a:rPr>
              <a:t>clsim</a:t>
            </a:r>
            <a:r>
              <a:rPr lang="en-US" i="1" dirty="0">
                <a:solidFill>
                  <a:prstClr val="black"/>
                </a:solidFill>
                <a:latin typeface="Calibri" charset="0"/>
                <a:ea typeface="ＭＳ Ｐゴシック" charset="0"/>
                <a:cs typeface="ＭＳ Ｐゴシック" charset="0"/>
              </a:rPr>
              <a:t>)</a:t>
            </a:r>
          </a:p>
          <a:p>
            <a:pPr algn="ctr" defTabSz="457200" fontAlgn="base">
              <a:spcBef>
                <a:spcPct val="0"/>
              </a:spcBef>
              <a:spcAft>
                <a:spcPct val="0"/>
              </a:spcAft>
              <a:defRPr/>
            </a:pPr>
            <a:r>
              <a:rPr lang="en-US" i="1" dirty="0">
                <a:solidFill>
                  <a:prstClr val="black"/>
                </a:solidFill>
                <a:latin typeface="Calibri" charset="0"/>
                <a:ea typeface="ＭＳ Ｐゴシック" charset="0"/>
                <a:cs typeface="ＭＳ Ｐゴシック" charset="0"/>
              </a:rPr>
              <a:t>or photon simulation (</a:t>
            </a:r>
            <a:r>
              <a:rPr lang="en-US" i="1" dirty="0" err="1">
                <a:solidFill>
                  <a:prstClr val="black"/>
                </a:solidFill>
                <a:latin typeface="Calibri" charset="0"/>
                <a:ea typeface="ＭＳ Ｐゴシック" charset="0"/>
                <a:cs typeface="ＭＳ Ｐゴシック" charset="0"/>
              </a:rPr>
              <a:t>photosim</a:t>
            </a:r>
            <a:r>
              <a:rPr lang="en-US" i="1" dirty="0">
                <a:solidFill>
                  <a:prstClr val="black"/>
                </a:solidFill>
                <a:latin typeface="Calibri" charset="0"/>
                <a:ea typeface="ＭＳ Ｐゴシック" charset="0"/>
                <a:cs typeface="ＭＳ Ｐゴシック" charset="0"/>
              </a:rPr>
              <a:t>)</a:t>
            </a:r>
          </a:p>
        </p:txBody>
      </p:sp>
      <p:sp>
        <p:nvSpPr>
          <p:cNvPr id="186373" name="Text Box 5">
            <a:extLst>
              <a:ext uri="{FF2B5EF4-FFF2-40B4-BE49-F238E27FC236}">
                <a16:creationId xmlns:a16="http://schemas.microsoft.com/office/drawing/2014/main" id="{A8162D0C-EE33-7021-E5B6-66E2749D2E39}"/>
              </a:ext>
            </a:extLst>
          </p:cNvPr>
          <p:cNvSpPr txBox="1">
            <a:spLocks noChangeArrowheads="1"/>
          </p:cNvSpPr>
          <p:nvPr/>
        </p:nvSpPr>
        <p:spPr bwMode="auto">
          <a:xfrm>
            <a:off x="2743201" y="3124200"/>
            <a:ext cx="1514475" cy="37623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insert photon</a:t>
            </a:r>
          </a:p>
        </p:txBody>
      </p:sp>
      <p:sp>
        <p:nvSpPr>
          <p:cNvPr id="186374" name="Text Box 6">
            <a:extLst>
              <a:ext uri="{FF2B5EF4-FFF2-40B4-BE49-F238E27FC236}">
                <a16:creationId xmlns:a16="http://schemas.microsoft.com/office/drawing/2014/main" id="{19F9E935-9633-51CA-4796-4D33D05595F4}"/>
              </a:ext>
            </a:extLst>
          </p:cNvPr>
          <p:cNvSpPr txBox="1">
            <a:spLocks noChangeArrowheads="1"/>
          </p:cNvSpPr>
          <p:nvPr/>
        </p:nvSpPr>
        <p:spPr bwMode="auto">
          <a:xfrm>
            <a:off x="2438400" y="3886200"/>
            <a:ext cx="2098780" cy="369332"/>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length to absorption</a:t>
            </a:r>
          </a:p>
        </p:txBody>
      </p:sp>
      <p:sp>
        <p:nvSpPr>
          <p:cNvPr id="186375" name="Text Box 7">
            <a:extLst>
              <a:ext uri="{FF2B5EF4-FFF2-40B4-BE49-F238E27FC236}">
                <a16:creationId xmlns:a16="http://schemas.microsoft.com/office/drawing/2014/main" id="{B4596ACE-714E-C9D6-D402-107CE0B03B50}"/>
              </a:ext>
            </a:extLst>
          </p:cNvPr>
          <p:cNvSpPr txBox="1">
            <a:spLocks noChangeArrowheads="1"/>
          </p:cNvSpPr>
          <p:nvPr/>
        </p:nvSpPr>
        <p:spPr bwMode="auto">
          <a:xfrm>
            <a:off x="5257801" y="3886200"/>
            <a:ext cx="2370201" cy="36933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distance to next scatter</a:t>
            </a:r>
          </a:p>
        </p:txBody>
      </p:sp>
      <p:sp>
        <p:nvSpPr>
          <p:cNvPr id="186376" name="Text Box 8">
            <a:extLst>
              <a:ext uri="{FF2B5EF4-FFF2-40B4-BE49-F238E27FC236}">
                <a16:creationId xmlns:a16="http://schemas.microsoft.com/office/drawing/2014/main" id="{C5F8C543-B721-79F5-F075-6D0E8A3EF548}"/>
              </a:ext>
            </a:extLst>
          </p:cNvPr>
          <p:cNvSpPr txBox="1">
            <a:spLocks noChangeArrowheads="1"/>
          </p:cNvSpPr>
          <p:nvPr/>
        </p:nvSpPr>
        <p:spPr bwMode="auto">
          <a:xfrm>
            <a:off x="6499225" y="4953000"/>
            <a:ext cx="2544094" cy="369332"/>
          </a:xfrm>
          <a:prstGeom prst="rect">
            <a:avLst/>
          </a:prstGeom>
          <a:solidFill>
            <a:srgbClr val="CC99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propagate to next scatter</a:t>
            </a:r>
          </a:p>
        </p:txBody>
      </p:sp>
      <p:sp>
        <p:nvSpPr>
          <p:cNvPr id="186377" name="Line 9">
            <a:extLst>
              <a:ext uri="{FF2B5EF4-FFF2-40B4-BE49-F238E27FC236}">
                <a16:creationId xmlns:a16="http://schemas.microsoft.com/office/drawing/2014/main" id="{04ED76A2-A18B-9B78-0E3D-686DD01DA764}"/>
              </a:ext>
            </a:extLst>
          </p:cNvPr>
          <p:cNvSpPr>
            <a:spLocks noChangeShapeType="1"/>
          </p:cNvSpPr>
          <p:nvPr/>
        </p:nvSpPr>
        <p:spPr bwMode="auto">
          <a:xfrm>
            <a:off x="4648200" y="4067175"/>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78" name="Line 10">
            <a:extLst>
              <a:ext uri="{FF2B5EF4-FFF2-40B4-BE49-F238E27FC236}">
                <a16:creationId xmlns:a16="http://schemas.microsoft.com/office/drawing/2014/main" id="{CB59D613-AFA4-5F66-682B-CCAF31D82B81}"/>
              </a:ext>
            </a:extLst>
          </p:cNvPr>
          <p:cNvSpPr>
            <a:spLocks noChangeShapeType="1"/>
          </p:cNvSpPr>
          <p:nvPr/>
        </p:nvSpPr>
        <p:spPr bwMode="auto">
          <a:xfrm>
            <a:off x="7239000" y="4267200"/>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79" name="Text Box 11">
            <a:extLst>
              <a:ext uri="{FF2B5EF4-FFF2-40B4-BE49-F238E27FC236}">
                <a16:creationId xmlns:a16="http://schemas.microsoft.com/office/drawing/2014/main" id="{849EFAEF-B946-72A3-99BD-A8ADCFBA5981}"/>
              </a:ext>
            </a:extLst>
          </p:cNvPr>
          <p:cNvSpPr txBox="1">
            <a:spLocks noChangeArrowheads="1"/>
          </p:cNvSpPr>
          <p:nvPr/>
        </p:nvSpPr>
        <p:spPr bwMode="auto">
          <a:xfrm>
            <a:off x="4781551" y="4964113"/>
            <a:ext cx="822469" cy="369332"/>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scatter</a:t>
            </a:r>
          </a:p>
        </p:txBody>
      </p:sp>
      <p:sp>
        <p:nvSpPr>
          <p:cNvPr id="186380" name="Line 12">
            <a:extLst>
              <a:ext uri="{FF2B5EF4-FFF2-40B4-BE49-F238E27FC236}">
                <a16:creationId xmlns:a16="http://schemas.microsoft.com/office/drawing/2014/main" id="{21B5B78B-60DA-3895-D080-6F0446205299}"/>
              </a:ext>
            </a:extLst>
          </p:cNvPr>
          <p:cNvSpPr>
            <a:spLocks noChangeShapeType="1"/>
          </p:cNvSpPr>
          <p:nvPr/>
        </p:nvSpPr>
        <p:spPr bwMode="auto">
          <a:xfrm flipH="1">
            <a:off x="5661025" y="5138738"/>
            <a:ext cx="838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81" name="Line 13">
            <a:extLst>
              <a:ext uri="{FF2B5EF4-FFF2-40B4-BE49-F238E27FC236}">
                <a16:creationId xmlns:a16="http://schemas.microsoft.com/office/drawing/2014/main" id="{5B065866-A797-1E70-EA6F-D08A224FEF56}"/>
              </a:ext>
            </a:extLst>
          </p:cNvPr>
          <p:cNvSpPr>
            <a:spLocks noChangeShapeType="1"/>
          </p:cNvSpPr>
          <p:nvPr/>
        </p:nvSpPr>
        <p:spPr bwMode="auto">
          <a:xfrm>
            <a:off x="3429000" y="35052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82" name="Line 14">
            <a:extLst>
              <a:ext uri="{FF2B5EF4-FFF2-40B4-BE49-F238E27FC236}">
                <a16:creationId xmlns:a16="http://schemas.microsoft.com/office/drawing/2014/main" id="{E6418C26-7CC8-1DBD-C416-6431F2AAEF14}"/>
              </a:ext>
            </a:extLst>
          </p:cNvPr>
          <p:cNvSpPr>
            <a:spLocks noChangeShapeType="1"/>
          </p:cNvSpPr>
          <p:nvPr/>
        </p:nvSpPr>
        <p:spPr bwMode="auto">
          <a:xfrm flipV="1">
            <a:off x="5486400" y="4267200"/>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83" name="Text Box 15">
            <a:extLst>
              <a:ext uri="{FF2B5EF4-FFF2-40B4-BE49-F238E27FC236}">
                <a16:creationId xmlns:a16="http://schemas.microsoft.com/office/drawing/2014/main" id="{529D77BA-A328-7BD6-D229-D8E009D1B149}"/>
              </a:ext>
            </a:extLst>
          </p:cNvPr>
          <p:cNvSpPr txBox="1">
            <a:spLocks noChangeArrowheads="1"/>
          </p:cNvSpPr>
          <p:nvPr/>
        </p:nvSpPr>
        <p:spPr bwMode="auto">
          <a:xfrm>
            <a:off x="6172200" y="5791201"/>
            <a:ext cx="1447800" cy="92551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check for intersection with OMs</a:t>
            </a:r>
          </a:p>
        </p:txBody>
      </p:sp>
      <p:sp>
        <p:nvSpPr>
          <p:cNvPr id="186384" name="Line 16">
            <a:extLst>
              <a:ext uri="{FF2B5EF4-FFF2-40B4-BE49-F238E27FC236}">
                <a16:creationId xmlns:a16="http://schemas.microsoft.com/office/drawing/2014/main" id="{96EF86BF-5991-6AC0-38B1-E0366C5FAABB}"/>
              </a:ext>
            </a:extLst>
          </p:cNvPr>
          <p:cNvSpPr>
            <a:spLocks noChangeShapeType="1"/>
          </p:cNvSpPr>
          <p:nvPr/>
        </p:nvSpPr>
        <p:spPr bwMode="auto">
          <a:xfrm flipV="1">
            <a:off x="6934200" y="5334000"/>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85" name="Text Box 17">
            <a:extLst>
              <a:ext uri="{FF2B5EF4-FFF2-40B4-BE49-F238E27FC236}">
                <a16:creationId xmlns:a16="http://schemas.microsoft.com/office/drawing/2014/main" id="{6B93F63A-71D6-62EE-D74B-41858A566E4D}"/>
              </a:ext>
            </a:extLst>
          </p:cNvPr>
          <p:cNvSpPr txBox="1">
            <a:spLocks noChangeArrowheads="1"/>
          </p:cNvSpPr>
          <p:nvPr/>
        </p:nvSpPr>
        <p:spPr bwMode="auto">
          <a:xfrm>
            <a:off x="8153401" y="5791201"/>
            <a:ext cx="1311275" cy="925513"/>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Check for distance to absorption</a:t>
            </a:r>
          </a:p>
        </p:txBody>
      </p:sp>
      <p:sp>
        <p:nvSpPr>
          <p:cNvPr id="186386" name="Line 18">
            <a:extLst>
              <a:ext uri="{FF2B5EF4-FFF2-40B4-BE49-F238E27FC236}">
                <a16:creationId xmlns:a16="http://schemas.microsoft.com/office/drawing/2014/main" id="{C30F2F80-40CA-5F46-D736-D07E3685EEE8}"/>
              </a:ext>
            </a:extLst>
          </p:cNvPr>
          <p:cNvSpPr>
            <a:spLocks noChangeShapeType="1"/>
          </p:cNvSpPr>
          <p:nvPr/>
        </p:nvSpPr>
        <p:spPr bwMode="auto">
          <a:xfrm flipV="1">
            <a:off x="8686800" y="5334000"/>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87" name="Text Box 19">
            <a:extLst>
              <a:ext uri="{FF2B5EF4-FFF2-40B4-BE49-F238E27FC236}">
                <a16:creationId xmlns:a16="http://schemas.microsoft.com/office/drawing/2014/main" id="{3ACBCB09-B784-8E1D-ED8C-614E13D22041}"/>
              </a:ext>
            </a:extLst>
          </p:cNvPr>
          <p:cNvSpPr txBox="1">
            <a:spLocks noChangeArrowheads="1"/>
          </p:cNvSpPr>
          <p:nvPr/>
        </p:nvSpPr>
        <p:spPr bwMode="auto">
          <a:xfrm>
            <a:off x="5241926" y="6053139"/>
            <a:ext cx="434975" cy="37623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hit</a:t>
            </a:r>
          </a:p>
        </p:txBody>
      </p:sp>
      <p:sp>
        <p:nvSpPr>
          <p:cNvPr id="186388" name="Line 20">
            <a:extLst>
              <a:ext uri="{FF2B5EF4-FFF2-40B4-BE49-F238E27FC236}">
                <a16:creationId xmlns:a16="http://schemas.microsoft.com/office/drawing/2014/main" id="{0B5AF19B-B36B-7443-60D4-373E5C350B9C}"/>
              </a:ext>
            </a:extLst>
          </p:cNvPr>
          <p:cNvSpPr>
            <a:spLocks noChangeShapeType="1"/>
          </p:cNvSpPr>
          <p:nvPr/>
        </p:nvSpPr>
        <p:spPr bwMode="auto">
          <a:xfrm flipH="1">
            <a:off x="5715000" y="62484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89" name="Text Box 21">
            <a:extLst>
              <a:ext uri="{FF2B5EF4-FFF2-40B4-BE49-F238E27FC236}">
                <a16:creationId xmlns:a16="http://schemas.microsoft.com/office/drawing/2014/main" id="{0AA1B63E-2AF2-3F10-186F-1F4347C18878}"/>
              </a:ext>
            </a:extLst>
          </p:cNvPr>
          <p:cNvSpPr txBox="1">
            <a:spLocks noChangeArrowheads="1"/>
          </p:cNvSpPr>
          <p:nvPr/>
        </p:nvSpPr>
        <p:spPr bwMode="auto">
          <a:xfrm>
            <a:off x="9890126" y="6053138"/>
            <a:ext cx="523541" cy="36933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lost</a:t>
            </a:r>
          </a:p>
        </p:txBody>
      </p:sp>
      <p:sp>
        <p:nvSpPr>
          <p:cNvPr id="186390" name="Line 22">
            <a:extLst>
              <a:ext uri="{FF2B5EF4-FFF2-40B4-BE49-F238E27FC236}">
                <a16:creationId xmlns:a16="http://schemas.microsoft.com/office/drawing/2014/main" id="{A84436DB-D618-6F90-F281-3AB94AF11918}"/>
              </a:ext>
            </a:extLst>
          </p:cNvPr>
          <p:cNvSpPr>
            <a:spLocks noChangeShapeType="1"/>
          </p:cNvSpPr>
          <p:nvPr/>
        </p:nvSpPr>
        <p:spPr bwMode="auto">
          <a:xfrm>
            <a:off x="9467850" y="62484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schematic">
            <a:extLst>
              <a:ext uri="{FF2B5EF4-FFF2-40B4-BE49-F238E27FC236}">
                <a16:creationId xmlns:a16="http://schemas.microsoft.com/office/drawing/2014/main" id="{1A6BEBAA-9574-E748-AADB-3F6B73829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139" y="381001"/>
            <a:ext cx="8472487"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3">
            <a:extLst>
              <a:ext uri="{FF2B5EF4-FFF2-40B4-BE49-F238E27FC236}">
                <a16:creationId xmlns:a16="http://schemas.microsoft.com/office/drawing/2014/main" id="{F7F281B8-7D9B-BA4F-A74C-2AFAE4E7C1B5}"/>
              </a:ext>
            </a:extLst>
          </p:cNvPr>
          <p:cNvSpPr>
            <a:spLocks noGrp="1"/>
          </p:cNvSpPr>
          <p:nvPr>
            <p:ph type="title"/>
          </p:nvPr>
        </p:nvSpPr>
        <p:spPr>
          <a:xfrm>
            <a:off x="1981200" y="0"/>
            <a:ext cx="8229600" cy="1143000"/>
          </a:xfrm>
        </p:spPr>
        <p:txBody>
          <a:bodyPr/>
          <a:lstStyle/>
          <a:p>
            <a:pPr algn="ctr" eaLnBrk="1" hangingPunct="1"/>
            <a:r>
              <a:rPr lang="en-US" altLang="en-US" sz="3200" dirty="0"/>
              <a:t>Simulation: Direct photon tracking</a:t>
            </a:r>
          </a:p>
        </p:txBody>
      </p:sp>
      <p:sp>
        <p:nvSpPr>
          <p:cNvPr id="224261" name="Rectangle 5">
            <a:extLst>
              <a:ext uri="{FF2B5EF4-FFF2-40B4-BE49-F238E27FC236}">
                <a16:creationId xmlns:a16="http://schemas.microsoft.com/office/drawing/2014/main" id="{F94CAFD2-F9FB-0244-8514-23AF09724B7D}"/>
              </a:ext>
            </a:extLst>
          </p:cNvPr>
          <p:cNvSpPr>
            <a:spLocks noChangeArrowheads="1"/>
          </p:cNvSpPr>
          <p:nvPr/>
        </p:nvSpPr>
        <p:spPr bwMode="auto">
          <a:xfrm>
            <a:off x="8077200" y="5114926"/>
            <a:ext cx="2514600" cy="1477963"/>
          </a:xfrm>
          <a:prstGeom prst="rect">
            <a:avLst/>
          </a:prstGeom>
          <a:noFill/>
          <a:ln>
            <a:noFill/>
          </a:ln>
          <a:effec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Same code used for both flasher simulation/ice calibration and muon/physics data simulation</a:t>
            </a:r>
          </a:p>
        </p:txBody>
      </p:sp>
      <p:pic>
        <p:nvPicPr>
          <p:cNvPr id="22532" name="Picture 6" descr="ph">
            <a:extLst>
              <a:ext uri="{FF2B5EF4-FFF2-40B4-BE49-F238E27FC236}">
                <a16:creationId xmlns:a16="http://schemas.microsoft.com/office/drawing/2014/main" id="{135EC0D2-FBCB-C943-9285-F0E1B4FFD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7976" y="3992564"/>
            <a:ext cx="3984625"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3" name="Line 7">
            <a:extLst>
              <a:ext uri="{FF2B5EF4-FFF2-40B4-BE49-F238E27FC236}">
                <a16:creationId xmlns:a16="http://schemas.microsoft.com/office/drawing/2014/main" id="{6982ACAD-C768-0141-AC81-45774C2D116B}"/>
              </a:ext>
            </a:extLst>
          </p:cNvPr>
          <p:cNvSpPr>
            <a:spLocks noChangeShapeType="1"/>
          </p:cNvSpPr>
          <p:nvPr/>
        </p:nvSpPr>
        <p:spPr bwMode="auto">
          <a:xfrm flipH="1">
            <a:off x="5562601" y="4090989"/>
            <a:ext cx="835025" cy="1587"/>
          </a:xfrm>
          <a:prstGeom prst="line">
            <a:avLst/>
          </a:prstGeom>
          <a:noFill/>
          <a:ln w="19050">
            <a:solidFill>
              <a:srgbClr val="0000FF"/>
            </a:solidFill>
            <a:prstDash val="dash"/>
            <a:round/>
            <a:headEnd/>
            <a:tailEnd type="triangl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64" name="Text Box 8">
            <a:extLst>
              <a:ext uri="{FF2B5EF4-FFF2-40B4-BE49-F238E27FC236}">
                <a16:creationId xmlns:a16="http://schemas.microsoft.com/office/drawing/2014/main" id="{35053B97-FA92-4248-85F3-C606E2DD3C8D}"/>
              </a:ext>
            </a:extLst>
          </p:cNvPr>
          <p:cNvSpPr txBox="1">
            <a:spLocks noChangeArrowheads="1"/>
          </p:cNvSpPr>
          <p:nvPr/>
        </p:nvSpPr>
        <p:spPr bwMode="auto">
          <a:xfrm>
            <a:off x="6335714" y="3917951"/>
            <a:ext cx="1494127" cy="307777"/>
          </a:xfrm>
          <a:prstGeom prst="rect">
            <a:avLst/>
          </a:prstGeom>
          <a:noFill/>
          <a:ln>
            <a:noFill/>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execution threads</a:t>
            </a:r>
          </a:p>
        </p:txBody>
      </p:sp>
      <p:sp>
        <p:nvSpPr>
          <p:cNvPr id="224265" name="Line 9">
            <a:extLst>
              <a:ext uri="{FF2B5EF4-FFF2-40B4-BE49-F238E27FC236}">
                <a16:creationId xmlns:a16="http://schemas.microsoft.com/office/drawing/2014/main" id="{D4A54DED-E8E7-014B-BBCB-F5C5521E46A1}"/>
              </a:ext>
            </a:extLst>
          </p:cNvPr>
          <p:cNvSpPr>
            <a:spLocks noChangeShapeType="1"/>
          </p:cNvSpPr>
          <p:nvPr/>
        </p:nvSpPr>
        <p:spPr bwMode="auto">
          <a:xfrm flipH="1">
            <a:off x="5562601" y="4822825"/>
            <a:ext cx="835025" cy="1588"/>
          </a:xfrm>
          <a:prstGeom prst="line">
            <a:avLst/>
          </a:prstGeom>
          <a:noFill/>
          <a:ln w="19050">
            <a:solidFill>
              <a:srgbClr val="0000FF"/>
            </a:solidFill>
            <a:prstDash val="dash"/>
            <a:round/>
            <a:headEnd/>
            <a:tailEnd type="triangl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66" name="Line 10">
            <a:extLst>
              <a:ext uri="{FF2B5EF4-FFF2-40B4-BE49-F238E27FC236}">
                <a16:creationId xmlns:a16="http://schemas.microsoft.com/office/drawing/2014/main" id="{3E088B6B-7C59-6445-92DF-157643ACB2F2}"/>
              </a:ext>
            </a:extLst>
          </p:cNvPr>
          <p:cNvSpPr>
            <a:spLocks noChangeShapeType="1"/>
          </p:cNvSpPr>
          <p:nvPr/>
        </p:nvSpPr>
        <p:spPr bwMode="auto">
          <a:xfrm flipH="1" flipV="1">
            <a:off x="5562600" y="4462463"/>
            <a:ext cx="838200" cy="0"/>
          </a:xfrm>
          <a:prstGeom prst="line">
            <a:avLst/>
          </a:prstGeom>
          <a:noFill/>
          <a:ln w="19050">
            <a:solidFill>
              <a:srgbClr val="0000FF"/>
            </a:solidFill>
            <a:prstDash val="dash"/>
            <a:round/>
            <a:headEnd/>
            <a:tailEnd type="triangl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67" name="Text Box 11">
            <a:extLst>
              <a:ext uri="{FF2B5EF4-FFF2-40B4-BE49-F238E27FC236}">
                <a16:creationId xmlns:a16="http://schemas.microsoft.com/office/drawing/2014/main" id="{106972AE-0CFB-2442-BBA5-12AAFEC6E67E}"/>
              </a:ext>
            </a:extLst>
          </p:cNvPr>
          <p:cNvSpPr txBox="1">
            <a:spLocks noChangeArrowheads="1"/>
          </p:cNvSpPr>
          <p:nvPr/>
        </p:nvSpPr>
        <p:spPr bwMode="auto">
          <a:xfrm>
            <a:off x="6324600" y="4289426"/>
            <a:ext cx="1494448" cy="307777"/>
          </a:xfrm>
          <a:prstGeom prst="rect">
            <a:avLst/>
          </a:prstGeom>
          <a:noFill/>
          <a:ln>
            <a:noFill/>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propagation steps</a:t>
            </a:r>
          </a:p>
        </p:txBody>
      </p:sp>
      <p:sp>
        <p:nvSpPr>
          <p:cNvPr id="224268" name="Line 12">
            <a:extLst>
              <a:ext uri="{FF2B5EF4-FFF2-40B4-BE49-F238E27FC236}">
                <a16:creationId xmlns:a16="http://schemas.microsoft.com/office/drawing/2014/main" id="{C683324B-8914-8740-AAFB-D72837B5A630}"/>
              </a:ext>
            </a:extLst>
          </p:cNvPr>
          <p:cNvSpPr>
            <a:spLocks noChangeShapeType="1"/>
          </p:cNvSpPr>
          <p:nvPr/>
        </p:nvSpPr>
        <p:spPr bwMode="auto">
          <a:xfrm flipH="1">
            <a:off x="5222876" y="5192713"/>
            <a:ext cx="449263" cy="76200"/>
          </a:xfrm>
          <a:prstGeom prst="line">
            <a:avLst/>
          </a:prstGeom>
          <a:noFill/>
          <a:ln w="19050">
            <a:solidFill>
              <a:srgbClr val="0000FF"/>
            </a:solidFill>
            <a:prstDash val="dash"/>
            <a:round/>
            <a:headEnd/>
            <a:tailEnd type="triangl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69" name="Line 13">
            <a:extLst>
              <a:ext uri="{FF2B5EF4-FFF2-40B4-BE49-F238E27FC236}">
                <a16:creationId xmlns:a16="http://schemas.microsoft.com/office/drawing/2014/main" id="{649CD120-31C4-8148-8AD4-3311BEE4B31F}"/>
              </a:ext>
            </a:extLst>
          </p:cNvPr>
          <p:cNvSpPr>
            <a:spLocks noChangeShapeType="1"/>
          </p:cNvSpPr>
          <p:nvPr/>
        </p:nvSpPr>
        <p:spPr bwMode="auto">
          <a:xfrm>
            <a:off x="5715000" y="5181600"/>
            <a:ext cx="685800" cy="0"/>
          </a:xfrm>
          <a:prstGeom prst="line">
            <a:avLst/>
          </a:prstGeom>
          <a:noFill/>
          <a:ln w="19050">
            <a:solidFill>
              <a:srgbClr val="0000FF"/>
            </a:solidFill>
            <a:prstDash val="dash"/>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70" name="Text Box 14">
            <a:extLst>
              <a:ext uri="{FF2B5EF4-FFF2-40B4-BE49-F238E27FC236}">
                <a16:creationId xmlns:a16="http://schemas.microsoft.com/office/drawing/2014/main" id="{42B22B16-97E9-D74D-92A4-EC13C02B82B4}"/>
              </a:ext>
            </a:extLst>
          </p:cNvPr>
          <p:cNvSpPr txBox="1">
            <a:spLocks noChangeArrowheads="1"/>
          </p:cNvSpPr>
          <p:nvPr/>
        </p:nvSpPr>
        <p:spPr bwMode="auto">
          <a:xfrm>
            <a:off x="6335713" y="4997451"/>
            <a:ext cx="1443600" cy="307777"/>
          </a:xfrm>
          <a:prstGeom prst="rect">
            <a:avLst/>
          </a:prstGeom>
          <a:noFill/>
          <a:ln>
            <a:noFill/>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photon absorbed</a:t>
            </a:r>
          </a:p>
        </p:txBody>
      </p:sp>
      <p:sp>
        <p:nvSpPr>
          <p:cNvPr id="224271" name="Line 15">
            <a:extLst>
              <a:ext uri="{FF2B5EF4-FFF2-40B4-BE49-F238E27FC236}">
                <a16:creationId xmlns:a16="http://schemas.microsoft.com/office/drawing/2014/main" id="{75585814-BB1A-CD47-B3A7-AF32DE89B205}"/>
              </a:ext>
            </a:extLst>
          </p:cNvPr>
          <p:cNvSpPr>
            <a:spLocks noChangeShapeType="1"/>
          </p:cNvSpPr>
          <p:nvPr/>
        </p:nvSpPr>
        <p:spPr bwMode="auto">
          <a:xfrm flipH="1" flipV="1">
            <a:off x="5222876" y="5295900"/>
            <a:ext cx="449263" cy="114300"/>
          </a:xfrm>
          <a:prstGeom prst="line">
            <a:avLst/>
          </a:prstGeom>
          <a:noFill/>
          <a:ln w="19050">
            <a:solidFill>
              <a:srgbClr val="0000FF"/>
            </a:solidFill>
            <a:prstDash val="dash"/>
            <a:round/>
            <a:headEnd/>
            <a:tailEnd type="triangl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72" name="Text Box 16">
            <a:extLst>
              <a:ext uri="{FF2B5EF4-FFF2-40B4-BE49-F238E27FC236}">
                <a16:creationId xmlns:a16="http://schemas.microsoft.com/office/drawing/2014/main" id="{8D278BAC-C3BF-EE42-A7F8-0F43832C25C6}"/>
              </a:ext>
            </a:extLst>
          </p:cNvPr>
          <p:cNvSpPr txBox="1">
            <a:spLocks noChangeArrowheads="1"/>
          </p:cNvSpPr>
          <p:nvPr/>
        </p:nvSpPr>
        <p:spPr bwMode="auto">
          <a:xfrm>
            <a:off x="6324601" y="5235575"/>
            <a:ext cx="1741567" cy="523220"/>
          </a:xfrm>
          <a:prstGeom prst="rect">
            <a:avLst/>
          </a:prstGeom>
          <a:noFill/>
          <a:ln>
            <a:noFill/>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new photon created</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(taken from the pool)</a:t>
            </a:r>
          </a:p>
        </p:txBody>
      </p:sp>
      <p:sp>
        <p:nvSpPr>
          <p:cNvPr id="224273" name="AutoShape 17">
            <a:extLst>
              <a:ext uri="{FF2B5EF4-FFF2-40B4-BE49-F238E27FC236}">
                <a16:creationId xmlns:a16="http://schemas.microsoft.com/office/drawing/2014/main" id="{CC573A06-BD1C-0A4D-B2C6-00C573BD7FF6}"/>
              </a:ext>
            </a:extLst>
          </p:cNvPr>
          <p:cNvSpPr>
            <a:spLocks/>
          </p:cNvSpPr>
          <p:nvPr/>
        </p:nvSpPr>
        <p:spPr bwMode="auto">
          <a:xfrm>
            <a:off x="5562600" y="6323014"/>
            <a:ext cx="128588" cy="458787"/>
          </a:xfrm>
          <a:prstGeom prst="rightBrace">
            <a:avLst>
              <a:gd name="adj1" fmla="val 29732"/>
              <a:gd name="adj2" fmla="val 50000"/>
            </a:avLst>
          </a:prstGeom>
          <a:noFill/>
          <a:ln w="19050">
            <a:solidFill>
              <a:srgbClr val="0000FF"/>
            </a:solidFill>
            <a:round/>
            <a:headEnd/>
            <a:tailEnd/>
          </a:ln>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74" name="Text Box 18">
            <a:extLst>
              <a:ext uri="{FF2B5EF4-FFF2-40B4-BE49-F238E27FC236}">
                <a16:creationId xmlns:a16="http://schemas.microsoft.com/office/drawing/2014/main" id="{4C348359-7CE9-DC48-A7CF-D3B3AED9F7C2}"/>
              </a:ext>
            </a:extLst>
          </p:cNvPr>
          <p:cNvSpPr txBox="1">
            <a:spLocks noChangeArrowheads="1"/>
          </p:cNvSpPr>
          <p:nvPr/>
        </p:nvSpPr>
        <p:spPr bwMode="auto">
          <a:xfrm>
            <a:off x="5715001" y="6127750"/>
            <a:ext cx="1552733" cy="738664"/>
          </a:xfrm>
          <a:prstGeom prst="rect">
            <a:avLst/>
          </a:prstGeom>
          <a:noFill/>
          <a:ln>
            <a:noFill/>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threads complete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their execution</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(no more photons)</a:t>
            </a:r>
          </a:p>
        </p:txBody>
      </p:sp>
      <p:sp>
        <p:nvSpPr>
          <p:cNvPr id="224275" name="Line 19">
            <a:extLst>
              <a:ext uri="{FF2B5EF4-FFF2-40B4-BE49-F238E27FC236}">
                <a16:creationId xmlns:a16="http://schemas.microsoft.com/office/drawing/2014/main" id="{2BBFB8F6-047A-5E46-8278-8869B2B415A7}"/>
              </a:ext>
            </a:extLst>
          </p:cNvPr>
          <p:cNvSpPr>
            <a:spLocks noChangeShapeType="1"/>
          </p:cNvSpPr>
          <p:nvPr/>
        </p:nvSpPr>
        <p:spPr bwMode="auto">
          <a:xfrm>
            <a:off x="5715000" y="5421313"/>
            <a:ext cx="685800" cy="0"/>
          </a:xfrm>
          <a:prstGeom prst="line">
            <a:avLst/>
          </a:prstGeom>
          <a:noFill/>
          <a:ln w="19050">
            <a:solidFill>
              <a:srgbClr val="0000FF"/>
            </a:solidFill>
            <a:prstDash val="dash"/>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76" name="Text Box 20">
            <a:extLst>
              <a:ext uri="{FF2B5EF4-FFF2-40B4-BE49-F238E27FC236}">
                <a16:creationId xmlns:a16="http://schemas.microsoft.com/office/drawing/2014/main" id="{D3873EBD-F7B1-2E43-85B0-F7F089F22137}"/>
              </a:ext>
            </a:extLst>
          </p:cNvPr>
          <p:cNvSpPr txBox="1">
            <a:spLocks noChangeArrowheads="1"/>
          </p:cNvSpPr>
          <p:nvPr/>
        </p:nvSpPr>
        <p:spPr bwMode="auto">
          <a:xfrm>
            <a:off x="6324601" y="4648201"/>
            <a:ext cx="1643463" cy="307777"/>
          </a:xfrm>
          <a:prstGeom prst="rect">
            <a:avLst/>
          </a:prstGeom>
          <a:noFill/>
          <a:ln>
            <a:noFill/>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scattering (rotation)</a:t>
            </a:r>
          </a:p>
        </p:txBody>
      </p:sp>
    </p:spTree>
    <p:extLst>
      <p:ext uri="{BB962C8B-B14F-4D97-AF65-F5344CB8AC3E}">
        <p14:creationId xmlns:p14="http://schemas.microsoft.com/office/powerpoint/2010/main" val="797979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57B93D23-4DCC-A149-9E48-7402F09E2B1E}"/>
              </a:ext>
            </a:extLst>
          </p:cNvPr>
          <p:cNvSpPr>
            <a:spLocks noGrp="1"/>
          </p:cNvSpPr>
          <p:nvPr>
            <p:ph type="title"/>
          </p:nvPr>
        </p:nvSpPr>
        <p:spPr>
          <a:xfrm>
            <a:off x="838200" y="11710"/>
            <a:ext cx="10515600" cy="1325563"/>
          </a:xfrm>
        </p:spPr>
        <p:txBody>
          <a:bodyPr/>
          <a:lstStyle/>
          <a:p>
            <a:pPr algn="ctr"/>
            <a:r>
              <a:rPr lang="en-US" altLang="en-US" dirty="0"/>
              <a:t>Oversized DOM treatment</a:t>
            </a:r>
          </a:p>
        </p:txBody>
      </p:sp>
      <p:sp>
        <p:nvSpPr>
          <p:cNvPr id="43010" name="Text Box 3">
            <a:extLst>
              <a:ext uri="{FF2B5EF4-FFF2-40B4-BE49-F238E27FC236}">
                <a16:creationId xmlns:a16="http://schemas.microsoft.com/office/drawing/2014/main" id="{3696B579-E427-E845-B794-15D1DDC7C6D9}"/>
              </a:ext>
            </a:extLst>
          </p:cNvPr>
          <p:cNvSpPr txBox="1">
            <a:spLocks noChangeArrowheads="1"/>
          </p:cNvSpPr>
          <p:nvPr/>
        </p:nvSpPr>
        <p:spPr bwMode="auto">
          <a:xfrm>
            <a:off x="1752600" y="1295401"/>
            <a:ext cx="8763000"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This is a crucial optimization.</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The oversize model was chosen carefully to produce the best possible agreement with the nominal x1 case.</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Some bias is unavoidable since DOMs occupy larger space:</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x1: diameter of 33 cm</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x5: 1.65 m</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x16: 5.3 m</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3011" name="Oval 4">
            <a:extLst>
              <a:ext uri="{FF2B5EF4-FFF2-40B4-BE49-F238E27FC236}">
                <a16:creationId xmlns:a16="http://schemas.microsoft.com/office/drawing/2014/main" id="{18A81FDD-47D1-2F41-889C-48C8D48DCFD1}"/>
              </a:ext>
            </a:extLst>
          </p:cNvPr>
          <p:cNvSpPr>
            <a:spLocks noChangeArrowheads="1"/>
          </p:cNvSpPr>
          <p:nvPr/>
        </p:nvSpPr>
        <p:spPr bwMode="auto">
          <a:xfrm rot="12393903">
            <a:off x="4135438" y="3667125"/>
            <a:ext cx="2895600" cy="533400"/>
          </a:xfrm>
          <a:prstGeom prst="ellipse">
            <a:avLst/>
          </a:prstGeom>
          <a:solidFill>
            <a:schemeClr val="accent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3012" name="Line 5">
            <a:extLst>
              <a:ext uri="{FF2B5EF4-FFF2-40B4-BE49-F238E27FC236}">
                <a16:creationId xmlns:a16="http://schemas.microsoft.com/office/drawing/2014/main" id="{62B97C83-3C18-8B4E-A733-B5C8A58D7721}"/>
              </a:ext>
            </a:extLst>
          </p:cNvPr>
          <p:cNvSpPr>
            <a:spLocks noChangeShapeType="1"/>
          </p:cNvSpPr>
          <p:nvPr/>
        </p:nvSpPr>
        <p:spPr bwMode="auto">
          <a:xfrm flipV="1">
            <a:off x="4211638" y="3819525"/>
            <a:ext cx="533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3013" name="Oval 6">
            <a:extLst>
              <a:ext uri="{FF2B5EF4-FFF2-40B4-BE49-F238E27FC236}">
                <a16:creationId xmlns:a16="http://schemas.microsoft.com/office/drawing/2014/main" id="{B5AE594B-537A-C142-B5F9-E9AA9D65E28F}"/>
              </a:ext>
            </a:extLst>
          </p:cNvPr>
          <p:cNvSpPr>
            <a:spLocks noChangeArrowheads="1"/>
          </p:cNvSpPr>
          <p:nvPr/>
        </p:nvSpPr>
        <p:spPr bwMode="auto">
          <a:xfrm>
            <a:off x="5311775" y="3667125"/>
            <a:ext cx="533400" cy="533400"/>
          </a:xfrm>
          <a:prstGeom prst="ellipse">
            <a:avLst/>
          </a:prstGeom>
          <a:solidFill>
            <a:schemeClr val="hlink"/>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3014" name="Line 7">
            <a:extLst>
              <a:ext uri="{FF2B5EF4-FFF2-40B4-BE49-F238E27FC236}">
                <a16:creationId xmlns:a16="http://schemas.microsoft.com/office/drawing/2014/main" id="{EF0A1605-9B80-DC44-8855-D9F0E18F70D0}"/>
              </a:ext>
            </a:extLst>
          </p:cNvPr>
          <p:cNvSpPr>
            <a:spLocks noChangeShapeType="1"/>
          </p:cNvSpPr>
          <p:nvPr/>
        </p:nvSpPr>
        <p:spPr bwMode="auto">
          <a:xfrm>
            <a:off x="5583238" y="3949700"/>
            <a:ext cx="12954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3015" name="Text Box 8">
            <a:extLst>
              <a:ext uri="{FF2B5EF4-FFF2-40B4-BE49-F238E27FC236}">
                <a16:creationId xmlns:a16="http://schemas.microsoft.com/office/drawing/2014/main" id="{7122FE05-BFD0-A549-9B69-075B62353DEF}"/>
              </a:ext>
            </a:extLst>
          </p:cNvPr>
          <p:cNvSpPr txBox="1">
            <a:spLocks noChangeArrowheads="1"/>
          </p:cNvSpPr>
          <p:nvPr/>
        </p:nvSpPr>
        <p:spPr bwMode="auto">
          <a:xfrm>
            <a:off x="6878638" y="3209926"/>
            <a:ext cx="2159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nominal DOM</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oversized DOM</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oversized ~ 5 times</a:t>
            </a:r>
          </a:p>
        </p:txBody>
      </p:sp>
      <p:sp>
        <p:nvSpPr>
          <p:cNvPr id="43016" name="Line 9">
            <a:extLst>
              <a:ext uri="{FF2B5EF4-FFF2-40B4-BE49-F238E27FC236}">
                <a16:creationId xmlns:a16="http://schemas.microsoft.com/office/drawing/2014/main" id="{AF7ED6DB-2BAF-844E-8AA3-AC2A7C90CF60}"/>
              </a:ext>
            </a:extLst>
          </p:cNvPr>
          <p:cNvSpPr>
            <a:spLocks noChangeShapeType="1"/>
          </p:cNvSpPr>
          <p:nvPr/>
        </p:nvSpPr>
        <p:spPr bwMode="auto">
          <a:xfrm flipH="1">
            <a:off x="5888038" y="3438525"/>
            <a:ext cx="10668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3017" name="Line 10">
            <a:extLst>
              <a:ext uri="{FF2B5EF4-FFF2-40B4-BE49-F238E27FC236}">
                <a16:creationId xmlns:a16="http://schemas.microsoft.com/office/drawing/2014/main" id="{D983AD80-7DA8-8340-8CD7-54433A3D3943}"/>
              </a:ext>
            </a:extLst>
          </p:cNvPr>
          <p:cNvSpPr>
            <a:spLocks noChangeShapeType="1"/>
          </p:cNvSpPr>
          <p:nvPr/>
        </p:nvSpPr>
        <p:spPr bwMode="auto">
          <a:xfrm flipH="1">
            <a:off x="6497638" y="3743325"/>
            <a:ext cx="457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3018" name="Text Box 11">
            <a:extLst>
              <a:ext uri="{FF2B5EF4-FFF2-40B4-BE49-F238E27FC236}">
                <a16:creationId xmlns:a16="http://schemas.microsoft.com/office/drawing/2014/main" id="{F205B7CE-330B-1C49-A09B-71159741F550}"/>
              </a:ext>
            </a:extLst>
          </p:cNvPr>
          <p:cNvSpPr txBox="1">
            <a:spLocks noChangeArrowheads="1"/>
          </p:cNvSpPr>
          <p:nvPr/>
        </p:nvSpPr>
        <p:spPr bwMode="auto">
          <a:xfrm rot="18022504">
            <a:off x="3902869" y="3967957"/>
            <a:ext cx="882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photon</a:t>
            </a:r>
          </a:p>
        </p:txBody>
      </p:sp>
    </p:spTree>
    <p:extLst>
      <p:ext uri="{BB962C8B-B14F-4D97-AF65-F5344CB8AC3E}">
        <p14:creationId xmlns:p14="http://schemas.microsoft.com/office/powerpoint/2010/main" val="342284340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3" name="Rectangle 4">
            <a:extLst>
              <a:ext uri="{FF2B5EF4-FFF2-40B4-BE49-F238E27FC236}">
                <a16:creationId xmlns:a16="http://schemas.microsoft.com/office/drawing/2014/main" id="{3FD3DB0D-28D3-AE51-2405-CDF239A9AE76}"/>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Mie scattering theory</a:t>
            </a:r>
          </a:p>
        </p:txBody>
      </p:sp>
      <p:sp>
        <p:nvSpPr>
          <p:cNvPr id="11269" name="Oval 5">
            <a:extLst>
              <a:ext uri="{FF2B5EF4-FFF2-40B4-BE49-F238E27FC236}">
                <a16:creationId xmlns:a16="http://schemas.microsoft.com/office/drawing/2014/main" id="{4C75863D-8A30-D0E6-36F0-6EBE17A77F38}"/>
              </a:ext>
            </a:extLst>
          </p:cNvPr>
          <p:cNvSpPr>
            <a:spLocks noChangeArrowheads="1"/>
          </p:cNvSpPr>
          <p:nvPr/>
        </p:nvSpPr>
        <p:spPr bwMode="auto">
          <a:xfrm>
            <a:off x="4800600" y="2667000"/>
            <a:ext cx="2514600" cy="2514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0" name="Line 6">
            <a:extLst>
              <a:ext uri="{FF2B5EF4-FFF2-40B4-BE49-F238E27FC236}">
                <a16:creationId xmlns:a16="http://schemas.microsoft.com/office/drawing/2014/main" id="{AC76808E-F737-B8BE-1D82-7EC493ACF3EC}"/>
              </a:ext>
            </a:extLst>
          </p:cNvPr>
          <p:cNvSpPr>
            <a:spLocks noChangeShapeType="1"/>
          </p:cNvSpPr>
          <p:nvPr/>
        </p:nvSpPr>
        <p:spPr bwMode="auto">
          <a:xfrm flipV="1">
            <a:off x="2209800" y="3886200"/>
            <a:ext cx="3810000" cy="167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1" name="Line 7">
            <a:extLst>
              <a:ext uri="{FF2B5EF4-FFF2-40B4-BE49-F238E27FC236}">
                <a16:creationId xmlns:a16="http://schemas.microsoft.com/office/drawing/2014/main" id="{02D4914E-6BC9-EC73-607E-541991B3FF58}"/>
              </a:ext>
            </a:extLst>
          </p:cNvPr>
          <p:cNvSpPr>
            <a:spLocks noChangeShapeType="1"/>
          </p:cNvSpPr>
          <p:nvPr/>
        </p:nvSpPr>
        <p:spPr bwMode="auto">
          <a:xfrm flipV="1">
            <a:off x="1828800" y="2743200"/>
            <a:ext cx="3810000" cy="1676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2" name="Line 8">
            <a:extLst>
              <a:ext uri="{FF2B5EF4-FFF2-40B4-BE49-F238E27FC236}">
                <a16:creationId xmlns:a16="http://schemas.microsoft.com/office/drawing/2014/main" id="{FC53FA26-4467-3A66-31ED-72392554C6D1}"/>
              </a:ext>
            </a:extLst>
          </p:cNvPr>
          <p:cNvSpPr>
            <a:spLocks noChangeShapeType="1"/>
          </p:cNvSpPr>
          <p:nvPr/>
        </p:nvSpPr>
        <p:spPr bwMode="auto">
          <a:xfrm flipV="1">
            <a:off x="2819400" y="5029200"/>
            <a:ext cx="3810000" cy="1676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3" name="Line 9">
            <a:extLst>
              <a:ext uri="{FF2B5EF4-FFF2-40B4-BE49-F238E27FC236}">
                <a16:creationId xmlns:a16="http://schemas.microsoft.com/office/drawing/2014/main" id="{DCE31935-57AD-EF73-0D32-E2ABF791CB7F}"/>
              </a:ext>
            </a:extLst>
          </p:cNvPr>
          <p:cNvSpPr>
            <a:spLocks noChangeShapeType="1"/>
          </p:cNvSpPr>
          <p:nvPr/>
        </p:nvSpPr>
        <p:spPr bwMode="auto">
          <a:xfrm flipV="1">
            <a:off x="6019800" y="1600200"/>
            <a:ext cx="152400" cy="2286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4" name="Line 10">
            <a:extLst>
              <a:ext uri="{FF2B5EF4-FFF2-40B4-BE49-F238E27FC236}">
                <a16:creationId xmlns:a16="http://schemas.microsoft.com/office/drawing/2014/main" id="{450FC1D8-E9C5-89D1-FB52-00236A7ABB77}"/>
              </a:ext>
            </a:extLst>
          </p:cNvPr>
          <p:cNvSpPr>
            <a:spLocks noChangeShapeType="1"/>
          </p:cNvSpPr>
          <p:nvPr/>
        </p:nvSpPr>
        <p:spPr bwMode="auto">
          <a:xfrm flipH="1" flipV="1">
            <a:off x="4343400" y="2362200"/>
            <a:ext cx="1676400" cy="1524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5" name="Line 11">
            <a:extLst>
              <a:ext uri="{FF2B5EF4-FFF2-40B4-BE49-F238E27FC236}">
                <a16:creationId xmlns:a16="http://schemas.microsoft.com/office/drawing/2014/main" id="{FF8D9FF9-F079-1122-7E4B-35C13A26D06C}"/>
              </a:ext>
            </a:extLst>
          </p:cNvPr>
          <p:cNvSpPr>
            <a:spLocks noChangeShapeType="1"/>
          </p:cNvSpPr>
          <p:nvPr/>
        </p:nvSpPr>
        <p:spPr bwMode="auto">
          <a:xfrm flipV="1">
            <a:off x="6019800" y="2514600"/>
            <a:ext cx="1828800" cy="1371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6" name="Line 12">
            <a:extLst>
              <a:ext uri="{FF2B5EF4-FFF2-40B4-BE49-F238E27FC236}">
                <a16:creationId xmlns:a16="http://schemas.microsoft.com/office/drawing/2014/main" id="{053F099E-6642-413C-9A4D-62CC7D978AF6}"/>
              </a:ext>
            </a:extLst>
          </p:cNvPr>
          <p:cNvSpPr>
            <a:spLocks noChangeShapeType="1"/>
          </p:cNvSpPr>
          <p:nvPr/>
        </p:nvSpPr>
        <p:spPr bwMode="auto">
          <a:xfrm>
            <a:off x="6019800" y="3886200"/>
            <a:ext cx="22098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7" name="Line 13">
            <a:extLst>
              <a:ext uri="{FF2B5EF4-FFF2-40B4-BE49-F238E27FC236}">
                <a16:creationId xmlns:a16="http://schemas.microsoft.com/office/drawing/2014/main" id="{039BB9CC-C092-1789-A90D-92C444EC00A3}"/>
              </a:ext>
            </a:extLst>
          </p:cNvPr>
          <p:cNvSpPr>
            <a:spLocks noChangeShapeType="1"/>
          </p:cNvSpPr>
          <p:nvPr/>
        </p:nvSpPr>
        <p:spPr bwMode="auto">
          <a:xfrm>
            <a:off x="6019800" y="3886200"/>
            <a:ext cx="914400" cy="2057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8" name="Line 14">
            <a:extLst>
              <a:ext uri="{FF2B5EF4-FFF2-40B4-BE49-F238E27FC236}">
                <a16:creationId xmlns:a16="http://schemas.microsoft.com/office/drawing/2014/main" id="{74FB1F8E-C27C-C463-8915-C7F56BB8AECE}"/>
              </a:ext>
            </a:extLst>
          </p:cNvPr>
          <p:cNvSpPr>
            <a:spLocks noChangeShapeType="1"/>
          </p:cNvSpPr>
          <p:nvPr/>
        </p:nvSpPr>
        <p:spPr bwMode="auto">
          <a:xfrm flipH="1">
            <a:off x="5105400" y="3886200"/>
            <a:ext cx="914400" cy="213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9" name="Line 15">
            <a:extLst>
              <a:ext uri="{FF2B5EF4-FFF2-40B4-BE49-F238E27FC236}">
                <a16:creationId xmlns:a16="http://schemas.microsoft.com/office/drawing/2014/main" id="{814F6233-B4AD-792F-488A-61DE9CA9DA27}"/>
              </a:ext>
            </a:extLst>
          </p:cNvPr>
          <p:cNvSpPr>
            <a:spLocks noChangeShapeType="1"/>
          </p:cNvSpPr>
          <p:nvPr/>
        </p:nvSpPr>
        <p:spPr bwMode="auto">
          <a:xfrm flipH="1">
            <a:off x="3733800" y="3886200"/>
            <a:ext cx="22860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80" name="Oval 16">
            <a:extLst>
              <a:ext uri="{FF2B5EF4-FFF2-40B4-BE49-F238E27FC236}">
                <a16:creationId xmlns:a16="http://schemas.microsoft.com/office/drawing/2014/main" id="{BB58A998-295C-4126-3CF5-7CD1A57B2CB0}"/>
              </a:ext>
            </a:extLst>
          </p:cNvPr>
          <p:cNvSpPr>
            <a:spLocks noChangeArrowheads="1"/>
          </p:cNvSpPr>
          <p:nvPr/>
        </p:nvSpPr>
        <p:spPr bwMode="auto">
          <a:xfrm>
            <a:off x="3733801" y="1601788"/>
            <a:ext cx="4570413" cy="4570412"/>
          </a:xfrm>
          <a:prstGeom prst="ellipse">
            <a:avLst/>
          </a:prstGeom>
          <a:noFill/>
          <a:ln w="9525" cap="rnd">
            <a:solidFill>
              <a:schemeClr val="tx1"/>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87" name="Line 23">
            <a:extLst>
              <a:ext uri="{FF2B5EF4-FFF2-40B4-BE49-F238E27FC236}">
                <a16:creationId xmlns:a16="http://schemas.microsoft.com/office/drawing/2014/main" id="{901F39BB-2276-B699-DB19-46EAA8C8FD01}"/>
              </a:ext>
            </a:extLst>
          </p:cNvPr>
          <p:cNvSpPr>
            <a:spLocks noChangeShapeType="1"/>
          </p:cNvSpPr>
          <p:nvPr/>
        </p:nvSpPr>
        <p:spPr bwMode="auto">
          <a:xfrm>
            <a:off x="6477000" y="2743200"/>
            <a:ext cx="6096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88" name="Line 24">
            <a:extLst>
              <a:ext uri="{FF2B5EF4-FFF2-40B4-BE49-F238E27FC236}">
                <a16:creationId xmlns:a16="http://schemas.microsoft.com/office/drawing/2014/main" id="{FD4EBFDB-671E-84AE-2A2C-D55648AAD93C}"/>
              </a:ext>
            </a:extLst>
          </p:cNvPr>
          <p:cNvSpPr>
            <a:spLocks noChangeShapeType="1"/>
          </p:cNvSpPr>
          <p:nvPr/>
        </p:nvSpPr>
        <p:spPr bwMode="auto">
          <a:xfrm>
            <a:off x="6477000" y="27432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89" name="Line 25">
            <a:extLst>
              <a:ext uri="{FF2B5EF4-FFF2-40B4-BE49-F238E27FC236}">
                <a16:creationId xmlns:a16="http://schemas.microsoft.com/office/drawing/2014/main" id="{3B2C7E32-0381-81CD-ADAA-15DEF6AECCB6}"/>
              </a:ext>
            </a:extLst>
          </p:cNvPr>
          <p:cNvSpPr>
            <a:spLocks noChangeShapeType="1"/>
          </p:cNvSpPr>
          <p:nvPr/>
        </p:nvSpPr>
        <p:spPr bwMode="auto">
          <a:xfrm flipV="1">
            <a:off x="6477000" y="2362200"/>
            <a:ext cx="1524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91" name="Text Box 27">
            <a:extLst>
              <a:ext uri="{FF2B5EF4-FFF2-40B4-BE49-F238E27FC236}">
                <a16:creationId xmlns:a16="http://schemas.microsoft.com/office/drawing/2014/main" id="{6CBF0F0E-AFC3-174B-391A-141FBB8D5965}"/>
              </a:ext>
            </a:extLst>
          </p:cNvPr>
          <p:cNvSpPr txBox="1">
            <a:spLocks noChangeArrowheads="1"/>
          </p:cNvSpPr>
          <p:nvPr/>
        </p:nvSpPr>
        <p:spPr bwMode="auto">
          <a:xfrm>
            <a:off x="7924800" y="1524000"/>
            <a:ext cx="2438400" cy="915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Continuity in E, H: boundary conditions in Maxwell equations</a:t>
            </a:r>
          </a:p>
        </p:txBody>
      </p:sp>
      <p:sp>
        <p:nvSpPr>
          <p:cNvPr id="11292" name="Text Box 28">
            <a:extLst>
              <a:ext uri="{FF2B5EF4-FFF2-40B4-BE49-F238E27FC236}">
                <a16:creationId xmlns:a16="http://schemas.microsoft.com/office/drawing/2014/main" id="{C740D774-93F1-E1C1-B30B-1A812192F6A1}"/>
              </a:ext>
            </a:extLst>
          </p:cNvPr>
          <p:cNvSpPr txBox="1">
            <a:spLocks noChangeArrowheads="1"/>
          </p:cNvSpPr>
          <p:nvPr/>
        </p:nvSpPr>
        <p:spPr bwMode="auto">
          <a:xfrm rot="20245549">
            <a:off x="2305727" y="4793607"/>
            <a:ext cx="97654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sz="2400">
                <a:solidFill>
                  <a:prstClr val="black"/>
                </a:solidFill>
                <a:latin typeface="Calibri" charset="0"/>
                <a:ea typeface="ＭＳ Ｐゴシック" charset="0"/>
                <a:cs typeface="ＭＳ Ｐゴシック" charset="0"/>
              </a:rPr>
              <a:t>e</a:t>
            </a:r>
            <a:r>
              <a:rPr lang="en-US" sz="2400" i="1" baseline="30000">
                <a:solidFill>
                  <a:prstClr val="black"/>
                </a:solidFill>
                <a:latin typeface="Calibri" charset="0"/>
                <a:ea typeface="ＭＳ Ｐゴシック" charset="0"/>
                <a:cs typeface="ＭＳ Ｐゴシック" charset="0"/>
              </a:rPr>
              <a:t>-i</a:t>
            </a:r>
            <a:r>
              <a:rPr lang="en-US" sz="2400" b="1" i="1" baseline="30000">
                <a:solidFill>
                  <a:prstClr val="black"/>
                </a:solidFill>
                <a:latin typeface="Calibri" charset="0"/>
                <a:ea typeface="ＭＳ Ｐゴシック" charset="0"/>
                <a:cs typeface="ＭＳ Ｐゴシック" charset="0"/>
              </a:rPr>
              <a:t>kr</a:t>
            </a:r>
            <a:r>
              <a:rPr lang="en-US" sz="2400" i="1" baseline="30000">
                <a:solidFill>
                  <a:prstClr val="black"/>
                </a:solidFill>
                <a:latin typeface="Calibri" charset="0"/>
                <a:ea typeface="ＭＳ Ｐゴシック" charset="0"/>
                <a:cs typeface="ＭＳ Ｐゴシック" charset="0"/>
              </a:rPr>
              <a:t>+i</a:t>
            </a:r>
            <a:r>
              <a:rPr lang="en-US" sz="2400" i="1" baseline="30000">
                <a:solidFill>
                  <a:prstClr val="black"/>
                </a:solidFill>
                <a:latin typeface="Symbol" charset="0"/>
                <a:ea typeface="ＭＳ Ｐゴシック" charset="0"/>
                <a:cs typeface="ＭＳ Ｐゴシック" charset="0"/>
              </a:rPr>
              <a:t>w</a:t>
            </a:r>
            <a:r>
              <a:rPr lang="en-US" sz="2400" i="1" baseline="30000">
                <a:solidFill>
                  <a:prstClr val="black"/>
                </a:solidFill>
                <a:latin typeface="Calibri" charset="0"/>
                <a:ea typeface="ＭＳ Ｐゴシック" charset="0"/>
                <a:cs typeface="ＭＳ Ｐゴシック" charset="0"/>
              </a:rPr>
              <a:t>t</a:t>
            </a:r>
          </a:p>
        </p:txBody>
      </p:sp>
      <p:sp>
        <p:nvSpPr>
          <p:cNvPr id="11293" name="Text Box 29">
            <a:extLst>
              <a:ext uri="{FF2B5EF4-FFF2-40B4-BE49-F238E27FC236}">
                <a16:creationId xmlns:a16="http://schemas.microsoft.com/office/drawing/2014/main" id="{7CC00156-7851-EEA1-7E5C-D3770355130F}"/>
              </a:ext>
            </a:extLst>
          </p:cNvPr>
          <p:cNvSpPr txBox="1">
            <a:spLocks noChangeArrowheads="1"/>
          </p:cNvSpPr>
          <p:nvPr/>
        </p:nvSpPr>
        <p:spPr bwMode="auto">
          <a:xfrm>
            <a:off x="5622905" y="5530851"/>
            <a:ext cx="792205"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457200" fontAlgn="base">
              <a:spcBef>
                <a:spcPct val="0"/>
              </a:spcBef>
              <a:spcAft>
                <a:spcPct val="0"/>
              </a:spcAft>
              <a:defRPr/>
            </a:pPr>
            <a:r>
              <a:rPr lang="en-US" dirty="0" err="1">
                <a:solidFill>
                  <a:prstClr val="black"/>
                </a:solidFill>
                <a:latin typeface="Calibri" charset="0"/>
                <a:ea typeface="ＭＳ Ｐゴシック" charset="0"/>
                <a:cs typeface="ＭＳ Ｐゴシック" charset="0"/>
              </a:rPr>
              <a:t>e</a:t>
            </a:r>
            <a:r>
              <a:rPr lang="en-US" i="1" baseline="30000" dirty="0" err="1">
                <a:solidFill>
                  <a:prstClr val="black"/>
                </a:solidFill>
                <a:latin typeface="Calibri" charset="0"/>
                <a:ea typeface="ＭＳ Ｐゴシック" charset="0"/>
                <a:cs typeface="ＭＳ Ｐゴシック" charset="0"/>
              </a:rPr>
              <a:t>-i|</a:t>
            </a:r>
            <a:r>
              <a:rPr lang="en-US" b="1" i="1" baseline="30000" dirty="0" err="1">
                <a:solidFill>
                  <a:prstClr val="black"/>
                </a:solidFill>
                <a:latin typeface="Calibri" charset="0"/>
                <a:ea typeface="ＭＳ Ｐゴシック" charset="0"/>
                <a:cs typeface="ＭＳ Ｐゴシック" charset="0"/>
              </a:rPr>
              <a:t>k</a:t>
            </a:r>
            <a:r>
              <a:rPr lang="en-US" i="1" baseline="30000" dirty="0">
                <a:solidFill>
                  <a:prstClr val="black"/>
                </a:solidFill>
                <a:latin typeface="Calibri" charset="0"/>
                <a:ea typeface="ＭＳ Ｐゴシック" charset="0"/>
                <a:cs typeface="ＭＳ Ｐゴシック" charset="0"/>
              </a:rPr>
              <a:t>||</a:t>
            </a:r>
            <a:r>
              <a:rPr lang="en-US" b="1" i="1" baseline="30000" dirty="0">
                <a:solidFill>
                  <a:prstClr val="black"/>
                </a:solidFill>
                <a:latin typeface="Calibri" charset="0"/>
                <a:ea typeface="ＭＳ Ｐゴシック" charset="0"/>
                <a:cs typeface="ＭＳ Ｐゴシック" charset="0"/>
              </a:rPr>
              <a:t>r</a:t>
            </a:r>
            <a:r>
              <a:rPr lang="en-US" i="1" baseline="30000" dirty="0">
                <a:solidFill>
                  <a:prstClr val="black"/>
                </a:solidFill>
                <a:latin typeface="Calibri" charset="0"/>
                <a:ea typeface="ＭＳ Ｐゴシック" charset="0"/>
                <a:cs typeface="ＭＳ Ｐゴシック" charset="0"/>
              </a:rPr>
              <a:t>|</a:t>
            </a:r>
          </a:p>
          <a:p>
            <a:pPr algn="ct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r</a:t>
            </a:r>
          </a:p>
        </p:txBody>
      </p:sp>
      <p:sp>
        <p:nvSpPr>
          <p:cNvPr id="11294" name="Line 30">
            <a:extLst>
              <a:ext uri="{FF2B5EF4-FFF2-40B4-BE49-F238E27FC236}">
                <a16:creationId xmlns:a16="http://schemas.microsoft.com/office/drawing/2014/main" id="{F40371CD-38BD-F3E1-64BA-5E3A4207F207}"/>
              </a:ext>
            </a:extLst>
          </p:cNvPr>
          <p:cNvSpPr>
            <a:spLocks noChangeShapeType="1"/>
          </p:cNvSpPr>
          <p:nvPr/>
        </p:nvSpPr>
        <p:spPr bwMode="auto">
          <a:xfrm>
            <a:off x="5756275" y="5875338"/>
            <a:ext cx="533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8693" name="Slide Number Placeholder 1">
            <a:extLst>
              <a:ext uri="{FF2B5EF4-FFF2-40B4-BE49-F238E27FC236}">
                <a16:creationId xmlns:a16="http://schemas.microsoft.com/office/drawing/2014/main" id="{60F9D67A-9D3C-DAB6-0DE2-B727462F1B45}"/>
              </a:ext>
            </a:extLst>
          </p:cNvPr>
          <p:cNvSpPr txBox="1">
            <a:spLocks/>
          </p:cNvSpPr>
          <p:nvPr/>
        </p:nvSpPr>
        <p:spPr bwMode="auto">
          <a:xfrm>
            <a:off x="1727200" y="63436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457200" eaLnBrk="1" fontAlgn="base" hangingPunct="1">
              <a:spcBef>
                <a:spcPct val="0"/>
              </a:spcBef>
              <a:spcAft>
                <a:spcPct val="0"/>
              </a:spcAft>
            </a:pPr>
            <a:fld id="{2734E3E7-9AA3-D945-8356-5E595BF045EF}" type="slidenum">
              <a:rPr lang="en-US" altLang="en-US" sz="1200">
                <a:solidFill>
                  <a:srgbClr val="898989"/>
                </a:solidFill>
              </a:rPr>
              <a:pPr defTabSz="457200" eaLnBrk="1" fontAlgn="base" hangingPunct="1">
                <a:spcBef>
                  <a:spcPct val="0"/>
                </a:spcBef>
                <a:spcAft>
                  <a:spcPct val="0"/>
                </a:spcAft>
              </a:pPr>
              <a:t>17</a:t>
            </a:fld>
            <a:endParaRPr lang="en-US" altLang="en-US" sz="1200">
              <a:solidFill>
                <a:srgbClr val="898989"/>
              </a:solidFill>
            </a:endParaRPr>
          </a:p>
        </p:txBody>
      </p:sp>
      <p:sp>
        <p:nvSpPr>
          <p:cNvPr id="24" name="Text Box 31">
            <a:extLst>
              <a:ext uri="{FF2B5EF4-FFF2-40B4-BE49-F238E27FC236}">
                <a16:creationId xmlns:a16="http://schemas.microsoft.com/office/drawing/2014/main" id="{98144F56-2481-8359-F58A-287D05C94383}"/>
              </a:ext>
            </a:extLst>
          </p:cNvPr>
          <p:cNvSpPr txBox="1">
            <a:spLocks noChangeArrowheads="1"/>
          </p:cNvSpPr>
          <p:nvPr/>
        </p:nvSpPr>
        <p:spPr bwMode="auto">
          <a:xfrm>
            <a:off x="7010400" y="3440113"/>
            <a:ext cx="3352800" cy="31226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Analytical solution!</a:t>
            </a:r>
          </a:p>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However:</a:t>
            </a:r>
          </a:p>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Solved for spherical particles</a:t>
            </a:r>
          </a:p>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Need to know the properties of dust particles:</a:t>
            </a:r>
          </a:p>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a:p>
            <a:pPr defTabSz="457200" fontAlgn="base">
              <a:spcBef>
                <a:spcPct val="0"/>
              </a:spcBef>
              <a:spcAft>
                <a:spcPct val="0"/>
              </a:spcAft>
              <a:buFontTx/>
              <a:buChar char="•"/>
              <a:defRPr/>
            </a:pPr>
            <a:r>
              <a:rPr lang="en-US">
                <a:solidFill>
                  <a:prstClr val="black"/>
                </a:solidFill>
                <a:latin typeface="Calibri" charset="0"/>
                <a:ea typeface="ＭＳ Ｐゴシック" charset="0"/>
                <a:cs typeface="ＭＳ Ｐゴシック" charset="0"/>
              </a:rPr>
              <a:t> refractive index (Re and Im)</a:t>
            </a:r>
          </a:p>
          <a:p>
            <a:pPr defTabSz="457200" fontAlgn="base">
              <a:spcBef>
                <a:spcPct val="0"/>
              </a:spcBef>
              <a:spcAft>
                <a:spcPct val="0"/>
              </a:spcAft>
              <a:buFontTx/>
              <a:buChar char="•"/>
              <a:defRPr/>
            </a:pPr>
            <a:r>
              <a:rPr lang="en-US">
                <a:solidFill>
                  <a:prstClr val="black"/>
                </a:solidFill>
                <a:latin typeface="Calibri" charset="0"/>
                <a:ea typeface="ＭＳ Ｐゴシック" charset="0"/>
                <a:cs typeface="ＭＳ Ｐゴシック" charset="0"/>
              </a:rPr>
              <a:t> radii distributions</a:t>
            </a:r>
          </a:p>
        </p:txBody>
      </p:sp>
      <p:sp>
        <p:nvSpPr>
          <p:cNvPr id="2" name="Oval 1">
            <a:extLst>
              <a:ext uri="{FF2B5EF4-FFF2-40B4-BE49-F238E27FC236}">
                <a16:creationId xmlns:a16="http://schemas.microsoft.com/office/drawing/2014/main" id="{4ED74C86-23F6-8BF9-EC28-1FC813CF9FBF}"/>
              </a:ext>
            </a:extLst>
          </p:cNvPr>
          <p:cNvSpPr/>
          <p:nvPr/>
        </p:nvSpPr>
        <p:spPr>
          <a:xfrm>
            <a:off x="1658620" y="2360295"/>
            <a:ext cx="137160" cy="1371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46AEE2F3-F37D-5791-15C8-50A9449033D8}"/>
              </a:ext>
            </a:extLst>
          </p:cNvPr>
          <p:cNvCxnSpPr/>
          <p:nvPr/>
        </p:nvCxnSpPr>
        <p:spPr>
          <a:xfrm flipV="1">
            <a:off x="398649" y="2476500"/>
            <a:ext cx="1239651" cy="533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28694002-F5DC-B131-563B-806F9DE7C63A}"/>
              </a:ext>
            </a:extLst>
          </p:cNvPr>
          <p:cNvCxnSpPr>
            <a:cxnSpLocks/>
          </p:cNvCxnSpPr>
          <p:nvPr/>
        </p:nvCxnSpPr>
        <p:spPr>
          <a:xfrm flipV="1">
            <a:off x="1828800" y="1307307"/>
            <a:ext cx="990600" cy="10021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64D0C57-5E72-358A-0D58-3B3544BE3309}"/>
              </a:ext>
            </a:extLst>
          </p:cNvPr>
          <p:cNvCxnSpPr>
            <a:cxnSpLocks/>
          </p:cNvCxnSpPr>
          <p:nvPr/>
        </p:nvCxnSpPr>
        <p:spPr>
          <a:xfrm flipV="1">
            <a:off x="1875725" y="1808359"/>
            <a:ext cx="1324675" cy="577253"/>
          </a:xfrm>
          <a:prstGeom prst="line">
            <a:avLst/>
          </a:prstGeom>
          <a:ln w="12700">
            <a:prstDash val="sysDot"/>
          </a:ln>
        </p:spPr>
        <p:style>
          <a:lnRef idx="2">
            <a:schemeClr val="accent1"/>
          </a:lnRef>
          <a:fillRef idx="0">
            <a:schemeClr val="accent1"/>
          </a:fillRef>
          <a:effectRef idx="1">
            <a:schemeClr val="accent1"/>
          </a:effectRef>
          <a:fontRef idx="minor">
            <a:schemeClr val="tx1"/>
          </a:fontRef>
        </p:style>
      </p:cxnSp>
      <p:sp>
        <p:nvSpPr>
          <p:cNvPr id="12" name="Arc 11">
            <a:extLst>
              <a:ext uri="{FF2B5EF4-FFF2-40B4-BE49-F238E27FC236}">
                <a16:creationId xmlns:a16="http://schemas.microsoft.com/office/drawing/2014/main" id="{6B2FAC2F-3E8B-E9DF-1AC3-5150F9B90466}"/>
              </a:ext>
            </a:extLst>
          </p:cNvPr>
          <p:cNvSpPr/>
          <p:nvPr/>
        </p:nvSpPr>
        <p:spPr>
          <a:xfrm rot="1290322">
            <a:off x="2056562" y="1981994"/>
            <a:ext cx="283537" cy="242732"/>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AE244D1C-A8E6-5995-0169-8D56A645C2D4}"/>
              </a:ext>
            </a:extLst>
          </p:cNvPr>
          <p:cNvSpPr txBox="1"/>
          <p:nvPr/>
        </p:nvSpPr>
        <p:spPr>
          <a:xfrm>
            <a:off x="2323963" y="1762403"/>
            <a:ext cx="304892" cy="369332"/>
          </a:xfrm>
          <a:prstGeom prst="rect">
            <a:avLst/>
          </a:prstGeom>
          <a:noFill/>
        </p:spPr>
        <p:txBody>
          <a:bodyPr wrap="none" rtlCol="0">
            <a:spAutoFit/>
          </a:bodyPr>
          <a:lstStyle/>
          <a:p>
            <a:r>
              <a:rPr lang="en-US" dirty="0">
                <a:latin typeface="Symbol" pitchFamily="2" charset="2"/>
              </a:rPr>
              <a:t>q</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15B6946A-2FEE-CE19-C3FE-6C07DAE50A84}"/>
              </a:ext>
            </a:extLst>
          </p:cNvPr>
          <p:cNvSpPr>
            <a:spLocks noGrp="1" noChangeArrowheads="1"/>
          </p:cNvSpPr>
          <p:nvPr>
            <p:ph type="title"/>
          </p:nvPr>
        </p:nvSpPr>
        <p:spPr>
          <a:xfrm>
            <a:off x="1524000" y="274638"/>
            <a:ext cx="9144000" cy="1143000"/>
          </a:xfrm>
        </p:spPr>
        <p:txBody>
          <a:bodyPr/>
          <a:lstStyle/>
          <a:p>
            <a:pPr eaLnBrk="1" hangingPunct="1"/>
            <a:r>
              <a:rPr lang="en-US" altLang="en-US">
                <a:ea typeface="ＭＳ Ｐゴシック" panose="020B0600070205080204" pitchFamily="34" charset="-128"/>
              </a:rPr>
              <a:t>Approximation to Mie scattering</a:t>
            </a:r>
          </a:p>
        </p:txBody>
      </p:sp>
      <p:pic>
        <p:nvPicPr>
          <p:cNvPr id="29698" name="Picture 3" descr="b_2">
            <a:extLst>
              <a:ext uri="{FF2B5EF4-FFF2-40B4-BE49-F238E27FC236}">
                <a16:creationId xmlns:a16="http://schemas.microsoft.com/office/drawing/2014/main" id="{7ADE6579-0E15-F447-2F42-C91B1A115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8019" y="2776333"/>
            <a:ext cx="50863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Text Box 4">
            <a:extLst>
              <a:ext uri="{FF2B5EF4-FFF2-40B4-BE49-F238E27FC236}">
                <a16:creationId xmlns:a16="http://schemas.microsoft.com/office/drawing/2014/main" id="{B27A7CDF-571D-C2A8-921D-523D26FF977F}"/>
              </a:ext>
            </a:extLst>
          </p:cNvPr>
          <p:cNvSpPr txBox="1">
            <a:spLocks noChangeArrowheads="1"/>
          </p:cNvSpPr>
          <p:nvPr/>
        </p:nvSpPr>
        <p:spPr bwMode="auto">
          <a:xfrm>
            <a:off x="4119759" y="4794921"/>
            <a:ext cx="38985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f</a:t>
            </a:r>
            <a:r>
              <a:rPr lang="en-US" baseline="-25000">
                <a:solidFill>
                  <a:prstClr val="black"/>
                </a:solidFill>
                <a:latin typeface="Calibri" charset="0"/>
                <a:ea typeface="ＭＳ Ｐゴシック" charset="0"/>
                <a:cs typeface="ＭＳ Ｐゴシック" charset="0"/>
              </a:rPr>
              <a:t>SL</a:t>
            </a:r>
          </a:p>
        </p:txBody>
      </p:sp>
      <p:sp>
        <p:nvSpPr>
          <p:cNvPr id="223237" name="Line 5">
            <a:extLst>
              <a:ext uri="{FF2B5EF4-FFF2-40B4-BE49-F238E27FC236}">
                <a16:creationId xmlns:a16="http://schemas.microsoft.com/office/drawing/2014/main" id="{C09ACF6F-15E8-0B00-7833-5DEE2F531481}"/>
              </a:ext>
            </a:extLst>
          </p:cNvPr>
          <p:cNvSpPr>
            <a:spLocks noChangeShapeType="1"/>
          </p:cNvSpPr>
          <p:nvPr/>
        </p:nvSpPr>
        <p:spPr bwMode="auto">
          <a:xfrm flipV="1">
            <a:off x="4342009" y="4148808"/>
            <a:ext cx="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pic>
        <p:nvPicPr>
          <p:cNvPr id="29701" name="Picture 6" descr="form1">
            <a:extLst>
              <a:ext uri="{FF2B5EF4-FFF2-40B4-BE49-F238E27FC236}">
                <a16:creationId xmlns:a16="http://schemas.microsoft.com/office/drawing/2014/main" id="{49BB1AC7-2A2C-F9E6-C2C5-9AB1BDB54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806826"/>
            <a:ext cx="32766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7" descr="form2">
            <a:extLst>
              <a:ext uri="{FF2B5EF4-FFF2-40B4-BE49-F238E27FC236}">
                <a16:creationId xmlns:a16="http://schemas.microsoft.com/office/drawing/2014/main" id="{3881B08A-702F-8148-37B8-931BA77E7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66700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40" name="Text Box 8">
            <a:extLst>
              <a:ext uri="{FF2B5EF4-FFF2-40B4-BE49-F238E27FC236}">
                <a16:creationId xmlns:a16="http://schemas.microsoft.com/office/drawing/2014/main" id="{9AE0640C-2993-CC0E-9099-7363DA90F770}"/>
              </a:ext>
            </a:extLst>
          </p:cNvPr>
          <p:cNvSpPr txBox="1">
            <a:spLocks noChangeArrowheads="1"/>
          </p:cNvSpPr>
          <p:nvPr/>
        </p:nvSpPr>
        <p:spPr bwMode="auto">
          <a:xfrm>
            <a:off x="7004050" y="2209800"/>
            <a:ext cx="150393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srgbClr val="00CC00"/>
                </a:solidFill>
                <a:latin typeface="Calibri" charset="0"/>
                <a:ea typeface="ＭＳ Ｐゴシック" charset="0"/>
                <a:cs typeface="ＭＳ Ｐゴシック" charset="0"/>
              </a:rPr>
              <a:t>Simplified Liu:</a:t>
            </a:r>
          </a:p>
        </p:txBody>
      </p:sp>
      <p:sp>
        <p:nvSpPr>
          <p:cNvPr id="223241" name="Text Box 9">
            <a:extLst>
              <a:ext uri="{FF2B5EF4-FFF2-40B4-BE49-F238E27FC236}">
                <a16:creationId xmlns:a16="http://schemas.microsoft.com/office/drawing/2014/main" id="{C28317B6-25B3-BBE0-25BC-A4D7A2F3D039}"/>
              </a:ext>
            </a:extLst>
          </p:cNvPr>
          <p:cNvSpPr txBox="1">
            <a:spLocks noChangeArrowheads="1"/>
          </p:cNvSpPr>
          <p:nvPr/>
        </p:nvSpPr>
        <p:spPr bwMode="auto">
          <a:xfrm>
            <a:off x="7010400" y="3352800"/>
            <a:ext cx="203684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srgbClr val="0000FF"/>
                </a:solidFill>
                <a:latin typeface="Calibri" charset="0"/>
                <a:ea typeface="ＭＳ Ｐゴシック" charset="0"/>
                <a:cs typeface="ＭＳ Ｐゴシック" charset="0"/>
              </a:rPr>
              <a:t>Henyey-Greenstein:</a:t>
            </a:r>
          </a:p>
        </p:txBody>
      </p:sp>
      <p:sp>
        <p:nvSpPr>
          <p:cNvPr id="223242" name="Text Box 10">
            <a:extLst>
              <a:ext uri="{FF2B5EF4-FFF2-40B4-BE49-F238E27FC236}">
                <a16:creationId xmlns:a16="http://schemas.microsoft.com/office/drawing/2014/main" id="{065D5DED-6E66-B647-4591-CDA00A9B8FEF}"/>
              </a:ext>
            </a:extLst>
          </p:cNvPr>
          <p:cNvSpPr txBox="1">
            <a:spLocks noChangeArrowheads="1"/>
          </p:cNvSpPr>
          <p:nvPr/>
        </p:nvSpPr>
        <p:spPr bwMode="auto">
          <a:xfrm>
            <a:off x="7010400" y="4572001"/>
            <a:ext cx="3276600" cy="203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defTabSz="457200" fontAlgn="base">
              <a:spcBef>
                <a:spcPct val="0"/>
              </a:spcBef>
              <a:spcAft>
                <a:spcPct val="0"/>
              </a:spcAft>
              <a:defRPr/>
            </a:pPr>
            <a:r>
              <a:rPr lang="en-US" dirty="0">
                <a:solidFill>
                  <a:srgbClr val="FF0000"/>
                </a:solidFill>
                <a:latin typeface="Calibri" charset="0"/>
                <a:ea typeface="ＭＳ Ｐゴシック" charset="0"/>
                <a:cs typeface="ＭＳ Ｐゴシック" charset="0"/>
              </a:rPr>
              <a:t>Mie:</a:t>
            </a:r>
          </a:p>
          <a:p>
            <a:pPr defTabSz="457200" fontAlgn="base">
              <a:spcBef>
                <a:spcPct val="0"/>
              </a:spcBef>
              <a:spcAft>
                <a:spcPct val="0"/>
              </a:spcAft>
              <a:defRPr/>
            </a:pPr>
            <a:endParaRPr lang="en-US" dirty="0">
              <a:solidFill>
                <a:srgbClr val="FF0000"/>
              </a:solidFill>
              <a:latin typeface="Calibri" charset="0"/>
              <a:ea typeface="ＭＳ Ｐゴシック" charset="0"/>
              <a:cs typeface="ＭＳ Ｐゴシック" charset="0"/>
            </a:endParaRPr>
          </a:p>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Describes scattering on acid, mineral, salt, and soot with concentrations and radii at SP collected in ice cores elsewhere in Antarctica</a:t>
            </a:r>
          </a:p>
        </p:txBody>
      </p:sp>
      <p:sp>
        <p:nvSpPr>
          <p:cNvPr id="3" name="Oval 2">
            <a:extLst>
              <a:ext uri="{FF2B5EF4-FFF2-40B4-BE49-F238E27FC236}">
                <a16:creationId xmlns:a16="http://schemas.microsoft.com/office/drawing/2014/main" id="{918DE3AD-523E-6281-EA56-6D1D5F06A60A}"/>
              </a:ext>
            </a:extLst>
          </p:cNvPr>
          <p:cNvSpPr/>
          <p:nvPr/>
        </p:nvSpPr>
        <p:spPr>
          <a:xfrm>
            <a:off x="1658620" y="2360295"/>
            <a:ext cx="137160" cy="1371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CB5BEE80-0CA9-EB0E-AFE1-CCF5D7F7E27A}"/>
              </a:ext>
            </a:extLst>
          </p:cNvPr>
          <p:cNvCxnSpPr/>
          <p:nvPr/>
        </p:nvCxnSpPr>
        <p:spPr>
          <a:xfrm flipV="1">
            <a:off x="398649" y="2476500"/>
            <a:ext cx="1239651" cy="533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D66DE6F8-1AD0-13A9-5F11-7A80B56ECA93}"/>
              </a:ext>
            </a:extLst>
          </p:cNvPr>
          <p:cNvCxnSpPr>
            <a:cxnSpLocks/>
          </p:cNvCxnSpPr>
          <p:nvPr/>
        </p:nvCxnSpPr>
        <p:spPr>
          <a:xfrm flipV="1">
            <a:off x="1828800" y="1307307"/>
            <a:ext cx="990600" cy="10021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BD99D09B-7BAA-9582-26D1-521E8E84FF0F}"/>
              </a:ext>
            </a:extLst>
          </p:cNvPr>
          <p:cNvCxnSpPr>
            <a:cxnSpLocks/>
          </p:cNvCxnSpPr>
          <p:nvPr/>
        </p:nvCxnSpPr>
        <p:spPr>
          <a:xfrm flipV="1">
            <a:off x="1875725" y="1808359"/>
            <a:ext cx="1324675" cy="577253"/>
          </a:xfrm>
          <a:prstGeom prst="line">
            <a:avLst/>
          </a:prstGeom>
          <a:ln w="12700">
            <a:prstDash val="sysDot"/>
          </a:ln>
        </p:spPr>
        <p:style>
          <a:lnRef idx="2">
            <a:schemeClr val="accent1"/>
          </a:lnRef>
          <a:fillRef idx="0">
            <a:schemeClr val="accent1"/>
          </a:fillRef>
          <a:effectRef idx="1">
            <a:schemeClr val="accent1"/>
          </a:effectRef>
          <a:fontRef idx="minor">
            <a:schemeClr val="tx1"/>
          </a:fontRef>
        </p:style>
      </p:cxnSp>
      <p:sp>
        <p:nvSpPr>
          <p:cNvPr id="7" name="Arc 6">
            <a:extLst>
              <a:ext uri="{FF2B5EF4-FFF2-40B4-BE49-F238E27FC236}">
                <a16:creationId xmlns:a16="http://schemas.microsoft.com/office/drawing/2014/main" id="{D62CB5B2-D37C-0907-B4B2-1734399A2D96}"/>
              </a:ext>
            </a:extLst>
          </p:cNvPr>
          <p:cNvSpPr/>
          <p:nvPr/>
        </p:nvSpPr>
        <p:spPr>
          <a:xfrm rot="1290322">
            <a:off x="2056562" y="1981994"/>
            <a:ext cx="283537" cy="242732"/>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1FC7AA1E-552D-9809-C461-5790090DEA6E}"/>
              </a:ext>
            </a:extLst>
          </p:cNvPr>
          <p:cNvSpPr txBox="1"/>
          <p:nvPr/>
        </p:nvSpPr>
        <p:spPr>
          <a:xfrm>
            <a:off x="2323963" y="1762403"/>
            <a:ext cx="304892" cy="369332"/>
          </a:xfrm>
          <a:prstGeom prst="rect">
            <a:avLst/>
          </a:prstGeom>
          <a:noFill/>
        </p:spPr>
        <p:txBody>
          <a:bodyPr wrap="none" rtlCol="0">
            <a:spAutoFit/>
          </a:bodyPr>
          <a:lstStyle/>
          <a:p>
            <a:r>
              <a:rPr lang="en-US" dirty="0">
                <a:latin typeface="Symbol" pitchFamily="2" charset="2"/>
              </a:rPr>
              <a:t>q</a:t>
            </a:r>
          </a:p>
        </p:txBody>
      </p:sp>
      <p:pic>
        <p:nvPicPr>
          <p:cNvPr id="2" name="Picture 1">
            <a:extLst>
              <a:ext uri="{FF2B5EF4-FFF2-40B4-BE49-F238E27FC236}">
                <a16:creationId xmlns:a16="http://schemas.microsoft.com/office/drawing/2014/main" id="{5ADBCA8F-3FEA-1E29-8989-7B88C4A95AA1}"/>
              </a:ext>
            </a:extLst>
          </p:cNvPr>
          <p:cNvPicPr>
            <a:picLocks noChangeAspect="1"/>
          </p:cNvPicPr>
          <p:nvPr/>
        </p:nvPicPr>
        <p:blipFill rotWithShape="1">
          <a:blip r:embed="rId5"/>
          <a:srcRect t="37248" b="36361"/>
          <a:stretch/>
        </p:blipFill>
        <p:spPr>
          <a:xfrm rot="5400000">
            <a:off x="8818908" y="3602823"/>
            <a:ext cx="5345212" cy="656702"/>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DCAAC-C1EC-DD68-A682-B93FB55874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08981D-430E-7BB7-F38B-7BC2B67A07C5}"/>
              </a:ext>
            </a:extLst>
          </p:cNvPr>
          <p:cNvSpPr>
            <a:spLocks noGrp="1"/>
          </p:cNvSpPr>
          <p:nvPr>
            <p:ph type="title"/>
          </p:nvPr>
        </p:nvSpPr>
        <p:spPr>
          <a:xfrm>
            <a:off x="315314" y="35819"/>
            <a:ext cx="6809386" cy="1325563"/>
          </a:xfrm>
        </p:spPr>
        <p:txBody>
          <a:bodyPr/>
          <a:lstStyle/>
          <a:p>
            <a:pPr algn="ctr"/>
            <a:r>
              <a:rPr lang="en-US" dirty="0"/>
              <a:t>Ice layer tilt</a:t>
            </a:r>
          </a:p>
        </p:txBody>
      </p:sp>
      <p:sp>
        <p:nvSpPr>
          <p:cNvPr id="6" name="TextBox 5">
            <a:extLst>
              <a:ext uri="{FF2B5EF4-FFF2-40B4-BE49-F238E27FC236}">
                <a16:creationId xmlns:a16="http://schemas.microsoft.com/office/drawing/2014/main" id="{39B2AAB8-A14A-7909-76C6-B42C3EFFEAEC}"/>
              </a:ext>
            </a:extLst>
          </p:cNvPr>
          <p:cNvSpPr txBox="1"/>
          <p:nvPr/>
        </p:nvSpPr>
        <p:spPr>
          <a:xfrm>
            <a:off x="561979" y="1361382"/>
            <a:ext cx="6316056"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Ice at the South Pole is flowing downhill at a rate of ~10 m/year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While the surface of the ice is flat, the bottom of the ice sheet rests atop of bedrock, which has irregular features such as hills and valleys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ice sheet deforms as it flows through these features, and this results in lower ice layers following the shape of the bedrock; the closer to bedrock, the more the ice layers deviate from the flat that we see on the surface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 ice layer consists of ice deposited at around the same time, so should have the same concentration of impurities across the layer, thus same scattering and absorption properties. The “dirtier” layers will create bands of reflected radar signal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ptos" panose="0211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Initially ice layer elevation changes</a:t>
            </a:r>
            <a:r>
              <a:rPr lang="en-US" dirty="0">
                <a:solidFill>
                  <a:prstClr val="black"/>
                </a:solidFill>
                <a:latin typeface="Aptos" panose="02110004020202020204"/>
              </a:rPr>
              <a:t> (tilt) within </a:t>
            </a:r>
            <a:r>
              <a:rPr lang="en-US" dirty="0" err="1">
                <a:solidFill>
                  <a:prstClr val="black"/>
                </a:solidFill>
                <a:latin typeface="Aptos" panose="02110004020202020204"/>
              </a:rPr>
              <a:t>IceCube</a:t>
            </a:r>
            <a:r>
              <a:rPr lang="en-US" dirty="0">
                <a:solidFill>
                  <a:prstClr val="black"/>
                </a:solidFill>
                <a:latin typeface="Aptos" panose="02110004020202020204"/>
              </a:rPr>
              <a:t> were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characterized with a special-purpose </a:t>
            </a: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dust logger</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which surveyed 8 of the drilled holes before the string deployment</a:t>
            </a:r>
          </a:p>
        </p:txBody>
      </p:sp>
      <p:pic>
        <p:nvPicPr>
          <p:cNvPr id="3" name="Picture 2" descr="A grey and white image of a wave&#10;&#10;AI-generated content may be incorrect.">
            <a:extLst>
              <a:ext uri="{FF2B5EF4-FFF2-40B4-BE49-F238E27FC236}">
                <a16:creationId xmlns:a16="http://schemas.microsoft.com/office/drawing/2014/main" id="{20EC85D7-6FA5-6A38-E4ED-DCB3A4E00AEA}"/>
              </a:ext>
            </a:extLst>
          </p:cNvPr>
          <p:cNvPicPr>
            <a:picLocks noChangeAspect="1"/>
          </p:cNvPicPr>
          <p:nvPr/>
        </p:nvPicPr>
        <p:blipFill>
          <a:blip r:embed="rId2"/>
          <a:stretch>
            <a:fillRect/>
          </a:stretch>
        </p:blipFill>
        <p:spPr>
          <a:xfrm>
            <a:off x="7845110" y="308986"/>
            <a:ext cx="4031575" cy="6047364"/>
          </a:xfrm>
          <a:prstGeom prst="rect">
            <a:avLst/>
          </a:prstGeom>
        </p:spPr>
      </p:pic>
      <p:sp>
        <p:nvSpPr>
          <p:cNvPr id="4" name="TextBox 3">
            <a:extLst>
              <a:ext uri="{FF2B5EF4-FFF2-40B4-BE49-F238E27FC236}">
                <a16:creationId xmlns:a16="http://schemas.microsoft.com/office/drawing/2014/main" id="{A8C11832-16C7-6511-2E3D-53014A9F0C41}"/>
              </a:ext>
            </a:extLst>
          </p:cNvPr>
          <p:cNvSpPr txBox="1"/>
          <p:nvPr/>
        </p:nvSpPr>
        <p:spPr>
          <a:xfrm>
            <a:off x="8217342" y="6356350"/>
            <a:ext cx="2613857" cy="307777"/>
          </a:xfrm>
          <a:prstGeom prst="rect">
            <a:avLst/>
          </a:prstGeom>
          <a:noFill/>
        </p:spPr>
        <p:txBody>
          <a:bodyPr wrap="none" rtlCol="0">
            <a:spAutoFit/>
          </a:bodyPr>
          <a:lstStyle/>
          <a:p>
            <a:pPr algn="ctr"/>
            <a:r>
              <a:rPr lang="en-US" sz="1400" dirty="0"/>
              <a:t>Illustration borrowed from </a:t>
            </a:r>
            <a:r>
              <a:rPr lang="en-US" sz="1400" dirty="0">
                <a:hlinkClick r:id="rId3"/>
              </a:rPr>
              <a:t>RAID</a:t>
            </a:r>
            <a:endParaRPr lang="en-US" sz="1400" dirty="0"/>
          </a:p>
        </p:txBody>
      </p:sp>
    </p:spTree>
    <p:extLst>
      <p:ext uri="{BB962C8B-B14F-4D97-AF65-F5344CB8AC3E}">
        <p14:creationId xmlns:p14="http://schemas.microsoft.com/office/powerpoint/2010/main" val="507649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4">
            <a:extLst>
              <a:ext uri="{FF2B5EF4-FFF2-40B4-BE49-F238E27FC236}">
                <a16:creationId xmlns:a16="http://schemas.microsoft.com/office/drawing/2014/main" id="{5F182867-7C48-B260-F485-67D811196CCE}"/>
              </a:ext>
            </a:extLst>
          </p:cNvPr>
          <p:cNvSpPr>
            <a:spLocks noGrp="1" noChangeArrowheads="1"/>
          </p:cNvSpPr>
          <p:nvPr>
            <p:ph type="title"/>
          </p:nvPr>
        </p:nvSpPr>
        <p:spPr>
          <a:xfrm>
            <a:off x="609600" y="24086"/>
            <a:ext cx="10972800" cy="1143000"/>
          </a:xfrm>
        </p:spPr>
        <p:txBody>
          <a:bodyPr/>
          <a:lstStyle/>
          <a:p>
            <a:r>
              <a:rPr lang="en-US" altLang="en-US" dirty="0">
                <a:ea typeface="ＭＳ Ｐゴシック" panose="020B0600070205080204" pitchFamily="34" charset="-128"/>
              </a:rPr>
              <a:t>what does ice do to photons</a:t>
            </a:r>
          </a:p>
        </p:txBody>
      </p:sp>
      <p:grpSp>
        <p:nvGrpSpPr>
          <p:cNvPr id="25623" name="Group 32">
            <a:extLst>
              <a:ext uri="{FF2B5EF4-FFF2-40B4-BE49-F238E27FC236}">
                <a16:creationId xmlns:a16="http://schemas.microsoft.com/office/drawing/2014/main" id="{61FA87B0-C7C6-08E3-53B4-DF646AC42D16}"/>
              </a:ext>
            </a:extLst>
          </p:cNvPr>
          <p:cNvGrpSpPr>
            <a:grpSpLocks/>
          </p:cNvGrpSpPr>
          <p:nvPr/>
        </p:nvGrpSpPr>
        <p:grpSpPr bwMode="auto">
          <a:xfrm>
            <a:off x="6096000" y="1970405"/>
            <a:ext cx="5053988" cy="3227388"/>
            <a:chOff x="1828800" y="1219200"/>
            <a:chExt cx="6190607" cy="4019550"/>
          </a:xfrm>
        </p:grpSpPr>
        <p:pic>
          <p:nvPicPr>
            <p:cNvPr id="25625" name="Picture 3" descr="sadhomer">
              <a:extLst>
                <a:ext uri="{FF2B5EF4-FFF2-40B4-BE49-F238E27FC236}">
                  <a16:creationId xmlns:a16="http://schemas.microsoft.com/office/drawing/2014/main" id="{6704FA95-8E46-EDB7-BA83-2AE4BB89F2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6000"/>
              <a:ext cx="11715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Picture 4" descr="sadhomer_blurred">
              <a:extLst>
                <a:ext uri="{FF2B5EF4-FFF2-40B4-BE49-F238E27FC236}">
                  <a16:creationId xmlns:a16="http://schemas.microsoft.com/office/drawing/2014/main" id="{DF78ECE5-F5E2-A3A0-D304-D0CA59AB6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19200"/>
              <a:ext cx="11715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5" descr="sadhomer_dimmed">
              <a:extLst>
                <a:ext uri="{FF2B5EF4-FFF2-40B4-BE49-F238E27FC236}">
                  <a16:creationId xmlns:a16="http://schemas.microsoft.com/office/drawing/2014/main" id="{FF087D63-52EF-0C6B-BE58-525DAC1E53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505200"/>
              <a:ext cx="11715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Line 6">
              <a:extLst>
                <a:ext uri="{FF2B5EF4-FFF2-40B4-BE49-F238E27FC236}">
                  <a16:creationId xmlns:a16="http://schemas.microsoft.com/office/drawing/2014/main" id="{FE9617F4-0A70-D676-EE4D-DE95AFC288A2}"/>
                </a:ext>
              </a:extLst>
            </p:cNvPr>
            <p:cNvSpPr>
              <a:spLocks noChangeShapeType="1"/>
            </p:cNvSpPr>
            <p:nvPr/>
          </p:nvSpPr>
          <p:spPr bwMode="auto">
            <a:xfrm flipV="1">
              <a:off x="3048016" y="2439103"/>
              <a:ext cx="1905631" cy="45672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38" name="Line 7">
              <a:extLst>
                <a:ext uri="{FF2B5EF4-FFF2-40B4-BE49-F238E27FC236}">
                  <a16:creationId xmlns:a16="http://schemas.microsoft.com/office/drawing/2014/main" id="{F092F990-B5B6-B229-41CD-29CB83F326A1}"/>
                </a:ext>
              </a:extLst>
            </p:cNvPr>
            <p:cNvSpPr>
              <a:spLocks noChangeShapeType="1"/>
            </p:cNvSpPr>
            <p:nvPr/>
          </p:nvSpPr>
          <p:spPr bwMode="auto">
            <a:xfrm>
              <a:off x="3048016" y="3734137"/>
              <a:ext cx="1827850" cy="76120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39" name="Text Box 8">
              <a:extLst>
                <a:ext uri="{FF2B5EF4-FFF2-40B4-BE49-F238E27FC236}">
                  <a16:creationId xmlns:a16="http://schemas.microsoft.com/office/drawing/2014/main" id="{A609800F-A7AB-13FC-24A9-81054DBC8026}"/>
                </a:ext>
              </a:extLst>
            </p:cNvPr>
            <p:cNvSpPr txBox="1">
              <a:spLocks noChangeArrowheads="1"/>
            </p:cNvSpPr>
            <p:nvPr/>
          </p:nvSpPr>
          <p:spPr bwMode="auto">
            <a:xfrm>
              <a:off x="6705660" y="1523681"/>
              <a:ext cx="1313747" cy="8049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Source is </a:t>
              </a:r>
            </a:p>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blurred</a:t>
              </a:r>
            </a:p>
          </p:txBody>
        </p:sp>
        <p:sp>
          <p:nvSpPr>
            <p:cNvPr id="40" name="Text Box 9">
              <a:extLst>
                <a:ext uri="{FF2B5EF4-FFF2-40B4-BE49-F238E27FC236}">
                  <a16:creationId xmlns:a16="http://schemas.microsoft.com/office/drawing/2014/main" id="{679ACF7E-EAA8-76B0-A526-D0176527EBF6}"/>
                </a:ext>
              </a:extLst>
            </p:cNvPr>
            <p:cNvSpPr txBox="1">
              <a:spLocks noChangeArrowheads="1"/>
            </p:cNvSpPr>
            <p:nvPr/>
          </p:nvSpPr>
          <p:spPr bwMode="auto">
            <a:xfrm>
              <a:off x="6705660" y="3734137"/>
              <a:ext cx="1248950" cy="8049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Source is</a:t>
              </a:r>
            </a:p>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dimmer</a:t>
              </a:r>
            </a:p>
          </p:txBody>
        </p:sp>
        <p:sp>
          <p:nvSpPr>
            <p:cNvPr id="41" name="Text Box 10">
              <a:extLst>
                <a:ext uri="{FF2B5EF4-FFF2-40B4-BE49-F238E27FC236}">
                  <a16:creationId xmlns:a16="http://schemas.microsoft.com/office/drawing/2014/main" id="{7671CF46-6B37-D0F1-CAA7-3FA36781EC88}"/>
                </a:ext>
              </a:extLst>
            </p:cNvPr>
            <p:cNvSpPr txBox="1">
              <a:spLocks noChangeArrowheads="1"/>
            </p:cNvSpPr>
            <p:nvPr/>
          </p:nvSpPr>
          <p:spPr bwMode="auto">
            <a:xfrm rot="20748743">
              <a:off x="3189169" y="2117173"/>
              <a:ext cx="1354979" cy="4599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scattering</a:t>
              </a:r>
            </a:p>
          </p:txBody>
        </p:sp>
        <p:sp>
          <p:nvSpPr>
            <p:cNvPr id="42" name="Text Box 11">
              <a:extLst>
                <a:ext uri="{FF2B5EF4-FFF2-40B4-BE49-F238E27FC236}">
                  <a16:creationId xmlns:a16="http://schemas.microsoft.com/office/drawing/2014/main" id="{CF44C270-5CAA-D99E-D38E-A0287546F307}"/>
                </a:ext>
              </a:extLst>
            </p:cNvPr>
            <p:cNvSpPr txBox="1">
              <a:spLocks noChangeArrowheads="1"/>
            </p:cNvSpPr>
            <p:nvPr/>
          </p:nvSpPr>
          <p:spPr bwMode="auto">
            <a:xfrm rot="1317911">
              <a:off x="3274393" y="3489316"/>
              <a:ext cx="1472319" cy="4599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absorption</a:t>
              </a:r>
            </a:p>
          </p:txBody>
        </p:sp>
      </p:grpSp>
      <p:sp>
        <p:nvSpPr>
          <p:cNvPr id="43" name="Text Box 12">
            <a:extLst>
              <a:ext uri="{FF2B5EF4-FFF2-40B4-BE49-F238E27FC236}">
                <a16:creationId xmlns:a16="http://schemas.microsoft.com/office/drawing/2014/main" id="{BDEE33B6-E569-800B-74FE-8202F80B88F6}"/>
              </a:ext>
            </a:extLst>
          </p:cNvPr>
          <p:cNvSpPr txBox="1">
            <a:spLocks noChangeArrowheads="1"/>
          </p:cNvSpPr>
          <p:nvPr/>
        </p:nvSpPr>
        <p:spPr bwMode="auto">
          <a:xfrm>
            <a:off x="6831013" y="5364481"/>
            <a:ext cx="3632200" cy="64611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457200" eaLnBrk="1" fontAlgn="base" hangingPunct="1">
              <a:spcBef>
                <a:spcPct val="0"/>
              </a:spcBef>
              <a:spcAft>
                <a:spcPct val="0"/>
              </a:spcAft>
            </a:pPr>
            <a:r>
              <a:rPr lang="en-US" altLang="en-US" sz="1800">
                <a:solidFill>
                  <a:prstClr val="black"/>
                </a:solidFill>
              </a:rPr>
              <a:t>a = inverse absorption length (1/</a:t>
            </a:r>
            <a:r>
              <a:rPr lang="el-GR" altLang="en-US" sz="1800">
                <a:solidFill>
                  <a:prstClr val="black"/>
                </a:solidFill>
                <a:cs typeface="Arial" panose="020B0604020202020204" pitchFamily="34" charset="0"/>
              </a:rPr>
              <a:t>λ</a:t>
            </a:r>
            <a:r>
              <a:rPr lang="en-US" altLang="en-US" sz="1800" baseline="-25000">
                <a:solidFill>
                  <a:prstClr val="black"/>
                </a:solidFill>
              </a:rPr>
              <a:t>abs</a:t>
            </a:r>
            <a:r>
              <a:rPr lang="en-US" altLang="en-US" sz="1800">
                <a:solidFill>
                  <a:prstClr val="black"/>
                </a:solidFill>
              </a:rPr>
              <a:t>)</a:t>
            </a:r>
          </a:p>
          <a:p>
            <a:pPr defTabSz="457200" eaLnBrk="1" fontAlgn="base" hangingPunct="1">
              <a:spcBef>
                <a:spcPct val="0"/>
              </a:spcBef>
              <a:spcAft>
                <a:spcPct val="0"/>
              </a:spcAft>
            </a:pPr>
            <a:r>
              <a:rPr lang="en-US" altLang="en-US" sz="1800">
                <a:solidFill>
                  <a:prstClr val="black"/>
                </a:solidFill>
              </a:rPr>
              <a:t>b = inverse scattering length (1/</a:t>
            </a:r>
            <a:r>
              <a:rPr lang="el-GR" altLang="en-US" sz="1800">
                <a:solidFill>
                  <a:prstClr val="black"/>
                </a:solidFill>
                <a:cs typeface="Arial" panose="020B0604020202020204" pitchFamily="34" charset="0"/>
              </a:rPr>
              <a:t>λ</a:t>
            </a:r>
            <a:r>
              <a:rPr lang="en-US" altLang="en-US" sz="1800" baseline="-25000">
                <a:solidFill>
                  <a:prstClr val="black"/>
                </a:solidFill>
              </a:rPr>
              <a:t>sca</a:t>
            </a:r>
            <a:r>
              <a:rPr lang="en-US" altLang="en-US" sz="1800">
                <a:solidFill>
                  <a:prstClr val="black"/>
                </a:solidFill>
              </a:rPr>
              <a:t>)</a:t>
            </a:r>
          </a:p>
        </p:txBody>
      </p:sp>
      <p:pic>
        <p:nvPicPr>
          <p:cNvPr id="2" name="Picture 1" descr="Simulation of the Glashow event photon burst">
            <a:extLst>
              <a:ext uri="{FF2B5EF4-FFF2-40B4-BE49-F238E27FC236}">
                <a16:creationId xmlns:a16="http://schemas.microsoft.com/office/drawing/2014/main" id="{7EB4A892-2031-AEC2-BFDA-54ADAAE5E660}"/>
              </a:ext>
            </a:extLst>
          </p:cNvPr>
          <p:cNvPicPr>
            <a:picLocks noChangeAspect="1"/>
          </p:cNvPicPr>
          <p:nvPr/>
        </p:nvPicPr>
        <p:blipFill>
          <a:blip r:embed="rId5"/>
          <a:stretch>
            <a:fillRect/>
          </a:stretch>
        </p:blipFill>
        <p:spPr>
          <a:xfrm>
            <a:off x="1051313" y="1234136"/>
            <a:ext cx="4102745" cy="51435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34A0F-D458-E8D0-4566-8E4DC4EF32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10444E-D21D-D01D-3FDF-3B9F77162B22}"/>
              </a:ext>
            </a:extLst>
          </p:cNvPr>
          <p:cNvSpPr>
            <a:spLocks noGrp="1"/>
          </p:cNvSpPr>
          <p:nvPr>
            <p:ph type="title"/>
          </p:nvPr>
        </p:nvSpPr>
        <p:spPr>
          <a:xfrm>
            <a:off x="315314" y="35819"/>
            <a:ext cx="6809386" cy="1325563"/>
          </a:xfrm>
        </p:spPr>
        <p:txBody>
          <a:bodyPr/>
          <a:lstStyle/>
          <a:p>
            <a:pPr algn="ctr"/>
            <a:r>
              <a:rPr lang="en-US" dirty="0"/>
              <a:t>Ice layer tilt</a:t>
            </a:r>
          </a:p>
        </p:txBody>
      </p:sp>
      <p:sp>
        <p:nvSpPr>
          <p:cNvPr id="6" name="TextBox 5">
            <a:extLst>
              <a:ext uri="{FF2B5EF4-FFF2-40B4-BE49-F238E27FC236}">
                <a16:creationId xmlns:a16="http://schemas.microsoft.com/office/drawing/2014/main" id="{235EEDF1-04B0-E624-2591-FFCB172101F3}"/>
              </a:ext>
            </a:extLst>
          </p:cNvPr>
          <p:cNvSpPr txBox="1"/>
          <p:nvPr/>
        </p:nvSpPr>
        <p:spPr>
          <a:xfrm>
            <a:off x="561979" y="1361382"/>
            <a:ext cx="6316056"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Ice at the South Pole is flowing downhill at a rate of ~10 m/year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While the surface of the ice is flat, the bottom of the ice sheet rests atop of bedrock, which has irregular features such as hills and valleys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ice sheet deforms as it flows through these features, and this results in lower ice layers following the shape of the bedrock; the closer to bedrock, the more the ice layers deviate from the flat that we see on the surface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 ice layer consists of ice deposited at around the same time, so should have the same concentration of impurities across the layer, thus same scattering and absorption properties. The “dirtier” layers will create bands of reflected radar signal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ptos" panose="0211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Initially ice layer elevation changes</a:t>
            </a:r>
            <a:r>
              <a:rPr lang="en-US" dirty="0">
                <a:solidFill>
                  <a:prstClr val="black"/>
                </a:solidFill>
                <a:latin typeface="Aptos" panose="02110004020202020204"/>
              </a:rPr>
              <a:t> (tilt) within </a:t>
            </a:r>
            <a:r>
              <a:rPr lang="en-US" dirty="0" err="1">
                <a:solidFill>
                  <a:prstClr val="black"/>
                </a:solidFill>
                <a:latin typeface="Aptos" panose="02110004020202020204"/>
              </a:rPr>
              <a:t>IceCube</a:t>
            </a:r>
            <a:r>
              <a:rPr lang="en-US" dirty="0">
                <a:solidFill>
                  <a:prstClr val="black"/>
                </a:solidFill>
                <a:latin typeface="Aptos" panose="02110004020202020204"/>
              </a:rPr>
              <a:t> were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characterized with a special-purpose </a:t>
            </a: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dust logger</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which surveyed 8 of the drilled holes before the string deployment</a:t>
            </a:r>
          </a:p>
        </p:txBody>
      </p:sp>
      <p:pic>
        <p:nvPicPr>
          <p:cNvPr id="5" name="Picture 4" descr="A close-up of a graph&#10;&#10;AI-generated content may be incorrect.">
            <a:extLst>
              <a:ext uri="{FF2B5EF4-FFF2-40B4-BE49-F238E27FC236}">
                <a16:creationId xmlns:a16="http://schemas.microsoft.com/office/drawing/2014/main" id="{4FA85557-EC5E-8DA6-2AFB-D6E40B7A315A}"/>
              </a:ext>
            </a:extLst>
          </p:cNvPr>
          <p:cNvPicPr>
            <a:picLocks noChangeAspect="1"/>
          </p:cNvPicPr>
          <p:nvPr/>
        </p:nvPicPr>
        <p:blipFill>
          <a:blip r:embed="rId2"/>
          <a:srcRect t="22203" r="22897"/>
          <a:stretch>
            <a:fillRect/>
          </a:stretch>
        </p:blipFill>
        <p:spPr>
          <a:xfrm>
            <a:off x="7124700" y="1221732"/>
            <a:ext cx="4866669" cy="4979613"/>
          </a:xfrm>
          <a:prstGeom prst="rect">
            <a:avLst/>
          </a:prstGeom>
        </p:spPr>
      </p:pic>
      <p:pic>
        <p:nvPicPr>
          <p:cNvPr id="8" name="Picture 7" descr="A close-up of a graph&#10;&#10;AI-generated content may be incorrect.">
            <a:extLst>
              <a:ext uri="{FF2B5EF4-FFF2-40B4-BE49-F238E27FC236}">
                <a16:creationId xmlns:a16="http://schemas.microsoft.com/office/drawing/2014/main" id="{A447C8B2-ED87-1BB3-0298-DD8900B22F7D}"/>
              </a:ext>
            </a:extLst>
          </p:cNvPr>
          <p:cNvPicPr>
            <a:picLocks noChangeAspect="1"/>
          </p:cNvPicPr>
          <p:nvPr/>
        </p:nvPicPr>
        <p:blipFill>
          <a:blip r:embed="rId2"/>
          <a:srcRect l="11448" t="-758" r="11448" b="94350"/>
          <a:stretch>
            <a:fillRect/>
          </a:stretch>
        </p:blipFill>
        <p:spPr>
          <a:xfrm>
            <a:off x="7124699" y="656655"/>
            <a:ext cx="4866670" cy="410072"/>
          </a:xfrm>
          <a:prstGeom prst="rect">
            <a:avLst/>
          </a:prstGeom>
        </p:spPr>
      </p:pic>
    </p:spTree>
    <p:extLst>
      <p:ext uri="{BB962C8B-B14F-4D97-AF65-F5344CB8AC3E}">
        <p14:creationId xmlns:p14="http://schemas.microsoft.com/office/powerpoint/2010/main" val="826088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7" name="Group 15">
            <a:extLst>
              <a:ext uri="{FF2B5EF4-FFF2-40B4-BE49-F238E27FC236}">
                <a16:creationId xmlns:a16="http://schemas.microsoft.com/office/drawing/2014/main" id="{B1510B58-104F-B14F-8212-136436F6DB5D}"/>
              </a:ext>
            </a:extLst>
          </p:cNvPr>
          <p:cNvGrpSpPr>
            <a:grpSpLocks/>
          </p:cNvGrpSpPr>
          <p:nvPr/>
        </p:nvGrpSpPr>
        <p:grpSpPr bwMode="auto">
          <a:xfrm>
            <a:off x="3660147" y="901700"/>
            <a:ext cx="5449887" cy="5054600"/>
            <a:chOff x="5181600" y="3651250"/>
            <a:chExt cx="3505200" cy="3206750"/>
          </a:xfrm>
        </p:grpSpPr>
        <p:pic>
          <p:nvPicPr>
            <p:cNvPr id="31750" name="Picture 28">
              <a:extLst>
                <a:ext uri="{FF2B5EF4-FFF2-40B4-BE49-F238E27FC236}">
                  <a16:creationId xmlns:a16="http://schemas.microsoft.com/office/drawing/2014/main" id="{3F9FA56B-70C3-0B4D-884B-D463BAA79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651250"/>
              <a:ext cx="3505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Oval 8">
              <a:extLst>
                <a:ext uri="{FF2B5EF4-FFF2-40B4-BE49-F238E27FC236}">
                  <a16:creationId xmlns:a16="http://schemas.microsoft.com/office/drawing/2014/main" id="{E02BF8C0-6AFC-C142-BE1C-1EE120B82A68}"/>
                </a:ext>
              </a:extLst>
            </p:cNvPr>
            <p:cNvSpPr>
              <a:spLocks noChangeArrowheads="1"/>
            </p:cNvSpPr>
            <p:nvPr/>
          </p:nvSpPr>
          <p:spPr bwMode="auto">
            <a:xfrm>
              <a:off x="8393112" y="4668837"/>
              <a:ext cx="152400" cy="15240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2" name="Oval 9">
              <a:extLst>
                <a:ext uri="{FF2B5EF4-FFF2-40B4-BE49-F238E27FC236}">
                  <a16:creationId xmlns:a16="http://schemas.microsoft.com/office/drawing/2014/main" id="{0304BC01-4A5B-E743-BDAF-F32A8C36A57D}"/>
                </a:ext>
              </a:extLst>
            </p:cNvPr>
            <p:cNvSpPr>
              <a:spLocks noChangeArrowheads="1"/>
            </p:cNvSpPr>
            <p:nvPr/>
          </p:nvSpPr>
          <p:spPr bwMode="auto">
            <a:xfrm>
              <a:off x="7696200" y="4256087"/>
              <a:ext cx="152400" cy="152400"/>
            </a:xfrm>
            <a:prstGeom prst="ellipse">
              <a:avLst/>
            </a:prstGeom>
            <a:solidFill>
              <a:srgbClr val="800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3" name="Oval 10">
              <a:extLst>
                <a:ext uri="{FF2B5EF4-FFF2-40B4-BE49-F238E27FC236}">
                  <a16:creationId xmlns:a16="http://schemas.microsoft.com/office/drawing/2014/main" id="{F54FC7EE-48E9-9C4A-BE49-D347A8C012B2}"/>
                </a:ext>
              </a:extLst>
            </p:cNvPr>
            <p:cNvSpPr>
              <a:spLocks noChangeArrowheads="1"/>
            </p:cNvSpPr>
            <p:nvPr/>
          </p:nvSpPr>
          <p:spPr bwMode="auto">
            <a:xfrm>
              <a:off x="8054975" y="5584825"/>
              <a:ext cx="152400" cy="15240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4" name="Oval 11">
              <a:extLst>
                <a:ext uri="{FF2B5EF4-FFF2-40B4-BE49-F238E27FC236}">
                  <a16:creationId xmlns:a16="http://schemas.microsoft.com/office/drawing/2014/main" id="{FC6BB800-0CF0-3E4F-B89D-FD0C3CEC2191}"/>
                </a:ext>
              </a:extLst>
            </p:cNvPr>
            <p:cNvSpPr>
              <a:spLocks noChangeArrowheads="1"/>
            </p:cNvSpPr>
            <p:nvPr/>
          </p:nvSpPr>
          <p:spPr bwMode="auto">
            <a:xfrm>
              <a:off x="6030912" y="4811712"/>
              <a:ext cx="152400" cy="1524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5" name="Oval 12">
              <a:extLst>
                <a:ext uri="{FF2B5EF4-FFF2-40B4-BE49-F238E27FC236}">
                  <a16:creationId xmlns:a16="http://schemas.microsoft.com/office/drawing/2014/main" id="{07090836-D3D2-684E-8AC5-C1F594AD58C4}"/>
                </a:ext>
              </a:extLst>
            </p:cNvPr>
            <p:cNvSpPr>
              <a:spLocks noChangeArrowheads="1"/>
            </p:cNvSpPr>
            <p:nvPr/>
          </p:nvSpPr>
          <p:spPr bwMode="auto">
            <a:xfrm>
              <a:off x="6999287" y="6030912"/>
              <a:ext cx="1524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6" name="Oval 13">
              <a:extLst>
                <a:ext uri="{FF2B5EF4-FFF2-40B4-BE49-F238E27FC236}">
                  <a16:creationId xmlns:a16="http://schemas.microsoft.com/office/drawing/2014/main" id="{0F79AD94-2A98-5C4E-82ED-6144A219AB72}"/>
                </a:ext>
              </a:extLst>
            </p:cNvPr>
            <p:cNvSpPr>
              <a:spLocks noChangeArrowheads="1"/>
            </p:cNvSpPr>
            <p:nvPr/>
          </p:nvSpPr>
          <p:spPr bwMode="auto">
            <a:xfrm>
              <a:off x="6575425" y="6367462"/>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7" name="Oval 24">
              <a:extLst>
                <a:ext uri="{FF2B5EF4-FFF2-40B4-BE49-F238E27FC236}">
                  <a16:creationId xmlns:a16="http://schemas.microsoft.com/office/drawing/2014/main" id="{A8679272-1E9E-1141-8B61-213C40B3064A}"/>
                </a:ext>
              </a:extLst>
            </p:cNvPr>
            <p:cNvSpPr>
              <a:spLocks noChangeArrowheads="1"/>
            </p:cNvSpPr>
            <p:nvPr/>
          </p:nvSpPr>
          <p:spPr bwMode="auto">
            <a:xfrm>
              <a:off x="5921375" y="5943600"/>
              <a:ext cx="152400" cy="152400"/>
            </a:xfrm>
            <a:prstGeom prst="ellipse">
              <a:avLst/>
            </a:prstGeom>
            <a:solidFill>
              <a:srgbClr val="9933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8" name="Oval 25">
              <a:extLst>
                <a:ext uri="{FF2B5EF4-FFF2-40B4-BE49-F238E27FC236}">
                  <a16:creationId xmlns:a16="http://schemas.microsoft.com/office/drawing/2014/main" id="{3FC8A90B-B589-004A-84F9-3C541FEE043E}"/>
                </a:ext>
              </a:extLst>
            </p:cNvPr>
            <p:cNvSpPr>
              <a:spLocks noChangeArrowheads="1"/>
            </p:cNvSpPr>
            <p:nvPr/>
          </p:nvSpPr>
          <p:spPr bwMode="auto">
            <a:xfrm>
              <a:off x="6907242" y="5119628"/>
              <a:ext cx="152400" cy="152400"/>
            </a:xfrm>
            <a:prstGeom prst="ellipse">
              <a:avLst/>
            </a:pr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pic>
        <p:nvPicPr>
          <p:cNvPr id="31748" name="Picture 22">
            <a:extLst>
              <a:ext uri="{FF2B5EF4-FFF2-40B4-BE49-F238E27FC236}">
                <a16:creationId xmlns:a16="http://schemas.microsoft.com/office/drawing/2014/main" id="{E553971D-302E-2543-B0D2-231410FDF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752349" y="2423113"/>
            <a:ext cx="5867400"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6" name="Group 4">
            <a:extLst>
              <a:ext uri="{FF2B5EF4-FFF2-40B4-BE49-F238E27FC236}">
                <a16:creationId xmlns:a16="http://schemas.microsoft.com/office/drawing/2014/main" id="{96042771-900C-0546-A7B9-1A39104A7F23}"/>
              </a:ext>
            </a:extLst>
          </p:cNvPr>
          <p:cNvGrpSpPr>
            <a:grpSpLocks/>
          </p:cNvGrpSpPr>
          <p:nvPr/>
        </p:nvGrpSpPr>
        <p:grpSpPr bwMode="auto">
          <a:xfrm>
            <a:off x="159734" y="903655"/>
            <a:ext cx="3275656" cy="5054600"/>
            <a:chOff x="1219200" y="0"/>
            <a:chExt cx="6705600" cy="6858000"/>
          </a:xfrm>
        </p:grpSpPr>
        <p:sp>
          <p:nvSpPr>
            <p:cNvPr id="3" name="Rectangle 2">
              <a:extLst>
                <a:ext uri="{FF2B5EF4-FFF2-40B4-BE49-F238E27FC236}">
                  <a16:creationId xmlns:a16="http://schemas.microsoft.com/office/drawing/2014/main" id="{6E752BEA-A821-9A44-A606-442BC61A54F6}"/>
                </a:ext>
              </a:extLst>
            </p:cNvPr>
            <p:cNvSpPr txBox="1">
              <a:spLocks noChangeArrowheads="1"/>
            </p:cNvSpPr>
            <p:nvPr/>
          </p:nvSpPr>
          <p:spPr bwMode="auto">
            <a:xfrm>
              <a:off x="1219200" y="0"/>
              <a:ext cx="6705600" cy="685800"/>
            </a:xfrm>
            <a:prstGeom prst="rect">
              <a:avLst/>
            </a:prstGeom>
            <a:solidFill>
              <a:srgbClr val="333333"/>
            </a:solidFill>
            <a:ln>
              <a:noFill/>
            </a:ln>
            <a:effectLst/>
            <a:extLst>
              <a:ext uri="{FAA26D3D-D897-4be2-8F04-BA451C77F1D7}"/>
              <a:ext uri="{91240B29-F687-4f45-9708-019B960494DF}"/>
              <a:ext uri="{AF507438-7753-43e0-B8FC-AC1667EBCBE1}"/>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CC"/>
                  </a:solidFill>
                  <a:effectLst/>
                  <a:uLnTx/>
                  <a:uFillTx/>
                  <a:latin typeface="Aptos Display" panose="02110004020202020204"/>
                  <a:ea typeface="+mj-ea"/>
                  <a:cs typeface="+mj-cs"/>
                </a:rPr>
                <a:t>Dust logger</a:t>
              </a:r>
            </a:p>
          </p:txBody>
        </p:sp>
        <p:pic>
          <p:nvPicPr>
            <p:cNvPr id="31760" name="Picture 3" descr="dustlogger">
              <a:extLst>
                <a:ext uri="{FF2B5EF4-FFF2-40B4-BE49-F238E27FC236}">
                  <a16:creationId xmlns:a16="http://schemas.microsoft.com/office/drawing/2014/main" id="{9AD31BA3-94ED-DB48-AC8E-FA1B5E8746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501" b="5379"/>
            <a:stretch>
              <a:fillRect/>
            </a:stretch>
          </p:blipFill>
          <p:spPr bwMode="auto">
            <a:xfrm>
              <a:off x="1219200" y="703263"/>
              <a:ext cx="6705600" cy="6154737"/>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grpSp>
      <p:sp>
        <p:nvSpPr>
          <p:cNvPr id="22" name="Title 1">
            <a:extLst>
              <a:ext uri="{FF2B5EF4-FFF2-40B4-BE49-F238E27FC236}">
                <a16:creationId xmlns:a16="http://schemas.microsoft.com/office/drawing/2014/main" id="{6F3495D2-99F6-8741-A6CB-0A0447CE9344}"/>
              </a:ext>
            </a:extLst>
          </p:cNvPr>
          <p:cNvSpPr>
            <a:spLocks noGrp="1"/>
          </p:cNvSpPr>
          <p:nvPr>
            <p:ph type="title"/>
          </p:nvPr>
        </p:nvSpPr>
        <p:spPr>
          <a:xfrm>
            <a:off x="1981200" y="0"/>
            <a:ext cx="8229600" cy="852488"/>
          </a:xfrm>
        </p:spPr>
        <p:txBody>
          <a:bodyPr/>
          <a:lstStyle/>
          <a:p>
            <a:pPr algn="ctr"/>
            <a:r>
              <a:rPr lang="en-US" altLang="en-US" dirty="0">
                <a:ea typeface="ＭＳ Ｐゴシック" panose="020B0600070205080204" pitchFamily="34" charset="-128"/>
              </a:rPr>
              <a:t>Dust logger mapping of the ice tilt</a:t>
            </a:r>
          </a:p>
        </p:txBody>
      </p:sp>
      <p:sp>
        <p:nvSpPr>
          <p:cNvPr id="9" name="TextBox 8">
            <a:extLst>
              <a:ext uri="{FF2B5EF4-FFF2-40B4-BE49-F238E27FC236}">
                <a16:creationId xmlns:a16="http://schemas.microsoft.com/office/drawing/2014/main" id="{F2BF6CBB-4945-5F43-9289-15B51A856127}"/>
              </a:ext>
            </a:extLst>
          </p:cNvPr>
          <p:cNvSpPr txBox="1"/>
          <p:nvPr/>
        </p:nvSpPr>
        <p:spPr>
          <a:xfrm>
            <a:off x="925422" y="6146737"/>
            <a:ext cx="7819233" cy="646331"/>
          </a:xfrm>
          <a:prstGeom prst="rect">
            <a:avLst/>
          </a:prstGeom>
          <a:solidFill>
            <a:schemeClr val="bg1">
              <a:lumMod val="85000"/>
            </a:schemeClr>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ice layers (i.e. layers of ice with similar optical properties) change in depth by as much as 60 m when going from NE to SW corners of the detector </a:t>
            </a:r>
          </a:p>
        </p:txBody>
      </p:sp>
      <p:sp>
        <p:nvSpPr>
          <p:cNvPr id="18" name="Line 8">
            <a:extLst>
              <a:ext uri="{FF2B5EF4-FFF2-40B4-BE49-F238E27FC236}">
                <a16:creationId xmlns:a16="http://schemas.microsoft.com/office/drawing/2014/main" id="{1C9861B7-EBB0-3C4C-BF59-F5960CEDD194}"/>
              </a:ext>
            </a:extLst>
          </p:cNvPr>
          <p:cNvSpPr>
            <a:spLocks noChangeShapeType="1"/>
          </p:cNvSpPr>
          <p:nvPr/>
        </p:nvSpPr>
        <p:spPr bwMode="auto">
          <a:xfrm flipV="1">
            <a:off x="8802973" y="4036883"/>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Line 9">
            <a:extLst>
              <a:ext uri="{FF2B5EF4-FFF2-40B4-BE49-F238E27FC236}">
                <a16:creationId xmlns:a16="http://schemas.microsoft.com/office/drawing/2014/main" id="{491F4AFA-F429-7148-A1EE-109BB8524601}"/>
              </a:ext>
            </a:extLst>
          </p:cNvPr>
          <p:cNvSpPr>
            <a:spLocks noChangeShapeType="1"/>
          </p:cNvSpPr>
          <p:nvPr/>
        </p:nvSpPr>
        <p:spPr bwMode="auto">
          <a:xfrm>
            <a:off x="8421973" y="4417883"/>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 Box 10">
            <a:extLst>
              <a:ext uri="{FF2B5EF4-FFF2-40B4-BE49-F238E27FC236}">
                <a16:creationId xmlns:a16="http://schemas.microsoft.com/office/drawing/2014/main" id="{CF09984F-5957-D240-93F0-4E70FDA7BA52}"/>
              </a:ext>
            </a:extLst>
          </p:cNvPr>
          <p:cNvSpPr txBox="1">
            <a:spLocks noChangeArrowheads="1"/>
          </p:cNvSpPr>
          <p:nvPr/>
        </p:nvSpPr>
        <p:spPr bwMode="auto">
          <a:xfrm>
            <a:off x="8660099" y="3779709"/>
            <a:ext cx="2936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N</a:t>
            </a:r>
          </a:p>
        </p:txBody>
      </p:sp>
      <p:sp>
        <p:nvSpPr>
          <p:cNvPr id="21" name="Text Box 11">
            <a:extLst>
              <a:ext uri="{FF2B5EF4-FFF2-40B4-BE49-F238E27FC236}">
                <a16:creationId xmlns:a16="http://schemas.microsoft.com/office/drawing/2014/main" id="{0BD9684B-491E-1146-B51C-0B339E0BA32E}"/>
              </a:ext>
            </a:extLst>
          </p:cNvPr>
          <p:cNvSpPr txBox="1">
            <a:spLocks noChangeArrowheads="1"/>
          </p:cNvSpPr>
          <p:nvPr/>
        </p:nvSpPr>
        <p:spPr bwMode="auto">
          <a:xfrm>
            <a:off x="9139523" y="4270245"/>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E</a:t>
            </a:r>
          </a:p>
        </p:txBody>
      </p:sp>
      <p:sp>
        <p:nvSpPr>
          <p:cNvPr id="23" name="Line 12">
            <a:extLst>
              <a:ext uri="{FF2B5EF4-FFF2-40B4-BE49-F238E27FC236}">
                <a16:creationId xmlns:a16="http://schemas.microsoft.com/office/drawing/2014/main" id="{478B519C-55CC-7A4A-AFF2-EFEE37E5232F}"/>
              </a:ext>
            </a:extLst>
          </p:cNvPr>
          <p:cNvSpPr>
            <a:spLocks noChangeShapeType="1"/>
          </p:cNvSpPr>
          <p:nvPr/>
        </p:nvSpPr>
        <p:spPr bwMode="auto">
          <a:xfrm flipH="1" flipV="1">
            <a:off x="8564848" y="4132133"/>
            <a:ext cx="4572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Line 16">
            <a:extLst>
              <a:ext uri="{FF2B5EF4-FFF2-40B4-BE49-F238E27FC236}">
                <a16:creationId xmlns:a16="http://schemas.microsoft.com/office/drawing/2014/main" id="{8F0CC62A-78E4-B84D-99B0-3676AECD9BCF}"/>
              </a:ext>
            </a:extLst>
          </p:cNvPr>
          <p:cNvSpPr>
            <a:spLocks noChangeShapeType="1"/>
          </p:cNvSpPr>
          <p:nvPr/>
        </p:nvSpPr>
        <p:spPr bwMode="auto">
          <a:xfrm flipH="1">
            <a:off x="8409272" y="4054346"/>
            <a:ext cx="762001" cy="7386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Text Box 14">
            <a:extLst>
              <a:ext uri="{FF2B5EF4-FFF2-40B4-BE49-F238E27FC236}">
                <a16:creationId xmlns:a16="http://schemas.microsoft.com/office/drawing/2014/main" id="{49E37DBE-9C92-1040-B990-0FEC8EE21DD1}"/>
              </a:ext>
            </a:extLst>
          </p:cNvPr>
          <p:cNvSpPr txBox="1">
            <a:spLocks noChangeArrowheads="1"/>
          </p:cNvSpPr>
          <p:nvPr/>
        </p:nvSpPr>
        <p:spPr bwMode="auto">
          <a:xfrm>
            <a:off x="8251231" y="4798883"/>
            <a:ext cx="1083560" cy="73866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ice layer tilt direction: 225</a:t>
            </a:r>
            <a:r>
              <a:rPr kumimoji="0" lang="en-US" altLang="en-US" sz="14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o</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SW</a:t>
            </a:r>
          </a:p>
        </p:txBody>
      </p:sp>
    </p:spTree>
    <p:extLst>
      <p:ext uri="{BB962C8B-B14F-4D97-AF65-F5344CB8AC3E}">
        <p14:creationId xmlns:p14="http://schemas.microsoft.com/office/powerpoint/2010/main" val="652429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7" name="Group 15">
            <a:extLst>
              <a:ext uri="{FF2B5EF4-FFF2-40B4-BE49-F238E27FC236}">
                <a16:creationId xmlns:a16="http://schemas.microsoft.com/office/drawing/2014/main" id="{B1510B58-104F-B14F-8212-136436F6DB5D}"/>
              </a:ext>
            </a:extLst>
          </p:cNvPr>
          <p:cNvGrpSpPr>
            <a:grpSpLocks/>
          </p:cNvGrpSpPr>
          <p:nvPr/>
        </p:nvGrpSpPr>
        <p:grpSpPr bwMode="auto">
          <a:xfrm>
            <a:off x="3660147" y="901700"/>
            <a:ext cx="5449887" cy="5054600"/>
            <a:chOff x="5181600" y="3651250"/>
            <a:chExt cx="3505200" cy="3206750"/>
          </a:xfrm>
        </p:grpSpPr>
        <p:pic>
          <p:nvPicPr>
            <p:cNvPr id="31750" name="Picture 28">
              <a:extLst>
                <a:ext uri="{FF2B5EF4-FFF2-40B4-BE49-F238E27FC236}">
                  <a16:creationId xmlns:a16="http://schemas.microsoft.com/office/drawing/2014/main" id="{3F9FA56B-70C3-0B4D-884B-D463BAA79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651250"/>
              <a:ext cx="3505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Oval 8">
              <a:extLst>
                <a:ext uri="{FF2B5EF4-FFF2-40B4-BE49-F238E27FC236}">
                  <a16:creationId xmlns:a16="http://schemas.microsoft.com/office/drawing/2014/main" id="{E02BF8C0-6AFC-C142-BE1C-1EE120B82A68}"/>
                </a:ext>
              </a:extLst>
            </p:cNvPr>
            <p:cNvSpPr>
              <a:spLocks noChangeArrowheads="1"/>
            </p:cNvSpPr>
            <p:nvPr/>
          </p:nvSpPr>
          <p:spPr bwMode="auto">
            <a:xfrm>
              <a:off x="8393112" y="4668837"/>
              <a:ext cx="152400" cy="15240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2" name="Oval 9">
              <a:extLst>
                <a:ext uri="{FF2B5EF4-FFF2-40B4-BE49-F238E27FC236}">
                  <a16:creationId xmlns:a16="http://schemas.microsoft.com/office/drawing/2014/main" id="{0304BC01-4A5B-E743-BDAF-F32A8C36A57D}"/>
                </a:ext>
              </a:extLst>
            </p:cNvPr>
            <p:cNvSpPr>
              <a:spLocks noChangeArrowheads="1"/>
            </p:cNvSpPr>
            <p:nvPr/>
          </p:nvSpPr>
          <p:spPr bwMode="auto">
            <a:xfrm>
              <a:off x="7696200" y="4256087"/>
              <a:ext cx="152400" cy="152400"/>
            </a:xfrm>
            <a:prstGeom prst="ellipse">
              <a:avLst/>
            </a:prstGeom>
            <a:solidFill>
              <a:srgbClr val="800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3" name="Oval 10">
              <a:extLst>
                <a:ext uri="{FF2B5EF4-FFF2-40B4-BE49-F238E27FC236}">
                  <a16:creationId xmlns:a16="http://schemas.microsoft.com/office/drawing/2014/main" id="{F54FC7EE-48E9-9C4A-BE49-D347A8C012B2}"/>
                </a:ext>
              </a:extLst>
            </p:cNvPr>
            <p:cNvSpPr>
              <a:spLocks noChangeArrowheads="1"/>
            </p:cNvSpPr>
            <p:nvPr/>
          </p:nvSpPr>
          <p:spPr bwMode="auto">
            <a:xfrm>
              <a:off x="8054975" y="5584825"/>
              <a:ext cx="152400" cy="15240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4" name="Oval 11">
              <a:extLst>
                <a:ext uri="{FF2B5EF4-FFF2-40B4-BE49-F238E27FC236}">
                  <a16:creationId xmlns:a16="http://schemas.microsoft.com/office/drawing/2014/main" id="{FC6BB800-0CF0-3E4F-B89D-FD0C3CEC2191}"/>
                </a:ext>
              </a:extLst>
            </p:cNvPr>
            <p:cNvSpPr>
              <a:spLocks noChangeArrowheads="1"/>
            </p:cNvSpPr>
            <p:nvPr/>
          </p:nvSpPr>
          <p:spPr bwMode="auto">
            <a:xfrm>
              <a:off x="6030912" y="4811712"/>
              <a:ext cx="152400" cy="1524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5" name="Oval 12">
              <a:extLst>
                <a:ext uri="{FF2B5EF4-FFF2-40B4-BE49-F238E27FC236}">
                  <a16:creationId xmlns:a16="http://schemas.microsoft.com/office/drawing/2014/main" id="{07090836-D3D2-684E-8AC5-C1F594AD58C4}"/>
                </a:ext>
              </a:extLst>
            </p:cNvPr>
            <p:cNvSpPr>
              <a:spLocks noChangeArrowheads="1"/>
            </p:cNvSpPr>
            <p:nvPr/>
          </p:nvSpPr>
          <p:spPr bwMode="auto">
            <a:xfrm>
              <a:off x="6999287" y="6030912"/>
              <a:ext cx="1524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6" name="Oval 13">
              <a:extLst>
                <a:ext uri="{FF2B5EF4-FFF2-40B4-BE49-F238E27FC236}">
                  <a16:creationId xmlns:a16="http://schemas.microsoft.com/office/drawing/2014/main" id="{0F79AD94-2A98-5C4E-82ED-6144A219AB72}"/>
                </a:ext>
              </a:extLst>
            </p:cNvPr>
            <p:cNvSpPr>
              <a:spLocks noChangeArrowheads="1"/>
            </p:cNvSpPr>
            <p:nvPr/>
          </p:nvSpPr>
          <p:spPr bwMode="auto">
            <a:xfrm>
              <a:off x="6575425" y="6367462"/>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7" name="Oval 24">
              <a:extLst>
                <a:ext uri="{FF2B5EF4-FFF2-40B4-BE49-F238E27FC236}">
                  <a16:creationId xmlns:a16="http://schemas.microsoft.com/office/drawing/2014/main" id="{A8679272-1E9E-1141-8B61-213C40B3064A}"/>
                </a:ext>
              </a:extLst>
            </p:cNvPr>
            <p:cNvSpPr>
              <a:spLocks noChangeArrowheads="1"/>
            </p:cNvSpPr>
            <p:nvPr/>
          </p:nvSpPr>
          <p:spPr bwMode="auto">
            <a:xfrm>
              <a:off x="5921375" y="5943600"/>
              <a:ext cx="152400" cy="152400"/>
            </a:xfrm>
            <a:prstGeom prst="ellipse">
              <a:avLst/>
            </a:prstGeom>
            <a:solidFill>
              <a:srgbClr val="9933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8" name="Oval 25">
              <a:extLst>
                <a:ext uri="{FF2B5EF4-FFF2-40B4-BE49-F238E27FC236}">
                  <a16:creationId xmlns:a16="http://schemas.microsoft.com/office/drawing/2014/main" id="{3FC8A90B-B589-004A-84F9-3C541FEE043E}"/>
                </a:ext>
              </a:extLst>
            </p:cNvPr>
            <p:cNvSpPr>
              <a:spLocks noChangeArrowheads="1"/>
            </p:cNvSpPr>
            <p:nvPr/>
          </p:nvSpPr>
          <p:spPr bwMode="auto">
            <a:xfrm>
              <a:off x="7042150" y="5181600"/>
              <a:ext cx="152400" cy="152400"/>
            </a:xfrm>
            <a:prstGeom prst="ellipse">
              <a:avLst/>
            </a:pr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pic>
        <p:nvPicPr>
          <p:cNvPr id="31748" name="Picture 22">
            <a:extLst>
              <a:ext uri="{FF2B5EF4-FFF2-40B4-BE49-F238E27FC236}">
                <a16:creationId xmlns:a16="http://schemas.microsoft.com/office/drawing/2014/main" id="{E553971D-302E-2543-B0D2-231410FDF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752349" y="2423113"/>
            <a:ext cx="5867400"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6" name="Group 4">
            <a:extLst>
              <a:ext uri="{FF2B5EF4-FFF2-40B4-BE49-F238E27FC236}">
                <a16:creationId xmlns:a16="http://schemas.microsoft.com/office/drawing/2014/main" id="{96042771-900C-0546-A7B9-1A39104A7F23}"/>
              </a:ext>
            </a:extLst>
          </p:cNvPr>
          <p:cNvGrpSpPr>
            <a:grpSpLocks/>
          </p:cNvGrpSpPr>
          <p:nvPr/>
        </p:nvGrpSpPr>
        <p:grpSpPr bwMode="auto">
          <a:xfrm>
            <a:off x="159734" y="903655"/>
            <a:ext cx="3275656" cy="5054600"/>
            <a:chOff x="1219200" y="0"/>
            <a:chExt cx="6705600" cy="6858000"/>
          </a:xfrm>
        </p:grpSpPr>
        <p:sp>
          <p:nvSpPr>
            <p:cNvPr id="3" name="Rectangle 2">
              <a:extLst>
                <a:ext uri="{FF2B5EF4-FFF2-40B4-BE49-F238E27FC236}">
                  <a16:creationId xmlns:a16="http://schemas.microsoft.com/office/drawing/2014/main" id="{6E752BEA-A821-9A44-A606-442BC61A54F6}"/>
                </a:ext>
              </a:extLst>
            </p:cNvPr>
            <p:cNvSpPr txBox="1">
              <a:spLocks noChangeArrowheads="1"/>
            </p:cNvSpPr>
            <p:nvPr/>
          </p:nvSpPr>
          <p:spPr bwMode="auto">
            <a:xfrm>
              <a:off x="1219200" y="0"/>
              <a:ext cx="6705600" cy="685800"/>
            </a:xfrm>
            <a:prstGeom prst="rect">
              <a:avLst/>
            </a:prstGeom>
            <a:solidFill>
              <a:srgbClr val="333333"/>
            </a:solidFill>
            <a:ln>
              <a:noFill/>
            </a:ln>
            <a:effectLst/>
            <a:extLst>
              <a:ext uri="{FAA26D3D-D897-4be2-8F04-BA451C77F1D7}"/>
              <a:ext uri="{91240B29-F687-4f45-9708-019B960494DF}"/>
              <a:ext uri="{AF507438-7753-43e0-B8FC-AC1667EBCBE1}"/>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CC"/>
                  </a:solidFill>
                  <a:effectLst/>
                  <a:uLnTx/>
                  <a:uFillTx/>
                  <a:latin typeface="Aptos Display" panose="02110004020202020204"/>
                  <a:ea typeface="+mj-ea"/>
                  <a:cs typeface="+mj-cs"/>
                </a:rPr>
                <a:t>Dust logger</a:t>
              </a:r>
            </a:p>
          </p:txBody>
        </p:sp>
        <p:pic>
          <p:nvPicPr>
            <p:cNvPr id="31760" name="Picture 3" descr="dustlogger">
              <a:extLst>
                <a:ext uri="{FF2B5EF4-FFF2-40B4-BE49-F238E27FC236}">
                  <a16:creationId xmlns:a16="http://schemas.microsoft.com/office/drawing/2014/main" id="{9AD31BA3-94ED-DB48-AC8E-FA1B5E8746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501" b="5379"/>
            <a:stretch>
              <a:fillRect/>
            </a:stretch>
          </p:blipFill>
          <p:spPr bwMode="auto">
            <a:xfrm>
              <a:off x="1219200" y="703263"/>
              <a:ext cx="6705600" cy="6154737"/>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grpSp>
      <p:sp>
        <p:nvSpPr>
          <p:cNvPr id="22" name="Title 1">
            <a:extLst>
              <a:ext uri="{FF2B5EF4-FFF2-40B4-BE49-F238E27FC236}">
                <a16:creationId xmlns:a16="http://schemas.microsoft.com/office/drawing/2014/main" id="{6F3495D2-99F6-8741-A6CB-0A0447CE9344}"/>
              </a:ext>
            </a:extLst>
          </p:cNvPr>
          <p:cNvSpPr>
            <a:spLocks noGrp="1"/>
          </p:cNvSpPr>
          <p:nvPr>
            <p:ph type="title"/>
          </p:nvPr>
        </p:nvSpPr>
        <p:spPr>
          <a:xfrm>
            <a:off x="1981200" y="0"/>
            <a:ext cx="8229600" cy="852488"/>
          </a:xfrm>
        </p:spPr>
        <p:txBody>
          <a:bodyPr/>
          <a:lstStyle/>
          <a:p>
            <a:pPr algn="ctr"/>
            <a:r>
              <a:rPr lang="en-US" altLang="en-US" dirty="0">
                <a:ea typeface="ＭＳ Ｐゴシック" panose="020B0600070205080204" pitchFamily="34" charset="-128"/>
              </a:rPr>
              <a:t>Dust logger mapping of the ice tilt</a:t>
            </a:r>
          </a:p>
        </p:txBody>
      </p:sp>
      <p:sp>
        <p:nvSpPr>
          <p:cNvPr id="9" name="TextBox 8">
            <a:extLst>
              <a:ext uri="{FF2B5EF4-FFF2-40B4-BE49-F238E27FC236}">
                <a16:creationId xmlns:a16="http://schemas.microsoft.com/office/drawing/2014/main" id="{F2BF6CBB-4945-5F43-9289-15B51A856127}"/>
              </a:ext>
            </a:extLst>
          </p:cNvPr>
          <p:cNvSpPr txBox="1"/>
          <p:nvPr/>
        </p:nvSpPr>
        <p:spPr>
          <a:xfrm>
            <a:off x="925422" y="6146737"/>
            <a:ext cx="7819233" cy="646331"/>
          </a:xfrm>
          <a:prstGeom prst="rect">
            <a:avLst/>
          </a:prstGeom>
          <a:solidFill>
            <a:schemeClr val="bg1">
              <a:lumMod val="85000"/>
            </a:schemeClr>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ice layers (i.e. layers of ice with similar optical properties) change in depth by as much as 60 m when going from NE to SW corners of the detector </a:t>
            </a:r>
          </a:p>
        </p:txBody>
      </p:sp>
      <p:sp>
        <p:nvSpPr>
          <p:cNvPr id="18" name="Line 8">
            <a:extLst>
              <a:ext uri="{FF2B5EF4-FFF2-40B4-BE49-F238E27FC236}">
                <a16:creationId xmlns:a16="http://schemas.microsoft.com/office/drawing/2014/main" id="{1C9861B7-EBB0-3C4C-BF59-F5960CEDD194}"/>
              </a:ext>
            </a:extLst>
          </p:cNvPr>
          <p:cNvSpPr>
            <a:spLocks noChangeShapeType="1"/>
          </p:cNvSpPr>
          <p:nvPr/>
        </p:nvSpPr>
        <p:spPr bwMode="auto">
          <a:xfrm flipV="1">
            <a:off x="8802973" y="4036883"/>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Line 9">
            <a:extLst>
              <a:ext uri="{FF2B5EF4-FFF2-40B4-BE49-F238E27FC236}">
                <a16:creationId xmlns:a16="http://schemas.microsoft.com/office/drawing/2014/main" id="{491F4AFA-F429-7148-A1EE-109BB8524601}"/>
              </a:ext>
            </a:extLst>
          </p:cNvPr>
          <p:cNvSpPr>
            <a:spLocks noChangeShapeType="1"/>
          </p:cNvSpPr>
          <p:nvPr/>
        </p:nvSpPr>
        <p:spPr bwMode="auto">
          <a:xfrm>
            <a:off x="8421973" y="4417883"/>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 Box 10">
            <a:extLst>
              <a:ext uri="{FF2B5EF4-FFF2-40B4-BE49-F238E27FC236}">
                <a16:creationId xmlns:a16="http://schemas.microsoft.com/office/drawing/2014/main" id="{CF09984F-5957-D240-93F0-4E70FDA7BA52}"/>
              </a:ext>
            </a:extLst>
          </p:cNvPr>
          <p:cNvSpPr txBox="1">
            <a:spLocks noChangeArrowheads="1"/>
          </p:cNvSpPr>
          <p:nvPr/>
        </p:nvSpPr>
        <p:spPr bwMode="auto">
          <a:xfrm>
            <a:off x="8660099" y="3779709"/>
            <a:ext cx="2936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N</a:t>
            </a:r>
          </a:p>
        </p:txBody>
      </p:sp>
      <p:sp>
        <p:nvSpPr>
          <p:cNvPr id="21" name="Text Box 11">
            <a:extLst>
              <a:ext uri="{FF2B5EF4-FFF2-40B4-BE49-F238E27FC236}">
                <a16:creationId xmlns:a16="http://schemas.microsoft.com/office/drawing/2014/main" id="{0BD9684B-491E-1146-B51C-0B339E0BA32E}"/>
              </a:ext>
            </a:extLst>
          </p:cNvPr>
          <p:cNvSpPr txBox="1">
            <a:spLocks noChangeArrowheads="1"/>
          </p:cNvSpPr>
          <p:nvPr/>
        </p:nvSpPr>
        <p:spPr bwMode="auto">
          <a:xfrm>
            <a:off x="9139523" y="4270245"/>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E</a:t>
            </a:r>
          </a:p>
        </p:txBody>
      </p:sp>
      <p:sp>
        <p:nvSpPr>
          <p:cNvPr id="23" name="Line 12">
            <a:extLst>
              <a:ext uri="{FF2B5EF4-FFF2-40B4-BE49-F238E27FC236}">
                <a16:creationId xmlns:a16="http://schemas.microsoft.com/office/drawing/2014/main" id="{478B519C-55CC-7A4A-AFF2-EFEE37E5232F}"/>
              </a:ext>
            </a:extLst>
          </p:cNvPr>
          <p:cNvSpPr>
            <a:spLocks noChangeShapeType="1"/>
          </p:cNvSpPr>
          <p:nvPr/>
        </p:nvSpPr>
        <p:spPr bwMode="auto">
          <a:xfrm flipH="1" flipV="1">
            <a:off x="8564848" y="4132133"/>
            <a:ext cx="4572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Line 16">
            <a:extLst>
              <a:ext uri="{FF2B5EF4-FFF2-40B4-BE49-F238E27FC236}">
                <a16:creationId xmlns:a16="http://schemas.microsoft.com/office/drawing/2014/main" id="{8F0CC62A-78E4-B84D-99B0-3676AECD9BCF}"/>
              </a:ext>
            </a:extLst>
          </p:cNvPr>
          <p:cNvSpPr>
            <a:spLocks noChangeShapeType="1"/>
          </p:cNvSpPr>
          <p:nvPr/>
        </p:nvSpPr>
        <p:spPr bwMode="auto">
          <a:xfrm flipH="1">
            <a:off x="8409272" y="4054346"/>
            <a:ext cx="762001" cy="7386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Text Box 14">
            <a:extLst>
              <a:ext uri="{FF2B5EF4-FFF2-40B4-BE49-F238E27FC236}">
                <a16:creationId xmlns:a16="http://schemas.microsoft.com/office/drawing/2014/main" id="{49E37DBE-9C92-1040-B990-0FEC8EE21DD1}"/>
              </a:ext>
            </a:extLst>
          </p:cNvPr>
          <p:cNvSpPr txBox="1">
            <a:spLocks noChangeArrowheads="1"/>
          </p:cNvSpPr>
          <p:nvPr/>
        </p:nvSpPr>
        <p:spPr bwMode="auto">
          <a:xfrm>
            <a:off x="8251231" y="4798883"/>
            <a:ext cx="1083560" cy="73866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ice layer tilt direction: 225</a:t>
            </a:r>
            <a:r>
              <a:rPr kumimoji="0" lang="en-US" altLang="en-US" sz="14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o</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SW</a:t>
            </a:r>
          </a:p>
        </p:txBody>
      </p:sp>
      <p:pic>
        <p:nvPicPr>
          <p:cNvPr id="5" name="Picture 4" descr="A paper with text and images&#10;&#10;Description automatically generated with medium confidence">
            <a:extLst>
              <a:ext uri="{FF2B5EF4-FFF2-40B4-BE49-F238E27FC236}">
                <a16:creationId xmlns:a16="http://schemas.microsoft.com/office/drawing/2014/main" id="{7FF85B68-C274-EAE3-4F30-1916618D1A98}"/>
              </a:ext>
            </a:extLst>
          </p:cNvPr>
          <p:cNvPicPr>
            <a:picLocks noChangeAspect="1"/>
          </p:cNvPicPr>
          <p:nvPr/>
        </p:nvPicPr>
        <p:blipFill>
          <a:blip r:embed="rId5"/>
          <a:stretch>
            <a:fillRect/>
          </a:stretch>
        </p:blipFill>
        <p:spPr>
          <a:xfrm>
            <a:off x="3505013" y="671855"/>
            <a:ext cx="4439158" cy="6191265"/>
          </a:xfrm>
          <a:prstGeom prst="rect">
            <a:avLst/>
          </a:prstGeom>
        </p:spPr>
      </p:pic>
      <p:sp>
        <p:nvSpPr>
          <p:cNvPr id="2" name="TextBox 1">
            <a:extLst>
              <a:ext uri="{FF2B5EF4-FFF2-40B4-BE49-F238E27FC236}">
                <a16:creationId xmlns:a16="http://schemas.microsoft.com/office/drawing/2014/main" id="{75D218D1-5604-1D64-EBF3-D9690FED197A}"/>
              </a:ext>
            </a:extLst>
          </p:cNvPr>
          <p:cNvSpPr txBox="1"/>
          <p:nvPr/>
        </p:nvSpPr>
        <p:spPr>
          <a:xfrm>
            <a:off x="6891458" y="1295298"/>
            <a:ext cx="6783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Aptos" panose="02110004020202020204"/>
                <a:ea typeface="+mn-ea"/>
                <a:cs typeface="+mn-cs"/>
              </a:rPr>
              <a:t>2013</a:t>
            </a:r>
          </a:p>
        </p:txBody>
      </p:sp>
    </p:spTree>
    <p:extLst>
      <p:ext uri="{BB962C8B-B14F-4D97-AF65-F5344CB8AC3E}">
        <p14:creationId xmlns:p14="http://schemas.microsoft.com/office/powerpoint/2010/main" val="1830597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1" name="Picture 2">
            <a:extLst>
              <a:ext uri="{FF2B5EF4-FFF2-40B4-BE49-F238E27FC236}">
                <a16:creationId xmlns:a16="http://schemas.microsoft.com/office/drawing/2014/main" id="{07BF133C-B70B-AF44-9DE7-FEF5CAB419B3}"/>
              </a:ext>
            </a:extLst>
          </p:cNvPr>
          <p:cNvPicPr>
            <a:picLocks noChangeAspect="1"/>
          </p:cNvPicPr>
          <p:nvPr/>
        </p:nvPicPr>
        <p:blipFill>
          <a:blip r:embed="rId2">
            <a:extLst>
              <a:ext uri="{28A0092B-C50C-407E-A947-70E740481C1C}">
                <a14:useLocalDpi xmlns:a14="http://schemas.microsoft.com/office/drawing/2010/main" val="0"/>
              </a:ext>
            </a:extLst>
          </a:blip>
          <a:srcRect l="9209" t="9776" r="10172" b="8617"/>
          <a:stretch>
            <a:fillRect/>
          </a:stretch>
        </p:blipFill>
        <p:spPr bwMode="auto">
          <a:xfrm>
            <a:off x="526743" y="762204"/>
            <a:ext cx="737235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a:extLst>
              <a:ext uri="{FF2B5EF4-FFF2-40B4-BE49-F238E27FC236}">
                <a16:creationId xmlns:a16="http://schemas.microsoft.com/office/drawing/2014/main" id="{4B685280-4ACF-984A-B2CC-83D8F1713606}"/>
              </a:ext>
            </a:extLst>
          </p:cNvPr>
          <p:cNvCxnSpPr>
            <a:cxnSpLocks/>
          </p:cNvCxnSpPr>
          <p:nvPr/>
        </p:nvCxnSpPr>
        <p:spPr bwMode="auto">
          <a:xfrm flipH="1">
            <a:off x="2515881" y="830466"/>
            <a:ext cx="0" cy="586740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a:extLst>
              <a:ext uri="{FF2B5EF4-FFF2-40B4-BE49-F238E27FC236}">
                <a16:creationId xmlns:a16="http://schemas.microsoft.com/office/drawing/2014/main" id="{F4E477AE-79BD-6E4D-83F4-37A4A0AB237C}"/>
              </a:ext>
            </a:extLst>
          </p:cNvPr>
          <p:cNvCxnSpPr>
            <a:cxnSpLocks/>
          </p:cNvCxnSpPr>
          <p:nvPr/>
        </p:nvCxnSpPr>
        <p:spPr bwMode="auto">
          <a:xfrm flipH="1">
            <a:off x="6160781" y="830466"/>
            <a:ext cx="0" cy="586740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Arrow Connector 23">
            <a:extLst>
              <a:ext uri="{FF2B5EF4-FFF2-40B4-BE49-F238E27FC236}">
                <a16:creationId xmlns:a16="http://schemas.microsoft.com/office/drawing/2014/main" id="{56957880-5674-B44C-82BF-1D9BD87FBD1A}"/>
              </a:ext>
            </a:extLst>
          </p:cNvPr>
          <p:cNvCxnSpPr>
            <a:cxnSpLocks noChangeShapeType="1"/>
          </p:cNvCxnSpPr>
          <p:nvPr/>
        </p:nvCxnSpPr>
        <p:spPr bwMode="auto">
          <a:xfrm>
            <a:off x="2515881" y="6697866"/>
            <a:ext cx="3644900" cy="0"/>
          </a:xfrm>
          <a:prstGeom prst="straightConnector1">
            <a:avLst/>
          </a:prstGeom>
          <a:noFill/>
          <a:ln w="25400">
            <a:solidFill>
              <a:schemeClr val="accent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5845" name="TextBox 24">
            <a:extLst>
              <a:ext uri="{FF2B5EF4-FFF2-40B4-BE49-F238E27FC236}">
                <a16:creationId xmlns:a16="http://schemas.microsoft.com/office/drawing/2014/main" id="{4B2D0036-5BB9-3048-AC85-5C4C5175515B}"/>
              </a:ext>
            </a:extLst>
          </p:cNvPr>
          <p:cNvSpPr txBox="1">
            <a:spLocks noChangeArrowheads="1"/>
          </p:cNvSpPr>
          <p:nvPr/>
        </p:nvSpPr>
        <p:spPr bwMode="auto">
          <a:xfrm>
            <a:off x="3154056" y="6401005"/>
            <a:ext cx="23669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fit region (inside detector)</a:t>
            </a:r>
          </a:p>
        </p:txBody>
      </p:sp>
      <p:cxnSp>
        <p:nvCxnSpPr>
          <p:cNvPr id="26" name="Straight Arrow Connector 25">
            <a:extLst>
              <a:ext uri="{FF2B5EF4-FFF2-40B4-BE49-F238E27FC236}">
                <a16:creationId xmlns:a16="http://schemas.microsoft.com/office/drawing/2014/main" id="{41AE21D6-350B-8646-9FD7-C4BCBA4B8D58}"/>
              </a:ext>
            </a:extLst>
          </p:cNvPr>
          <p:cNvCxnSpPr>
            <a:cxnSpLocks noChangeShapeType="1"/>
          </p:cNvCxnSpPr>
          <p:nvPr/>
        </p:nvCxnSpPr>
        <p:spPr bwMode="auto">
          <a:xfrm flipH="1">
            <a:off x="6160782" y="6697866"/>
            <a:ext cx="1296987"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Arrow Connector 26">
            <a:extLst>
              <a:ext uri="{FF2B5EF4-FFF2-40B4-BE49-F238E27FC236}">
                <a16:creationId xmlns:a16="http://schemas.microsoft.com/office/drawing/2014/main" id="{96C14DE2-9684-984D-BF43-7478DDDBC16B}"/>
              </a:ext>
            </a:extLst>
          </p:cNvPr>
          <p:cNvCxnSpPr>
            <a:cxnSpLocks noChangeShapeType="1"/>
          </p:cNvCxnSpPr>
          <p:nvPr/>
        </p:nvCxnSpPr>
        <p:spPr bwMode="auto">
          <a:xfrm>
            <a:off x="1134757" y="6697866"/>
            <a:ext cx="1381125"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5848" name="TextBox 27">
            <a:extLst>
              <a:ext uri="{FF2B5EF4-FFF2-40B4-BE49-F238E27FC236}">
                <a16:creationId xmlns:a16="http://schemas.microsoft.com/office/drawing/2014/main" id="{586D93A5-6857-324F-AD26-222196E37729}"/>
              </a:ext>
            </a:extLst>
          </p:cNvPr>
          <p:cNvSpPr txBox="1">
            <a:spLocks noChangeArrowheads="1"/>
          </p:cNvSpPr>
          <p:nvPr/>
        </p:nvSpPr>
        <p:spPr bwMode="auto">
          <a:xfrm>
            <a:off x="569606" y="6391480"/>
            <a:ext cx="1884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extrapolation region</a:t>
            </a:r>
          </a:p>
        </p:txBody>
      </p:sp>
      <p:sp>
        <p:nvSpPr>
          <p:cNvPr id="35849" name="TextBox 28">
            <a:extLst>
              <a:ext uri="{FF2B5EF4-FFF2-40B4-BE49-F238E27FC236}">
                <a16:creationId xmlns:a16="http://schemas.microsoft.com/office/drawing/2014/main" id="{A9801F48-8136-054D-886D-77072E9E45FB}"/>
              </a:ext>
            </a:extLst>
          </p:cNvPr>
          <p:cNvSpPr txBox="1">
            <a:spLocks noChangeArrowheads="1"/>
          </p:cNvSpPr>
          <p:nvPr/>
        </p:nvSpPr>
        <p:spPr bwMode="auto">
          <a:xfrm>
            <a:off x="6205231" y="6401005"/>
            <a:ext cx="16938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(outside detector)</a:t>
            </a:r>
          </a:p>
        </p:txBody>
      </p:sp>
      <p:sp>
        <p:nvSpPr>
          <p:cNvPr id="35850" name="TextBox 29">
            <a:extLst>
              <a:ext uri="{FF2B5EF4-FFF2-40B4-BE49-F238E27FC236}">
                <a16:creationId xmlns:a16="http://schemas.microsoft.com/office/drawing/2014/main" id="{91478777-A18D-BD4E-AAD4-7450743147FA}"/>
              </a:ext>
            </a:extLst>
          </p:cNvPr>
          <p:cNvSpPr txBox="1">
            <a:spLocks noChangeArrowheads="1"/>
          </p:cNvSpPr>
          <p:nvPr/>
        </p:nvSpPr>
        <p:spPr bwMode="auto">
          <a:xfrm>
            <a:off x="1152066" y="652666"/>
            <a:ext cx="2794000" cy="369332"/>
          </a:xfrm>
          <a:prstGeom prst="rect">
            <a:avLst/>
          </a:prstGeom>
          <a:solidFill>
            <a:schemeClr val="bg1">
              <a:lumMod val="85000"/>
            </a:schemeClr>
          </a:solidFill>
          <a:ln>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black line: fit to flasher data</a:t>
            </a:r>
          </a:p>
        </p:txBody>
      </p:sp>
      <p:sp>
        <p:nvSpPr>
          <p:cNvPr id="35851" name="TextBox 30">
            <a:extLst>
              <a:ext uri="{FF2B5EF4-FFF2-40B4-BE49-F238E27FC236}">
                <a16:creationId xmlns:a16="http://schemas.microsoft.com/office/drawing/2014/main" id="{880A8F2E-BDAF-FE44-BB1B-4B6C292C47D4}"/>
              </a:ext>
            </a:extLst>
          </p:cNvPr>
          <p:cNvSpPr txBox="1">
            <a:spLocks noChangeArrowheads="1"/>
          </p:cNvSpPr>
          <p:nvPr/>
        </p:nvSpPr>
        <p:spPr bwMode="auto">
          <a:xfrm>
            <a:off x="3990514" y="654253"/>
            <a:ext cx="3540993" cy="368300"/>
          </a:xfrm>
          <a:prstGeom prst="rect">
            <a:avLst/>
          </a:prstGeom>
          <a:solidFill>
            <a:schemeClr val="bg1">
              <a:lumMod val="85000"/>
            </a:schemeClr>
          </a:solidFill>
          <a:ln>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gray band: scaled merged dust log</a:t>
            </a:r>
          </a:p>
        </p:txBody>
      </p:sp>
      <p:sp>
        <p:nvSpPr>
          <p:cNvPr id="35852" name="TextBox 31">
            <a:extLst>
              <a:ext uri="{FF2B5EF4-FFF2-40B4-BE49-F238E27FC236}">
                <a16:creationId xmlns:a16="http://schemas.microsoft.com/office/drawing/2014/main" id="{A52D84CF-D60B-A64A-BF60-0FCD6F9F7B89}"/>
              </a:ext>
            </a:extLst>
          </p:cNvPr>
          <p:cNvSpPr txBox="1">
            <a:spLocks noChangeArrowheads="1"/>
          </p:cNvSpPr>
          <p:nvPr/>
        </p:nvSpPr>
        <p:spPr bwMode="auto">
          <a:xfrm>
            <a:off x="517066" y="4939786"/>
            <a:ext cx="63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(m</a:t>
            </a:r>
            <a:r>
              <a:rPr kumimoji="0" lang="en-US" altLang="en-US" sz="1800" b="0" i="0" u="none" strike="noStrike" kern="1200" cap="none" spc="0" normalizeH="0" baseline="3000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-1</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a:t>
            </a:r>
          </a:p>
        </p:txBody>
      </p:sp>
      <p:sp>
        <p:nvSpPr>
          <p:cNvPr id="35853" name="TextBox 32">
            <a:extLst>
              <a:ext uri="{FF2B5EF4-FFF2-40B4-BE49-F238E27FC236}">
                <a16:creationId xmlns:a16="http://schemas.microsoft.com/office/drawing/2014/main" id="{AB03D7D6-6A0C-554C-AD37-3C0E0FCFC8A9}"/>
              </a:ext>
            </a:extLst>
          </p:cNvPr>
          <p:cNvSpPr txBox="1">
            <a:spLocks noChangeArrowheads="1"/>
          </p:cNvSpPr>
          <p:nvPr/>
        </p:nvSpPr>
        <p:spPr bwMode="auto">
          <a:xfrm>
            <a:off x="7457769" y="4939786"/>
            <a:ext cx="50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(m)</a:t>
            </a:r>
          </a:p>
        </p:txBody>
      </p:sp>
      <p:pic>
        <p:nvPicPr>
          <p:cNvPr id="15" name="Picture 2" descr="distortion50_map">
            <a:extLst>
              <a:ext uri="{FF2B5EF4-FFF2-40B4-BE49-F238E27FC236}">
                <a16:creationId xmlns:a16="http://schemas.microsoft.com/office/drawing/2014/main" id="{F2BE5BB6-B8BE-8F4B-9609-29EF9016F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3894" y="1401966"/>
            <a:ext cx="32813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4">
            <a:extLst>
              <a:ext uri="{FF2B5EF4-FFF2-40B4-BE49-F238E27FC236}">
                <a16:creationId xmlns:a16="http://schemas.microsoft.com/office/drawing/2014/main" id="{E36438A2-3D67-4646-ADE0-97F3AAA5F839}"/>
              </a:ext>
            </a:extLst>
          </p:cNvPr>
          <p:cNvSpPr>
            <a:spLocks noGrp="1"/>
          </p:cNvSpPr>
          <p:nvPr>
            <p:ph type="title"/>
          </p:nvPr>
        </p:nvSpPr>
        <p:spPr>
          <a:xfrm>
            <a:off x="0" y="0"/>
            <a:ext cx="12192000" cy="644727"/>
          </a:xfrm>
        </p:spPr>
        <p:txBody>
          <a:bodyPr>
            <a:normAutofit/>
          </a:bodyPr>
          <a:lstStyle/>
          <a:p>
            <a:pPr algn="ctr" eaLnBrk="1" hangingPunct="1"/>
            <a:r>
              <a:rPr lang="en-US" altLang="en-US" sz="4000" dirty="0">
                <a:ea typeface="ＭＳ Ｐゴシック" panose="020B0600070205080204" pitchFamily="34" charset="-128"/>
              </a:rPr>
              <a:t>Correlation of fitted optical properties with dust logger data</a:t>
            </a:r>
          </a:p>
        </p:txBody>
      </p:sp>
      <p:sp>
        <p:nvSpPr>
          <p:cNvPr id="2" name="TextBox 1">
            <a:extLst>
              <a:ext uri="{FF2B5EF4-FFF2-40B4-BE49-F238E27FC236}">
                <a16:creationId xmlns:a16="http://schemas.microsoft.com/office/drawing/2014/main" id="{6D0D89ED-445B-521F-EA54-F0EDA500FED1}"/>
              </a:ext>
            </a:extLst>
          </p:cNvPr>
          <p:cNvSpPr txBox="1"/>
          <p:nvPr/>
        </p:nvSpPr>
        <p:spPr>
          <a:xfrm>
            <a:off x="7658829" y="652666"/>
            <a:ext cx="9653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SPICE 2</a:t>
            </a:r>
          </a:p>
        </p:txBody>
      </p:sp>
    </p:spTree>
    <p:extLst>
      <p:ext uri="{BB962C8B-B14F-4D97-AF65-F5344CB8AC3E}">
        <p14:creationId xmlns:p14="http://schemas.microsoft.com/office/powerpoint/2010/main" val="468388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C745B-5BA6-9929-33D3-E160F2513B68}"/>
              </a:ext>
            </a:extLst>
          </p:cNvPr>
          <p:cNvSpPr>
            <a:spLocks noGrp="1"/>
          </p:cNvSpPr>
          <p:nvPr>
            <p:ph type="title"/>
          </p:nvPr>
        </p:nvSpPr>
        <p:spPr>
          <a:xfrm>
            <a:off x="838200" y="0"/>
            <a:ext cx="10515600" cy="1325563"/>
          </a:xfrm>
        </p:spPr>
        <p:txBody>
          <a:bodyPr/>
          <a:lstStyle/>
          <a:p>
            <a:pPr algn="ctr"/>
            <a:r>
              <a:rPr lang="en-US" dirty="0"/>
              <a:t>Per-DOM flasher fits</a:t>
            </a:r>
          </a:p>
        </p:txBody>
      </p:sp>
      <p:sp>
        <p:nvSpPr>
          <p:cNvPr id="3" name="Slide Number Placeholder 2">
            <a:extLst>
              <a:ext uri="{FF2B5EF4-FFF2-40B4-BE49-F238E27FC236}">
                <a16:creationId xmlns:a16="http://schemas.microsoft.com/office/drawing/2014/main" id="{448F0FDA-C58E-ABBA-7455-418A07CDEC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26ADF-B000-0543-B1DB-C64C39011441}"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76E4473B-E09C-5272-B15E-2C5169F5E362}"/>
              </a:ext>
            </a:extLst>
          </p:cNvPr>
          <p:cNvPicPr>
            <a:picLocks noChangeAspect="1"/>
          </p:cNvPicPr>
          <p:nvPr/>
        </p:nvPicPr>
        <p:blipFill>
          <a:blip r:embed="rId2"/>
          <a:stretch>
            <a:fillRect/>
          </a:stretch>
        </p:blipFill>
        <p:spPr>
          <a:xfrm>
            <a:off x="0" y="1035698"/>
            <a:ext cx="12192000" cy="5822302"/>
          </a:xfrm>
          <a:prstGeom prst="rect">
            <a:avLst/>
          </a:prstGeom>
        </p:spPr>
      </p:pic>
    </p:spTree>
    <p:extLst>
      <p:ext uri="{BB962C8B-B14F-4D97-AF65-F5344CB8AC3E}">
        <p14:creationId xmlns:p14="http://schemas.microsoft.com/office/powerpoint/2010/main" val="694868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9B294D-914A-C39F-5BC0-4995891E78FE}"/>
              </a:ext>
            </a:extLst>
          </p:cNvPr>
          <p:cNvSpPr txBox="1"/>
          <p:nvPr/>
        </p:nvSpPr>
        <p:spPr>
          <a:xfrm>
            <a:off x="981777" y="1184786"/>
            <a:ext cx="10372023" cy="48320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second-order Taylor expansion is used to fit the shape of the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 the vicinity of best previous solution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i.e., a paraboloid fit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values are computed for nominal+100-1000 random perturbations set of simulations at each iteration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Some regularizations are necessary</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stiffness of paraboloid fit (curvature)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b</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correlation terms (to smooth unnecessary up/down oscillations in solution)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norm of solution (to keep it in bounds of the perturbation set)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Search for solution (minimization)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 direct matrix regularized inversion was tried first but often resulted in non-positive-def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Newton’s gradient descent method was adopted with explicit positive-definite curvature matrix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 = </a:t>
            </a:r>
            <a:r>
              <a:rPr kumimoji="0" lang="en-US" sz="2800" b="0" i="0" u="none" strike="noStrike" kern="1200" cap="none" spc="0" normalizeH="0" baseline="0" noProof="0" dirty="0">
                <a:ln>
                  <a:noFill/>
                </a:ln>
                <a:solidFill>
                  <a:prstClr val="black"/>
                </a:solidFill>
                <a:effectLst/>
                <a:uLnTx/>
                <a:uFillTx/>
                <a:latin typeface="Symbol" pitchFamily="2" charset="2"/>
                <a:ea typeface="+mn-ea"/>
                <a:cs typeface="+mn-cs"/>
              </a:rPr>
              <a:t>S</a:t>
            </a:r>
            <a:r>
              <a:rPr kumimoji="0" lang="en-US" sz="2800" b="0" i="1" u="none" strike="noStrike" kern="1200" cap="none" spc="0" normalizeH="0" baseline="-25000" noProof="0" dirty="0">
                <a:ln>
                  <a:noFill/>
                </a:ln>
                <a:solidFill>
                  <a:prstClr val="black"/>
                </a:solidFill>
                <a:effectLst/>
                <a:uLnTx/>
                <a:uFillTx/>
                <a:latin typeface="Calibri" panose="020F0502020204030204"/>
                <a:ea typeface="+mn-ea"/>
                <a:cs typeface="+mn-cs"/>
              </a:rPr>
              <a:t>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(Q</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0</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Symbol" pitchFamily="2" charset="2"/>
                <a:ea typeface="+mn-ea"/>
                <a:cs typeface="+mn-cs"/>
              </a:rPr>
              <a:t>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Symbol" pitchFamily="2" charset="2"/>
                <a:ea typeface="+mn-ea"/>
                <a:cs typeface="+mn-cs"/>
              </a:rPr>
              <a:t>S</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kn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kn</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Symbol" pitchFamily="2" charset="2"/>
                <a:ea typeface="+mn-ea"/>
                <a:cs typeface="+mn-cs"/>
              </a:rPr>
              <a:t> b</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err="1">
                <a:ln>
                  <a:noFill/>
                </a:ln>
                <a:solidFill>
                  <a:prstClr val="black"/>
                </a:solidFill>
                <a:effectLst/>
                <a:uLnTx/>
                <a:uFillTx/>
                <a:latin typeface="Symbol" pitchFamily="2" charset="2"/>
                <a:ea typeface="+mn-ea"/>
                <a:cs typeface="+mn-cs"/>
              </a:rPr>
              <a:t>S</a:t>
            </a:r>
            <a:r>
              <a:rPr kumimoji="0" lang="en-US" sz="2800" b="0" i="0" u="none" strike="noStrike" kern="1200" cap="none" spc="0" normalizeH="0" baseline="-25000" noProof="0" dirty="0" err="1">
                <a:ln>
                  <a:noFill/>
                </a:ln>
                <a:solidFill>
                  <a:prstClr val="black"/>
                </a:solidFill>
                <a:effectLst/>
                <a:uLnTx/>
                <a:uFillTx/>
                <a:latin typeface="Calibri" panose="020F0502020204030204"/>
                <a:ea typeface="+mn-ea"/>
                <a:cs typeface="+mn-cs"/>
              </a:rPr>
              <a:t>k</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a:t>
            </a:r>
            <a:r>
              <a:rPr kumimoji="0" lang="en-US" sz="2800" b="0" i="0" u="none" strike="noStrike" kern="1200" cap="none" spc="0" normalizeH="0" baseline="-25000" noProof="0" dirty="0" err="1">
                <a:ln>
                  <a:noFill/>
                </a:ln>
                <a:solidFill>
                  <a:prstClr val="black"/>
                </a:solidFill>
                <a:effectLst/>
                <a:uLnTx/>
                <a:uFillTx/>
                <a:latin typeface="Calibri" panose="020F0502020204030204"/>
                <a:ea typeface="+mn-ea"/>
                <a:cs typeface="+mn-cs"/>
              </a:rPr>
              <a:t>kn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a:t>
            </a:r>
            <a:r>
              <a:rPr kumimoji="0" lang="en-US" sz="2800" b="0" i="0" u="none" strike="noStrike" kern="1200" cap="none" spc="0" normalizeH="0" baseline="-25000" noProof="0" dirty="0" err="1">
                <a:ln>
                  <a:noFill/>
                </a:ln>
                <a:solidFill>
                  <a:prstClr val="black"/>
                </a:solidFill>
                <a:effectLst/>
                <a:uLnTx/>
                <a:uFillTx/>
                <a:latin typeface="Calibri" panose="020F0502020204030204"/>
                <a:ea typeface="+mn-ea"/>
                <a:cs typeface="+mn-cs"/>
              </a:rPr>
              <a:t>n</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a:t>
            </a:r>
            <a:r>
              <a:rPr kumimoji="0" lang="en-US" sz="2800" b="0" i="0" u="none" strike="noStrike" kern="1200" cap="none" spc="0" normalizeH="0" baseline="-25000" noProof="0" dirty="0" err="1">
                <a:ln>
                  <a:noFill/>
                </a:ln>
                <a:solidFill>
                  <a:prstClr val="black"/>
                </a:solidFill>
                <a:effectLst/>
                <a:uLnTx/>
                <a:uFillTx/>
                <a:latin typeface="Calibri" panose="020F0502020204030204"/>
                <a:ea typeface="+mn-ea"/>
                <a:cs typeface="+mn-cs"/>
              </a:rPr>
              <a:t>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800" b="0" i="0" u="none" strike="noStrike" kern="1200" cap="none" spc="0" normalizeH="0" baseline="0" noProof="0" dirty="0">
                <a:ln>
                  <a:noFill/>
                </a:ln>
                <a:solidFill>
                  <a:prstClr val="black"/>
                </a:solidFill>
                <a:effectLst/>
                <a:uLnTx/>
                <a:uFillTx/>
                <a:latin typeface="Symbol" pitchFamily="2" charset="2"/>
                <a:ea typeface="+mn-ea"/>
                <a:cs typeface="+mn-cs"/>
              </a:rPr>
              <a:t>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Symbol" pitchFamily="2" charset="2"/>
                <a:ea typeface="+mn-ea"/>
                <a:cs typeface="+mn-cs"/>
              </a:rPr>
              <a:t>S</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n</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4</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where Q</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800" b="0" i="0" u="none" strike="noStrike" kern="1200" cap="none" spc="0" normalizeH="0" baseline="0" noProof="0" dirty="0" err="1">
                <a:ln>
                  <a:noFill/>
                </a:ln>
                <a:solidFill>
                  <a:prstClr val="black"/>
                </a:solidFill>
                <a:effectLst/>
                <a:uLnTx/>
                <a:uFillTx/>
                <a:latin typeface="Symbol" pitchFamily="2" charset="2"/>
                <a:ea typeface="+mn-ea"/>
                <a:cs typeface="+mn-cs"/>
              </a:rPr>
              <a:t>S</a:t>
            </a:r>
            <a:r>
              <a:rPr kumimoji="0" lang="en-US" sz="2800" b="0" i="0" u="none" strike="noStrike" kern="1200" cap="none" spc="0" normalizeH="0" baseline="-25000" noProof="0" dirty="0" err="1">
                <a:ln>
                  <a:noFill/>
                </a:ln>
                <a:solidFill>
                  <a:prstClr val="black"/>
                </a:solidFill>
                <a:effectLst/>
                <a:uLnTx/>
                <a:uFillTx/>
                <a:latin typeface="Calibri" panose="020F0502020204030204"/>
                <a:ea typeface="+mn-ea"/>
                <a:cs typeface="+mn-cs"/>
              </a:rPr>
              <a:t>k</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a</a:t>
            </a:r>
            <a:r>
              <a:rPr kumimoji="0" lang="en-US" sz="2800" b="0" i="0" u="none" strike="noStrike" kern="1200" cap="none" spc="0" normalizeH="0" baseline="-25000" noProof="0" dirty="0" err="1">
                <a:ln>
                  <a:noFill/>
                </a:ln>
                <a:solidFill>
                  <a:prstClr val="black"/>
                </a:solidFill>
                <a:effectLst/>
                <a:uLnTx/>
                <a:uFillTx/>
                <a:latin typeface="Calibri" panose="020F0502020204030204"/>
                <a:ea typeface="+mn-ea"/>
                <a:cs typeface="+mn-cs"/>
              </a:rPr>
              <a:t>kn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x</a:t>
            </a:r>
            <a:r>
              <a:rPr kumimoji="0" lang="en-US" sz="2800" b="0" i="0" u="none" strike="noStrike" kern="1200" cap="none" spc="0" normalizeH="0" baseline="-25000" noProof="0" dirty="0" err="1">
                <a:ln>
                  <a:noFill/>
                </a:ln>
                <a:solidFill>
                  <a:prstClr val="black"/>
                </a:solidFill>
                <a:effectLst/>
                <a:uLnTx/>
                <a:uFillTx/>
                <a:latin typeface="Calibri" panose="020F0502020204030204"/>
                <a:ea typeface="+mn-ea"/>
                <a:cs typeface="+mn-cs"/>
              </a:rPr>
              <a:t>n</a:t>
            </a:r>
            <a:r>
              <a:rPr kumimoji="0" lang="en-US" sz="2800" b="0" i="0" u="none" strike="noStrike" kern="1200" cap="none" spc="0" normalizeH="0" baseline="30000" noProof="0" dirty="0" err="1">
                <a:ln>
                  <a:noFill/>
                </a:ln>
                <a:solidFill>
                  <a:prstClr val="black"/>
                </a:solidFill>
                <a:effectLst/>
                <a:uLnTx/>
                <a:uFillTx/>
                <a:latin typeface="Calibri" panose="020F0502020204030204"/>
                <a:ea typeface="+mn-ea"/>
                <a:cs typeface="+mn-cs"/>
              </a:rPr>
              <a:t>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0F2D9AC-3FD3-72F8-9816-390172B140A2}"/>
              </a:ext>
            </a:extLst>
          </p:cNvPr>
          <p:cNvPicPr>
            <a:picLocks noChangeAspect="1"/>
          </p:cNvPicPr>
          <p:nvPr/>
        </p:nvPicPr>
        <p:blipFill>
          <a:blip r:embed="rId2"/>
          <a:stretch>
            <a:fillRect/>
          </a:stretch>
        </p:blipFill>
        <p:spPr>
          <a:xfrm>
            <a:off x="1068109" y="4600147"/>
            <a:ext cx="10055782" cy="1073067"/>
          </a:xfrm>
          <a:prstGeom prst="rect">
            <a:avLst/>
          </a:prstGeom>
        </p:spPr>
      </p:pic>
      <p:sp>
        <p:nvSpPr>
          <p:cNvPr id="2" name="Title 1">
            <a:extLst>
              <a:ext uri="{FF2B5EF4-FFF2-40B4-BE49-F238E27FC236}">
                <a16:creationId xmlns:a16="http://schemas.microsoft.com/office/drawing/2014/main" id="{B532581C-1A7C-D497-D822-21D9CE9784EC}"/>
              </a:ext>
            </a:extLst>
          </p:cNvPr>
          <p:cNvSpPr>
            <a:spLocks noGrp="1"/>
          </p:cNvSpPr>
          <p:nvPr>
            <p:ph type="title"/>
          </p:nvPr>
        </p:nvSpPr>
        <p:spPr>
          <a:xfrm>
            <a:off x="838200" y="0"/>
            <a:ext cx="10515600" cy="1325563"/>
          </a:xfrm>
        </p:spPr>
        <p:txBody>
          <a:bodyPr/>
          <a:lstStyle/>
          <a:p>
            <a:pPr algn="ctr"/>
            <a:r>
              <a:rPr lang="en-US" dirty="0"/>
              <a:t>Iterative Positive-Definite Fit (IPDF)</a:t>
            </a:r>
          </a:p>
        </p:txBody>
      </p:sp>
      <p:sp>
        <p:nvSpPr>
          <p:cNvPr id="18" name="TextBox 17">
            <a:extLst>
              <a:ext uri="{FF2B5EF4-FFF2-40B4-BE49-F238E27FC236}">
                <a16:creationId xmlns:a16="http://schemas.microsoft.com/office/drawing/2014/main" id="{C6FFF571-8325-2238-168C-64D84125322A}"/>
              </a:ext>
            </a:extLst>
          </p:cNvPr>
          <p:cNvSpPr txBox="1"/>
          <p:nvPr/>
        </p:nvSpPr>
        <p:spPr>
          <a:xfrm>
            <a:off x="1061903" y="6086654"/>
            <a:ext cx="1524000" cy="651933"/>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Value of L at the minimum </a:t>
            </a:r>
          </a:p>
        </p:txBody>
      </p:sp>
      <p:cxnSp>
        <p:nvCxnSpPr>
          <p:cNvPr id="19" name="Straight Arrow Connector 18">
            <a:extLst>
              <a:ext uri="{FF2B5EF4-FFF2-40B4-BE49-F238E27FC236}">
                <a16:creationId xmlns:a16="http://schemas.microsoft.com/office/drawing/2014/main" id="{775BF605-67BD-B0E6-492E-EEC89BDAD516}"/>
              </a:ext>
            </a:extLst>
          </p:cNvPr>
          <p:cNvCxnSpPr>
            <a:cxnSpLocks/>
          </p:cNvCxnSpPr>
          <p:nvPr/>
        </p:nvCxnSpPr>
        <p:spPr>
          <a:xfrm flipV="1">
            <a:off x="2116491" y="5452979"/>
            <a:ext cx="231006" cy="633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0C2F021-DE16-2028-1230-B2EFD9DDA3A0}"/>
              </a:ext>
            </a:extLst>
          </p:cNvPr>
          <p:cNvSpPr txBox="1"/>
          <p:nvPr/>
        </p:nvSpPr>
        <p:spPr>
          <a:xfrm>
            <a:off x="3570459" y="6073600"/>
            <a:ext cx="2026348" cy="664987"/>
          </a:xfrm>
          <a:prstGeom prst="rect">
            <a:avLst/>
          </a:prstGeom>
          <a:noFill/>
          <a:ln>
            <a:solidFill>
              <a:schemeClr val="accent1">
                <a:shade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regularization term (2</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derivative, etc.)</a:t>
            </a:r>
          </a:p>
        </p:txBody>
      </p:sp>
      <p:cxnSp>
        <p:nvCxnSpPr>
          <p:cNvPr id="21" name="Straight Arrow Connector 20">
            <a:extLst>
              <a:ext uri="{FF2B5EF4-FFF2-40B4-BE49-F238E27FC236}">
                <a16:creationId xmlns:a16="http://schemas.microsoft.com/office/drawing/2014/main" id="{69779392-E306-D5AB-B319-083E74FFA81E}"/>
              </a:ext>
            </a:extLst>
          </p:cNvPr>
          <p:cNvCxnSpPr>
            <a:cxnSpLocks/>
          </p:cNvCxnSpPr>
          <p:nvPr/>
        </p:nvCxnSpPr>
        <p:spPr>
          <a:xfrm flipV="1">
            <a:off x="5590695" y="5611392"/>
            <a:ext cx="373048" cy="46220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Left Brace 21">
            <a:extLst>
              <a:ext uri="{FF2B5EF4-FFF2-40B4-BE49-F238E27FC236}">
                <a16:creationId xmlns:a16="http://schemas.microsoft.com/office/drawing/2014/main" id="{C9ED3DDD-7A44-6EEB-DAE2-7AC11A8A5A2F}"/>
              </a:ext>
            </a:extLst>
          </p:cNvPr>
          <p:cNvSpPr/>
          <p:nvPr/>
        </p:nvSpPr>
        <p:spPr>
          <a:xfrm rot="16200000">
            <a:off x="5894129" y="4563625"/>
            <a:ext cx="154004" cy="192505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5DE6F04E-3F8E-D952-26C1-21BAE6FBA47D}"/>
              </a:ext>
            </a:extLst>
          </p:cNvPr>
          <p:cNvSpPr txBox="1"/>
          <p:nvPr/>
        </p:nvSpPr>
        <p:spPr>
          <a:xfrm>
            <a:off x="9667615" y="6086654"/>
            <a:ext cx="2234667" cy="646331"/>
          </a:xfrm>
          <a:prstGeom prst="rect">
            <a:avLst/>
          </a:prstGeom>
          <a:noFill/>
          <a:ln>
            <a:solidFill>
              <a:schemeClr val="accent1">
                <a:shade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deviations solution vector (main result)</a:t>
            </a:r>
          </a:p>
        </p:txBody>
      </p:sp>
      <p:cxnSp>
        <p:nvCxnSpPr>
          <p:cNvPr id="26" name="Straight Arrow Connector 25">
            <a:extLst>
              <a:ext uri="{FF2B5EF4-FFF2-40B4-BE49-F238E27FC236}">
                <a16:creationId xmlns:a16="http://schemas.microsoft.com/office/drawing/2014/main" id="{F9E2DD1B-FEE7-DC9B-1EA1-2F06AC1F2356}"/>
              </a:ext>
            </a:extLst>
          </p:cNvPr>
          <p:cNvCxnSpPr>
            <a:cxnSpLocks/>
          </p:cNvCxnSpPr>
          <p:nvPr/>
        </p:nvCxnSpPr>
        <p:spPr>
          <a:xfrm flipV="1">
            <a:off x="10239491" y="5464395"/>
            <a:ext cx="0" cy="622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AC951FB-E011-E180-B3B9-EEC5C8B2A4E1}"/>
              </a:ext>
            </a:extLst>
          </p:cNvPr>
          <p:cNvSpPr txBox="1"/>
          <p:nvPr/>
        </p:nvSpPr>
        <p:spPr>
          <a:xfrm>
            <a:off x="7545356" y="6097872"/>
            <a:ext cx="1864364" cy="646331"/>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kn</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km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curvature matrix</a:t>
            </a:r>
          </a:p>
        </p:txBody>
      </p:sp>
      <p:cxnSp>
        <p:nvCxnSpPr>
          <p:cNvPr id="28" name="Straight Arrow Connector 27">
            <a:extLst>
              <a:ext uri="{FF2B5EF4-FFF2-40B4-BE49-F238E27FC236}">
                <a16:creationId xmlns:a16="http://schemas.microsoft.com/office/drawing/2014/main" id="{A5B3B599-CC6D-9905-9E1C-A50ECF18E64F}"/>
              </a:ext>
            </a:extLst>
          </p:cNvPr>
          <p:cNvCxnSpPr>
            <a:cxnSpLocks/>
          </p:cNvCxnSpPr>
          <p:nvPr/>
        </p:nvCxnSpPr>
        <p:spPr>
          <a:xfrm flipV="1">
            <a:off x="9409720" y="5464395"/>
            <a:ext cx="442734" cy="633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9F0812C1-49FE-1DE2-973D-DEEB190306BB}"/>
              </a:ext>
            </a:extLst>
          </p:cNvPr>
          <p:cNvSpPr/>
          <p:nvPr/>
        </p:nvSpPr>
        <p:spPr>
          <a:xfrm>
            <a:off x="8699157" y="4600147"/>
            <a:ext cx="1260389" cy="1448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532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4E14-A93C-EE91-3760-2DF9F0239C5B}"/>
              </a:ext>
            </a:extLst>
          </p:cNvPr>
          <p:cNvSpPr>
            <a:spLocks noGrp="1"/>
          </p:cNvSpPr>
          <p:nvPr>
            <p:ph type="title"/>
          </p:nvPr>
        </p:nvSpPr>
        <p:spPr>
          <a:xfrm>
            <a:off x="8249094" y="308343"/>
            <a:ext cx="3464442" cy="1325563"/>
          </a:xfrm>
        </p:spPr>
        <p:txBody>
          <a:bodyPr/>
          <a:lstStyle/>
          <a:p>
            <a:r>
              <a:rPr lang="en-US" dirty="0"/>
              <a:t>Paraboloid Fit</a:t>
            </a:r>
          </a:p>
        </p:txBody>
      </p:sp>
      <p:sp>
        <p:nvSpPr>
          <p:cNvPr id="4" name="Rectangle 3">
            <a:extLst>
              <a:ext uri="{FF2B5EF4-FFF2-40B4-BE49-F238E27FC236}">
                <a16:creationId xmlns:a16="http://schemas.microsoft.com/office/drawing/2014/main" id="{CD72536D-D6A2-DE8F-D846-000033255D2C}"/>
              </a:ext>
            </a:extLst>
          </p:cNvPr>
          <p:cNvSpPr/>
          <p:nvPr/>
        </p:nvSpPr>
        <p:spPr>
          <a:xfrm>
            <a:off x="381001" y="228600"/>
            <a:ext cx="6400800" cy="6400800"/>
          </a:xfrm>
          <a:prstGeom prst="rect">
            <a:avLst/>
          </a:prstGeom>
          <a:pattFill prst="lgGrid">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F53B5DEC-0741-2E28-82DE-CA6F6766D36B}"/>
              </a:ext>
            </a:extLst>
          </p:cNvPr>
          <p:cNvSpPr/>
          <p:nvPr/>
        </p:nvSpPr>
        <p:spPr>
          <a:xfrm>
            <a:off x="478463" y="1306031"/>
            <a:ext cx="5212080" cy="5212080"/>
          </a:xfrm>
          <a:prstGeom prst="roundRect">
            <a:avLst/>
          </a:prstGeom>
          <a:solidFill>
            <a:schemeClr val="accent1">
              <a:alpha val="2037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Curvature matrix AA</a:t>
            </a:r>
            <a:r>
              <a:rPr kumimoji="0" lang="en-US" sz="1800" b="0" i="0" u="none" strike="noStrike" kern="1200" cap="none" spc="0" normalizeH="0" baseline="30000" noProof="0" dirty="0">
                <a:ln>
                  <a:noFill/>
                </a:ln>
                <a:solidFill>
                  <a:prstClr val="black"/>
                </a:solidFill>
                <a:effectLst/>
                <a:highlight>
                  <a:srgbClr val="C0C0C0"/>
                </a:highlight>
                <a:uLnTx/>
                <a:uFillTx/>
                <a:latin typeface="Calibri" panose="020F0502020204030204"/>
                <a:ea typeface="+mn-ea"/>
                <a:cs typeface="+mn-cs"/>
              </a:rPr>
              <a:t>T</a:t>
            </a:r>
          </a:p>
        </p:txBody>
      </p:sp>
      <p:sp>
        <p:nvSpPr>
          <p:cNvPr id="6" name="Rounded Rectangle 5">
            <a:extLst>
              <a:ext uri="{FF2B5EF4-FFF2-40B4-BE49-F238E27FC236}">
                <a16:creationId xmlns:a16="http://schemas.microsoft.com/office/drawing/2014/main" id="{2ADC19FA-8F7F-E9D0-8761-EEF873F5E6D7}"/>
              </a:ext>
            </a:extLst>
          </p:cNvPr>
          <p:cNvSpPr/>
          <p:nvPr/>
        </p:nvSpPr>
        <p:spPr>
          <a:xfrm>
            <a:off x="5773479" y="308343"/>
            <a:ext cx="917944" cy="914401"/>
          </a:xfrm>
          <a:prstGeom prst="roundRect">
            <a:avLst/>
          </a:prstGeom>
          <a:solidFill>
            <a:schemeClr val="accent1">
              <a:alpha val="2037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AA5830A5-484A-E376-CDCA-E1ECDB9DEB39}"/>
              </a:ext>
            </a:extLst>
          </p:cNvPr>
          <p:cNvSpPr/>
          <p:nvPr/>
        </p:nvSpPr>
        <p:spPr>
          <a:xfrm>
            <a:off x="5773479" y="1306031"/>
            <a:ext cx="917944" cy="5243626"/>
          </a:xfrm>
          <a:prstGeom prst="roundRect">
            <a:avLst/>
          </a:prstGeom>
          <a:solidFill>
            <a:schemeClr val="accent1">
              <a:alpha val="2037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24525A9B-E9EA-9719-9604-72E461815D97}"/>
              </a:ext>
            </a:extLst>
          </p:cNvPr>
          <p:cNvSpPr/>
          <p:nvPr/>
        </p:nvSpPr>
        <p:spPr>
          <a:xfrm>
            <a:off x="478464" y="311886"/>
            <a:ext cx="5208181" cy="914401"/>
          </a:xfrm>
          <a:prstGeom prst="roundRect">
            <a:avLst/>
          </a:prstGeom>
          <a:solidFill>
            <a:schemeClr val="accent1">
              <a:alpha val="2037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ight Brace 8">
            <a:extLst>
              <a:ext uri="{FF2B5EF4-FFF2-40B4-BE49-F238E27FC236}">
                <a16:creationId xmlns:a16="http://schemas.microsoft.com/office/drawing/2014/main" id="{B750333A-0BBB-029B-3585-1E02C8D57CA5}"/>
              </a:ext>
            </a:extLst>
          </p:cNvPr>
          <p:cNvSpPr/>
          <p:nvPr/>
        </p:nvSpPr>
        <p:spPr>
          <a:xfrm>
            <a:off x="6889898" y="1306031"/>
            <a:ext cx="233916" cy="5243626"/>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ight Brace 9">
            <a:extLst>
              <a:ext uri="{FF2B5EF4-FFF2-40B4-BE49-F238E27FC236}">
                <a16:creationId xmlns:a16="http://schemas.microsoft.com/office/drawing/2014/main" id="{91F60C84-5EB2-D639-A8B0-E643FB02EFAB}"/>
              </a:ext>
            </a:extLst>
          </p:cNvPr>
          <p:cNvSpPr/>
          <p:nvPr/>
        </p:nvSpPr>
        <p:spPr>
          <a:xfrm>
            <a:off x="6889898" y="308343"/>
            <a:ext cx="233916" cy="914401"/>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3880273-C768-2208-D3E7-C813D088E91F}"/>
              </a:ext>
            </a:extLst>
          </p:cNvPr>
          <p:cNvSpPr txBox="1"/>
          <p:nvPr/>
        </p:nvSpPr>
        <p:spPr>
          <a:xfrm rot="16200000">
            <a:off x="4724385" y="3769184"/>
            <a:ext cx="522239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10000 tilt components (80 grid locations * 125 depth points)</a:t>
            </a:r>
          </a:p>
        </p:txBody>
      </p:sp>
      <p:sp>
        <p:nvSpPr>
          <p:cNvPr id="12" name="TextBox 11">
            <a:extLst>
              <a:ext uri="{FF2B5EF4-FFF2-40B4-BE49-F238E27FC236}">
                <a16:creationId xmlns:a16="http://schemas.microsoft.com/office/drawing/2014/main" id="{629E082D-6DD1-1048-C65A-9BD0CA3C7FCB}"/>
              </a:ext>
            </a:extLst>
          </p:cNvPr>
          <p:cNvSpPr txBox="1"/>
          <p:nvPr/>
        </p:nvSpPr>
        <p:spPr>
          <a:xfrm rot="16200000">
            <a:off x="7119225" y="596266"/>
            <a:ext cx="420308"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ice</a:t>
            </a:r>
          </a:p>
        </p:txBody>
      </p:sp>
      <p:sp>
        <p:nvSpPr>
          <p:cNvPr id="13" name="TextBox 12">
            <a:extLst>
              <a:ext uri="{FF2B5EF4-FFF2-40B4-BE49-F238E27FC236}">
                <a16:creationId xmlns:a16="http://schemas.microsoft.com/office/drawing/2014/main" id="{EDF6B8A5-54EF-B24B-A1A1-59660E8EAE04}"/>
              </a:ext>
            </a:extLst>
          </p:cNvPr>
          <p:cNvSpPr txBox="1"/>
          <p:nvPr/>
        </p:nvSpPr>
        <p:spPr>
          <a:xfrm>
            <a:off x="7974419" y="1722474"/>
            <a:ext cx="3965944"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order Taylor expansion around the (presumed) minimum is a paraboloid with the curvature expressed as AA</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 enforce positive-definite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Solution vector consists of: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10000 tilt corrections (on a grid of 80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locations, times 125 depth points)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513 ice parameters at grid point 36 (scattering, absorption, crystal density at 171 depth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paraboloid is flat as possible, by regularization reducing the norm of AA</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Additional regularizations to smooth the jaggedness in tilt solutions </a:t>
            </a:r>
          </a:p>
        </p:txBody>
      </p:sp>
    </p:spTree>
    <p:extLst>
      <p:ext uri="{BB962C8B-B14F-4D97-AF65-F5344CB8AC3E}">
        <p14:creationId xmlns:p14="http://schemas.microsoft.com/office/powerpoint/2010/main" val="1975871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4BF7B-B0EB-F2F5-4F8E-36043666A32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1201179-3F22-5067-CEFF-67293692C37F}"/>
              </a:ext>
            </a:extLst>
          </p:cNvPr>
          <p:cNvPicPr>
            <a:picLocks noChangeAspect="1"/>
          </p:cNvPicPr>
          <p:nvPr/>
        </p:nvPicPr>
        <p:blipFill>
          <a:blip r:embed="rId2"/>
          <a:stretch>
            <a:fillRect/>
          </a:stretch>
        </p:blipFill>
        <p:spPr>
          <a:xfrm>
            <a:off x="593035" y="1073272"/>
            <a:ext cx="6042984" cy="5690524"/>
          </a:xfrm>
          <a:prstGeom prst="rect">
            <a:avLst/>
          </a:prstGeom>
        </p:spPr>
      </p:pic>
      <p:sp>
        <p:nvSpPr>
          <p:cNvPr id="2" name="Title 1">
            <a:extLst>
              <a:ext uri="{FF2B5EF4-FFF2-40B4-BE49-F238E27FC236}">
                <a16:creationId xmlns:a16="http://schemas.microsoft.com/office/drawing/2014/main" id="{4DFA372C-D0E1-0D37-5CDB-9B6322BB5B7E}"/>
              </a:ext>
            </a:extLst>
          </p:cNvPr>
          <p:cNvSpPr>
            <a:spLocks noGrp="1"/>
          </p:cNvSpPr>
          <p:nvPr>
            <p:ph type="title"/>
          </p:nvPr>
        </p:nvSpPr>
        <p:spPr>
          <a:xfrm>
            <a:off x="838200" y="0"/>
            <a:ext cx="10515600" cy="1325563"/>
          </a:xfrm>
        </p:spPr>
        <p:txBody>
          <a:bodyPr/>
          <a:lstStyle/>
          <a:p>
            <a:pPr algn="ctr"/>
            <a:r>
              <a:rPr lang="en-US" dirty="0"/>
              <a:t>Ice tilt fitted with </a:t>
            </a:r>
            <a:r>
              <a:rPr lang="en-US" dirty="0" err="1"/>
              <a:t>IceCube</a:t>
            </a:r>
            <a:r>
              <a:rPr lang="en-US" dirty="0"/>
              <a:t> calibration data</a:t>
            </a:r>
          </a:p>
        </p:txBody>
      </p:sp>
      <p:sp>
        <p:nvSpPr>
          <p:cNvPr id="5" name="Hexagon 4">
            <a:extLst>
              <a:ext uri="{FF2B5EF4-FFF2-40B4-BE49-F238E27FC236}">
                <a16:creationId xmlns:a16="http://schemas.microsoft.com/office/drawing/2014/main" id="{84ED5884-B646-D925-6CC0-60A3C86CE7E9}"/>
              </a:ext>
            </a:extLst>
          </p:cNvPr>
          <p:cNvSpPr/>
          <p:nvPr/>
        </p:nvSpPr>
        <p:spPr>
          <a:xfrm rot="20963769">
            <a:off x="1732629" y="2267824"/>
            <a:ext cx="3749039" cy="3200400"/>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3BAEC0D8-238C-C7D1-6A15-F380CBE485AF}"/>
              </a:ext>
            </a:extLst>
          </p:cNvPr>
          <p:cNvSpPr txBox="1"/>
          <p:nvPr/>
        </p:nvSpPr>
        <p:spPr>
          <a:xfrm>
            <a:off x="7156176" y="1239763"/>
            <a:ext cx="4775516" cy="5078313"/>
          </a:xfrm>
          <a:prstGeom prst="rect">
            <a:avLst/>
          </a:prstGeom>
          <a:noFill/>
        </p:spPr>
        <p:txBody>
          <a:bodyPr wrap="square" rtlCol="0">
            <a:spAutoFit/>
          </a:bodyPr>
          <a:lstStyle/>
          <a:p>
            <a:pPr lvl="0">
              <a:defRPr/>
            </a:pPr>
            <a:r>
              <a:rPr lang="en-US" dirty="0">
                <a:solidFill>
                  <a:prstClr val="black"/>
                </a:solidFill>
                <a:latin typeface="Aptos" panose="02110004020202020204"/>
              </a:rPr>
              <a:t>We have recently fitted ice layer elevations using the flasher LED </a:t>
            </a:r>
            <a:r>
              <a:rPr lang="en-US" dirty="0">
                <a:solidFill>
                  <a:prstClr val="black"/>
                </a:solidFill>
              </a:rPr>
              <a:t>calibration </a:t>
            </a:r>
            <a:r>
              <a:rPr lang="en-US" dirty="0">
                <a:solidFill>
                  <a:prstClr val="black"/>
                </a:solidFill>
                <a:latin typeface="Aptos" panose="02110004020202020204"/>
              </a:rPr>
              <a:t>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ptos" panose="0211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ptos" panose="02110004020202020204"/>
              </a:rPr>
              <a:t>Ice layer elevations relative to a point near center were t</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abulated</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on a hexagonal grid of 80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xy</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points, 125 depth values per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xy</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ptos" panose="02110004020202020204"/>
            </a:endParaRPr>
          </a:p>
          <a:p>
            <a:pPr lvl="0">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Regions outside of detector hexagon </a:t>
            </a:r>
            <a:r>
              <a:rPr lang="en-US" dirty="0">
                <a:solidFill>
                  <a:prstClr val="black"/>
                </a:solidFill>
              </a:rPr>
              <a:t>outline, above and below +-500 m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are extrapolations</a:t>
            </a:r>
          </a:p>
          <a:p>
            <a:pPr lvl="0">
              <a:defRPr/>
            </a:pPr>
            <a:endParaRPr lang="en-US" dirty="0">
              <a:solidFill>
                <a:prstClr val="black"/>
              </a:solidFill>
            </a:endParaRPr>
          </a:p>
          <a:p>
            <a:pPr lvl="0">
              <a:defRPr/>
            </a:pPr>
            <a:r>
              <a:rPr lang="en-US" dirty="0">
                <a:solidFill>
                  <a:prstClr val="black"/>
                </a:solidFill>
              </a:rPr>
              <a:t>Nearly 2 years of fitting to ~10k parameters and a correlation matrix. Regularizations, sparsity conditions, were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lvl="0">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new ice layer tilt model (FTP) is an improvement over the 1d gradient tilt built from the dust logger </a:t>
            </a:r>
            <a:r>
              <a:rPr lang="en-US" dirty="0">
                <a:solidFill>
                  <a:prstClr val="black"/>
                </a:solidFill>
              </a:rPr>
              <a:t>findings (which only accounted for tilt in the direction NE-SW) </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13E5384C-5189-C1AF-E30F-E245046ED340}"/>
              </a:ext>
            </a:extLst>
          </p:cNvPr>
          <p:cNvSpPr txBox="1"/>
          <p:nvPr/>
        </p:nvSpPr>
        <p:spPr>
          <a:xfrm>
            <a:off x="4123671" y="1569799"/>
            <a:ext cx="1851597" cy="276999"/>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main tilt gradient direction</a:t>
            </a:r>
          </a:p>
        </p:txBody>
      </p:sp>
      <p:cxnSp>
        <p:nvCxnSpPr>
          <p:cNvPr id="15" name="Straight Arrow Connector 14">
            <a:extLst>
              <a:ext uri="{FF2B5EF4-FFF2-40B4-BE49-F238E27FC236}">
                <a16:creationId xmlns:a16="http://schemas.microsoft.com/office/drawing/2014/main" id="{16CE519B-8442-E44B-8846-75AA75ED1FCA}"/>
              </a:ext>
            </a:extLst>
          </p:cNvPr>
          <p:cNvCxnSpPr/>
          <p:nvPr/>
        </p:nvCxnSpPr>
        <p:spPr>
          <a:xfrm flipH="1">
            <a:off x="1528151" y="1849074"/>
            <a:ext cx="4157994" cy="4040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D0DC325-7BB5-0479-7DC0-3ABD3EAA2C74}"/>
              </a:ext>
            </a:extLst>
          </p:cNvPr>
          <p:cNvSpPr txBox="1"/>
          <p:nvPr/>
        </p:nvSpPr>
        <p:spPr>
          <a:xfrm>
            <a:off x="3934004" y="5954880"/>
            <a:ext cx="2041264" cy="276999"/>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ice flow direction (10 m/year)</a:t>
            </a:r>
          </a:p>
        </p:txBody>
      </p:sp>
      <p:cxnSp>
        <p:nvCxnSpPr>
          <p:cNvPr id="20" name="Straight Arrow Connector 19">
            <a:extLst>
              <a:ext uri="{FF2B5EF4-FFF2-40B4-BE49-F238E27FC236}">
                <a16:creationId xmlns:a16="http://schemas.microsoft.com/office/drawing/2014/main" id="{4B8A5C3B-7E7E-E66C-30D7-897799A59AE3}"/>
              </a:ext>
            </a:extLst>
          </p:cNvPr>
          <p:cNvCxnSpPr>
            <a:cxnSpLocks/>
          </p:cNvCxnSpPr>
          <p:nvPr/>
        </p:nvCxnSpPr>
        <p:spPr>
          <a:xfrm flipH="1" flipV="1">
            <a:off x="1748817" y="1669771"/>
            <a:ext cx="3731419" cy="4281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C96DC3-C031-1604-2252-63CBB5DA5CF2}"/>
              </a:ext>
            </a:extLst>
          </p:cNvPr>
          <p:cNvSpPr txBox="1"/>
          <p:nvPr/>
        </p:nvSpPr>
        <p:spPr>
          <a:xfrm>
            <a:off x="5975268" y="6461622"/>
            <a:ext cx="596638" cy="369332"/>
          </a:xfrm>
          <a:prstGeom prst="rect">
            <a:avLst/>
          </a:prstGeom>
          <a:noFill/>
        </p:spPr>
        <p:txBody>
          <a:bodyPr wrap="none" rtlCol="0">
            <a:spAutoFit/>
          </a:bodyPr>
          <a:lstStyle/>
          <a:p>
            <a:r>
              <a:rPr lang="en-US" dirty="0"/>
              <a:t>x, m</a:t>
            </a:r>
          </a:p>
        </p:txBody>
      </p:sp>
      <p:sp>
        <p:nvSpPr>
          <p:cNvPr id="6" name="TextBox 5">
            <a:extLst>
              <a:ext uri="{FF2B5EF4-FFF2-40B4-BE49-F238E27FC236}">
                <a16:creationId xmlns:a16="http://schemas.microsoft.com/office/drawing/2014/main" id="{32AFFF98-CA87-50EF-34DE-0C1B17ACEEA8}"/>
              </a:ext>
            </a:extLst>
          </p:cNvPr>
          <p:cNvSpPr txBox="1"/>
          <p:nvPr/>
        </p:nvSpPr>
        <p:spPr>
          <a:xfrm>
            <a:off x="593035" y="1078349"/>
            <a:ext cx="596638" cy="369332"/>
          </a:xfrm>
          <a:prstGeom prst="rect">
            <a:avLst/>
          </a:prstGeom>
          <a:noFill/>
        </p:spPr>
        <p:txBody>
          <a:bodyPr wrap="none" rtlCol="0">
            <a:spAutoFit/>
          </a:bodyPr>
          <a:lstStyle/>
          <a:p>
            <a:r>
              <a:rPr lang="en-US" dirty="0"/>
              <a:t>y, m</a:t>
            </a:r>
          </a:p>
        </p:txBody>
      </p:sp>
      <p:sp>
        <p:nvSpPr>
          <p:cNvPr id="8" name="TextBox 7">
            <a:extLst>
              <a:ext uri="{FF2B5EF4-FFF2-40B4-BE49-F238E27FC236}">
                <a16:creationId xmlns:a16="http://schemas.microsoft.com/office/drawing/2014/main" id="{14C505B2-FA1A-983D-9742-38AE6C330C50}"/>
              </a:ext>
            </a:extLst>
          </p:cNvPr>
          <p:cNvSpPr txBox="1"/>
          <p:nvPr/>
        </p:nvSpPr>
        <p:spPr>
          <a:xfrm>
            <a:off x="5931309" y="948460"/>
            <a:ext cx="949875" cy="369332"/>
          </a:xfrm>
          <a:prstGeom prst="rect">
            <a:avLst/>
          </a:prstGeom>
          <a:noFill/>
        </p:spPr>
        <p:txBody>
          <a:bodyPr wrap="none" rtlCol="0">
            <a:spAutoFit/>
          </a:bodyPr>
          <a:lstStyle/>
          <a:p>
            <a:r>
              <a:rPr lang="en-US" dirty="0"/>
              <a:t>elev., m</a:t>
            </a:r>
          </a:p>
        </p:txBody>
      </p:sp>
    </p:spTree>
    <p:extLst>
      <p:ext uri="{BB962C8B-B14F-4D97-AF65-F5344CB8AC3E}">
        <p14:creationId xmlns:p14="http://schemas.microsoft.com/office/powerpoint/2010/main" val="719444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ECAB7-00AB-6836-0D4E-00D701AAED1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C9897F6-DCE7-88A9-3894-0B6BF6A47528}"/>
              </a:ext>
            </a:extLst>
          </p:cNvPr>
          <p:cNvPicPr>
            <a:picLocks noChangeAspect="1"/>
          </p:cNvPicPr>
          <p:nvPr/>
        </p:nvPicPr>
        <p:blipFill>
          <a:blip r:embed="rId3"/>
          <a:srcRect/>
          <a:stretch/>
        </p:blipFill>
        <p:spPr>
          <a:xfrm>
            <a:off x="593035" y="1074404"/>
            <a:ext cx="6042984" cy="5688259"/>
          </a:xfrm>
          <a:prstGeom prst="rect">
            <a:avLst/>
          </a:prstGeom>
        </p:spPr>
      </p:pic>
      <p:sp>
        <p:nvSpPr>
          <p:cNvPr id="2" name="Title 1">
            <a:extLst>
              <a:ext uri="{FF2B5EF4-FFF2-40B4-BE49-F238E27FC236}">
                <a16:creationId xmlns:a16="http://schemas.microsoft.com/office/drawing/2014/main" id="{7A9A5D13-84D3-3F80-64A0-B40D8D29A86C}"/>
              </a:ext>
            </a:extLst>
          </p:cNvPr>
          <p:cNvSpPr>
            <a:spLocks noGrp="1"/>
          </p:cNvSpPr>
          <p:nvPr>
            <p:ph type="title"/>
          </p:nvPr>
        </p:nvSpPr>
        <p:spPr>
          <a:xfrm>
            <a:off x="838200" y="0"/>
            <a:ext cx="10515600" cy="1325563"/>
          </a:xfrm>
        </p:spPr>
        <p:txBody>
          <a:bodyPr/>
          <a:lstStyle/>
          <a:p>
            <a:pPr algn="ctr"/>
            <a:r>
              <a:rPr lang="en-US" dirty="0"/>
              <a:t>Ice tilt fitted with </a:t>
            </a:r>
            <a:r>
              <a:rPr lang="en-US" dirty="0" err="1"/>
              <a:t>IceCube</a:t>
            </a:r>
            <a:r>
              <a:rPr lang="en-US" dirty="0"/>
              <a:t> calibration data</a:t>
            </a:r>
          </a:p>
        </p:txBody>
      </p:sp>
      <p:sp>
        <p:nvSpPr>
          <p:cNvPr id="5" name="Hexagon 4">
            <a:extLst>
              <a:ext uri="{FF2B5EF4-FFF2-40B4-BE49-F238E27FC236}">
                <a16:creationId xmlns:a16="http://schemas.microsoft.com/office/drawing/2014/main" id="{886D6D3E-2015-B5FE-467A-D78C16735430}"/>
              </a:ext>
            </a:extLst>
          </p:cNvPr>
          <p:cNvSpPr/>
          <p:nvPr/>
        </p:nvSpPr>
        <p:spPr>
          <a:xfrm rot="20963769">
            <a:off x="1732629" y="2267824"/>
            <a:ext cx="3749039" cy="3200400"/>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EABD82DC-3305-7B70-6150-70E4E417BEFB}"/>
              </a:ext>
            </a:extLst>
          </p:cNvPr>
          <p:cNvSpPr txBox="1"/>
          <p:nvPr/>
        </p:nvSpPr>
        <p:spPr>
          <a:xfrm>
            <a:off x="7156176" y="1239763"/>
            <a:ext cx="4775516" cy="5078313"/>
          </a:xfrm>
          <a:prstGeom prst="rect">
            <a:avLst/>
          </a:prstGeom>
          <a:noFill/>
        </p:spPr>
        <p:txBody>
          <a:bodyPr wrap="square" rtlCol="0">
            <a:spAutoFit/>
          </a:bodyPr>
          <a:lstStyle/>
          <a:p>
            <a:pPr lvl="0">
              <a:defRPr/>
            </a:pPr>
            <a:r>
              <a:rPr lang="en-US" dirty="0">
                <a:solidFill>
                  <a:prstClr val="black"/>
                </a:solidFill>
                <a:latin typeface="Aptos" panose="02110004020202020204"/>
              </a:rPr>
              <a:t>We have recently fitted ice layer elevations using the flasher LED </a:t>
            </a:r>
            <a:r>
              <a:rPr lang="en-US" dirty="0">
                <a:solidFill>
                  <a:prstClr val="black"/>
                </a:solidFill>
              </a:rPr>
              <a:t>calibration </a:t>
            </a:r>
            <a:r>
              <a:rPr lang="en-US" dirty="0">
                <a:solidFill>
                  <a:prstClr val="black"/>
                </a:solidFill>
                <a:latin typeface="Aptos" panose="02110004020202020204"/>
              </a:rPr>
              <a:t>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ptos" panose="0211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ptos" panose="02110004020202020204"/>
              </a:rPr>
              <a:t>Ice layer elevations relative to a point near center were t</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abulated</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on a hexagonal grid of 80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xy</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points, 125 depth values per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xy</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ptos" panose="02110004020202020204"/>
            </a:endParaRPr>
          </a:p>
          <a:p>
            <a:pPr lvl="0">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Regions outside of detector hexagon </a:t>
            </a:r>
            <a:r>
              <a:rPr lang="en-US" dirty="0">
                <a:solidFill>
                  <a:prstClr val="black"/>
                </a:solidFill>
              </a:rPr>
              <a:t>outline, above and below +-500 m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are extrapolations</a:t>
            </a:r>
          </a:p>
          <a:p>
            <a:pPr lvl="0">
              <a:defRPr/>
            </a:pPr>
            <a:endParaRPr lang="en-US" dirty="0">
              <a:solidFill>
                <a:prstClr val="black"/>
              </a:solidFill>
            </a:endParaRPr>
          </a:p>
          <a:p>
            <a:pPr lvl="0">
              <a:defRPr/>
            </a:pPr>
            <a:r>
              <a:rPr lang="en-US" dirty="0">
                <a:solidFill>
                  <a:prstClr val="black"/>
                </a:solidFill>
              </a:rPr>
              <a:t>Nearly 2 years of fitting to ~10k parameters and a correlation matrix. Regularizations, sparsity conditions, were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lvl="0">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new ice layer tilt model (FTP) is an improvement over the 1d gradient tilt built from the dust logger </a:t>
            </a:r>
            <a:r>
              <a:rPr lang="en-US" dirty="0">
                <a:solidFill>
                  <a:prstClr val="black"/>
                </a:solidFill>
              </a:rPr>
              <a:t>findings (which only accounted for tilt in the direction NE-SW) </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41FA9091-C60F-A517-9D24-38319A9B5F61}"/>
              </a:ext>
            </a:extLst>
          </p:cNvPr>
          <p:cNvSpPr txBox="1"/>
          <p:nvPr/>
        </p:nvSpPr>
        <p:spPr>
          <a:xfrm>
            <a:off x="4123671" y="1569799"/>
            <a:ext cx="1851597" cy="276999"/>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main tilt gradient direction</a:t>
            </a:r>
          </a:p>
        </p:txBody>
      </p:sp>
      <p:cxnSp>
        <p:nvCxnSpPr>
          <p:cNvPr id="15" name="Straight Arrow Connector 14">
            <a:extLst>
              <a:ext uri="{FF2B5EF4-FFF2-40B4-BE49-F238E27FC236}">
                <a16:creationId xmlns:a16="http://schemas.microsoft.com/office/drawing/2014/main" id="{F5A2E2EE-875B-0D31-337E-E4DCFB7892A8}"/>
              </a:ext>
            </a:extLst>
          </p:cNvPr>
          <p:cNvCxnSpPr/>
          <p:nvPr/>
        </p:nvCxnSpPr>
        <p:spPr>
          <a:xfrm flipH="1">
            <a:off x="1528151" y="1849074"/>
            <a:ext cx="4157994" cy="4040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83853CA-F4FF-346C-2DF6-15880DA8D572}"/>
              </a:ext>
            </a:extLst>
          </p:cNvPr>
          <p:cNvSpPr txBox="1"/>
          <p:nvPr/>
        </p:nvSpPr>
        <p:spPr>
          <a:xfrm>
            <a:off x="3934004" y="5954880"/>
            <a:ext cx="2041264" cy="276999"/>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ice flow direction (10 m/year)</a:t>
            </a:r>
          </a:p>
        </p:txBody>
      </p:sp>
      <p:cxnSp>
        <p:nvCxnSpPr>
          <p:cNvPr id="20" name="Straight Arrow Connector 19">
            <a:extLst>
              <a:ext uri="{FF2B5EF4-FFF2-40B4-BE49-F238E27FC236}">
                <a16:creationId xmlns:a16="http://schemas.microsoft.com/office/drawing/2014/main" id="{F9DBE94D-42DB-6F13-6207-0CF118C3741F}"/>
              </a:ext>
            </a:extLst>
          </p:cNvPr>
          <p:cNvCxnSpPr>
            <a:cxnSpLocks/>
          </p:cNvCxnSpPr>
          <p:nvPr/>
        </p:nvCxnSpPr>
        <p:spPr>
          <a:xfrm flipH="1" flipV="1">
            <a:off x="1748817" y="1669771"/>
            <a:ext cx="3731419" cy="4281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29AC0AB-BE8C-9F23-4837-FD3EFA6E5DB9}"/>
              </a:ext>
            </a:extLst>
          </p:cNvPr>
          <p:cNvSpPr txBox="1"/>
          <p:nvPr/>
        </p:nvSpPr>
        <p:spPr>
          <a:xfrm>
            <a:off x="2068169" y="948460"/>
            <a:ext cx="3077958" cy="369332"/>
          </a:xfrm>
          <a:prstGeom prst="rect">
            <a:avLst/>
          </a:prstGeom>
          <a:solidFill>
            <a:schemeClr val="bg1"/>
          </a:solidFill>
        </p:spPr>
        <p:txBody>
          <a:bodyPr wrap="none" rtlCol="0">
            <a:spAutoFit/>
          </a:bodyPr>
          <a:lstStyle/>
          <a:p>
            <a:pPr algn="ctr"/>
            <a:r>
              <a:rPr lang="en-US" dirty="0"/>
              <a:t>Bottom of </a:t>
            </a:r>
            <a:r>
              <a:rPr lang="en-US" dirty="0" err="1"/>
              <a:t>IceCube</a:t>
            </a:r>
            <a:r>
              <a:rPr lang="en-US" dirty="0"/>
              <a:t>, z=-540 m</a:t>
            </a:r>
          </a:p>
        </p:txBody>
      </p:sp>
      <p:sp>
        <p:nvSpPr>
          <p:cNvPr id="3" name="TextBox 2">
            <a:extLst>
              <a:ext uri="{FF2B5EF4-FFF2-40B4-BE49-F238E27FC236}">
                <a16:creationId xmlns:a16="http://schemas.microsoft.com/office/drawing/2014/main" id="{8267D6BD-8E72-26A2-6725-D4898E76F509}"/>
              </a:ext>
            </a:extLst>
          </p:cNvPr>
          <p:cNvSpPr txBox="1"/>
          <p:nvPr/>
        </p:nvSpPr>
        <p:spPr>
          <a:xfrm>
            <a:off x="5975268" y="6461622"/>
            <a:ext cx="596638" cy="369332"/>
          </a:xfrm>
          <a:prstGeom prst="rect">
            <a:avLst/>
          </a:prstGeom>
          <a:noFill/>
        </p:spPr>
        <p:txBody>
          <a:bodyPr wrap="none" rtlCol="0">
            <a:spAutoFit/>
          </a:bodyPr>
          <a:lstStyle/>
          <a:p>
            <a:r>
              <a:rPr lang="en-US" dirty="0"/>
              <a:t>x, m</a:t>
            </a:r>
          </a:p>
        </p:txBody>
      </p:sp>
      <p:sp>
        <p:nvSpPr>
          <p:cNvPr id="6" name="TextBox 5">
            <a:extLst>
              <a:ext uri="{FF2B5EF4-FFF2-40B4-BE49-F238E27FC236}">
                <a16:creationId xmlns:a16="http://schemas.microsoft.com/office/drawing/2014/main" id="{4E2B3F4B-7A9B-87B7-F20E-1FD2C6871D85}"/>
              </a:ext>
            </a:extLst>
          </p:cNvPr>
          <p:cNvSpPr txBox="1"/>
          <p:nvPr/>
        </p:nvSpPr>
        <p:spPr>
          <a:xfrm>
            <a:off x="593035" y="1078349"/>
            <a:ext cx="596638" cy="369332"/>
          </a:xfrm>
          <a:prstGeom prst="rect">
            <a:avLst/>
          </a:prstGeom>
          <a:noFill/>
        </p:spPr>
        <p:txBody>
          <a:bodyPr wrap="none" rtlCol="0">
            <a:spAutoFit/>
          </a:bodyPr>
          <a:lstStyle/>
          <a:p>
            <a:r>
              <a:rPr lang="en-US" dirty="0"/>
              <a:t>y, m</a:t>
            </a:r>
          </a:p>
        </p:txBody>
      </p:sp>
      <p:sp>
        <p:nvSpPr>
          <p:cNvPr id="8" name="TextBox 7">
            <a:extLst>
              <a:ext uri="{FF2B5EF4-FFF2-40B4-BE49-F238E27FC236}">
                <a16:creationId xmlns:a16="http://schemas.microsoft.com/office/drawing/2014/main" id="{DE0BAA27-387E-96DD-AC1C-902DA5D1E12A}"/>
              </a:ext>
            </a:extLst>
          </p:cNvPr>
          <p:cNvSpPr txBox="1"/>
          <p:nvPr/>
        </p:nvSpPr>
        <p:spPr>
          <a:xfrm>
            <a:off x="5931309" y="948460"/>
            <a:ext cx="949875" cy="369332"/>
          </a:xfrm>
          <a:prstGeom prst="rect">
            <a:avLst/>
          </a:prstGeom>
          <a:noFill/>
        </p:spPr>
        <p:txBody>
          <a:bodyPr wrap="none" rtlCol="0">
            <a:spAutoFit/>
          </a:bodyPr>
          <a:lstStyle/>
          <a:p>
            <a:r>
              <a:rPr lang="en-US" dirty="0"/>
              <a:t>elev., m</a:t>
            </a:r>
          </a:p>
        </p:txBody>
      </p:sp>
    </p:spTree>
    <p:extLst>
      <p:ext uri="{BB962C8B-B14F-4D97-AF65-F5344CB8AC3E}">
        <p14:creationId xmlns:p14="http://schemas.microsoft.com/office/powerpoint/2010/main" val="42973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2518-678F-4541-A468-83D8F8EBBF08}"/>
              </a:ext>
            </a:extLst>
          </p:cNvPr>
          <p:cNvSpPr>
            <a:spLocks noGrp="1"/>
          </p:cNvSpPr>
          <p:nvPr>
            <p:ph type="title"/>
          </p:nvPr>
        </p:nvSpPr>
        <p:spPr>
          <a:xfrm>
            <a:off x="-1" y="6350"/>
            <a:ext cx="12192001" cy="1325563"/>
          </a:xfrm>
          <a:noFill/>
        </p:spPr>
        <p:txBody>
          <a:bodyPr/>
          <a:lstStyle/>
          <a:p>
            <a:pPr algn="ctr"/>
            <a:r>
              <a:rPr lang="en-US" dirty="0"/>
              <a:t>Glacial ice flow, ice layer tilt, and optical anisotropy</a:t>
            </a:r>
          </a:p>
        </p:txBody>
      </p:sp>
      <p:pic>
        <p:nvPicPr>
          <p:cNvPr id="4" name="Picture 3" descr="Distances">
            <a:extLst>
              <a:ext uri="{FF2B5EF4-FFF2-40B4-BE49-F238E27FC236}">
                <a16:creationId xmlns:a16="http://schemas.microsoft.com/office/drawing/2014/main" id="{0DEDF63C-F7E5-D240-A732-3027B3C817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82"/>
          <a:stretch/>
        </p:blipFill>
        <p:spPr bwMode="auto">
          <a:xfrm>
            <a:off x="212726" y="1398497"/>
            <a:ext cx="6248400" cy="545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8">
            <a:extLst>
              <a:ext uri="{FF2B5EF4-FFF2-40B4-BE49-F238E27FC236}">
                <a16:creationId xmlns:a16="http://schemas.microsoft.com/office/drawing/2014/main" id="{442D2A79-B64D-D746-A100-BD7058503D12}"/>
              </a:ext>
            </a:extLst>
          </p:cNvPr>
          <p:cNvSpPr>
            <a:spLocks noChangeShapeType="1"/>
          </p:cNvSpPr>
          <p:nvPr/>
        </p:nvSpPr>
        <p:spPr bwMode="auto">
          <a:xfrm flipV="1">
            <a:off x="6762751" y="2173289"/>
            <a:ext cx="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latin typeface="Arial" charset="0"/>
              <a:ea typeface="ＭＳ Ｐゴシック" charset="0"/>
            </a:endParaRPr>
          </a:p>
        </p:txBody>
      </p:sp>
      <p:sp>
        <p:nvSpPr>
          <p:cNvPr id="13" name="Line 9">
            <a:extLst>
              <a:ext uri="{FF2B5EF4-FFF2-40B4-BE49-F238E27FC236}">
                <a16:creationId xmlns:a16="http://schemas.microsoft.com/office/drawing/2014/main" id="{DAC21F33-3A8B-C049-9C7F-50625EB58AA3}"/>
              </a:ext>
            </a:extLst>
          </p:cNvPr>
          <p:cNvSpPr>
            <a:spLocks noChangeShapeType="1"/>
          </p:cNvSpPr>
          <p:nvPr/>
        </p:nvSpPr>
        <p:spPr bwMode="auto">
          <a:xfrm>
            <a:off x="6381751" y="2554289"/>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latin typeface="Arial" charset="0"/>
              <a:ea typeface="ＭＳ Ｐゴシック" charset="0"/>
            </a:endParaRPr>
          </a:p>
        </p:txBody>
      </p:sp>
      <p:sp>
        <p:nvSpPr>
          <p:cNvPr id="14" name="Text Box 10">
            <a:extLst>
              <a:ext uri="{FF2B5EF4-FFF2-40B4-BE49-F238E27FC236}">
                <a16:creationId xmlns:a16="http://schemas.microsoft.com/office/drawing/2014/main" id="{AED607EF-BFB1-9F4C-9C6E-A0E443CE8EE4}"/>
              </a:ext>
            </a:extLst>
          </p:cNvPr>
          <p:cNvSpPr txBox="1">
            <a:spLocks noChangeArrowheads="1"/>
          </p:cNvSpPr>
          <p:nvPr/>
        </p:nvSpPr>
        <p:spPr bwMode="auto">
          <a:xfrm>
            <a:off x="6619876" y="1916114"/>
            <a:ext cx="29368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US" sz="1200">
                <a:solidFill>
                  <a:srgbClr val="000000"/>
                </a:solidFill>
                <a:latin typeface="Arial" charset="0"/>
                <a:ea typeface="ＭＳ Ｐゴシック" charset="0"/>
              </a:rPr>
              <a:t>N</a:t>
            </a:r>
          </a:p>
        </p:txBody>
      </p:sp>
      <p:sp>
        <p:nvSpPr>
          <p:cNvPr id="15" name="Text Box 11">
            <a:extLst>
              <a:ext uri="{FF2B5EF4-FFF2-40B4-BE49-F238E27FC236}">
                <a16:creationId xmlns:a16="http://schemas.microsoft.com/office/drawing/2014/main" id="{AF82589D-9FA4-FB4F-AF56-DABF8176B100}"/>
              </a:ext>
            </a:extLst>
          </p:cNvPr>
          <p:cNvSpPr txBox="1">
            <a:spLocks noChangeArrowheads="1"/>
          </p:cNvSpPr>
          <p:nvPr/>
        </p:nvSpPr>
        <p:spPr bwMode="auto">
          <a:xfrm>
            <a:off x="7099301" y="2406651"/>
            <a:ext cx="2857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US" sz="1200">
                <a:solidFill>
                  <a:srgbClr val="000000"/>
                </a:solidFill>
                <a:latin typeface="Arial" charset="0"/>
                <a:ea typeface="ＭＳ Ｐゴシック" charset="0"/>
              </a:rPr>
              <a:t>E</a:t>
            </a:r>
          </a:p>
        </p:txBody>
      </p:sp>
      <p:sp>
        <p:nvSpPr>
          <p:cNvPr id="16" name="Line 12">
            <a:extLst>
              <a:ext uri="{FF2B5EF4-FFF2-40B4-BE49-F238E27FC236}">
                <a16:creationId xmlns:a16="http://schemas.microsoft.com/office/drawing/2014/main" id="{1C61BE59-6A10-004D-8D8C-618352ED7415}"/>
              </a:ext>
            </a:extLst>
          </p:cNvPr>
          <p:cNvSpPr>
            <a:spLocks noChangeShapeType="1"/>
          </p:cNvSpPr>
          <p:nvPr/>
        </p:nvSpPr>
        <p:spPr bwMode="auto">
          <a:xfrm flipH="1" flipV="1">
            <a:off x="6524626" y="2268539"/>
            <a:ext cx="4572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latin typeface="Arial" charset="0"/>
              <a:ea typeface="ＭＳ Ｐゴシック" charset="0"/>
            </a:endParaRPr>
          </a:p>
        </p:txBody>
      </p:sp>
      <p:sp>
        <p:nvSpPr>
          <p:cNvPr id="17" name="Line 13">
            <a:extLst>
              <a:ext uri="{FF2B5EF4-FFF2-40B4-BE49-F238E27FC236}">
                <a16:creationId xmlns:a16="http://schemas.microsoft.com/office/drawing/2014/main" id="{62C47862-7B7A-DD45-81CA-7D5AC4EBFEF0}"/>
              </a:ext>
            </a:extLst>
          </p:cNvPr>
          <p:cNvSpPr>
            <a:spLocks noChangeShapeType="1"/>
          </p:cNvSpPr>
          <p:nvPr/>
        </p:nvSpPr>
        <p:spPr bwMode="auto">
          <a:xfrm>
            <a:off x="6981826" y="2801939"/>
            <a:ext cx="1905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latin typeface="Arial" charset="0"/>
              <a:ea typeface="ＭＳ Ｐゴシック" charset="0"/>
            </a:endParaRPr>
          </a:p>
        </p:txBody>
      </p:sp>
      <p:sp>
        <p:nvSpPr>
          <p:cNvPr id="18" name="Text Box 14">
            <a:extLst>
              <a:ext uri="{FF2B5EF4-FFF2-40B4-BE49-F238E27FC236}">
                <a16:creationId xmlns:a16="http://schemas.microsoft.com/office/drawing/2014/main" id="{D4556EB5-0198-3A4B-A792-638C5AFB2892}"/>
              </a:ext>
            </a:extLst>
          </p:cNvPr>
          <p:cNvSpPr txBox="1">
            <a:spLocks noChangeArrowheads="1"/>
          </p:cNvSpPr>
          <p:nvPr/>
        </p:nvSpPr>
        <p:spPr bwMode="auto">
          <a:xfrm>
            <a:off x="7381876" y="2536826"/>
            <a:ext cx="1504950"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a:defRPr/>
            </a:pPr>
            <a:r>
              <a:rPr lang="en-US" sz="1400" dirty="0">
                <a:solidFill>
                  <a:srgbClr val="000000"/>
                </a:solidFill>
                <a:latin typeface="Arial" charset="0"/>
                <a:ea typeface="ＭＳ Ｐゴシック" charset="0"/>
              </a:rPr>
              <a:t>Ice flow direction</a:t>
            </a:r>
          </a:p>
          <a:p>
            <a:pPr algn="ctr" defTabSz="914400">
              <a:defRPr/>
            </a:pPr>
            <a:r>
              <a:rPr lang="en-US" sz="1400" dirty="0">
                <a:solidFill>
                  <a:srgbClr val="000000"/>
                </a:solidFill>
                <a:latin typeface="Arial" charset="0"/>
                <a:ea typeface="ＭＳ Ｐゴシック" charset="0"/>
              </a:rPr>
              <a:t>41</a:t>
            </a:r>
            <a:r>
              <a:rPr lang="en-US" sz="1400" baseline="30000" dirty="0">
                <a:solidFill>
                  <a:srgbClr val="000000"/>
                </a:solidFill>
                <a:latin typeface="Arial" charset="0"/>
                <a:ea typeface="ＭＳ Ｐゴシック" charset="0"/>
              </a:rPr>
              <a:t>o</a:t>
            </a:r>
            <a:r>
              <a:rPr lang="en-US" sz="1400" dirty="0">
                <a:solidFill>
                  <a:srgbClr val="000000"/>
                </a:solidFill>
                <a:latin typeface="Arial" charset="0"/>
                <a:ea typeface="ＭＳ Ｐゴシック" charset="0"/>
              </a:rPr>
              <a:t> NW</a:t>
            </a:r>
          </a:p>
        </p:txBody>
      </p:sp>
      <p:sp>
        <p:nvSpPr>
          <p:cNvPr id="19" name="Line 4">
            <a:extLst>
              <a:ext uri="{FF2B5EF4-FFF2-40B4-BE49-F238E27FC236}">
                <a16:creationId xmlns:a16="http://schemas.microsoft.com/office/drawing/2014/main" id="{76DB8081-3DD0-9843-9287-B975A1ABCF90}"/>
              </a:ext>
            </a:extLst>
          </p:cNvPr>
          <p:cNvSpPr>
            <a:spLocks noChangeShapeType="1"/>
          </p:cNvSpPr>
          <p:nvPr/>
        </p:nvSpPr>
        <p:spPr bwMode="auto">
          <a:xfrm flipH="1" flipV="1">
            <a:off x="4964113" y="1558926"/>
            <a:ext cx="2149475" cy="2546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latin typeface="Arial" charset="0"/>
              <a:ea typeface="ＭＳ Ｐゴシック" charset="0"/>
            </a:endParaRPr>
          </a:p>
        </p:txBody>
      </p:sp>
      <p:sp>
        <p:nvSpPr>
          <p:cNvPr id="21" name="Text Box 7">
            <a:extLst>
              <a:ext uri="{FF2B5EF4-FFF2-40B4-BE49-F238E27FC236}">
                <a16:creationId xmlns:a16="http://schemas.microsoft.com/office/drawing/2014/main" id="{C0D5F959-6FED-0F4E-A5B2-14B23FD0ACDC}"/>
              </a:ext>
            </a:extLst>
          </p:cNvPr>
          <p:cNvSpPr txBox="1">
            <a:spLocks noChangeArrowheads="1"/>
          </p:cNvSpPr>
          <p:nvPr/>
        </p:nvSpPr>
        <p:spPr bwMode="auto">
          <a:xfrm>
            <a:off x="7298515" y="3847016"/>
            <a:ext cx="149752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a:defRPr/>
            </a:pPr>
            <a:r>
              <a:rPr lang="en-US" sz="1400" dirty="0">
                <a:solidFill>
                  <a:srgbClr val="000000"/>
                </a:solidFill>
                <a:latin typeface="Arial" charset="0"/>
                <a:ea typeface="ＭＳ Ｐゴシック" charset="0"/>
              </a:rPr>
              <a:t>Less attenuation</a:t>
            </a:r>
          </a:p>
          <a:p>
            <a:pPr algn="ctr" defTabSz="914400">
              <a:defRPr/>
            </a:pPr>
            <a:r>
              <a:rPr lang="en-US" sz="1400" dirty="0">
                <a:solidFill>
                  <a:srgbClr val="000000"/>
                </a:solidFill>
                <a:latin typeface="Arial" charset="0"/>
                <a:ea typeface="ＭＳ Ｐゴシック" charset="0"/>
              </a:rPr>
              <a:t>41</a:t>
            </a:r>
            <a:r>
              <a:rPr lang="en-US" sz="1400" baseline="30000" dirty="0">
                <a:solidFill>
                  <a:srgbClr val="000000"/>
                </a:solidFill>
                <a:latin typeface="Arial" charset="0"/>
                <a:ea typeface="ＭＳ Ｐゴシック" charset="0"/>
              </a:rPr>
              <a:t>o</a:t>
            </a:r>
            <a:r>
              <a:rPr lang="en-US" sz="1400" dirty="0">
                <a:solidFill>
                  <a:srgbClr val="000000"/>
                </a:solidFill>
                <a:latin typeface="Arial" charset="0"/>
                <a:ea typeface="ＭＳ Ｐゴシック" charset="0"/>
              </a:rPr>
              <a:t> NW</a:t>
            </a:r>
          </a:p>
        </p:txBody>
      </p:sp>
      <p:sp>
        <p:nvSpPr>
          <p:cNvPr id="22" name="Line 16">
            <a:extLst>
              <a:ext uri="{FF2B5EF4-FFF2-40B4-BE49-F238E27FC236}">
                <a16:creationId xmlns:a16="http://schemas.microsoft.com/office/drawing/2014/main" id="{2AB55709-AA2F-5049-9071-F1CE3A8FE59B}"/>
              </a:ext>
            </a:extLst>
          </p:cNvPr>
          <p:cNvSpPr>
            <a:spLocks noChangeShapeType="1"/>
          </p:cNvSpPr>
          <p:nvPr/>
        </p:nvSpPr>
        <p:spPr bwMode="auto">
          <a:xfrm>
            <a:off x="6003926" y="2792414"/>
            <a:ext cx="896937" cy="1071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latin typeface="Arial" charset="0"/>
              <a:ea typeface="ＭＳ Ｐゴシック" charset="0"/>
            </a:endParaRPr>
          </a:p>
        </p:txBody>
      </p:sp>
      <p:sp>
        <p:nvSpPr>
          <p:cNvPr id="23" name="Line 6">
            <a:extLst>
              <a:ext uri="{FF2B5EF4-FFF2-40B4-BE49-F238E27FC236}">
                <a16:creationId xmlns:a16="http://schemas.microsoft.com/office/drawing/2014/main" id="{91BCD02F-DB3D-8A4B-B83B-897F77805991}"/>
              </a:ext>
            </a:extLst>
          </p:cNvPr>
          <p:cNvSpPr>
            <a:spLocks noChangeShapeType="1"/>
          </p:cNvSpPr>
          <p:nvPr/>
        </p:nvSpPr>
        <p:spPr bwMode="auto">
          <a:xfrm>
            <a:off x="7131051" y="4100513"/>
            <a:ext cx="1752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latin typeface="Arial" charset="0"/>
              <a:ea typeface="ＭＳ Ｐゴシック" charset="0"/>
            </a:endParaRPr>
          </a:p>
        </p:txBody>
      </p:sp>
      <p:sp>
        <p:nvSpPr>
          <p:cNvPr id="24" name="Line 16">
            <a:extLst>
              <a:ext uri="{FF2B5EF4-FFF2-40B4-BE49-F238E27FC236}">
                <a16:creationId xmlns:a16="http://schemas.microsoft.com/office/drawing/2014/main" id="{B760140C-BFC0-7645-9D48-8D80D3018C4C}"/>
              </a:ext>
            </a:extLst>
          </p:cNvPr>
          <p:cNvSpPr>
            <a:spLocks noChangeShapeType="1"/>
          </p:cNvSpPr>
          <p:nvPr/>
        </p:nvSpPr>
        <p:spPr bwMode="auto">
          <a:xfrm flipH="1">
            <a:off x="6249988" y="2190751"/>
            <a:ext cx="881063" cy="868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latin typeface="Arial" charset="0"/>
              <a:ea typeface="ＭＳ Ｐゴシック" charset="0"/>
            </a:endParaRPr>
          </a:p>
        </p:txBody>
      </p:sp>
      <p:sp>
        <p:nvSpPr>
          <p:cNvPr id="25" name="Line 13">
            <a:extLst>
              <a:ext uri="{FF2B5EF4-FFF2-40B4-BE49-F238E27FC236}">
                <a16:creationId xmlns:a16="http://schemas.microsoft.com/office/drawing/2014/main" id="{BDBD5343-F991-3241-B5DB-11664A3C7563}"/>
              </a:ext>
            </a:extLst>
          </p:cNvPr>
          <p:cNvSpPr>
            <a:spLocks noChangeShapeType="1"/>
          </p:cNvSpPr>
          <p:nvPr/>
        </p:nvSpPr>
        <p:spPr bwMode="auto">
          <a:xfrm>
            <a:off x="7116763" y="2190751"/>
            <a:ext cx="1905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latin typeface="Arial" charset="0"/>
              <a:ea typeface="ＭＳ Ｐゴシック" charset="0"/>
            </a:endParaRPr>
          </a:p>
        </p:txBody>
      </p:sp>
      <p:sp>
        <p:nvSpPr>
          <p:cNvPr id="26" name="Text Box 14">
            <a:extLst>
              <a:ext uri="{FF2B5EF4-FFF2-40B4-BE49-F238E27FC236}">
                <a16:creationId xmlns:a16="http://schemas.microsoft.com/office/drawing/2014/main" id="{46A6621A-4E6E-054D-8E28-49AB4B8530C2}"/>
              </a:ext>
            </a:extLst>
          </p:cNvPr>
          <p:cNvSpPr txBox="1">
            <a:spLocks noChangeArrowheads="1"/>
          </p:cNvSpPr>
          <p:nvPr/>
        </p:nvSpPr>
        <p:spPr bwMode="auto">
          <a:xfrm>
            <a:off x="7124701" y="1925639"/>
            <a:ext cx="1881187" cy="522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a:defRPr/>
            </a:pPr>
            <a:r>
              <a:rPr lang="en-US" sz="1400" dirty="0">
                <a:solidFill>
                  <a:srgbClr val="000000"/>
                </a:solidFill>
                <a:latin typeface="Arial" charset="0"/>
                <a:ea typeface="ＭＳ Ｐゴシック" charset="0"/>
              </a:rPr>
              <a:t>Ice Layer tilt direction</a:t>
            </a:r>
          </a:p>
          <a:p>
            <a:pPr algn="ctr" defTabSz="914400">
              <a:defRPr/>
            </a:pPr>
            <a:r>
              <a:rPr lang="en-US" sz="1400" dirty="0">
                <a:solidFill>
                  <a:srgbClr val="000000"/>
                </a:solidFill>
                <a:latin typeface="Arial" charset="0"/>
                <a:ea typeface="ＭＳ Ｐゴシック" charset="0"/>
              </a:rPr>
              <a:t>225</a:t>
            </a:r>
            <a:r>
              <a:rPr lang="en-US" sz="1400" baseline="30000" dirty="0">
                <a:solidFill>
                  <a:srgbClr val="000000"/>
                </a:solidFill>
                <a:latin typeface="Arial" charset="0"/>
                <a:ea typeface="ＭＳ Ｐゴシック" charset="0"/>
              </a:rPr>
              <a:t>o</a:t>
            </a:r>
            <a:r>
              <a:rPr lang="en-US" sz="1400" dirty="0">
                <a:solidFill>
                  <a:srgbClr val="000000"/>
                </a:solidFill>
                <a:latin typeface="Arial" charset="0"/>
                <a:ea typeface="ＭＳ Ｐゴシック" charset="0"/>
              </a:rPr>
              <a:t> SW</a:t>
            </a:r>
          </a:p>
        </p:txBody>
      </p:sp>
      <p:pic>
        <p:nvPicPr>
          <p:cNvPr id="29" name="Picture 28">
            <a:extLst>
              <a:ext uri="{FF2B5EF4-FFF2-40B4-BE49-F238E27FC236}">
                <a16:creationId xmlns:a16="http://schemas.microsoft.com/office/drawing/2014/main" id="{22D4786E-AC29-6542-88F6-BA36EBB0AF7A}"/>
              </a:ext>
            </a:extLst>
          </p:cNvPr>
          <p:cNvPicPr>
            <a:picLocks noChangeAspect="1"/>
          </p:cNvPicPr>
          <p:nvPr/>
        </p:nvPicPr>
        <p:blipFill>
          <a:blip r:embed="rId3">
            <a:lum/>
            <a:alphaModFix/>
          </a:blip>
          <a:srcRect l="56294" t="29296" r="13725" b="33383"/>
          <a:stretch>
            <a:fillRect/>
          </a:stretch>
        </p:blipFill>
        <p:spPr>
          <a:xfrm>
            <a:off x="6381751" y="4656641"/>
            <a:ext cx="2185920" cy="1828440"/>
          </a:xfrm>
          <a:prstGeom prst="rect">
            <a:avLst/>
          </a:prstGeom>
          <a:noFill/>
          <a:ln>
            <a:noFill/>
          </a:ln>
        </p:spPr>
      </p:pic>
      <p:pic>
        <p:nvPicPr>
          <p:cNvPr id="30" name="Picture 5" descr="tlt_1">
            <a:extLst>
              <a:ext uri="{FF2B5EF4-FFF2-40B4-BE49-F238E27FC236}">
                <a16:creationId xmlns:a16="http://schemas.microsoft.com/office/drawing/2014/main" id="{00B909BD-23E1-A04D-93A2-45DE10187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5887" y="1688834"/>
            <a:ext cx="3167061" cy="228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AAAA2C6-42B4-EB4B-9228-5C34D9337688}"/>
              </a:ext>
            </a:extLst>
          </p:cNvPr>
          <p:cNvPicPr>
            <a:picLocks noChangeAspect="1"/>
          </p:cNvPicPr>
          <p:nvPr/>
        </p:nvPicPr>
        <p:blipFill>
          <a:blip r:embed="rId5"/>
          <a:stretch>
            <a:fillRect/>
          </a:stretch>
        </p:blipFill>
        <p:spPr>
          <a:xfrm>
            <a:off x="8724336" y="4212172"/>
            <a:ext cx="3448612" cy="1979251"/>
          </a:xfrm>
          <a:prstGeom prst="rect">
            <a:avLst/>
          </a:prstGeom>
        </p:spPr>
      </p:pic>
      <p:sp>
        <p:nvSpPr>
          <p:cNvPr id="3" name="TextBox 2">
            <a:extLst>
              <a:ext uri="{FF2B5EF4-FFF2-40B4-BE49-F238E27FC236}">
                <a16:creationId xmlns:a16="http://schemas.microsoft.com/office/drawing/2014/main" id="{7AB6E38C-13C5-C673-24F3-D4644772C3DC}"/>
              </a:ext>
            </a:extLst>
          </p:cNvPr>
          <p:cNvSpPr txBox="1"/>
          <p:nvPr/>
        </p:nvSpPr>
        <p:spPr>
          <a:xfrm>
            <a:off x="7445703" y="1184846"/>
            <a:ext cx="1203150" cy="369332"/>
          </a:xfrm>
          <a:prstGeom prst="rect">
            <a:avLst/>
          </a:prstGeom>
          <a:noFill/>
        </p:spPr>
        <p:txBody>
          <a:bodyPr wrap="none" rtlCol="0">
            <a:spAutoFit/>
          </a:bodyPr>
          <a:lstStyle/>
          <a:p>
            <a:r>
              <a:rPr lang="en-US" dirty="0"/>
              <a:t>SPICE Lea</a:t>
            </a:r>
          </a:p>
        </p:txBody>
      </p:sp>
      <p:sp>
        <p:nvSpPr>
          <p:cNvPr id="7" name="Oval 6">
            <a:extLst>
              <a:ext uri="{FF2B5EF4-FFF2-40B4-BE49-F238E27FC236}">
                <a16:creationId xmlns:a16="http://schemas.microsoft.com/office/drawing/2014/main" id="{D8C93257-B13A-85E6-840F-BE94A4A639CA}"/>
              </a:ext>
            </a:extLst>
          </p:cNvPr>
          <p:cNvSpPr/>
          <p:nvPr/>
        </p:nvSpPr>
        <p:spPr>
          <a:xfrm>
            <a:off x="3063711" y="2554289"/>
            <a:ext cx="226244" cy="2286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ECC1850-3E02-2026-7006-0249DCDC70B7}"/>
              </a:ext>
            </a:extLst>
          </p:cNvPr>
          <p:cNvSpPr/>
          <p:nvPr/>
        </p:nvSpPr>
        <p:spPr>
          <a:xfrm>
            <a:off x="2700903" y="2109553"/>
            <a:ext cx="226244" cy="2286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3A35F1F-F560-EBBE-8962-7DE785A75B4C}"/>
              </a:ext>
            </a:extLst>
          </p:cNvPr>
          <p:cNvSpPr/>
          <p:nvPr/>
        </p:nvSpPr>
        <p:spPr>
          <a:xfrm>
            <a:off x="3258656" y="2026284"/>
            <a:ext cx="226244" cy="2286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C4B1040-9F54-21F8-0139-78B22143EA27}"/>
              </a:ext>
            </a:extLst>
          </p:cNvPr>
          <p:cNvSpPr/>
          <p:nvPr/>
        </p:nvSpPr>
        <p:spPr>
          <a:xfrm>
            <a:off x="3599592" y="2470915"/>
            <a:ext cx="226244" cy="2286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9C8607-2A0A-FD61-5C56-B10B32D2B1E3}"/>
              </a:ext>
            </a:extLst>
          </p:cNvPr>
          <p:cNvSpPr/>
          <p:nvPr/>
        </p:nvSpPr>
        <p:spPr>
          <a:xfrm>
            <a:off x="3412627" y="2990962"/>
            <a:ext cx="226244" cy="2286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FAA8663-3FED-3D87-D857-0B5DC4F0E4DB}"/>
              </a:ext>
            </a:extLst>
          </p:cNvPr>
          <p:cNvSpPr/>
          <p:nvPr/>
        </p:nvSpPr>
        <p:spPr>
          <a:xfrm>
            <a:off x="2858015" y="3086800"/>
            <a:ext cx="226244" cy="2286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55A34A3-3D41-2531-0CEF-E6C36815140E}"/>
              </a:ext>
            </a:extLst>
          </p:cNvPr>
          <p:cNvSpPr/>
          <p:nvPr/>
        </p:nvSpPr>
        <p:spPr>
          <a:xfrm>
            <a:off x="2510793" y="2635885"/>
            <a:ext cx="226244" cy="2286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7CBE4C1E-FB34-A618-7ECF-56E930E29BD4}"/>
              </a:ext>
            </a:extLst>
          </p:cNvPr>
          <p:cNvCxnSpPr>
            <a:stCxn id="7" idx="2"/>
            <a:endCxn id="8" idx="4"/>
          </p:cNvCxnSpPr>
          <p:nvPr/>
        </p:nvCxnSpPr>
        <p:spPr>
          <a:xfrm flipH="1" flipV="1">
            <a:off x="2814025" y="2338153"/>
            <a:ext cx="249686" cy="3304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BAB71C6C-A1FC-5E26-DF7E-1EB0322BB2FA}"/>
              </a:ext>
            </a:extLst>
          </p:cNvPr>
          <p:cNvCxnSpPr/>
          <p:nvPr/>
        </p:nvCxnSpPr>
        <p:spPr>
          <a:xfrm flipH="1" flipV="1">
            <a:off x="2929304" y="2254779"/>
            <a:ext cx="249686" cy="3304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F35F74EF-F4FF-4E76-287D-831A0AB08B82}"/>
              </a:ext>
            </a:extLst>
          </p:cNvPr>
          <p:cNvCxnSpPr>
            <a:cxnSpLocks/>
          </p:cNvCxnSpPr>
          <p:nvPr/>
        </p:nvCxnSpPr>
        <p:spPr>
          <a:xfrm>
            <a:off x="3271394" y="2699515"/>
            <a:ext cx="235794" cy="3223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100A92DC-94CB-6D8C-D62B-FD66B08E3B18}"/>
              </a:ext>
            </a:extLst>
          </p:cNvPr>
          <p:cNvCxnSpPr>
            <a:cxnSpLocks/>
          </p:cNvCxnSpPr>
          <p:nvPr/>
        </p:nvCxnSpPr>
        <p:spPr>
          <a:xfrm>
            <a:off x="3165222" y="2773658"/>
            <a:ext cx="235794" cy="3223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9D07BF4B-1AD8-F86A-0B38-E3D1B21B4045}"/>
              </a:ext>
            </a:extLst>
          </p:cNvPr>
          <p:cNvCxnSpPr>
            <a:cxnSpLocks/>
          </p:cNvCxnSpPr>
          <p:nvPr/>
        </p:nvCxnSpPr>
        <p:spPr>
          <a:xfrm flipH="1">
            <a:off x="3045382" y="2801351"/>
            <a:ext cx="94329" cy="3151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6CCCA022-9027-5358-0DCA-CB1D3ABE16F9}"/>
              </a:ext>
            </a:extLst>
          </p:cNvPr>
          <p:cNvCxnSpPr>
            <a:cxnSpLocks/>
          </p:cNvCxnSpPr>
          <p:nvPr/>
        </p:nvCxnSpPr>
        <p:spPr>
          <a:xfrm flipH="1">
            <a:off x="2742702" y="2708617"/>
            <a:ext cx="304124" cy="415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AFAA6A6C-9BBA-3692-4F56-6D994F0732B1}"/>
              </a:ext>
            </a:extLst>
          </p:cNvPr>
          <p:cNvCxnSpPr>
            <a:cxnSpLocks/>
          </p:cNvCxnSpPr>
          <p:nvPr/>
        </p:nvCxnSpPr>
        <p:spPr>
          <a:xfrm flipV="1">
            <a:off x="3317937" y="2618194"/>
            <a:ext cx="287907" cy="506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B59967F3-5DCF-D10A-C4B8-C2EDB184F908}"/>
              </a:ext>
            </a:extLst>
          </p:cNvPr>
          <p:cNvCxnSpPr>
            <a:cxnSpLocks/>
          </p:cNvCxnSpPr>
          <p:nvPr/>
        </p:nvCxnSpPr>
        <p:spPr>
          <a:xfrm flipV="1">
            <a:off x="3220138" y="2268539"/>
            <a:ext cx="125223" cy="266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5105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BCCB9-A444-3873-F03C-B5967A280814}"/>
              </a:ext>
            </a:extLst>
          </p:cNvPr>
          <p:cNvPicPr>
            <a:picLocks noChangeAspect="1"/>
          </p:cNvPicPr>
          <p:nvPr/>
        </p:nvPicPr>
        <p:blipFill>
          <a:blip r:embed="rId2"/>
          <a:srcRect r="20320"/>
          <a:stretch>
            <a:fillRect/>
          </a:stretch>
        </p:blipFill>
        <p:spPr>
          <a:xfrm>
            <a:off x="113515" y="1539876"/>
            <a:ext cx="6193018" cy="5181600"/>
          </a:xfrm>
          <a:prstGeom prst="rect">
            <a:avLst/>
          </a:prstGeom>
        </p:spPr>
      </p:pic>
      <p:pic>
        <p:nvPicPr>
          <p:cNvPr id="7" name="Picture 6">
            <a:extLst>
              <a:ext uri="{FF2B5EF4-FFF2-40B4-BE49-F238E27FC236}">
                <a16:creationId xmlns:a16="http://schemas.microsoft.com/office/drawing/2014/main" id="{23C9CAF8-7033-B705-0327-E074ABB1545D}"/>
              </a:ext>
            </a:extLst>
          </p:cNvPr>
          <p:cNvPicPr>
            <a:picLocks noChangeAspect="1"/>
          </p:cNvPicPr>
          <p:nvPr/>
        </p:nvPicPr>
        <p:blipFill>
          <a:blip r:embed="rId3"/>
          <a:srcRect t="32254"/>
          <a:stretch>
            <a:fillRect/>
          </a:stretch>
        </p:blipFill>
        <p:spPr>
          <a:xfrm>
            <a:off x="7145976" y="485315"/>
            <a:ext cx="4436424" cy="4168198"/>
          </a:xfrm>
          <a:prstGeom prst="rect">
            <a:avLst/>
          </a:prstGeom>
        </p:spPr>
      </p:pic>
      <p:sp>
        <p:nvSpPr>
          <p:cNvPr id="8" name="TextBox 7">
            <a:extLst>
              <a:ext uri="{FF2B5EF4-FFF2-40B4-BE49-F238E27FC236}">
                <a16:creationId xmlns:a16="http://schemas.microsoft.com/office/drawing/2014/main" id="{541462E2-E5F4-77AB-EDB3-EEAE9B9F27A2}"/>
              </a:ext>
            </a:extLst>
          </p:cNvPr>
          <p:cNvSpPr txBox="1"/>
          <p:nvPr/>
        </p:nvSpPr>
        <p:spPr>
          <a:xfrm>
            <a:off x="890927" y="226242"/>
            <a:ext cx="4638193" cy="1200329"/>
          </a:xfrm>
          <a:prstGeom prst="rect">
            <a:avLst/>
          </a:prstGeom>
          <a:noFill/>
        </p:spPr>
        <p:txBody>
          <a:bodyPr wrap="none" rtlCol="0">
            <a:spAutoFit/>
          </a:bodyPr>
          <a:lstStyle/>
          <a:p>
            <a:r>
              <a:rPr lang="en-US" dirty="0"/>
              <a:t>Antarctic ice</a:t>
            </a:r>
          </a:p>
          <a:p>
            <a:r>
              <a:rPr lang="en-US" dirty="0"/>
              <a:t>Absorption length: very high, 100-200+ m</a:t>
            </a:r>
          </a:p>
          <a:p>
            <a:r>
              <a:rPr lang="en-US" dirty="0"/>
              <a:t>Scattering length: relatively shorter 20-50 m</a:t>
            </a:r>
          </a:p>
          <a:p>
            <a:r>
              <a:rPr lang="en-US" dirty="0"/>
              <a:t>Dust impurities, air bubbles, air hydrate crystals</a:t>
            </a:r>
          </a:p>
        </p:txBody>
      </p:sp>
      <p:sp>
        <p:nvSpPr>
          <p:cNvPr id="9" name="TextBox 8">
            <a:extLst>
              <a:ext uri="{FF2B5EF4-FFF2-40B4-BE49-F238E27FC236}">
                <a16:creationId xmlns:a16="http://schemas.microsoft.com/office/drawing/2014/main" id="{6A461E3C-7400-2F15-337E-E16723CE2126}"/>
              </a:ext>
            </a:extLst>
          </p:cNvPr>
          <p:cNvSpPr txBox="1"/>
          <p:nvPr/>
        </p:nvSpPr>
        <p:spPr>
          <a:xfrm>
            <a:off x="7145976" y="5172356"/>
            <a:ext cx="4666406" cy="1200329"/>
          </a:xfrm>
          <a:prstGeom prst="rect">
            <a:avLst/>
          </a:prstGeom>
          <a:noFill/>
        </p:spPr>
        <p:txBody>
          <a:bodyPr wrap="none" rtlCol="0">
            <a:spAutoFit/>
          </a:bodyPr>
          <a:lstStyle/>
          <a:p>
            <a:r>
              <a:rPr lang="en-US" dirty="0"/>
              <a:t>Sea/lake water</a:t>
            </a:r>
          </a:p>
          <a:p>
            <a:r>
              <a:rPr lang="en-US" dirty="0"/>
              <a:t>Absorption length: moderate, 30-70 m</a:t>
            </a:r>
          </a:p>
          <a:p>
            <a:r>
              <a:rPr lang="en-US" dirty="0"/>
              <a:t>Scattering length: very high, 40-60+ m</a:t>
            </a:r>
          </a:p>
          <a:p>
            <a:r>
              <a:rPr lang="en-US" dirty="0"/>
              <a:t>Seawater salinity, sediment, biological materials</a:t>
            </a:r>
          </a:p>
        </p:txBody>
      </p:sp>
    </p:spTree>
    <p:extLst>
      <p:ext uri="{BB962C8B-B14F-4D97-AF65-F5344CB8AC3E}">
        <p14:creationId xmlns:p14="http://schemas.microsoft.com/office/powerpoint/2010/main" val="337031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ED1DE-094A-9A4F-9F57-0AE698B43D16}"/>
              </a:ext>
            </a:extLst>
          </p:cNvPr>
          <p:cNvSpPr>
            <a:spLocks noGrp="1"/>
          </p:cNvSpPr>
          <p:nvPr>
            <p:ph type="title"/>
          </p:nvPr>
        </p:nvSpPr>
        <p:spPr>
          <a:xfrm>
            <a:off x="838200" y="47009"/>
            <a:ext cx="10515600" cy="1325563"/>
          </a:xfrm>
        </p:spPr>
        <p:txBody>
          <a:bodyPr/>
          <a:lstStyle/>
          <a:p>
            <a:r>
              <a:rPr lang="en-US" dirty="0"/>
              <a:t>Models of optical ice anisotropy in </a:t>
            </a:r>
            <a:r>
              <a:rPr lang="en-US" dirty="0" err="1"/>
              <a:t>IceCube</a:t>
            </a:r>
            <a:endParaRPr lang="en-US" dirty="0"/>
          </a:p>
        </p:txBody>
      </p:sp>
      <p:sp>
        <p:nvSpPr>
          <p:cNvPr id="4" name="TextBox 3">
            <a:extLst>
              <a:ext uri="{FF2B5EF4-FFF2-40B4-BE49-F238E27FC236}">
                <a16:creationId xmlns:a16="http://schemas.microsoft.com/office/drawing/2014/main" id="{61F3B8B1-D732-2D41-AE3A-3EE13A0A4D7D}"/>
              </a:ext>
            </a:extLst>
          </p:cNvPr>
          <p:cNvSpPr txBox="1"/>
          <p:nvPr/>
        </p:nvSpPr>
        <p:spPr>
          <a:xfrm>
            <a:off x="319794" y="1402980"/>
            <a:ext cx="7391400" cy="28623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Scattering (mainly): direction dependent scattering function (ICRC 2013)</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Absorption (mainly): direction dependent absorption (studied in 2018)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Introduced depth-dependence (2017)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Discrepancies between data and simulation remain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Cannot simultaneously fit total charge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arrival time distribution to statistical precision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3" descr="c_1">
            <a:extLst>
              <a:ext uri="{FF2B5EF4-FFF2-40B4-BE49-F238E27FC236}">
                <a16:creationId xmlns:a16="http://schemas.microsoft.com/office/drawing/2014/main" id="{BBD90039-64A1-624A-BE19-1DFC1AB89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098" y="1553694"/>
            <a:ext cx="3147554" cy="320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4DE7D57-1272-3948-9DF1-B42474BEA742}"/>
              </a:ext>
            </a:extLst>
          </p:cNvPr>
          <p:cNvSpPr txBox="1"/>
          <p:nvPr/>
        </p:nvSpPr>
        <p:spPr>
          <a:xfrm>
            <a:off x="8610601" y="5383847"/>
            <a:ext cx="708784" cy="307777"/>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prolate</a:t>
            </a:r>
          </a:p>
        </p:txBody>
      </p:sp>
      <p:sp>
        <p:nvSpPr>
          <p:cNvPr id="14" name="TextBox 13">
            <a:extLst>
              <a:ext uri="{FF2B5EF4-FFF2-40B4-BE49-F238E27FC236}">
                <a16:creationId xmlns:a16="http://schemas.microsoft.com/office/drawing/2014/main" id="{5343C06B-4018-2C4D-8837-3E61732F64A5}"/>
              </a:ext>
            </a:extLst>
          </p:cNvPr>
          <p:cNvSpPr txBox="1"/>
          <p:nvPr/>
        </p:nvSpPr>
        <p:spPr>
          <a:xfrm>
            <a:off x="10481842" y="5383846"/>
            <a:ext cx="649152" cy="307777"/>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oblate</a:t>
            </a:r>
          </a:p>
        </p:txBody>
      </p:sp>
      <p:cxnSp>
        <p:nvCxnSpPr>
          <p:cNvPr id="15" name="Straight Connector 14">
            <a:extLst>
              <a:ext uri="{FF2B5EF4-FFF2-40B4-BE49-F238E27FC236}">
                <a16:creationId xmlns:a16="http://schemas.microsoft.com/office/drawing/2014/main" id="{811389FF-5E78-4641-865D-BF01CA2D7A37}"/>
              </a:ext>
            </a:extLst>
          </p:cNvPr>
          <p:cNvCxnSpPr/>
          <p:nvPr/>
        </p:nvCxnSpPr>
        <p:spPr>
          <a:xfrm flipH="1">
            <a:off x="8446432" y="5537735"/>
            <a:ext cx="1641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DBF24-4C72-E14F-9AAD-358F0771C0E8}"/>
              </a:ext>
            </a:extLst>
          </p:cNvPr>
          <p:cNvCxnSpPr/>
          <p:nvPr/>
        </p:nvCxnSpPr>
        <p:spPr>
          <a:xfrm>
            <a:off x="9319385" y="5537734"/>
            <a:ext cx="3818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EC1E4C6-43C1-BB4D-9C15-0A46894E6B08}"/>
              </a:ext>
            </a:extLst>
          </p:cNvPr>
          <p:cNvCxnSpPr/>
          <p:nvPr/>
        </p:nvCxnSpPr>
        <p:spPr>
          <a:xfrm>
            <a:off x="9688509" y="5537734"/>
            <a:ext cx="0" cy="5993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470A2AC-DC17-2041-9B27-E7D12411AEC7}"/>
              </a:ext>
            </a:extLst>
          </p:cNvPr>
          <p:cNvCxnSpPr/>
          <p:nvPr/>
        </p:nvCxnSpPr>
        <p:spPr>
          <a:xfrm>
            <a:off x="9713909" y="5537733"/>
            <a:ext cx="0" cy="5993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B5B2912-EA4B-0A40-953D-464E8712A7BB}"/>
              </a:ext>
            </a:extLst>
          </p:cNvPr>
          <p:cNvCxnSpPr>
            <a:cxnSpLocks/>
          </p:cNvCxnSpPr>
          <p:nvPr/>
        </p:nvCxnSpPr>
        <p:spPr>
          <a:xfrm flipH="1">
            <a:off x="9713909" y="5537734"/>
            <a:ext cx="767934"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79788E0-1008-3346-A840-F26F1B124D9A}"/>
              </a:ext>
            </a:extLst>
          </p:cNvPr>
          <p:cNvPicPr>
            <a:picLocks noChangeAspect="1"/>
          </p:cNvPicPr>
          <p:nvPr/>
        </p:nvPicPr>
        <p:blipFill>
          <a:blip r:embed="rId3"/>
          <a:stretch>
            <a:fillRect/>
          </a:stretch>
        </p:blipFill>
        <p:spPr>
          <a:xfrm rot="16200000">
            <a:off x="8709382" y="5627303"/>
            <a:ext cx="573123" cy="770684"/>
          </a:xfrm>
          <a:prstGeom prst="rect">
            <a:avLst/>
          </a:prstGeom>
        </p:spPr>
      </p:pic>
      <p:pic>
        <p:nvPicPr>
          <p:cNvPr id="21" name="Picture 20">
            <a:extLst>
              <a:ext uri="{FF2B5EF4-FFF2-40B4-BE49-F238E27FC236}">
                <a16:creationId xmlns:a16="http://schemas.microsoft.com/office/drawing/2014/main" id="{FD65D281-3C86-7949-B558-A6A80C49B8C3}"/>
              </a:ext>
            </a:extLst>
          </p:cNvPr>
          <p:cNvPicPr>
            <a:picLocks noChangeAspect="1"/>
          </p:cNvPicPr>
          <p:nvPr/>
        </p:nvPicPr>
        <p:blipFill>
          <a:blip r:embed="rId4"/>
          <a:stretch>
            <a:fillRect/>
          </a:stretch>
        </p:blipFill>
        <p:spPr>
          <a:xfrm>
            <a:off x="10139668" y="5746710"/>
            <a:ext cx="1333500" cy="542167"/>
          </a:xfrm>
          <a:prstGeom prst="rect">
            <a:avLst/>
          </a:prstGeom>
        </p:spPr>
      </p:pic>
      <p:sp>
        <p:nvSpPr>
          <p:cNvPr id="5" name="TextBox 4">
            <a:extLst>
              <a:ext uri="{FF2B5EF4-FFF2-40B4-BE49-F238E27FC236}">
                <a16:creationId xmlns:a16="http://schemas.microsoft.com/office/drawing/2014/main" id="{60A1CD9E-F547-074C-8239-E2579592C59C}"/>
              </a:ext>
            </a:extLst>
          </p:cNvPr>
          <p:cNvSpPr txBox="1"/>
          <p:nvPr/>
        </p:nvSpPr>
        <p:spPr>
          <a:xfrm>
            <a:off x="9271576" y="1096007"/>
            <a:ext cx="1736181" cy="369332"/>
          </a:xfrm>
          <a:prstGeom prst="rect">
            <a:avLst/>
          </a:prstGeom>
          <a:solidFill>
            <a:schemeClr val="bg2"/>
          </a:solid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scattering-based</a:t>
            </a:r>
          </a:p>
        </p:txBody>
      </p:sp>
      <p:sp>
        <p:nvSpPr>
          <p:cNvPr id="22" name="TextBox 21">
            <a:extLst>
              <a:ext uri="{FF2B5EF4-FFF2-40B4-BE49-F238E27FC236}">
                <a16:creationId xmlns:a16="http://schemas.microsoft.com/office/drawing/2014/main" id="{8CECABE7-369F-AB49-B99C-418BF3DE8943}"/>
              </a:ext>
            </a:extLst>
          </p:cNvPr>
          <p:cNvSpPr txBox="1"/>
          <p:nvPr/>
        </p:nvSpPr>
        <p:spPr>
          <a:xfrm>
            <a:off x="9223678" y="4898827"/>
            <a:ext cx="1831976" cy="369332"/>
          </a:xfrm>
          <a:prstGeom prst="rect">
            <a:avLst/>
          </a:prstGeom>
          <a:solidFill>
            <a:schemeClr val="bg2"/>
          </a:solid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absorption-based</a:t>
            </a:r>
          </a:p>
        </p:txBody>
      </p:sp>
      <p:pic>
        <p:nvPicPr>
          <p:cNvPr id="24" name="Picture 23">
            <a:extLst>
              <a:ext uri="{FF2B5EF4-FFF2-40B4-BE49-F238E27FC236}">
                <a16:creationId xmlns:a16="http://schemas.microsoft.com/office/drawing/2014/main" id="{C6C6309A-464E-1345-BB6E-B3A9C5B7FE2F}"/>
              </a:ext>
            </a:extLst>
          </p:cNvPr>
          <p:cNvPicPr>
            <a:picLocks noChangeAspect="1"/>
          </p:cNvPicPr>
          <p:nvPr/>
        </p:nvPicPr>
        <p:blipFill>
          <a:blip r:embed="rId5">
            <a:lum/>
            <a:alphaModFix/>
          </a:blip>
          <a:srcRect/>
          <a:stretch>
            <a:fillRect/>
          </a:stretch>
        </p:blipFill>
        <p:spPr>
          <a:xfrm>
            <a:off x="832469" y="4140941"/>
            <a:ext cx="4793674" cy="2485809"/>
          </a:xfrm>
          <a:prstGeom prst="rect">
            <a:avLst/>
          </a:prstGeom>
          <a:noFill/>
          <a:ln>
            <a:noFill/>
          </a:ln>
        </p:spPr>
      </p:pic>
      <p:sp>
        <p:nvSpPr>
          <p:cNvPr id="25" name="Straight Connector 24">
            <a:extLst>
              <a:ext uri="{FF2B5EF4-FFF2-40B4-BE49-F238E27FC236}">
                <a16:creationId xmlns:a16="http://schemas.microsoft.com/office/drawing/2014/main" id="{EE499AFF-570F-B44F-925C-004BB68F6DC3}"/>
              </a:ext>
            </a:extLst>
          </p:cNvPr>
          <p:cNvSpPr/>
          <p:nvPr/>
        </p:nvSpPr>
        <p:spPr>
          <a:xfrm flipH="1">
            <a:off x="3504643" y="4779251"/>
            <a:ext cx="431376" cy="256318"/>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Liberation Sans" pitchFamily="18"/>
              <a:ea typeface="Microsoft YaHei" pitchFamily="2"/>
              <a:cs typeface="Mangal" pitchFamily="2"/>
            </a:endParaRPr>
          </a:p>
        </p:txBody>
      </p:sp>
      <p:sp>
        <p:nvSpPr>
          <p:cNvPr id="26" name="Straight Connector 25">
            <a:extLst>
              <a:ext uri="{FF2B5EF4-FFF2-40B4-BE49-F238E27FC236}">
                <a16:creationId xmlns:a16="http://schemas.microsoft.com/office/drawing/2014/main" id="{DC85D882-CB66-A043-BBF5-DF99D303AC48}"/>
              </a:ext>
            </a:extLst>
          </p:cNvPr>
          <p:cNvSpPr/>
          <p:nvPr/>
        </p:nvSpPr>
        <p:spPr>
          <a:xfrm flipH="1" flipV="1">
            <a:off x="2437981" y="5470492"/>
            <a:ext cx="707381" cy="426064"/>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Liberation Sans" pitchFamily="18"/>
              <a:ea typeface="Microsoft YaHei" pitchFamily="2"/>
              <a:cs typeface="Mangal" pitchFamily="2"/>
            </a:endParaRPr>
          </a:p>
        </p:txBody>
      </p:sp>
      <p:sp>
        <p:nvSpPr>
          <p:cNvPr id="27" name="TextBox 26">
            <a:extLst>
              <a:ext uri="{FF2B5EF4-FFF2-40B4-BE49-F238E27FC236}">
                <a16:creationId xmlns:a16="http://schemas.microsoft.com/office/drawing/2014/main" id="{429382FC-3CEA-2C4E-AD7B-92CF9A9311CF}"/>
              </a:ext>
            </a:extLst>
          </p:cNvPr>
          <p:cNvSpPr txBox="1"/>
          <p:nvPr/>
        </p:nvSpPr>
        <p:spPr>
          <a:xfrm>
            <a:off x="3504643" y="4573727"/>
            <a:ext cx="1336190" cy="170431"/>
          </a:xfrm>
          <a:prstGeom prst="rect">
            <a:avLst/>
          </a:prstGeom>
          <a:noFill/>
          <a:ln>
            <a:noFill/>
          </a:ln>
        </p:spPr>
        <p:txBody>
          <a:bodyPr wrap="square" lIns="0" tIns="0" rIns="0" bIns="0" anchorCtr="0" compatLnSpc="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iberation Serif" pitchFamily="18"/>
                <a:ea typeface="Segoe UI" pitchFamily="2"/>
                <a:cs typeface="Tahoma" pitchFamily="2"/>
              </a:rPr>
              <a:t>Absorption driven</a:t>
            </a:r>
          </a:p>
        </p:txBody>
      </p:sp>
      <p:sp>
        <p:nvSpPr>
          <p:cNvPr id="28" name="TextBox 27">
            <a:extLst>
              <a:ext uri="{FF2B5EF4-FFF2-40B4-BE49-F238E27FC236}">
                <a16:creationId xmlns:a16="http://schemas.microsoft.com/office/drawing/2014/main" id="{E592220D-AE97-C84D-8D88-825EFE42FCA7}"/>
              </a:ext>
            </a:extLst>
          </p:cNvPr>
          <p:cNvSpPr txBox="1"/>
          <p:nvPr/>
        </p:nvSpPr>
        <p:spPr>
          <a:xfrm>
            <a:off x="2680066" y="5914006"/>
            <a:ext cx="1255953" cy="170431"/>
          </a:xfrm>
          <a:prstGeom prst="rect">
            <a:avLst/>
          </a:prstGeom>
          <a:noFill/>
          <a:ln>
            <a:noFill/>
          </a:ln>
        </p:spPr>
        <p:txBody>
          <a:bodyPr wrap="square" lIns="0" tIns="0" rIns="0" bIns="0" anchorCtr="0" compatLnSpc="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iberation Serif" pitchFamily="18"/>
                <a:ea typeface="Segoe UI" pitchFamily="2"/>
                <a:cs typeface="Tahoma" pitchFamily="2"/>
              </a:rPr>
              <a:t>Scattering driven</a:t>
            </a:r>
          </a:p>
        </p:txBody>
      </p:sp>
      <p:sp>
        <p:nvSpPr>
          <p:cNvPr id="29" name="TextBox 28">
            <a:extLst>
              <a:ext uri="{FF2B5EF4-FFF2-40B4-BE49-F238E27FC236}">
                <a16:creationId xmlns:a16="http://schemas.microsoft.com/office/drawing/2014/main" id="{C89BF25D-4461-4E43-BDC7-4245A29D497F}"/>
              </a:ext>
            </a:extLst>
          </p:cNvPr>
          <p:cNvSpPr txBox="1"/>
          <p:nvPr/>
        </p:nvSpPr>
        <p:spPr>
          <a:xfrm>
            <a:off x="6548353" y="3085821"/>
            <a:ext cx="1638590" cy="369332"/>
          </a:xfrm>
          <a:prstGeom prst="rect">
            <a:avLst/>
          </a:prstGeom>
          <a:solidFill>
            <a:schemeClr val="bg2"/>
          </a:solid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SPICE Lea, 3.2.x</a:t>
            </a:r>
          </a:p>
        </p:txBody>
      </p:sp>
      <p:sp>
        <p:nvSpPr>
          <p:cNvPr id="35" name="TextBox 34">
            <a:extLst>
              <a:ext uri="{FF2B5EF4-FFF2-40B4-BE49-F238E27FC236}">
                <a16:creationId xmlns:a16="http://schemas.microsoft.com/office/drawing/2014/main" id="{D21503CB-80F7-C442-9EAC-55924DD2156E}"/>
              </a:ext>
            </a:extLst>
          </p:cNvPr>
          <p:cNvSpPr txBox="1"/>
          <p:nvPr/>
        </p:nvSpPr>
        <p:spPr>
          <a:xfrm>
            <a:off x="6674189" y="5767716"/>
            <a:ext cx="1386918" cy="369332"/>
          </a:xfrm>
          <a:prstGeom prst="rect">
            <a:avLst/>
          </a:prstGeom>
          <a:solidFill>
            <a:schemeClr val="bg2"/>
          </a:solid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SPICE EMRM</a:t>
            </a:r>
          </a:p>
        </p:txBody>
      </p:sp>
      <p:sp>
        <p:nvSpPr>
          <p:cNvPr id="36" name="Arc 35">
            <a:extLst>
              <a:ext uri="{FF2B5EF4-FFF2-40B4-BE49-F238E27FC236}">
                <a16:creationId xmlns:a16="http://schemas.microsoft.com/office/drawing/2014/main" id="{3378E052-B757-BC4C-A19D-EBB09DC3460E}"/>
              </a:ext>
            </a:extLst>
          </p:cNvPr>
          <p:cNvSpPr/>
          <p:nvPr/>
        </p:nvSpPr>
        <p:spPr>
          <a:xfrm rot="13500000">
            <a:off x="8206852" y="2131353"/>
            <a:ext cx="2286000" cy="2286000"/>
          </a:xfrm>
          <a:prstGeom prst="arc">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Arc 36">
            <a:extLst>
              <a:ext uri="{FF2B5EF4-FFF2-40B4-BE49-F238E27FC236}">
                <a16:creationId xmlns:a16="http://schemas.microsoft.com/office/drawing/2014/main" id="{0048240C-6A91-D841-8A96-A7DB9FE9BC3A}"/>
              </a:ext>
            </a:extLst>
          </p:cNvPr>
          <p:cNvSpPr/>
          <p:nvPr/>
        </p:nvSpPr>
        <p:spPr>
          <a:xfrm rot="13500000">
            <a:off x="8206853" y="4809381"/>
            <a:ext cx="2286000" cy="2286000"/>
          </a:xfrm>
          <a:prstGeom prst="arc">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9" name="Straight Connector 38">
            <a:extLst>
              <a:ext uri="{FF2B5EF4-FFF2-40B4-BE49-F238E27FC236}">
                <a16:creationId xmlns:a16="http://schemas.microsoft.com/office/drawing/2014/main" id="{66065C83-0355-9C40-BA7C-730F006AA60E}"/>
              </a:ext>
            </a:extLst>
          </p:cNvPr>
          <p:cNvCxnSpPr>
            <a:cxnSpLocks/>
          </p:cNvCxnSpPr>
          <p:nvPr/>
        </p:nvCxnSpPr>
        <p:spPr>
          <a:xfrm>
            <a:off x="8083318" y="5952382"/>
            <a:ext cx="119726"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5A416E0-4B8D-896E-6D51-5F45AA18B8D7}"/>
              </a:ext>
            </a:extLst>
          </p:cNvPr>
          <p:cNvPicPr>
            <a:picLocks noChangeAspect="1"/>
          </p:cNvPicPr>
          <p:nvPr/>
        </p:nvPicPr>
        <p:blipFill>
          <a:blip r:embed="rId6"/>
          <a:stretch>
            <a:fillRect/>
          </a:stretch>
        </p:blipFill>
        <p:spPr>
          <a:xfrm>
            <a:off x="4267119" y="2104674"/>
            <a:ext cx="635085" cy="635085"/>
          </a:xfrm>
          <a:prstGeom prst="rect">
            <a:avLst/>
          </a:prstGeom>
        </p:spPr>
      </p:pic>
    </p:spTree>
    <p:extLst>
      <p:ext uri="{BB962C8B-B14F-4D97-AF65-F5344CB8AC3E}">
        <p14:creationId xmlns:p14="http://schemas.microsoft.com/office/powerpoint/2010/main" val="1638923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6E845-7FE9-B340-AA0C-C2223FB6E40E}"/>
              </a:ext>
            </a:extLst>
          </p:cNvPr>
          <p:cNvSpPr>
            <a:spLocks noGrp="1"/>
          </p:cNvSpPr>
          <p:nvPr>
            <p:ph type="title"/>
          </p:nvPr>
        </p:nvSpPr>
        <p:spPr>
          <a:xfrm>
            <a:off x="838200" y="1"/>
            <a:ext cx="10515600" cy="882787"/>
          </a:xfrm>
        </p:spPr>
        <p:txBody>
          <a:bodyPr/>
          <a:lstStyle/>
          <a:p>
            <a:pPr algn="ctr"/>
            <a:r>
              <a:rPr lang="en-US" dirty="0"/>
              <a:t>Optical anisotropy of ice due to Birefringence</a:t>
            </a:r>
          </a:p>
        </p:txBody>
      </p:sp>
      <p:pic>
        <p:nvPicPr>
          <p:cNvPr id="4" name="Picture 3">
            <a:extLst>
              <a:ext uri="{FF2B5EF4-FFF2-40B4-BE49-F238E27FC236}">
                <a16:creationId xmlns:a16="http://schemas.microsoft.com/office/drawing/2014/main" id="{535B93BE-10BF-454F-AEF6-02E80524784F}"/>
              </a:ext>
            </a:extLst>
          </p:cNvPr>
          <p:cNvPicPr>
            <a:picLocks noChangeAspect="1"/>
          </p:cNvPicPr>
          <p:nvPr/>
        </p:nvPicPr>
        <p:blipFill>
          <a:blip r:embed="rId2">
            <a:lum/>
            <a:alphaModFix/>
          </a:blip>
          <a:srcRect/>
          <a:stretch>
            <a:fillRect/>
          </a:stretch>
        </p:blipFill>
        <p:spPr>
          <a:xfrm>
            <a:off x="7280795" y="1467819"/>
            <a:ext cx="4437000" cy="3092040"/>
          </a:xfrm>
          <a:prstGeom prst="rect">
            <a:avLst/>
          </a:prstGeom>
          <a:noFill/>
          <a:ln>
            <a:noFill/>
          </a:ln>
        </p:spPr>
      </p:pic>
      <p:sp>
        <p:nvSpPr>
          <p:cNvPr id="7" name="Rectangle 6">
            <a:extLst>
              <a:ext uri="{FF2B5EF4-FFF2-40B4-BE49-F238E27FC236}">
                <a16:creationId xmlns:a16="http://schemas.microsoft.com/office/drawing/2014/main" id="{815BC6DF-B61E-A947-8091-692A45DFD7D5}"/>
              </a:ext>
            </a:extLst>
          </p:cNvPr>
          <p:cNvSpPr/>
          <p:nvPr/>
        </p:nvSpPr>
        <p:spPr>
          <a:xfrm>
            <a:off x="449338" y="882788"/>
            <a:ext cx="6132694" cy="5909310"/>
          </a:xfrm>
          <a:prstGeom prst="rect">
            <a:avLst/>
          </a:prstGeom>
          <a:ln>
            <a:solidFill>
              <a:srgbClr val="002060"/>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Early scattering and absorption-based anisotropy models were abandoned in favor of the birefringence-based model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Ice is a uniaxial birefringent material with n</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=0.0015. This tiny difference builds to a macroscopic effect due to 1000s of ice crystal boundaries crossed per meter of distance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each grain boundary every ray is split into two reflected and two refracted rays, one ordinary and one extraordinary ray each, building to a diffusion pattern after a few scatters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lvl="0" indent="-285750">
              <a:buFont typeface="Arial" panose="020B0604020202020204" pitchFamily="34" charset="0"/>
              <a:buChar char="•"/>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Each ice crystal has a hexagonal lattice structure, easiest to deform along the </a:t>
            </a:r>
            <a:r>
              <a:rPr lang="en-US" dirty="0">
                <a:solidFill>
                  <a:prstClr val="black"/>
                </a:solidFill>
                <a:latin typeface="Calibri" panose="020F0502020204030204"/>
              </a:rPr>
              <a:t>basal (hexagon)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plane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Forces associated with the ice flow, and hydrostatic pressure at depth, result in preferred ice crystal orientations at depth, in particular “girdle” fabric of ice crystal optical axis orientations around the ice flow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prstClr val="black"/>
              </a:solidFill>
              <a:latin typeface="Calibri" panose="020F0502020204030204"/>
            </a:endParaRPr>
          </a:p>
          <a:p>
            <a:pPr marL="285750" lvl="0" indent="-285750">
              <a:buFont typeface="Arial" panose="020B0604020202020204" pitchFamily="34" charset="0"/>
              <a:buChar char="•"/>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builds into 2 macroscopic effects: larger diffusion along, and slow bending of the photon path </a:t>
            </a:r>
            <a:r>
              <a:rPr lang="en-US" dirty="0">
                <a:solidFill>
                  <a:prstClr val="black"/>
                </a:solidFill>
                <a:latin typeface="Calibri" panose="020F0502020204030204"/>
              </a:rPr>
              <a:t>towards the ice flow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B963331-6328-414C-B523-24047AAFA8F5}"/>
              </a:ext>
            </a:extLst>
          </p:cNvPr>
          <p:cNvPicPr>
            <a:picLocks noChangeAspect="1"/>
          </p:cNvPicPr>
          <p:nvPr/>
        </p:nvPicPr>
        <p:blipFill rotWithShape="1">
          <a:blip r:embed="rId3"/>
          <a:srcRect t="43704" r="11859"/>
          <a:stretch/>
        </p:blipFill>
        <p:spPr>
          <a:xfrm>
            <a:off x="7280795" y="4707853"/>
            <a:ext cx="4461867" cy="1648497"/>
          </a:xfrm>
          <a:prstGeom prst="rect">
            <a:avLst/>
          </a:prstGeom>
        </p:spPr>
      </p:pic>
      <p:pic>
        <p:nvPicPr>
          <p:cNvPr id="13" name="Picture 12" descr="A white snowflake on a white background&#10;&#10;AI-generated content may be incorrect.">
            <a:extLst>
              <a:ext uri="{FF2B5EF4-FFF2-40B4-BE49-F238E27FC236}">
                <a16:creationId xmlns:a16="http://schemas.microsoft.com/office/drawing/2014/main" id="{CB72566F-4A42-BFAD-D18A-2CBCEE8821BA}"/>
              </a:ext>
            </a:extLst>
          </p:cNvPr>
          <p:cNvPicPr>
            <a:picLocks noChangeAspect="1"/>
          </p:cNvPicPr>
          <p:nvPr/>
        </p:nvPicPr>
        <p:blipFill>
          <a:blip r:embed="rId4"/>
          <a:stretch>
            <a:fillRect/>
          </a:stretch>
        </p:blipFill>
        <p:spPr>
          <a:xfrm>
            <a:off x="10655134" y="960438"/>
            <a:ext cx="1465373" cy="1467819"/>
          </a:xfrm>
          <a:prstGeom prst="rect">
            <a:avLst/>
          </a:prstGeom>
        </p:spPr>
      </p:pic>
    </p:spTree>
    <p:extLst>
      <p:ext uri="{BB962C8B-B14F-4D97-AF65-F5344CB8AC3E}">
        <p14:creationId xmlns:p14="http://schemas.microsoft.com/office/powerpoint/2010/main" val="1980704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BC2369E-4553-4F4F-9E02-04A9A613CC56}"/>
              </a:ext>
            </a:extLst>
          </p:cNvPr>
          <p:cNvPicPr>
            <a:picLocks noChangeAspect="1"/>
          </p:cNvPicPr>
          <p:nvPr/>
        </p:nvPicPr>
        <p:blipFill rotWithShape="1">
          <a:blip r:embed="rId2">
            <a:lum/>
            <a:alphaModFix/>
          </a:blip>
          <a:srcRect l="3280" t="56518" b="8866"/>
          <a:stretch/>
        </p:blipFill>
        <p:spPr>
          <a:xfrm>
            <a:off x="1191895" y="3556768"/>
            <a:ext cx="5062656" cy="1367794"/>
          </a:xfrm>
          <a:prstGeom prst="rect">
            <a:avLst/>
          </a:prstGeom>
          <a:noFill/>
          <a:ln>
            <a:noFill/>
          </a:ln>
        </p:spPr>
      </p:pic>
      <p:sp>
        <p:nvSpPr>
          <p:cNvPr id="4" name="Title 3">
            <a:extLst>
              <a:ext uri="{FF2B5EF4-FFF2-40B4-BE49-F238E27FC236}">
                <a16:creationId xmlns:a16="http://schemas.microsoft.com/office/drawing/2014/main" id="{E68A6FE2-3077-1B4C-AC3E-A4F6F301E46A}"/>
              </a:ext>
            </a:extLst>
          </p:cNvPr>
          <p:cNvSpPr>
            <a:spLocks noGrp="1"/>
          </p:cNvSpPr>
          <p:nvPr>
            <p:ph type="title"/>
          </p:nvPr>
        </p:nvSpPr>
        <p:spPr>
          <a:xfrm>
            <a:off x="838200" y="4061"/>
            <a:ext cx="10515600" cy="1325563"/>
          </a:xfrm>
        </p:spPr>
        <p:txBody>
          <a:bodyPr/>
          <a:lstStyle/>
          <a:p>
            <a:pPr algn="ctr"/>
            <a:r>
              <a:rPr lang="en-US" dirty="0"/>
              <a:t>Scattering patterns birefringent ice</a:t>
            </a:r>
          </a:p>
        </p:txBody>
      </p:sp>
      <p:pic>
        <p:nvPicPr>
          <p:cNvPr id="5" name="Picture 4">
            <a:extLst>
              <a:ext uri="{FF2B5EF4-FFF2-40B4-BE49-F238E27FC236}">
                <a16:creationId xmlns:a16="http://schemas.microsoft.com/office/drawing/2014/main" id="{EFDB4D36-66C1-074C-9C9F-EBF9FB9EFA99}"/>
              </a:ext>
            </a:extLst>
          </p:cNvPr>
          <p:cNvPicPr>
            <a:picLocks noChangeAspect="1"/>
          </p:cNvPicPr>
          <p:nvPr/>
        </p:nvPicPr>
        <p:blipFill>
          <a:blip r:embed="rId3"/>
          <a:stretch>
            <a:fillRect/>
          </a:stretch>
        </p:blipFill>
        <p:spPr>
          <a:xfrm>
            <a:off x="7431015" y="1625880"/>
            <a:ext cx="4649886" cy="4475515"/>
          </a:xfrm>
          <a:prstGeom prst="rect">
            <a:avLst/>
          </a:prstGeom>
        </p:spPr>
      </p:pic>
      <p:pic>
        <p:nvPicPr>
          <p:cNvPr id="18" name="Picture 17">
            <a:extLst>
              <a:ext uri="{FF2B5EF4-FFF2-40B4-BE49-F238E27FC236}">
                <a16:creationId xmlns:a16="http://schemas.microsoft.com/office/drawing/2014/main" id="{87DCBD87-C376-EE43-9B3D-D4DE57ADF78B}"/>
              </a:ext>
            </a:extLst>
          </p:cNvPr>
          <p:cNvPicPr>
            <a:picLocks noChangeAspect="1"/>
          </p:cNvPicPr>
          <p:nvPr/>
        </p:nvPicPr>
        <p:blipFill>
          <a:blip r:embed="rId4"/>
          <a:stretch>
            <a:fillRect/>
          </a:stretch>
        </p:blipFill>
        <p:spPr>
          <a:xfrm flipH="1">
            <a:off x="111099" y="5052332"/>
            <a:ext cx="1807303" cy="1697913"/>
          </a:xfrm>
          <a:prstGeom prst="rect">
            <a:avLst/>
          </a:prstGeom>
        </p:spPr>
      </p:pic>
      <p:pic>
        <p:nvPicPr>
          <p:cNvPr id="19" name="Picture 18">
            <a:extLst>
              <a:ext uri="{FF2B5EF4-FFF2-40B4-BE49-F238E27FC236}">
                <a16:creationId xmlns:a16="http://schemas.microsoft.com/office/drawing/2014/main" id="{8442586D-8DB7-954B-B0A2-DDB59C50B06D}"/>
              </a:ext>
            </a:extLst>
          </p:cNvPr>
          <p:cNvPicPr>
            <a:picLocks noChangeAspect="1"/>
          </p:cNvPicPr>
          <p:nvPr/>
        </p:nvPicPr>
        <p:blipFill>
          <a:blip r:embed="rId5"/>
          <a:stretch>
            <a:fillRect/>
          </a:stretch>
        </p:blipFill>
        <p:spPr>
          <a:xfrm flipH="1">
            <a:off x="1918402" y="5052332"/>
            <a:ext cx="1807303" cy="1697913"/>
          </a:xfrm>
          <a:prstGeom prst="rect">
            <a:avLst/>
          </a:prstGeom>
        </p:spPr>
      </p:pic>
      <p:pic>
        <p:nvPicPr>
          <p:cNvPr id="20" name="Picture 19">
            <a:extLst>
              <a:ext uri="{FF2B5EF4-FFF2-40B4-BE49-F238E27FC236}">
                <a16:creationId xmlns:a16="http://schemas.microsoft.com/office/drawing/2014/main" id="{836E2A4B-4493-1440-BA63-2A0039EBC04C}"/>
              </a:ext>
            </a:extLst>
          </p:cNvPr>
          <p:cNvPicPr>
            <a:picLocks noChangeAspect="1"/>
          </p:cNvPicPr>
          <p:nvPr/>
        </p:nvPicPr>
        <p:blipFill>
          <a:blip r:embed="rId6"/>
          <a:stretch>
            <a:fillRect/>
          </a:stretch>
        </p:blipFill>
        <p:spPr>
          <a:xfrm flipH="1">
            <a:off x="3723223" y="5052332"/>
            <a:ext cx="1807303" cy="1697913"/>
          </a:xfrm>
          <a:prstGeom prst="rect">
            <a:avLst/>
          </a:prstGeom>
        </p:spPr>
      </p:pic>
      <p:pic>
        <p:nvPicPr>
          <p:cNvPr id="21" name="Picture 20">
            <a:extLst>
              <a:ext uri="{FF2B5EF4-FFF2-40B4-BE49-F238E27FC236}">
                <a16:creationId xmlns:a16="http://schemas.microsoft.com/office/drawing/2014/main" id="{76C87FB0-6C0E-3941-A62C-A577FC7652BB}"/>
              </a:ext>
            </a:extLst>
          </p:cNvPr>
          <p:cNvPicPr>
            <a:picLocks noChangeAspect="1"/>
          </p:cNvPicPr>
          <p:nvPr/>
        </p:nvPicPr>
        <p:blipFill>
          <a:blip r:embed="rId7"/>
          <a:stretch>
            <a:fillRect/>
          </a:stretch>
        </p:blipFill>
        <p:spPr>
          <a:xfrm flipH="1">
            <a:off x="5528044" y="5052331"/>
            <a:ext cx="1807303" cy="1697913"/>
          </a:xfrm>
          <a:prstGeom prst="rect">
            <a:avLst/>
          </a:prstGeom>
        </p:spPr>
      </p:pic>
      <p:sp>
        <p:nvSpPr>
          <p:cNvPr id="16" name="Rectangle 15">
            <a:extLst>
              <a:ext uri="{FF2B5EF4-FFF2-40B4-BE49-F238E27FC236}">
                <a16:creationId xmlns:a16="http://schemas.microsoft.com/office/drawing/2014/main" id="{ADBEF72D-8926-6342-8FE9-8C8AEFCF51D2}"/>
              </a:ext>
            </a:extLst>
          </p:cNvPr>
          <p:cNvSpPr/>
          <p:nvPr/>
        </p:nvSpPr>
        <p:spPr>
          <a:xfrm>
            <a:off x="675223" y="1120676"/>
            <a:ext cx="6096000" cy="2308324"/>
          </a:xfrm>
          <a:prstGeom prst="rect">
            <a:avLst/>
          </a:prstGeom>
          <a:solidFill>
            <a:schemeClr val="bg1">
              <a:lumMod val="85000"/>
            </a:schemeClr>
          </a:solidFill>
          <a:ln>
            <a:solidFill>
              <a:srgbClr val="002060"/>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Running MC simulation with realistic crystal size, elongation, and orientation distributions (correlated to flow direction):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Diffusion is largest on flow axis and smallest orthogonal to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Photons on average get deflected towards the flow axis</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photons effectively fly a curve towards the flow axis</a:t>
            </a:r>
          </a:p>
        </p:txBody>
      </p:sp>
      <p:sp>
        <p:nvSpPr>
          <p:cNvPr id="3" name="TextBox 2">
            <a:extLst>
              <a:ext uri="{FF2B5EF4-FFF2-40B4-BE49-F238E27FC236}">
                <a16:creationId xmlns:a16="http://schemas.microsoft.com/office/drawing/2014/main" id="{7101765C-A6F0-234E-A6E7-FE3CDD353DE9}"/>
              </a:ext>
            </a:extLst>
          </p:cNvPr>
          <p:cNvSpPr txBox="1"/>
          <p:nvPr/>
        </p:nvSpPr>
        <p:spPr>
          <a:xfrm>
            <a:off x="488421" y="6450147"/>
            <a:ext cx="1052660" cy="338554"/>
          </a:xfrm>
          <a:prstGeom prst="rect">
            <a:avLst/>
          </a:prstGeom>
          <a:solidFill>
            <a:schemeClr val="bg1">
              <a:lumMod val="85000"/>
            </a:schemeClr>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along flow</a:t>
            </a:r>
          </a:p>
        </p:txBody>
      </p:sp>
      <p:sp>
        <p:nvSpPr>
          <p:cNvPr id="25" name="TextBox 24">
            <a:extLst>
              <a:ext uri="{FF2B5EF4-FFF2-40B4-BE49-F238E27FC236}">
                <a16:creationId xmlns:a16="http://schemas.microsoft.com/office/drawing/2014/main" id="{07B91F42-C143-8141-8792-7E921ABE1E99}"/>
              </a:ext>
            </a:extLst>
          </p:cNvPr>
          <p:cNvSpPr txBox="1"/>
          <p:nvPr/>
        </p:nvSpPr>
        <p:spPr>
          <a:xfrm>
            <a:off x="5564109" y="6450147"/>
            <a:ext cx="1737655" cy="338554"/>
          </a:xfrm>
          <a:prstGeom prst="rect">
            <a:avLst/>
          </a:prstGeom>
          <a:solidFill>
            <a:schemeClr val="bg1">
              <a:lumMod val="85000"/>
            </a:schemeClr>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orthogonal to flow</a:t>
            </a:r>
          </a:p>
        </p:txBody>
      </p:sp>
      <p:cxnSp>
        <p:nvCxnSpPr>
          <p:cNvPr id="24" name="Straight Arrow Connector 23">
            <a:extLst>
              <a:ext uri="{FF2B5EF4-FFF2-40B4-BE49-F238E27FC236}">
                <a16:creationId xmlns:a16="http://schemas.microsoft.com/office/drawing/2014/main" id="{44D9E1A0-BDB9-F342-89C6-00C43001AEA0}"/>
              </a:ext>
            </a:extLst>
          </p:cNvPr>
          <p:cNvCxnSpPr/>
          <p:nvPr/>
        </p:nvCxnSpPr>
        <p:spPr>
          <a:xfrm>
            <a:off x="8267307" y="6566928"/>
            <a:ext cx="3086493" cy="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1E0DD95-5EA9-244B-AB7C-F557456F0542}"/>
              </a:ext>
            </a:extLst>
          </p:cNvPr>
          <p:cNvSpPr txBox="1"/>
          <p:nvPr/>
        </p:nvSpPr>
        <p:spPr>
          <a:xfrm>
            <a:off x="9117578" y="6228374"/>
            <a:ext cx="127676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towards flow</a:t>
            </a:r>
          </a:p>
        </p:txBody>
      </p:sp>
      <p:sp>
        <p:nvSpPr>
          <p:cNvPr id="29" name="TextBox 28">
            <a:extLst>
              <a:ext uri="{FF2B5EF4-FFF2-40B4-BE49-F238E27FC236}">
                <a16:creationId xmlns:a16="http://schemas.microsoft.com/office/drawing/2014/main" id="{3054936E-9B1A-1048-AC1F-68247D03F792}"/>
              </a:ext>
            </a:extLst>
          </p:cNvPr>
          <p:cNvSpPr txBox="1"/>
          <p:nvPr/>
        </p:nvSpPr>
        <p:spPr>
          <a:xfrm>
            <a:off x="8392892" y="1140813"/>
            <a:ext cx="2726131" cy="369332"/>
          </a:xfrm>
          <a:prstGeom prst="rect">
            <a:avLst/>
          </a:prstGeom>
          <a:solidFill>
            <a:schemeClr val="bg1">
              <a:lumMod val="85000"/>
            </a:schemeClr>
          </a:solid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after ~ 1 m of propagation:</a:t>
            </a:r>
          </a:p>
        </p:txBody>
      </p:sp>
    </p:spTree>
    <p:extLst>
      <p:ext uri="{BB962C8B-B14F-4D97-AF65-F5344CB8AC3E}">
        <p14:creationId xmlns:p14="http://schemas.microsoft.com/office/powerpoint/2010/main" val="4225124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BC2369E-4553-4F4F-9E02-04A9A613CC56}"/>
              </a:ext>
            </a:extLst>
          </p:cNvPr>
          <p:cNvPicPr>
            <a:picLocks noChangeAspect="1"/>
          </p:cNvPicPr>
          <p:nvPr/>
        </p:nvPicPr>
        <p:blipFill rotWithShape="1">
          <a:blip r:embed="rId2">
            <a:lum/>
            <a:alphaModFix/>
          </a:blip>
          <a:srcRect l="3280" t="56518" b="8866"/>
          <a:stretch/>
        </p:blipFill>
        <p:spPr>
          <a:xfrm>
            <a:off x="1191895" y="3556768"/>
            <a:ext cx="5062656" cy="1367794"/>
          </a:xfrm>
          <a:prstGeom prst="rect">
            <a:avLst/>
          </a:prstGeom>
          <a:noFill/>
          <a:ln>
            <a:noFill/>
          </a:ln>
        </p:spPr>
      </p:pic>
      <p:sp>
        <p:nvSpPr>
          <p:cNvPr id="4" name="Title 3">
            <a:extLst>
              <a:ext uri="{FF2B5EF4-FFF2-40B4-BE49-F238E27FC236}">
                <a16:creationId xmlns:a16="http://schemas.microsoft.com/office/drawing/2014/main" id="{E68A6FE2-3077-1B4C-AC3E-A4F6F301E46A}"/>
              </a:ext>
            </a:extLst>
          </p:cNvPr>
          <p:cNvSpPr>
            <a:spLocks noGrp="1"/>
          </p:cNvSpPr>
          <p:nvPr>
            <p:ph type="title"/>
          </p:nvPr>
        </p:nvSpPr>
        <p:spPr>
          <a:xfrm>
            <a:off x="838200" y="4061"/>
            <a:ext cx="10515600" cy="1325563"/>
          </a:xfrm>
        </p:spPr>
        <p:txBody>
          <a:bodyPr/>
          <a:lstStyle/>
          <a:p>
            <a:pPr algn="ctr"/>
            <a:r>
              <a:rPr lang="en-US" dirty="0"/>
              <a:t>Scattering patterns birefringent ice</a:t>
            </a:r>
          </a:p>
        </p:txBody>
      </p:sp>
      <p:pic>
        <p:nvPicPr>
          <p:cNvPr id="5" name="Picture 4">
            <a:extLst>
              <a:ext uri="{FF2B5EF4-FFF2-40B4-BE49-F238E27FC236}">
                <a16:creationId xmlns:a16="http://schemas.microsoft.com/office/drawing/2014/main" id="{EFDB4D36-66C1-074C-9C9F-EBF9FB9EFA99}"/>
              </a:ext>
            </a:extLst>
          </p:cNvPr>
          <p:cNvPicPr>
            <a:picLocks noChangeAspect="1"/>
          </p:cNvPicPr>
          <p:nvPr/>
        </p:nvPicPr>
        <p:blipFill>
          <a:blip r:embed="rId3"/>
          <a:stretch>
            <a:fillRect/>
          </a:stretch>
        </p:blipFill>
        <p:spPr>
          <a:xfrm>
            <a:off x="7431015" y="1625880"/>
            <a:ext cx="4649886" cy="4475515"/>
          </a:xfrm>
          <a:prstGeom prst="rect">
            <a:avLst/>
          </a:prstGeom>
        </p:spPr>
      </p:pic>
      <p:pic>
        <p:nvPicPr>
          <p:cNvPr id="18" name="Picture 17">
            <a:extLst>
              <a:ext uri="{FF2B5EF4-FFF2-40B4-BE49-F238E27FC236}">
                <a16:creationId xmlns:a16="http://schemas.microsoft.com/office/drawing/2014/main" id="{87DCBD87-C376-EE43-9B3D-D4DE57ADF78B}"/>
              </a:ext>
            </a:extLst>
          </p:cNvPr>
          <p:cNvPicPr>
            <a:picLocks noChangeAspect="1"/>
          </p:cNvPicPr>
          <p:nvPr/>
        </p:nvPicPr>
        <p:blipFill>
          <a:blip r:embed="rId4"/>
          <a:stretch>
            <a:fillRect/>
          </a:stretch>
        </p:blipFill>
        <p:spPr>
          <a:xfrm flipH="1">
            <a:off x="111099" y="5052332"/>
            <a:ext cx="1807303" cy="1697913"/>
          </a:xfrm>
          <a:prstGeom prst="rect">
            <a:avLst/>
          </a:prstGeom>
        </p:spPr>
      </p:pic>
      <p:pic>
        <p:nvPicPr>
          <p:cNvPr id="19" name="Picture 18">
            <a:extLst>
              <a:ext uri="{FF2B5EF4-FFF2-40B4-BE49-F238E27FC236}">
                <a16:creationId xmlns:a16="http://schemas.microsoft.com/office/drawing/2014/main" id="{8442586D-8DB7-954B-B0A2-DDB59C50B06D}"/>
              </a:ext>
            </a:extLst>
          </p:cNvPr>
          <p:cNvPicPr>
            <a:picLocks noChangeAspect="1"/>
          </p:cNvPicPr>
          <p:nvPr/>
        </p:nvPicPr>
        <p:blipFill>
          <a:blip r:embed="rId5"/>
          <a:stretch>
            <a:fillRect/>
          </a:stretch>
        </p:blipFill>
        <p:spPr>
          <a:xfrm flipH="1">
            <a:off x="1918402" y="5052332"/>
            <a:ext cx="1807303" cy="1697913"/>
          </a:xfrm>
          <a:prstGeom prst="rect">
            <a:avLst/>
          </a:prstGeom>
        </p:spPr>
      </p:pic>
      <p:pic>
        <p:nvPicPr>
          <p:cNvPr id="20" name="Picture 19">
            <a:extLst>
              <a:ext uri="{FF2B5EF4-FFF2-40B4-BE49-F238E27FC236}">
                <a16:creationId xmlns:a16="http://schemas.microsoft.com/office/drawing/2014/main" id="{836E2A4B-4493-1440-BA63-2A0039EBC04C}"/>
              </a:ext>
            </a:extLst>
          </p:cNvPr>
          <p:cNvPicPr>
            <a:picLocks noChangeAspect="1"/>
          </p:cNvPicPr>
          <p:nvPr/>
        </p:nvPicPr>
        <p:blipFill>
          <a:blip r:embed="rId6"/>
          <a:stretch>
            <a:fillRect/>
          </a:stretch>
        </p:blipFill>
        <p:spPr>
          <a:xfrm flipH="1">
            <a:off x="3723223" y="5052332"/>
            <a:ext cx="1807303" cy="1697913"/>
          </a:xfrm>
          <a:prstGeom prst="rect">
            <a:avLst/>
          </a:prstGeom>
        </p:spPr>
      </p:pic>
      <p:pic>
        <p:nvPicPr>
          <p:cNvPr id="21" name="Picture 20">
            <a:extLst>
              <a:ext uri="{FF2B5EF4-FFF2-40B4-BE49-F238E27FC236}">
                <a16:creationId xmlns:a16="http://schemas.microsoft.com/office/drawing/2014/main" id="{76C87FB0-6C0E-3941-A62C-A577FC7652BB}"/>
              </a:ext>
            </a:extLst>
          </p:cNvPr>
          <p:cNvPicPr>
            <a:picLocks noChangeAspect="1"/>
          </p:cNvPicPr>
          <p:nvPr/>
        </p:nvPicPr>
        <p:blipFill>
          <a:blip r:embed="rId7"/>
          <a:stretch>
            <a:fillRect/>
          </a:stretch>
        </p:blipFill>
        <p:spPr>
          <a:xfrm flipH="1">
            <a:off x="5528044" y="5052331"/>
            <a:ext cx="1807303" cy="1697913"/>
          </a:xfrm>
          <a:prstGeom prst="rect">
            <a:avLst/>
          </a:prstGeom>
        </p:spPr>
      </p:pic>
      <p:sp>
        <p:nvSpPr>
          <p:cNvPr id="16" name="Rectangle 15">
            <a:extLst>
              <a:ext uri="{FF2B5EF4-FFF2-40B4-BE49-F238E27FC236}">
                <a16:creationId xmlns:a16="http://schemas.microsoft.com/office/drawing/2014/main" id="{ADBEF72D-8926-6342-8FE9-8C8AEFCF51D2}"/>
              </a:ext>
            </a:extLst>
          </p:cNvPr>
          <p:cNvSpPr/>
          <p:nvPr/>
        </p:nvSpPr>
        <p:spPr>
          <a:xfrm>
            <a:off x="675223" y="1120676"/>
            <a:ext cx="6096000" cy="2308324"/>
          </a:xfrm>
          <a:prstGeom prst="rect">
            <a:avLst/>
          </a:prstGeom>
          <a:solidFill>
            <a:schemeClr val="bg1">
              <a:lumMod val="85000"/>
            </a:schemeClr>
          </a:solidFill>
          <a:ln>
            <a:solidFill>
              <a:srgbClr val="002060"/>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Running MC simulation with realistic crystal size, elongation, and orientation distributions (correlated to flow direction):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Diffusion is largest on flow axis and smallest orthogonal to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Photons on average get deflected towards the flow axis</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photons effectively fly a curve towards the flow axis</a:t>
            </a:r>
          </a:p>
        </p:txBody>
      </p:sp>
      <p:sp>
        <p:nvSpPr>
          <p:cNvPr id="3" name="TextBox 2">
            <a:extLst>
              <a:ext uri="{FF2B5EF4-FFF2-40B4-BE49-F238E27FC236}">
                <a16:creationId xmlns:a16="http://schemas.microsoft.com/office/drawing/2014/main" id="{7101765C-A6F0-234E-A6E7-FE3CDD353DE9}"/>
              </a:ext>
            </a:extLst>
          </p:cNvPr>
          <p:cNvSpPr txBox="1"/>
          <p:nvPr/>
        </p:nvSpPr>
        <p:spPr>
          <a:xfrm>
            <a:off x="488421" y="6450147"/>
            <a:ext cx="1052660" cy="338554"/>
          </a:xfrm>
          <a:prstGeom prst="rect">
            <a:avLst/>
          </a:prstGeom>
          <a:solidFill>
            <a:schemeClr val="bg1">
              <a:lumMod val="85000"/>
            </a:schemeClr>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along flow</a:t>
            </a:r>
          </a:p>
        </p:txBody>
      </p:sp>
      <p:sp>
        <p:nvSpPr>
          <p:cNvPr id="25" name="TextBox 24">
            <a:extLst>
              <a:ext uri="{FF2B5EF4-FFF2-40B4-BE49-F238E27FC236}">
                <a16:creationId xmlns:a16="http://schemas.microsoft.com/office/drawing/2014/main" id="{07B91F42-C143-8141-8792-7E921ABE1E99}"/>
              </a:ext>
            </a:extLst>
          </p:cNvPr>
          <p:cNvSpPr txBox="1"/>
          <p:nvPr/>
        </p:nvSpPr>
        <p:spPr>
          <a:xfrm>
            <a:off x="5564109" y="6450147"/>
            <a:ext cx="1737655" cy="338554"/>
          </a:xfrm>
          <a:prstGeom prst="rect">
            <a:avLst/>
          </a:prstGeom>
          <a:solidFill>
            <a:schemeClr val="bg1">
              <a:lumMod val="85000"/>
            </a:schemeClr>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orthogonal to flow</a:t>
            </a:r>
          </a:p>
        </p:txBody>
      </p:sp>
      <p:cxnSp>
        <p:nvCxnSpPr>
          <p:cNvPr id="24" name="Straight Arrow Connector 23">
            <a:extLst>
              <a:ext uri="{FF2B5EF4-FFF2-40B4-BE49-F238E27FC236}">
                <a16:creationId xmlns:a16="http://schemas.microsoft.com/office/drawing/2014/main" id="{44D9E1A0-BDB9-F342-89C6-00C43001AEA0}"/>
              </a:ext>
            </a:extLst>
          </p:cNvPr>
          <p:cNvCxnSpPr/>
          <p:nvPr/>
        </p:nvCxnSpPr>
        <p:spPr>
          <a:xfrm>
            <a:off x="8267307" y="6566928"/>
            <a:ext cx="3086493" cy="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1E0DD95-5EA9-244B-AB7C-F557456F0542}"/>
              </a:ext>
            </a:extLst>
          </p:cNvPr>
          <p:cNvSpPr txBox="1"/>
          <p:nvPr/>
        </p:nvSpPr>
        <p:spPr>
          <a:xfrm>
            <a:off x="9117578" y="6228374"/>
            <a:ext cx="127676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towards flow</a:t>
            </a:r>
          </a:p>
        </p:txBody>
      </p:sp>
      <p:sp>
        <p:nvSpPr>
          <p:cNvPr id="29" name="TextBox 28">
            <a:extLst>
              <a:ext uri="{FF2B5EF4-FFF2-40B4-BE49-F238E27FC236}">
                <a16:creationId xmlns:a16="http://schemas.microsoft.com/office/drawing/2014/main" id="{3054936E-9B1A-1048-AC1F-68247D03F792}"/>
              </a:ext>
            </a:extLst>
          </p:cNvPr>
          <p:cNvSpPr txBox="1"/>
          <p:nvPr/>
        </p:nvSpPr>
        <p:spPr>
          <a:xfrm>
            <a:off x="8392892" y="1140813"/>
            <a:ext cx="2726131" cy="369332"/>
          </a:xfrm>
          <a:prstGeom prst="rect">
            <a:avLst/>
          </a:prstGeom>
          <a:solidFill>
            <a:schemeClr val="bg1">
              <a:lumMod val="85000"/>
            </a:schemeClr>
          </a:solid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after ~ 1 m of propagation:</a:t>
            </a:r>
          </a:p>
        </p:txBody>
      </p:sp>
      <p:pic>
        <p:nvPicPr>
          <p:cNvPr id="2" name="Picture 1" descr="A white text with black text&#10;&#10;Description automatically generated with medium confidence">
            <a:extLst>
              <a:ext uri="{FF2B5EF4-FFF2-40B4-BE49-F238E27FC236}">
                <a16:creationId xmlns:a16="http://schemas.microsoft.com/office/drawing/2014/main" id="{76EA2AB3-48B1-859F-2D26-10CF19F5D38E}"/>
              </a:ext>
            </a:extLst>
          </p:cNvPr>
          <p:cNvPicPr>
            <a:picLocks noChangeAspect="1"/>
          </p:cNvPicPr>
          <p:nvPr/>
        </p:nvPicPr>
        <p:blipFill rotWithShape="1">
          <a:blip r:embed="rId8"/>
          <a:srcRect b="52713"/>
          <a:stretch/>
        </p:blipFill>
        <p:spPr>
          <a:xfrm>
            <a:off x="430657" y="907759"/>
            <a:ext cx="6469560" cy="4080687"/>
          </a:xfrm>
          <a:prstGeom prst="rect">
            <a:avLst/>
          </a:prstGeom>
        </p:spPr>
      </p:pic>
      <p:pic>
        <p:nvPicPr>
          <p:cNvPr id="6" name="Picture 5" descr="A collage of images of light rays&#10;&#10;Description automatically generated">
            <a:extLst>
              <a:ext uri="{FF2B5EF4-FFF2-40B4-BE49-F238E27FC236}">
                <a16:creationId xmlns:a16="http://schemas.microsoft.com/office/drawing/2014/main" id="{029E3F75-6589-309C-731F-DEAE6F5515E0}"/>
              </a:ext>
            </a:extLst>
          </p:cNvPr>
          <p:cNvPicPr>
            <a:picLocks noChangeAspect="1"/>
          </p:cNvPicPr>
          <p:nvPr/>
        </p:nvPicPr>
        <p:blipFill rotWithShape="1">
          <a:blip r:embed="rId9"/>
          <a:srcRect b="23520"/>
          <a:stretch/>
        </p:blipFill>
        <p:spPr>
          <a:xfrm>
            <a:off x="247494" y="3155141"/>
            <a:ext cx="6835886" cy="1833305"/>
          </a:xfrm>
          <a:prstGeom prst="rect">
            <a:avLst/>
          </a:prstGeom>
        </p:spPr>
      </p:pic>
      <p:sp>
        <p:nvSpPr>
          <p:cNvPr id="7" name="TextBox 6">
            <a:extLst>
              <a:ext uri="{FF2B5EF4-FFF2-40B4-BE49-F238E27FC236}">
                <a16:creationId xmlns:a16="http://schemas.microsoft.com/office/drawing/2014/main" id="{C9F242D7-889C-2FED-4C7F-AF12BC9FDF6D}"/>
              </a:ext>
            </a:extLst>
          </p:cNvPr>
          <p:cNvSpPr txBox="1"/>
          <p:nvPr/>
        </p:nvSpPr>
        <p:spPr>
          <a:xfrm>
            <a:off x="1579206" y="1882441"/>
            <a:ext cx="6783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Aptos" panose="02110004020202020204"/>
                <a:ea typeface="+mn-ea"/>
                <a:cs typeface="+mn-cs"/>
              </a:rPr>
              <a:t>2024</a:t>
            </a:r>
          </a:p>
        </p:txBody>
      </p:sp>
    </p:spTree>
    <p:extLst>
      <p:ext uri="{BB962C8B-B14F-4D97-AF65-F5344CB8AC3E}">
        <p14:creationId xmlns:p14="http://schemas.microsoft.com/office/powerpoint/2010/main" val="2319564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9033F-5C9E-5F4C-9052-1A9CBB838C6A}"/>
              </a:ext>
            </a:extLst>
          </p:cNvPr>
          <p:cNvSpPr>
            <a:spLocks noGrp="1"/>
          </p:cNvSpPr>
          <p:nvPr>
            <p:ph type="title"/>
          </p:nvPr>
        </p:nvSpPr>
        <p:spPr>
          <a:xfrm>
            <a:off x="838200" y="0"/>
            <a:ext cx="10515600" cy="1325563"/>
          </a:xfrm>
        </p:spPr>
        <p:txBody>
          <a:bodyPr/>
          <a:lstStyle/>
          <a:p>
            <a:pPr algn="ctr"/>
            <a:r>
              <a:rPr lang="en-US" dirty="0"/>
              <a:t>Ice crystal grain size vs. depth</a:t>
            </a:r>
          </a:p>
        </p:txBody>
      </p:sp>
      <p:pic>
        <p:nvPicPr>
          <p:cNvPr id="5" name="Picture 4">
            <a:extLst>
              <a:ext uri="{FF2B5EF4-FFF2-40B4-BE49-F238E27FC236}">
                <a16:creationId xmlns:a16="http://schemas.microsoft.com/office/drawing/2014/main" id="{796F89F0-3C43-6541-B028-CB1DB14ED325}"/>
              </a:ext>
            </a:extLst>
          </p:cNvPr>
          <p:cNvPicPr>
            <a:picLocks noChangeAspect="1"/>
          </p:cNvPicPr>
          <p:nvPr/>
        </p:nvPicPr>
        <p:blipFill>
          <a:blip r:embed="rId2"/>
          <a:stretch>
            <a:fillRect/>
          </a:stretch>
        </p:blipFill>
        <p:spPr>
          <a:xfrm>
            <a:off x="5938092" y="1325563"/>
            <a:ext cx="6253908" cy="5201849"/>
          </a:xfrm>
          <a:prstGeom prst="rect">
            <a:avLst/>
          </a:prstGeom>
        </p:spPr>
      </p:pic>
      <p:sp>
        <p:nvSpPr>
          <p:cNvPr id="6" name="Rectangle 5">
            <a:extLst>
              <a:ext uri="{FF2B5EF4-FFF2-40B4-BE49-F238E27FC236}">
                <a16:creationId xmlns:a16="http://schemas.microsoft.com/office/drawing/2014/main" id="{38ABCA57-C9E8-744B-BB83-0A0DE6415E49}"/>
              </a:ext>
            </a:extLst>
          </p:cNvPr>
          <p:cNvSpPr/>
          <p:nvPr/>
        </p:nvSpPr>
        <p:spPr>
          <a:xfrm>
            <a:off x="378926" y="1941328"/>
            <a:ext cx="5326136" cy="3970318"/>
          </a:xfrm>
          <a:prstGeom prst="rect">
            <a:avLst/>
          </a:prstGeom>
          <a:ln>
            <a:solidFill>
              <a:schemeClr val="accent1"/>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Due to the assumptions on unconstrained parameters (elongation, absorption anisotropy…) the size has an overall scaling uncertainty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fixed parameters (such as fabric) may also bias the result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Still we see that grain size increases with depth and in particular below the dust layer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Grain size seems to be anticorrelated to scattering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crystals are smaller where scattering is stronger, i.e., where there is more dust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398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60507-BCE0-6A4B-21EC-DF0ECF7914E8}"/>
              </a:ext>
            </a:extLst>
          </p:cNvPr>
          <p:cNvSpPr>
            <a:spLocks noGrp="1"/>
          </p:cNvSpPr>
          <p:nvPr>
            <p:ph type="title"/>
          </p:nvPr>
        </p:nvSpPr>
        <p:spPr/>
        <p:txBody>
          <a:bodyPr/>
          <a:lstStyle/>
          <a:p>
            <a:pPr algn="ctr"/>
            <a:r>
              <a:rPr lang="en-US" b="0" i="0" u="none" strike="noStrike" dirty="0">
                <a:solidFill>
                  <a:srgbClr val="000000"/>
                </a:solidFill>
                <a:effectLst/>
                <a:latin typeface="Helvetica" pitchFamily="2" charset="0"/>
              </a:rPr>
              <a:t>SPICE model vs. statistical floor</a:t>
            </a:r>
            <a:endParaRPr lang="en-US" dirty="0"/>
          </a:p>
        </p:txBody>
      </p:sp>
      <p:sp>
        <p:nvSpPr>
          <p:cNvPr id="3" name="TextBox 2">
            <a:extLst>
              <a:ext uri="{FF2B5EF4-FFF2-40B4-BE49-F238E27FC236}">
                <a16:creationId xmlns:a16="http://schemas.microsoft.com/office/drawing/2014/main" id="{35F5ED4C-50B0-6AE8-0B5D-E9D96D8B306C}"/>
              </a:ext>
            </a:extLst>
          </p:cNvPr>
          <p:cNvSpPr txBox="1"/>
          <p:nvPr/>
        </p:nvSpPr>
        <p:spPr>
          <a:xfrm>
            <a:off x="440803" y="1691561"/>
            <a:ext cx="6038151"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Latest (WG-approved) ice model SPICE FTP v3 represents some of our latest and best understanding of the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IceCube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 incorporates the birefringence model of anisotropy from the previous model SPICE BFR, refines our model of the scattering function, and describes ice layer undulations everywhere in the detector with unprecedented precision.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 also comes with a full covariance matrix and thus a model of statistical uncertainties. However, the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g.o.f.</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improvements from the previous ice model (BFR) go far beyond what is expected from these uncertainties, and thus a question was raised: how much more improvement is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simulated the complete flasher dataset with the best ice and detector description. The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g.o.f.</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model error, calculated in the same way as for data, are indicated as “statistical floor”.</a:t>
            </a:r>
          </a:p>
        </p:txBody>
      </p:sp>
      <p:pic>
        <p:nvPicPr>
          <p:cNvPr id="4" name="Picture 3">
            <a:extLst>
              <a:ext uri="{FF2B5EF4-FFF2-40B4-BE49-F238E27FC236}">
                <a16:creationId xmlns:a16="http://schemas.microsoft.com/office/drawing/2014/main" id="{0B6E002F-1A42-E545-A9AC-3F5A90C2E2F8}"/>
              </a:ext>
            </a:extLst>
          </p:cNvPr>
          <p:cNvPicPr>
            <a:picLocks noChangeAspect="1"/>
          </p:cNvPicPr>
          <p:nvPr/>
        </p:nvPicPr>
        <p:blipFill>
          <a:blip r:embed="rId2"/>
          <a:stretch>
            <a:fillRect/>
          </a:stretch>
        </p:blipFill>
        <p:spPr>
          <a:xfrm>
            <a:off x="7222979" y="2010213"/>
            <a:ext cx="4528218" cy="4482662"/>
          </a:xfrm>
          <a:prstGeom prst="rect">
            <a:avLst/>
          </a:prstGeom>
        </p:spPr>
      </p:pic>
      <p:sp>
        <p:nvSpPr>
          <p:cNvPr id="5" name="TextBox 4">
            <a:extLst>
              <a:ext uri="{FF2B5EF4-FFF2-40B4-BE49-F238E27FC236}">
                <a16:creationId xmlns:a16="http://schemas.microsoft.com/office/drawing/2014/main" id="{9948D10C-CE55-D534-54CF-A0BF17A6B489}"/>
              </a:ext>
            </a:extLst>
          </p:cNvPr>
          <p:cNvSpPr txBox="1"/>
          <p:nvPr/>
        </p:nvSpPr>
        <p:spPr>
          <a:xfrm rot="16200000">
            <a:off x="6494585" y="3782647"/>
            <a:ext cx="1638525" cy="369332"/>
          </a:xfrm>
          <a:prstGeom prst="rect">
            <a:avLst/>
          </a:prstGeom>
          <a:solidFill>
            <a:schemeClr val="bg1"/>
          </a:solidFill>
        </p:spPr>
        <p:txBody>
          <a:bodyPr wrap="none" rtlCol="0">
            <a:spAutoFit/>
          </a:bodyPr>
          <a:lstStyle/>
          <a:p>
            <a:r>
              <a:rPr lang="en-US" dirty="0"/>
              <a:t>goodness of fit</a:t>
            </a:r>
          </a:p>
        </p:txBody>
      </p:sp>
      <p:sp>
        <p:nvSpPr>
          <p:cNvPr id="6" name="Oval 5">
            <a:extLst>
              <a:ext uri="{FF2B5EF4-FFF2-40B4-BE49-F238E27FC236}">
                <a16:creationId xmlns:a16="http://schemas.microsoft.com/office/drawing/2014/main" id="{7E584E70-915D-3DC5-7E11-6E18002204A2}"/>
              </a:ext>
            </a:extLst>
          </p:cNvPr>
          <p:cNvSpPr/>
          <p:nvPr/>
        </p:nvSpPr>
        <p:spPr>
          <a:xfrm>
            <a:off x="11476883" y="5586153"/>
            <a:ext cx="45719" cy="4571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4B58519-CD13-4404-0F06-C39963E3E9EE}"/>
              </a:ext>
            </a:extLst>
          </p:cNvPr>
          <p:cNvSpPr txBox="1"/>
          <p:nvPr/>
        </p:nvSpPr>
        <p:spPr>
          <a:xfrm>
            <a:off x="11499742" y="5439735"/>
            <a:ext cx="577402" cy="338554"/>
          </a:xfrm>
          <a:prstGeom prst="rect">
            <a:avLst/>
          </a:prstGeom>
          <a:noFill/>
        </p:spPr>
        <p:txBody>
          <a:bodyPr wrap="none" rtlCol="0">
            <a:spAutoFit/>
          </a:bodyPr>
          <a:lstStyle/>
          <a:p>
            <a:r>
              <a:rPr lang="en-US" sz="1600" dirty="0"/>
              <a:t>RPM</a:t>
            </a:r>
          </a:p>
        </p:txBody>
      </p:sp>
    </p:spTree>
    <p:extLst>
      <p:ext uri="{BB962C8B-B14F-4D97-AF65-F5344CB8AC3E}">
        <p14:creationId xmlns:p14="http://schemas.microsoft.com/office/powerpoint/2010/main" val="2230402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C32CE-EEB9-A22A-9BD2-BC4A17DA2104}"/>
            </a:ext>
          </a:extLst>
        </p:cNvPr>
        <p:cNvGrpSpPr/>
        <p:nvPr/>
      </p:nvGrpSpPr>
      <p:grpSpPr>
        <a:xfrm>
          <a:off x="0" y="0"/>
          <a:ext cx="0" cy="0"/>
          <a:chOff x="0" y="0"/>
          <a:chExt cx="0" cy="0"/>
        </a:xfrm>
      </p:grpSpPr>
      <p:sp>
        <p:nvSpPr>
          <p:cNvPr id="32" name="TextBox 31">
            <a:extLst>
              <a:ext uri="{FF2B5EF4-FFF2-40B4-BE49-F238E27FC236}">
                <a16:creationId xmlns:a16="http://schemas.microsoft.com/office/drawing/2014/main" id="{137DA0C2-8A0C-6DB8-6E81-FFE436C3C41B}"/>
              </a:ext>
            </a:extLst>
          </p:cNvPr>
          <p:cNvSpPr txBox="1"/>
          <p:nvPr/>
        </p:nvSpPr>
        <p:spPr>
          <a:xfrm>
            <a:off x="6965373" y="1644749"/>
            <a:ext cx="4775199" cy="5078313"/>
          </a:xfrm>
          <a:prstGeom prst="rect">
            <a:avLst/>
          </a:prstGeom>
          <a:noFill/>
        </p:spPr>
        <p:txBody>
          <a:bodyPr wrap="square" rtlCol="0">
            <a:spAutoFit/>
          </a:bodyPr>
          <a:lstStyle/>
          <a:p>
            <a:r>
              <a:rPr lang="en-US" dirty="0"/>
              <a:t>Average </a:t>
            </a:r>
            <a:r>
              <a:rPr lang="en-US" dirty="0" err="1"/>
              <a:t>llh</a:t>
            </a:r>
            <a:r>
              <a:rPr lang="en-US" dirty="0"/>
              <a:t> (over all LEDs) on each string.</a:t>
            </a:r>
          </a:p>
          <a:p>
            <a:endParaRPr lang="en-US" dirty="0"/>
          </a:p>
          <a:p>
            <a:r>
              <a:rPr lang="en-US" dirty="0"/>
              <a:t>Overall average for the entire detector is 0.664</a:t>
            </a:r>
          </a:p>
          <a:p>
            <a:endParaRPr lang="en-US" dirty="0"/>
          </a:p>
          <a:p>
            <a:r>
              <a:rPr lang="en-US" dirty="0"/>
              <a:t>Cf. reconstruction of simulated data:</a:t>
            </a:r>
          </a:p>
          <a:p>
            <a:endParaRPr lang="en-US" dirty="0"/>
          </a:p>
          <a:p>
            <a:r>
              <a:rPr lang="en-US" dirty="0"/>
              <a:t>range of 0.42 to 0.45 with the average of 0.439.</a:t>
            </a:r>
          </a:p>
          <a:p>
            <a:endParaRPr lang="en-US" dirty="0">
              <a:solidFill>
                <a:srgbClr val="000000"/>
              </a:solidFill>
              <a:effectLst/>
              <a:latin typeface="Calibri" panose="020F0502020204030204" pitchFamily="34" charset="0"/>
              <a:cs typeface="Calibri" panose="020F0502020204030204" pitchFamily="34" charset="0"/>
            </a:endParaRPr>
          </a:p>
          <a:p>
            <a:r>
              <a:rPr lang="en-US" dirty="0">
                <a:solidFill>
                  <a:srgbClr val="000000"/>
                </a:solidFill>
                <a:effectLst/>
                <a:latin typeface="Calibri" panose="020F0502020204030204" pitchFamily="34" charset="0"/>
                <a:cs typeface="Calibri" panose="020F0502020204030204" pitchFamily="34" charset="0"/>
              </a:rPr>
              <a:t>Quality of description </a:t>
            </a:r>
            <a:r>
              <a:rPr lang="en-US" dirty="0">
                <a:solidFill>
                  <a:srgbClr val="000000"/>
                </a:solidFill>
                <a:latin typeface="Calibri" panose="020F0502020204030204" pitchFamily="34" charset="0"/>
                <a:cs typeface="Calibri" panose="020F0502020204030204" pitchFamily="34" charset="0"/>
              </a:rPr>
              <a:t>of data is worse than simulated data everywhere but also varies in different parts of the detector.</a:t>
            </a:r>
          </a:p>
          <a:p>
            <a:endParaRPr lang="en-US" dirty="0">
              <a:solidFill>
                <a:srgbClr val="000000"/>
              </a:solidFill>
              <a:effectLst/>
              <a:latin typeface="Calibri" panose="020F0502020204030204" pitchFamily="34" charset="0"/>
              <a:cs typeface="Calibri" panose="020F0502020204030204" pitchFamily="34" charset="0"/>
            </a:endParaRPr>
          </a:p>
          <a:p>
            <a:r>
              <a:rPr lang="en-US" dirty="0">
                <a:solidFill>
                  <a:srgbClr val="000000"/>
                </a:solidFill>
                <a:effectLst/>
                <a:latin typeface="Calibri" panose="020F0502020204030204" pitchFamily="34" charset="0"/>
                <a:cs typeface="Calibri" panose="020F0502020204030204" pitchFamily="34" charset="0"/>
              </a:rPr>
              <a:t>This is seen in a variety of metrics (flasher LED brightness, DOM sensitivity, hole ice quality)</a:t>
            </a:r>
          </a:p>
          <a:p>
            <a:endParaRPr lang="en-US" dirty="0">
              <a:solidFill>
                <a:srgbClr val="000000"/>
              </a:solidFill>
              <a:latin typeface="Calibri" panose="020F0502020204030204" pitchFamily="34" charset="0"/>
              <a:cs typeface="Calibri" panose="020F0502020204030204" pitchFamily="34" charset="0"/>
            </a:endParaRPr>
          </a:p>
          <a:p>
            <a:r>
              <a:rPr lang="en-US" dirty="0">
                <a:solidFill>
                  <a:srgbClr val="000000"/>
                </a:solidFill>
                <a:effectLst/>
                <a:latin typeface="Calibri" panose="020F0502020204030204" pitchFamily="34" charset="0"/>
                <a:cs typeface="Calibri" panose="020F0502020204030204" pitchFamily="34" charset="0"/>
              </a:rPr>
              <a:t>Not explained by deployment order or time/fuel spent on string deployment</a:t>
            </a:r>
          </a:p>
          <a:p>
            <a:endParaRPr lang="en-US" dirty="0"/>
          </a:p>
        </p:txBody>
      </p:sp>
      <p:sp>
        <p:nvSpPr>
          <p:cNvPr id="11" name="Freeform 10">
            <a:extLst>
              <a:ext uri="{FF2B5EF4-FFF2-40B4-BE49-F238E27FC236}">
                <a16:creationId xmlns:a16="http://schemas.microsoft.com/office/drawing/2014/main" id="{4EC3501D-13B8-29EC-D4BA-B036CCB3628A}"/>
              </a:ext>
            </a:extLst>
          </p:cNvPr>
          <p:cNvSpPr/>
          <p:nvPr/>
        </p:nvSpPr>
        <p:spPr>
          <a:xfrm>
            <a:off x="3117273" y="2568633"/>
            <a:ext cx="1787236" cy="1629294"/>
          </a:xfrm>
          <a:custGeom>
            <a:avLst/>
            <a:gdLst>
              <a:gd name="connsiteX0" fmla="*/ 232756 w 1787236"/>
              <a:gd name="connsiteY0" fmla="*/ 207818 h 1629294"/>
              <a:gd name="connsiteX1" fmla="*/ 1197032 w 1787236"/>
              <a:gd name="connsiteY1" fmla="*/ 0 h 1629294"/>
              <a:gd name="connsiteX2" fmla="*/ 1787236 w 1787236"/>
              <a:gd name="connsiteY2" fmla="*/ 822960 h 1629294"/>
              <a:gd name="connsiteX3" fmla="*/ 1305098 w 1787236"/>
              <a:gd name="connsiteY3" fmla="*/ 1496291 h 1629294"/>
              <a:gd name="connsiteX4" fmla="*/ 623454 w 1787236"/>
              <a:gd name="connsiteY4" fmla="*/ 1629294 h 1629294"/>
              <a:gd name="connsiteX5" fmla="*/ 0 w 1787236"/>
              <a:gd name="connsiteY5" fmla="*/ 822960 h 1629294"/>
              <a:gd name="connsiteX6" fmla="*/ 232756 w 1787236"/>
              <a:gd name="connsiteY6" fmla="*/ 207818 h 162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7236" h="1629294">
                <a:moveTo>
                  <a:pt x="232756" y="207818"/>
                </a:moveTo>
                <a:lnTo>
                  <a:pt x="1197032" y="0"/>
                </a:lnTo>
                <a:lnTo>
                  <a:pt x="1787236" y="822960"/>
                </a:lnTo>
                <a:lnTo>
                  <a:pt x="1305098" y="1496291"/>
                </a:lnTo>
                <a:lnTo>
                  <a:pt x="623454" y="1629294"/>
                </a:lnTo>
                <a:lnTo>
                  <a:pt x="0" y="822960"/>
                </a:lnTo>
                <a:lnTo>
                  <a:pt x="232756" y="207818"/>
                </a:lnTo>
                <a:close/>
              </a:path>
            </a:pathLst>
          </a:cu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AD007F6-7B06-8134-F442-3DE5BC454074}"/>
              </a:ext>
            </a:extLst>
          </p:cNvPr>
          <p:cNvCxnSpPr>
            <a:stCxn id="11" idx="5"/>
          </p:cNvCxnSpPr>
          <p:nvPr/>
        </p:nvCxnSpPr>
        <p:spPr>
          <a:xfrm flipH="1" flipV="1">
            <a:off x="1695796" y="1612669"/>
            <a:ext cx="1421477" cy="177892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A1FAAE2-9D91-EB97-0396-815934A27934}"/>
              </a:ext>
            </a:extLst>
          </p:cNvPr>
          <p:cNvCxnSpPr>
            <a:cxnSpLocks/>
          </p:cNvCxnSpPr>
          <p:nvPr/>
        </p:nvCxnSpPr>
        <p:spPr>
          <a:xfrm flipV="1">
            <a:off x="4738254" y="1020388"/>
            <a:ext cx="856210" cy="214052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A46C006-529F-C281-C27B-52330AC54223}"/>
              </a:ext>
            </a:extLst>
          </p:cNvPr>
          <p:cNvCxnSpPr>
            <a:cxnSpLocks/>
          </p:cNvCxnSpPr>
          <p:nvPr/>
        </p:nvCxnSpPr>
        <p:spPr>
          <a:xfrm>
            <a:off x="4655127" y="3787514"/>
            <a:ext cx="1047403" cy="143911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07B043F-DF59-18B5-C844-2E9D8DBBE33C}"/>
              </a:ext>
            </a:extLst>
          </p:cNvPr>
          <p:cNvCxnSpPr>
            <a:cxnSpLocks/>
          </p:cNvCxnSpPr>
          <p:nvPr/>
        </p:nvCxnSpPr>
        <p:spPr>
          <a:xfrm flipH="1">
            <a:off x="2426647" y="4216630"/>
            <a:ext cx="519546" cy="144641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B923966-33B2-45F8-CAC5-02816BBC472D}"/>
              </a:ext>
            </a:extLst>
          </p:cNvPr>
          <p:cNvCxnSpPr>
            <a:cxnSpLocks/>
          </p:cNvCxnSpPr>
          <p:nvPr/>
        </p:nvCxnSpPr>
        <p:spPr>
          <a:xfrm flipH="1">
            <a:off x="2946193" y="4108565"/>
            <a:ext cx="748145" cy="108065"/>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71369D3-FFB2-DFE3-C535-701F525DB674}"/>
              </a:ext>
            </a:extLst>
          </p:cNvPr>
          <p:cNvPicPr>
            <a:picLocks noChangeAspect="1"/>
          </p:cNvPicPr>
          <p:nvPr/>
        </p:nvPicPr>
        <p:blipFill>
          <a:blip r:embed="rId2"/>
          <a:srcRect/>
          <a:stretch/>
        </p:blipFill>
        <p:spPr>
          <a:xfrm>
            <a:off x="395816" y="146050"/>
            <a:ext cx="6235700" cy="6565900"/>
          </a:xfrm>
          <a:prstGeom prst="rect">
            <a:avLst/>
          </a:prstGeom>
        </p:spPr>
      </p:pic>
      <p:sp>
        <p:nvSpPr>
          <p:cNvPr id="3" name="Title 2">
            <a:extLst>
              <a:ext uri="{FF2B5EF4-FFF2-40B4-BE49-F238E27FC236}">
                <a16:creationId xmlns:a16="http://schemas.microsoft.com/office/drawing/2014/main" id="{8B30F6FB-AB87-DF19-F5E7-81A3FC43EF8E}"/>
              </a:ext>
            </a:extLst>
          </p:cNvPr>
          <p:cNvSpPr>
            <a:spLocks noGrp="1"/>
          </p:cNvSpPr>
          <p:nvPr>
            <p:ph type="title"/>
          </p:nvPr>
        </p:nvSpPr>
        <p:spPr>
          <a:xfrm>
            <a:off x="6555741" y="134938"/>
            <a:ext cx="5594462" cy="1325563"/>
          </a:xfrm>
        </p:spPr>
        <p:txBody>
          <a:bodyPr/>
          <a:lstStyle/>
          <a:p>
            <a:pPr algn="ctr"/>
            <a:r>
              <a:rPr lang="en-US" dirty="0">
                <a:latin typeface="Calibri" panose="020F0502020204030204" pitchFamily="34" charset="0"/>
                <a:cs typeface="Calibri" panose="020F0502020204030204" pitchFamily="34" charset="0"/>
              </a:rPr>
              <a:t>Uniformity in quality of detector description</a:t>
            </a:r>
            <a:endParaRPr lang="en-US" dirty="0"/>
          </a:p>
        </p:txBody>
      </p:sp>
      <p:sp>
        <p:nvSpPr>
          <p:cNvPr id="4" name="Rectangle 3">
            <a:extLst>
              <a:ext uri="{FF2B5EF4-FFF2-40B4-BE49-F238E27FC236}">
                <a16:creationId xmlns:a16="http://schemas.microsoft.com/office/drawing/2014/main" id="{26E483A0-8382-FB52-E855-EB8D66D64967}"/>
              </a:ext>
            </a:extLst>
          </p:cNvPr>
          <p:cNvSpPr/>
          <p:nvPr/>
        </p:nvSpPr>
        <p:spPr>
          <a:xfrm>
            <a:off x="4035192" y="5554909"/>
            <a:ext cx="2310744" cy="349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346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BB6AB45-DCC9-38CC-A469-0FC496B89736}"/>
              </a:ext>
            </a:extLst>
          </p:cNvPr>
          <p:cNvSpPr txBox="1"/>
          <p:nvPr/>
        </p:nvSpPr>
        <p:spPr>
          <a:xfrm>
            <a:off x="4642324" y="352287"/>
            <a:ext cx="7405769" cy="2308324"/>
          </a:xfrm>
          <a:prstGeom prst="rect">
            <a:avLst/>
          </a:prstGeom>
          <a:noFill/>
          <a:ln>
            <a:solidFill>
              <a:srgbClr val="4F81BD"/>
            </a:solidFill>
          </a:ln>
        </p:spPr>
        <p:txBody>
          <a:bodyPr wrap="square" rtlCol="0">
            <a:spAutoFit/>
          </a:bodyPr>
          <a:lstStyle/>
          <a:p>
            <a:pPr defTabSz="457200" eaLnBrk="1" fontAlgn="base" hangingPunct="1">
              <a:spcBef>
                <a:spcPct val="0"/>
              </a:spcBef>
              <a:spcAft>
                <a:spcPct val="0"/>
              </a:spcAft>
            </a:pPr>
            <a:r>
              <a:rPr lang="en-US" altLang="en-US" sz="1800" dirty="0">
                <a:solidFill>
                  <a:prstClr val="black"/>
                </a:solidFill>
              </a:rPr>
              <a:t>AMANDA:</a:t>
            </a:r>
          </a:p>
          <a:p>
            <a:pPr defTabSz="457200" eaLnBrk="1" fontAlgn="base" hangingPunct="1">
              <a:spcBef>
                <a:spcPct val="0"/>
              </a:spcBef>
              <a:spcAft>
                <a:spcPct val="0"/>
              </a:spcAft>
            </a:pPr>
            <a:r>
              <a:rPr lang="en-US" altLang="en-US" dirty="0">
                <a:solidFill>
                  <a:prstClr val="black"/>
                </a:solidFill>
              </a:rPr>
              <a:t>	</a:t>
            </a:r>
            <a:r>
              <a:rPr lang="en-US" altLang="en-US" sz="1800" dirty="0">
                <a:solidFill>
                  <a:prstClr val="black"/>
                </a:solidFill>
              </a:rPr>
              <a:t>Sweden camera deployed in 1998 in AMANDA hole 13</a:t>
            </a:r>
          </a:p>
          <a:p>
            <a:pPr defTabSz="457200" eaLnBrk="1" fontAlgn="base" hangingPunct="1">
              <a:spcBef>
                <a:spcPct val="0"/>
              </a:spcBef>
              <a:spcAft>
                <a:spcPct val="0"/>
              </a:spcAft>
            </a:pPr>
            <a:r>
              <a:rPr lang="en-US" altLang="en-US" sz="1800" dirty="0" err="1">
                <a:solidFill>
                  <a:prstClr val="black"/>
                </a:solidFill>
              </a:rPr>
              <a:t>IceCube</a:t>
            </a:r>
            <a:r>
              <a:rPr lang="en-US" altLang="en-US" sz="1800" dirty="0">
                <a:solidFill>
                  <a:prstClr val="black"/>
                </a:solidFill>
              </a:rPr>
              <a:t>:</a:t>
            </a:r>
            <a:endParaRPr lang="en-US" altLang="en-US" dirty="0">
              <a:solidFill>
                <a:prstClr val="black"/>
              </a:solidFill>
            </a:endParaRPr>
          </a:p>
          <a:p>
            <a:pPr defTabSz="457200" eaLnBrk="1" fontAlgn="base" hangingPunct="1">
              <a:spcBef>
                <a:spcPct val="0"/>
              </a:spcBef>
              <a:spcAft>
                <a:spcPct val="0"/>
              </a:spcAft>
            </a:pPr>
            <a:r>
              <a:rPr lang="en-US" altLang="en-US" sz="1800" dirty="0">
                <a:solidFill>
                  <a:prstClr val="black"/>
                </a:solidFill>
              </a:rPr>
              <a:t>	Bubble camera deployed in the 2006/7 season with string 57</a:t>
            </a:r>
          </a:p>
          <a:p>
            <a:pPr defTabSz="457200" eaLnBrk="1" fontAlgn="base" hangingPunct="1">
              <a:spcBef>
                <a:spcPct val="0"/>
              </a:spcBef>
              <a:spcAft>
                <a:spcPct val="0"/>
              </a:spcAft>
            </a:pPr>
            <a:r>
              <a:rPr lang="en-US" altLang="en-US" sz="1800" dirty="0">
                <a:solidFill>
                  <a:prstClr val="black"/>
                </a:solidFill>
              </a:rPr>
              <a:t>	Sweden camera deployed in the 2010/11 season with the last string (80)</a:t>
            </a:r>
          </a:p>
          <a:p>
            <a:pPr defTabSz="457200" eaLnBrk="1" fontAlgn="base" hangingPunct="1">
              <a:spcBef>
                <a:spcPct val="0"/>
              </a:spcBef>
              <a:spcAft>
                <a:spcPct val="0"/>
              </a:spcAft>
            </a:pPr>
            <a:r>
              <a:rPr lang="en-US" altLang="en-US" dirty="0">
                <a:solidFill>
                  <a:prstClr val="black"/>
                </a:solidFill>
              </a:rPr>
              <a:t>Upgrade:</a:t>
            </a:r>
          </a:p>
          <a:p>
            <a:pPr defTabSz="457200" eaLnBrk="1" fontAlgn="base" hangingPunct="1">
              <a:spcBef>
                <a:spcPct val="0"/>
              </a:spcBef>
              <a:spcAft>
                <a:spcPct val="0"/>
              </a:spcAft>
            </a:pPr>
            <a:r>
              <a:rPr lang="en-US" altLang="en-US" sz="1800" dirty="0">
                <a:solidFill>
                  <a:prstClr val="black"/>
                </a:solidFill>
              </a:rPr>
              <a:t>	Four working Sweden cameras on three upgrade strings</a:t>
            </a:r>
          </a:p>
          <a:p>
            <a:pPr defTabSz="457200" eaLnBrk="1" fontAlgn="base" hangingPunct="1">
              <a:spcBef>
                <a:spcPct val="0"/>
              </a:spcBef>
              <a:spcAft>
                <a:spcPct val="0"/>
              </a:spcAft>
            </a:pPr>
            <a:r>
              <a:rPr lang="en-US" altLang="en-US" dirty="0">
                <a:solidFill>
                  <a:prstClr val="black"/>
                </a:solidFill>
              </a:rPr>
              <a:t>	3-4 smaller cameras on most Upgrade sensors (</a:t>
            </a:r>
            <a:r>
              <a:rPr lang="en-US" altLang="en-US" dirty="0" err="1">
                <a:solidFill>
                  <a:prstClr val="black"/>
                </a:solidFill>
              </a:rPr>
              <a:t>mDOMs</a:t>
            </a:r>
            <a:r>
              <a:rPr lang="en-US" altLang="en-US" dirty="0">
                <a:solidFill>
                  <a:prstClr val="black"/>
                </a:solidFill>
              </a:rPr>
              <a:t> and </a:t>
            </a:r>
            <a:r>
              <a:rPr lang="en-US" altLang="en-US" dirty="0" err="1">
                <a:solidFill>
                  <a:prstClr val="black"/>
                </a:solidFill>
              </a:rPr>
              <a:t>dEggs</a:t>
            </a:r>
            <a:r>
              <a:rPr lang="en-US" altLang="en-US" dirty="0">
                <a:solidFill>
                  <a:prstClr val="black"/>
                </a:solidFill>
              </a:rPr>
              <a:t>)</a:t>
            </a:r>
            <a:endParaRPr lang="en-US" altLang="en-US" sz="1800" dirty="0">
              <a:solidFill>
                <a:prstClr val="black"/>
              </a:solidFill>
            </a:endParaRPr>
          </a:p>
        </p:txBody>
      </p:sp>
      <p:pic>
        <p:nvPicPr>
          <p:cNvPr id="4" name="Picture 8" descr="Skärmavbild 2013-07-31 kl. 11.25.14.png">
            <a:extLst>
              <a:ext uri="{FF2B5EF4-FFF2-40B4-BE49-F238E27FC236}">
                <a16:creationId xmlns:a16="http://schemas.microsoft.com/office/drawing/2014/main" id="{2884F158-E5FD-36DE-8187-4FBAC7210F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905" y="78278"/>
            <a:ext cx="4381500"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Skärmavbild 2013-07-31 kl. 11.27.19.png">
            <a:extLst>
              <a:ext uri="{FF2B5EF4-FFF2-40B4-BE49-F238E27FC236}">
                <a16:creationId xmlns:a16="http://schemas.microsoft.com/office/drawing/2014/main" id="{A51C4177-C6EC-A4FB-C625-BA4172C78C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975" y="3476135"/>
            <a:ext cx="4386430"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IceCube 86_black-cut.pdf">
            <a:extLst>
              <a:ext uri="{FF2B5EF4-FFF2-40B4-BE49-F238E27FC236}">
                <a16:creationId xmlns:a16="http://schemas.microsoft.com/office/drawing/2014/main" id="{FD695D21-D654-9171-2909-9F5ED72362D0}"/>
              </a:ext>
            </a:extLst>
          </p:cNvPr>
          <p:cNvPicPr>
            <a:picLocks noChangeAspect="1"/>
          </p:cNvPicPr>
          <p:nvPr/>
        </p:nvPicPr>
        <p:blipFill>
          <a:blip r:embed="rId4">
            <a:extLst>
              <a:ext uri="{28A0092B-C50C-407E-A947-70E740481C1C}">
                <a14:useLocalDpi xmlns:a14="http://schemas.microsoft.com/office/drawing/2010/main" val="0"/>
              </a:ext>
            </a:extLst>
          </a:blip>
          <a:srcRect b="9831"/>
          <a:stretch>
            <a:fillRect/>
          </a:stretch>
        </p:blipFill>
        <p:spPr bwMode="auto">
          <a:xfrm>
            <a:off x="5525613" y="2660611"/>
            <a:ext cx="5639192" cy="405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F2EDC329-EDC3-C1B3-1ACD-5CA7051CCB15}"/>
              </a:ext>
            </a:extLst>
          </p:cNvPr>
          <p:cNvCxnSpPr>
            <a:cxnSpLocks noChangeShapeType="1"/>
          </p:cNvCxnSpPr>
          <p:nvPr/>
        </p:nvCxnSpPr>
        <p:spPr bwMode="auto">
          <a:xfrm flipH="1">
            <a:off x="7796490" y="5746783"/>
            <a:ext cx="431800" cy="360363"/>
          </a:xfrm>
          <a:prstGeom prst="straightConnector1">
            <a:avLst/>
          </a:prstGeom>
          <a:noFill/>
          <a:ln w="5715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 name="Title 7">
            <a:extLst>
              <a:ext uri="{FF2B5EF4-FFF2-40B4-BE49-F238E27FC236}">
                <a16:creationId xmlns:a16="http://schemas.microsoft.com/office/drawing/2014/main" id="{834C21FD-9486-EC93-DEF3-C08449B5187D}"/>
              </a:ext>
            </a:extLst>
          </p:cNvPr>
          <p:cNvSpPr>
            <a:spLocks noGrp="1"/>
          </p:cNvSpPr>
          <p:nvPr>
            <p:ph type="title"/>
          </p:nvPr>
        </p:nvSpPr>
        <p:spPr>
          <a:xfrm>
            <a:off x="6038353" y="39658"/>
            <a:ext cx="4613709" cy="625257"/>
          </a:xfrm>
          <a:solidFill>
            <a:schemeClr val="bg1"/>
          </a:solidFill>
        </p:spPr>
        <p:txBody>
          <a:bodyPr>
            <a:normAutofit fontScale="90000"/>
          </a:bodyPr>
          <a:lstStyle/>
          <a:p>
            <a:r>
              <a:rPr lang="en-US" altLang="en-US" dirty="0">
                <a:ea typeface="ＭＳ Ｐゴシック" panose="020B0600070205080204" pitchFamily="34" charset="-128"/>
              </a:rPr>
              <a:t>Hole ice cameras</a:t>
            </a:r>
            <a:endParaRPr lang="en-US" dirty="0"/>
          </a:p>
        </p:txBody>
      </p:sp>
    </p:spTree>
    <p:extLst>
      <p:ext uri="{BB962C8B-B14F-4D97-AF65-F5344CB8AC3E}">
        <p14:creationId xmlns:p14="http://schemas.microsoft.com/office/powerpoint/2010/main" val="3555732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images of a light&#10;&#10;Description automatically generated">
            <a:extLst>
              <a:ext uri="{FF2B5EF4-FFF2-40B4-BE49-F238E27FC236}">
                <a16:creationId xmlns:a16="http://schemas.microsoft.com/office/drawing/2014/main" id="{9E748EA8-5238-438E-C27E-338D503CD52C}"/>
              </a:ext>
            </a:extLst>
          </p:cNvPr>
          <p:cNvPicPr>
            <a:picLocks noChangeAspect="1"/>
          </p:cNvPicPr>
          <p:nvPr/>
        </p:nvPicPr>
        <p:blipFill rotWithShape="1">
          <a:blip r:embed="rId2"/>
          <a:srcRect l="12897" t="6404" r="13119" b="6658"/>
          <a:stretch/>
        </p:blipFill>
        <p:spPr>
          <a:xfrm>
            <a:off x="1427050" y="0"/>
            <a:ext cx="9337899" cy="6858000"/>
          </a:xfrm>
          <a:prstGeom prst="rect">
            <a:avLst/>
          </a:prstGeom>
        </p:spPr>
      </p:pic>
    </p:spTree>
    <p:extLst>
      <p:ext uri="{BB962C8B-B14F-4D97-AF65-F5344CB8AC3E}">
        <p14:creationId xmlns:p14="http://schemas.microsoft.com/office/powerpoint/2010/main" val="3622326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4F1B5AE-E3BA-EA4D-8686-C0C6CA0CDC33}"/>
              </a:ext>
            </a:extLst>
          </p:cNvPr>
          <p:cNvSpPr>
            <a:spLocks noGrp="1"/>
          </p:cNvSpPr>
          <p:nvPr>
            <p:ph type="title"/>
          </p:nvPr>
        </p:nvSpPr>
        <p:spPr>
          <a:xfrm>
            <a:off x="838200" y="4474"/>
            <a:ext cx="10515600" cy="1059368"/>
          </a:xfrm>
        </p:spPr>
        <p:txBody>
          <a:bodyPr>
            <a:normAutofit fontScale="90000"/>
          </a:bodyPr>
          <a:lstStyle/>
          <a:p>
            <a:pPr algn="ctr"/>
            <a:r>
              <a:rPr lang="en-US" dirty="0"/>
              <a:t>Refrozen hole ice is more complex than thought before the Swedish Camera took its pictures</a:t>
            </a:r>
          </a:p>
        </p:txBody>
      </p:sp>
      <p:pic>
        <p:nvPicPr>
          <p:cNvPr id="11" name="Picture 10">
            <a:extLst>
              <a:ext uri="{FF2B5EF4-FFF2-40B4-BE49-F238E27FC236}">
                <a16:creationId xmlns:a16="http://schemas.microsoft.com/office/drawing/2014/main" id="{AAEAF477-40EF-FF43-A813-0F7D7838038C}"/>
              </a:ext>
            </a:extLst>
          </p:cNvPr>
          <p:cNvPicPr>
            <a:picLocks noChangeAspect="1"/>
          </p:cNvPicPr>
          <p:nvPr/>
        </p:nvPicPr>
        <p:blipFill>
          <a:blip r:embed="rId3"/>
          <a:stretch>
            <a:fillRect/>
          </a:stretch>
        </p:blipFill>
        <p:spPr>
          <a:xfrm>
            <a:off x="1584265" y="1114312"/>
            <a:ext cx="3395318" cy="5527964"/>
          </a:xfrm>
          <a:prstGeom prst="rect">
            <a:avLst/>
          </a:prstGeom>
        </p:spPr>
      </p:pic>
      <p:pic>
        <p:nvPicPr>
          <p:cNvPr id="14" name="Bildobjekt 32" descr="Skärmavbild 2011-03-07 kl. 15.25.41.png">
            <a:extLst>
              <a:ext uri="{FF2B5EF4-FFF2-40B4-BE49-F238E27FC236}">
                <a16:creationId xmlns:a16="http://schemas.microsoft.com/office/drawing/2014/main" id="{447BFC58-0ACF-A840-BA1C-76102B4B6A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40538" y="1063842"/>
            <a:ext cx="4187825"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6854800D-1E5C-2840-BD66-C893363E8A63}"/>
              </a:ext>
            </a:extLst>
          </p:cNvPr>
          <p:cNvSpPr txBox="1"/>
          <p:nvPr/>
        </p:nvSpPr>
        <p:spPr>
          <a:xfrm>
            <a:off x="5515099" y="4191994"/>
            <a:ext cx="5838701" cy="2585323"/>
          </a:xfrm>
          <a:prstGeom prst="rect">
            <a:avLst/>
          </a:prstGeom>
          <a:solidFill>
            <a:schemeClr val="bg1">
              <a:lumMod val="95000"/>
            </a:schemeClr>
          </a:solidFill>
          <a:ln>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find:</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DOM touches the hole wall, is 2/3 of the hole diameter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Most of the HI is transparent, except for the milky central column centered in the hole and 1/3 of hole diameter (referred to as HI in the following, starting with the next 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 diameter is ½ of DOM diameter</a:t>
            </a:r>
          </a:p>
        </p:txBody>
      </p:sp>
    </p:spTree>
    <p:extLst>
      <p:ext uri="{BB962C8B-B14F-4D97-AF65-F5344CB8AC3E}">
        <p14:creationId xmlns:p14="http://schemas.microsoft.com/office/powerpoint/2010/main" val="3372740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F168C30-D626-7509-6D81-F718A676FCE5}"/>
              </a:ext>
            </a:extLst>
          </p:cNvPr>
          <p:cNvSpPr>
            <a:spLocks noChangeArrowheads="1"/>
          </p:cNvSpPr>
          <p:nvPr/>
        </p:nvSpPr>
        <p:spPr bwMode="auto">
          <a:xfrm>
            <a:off x="0" y="0"/>
            <a:ext cx="12192000" cy="762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eaLnBrk="0" fontAlgn="base" hangingPunct="0">
              <a:spcBef>
                <a:spcPct val="0"/>
              </a:spcBef>
              <a:spcAft>
                <a:spcPct val="0"/>
              </a:spcAft>
              <a:defRPr/>
            </a:pPr>
            <a:endParaRPr lang="de-DE" sz="2400">
              <a:solidFill>
                <a:prstClr val="black"/>
              </a:solidFill>
              <a:latin typeface="Times New Roman" charset="0"/>
              <a:ea typeface="ＭＳ Ｐゴシック" charset="0"/>
              <a:cs typeface="ＭＳ Ｐゴシック" charset="0"/>
            </a:endParaRPr>
          </a:p>
        </p:txBody>
      </p:sp>
      <p:sp>
        <p:nvSpPr>
          <p:cNvPr id="22531" name="Rectangle 3">
            <a:extLst>
              <a:ext uri="{FF2B5EF4-FFF2-40B4-BE49-F238E27FC236}">
                <a16:creationId xmlns:a16="http://schemas.microsoft.com/office/drawing/2014/main" id="{17FBEDD8-FE32-0332-7CF1-80C61755F31D}"/>
              </a:ext>
            </a:extLst>
          </p:cNvPr>
          <p:cNvSpPr>
            <a:spLocks noChangeArrowheads="1"/>
          </p:cNvSpPr>
          <p:nvPr/>
        </p:nvSpPr>
        <p:spPr bwMode="auto">
          <a:xfrm>
            <a:off x="0" y="762000"/>
            <a:ext cx="12192000" cy="228600"/>
          </a:xfrm>
          <a:prstGeom prst="rect">
            <a:avLst/>
          </a:prstGeom>
          <a:gradFill rotWithShape="0">
            <a:gsLst>
              <a:gs pos="0">
                <a:srgbClr val="3399FF">
                  <a:gamma/>
                  <a:shade val="46275"/>
                  <a:invGamma/>
                </a:srgbClr>
              </a:gs>
              <a:gs pos="100000">
                <a:srgbClr val="3399FF"/>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32" name="Rectangle 4">
            <a:extLst>
              <a:ext uri="{FF2B5EF4-FFF2-40B4-BE49-F238E27FC236}">
                <a16:creationId xmlns:a16="http://schemas.microsoft.com/office/drawing/2014/main" id="{2DC93CEA-FE86-842D-323A-9A702B39306F}"/>
              </a:ext>
            </a:extLst>
          </p:cNvPr>
          <p:cNvSpPr>
            <a:spLocks noChangeArrowheads="1"/>
          </p:cNvSpPr>
          <p:nvPr/>
        </p:nvSpPr>
        <p:spPr bwMode="auto">
          <a:xfrm>
            <a:off x="0" y="990600"/>
            <a:ext cx="12192000" cy="3048000"/>
          </a:xfrm>
          <a:prstGeom prst="rect">
            <a:avLst/>
          </a:prstGeom>
          <a:gradFill rotWithShape="0">
            <a:gsLst>
              <a:gs pos="0">
                <a:srgbClr val="5E9EFF"/>
              </a:gs>
              <a:gs pos="100000">
                <a:srgbClr val="FFEBFA"/>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eaLnBrk="0" fontAlgn="base" hangingPunct="0">
              <a:spcBef>
                <a:spcPct val="0"/>
              </a:spcBef>
              <a:spcAft>
                <a:spcPct val="0"/>
              </a:spcAft>
              <a:defRPr/>
            </a:pPr>
            <a:endParaRPr lang="de-DE" sz="2400">
              <a:solidFill>
                <a:prstClr val="black"/>
              </a:solidFill>
              <a:latin typeface="Times New Roman" charset="0"/>
              <a:ea typeface="ＭＳ Ｐゴシック" charset="0"/>
              <a:cs typeface="ＭＳ Ｐゴシック" charset="0"/>
            </a:endParaRPr>
          </a:p>
        </p:txBody>
      </p:sp>
      <p:sp>
        <p:nvSpPr>
          <p:cNvPr id="22533" name="Rectangle 5">
            <a:extLst>
              <a:ext uri="{FF2B5EF4-FFF2-40B4-BE49-F238E27FC236}">
                <a16:creationId xmlns:a16="http://schemas.microsoft.com/office/drawing/2014/main" id="{F791586B-AC52-C313-D7EB-9210FB01F679}"/>
              </a:ext>
            </a:extLst>
          </p:cNvPr>
          <p:cNvSpPr>
            <a:spLocks noChangeArrowheads="1"/>
          </p:cNvSpPr>
          <p:nvPr/>
        </p:nvSpPr>
        <p:spPr bwMode="auto">
          <a:xfrm>
            <a:off x="0" y="4419600"/>
            <a:ext cx="12192000" cy="533400"/>
          </a:xfrm>
          <a:prstGeom prst="rect">
            <a:avLst/>
          </a:prstGeom>
          <a:gradFill rotWithShape="0">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eaLnBrk="0" fontAlgn="base" hangingPunct="0">
              <a:spcBef>
                <a:spcPct val="0"/>
              </a:spcBef>
              <a:spcAft>
                <a:spcPct val="0"/>
              </a:spcAft>
              <a:defRPr/>
            </a:pPr>
            <a:endParaRPr lang="de-DE" sz="2400">
              <a:solidFill>
                <a:prstClr val="black"/>
              </a:solidFill>
              <a:latin typeface="Times New Roman" charset="0"/>
              <a:ea typeface="ＭＳ Ｐゴシック" charset="0"/>
              <a:cs typeface="ＭＳ Ｐゴシック" charset="0"/>
            </a:endParaRPr>
          </a:p>
        </p:txBody>
      </p:sp>
      <p:sp>
        <p:nvSpPr>
          <p:cNvPr id="22534" name="Rectangle 6">
            <a:extLst>
              <a:ext uri="{FF2B5EF4-FFF2-40B4-BE49-F238E27FC236}">
                <a16:creationId xmlns:a16="http://schemas.microsoft.com/office/drawing/2014/main" id="{BD707955-90EA-67E9-E041-2F2F6218C049}"/>
              </a:ext>
            </a:extLst>
          </p:cNvPr>
          <p:cNvSpPr>
            <a:spLocks noChangeArrowheads="1"/>
          </p:cNvSpPr>
          <p:nvPr/>
        </p:nvSpPr>
        <p:spPr bwMode="auto">
          <a:xfrm>
            <a:off x="0" y="4953000"/>
            <a:ext cx="12192000" cy="685800"/>
          </a:xfrm>
          <a:prstGeom prst="rect">
            <a:avLst/>
          </a:prstGeom>
          <a:gradFill rotWithShape="0">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35" name="Rectangle 7">
            <a:extLst>
              <a:ext uri="{FF2B5EF4-FFF2-40B4-BE49-F238E27FC236}">
                <a16:creationId xmlns:a16="http://schemas.microsoft.com/office/drawing/2014/main" id="{FDA181C0-85B0-7F6A-3667-A43B8BECCEEE}"/>
              </a:ext>
            </a:extLst>
          </p:cNvPr>
          <p:cNvSpPr>
            <a:spLocks noChangeArrowheads="1"/>
          </p:cNvSpPr>
          <p:nvPr/>
        </p:nvSpPr>
        <p:spPr bwMode="auto">
          <a:xfrm>
            <a:off x="0" y="4038600"/>
            <a:ext cx="12192000" cy="381000"/>
          </a:xfrm>
          <a:prstGeom prst="rect">
            <a:avLst/>
          </a:prstGeom>
          <a:gradFill rotWithShape="0">
            <a:gsLst>
              <a:gs pos="0">
                <a:schemeClr val="bg1"/>
              </a:gs>
              <a:gs pos="50000">
                <a:srgbClr val="EAEAEA"/>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fontAlgn="base">
              <a:spcBef>
                <a:spcPct val="0"/>
              </a:spcBef>
              <a:spcAft>
                <a:spcPct val="0"/>
              </a:spcAft>
              <a:defRPr/>
            </a:pPr>
            <a:endParaRPr lang="en-US" sz="3200">
              <a:solidFill>
                <a:prstClr val="black"/>
              </a:solidFill>
              <a:latin typeface="Calibri" charset="0"/>
              <a:ea typeface="ＭＳ Ｐゴシック" charset="0"/>
              <a:cs typeface="ＭＳ Ｐゴシック" charset="0"/>
            </a:endParaRPr>
          </a:p>
        </p:txBody>
      </p:sp>
      <p:sp>
        <p:nvSpPr>
          <p:cNvPr id="22536" name="Rectangle 8">
            <a:extLst>
              <a:ext uri="{FF2B5EF4-FFF2-40B4-BE49-F238E27FC236}">
                <a16:creationId xmlns:a16="http://schemas.microsoft.com/office/drawing/2014/main" id="{B97E1362-B21E-B876-D12C-28249CE91786}"/>
              </a:ext>
            </a:extLst>
          </p:cNvPr>
          <p:cNvSpPr>
            <a:spLocks noChangeArrowheads="1"/>
          </p:cNvSpPr>
          <p:nvPr/>
        </p:nvSpPr>
        <p:spPr bwMode="auto">
          <a:xfrm>
            <a:off x="0" y="5638800"/>
            <a:ext cx="12192000" cy="1219200"/>
          </a:xfrm>
          <a:prstGeom prst="rect">
            <a:avLst/>
          </a:prstGeom>
          <a:gradFill rotWithShape="0">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eaLnBrk="0" fontAlgn="base" hangingPunct="0">
              <a:spcBef>
                <a:spcPct val="0"/>
              </a:spcBef>
              <a:spcAft>
                <a:spcPct val="0"/>
              </a:spcAft>
              <a:defRPr/>
            </a:pPr>
            <a:endParaRPr lang="de-DE" sz="2400">
              <a:solidFill>
                <a:prstClr val="black"/>
              </a:solidFill>
              <a:latin typeface="Times New Roman" charset="0"/>
              <a:ea typeface="ＭＳ Ｐゴシック" charset="0"/>
              <a:cs typeface="ＭＳ Ｐゴシック" charset="0"/>
            </a:endParaRPr>
          </a:p>
        </p:txBody>
      </p:sp>
      <p:sp>
        <p:nvSpPr>
          <p:cNvPr id="22537" name="AutoShape 9" descr="Horizontale Steine">
            <a:extLst>
              <a:ext uri="{FF2B5EF4-FFF2-40B4-BE49-F238E27FC236}">
                <a16:creationId xmlns:a16="http://schemas.microsoft.com/office/drawing/2014/main" id="{2A5B15C3-28D0-6C81-D939-B2FBEF90F209}"/>
              </a:ext>
            </a:extLst>
          </p:cNvPr>
          <p:cNvSpPr>
            <a:spLocks noChangeArrowheads="1"/>
          </p:cNvSpPr>
          <p:nvPr/>
        </p:nvSpPr>
        <p:spPr bwMode="auto">
          <a:xfrm>
            <a:off x="5486400" y="609600"/>
            <a:ext cx="381000" cy="304800"/>
          </a:xfrm>
          <a:custGeom>
            <a:avLst/>
            <a:gdLst>
              <a:gd name="T0" fmla="*/ 190500 w 21600"/>
              <a:gd name="T1" fmla="*/ 0 h 21600"/>
              <a:gd name="T2" fmla="*/ 47625 w 21600"/>
              <a:gd name="T3" fmla="*/ 152400 h 21600"/>
              <a:gd name="T4" fmla="*/ 190500 w 21600"/>
              <a:gd name="T5" fmla="*/ 76200 h 21600"/>
              <a:gd name="T6" fmla="*/ 333375 w 21600"/>
              <a:gd name="T7" fmla="*/ 152400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blipFill dpi="0" rotWithShape="0">
            <a:blip r:embed="rId2"/>
            <a:srcRect/>
            <a:tile tx="0" ty="0" sx="100000" sy="100000" flip="none" algn="tl"/>
          </a:bli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defTabSz="457200" fontAlgn="base">
              <a:spcBef>
                <a:spcPct val="0"/>
              </a:spcBef>
              <a:spcAft>
                <a:spcPct val="0"/>
              </a:spcAft>
            </a:pPr>
            <a:endParaRPr lang="en-US">
              <a:solidFill>
                <a:prstClr val="black"/>
              </a:solidFill>
              <a:latin typeface="Calibri" panose="020F0502020204030204" pitchFamily="34" charset="0"/>
              <a:ea typeface="ＭＳ Ｐゴシック" panose="020B0600070205080204" pitchFamily="34" charset="-128"/>
            </a:endParaRPr>
          </a:p>
        </p:txBody>
      </p:sp>
      <p:sp>
        <p:nvSpPr>
          <p:cNvPr id="22538" name="Rectangle 10" descr="Horizontale Steine">
            <a:extLst>
              <a:ext uri="{FF2B5EF4-FFF2-40B4-BE49-F238E27FC236}">
                <a16:creationId xmlns:a16="http://schemas.microsoft.com/office/drawing/2014/main" id="{4988BEB8-7605-9F7C-C8FF-EC08A742FAA7}"/>
              </a:ext>
            </a:extLst>
          </p:cNvPr>
          <p:cNvSpPr>
            <a:spLocks noChangeArrowheads="1"/>
          </p:cNvSpPr>
          <p:nvPr/>
        </p:nvSpPr>
        <p:spPr bwMode="auto">
          <a:xfrm>
            <a:off x="5562600" y="685800"/>
            <a:ext cx="228600" cy="762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39" name="Rectangle 11">
            <a:extLst>
              <a:ext uri="{FF2B5EF4-FFF2-40B4-BE49-F238E27FC236}">
                <a16:creationId xmlns:a16="http://schemas.microsoft.com/office/drawing/2014/main" id="{632390EC-BA78-DE17-846A-1CA92FF90811}"/>
              </a:ext>
            </a:extLst>
          </p:cNvPr>
          <p:cNvSpPr>
            <a:spLocks noChangeArrowheads="1"/>
          </p:cNvSpPr>
          <p:nvPr/>
        </p:nvSpPr>
        <p:spPr bwMode="auto">
          <a:xfrm>
            <a:off x="3048000" y="685800"/>
            <a:ext cx="152400" cy="76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0" name="Line 12">
            <a:extLst>
              <a:ext uri="{FF2B5EF4-FFF2-40B4-BE49-F238E27FC236}">
                <a16:creationId xmlns:a16="http://schemas.microsoft.com/office/drawing/2014/main" id="{3ADE5CF6-315C-51C6-EDFD-A2CBBFA784B5}"/>
              </a:ext>
            </a:extLst>
          </p:cNvPr>
          <p:cNvSpPr>
            <a:spLocks noChangeShapeType="1"/>
          </p:cNvSpPr>
          <p:nvPr/>
        </p:nvSpPr>
        <p:spPr bwMode="auto">
          <a:xfrm>
            <a:off x="2438400" y="762000"/>
            <a:ext cx="0" cy="54102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1" name="Oval 13">
            <a:extLst>
              <a:ext uri="{FF2B5EF4-FFF2-40B4-BE49-F238E27FC236}">
                <a16:creationId xmlns:a16="http://schemas.microsoft.com/office/drawing/2014/main" id="{90443A37-7CF4-A0E8-A2CA-2026AA7EDE1A}"/>
              </a:ext>
            </a:extLst>
          </p:cNvPr>
          <p:cNvSpPr>
            <a:spLocks noChangeArrowheads="1"/>
          </p:cNvSpPr>
          <p:nvPr/>
        </p:nvSpPr>
        <p:spPr bwMode="auto">
          <a:xfrm>
            <a:off x="2362200" y="5181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2" name="Oval 14">
            <a:extLst>
              <a:ext uri="{FF2B5EF4-FFF2-40B4-BE49-F238E27FC236}">
                <a16:creationId xmlns:a16="http://schemas.microsoft.com/office/drawing/2014/main" id="{116585ED-14E9-8C3C-731A-FDE8C03DF39B}"/>
              </a:ext>
            </a:extLst>
          </p:cNvPr>
          <p:cNvSpPr>
            <a:spLocks noChangeArrowheads="1"/>
          </p:cNvSpPr>
          <p:nvPr/>
        </p:nvSpPr>
        <p:spPr bwMode="auto">
          <a:xfrm>
            <a:off x="2362200" y="42672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3" name="Oval 15">
            <a:extLst>
              <a:ext uri="{FF2B5EF4-FFF2-40B4-BE49-F238E27FC236}">
                <a16:creationId xmlns:a16="http://schemas.microsoft.com/office/drawing/2014/main" id="{1BEA30DF-34C1-2E24-6D3C-CA115EF669D1}"/>
              </a:ext>
            </a:extLst>
          </p:cNvPr>
          <p:cNvSpPr>
            <a:spLocks noChangeArrowheads="1"/>
          </p:cNvSpPr>
          <p:nvPr/>
        </p:nvSpPr>
        <p:spPr bwMode="auto">
          <a:xfrm>
            <a:off x="2362200" y="6019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4" name="Oval 16">
            <a:extLst>
              <a:ext uri="{FF2B5EF4-FFF2-40B4-BE49-F238E27FC236}">
                <a16:creationId xmlns:a16="http://schemas.microsoft.com/office/drawing/2014/main" id="{05D4007E-515E-F479-CA53-F3987E8C9F27}"/>
              </a:ext>
            </a:extLst>
          </p:cNvPr>
          <p:cNvSpPr>
            <a:spLocks noChangeArrowheads="1"/>
          </p:cNvSpPr>
          <p:nvPr/>
        </p:nvSpPr>
        <p:spPr bwMode="auto">
          <a:xfrm>
            <a:off x="2362200" y="3352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5" name="Oval 17">
            <a:extLst>
              <a:ext uri="{FF2B5EF4-FFF2-40B4-BE49-F238E27FC236}">
                <a16:creationId xmlns:a16="http://schemas.microsoft.com/office/drawing/2014/main" id="{AAADD0AB-4D7B-733F-0EC6-17A1E3756BA1}"/>
              </a:ext>
            </a:extLst>
          </p:cNvPr>
          <p:cNvSpPr>
            <a:spLocks noChangeArrowheads="1"/>
          </p:cNvSpPr>
          <p:nvPr/>
        </p:nvSpPr>
        <p:spPr bwMode="auto">
          <a:xfrm>
            <a:off x="2362200" y="563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6" name="Oval 18">
            <a:extLst>
              <a:ext uri="{FF2B5EF4-FFF2-40B4-BE49-F238E27FC236}">
                <a16:creationId xmlns:a16="http://schemas.microsoft.com/office/drawing/2014/main" id="{D00C752E-9ABD-DF01-CB53-609DCE5E5C16}"/>
              </a:ext>
            </a:extLst>
          </p:cNvPr>
          <p:cNvSpPr>
            <a:spLocks noChangeArrowheads="1"/>
          </p:cNvSpPr>
          <p:nvPr/>
        </p:nvSpPr>
        <p:spPr bwMode="auto">
          <a:xfrm>
            <a:off x="2362200" y="47244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7" name="Oval 19">
            <a:extLst>
              <a:ext uri="{FF2B5EF4-FFF2-40B4-BE49-F238E27FC236}">
                <a16:creationId xmlns:a16="http://schemas.microsoft.com/office/drawing/2014/main" id="{1C317C38-B623-742F-7C7F-8713566485AA}"/>
              </a:ext>
            </a:extLst>
          </p:cNvPr>
          <p:cNvSpPr>
            <a:spLocks noChangeArrowheads="1"/>
          </p:cNvSpPr>
          <p:nvPr/>
        </p:nvSpPr>
        <p:spPr bwMode="auto">
          <a:xfrm>
            <a:off x="2362200" y="3810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8" name="Line 20">
            <a:extLst>
              <a:ext uri="{FF2B5EF4-FFF2-40B4-BE49-F238E27FC236}">
                <a16:creationId xmlns:a16="http://schemas.microsoft.com/office/drawing/2014/main" id="{B59B8E57-F8D2-B58F-E319-707D520B17E6}"/>
              </a:ext>
            </a:extLst>
          </p:cNvPr>
          <p:cNvSpPr>
            <a:spLocks noChangeShapeType="1"/>
          </p:cNvSpPr>
          <p:nvPr/>
        </p:nvSpPr>
        <p:spPr bwMode="auto">
          <a:xfrm>
            <a:off x="4267200" y="762000"/>
            <a:ext cx="0" cy="54102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9" name="Oval 21">
            <a:extLst>
              <a:ext uri="{FF2B5EF4-FFF2-40B4-BE49-F238E27FC236}">
                <a16:creationId xmlns:a16="http://schemas.microsoft.com/office/drawing/2014/main" id="{ADDACFD2-C7DD-F264-D3ED-CE8632C4FE54}"/>
              </a:ext>
            </a:extLst>
          </p:cNvPr>
          <p:cNvSpPr>
            <a:spLocks noChangeArrowheads="1"/>
          </p:cNvSpPr>
          <p:nvPr/>
        </p:nvSpPr>
        <p:spPr bwMode="auto">
          <a:xfrm>
            <a:off x="4191000" y="5181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0" name="Oval 22">
            <a:extLst>
              <a:ext uri="{FF2B5EF4-FFF2-40B4-BE49-F238E27FC236}">
                <a16:creationId xmlns:a16="http://schemas.microsoft.com/office/drawing/2014/main" id="{423FCE14-38C9-E0AB-898F-EAF54A255E27}"/>
              </a:ext>
            </a:extLst>
          </p:cNvPr>
          <p:cNvSpPr>
            <a:spLocks noChangeArrowheads="1"/>
          </p:cNvSpPr>
          <p:nvPr/>
        </p:nvSpPr>
        <p:spPr bwMode="auto">
          <a:xfrm>
            <a:off x="4191000" y="42672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1" name="Oval 23">
            <a:extLst>
              <a:ext uri="{FF2B5EF4-FFF2-40B4-BE49-F238E27FC236}">
                <a16:creationId xmlns:a16="http://schemas.microsoft.com/office/drawing/2014/main" id="{1A6B05D9-F1F7-F69F-BBDF-58B49CCB9CFB}"/>
              </a:ext>
            </a:extLst>
          </p:cNvPr>
          <p:cNvSpPr>
            <a:spLocks noChangeArrowheads="1"/>
          </p:cNvSpPr>
          <p:nvPr/>
        </p:nvSpPr>
        <p:spPr bwMode="auto">
          <a:xfrm>
            <a:off x="4191000" y="6019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2" name="Oval 24">
            <a:extLst>
              <a:ext uri="{FF2B5EF4-FFF2-40B4-BE49-F238E27FC236}">
                <a16:creationId xmlns:a16="http://schemas.microsoft.com/office/drawing/2014/main" id="{0078921F-FDF7-5E00-9DE7-218F3B31C303}"/>
              </a:ext>
            </a:extLst>
          </p:cNvPr>
          <p:cNvSpPr>
            <a:spLocks noChangeArrowheads="1"/>
          </p:cNvSpPr>
          <p:nvPr/>
        </p:nvSpPr>
        <p:spPr bwMode="auto">
          <a:xfrm>
            <a:off x="4191000" y="3352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3" name="Oval 25">
            <a:extLst>
              <a:ext uri="{FF2B5EF4-FFF2-40B4-BE49-F238E27FC236}">
                <a16:creationId xmlns:a16="http://schemas.microsoft.com/office/drawing/2014/main" id="{4F8FCFED-8286-9259-577E-E6057375FE23}"/>
              </a:ext>
            </a:extLst>
          </p:cNvPr>
          <p:cNvSpPr>
            <a:spLocks noChangeArrowheads="1"/>
          </p:cNvSpPr>
          <p:nvPr/>
        </p:nvSpPr>
        <p:spPr bwMode="auto">
          <a:xfrm>
            <a:off x="4191000" y="563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4" name="Oval 26">
            <a:extLst>
              <a:ext uri="{FF2B5EF4-FFF2-40B4-BE49-F238E27FC236}">
                <a16:creationId xmlns:a16="http://schemas.microsoft.com/office/drawing/2014/main" id="{924DF19B-4E18-55CD-20B7-5F117FF4386F}"/>
              </a:ext>
            </a:extLst>
          </p:cNvPr>
          <p:cNvSpPr>
            <a:spLocks noChangeArrowheads="1"/>
          </p:cNvSpPr>
          <p:nvPr/>
        </p:nvSpPr>
        <p:spPr bwMode="auto">
          <a:xfrm>
            <a:off x="4191000" y="47244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5" name="Oval 27">
            <a:extLst>
              <a:ext uri="{FF2B5EF4-FFF2-40B4-BE49-F238E27FC236}">
                <a16:creationId xmlns:a16="http://schemas.microsoft.com/office/drawing/2014/main" id="{2423220A-8EA8-5A81-3CE5-0F8D3AA0F304}"/>
              </a:ext>
            </a:extLst>
          </p:cNvPr>
          <p:cNvSpPr>
            <a:spLocks noChangeArrowheads="1"/>
          </p:cNvSpPr>
          <p:nvPr/>
        </p:nvSpPr>
        <p:spPr bwMode="auto">
          <a:xfrm>
            <a:off x="4191000" y="3810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6" name="Oval 28">
            <a:extLst>
              <a:ext uri="{FF2B5EF4-FFF2-40B4-BE49-F238E27FC236}">
                <a16:creationId xmlns:a16="http://schemas.microsoft.com/office/drawing/2014/main" id="{0C91EBAE-5549-0ABB-A61F-2B65C7F0A542}"/>
              </a:ext>
            </a:extLst>
          </p:cNvPr>
          <p:cNvSpPr>
            <a:spLocks noChangeArrowheads="1"/>
          </p:cNvSpPr>
          <p:nvPr/>
        </p:nvSpPr>
        <p:spPr bwMode="auto">
          <a:xfrm>
            <a:off x="2362200" y="4953000"/>
            <a:ext cx="152400" cy="1524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7" name="Line 29">
            <a:extLst>
              <a:ext uri="{FF2B5EF4-FFF2-40B4-BE49-F238E27FC236}">
                <a16:creationId xmlns:a16="http://schemas.microsoft.com/office/drawing/2014/main" id="{6B756795-F032-FEF9-A9DB-E2CF3677877C}"/>
              </a:ext>
            </a:extLst>
          </p:cNvPr>
          <p:cNvSpPr>
            <a:spLocks noChangeShapeType="1"/>
          </p:cNvSpPr>
          <p:nvPr/>
        </p:nvSpPr>
        <p:spPr bwMode="auto">
          <a:xfrm flipV="1">
            <a:off x="2438400" y="4876800"/>
            <a:ext cx="152400" cy="15240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8" name="Line 30">
            <a:extLst>
              <a:ext uri="{FF2B5EF4-FFF2-40B4-BE49-F238E27FC236}">
                <a16:creationId xmlns:a16="http://schemas.microsoft.com/office/drawing/2014/main" id="{F4E600A3-ACE0-BBDA-10D0-72560AC53B54}"/>
              </a:ext>
            </a:extLst>
          </p:cNvPr>
          <p:cNvSpPr>
            <a:spLocks noChangeShapeType="1"/>
          </p:cNvSpPr>
          <p:nvPr/>
        </p:nvSpPr>
        <p:spPr bwMode="auto">
          <a:xfrm>
            <a:off x="2438400" y="5029200"/>
            <a:ext cx="228600"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9" name="Line 31">
            <a:extLst>
              <a:ext uri="{FF2B5EF4-FFF2-40B4-BE49-F238E27FC236}">
                <a16:creationId xmlns:a16="http://schemas.microsoft.com/office/drawing/2014/main" id="{293B4A72-D727-3350-4987-A209072FE16A}"/>
              </a:ext>
            </a:extLst>
          </p:cNvPr>
          <p:cNvSpPr>
            <a:spLocks noChangeShapeType="1"/>
          </p:cNvSpPr>
          <p:nvPr/>
        </p:nvSpPr>
        <p:spPr bwMode="auto">
          <a:xfrm>
            <a:off x="2438400" y="5029200"/>
            <a:ext cx="152400" cy="15240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60" name="Line 32">
            <a:extLst>
              <a:ext uri="{FF2B5EF4-FFF2-40B4-BE49-F238E27FC236}">
                <a16:creationId xmlns:a16="http://schemas.microsoft.com/office/drawing/2014/main" id="{1EB63F6F-40A9-9A35-89B2-DB3D858AC294}"/>
              </a:ext>
            </a:extLst>
          </p:cNvPr>
          <p:cNvSpPr>
            <a:spLocks noChangeShapeType="1"/>
          </p:cNvSpPr>
          <p:nvPr/>
        </p:nvSpPr>
        <p:spPr bwMode="auto">
          <a:xfrm flipH="1" flipV="1">
            <a:off x="2286000" y="4876800"/>
            <a:ext cx="152400" cy="15240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61" name="Line 33">
            <a:extLst>
              <a:ext uri="{FF2B5EF4-FFF2-40B4-BE49-F238E27FC236}">
                <a16:creationId xmlns:a16="http://schemas.microsoft.com/office/drawing/2014/main" id="{F9E4C843-CD02-508E-161B-AEF0C430D0D9}"/>
              </a:ext>
            </a:extLst>
          </p:cNvPr>
          <p:cNvSpPr>
            <a:spLocks noChangeShapeType="1"/>
          </p:cNvSpPr>
          <p:nvPr/>
        </p:nvSpPr>
        <p:spPr bwMode="auto">
          <a:xfrm flipH="1">
            <a:off x="2209800" y="5029200"/>
            <a:ext cx="304800"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62" name="Line 34">
            <a:extLst>
              <a:ext uri="{FF2B5EF4-FFF2-40B4-BE49-F238E27FC236}">
                <a16:creationId xmlns:a16="http://schemas.microsoft.com/office/drawing/2014/main" id="{F2DF8965-F52B-469F-ACA1-B5CE0F706CDC}"/>
              </a:ext>
            </a:extLst>
          </p:cNvPr>
          <p:cNvSpPr>
            <a:spLocks noChangeShapeType="1"/>
          </p:cNvSpPr>
          <p:nvPr/>
        </p:nvSpPr>
        <p:spPr bwMode="auto">
          <a:xfrm flipH="1">
            <a:off x="2286000" y="5029200"/>
            <a:ext cx="152400" cy="15240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63" name="Freeform 35">
            <a:extLst>
              <a:ext uri="{FF2B5EF4-FFF2-40B4-BE49-F238E27FC236}">
                <a16:creationId xmlns:a16="http://schemas.microsoft.com/office/drawing/2014/main" id="{335B26EE-8C3A-244E-1DA4-29B499686CAB}"/>
              </a:ext>
            </a:extLst>
          </p:cNvPr>
          <p:cNvSpPr>
            <a:spLocks/>
          </p:cNvSpPr>
          <p:nvPr/>
        </p:nvSpPr>
        <p:spPr bwMode="auto">
          <a:xfrm>
            <a:off x="2438400" y="4787900"/>
            <a:ext cx="1828800" cy="825500"/>
          </a:xfrm>
          <a:custGeom>
            <a:avLst/>
            <a:gdLst>
              <a:gd name="T0" fmla="*/ 0 w 1152"/>
              <a:gd name="T1" fmla="*/ 241300 h 520"/>
              <a:gd name="T2" fmla="*/ 381000 w 1152"/>
              <a:gd name="T3" fmla="*/ 12700 h 520"/>
              <a:gd name="T4" fmla="*/ 533400 w 1152"/>
              <a:gd name="T5" fmla="*/ 165100 h 520"/>
              <a:gd name="T6" fmla="*/ 838200 w 1152"/>
              <a:gd name="T7" fmla="*/ 165100 h 520"/>
              <a:gd name="T8" fmla="*/ 1066800 w 1152"/>
              <a:gd name="T9" fmla="*/ 317500 h 520"/>
              <a:gd name="T10" fmla="*/ 1143000 w 1152"/>
              <a:gd name="T11" fmla="*/ 774700 h 520"/>
              <a:gd name="T12" fmla="*/ 1447800 w 1152"/>
              <a:gd name="T13" fmla="*/ 622300 h 520"/>
              <a:gd name="T14" fmla="*/ 1600200 w 1152"/>
              <a:gd name="T15" fmla="*/ 317500 h 520"/>
              <a:gd name="T16" fmla="*/ 1828800 w 1152"/>
              <a:gd name="T17" fmla="*/ 469900 h 5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52" h="520">
                <a:moveTo>
                  <a:pt x="0" y="152"/>
                </a:moveTo>
                <a:cubicBezTo>
                  <a:pt x="92" y="84"/>
                  <a:pt x="184" y="16"/>
                  <a:pt x="240" y="8"/>
                </a:cubicBezTo>
                <a:cubicBezTo>
                  <a:pt x="296" y="0"/>
                  <a:pt x="288" y="88"/>
                  <a:pt x="336" y="104"/>
                </a:cubicBezTo>
                <a:cubicBezTo>
                  <a:pt x="384" y="120"/>
                  <a:pt x="472" y="88"/>
                  <a:pt x="528" y="104"/>
                </a:cubicBezTo>
                <a:cubicBezTo>
                  <a:pt x="584" y="120"/>
                  <a:pt x="640" y="136"/>
                  <a:pt x="672" y="200"/>
                </a:cubicBezTo>
                <a:cubicBezTo>
                  <a:pt x="704" y="264"/>
                  <a:pt x="680" y="456"/>
                  <a:pt x="720" y="488"/>
                </a:cubicBezTo>
                <a:cubicBezTo>
                  <a:pt x="760" y="520"/>
                  <a:pt x="864" y="440"/>
                  <a:pt x="912" y="392"/>
                </a:cubicBezTo>
                <a:cubicBezTo>
                  <a:pt x="960" y="344"/>
                  <a:pt x="968" y="216"/>
                  <a:pt x="1008" y="200"/>
                </a:cubicBezTo>
                <a:cubicBezTo>
                  <a:pt x="1048" y="184"/>
                  <a:pt x="1128" y="280"/>
                  <a:pt x="1152" y="29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fontAlgn="base">
              <a:spcBef>
                <a:spcPct val="0"/>
              </a:spcBef>
              <a:spcAft>
                <a:spcPct val="0"/>
              </a:spcAft>
            </a:pPr>
            <a:endParaRPr lang="en-US">
              <a:solidFill>
                <a:prstClr val="black"/>
              </a:solidFill>
              <a:latin typeface="Calibri" panose="020F0502020204030204" pitchFamily="34" charset="0"/>
              <a:ea typeface="ＭＳ Ｐゴシック" panose="020B0600070205080204" pitchFamily="34" charset="-128"/>
            </a:endParaRPr>
          </a:p>
        </p:txBody>
      </p:sp>
      <p:sp>
        <p:nvSpPr>
          <p:cNvPr id="22564" name="Freeform 36">
            <a:extLst>
              <a:ext uri="{FF2B5EF4-FFF2-40B4-BE49-F238E27FC236}">
                <a16:creationId xmlns:a16="http://schemas.microsoft.com/office/drawing/2014/main" id="{A755AE0F-4AB0-7A45-B4EF-259503C14A56}"/>
              </a:ext>
            </a:extLst>
          </p:cNvPr>
          <p:cNvSpPr>
            <a:spLocks/>
          </p:cNvSpPr>
          <p:nvPr/>
        </p:nvSpPr>
        <p:spPr bwMode="auto">
          <a:xfrm>
            <a:off x="2438400" y="5029200"/>
            <a:ext cx="762000" cy="609600"/>
          </a:xfrm>
          <a:custGeom>
            <a:avLst/>
            <a:gdLst>
              <a:gd name="T0" fmla="*/ 0 w 480"/>
              <a:gd name="T1" fmla="*/ 0 h 384"/>
              <a:gd name="T2" fmla="*/ 381000 w 480"/>
              <a:gd name="T3" fmla="*/ 152400 h 384"/>
              <a:gd name="T4" fmla="*/ 304800 w 480"/>
              <a:gd name="T5" fmla="*/ 381000 h 384"/>
              <a:gd name="T6" fmla="*/ 533400 w 480"/>
              <a:gd name="T7" fmla="*/ 381000 h 384"/>
              <a:gd name="T8" fmla="*/ 762000 w 480"/>
              <a:gd name="T9" fmla="*/ 609600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0" h="384">
                <a:moveTo>
                  <a:pt x="0" y="0"/>
                </a:moveTo>
                <a:cubicBezTo>
                  <a:pt x="104" y="28"/>
                  <a:pt x="208" y="56"/>
                  <a:pt x="240" y="96"/>
                </a:cubicBezTo>
                <a:cubicBezTo>
                  <a:pt x="272" y="136"/>
                  <a:pt x="176" y="216"/>
                  <a:pt x="192" y="240"/>
                </a:cubicBezTo>
                <a:cubicBezTo>
                  <a:pt x="208" y="264"/>
                  <a:pt x="288" y="216"/>
                  <a:pt x="336" y="240"/>
                </a:cubicBezTo>
                <a:cubicBezTo>
                  <a:pt x="384" y="264"/>
                  <a:pt x="432" y="324"/>
                  <a:pt x="480" y="384"/>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fontAlgn="base">
              <a:spcBef>
                <a:spcPct val="0"/>
              </a:spcBef>
              <a:spcAft>
                <a:spcPct val="0"/>
              </a:spcAft>
            </a:pPr>
            <a:endParaRPr lang="en-US">
              <a:solidFill>
                <a:prstClr val="black"/>
              </a:solidFill>
              <a:latin typeface="Calibri" panose="020F0502020204030204" pitchFamily="34" charset="0"/>
              <a:ea typeface="ＭＳ Ｐゴシック" panose="020B0600070205080204" pitchFamily="34" charset="-128"/>
            </a:endParaRPr>
          </a:p>
        </p:txBody>
      </p:sp>
      <p:sp>
        <p:nvSpPr>
          <p:cNvPr id="22565" name="Text Box 37">
            <a:extLst>
              <a:ext uri="{FF2B5EF4-FFF2-40B4-BE49-F238E27FC236}">
                <a16:creationId xmlns:a16="http://schemas.microsoft.com/office/drawing/2014/main" id="{B6B08A61-7357-6124-BFD4-520DD4633A51}"/>
              </a:ext>
            </a:extLst>
          </p:cNvPr>
          <p:cNvSpPr txBox="1">
            <a:spLocks noChangeArrowheads="1"/>
          </p:cNvSpPr>
          <p:nvPr/>
        </p:nvSpPr>
        <p:spPr bwMode="auto">
          <a:xfrm>
            <a:off x="2895600" y="4419600"/>
            <a:ext cx="10567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srgbClr val="0000FF"/>
                </a:solidFill>
                <a:latin typeface="Calibri" charset="0"/>
                <a:ea typeface="ＭＳ Ｐゴシック" charset="0"/>
                <a:cs typeface="ＭＳ Ｐゴシック" charset="0"/>
              </a:rPr>
              <a:t>scattered</a:t>
            </a:r>
          </a:p>
        </p:txBody>
      </p:sp>
      <p:sp>
        <p:nvSpPr>
          <p:cNvPr id="22566" name="Text Box 38">
            <a:extLst>
              <a:ext uri="{FF2B5EF4-FFF2-40B4-BE49-F238E27FC236}">
                <a16:creationId xmlns:a16="http://schemas.microsoft.com/office/drawing/2014/main" id="{DB920FEB-B5DE-8254-B969-5A7AA432DA4F}"/>
              </a:ext>
            </a:extLst>
          </p:cNvPr>
          <p:cNvSpPr txBox="1">
            <a:spLocks noChangeArrowheads="1"/>
          </p:cNvSpPr>
          <p:nvPr/>
        </p:nvSpPr>
        <p:spPr bwMode="auto">
          <a:xfrm>
            <a:off x="2667001" y="5715000"/>
            <a:ext cx="106676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srgbClr val="0000FF"/>
                </a:solidFill>
                <a:latin typeface="Calibri" charset="0"/>
                <a:ea typeface="ＭＳ Ｐゴシック" charset="0"/>
                <a:cs typeface="ＭＳ Ｐゴシック" charset="0"/>
              </a:rPr>
              <a:t>absorbed</a:t>
            </a:r>
          </a:p>
        </p:txBody>
      </p:sp>
      <p:sp>
        <p:nvSpPr>
          <p:cNvPr id="22567" name="Text Box 39">
            <a:extLst>
              <a:ext uri="{FF2B5EF4-FFF2-40B4-BE49-F238E27FC236}">
                <a16:creationId xmlns:a16="http://schemas.microsoft.com/office/drawing/2014/main" id="{D0DC0C55-2A58-5B97-7E53-00AC968F35BE}"/>
              </a:ext>
            </a:extLst>
          </p:cNvPr>
          <p:cNvSpPr txBox="1">
            <a:spLocks noChangeArrowheads="1"/>
          </p:cNvSpPr>
          <p:nvPr/>
        </p:nvSpPr>
        <p:spPr bwMode="auto">
          <a:xfrm>
            <a:off x="4784725" y="1006475"/>
            <a:ext cx="18415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endParaRPr lang="en-US" sz="3200">
              <a:solidFill>
                <a:prstClr val="black"/>
              </a:solidFill>
              <a:latin typeface="Calibri" charset="0"/>
              <a:ea typeface="ＭＳ Ｐゴシック" charset="0"/>
              <a:cs typeface="ＭＳ Ｐゴシック" charset="0"/>
            </a:endParaRPr>
          </a:p>
        </p:txBody>
      </p:sp>
      <p:sp>
        <p:nvSpPr>
          <p:cNvPr id="22568" name="Text Box 40">
            <a:extLst>
              <a:ext uri="{FF2B5EF4-FFF2-40B4-BE49-F238E27FC236}">
                <a16:creationId xmlns:a16="http://schemas.microsoft.com/office/drawing/2014/main" id="{B156FF5C-FB70-6B37-9DDF-89352EB02905}"/>
              </a:ext>
            </a:extLst>
          </p:cNvPr>
          <p:cNvSpPr txBox="1">
            <a:spLocks noChangeArrowheads="1"/>
          </p:cNvSpPr>
          <p:nvPr/>
        </p:nvSpPr>
        <p:spPr bwMode="auto">
          <a:xfrm>
            <a:off x="4632326" y="979488"/>
            <a:ext cx="5302157"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sz="2800">
                <a:solidFill>
                  <a:srgbClr val="000076"/>
                </a:solidFill>
                <a:latin typeface="Calibri" charset="0"/>
                <a:ea typeface="ＭＳ Ｐゴシック" charset="0"/>
                <a:cs typeface="ＭＳ Ｐゴシック" charset="0"/>
              </a:rPr>
              <a:t>Measuring Scattering &amp; Absorption</a:t>
            </a:r>
          </a:p>
        </p:txBody>
      </p:sp>
      <p:sp>
        <p:nvSpPr>
          <p:cNvPr id="22569" name="Text Box 41">
            <a:extLst>
              <a:ext uri="{FF2B5EF4-FFF2-40B4-BE49-F238E27FC236}">
                <a16:creationId xmlns:a16="http://schemas.microsoft.com/office/drawing/2014/main" id="{F86F834B-4752-40CD-0ED2-B5726D1F99DC}"/>
              </a:ext>
            </a:extLst>
          </p:cNvPr>
          <p:cNvSpPr txBox="1">
            <a:spLocks noChangeArrowheads="1"/>
          </p:cNvSpPr>
          <p:nvPr/>
        </p:nvSpPr>
        <p:spPr bwMode="auto">
          <a:xfrm>
            <a:off x="4708525" y="1792289"/>
            <a:ext cx="4892686" cy="43242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defTabSz="457200" fontAlgn="base">
              <a:spcBef>
                <a:spcPct val="0"/>
              </a:spcBef>
              <a:spcAft>
                <a:spcPct val="0"/>
              </a:spcAft>
              <a:buFontTx/>
              <a:buChar char="•"/>
              <a:defRPr/>
            </a:pPr>
            <a:r>
              <a:rPr lang="en-US" sz="2400" dirty="0">
                <a:solidFill>
                  <a:srgbClr val="0000FF"/>
                </a:solidFill>
                <a:latin typeface="Calibri" charset="0"/>
                <a:ea typeface="ＭＳ Ｐゴシック" charset="0"/>
                <a:cs typeface="ＭＳ Ｐゴシック" charset="0"/>
              </a:rPr>
              <a:t> Install </a:t>
            </a:r>
            <a:r>
              <a:rPr lang="en-US" sz="2400" b="1" dirty="0">
                <a:solidFill>
                  <a:srgbClr val="0000FF"/>
                </a:solidFill>
                <a:latin typeface="Calibri" charset="0"/>
                <a:ea typeface="ＭＳ Ｐゴシック" charset="0"/>
                <a:cs typeface="ＭＳ Ｐゴシック" charset="0"/>
              </a:rPr>
              <a:t>light sources</a:t>
            </a:r>
            <a:r>
              <a:rPr lang="en-US" sz="2400" dirty="0">
                <a:solidFill>
                  <a:srgbClr val="0000FF"/>
                </a:solidFill>
                <a:latin typeface="Calibri" charset="0"/>
                <a:ea typeface="ＭＳ Ｐゴシック" charset="0"/>
                <a:cs typeface="ＭＳ Ｐゴシック" charset="0"/>
              </a:rPr>
              <a:t> in the ice</a:t>
            </a:r>
          </a:p>
          <a:p>
            <a:pPr defTabSz="457200" fontAlgn="base">
              <a:spcBef>
                <a:spcPct val="0"/>
              </a:spcBef>
              <a:spcAft>
                <a:spcPct val="0"/>
              </a:spcAft>
              <a:defRPr/>
            </a:pPr>
            <a:endParaRPr lang="en-US" sz="1000" dirty="0">
              <a:solidFill>
                <a:srgbClr val="0000FF"/>
              </a:solidFill>
              <a:latin typeface="Calibri" charset="0"/>
              <a:ea typeface="ＭＳ Ｐゴシック" charset="0"/>
              <a:cs typeface="ＭＳ Ｐゴシック" charset="0"/>
            </a:endParaRPr>
          </a:p>
          <a:p>
            <a:pPr defTabSz="457200" fontAlgn="base">
              <a:spcBef>
                <a:spcPct val="0"/>
              </a:spcBef>
              <a:spcAft>
                <a:spcPct val="0"/>
              </a:spcAft>
              <a:buFontTx/>
              <a:buChar char="•"/>
              <a:defRPr/>
            </a:pPr>
            <a:r>
              <a:rPr lang="en-US" sz="2400" dirty="0">
                <a:solidFill>
                  <a:srgbClr val="0000FF"/>
                </a:solidFill>
                <a:latin typeface="Calibri" charset="0"/>
                <a:ea typeface="ＭＳ Ｐゴシック" charset="0"/>
                <a:cs typeface="ＭＳ Ｐゴシック" charset="0"/>
              </a:rPr>
              <a:t> Use light sensors to: </a:t>
            </a:r>
          </a:p>
          <a:p>
            <a:pPr defTabSz="457200" fontAlgn="base">
              <a:spcBef>
                <a:spcPct val="0"/>
              </a:spcBef>
              <a:spcAft>
                <a:spcPct val="0"/>
              </a:spcAft>
              <a:buFontTx/>
              <a:buChar char="•"/>
              <a:defRPr/>
            </a:pPr>
            <a:endParaRPr lang="en-US" sz="1000" dirty="0">
              <a:solidFill>
                <a:srgbClr val="0000FF"/>
              </a:solidFill>
              <a:latin typeface="Calibri" charset="0"/>
              <a:ea typeface="ＭＳ Ｐゴシック" charset="0"/>
              <a:cs typeface="ＭＳ Ｐゴシック" charset="0"/>
            </a:endParaRPr>
          </a:p>
          <a:p>
            <a:pPr defTabSz="457200" fontAlgn="base">
              <a:spcBef>
                <a:spcPct val="0"/>
              </a:spcBef>
              <a:spcAft>
                <a:spcPct val="0"/>
              </a:spcAft>
              <a:defRPr/>
            </a:pPr>
            <a:r>
              <a:rPr lang="en-US" sz="2400" dirty="0">
                <a:solidFill>
                  <a:srgbClr val="0000FF"/>
                </a:solidFill>
                <a:latin typeface="Calibri" charset="0"/>
                <a:ea typeface="ＭＳ Ｐゴシック" charset="0"/>
                <a:cs typeface="ＭＳ Ｐゴシック" charset="0"/>
              </a:rPr>
              <a:t>  - Measure how long it takes </a:t>
            </a:r>
          </a:p>
          <a:p>
            <a:pPr defTabSz="457200" fontAlgn="base">
              <a:spcBef>
                <a:spcPct val="0"/>
              </a:spcBef>
              <a:spcAft>
                <a:spcPct val="0"/>
              </a:spcAft>
              <a:defRPr/>
            </a:pPr>
            <a:r>
              <a:rPr lang="en-US" sz="2400" dirty="0">
                <a:solidFill>
                  <a:srgbClr val="0000FF"/>
                </a:solidFill>
                <a:latin typeface="Calibri" charset="0"/>
                <a:ea typeface="ＭＳ Ｐゴシック" charset="0"/>
                <a:cs typeface="ＭＳ Ｐゴシック" charset="0"/>
              </a:rPr>
              <a:t>    for light to travel through ice</a:t>
            </a:r>
          </a:p>
          <a:p>
            <a:pPr defTabSz="457200" fontAlgn="base">
              <a:spcBef>
                <a:spcPct val="0"/>
              </a:spcBef>
              <a:spcAft>
                <a:spcPct val="0"/>
              </a:spcAft>
              <a:defRPr/>
            </a:pPr>
            <a:endParaRPr lang="en-US" sz="1000" dirty="0">
              <a:solidFill>
                <a:srgbClr val="0000FF"/>
              </a:solidFill>
              <a:latin typeface="Calibri" charset="0"/>
              <a:ea typeface="ＭＳ Ｐゴシック" charset="0"/>
              <a:cs typeface="ＭＳ Ｐゴシック" charset="0"/>
            </a:endParaRPr>
          </a:p>
          <a:p>
            <a:pPr defTabSz="457200" fontAlgn="base">
              <a:spcBef>
                <a:spcPct val="0"/>
              </a:spcBef>
              <a:spcAft>
                <a:spcPct val="0"/>
              </a:spcAft>
              <a:defRPr/>
            </a:pPr>
            <a:r>
              <a:rPr lang="en-US" sz="2400" dirty="0">
                <a:solidFill>
                  <a:srgbClr val="0000FF"/>
                </a:solidFill>
                <a:latin typeface="Calibri" charset="0"/>
                <a:ea typeface="ＭＳ Ｐゴシック" charset="0"/>
                <a:cs typeface="ＭＳ Ｐゴシック" charset="0"/>
              </a:rPr>
              <a:t>  - Measure how much light is delayed</a:t>
            </a:r>
          </a:p>
          <a:p>
            <a:pPr defTabSz="457200" fontAlgn="base">
              <a:spcBef>
                <a:spcPct val="0"/>
              </a:spcBef>
              <a:spcAft>
                <a:spcPct val="0"/>
              </a:spcAft>
              <a:buFontTx/>
              <a:buChar char="•"/>
              <a:defRPr/>
            </a:pPr>
            <a:endParaRPr lang="en-US" sz="900" dirty="0">
              <a:solidFill>
                <a:srgbClr val="0000FF"/>
              </a:solidFill>
              <a:latin typeface="Calibri" charset="0"/>
              <a:ea typeface="ＭＳ Ｐゴシック" charset="0"/>
              <a:cs typeface="ＭＳ Ｐゴシック" charset="0"/>
            </a:endParaRPr>
          </a:p>
          <a:p>
            <a:pPr defTabSz="457200" fontAlgn="base">
              <a:spcBef>
                <a:spcPct val="0"/>
              </a:spcBef>
              <a:spcAft>
                <a:spcPct val="0"/>
              </a:spcAft>
              <a:defRPr/>
            </a:pPr>
            <a:r>
              <a:rPr lang="en-US" sz="2400" dirty="0">
                <a:solidFill>
                  <a:srgbClr val="0000FF"/>
                </a:solidFill>
                <a:latin typeface="Calibri" charset="0"/>
                <a:ea typeface="ＭＳ Ｐゴシック" charset="0"/>
                <a:cs typeface="ＭＳ Ｐゴシック" charset="0"/>
              </a:rPr>
              <a:t>  - Measure how much light does not</a:t>
            </a:r>
          </a:p>
          <a:p>
            <a:pPr defTabSz="457200" fontAlgn="base">
              <a:spcBef>
                <a:spcPct val="0"/>
              </a:spcBef>
              <a:spcAft>
                <a:spcPct val="0"/>
              </a:spcAft>
              <a:defRPr/>
            </a:pPr>
            <a:r>
              <a:rPr lang="en-US" sz="2400" dirty="0">
                <a:solidFill>
                  <a:srgbClr val="0000FF"/>
                </a:solidFill>
                <a:latin typeface="Calibri" charset="0"/>
                <a:ea typeface="ＭＳ Ｐゴシック" charset="0"/>
                <a:cs typeface="ＭＳ Ｐゴシック" charset="0"/>
              </a:rPr>
              <a:t>    arrive</a:t>
            </a:r>
          </a:p>
          <a:p>
            <a:pPr defTabSz="457200" fontAlgn="base">
              <a:spcBef>
                <a:spcPct val="0"/>
              </a:spcBef>
              <a:spcAft>
                <a:spcPct val="0"/>
              </a:spcAft>
              <a:buFontTx/>
              <a:buChar char="•"/>
              <a:defRPr/>
            </a:pPr>
            <a:endParaRPr lang="en-US" sz="1000" dirty="0">
              <a:solidFill>
                <a:srgbClr val="0000FF"/>
              </a:solidFill>
              <a:latin typeface="Calibri" charset="0"/>
              <a:ea typeface="ＭＳ Ｐゴシック" charset="0"/>
              <a:cs typeface="ＭＳ Ｐゴシック" charset="0"/>
            </a:endParaRPr>
          </a:p>
          <a:p>
            <a:pPr defTabSz="457200" fontAlgn="base">
              <a:spcBef>
                <a:spcPct val="0"/>
              </a:spcBef>
              <a:spcAft>
                <a:spcPct val="0"/>
              </a:spcAft>
              <a:buFontTx/>
              <a:buChar char="•"/>
              <a:defRPr/>
            </a:pPr>
            <a:r>
              <a:rPr lang="en-US" sz="2400" dirty="0">
                <a:solidFill>
                  <a:srgbClr val="0000FF"/>
                </a:solidFill>
                <a:latin typeface="Calibri" charset="0"/>
                <a:ea typeface="ＭＳ Ｐゴシック" charset="0"/>
                <a:cs typeface="ＭＳ Ｐゴシック" charset="0"/>
              </a:rPr>
              <a:t> Use different wavelengths</a:t>
            </a:r>
          </a:p>
          <a:p>
            <a:pPr defTabSz="457200" fontAlgn="base">
              <a:spcBef>
                <a:spcPct val="0"/>
              </a:spcBef>
              <a:spcAft>
                <a:spcPct val="0"/>
              </a:spcAft>
              <a:defRPr/>
            </a:pPr>
            <a:endParaRPr lang="en-US" sz="1000" dirty="0">
              <a:solidFill>
                <a:srgbClr val="0000FF"/>
              </a:solidFill>
              <a:latin typeface="Calibri" charset="0"/>
              <a:ea typeface="ＭＳ Ｐゴシック" charset="0"/>
              <a:cs typeface="ＭＳ Ｐゴシック" charset="0"/>
            </a:endParaRPr>
          </a:p>
          <a:p>
            <a:pPr defTabSz="457200" fontAlgn="base">
              <a:spcBef>
                <a:spcPct val="0"/>
              </a:spcBef>
              <a:spcAft>
                <a:spcPct val="0"/>
              </a:spcAft>
              <a:buFontTx/>
              <a:buChar char="•"/>
              <a:defRPr/>
            </a:pPr>
            <a:r>
              <a:rPr lang="en-US" sz="2400" dirty="0">
                <a:solidFill>
                  <a:srgbClr val="0000FF"/>
                </a:solidFill>
                <a:latin typeface="Calibri" charset="0"/>
                <a:ea typeface="ＭＳ Ｐゴシック" charset="0"/>
                <a:cs typeface="ＭＳ Ｐゴシック" charset="0"/>
              </a:rPr>
              <a:t> Do above at many different depths</a:t>
            </a:r>
          </a:p>
        </p:txBody>
      </p:sp>
      <p:sp>
        <p:nvSpPr>
          <p:cNvPr id="22570" name="Line 42">
            <a:extLst>
              <a:ext uri="{FF2B5EF4-FFF2-40B4-BE49-F238E27FC236}">
                <a16:creationId xmlns:a16="http://schemas.microsoft.com/office/drawing/2014/main" id="{9E55AC72-F081-E76F-CF99-C85299D1860E}"/>
              </a:ext>
            </a:extLst>
          </p:cNvPr>
          <p:cNvSpPr>
            <a:spLocks noChangeShapeType="1"/>
          </p:cNvSpPr>
          <p:nvPr/>
        </p:nvSpPr>
        <p:spPr bwMode="auto">
          <a:xfrm>
            <a:off x="2438400" y="5029200"/>
            <a:ext cx="1828800" cy="228600"/>
          </a:xfrm>
          <a:prstGeom prst="line">
            <a:avLst/>
          </a:prstGeom>
          <a:noFill/>
          <a:ln w="9525">
            <a:solidFill>
              <a:srgbClr val="00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_run011_string92H_run_2026-01-23_214016_clip_upwards br 1500">
            <a:hlinkClick r:id="" action="ppaction://media"/>
            <a:extLst>
              <a:ext uri="{FF2B5EF4-FFF2-40B4-BE49-F238E27FC236}">
                <a16:creationId xmlns:a16="http://schemas.microsoft.com/office/drawing/2014/main" id="{C9FC2FF4-E521-DF2E-EEB1-BB69754FC38B}"/>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4" name="TextBox 3">
            <a:extLst>
              <a:ext uri="{FF2B5EF4-FFF2-40B4-BE49-F238E27FC236}">
                <a16:creationId xmlns:a16="http://schemas.microsoft.com/office/drawing/2014/main" id="{11844FED-CED8-F21F-6E7F-5BB575AEABFA}"/>
              </a:ext>
            </a:extLst>
          </p:cNvPr>
          <p:cNvSpPr txBox="1"/>
          <p:nvPr/>
        </p:nvSpPr>
        <p:spPr>
          <a:xfrm>
            <a:off x="0" y="174639"/>
            <a:ext cx="2645148" cy="420564"/>
          </a:xfrm>
          <a:prstGeom prst="rect">
            <a:avLst/>
          </a:prstGeom>
          <a:solidFill>
            <a:schemeClr val="tx1">
              <a:alpha val="50060"/>
            </a:schemeClr>
          </a:solidFill>
        </p:spPr>
        <p:txBody>
          <a:bodyPr wrap="none" rtlCol="0">
            <a:spAutoFit/>
          </a:bodyPr>
          <a:lstStyle/>
          <a:p>
            <a:r>
              <a:rPr lang="en-US" sz="2133" dirty="0">
                <a:solidFill>
                  <a:schemeClr val="bg1"/>
                </a:solidFill>
                <a:latin typeface="Avenir Book" panose="02000503020000020003" pitchFamily="2" charset="0"/>
              </a:rPr>
              <a:t>92H upwards, Day 1</a:t>
            </a:r>
          </a:p>
        </p:txBody>
      </p:sp>
    </p:spTree>
    <p:extLst>
      <p:ext uri="{BB962C8B-B14F-4D97-AF65-F5344CB8AC3E}">
        <p14:creationId xmlns:p14="http://schemas.microsoft.com/office/powerpoint/2010/main" val="279645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125500" y="0"/>
            <a:ext cx="3942800" cy="763600"/>
          </a:xfrm>
          <a:prstGeom prst="rect">
            <a:avLst/>
          </a:prstGeom>
        </p:spPr>
        <p:txBody>
          <a:bodyPr spcFirstLastPara="1" vert="horz" wrap="square" lIns="121900" tIns="121900" rIns="121900" bIns="121900" rtlCol="0" anchor="t" anchorCtr="0">
            <a:normAutofit fontScale="90000"/>
          </a:bodyPr>
          <a:lstStyle/>
          <a:p>
            <a:r>
              <a:rPr lang="en"/>
              <a:t>Freeze-in imaging</a:t>
            </a:r>
            <a:endParaRPr/>
          </a:p>
          <a:p>
            <a:r>
              <a:rPr lang="en"/>
              <a:t>(ideal case with centered DOM)</a:t>
            </a:r>
            <a:endParaRPr/>
          </a:p>
        </p:txBody>
      </p:sp>
      <p:sp>
        <p:nvSpPr>
          <p:cNvPr id="105" name="Google Shape;105;p17"/>
          <p:cNvSpPr txBox="1">
            <a:spLocks noGrp="1"/>
          </p:cNvSpPr>
          <p:nvPr>
            <p:ph type="body" idx="1"/>
          </p:nvPr>
        </p:nvSpPr>
        <p:spPr>
          <a:xfrm>
            <a:off x="141667" y="5283033"/>
            <a:ext cx="3245600" cy="1250000"/>
          </a:xfrm>
          <a:prstGeom prst="rect">
            <a:avLst/>
          </a:prstGeom>
        </p:spPr>
        <p:txBody>
          <a:bodyPr spcFirstLastPara="1" vert="horz" wrap="square" lIns="121900" tIns="121900" rIns="121900" bIns="121900" rtlCol="0" anchor="t" anchorCtr="0">
            <a:normAutofit fontScale="62500" lnSpcReduction="20000"/>
          </a:bodyPr>
          <a:lstStyle/>
          <a:p>
            <a:pPr marL="0" indent="0">
              <a:spcAft>
                <a:spcPts val="1600"/>
              </a:spcAft>
              <a:buNone/>
            </a:pPr>
            <a:r>
              <a:rPr lang="en">
                <a:solidFill>
                  <a:srgbClr val="FF9900"/>
                </a:solidFill>
              </a:rPr>
              <a:t>Time sequence of daily images shows freezing of drill hole - smooth freeze in process example</a:t>
            </a:r>
            <a:endParaRPr>
              <a:solidFill>
                <a:srgbClr val="FF9900"/>
              </a:solidFill>
            </a:endParaRPr>
          </a:p>
        </p:txBody>
      </p:sp>
      <p:pic>
        <p:nvPicPr>
          <p:cNvPr id="106" name="Google Shape;106;p17"/>
          <p:cNvPicPr preferRelativeResize="0"/>
          <p:nvPr/>
        </p:nvPicPr>
        <p:blipFill rotWithShape="1">
          <a:blip r:embed="rId3">
            <a:alphaModFix/>
          </a:blip>
          <a:srcRect l="52107" t="13013"/>
          <a:stretch/>
        </p:blipFill>
        <p:spPr>
          <a:xfrm>
            <a:off x="284252" y="1669585"/>
            <a:ext cx="2960433" cy="3699300"/>
          </a:xfrm>
          <a:prstGeom prst="rect">
            <a:avLst/>
          </a:prstGeom>
          <a:noFill/>
          <a:ln w="28575" cap="flat" cmpd="sng">
            <a:solidFill>
              <a:srgbClr val="FF0000"/>
            </a:solidFill>
            <a:prstDash val="solid"/>
            <a:round/>
            <a:headEnd type="none" w="sm" len="sm"/>
            <a:tailEnd type="none" w="sm" len="sm"/>
          </a:ln>
        </p:spPr>
      </p:pic>
      <p:sp>
        <p:nvSpPr>
          <p:cNvPr id="107" name="Google Shape;107;p17"/>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solidFill>
                  <a:srgbClr val="C9DAF8"/>
                </a:solidFill>
              </a:rPr>
              <a:pPr/>
              <a:t>41</a:t>
            </a:fld>
            <a:endParaRPr>
              <a:solidFill>
                <a:srgbClr val="C9DAF8"/>
              </a:solidFill>
            </a:endParaRPr>
          </a:p>
        </p:txBody>
      </p:sp>
      <p:pic>
        <p:nvPicPr>
          <p:cNvPr id="108" name="Google Shape;108;p17" title="Video1_timelapse_string88_timestamps (1).gif"/>
          <p:cNvPicPr preferRelativeResize="0"/>
          <p:nvPr/>
        </p:nvPicPr>
        <p:blipFill>
          <a:blip r:embed="rId4">
            <a:alphaModFix/>
          </a:blip>
          <a:stretch>
            <a:fillRect/>
          </a:stretch>
        </p:blipFill>
        <p:spPr>
          <a:xfrm>
            <a:off x="3846401" y="-1"/>
            <a:ext cx="8524383" cy="6451765"/>
          </a:xfrm>
          <a:prstGeom prst="rect">
            <a:avLst/>
          </a:prstGeom>
          <a:noFill/>
          <a:ln>
            <a:noFill/>
          </a:ln>
        </p:spPr>
      </p:pic>
    </p:spTree>
    <p:extLst>
      <p:ext uri="{BB962C8B-B14F-4D97-AF65-F5344CB8AC3E}">
        <p14:creationId xmlns:p14="http://schemas.microsoft.com/office/powerpoint/2010/main" val="1336039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8F83-A28F-6B15-894B-45622304A312}"/>
              </a:ext>
            </a:extLst>
          </p:cNvPr>
          <p:cNvSpPr>
            <a:spLocks noGrp="1"/>
          </p:cNvSpPr>
          <p:nvPr>
            <p:ph type="title"/>
          </p:nvPr>
        </p:nvSpPr>
        <p:spPr>
          <a:xfrm>
            <a:off x="838200" y="-2381"/>
            <a:ext cx="10515600" cy="1325563"/>
          </a:xfrm>
        </p:spPr>
        <p:txBody>
          <a:bodyPr/>
          <a:lstStyle/>
          <a:p>
            <a:pPr algn="ctr"/>
            <a:r>
              <a:rPr lang="en-US" dirty="0" err="1"/>
              <a:t>IceCube</a:t>
            </a:r>
            <a:r>
              <a:rPr lang="en-US" dirty="0"/>
              <a:t> Upgrade</a:t>
            </a:r>
          </a:p>
        </p:txBody>
      </p:sp>
      <p:pic>
        <p:nvPicPr>
          <p:cNvPr id="4" name="Picture 3" descr="A diagram of physics&#10;&#10;AI-generated content may be incorrect.">
            <a:extLst>
              <a:ext uri="{FF2B5EF4-FFF2-40B4-BE49-F238E27FC236}">
                <a16:creationId xmlns:a16="http://schemas.microsoft.com/office/drawing/2014/main" id="{F1D8713A-9890-E599-2CA3-F97EFE2DDE65}"/>
              </a:ext>
            </a:extLst>
          </p:cNvPr>
          <p:cNvPicPr>
            <a:picLocks noChangeAspect="1"/>
          </p:cNvPicPr>
          <p:nvPr/>
        </p:nvPicPr>
        <p:blipFill>
          <a:blip r:embed="rId2"/>
          <a:stretch>
            <a:fillRect/>
          </a:stretch>
        </p:blipFill>
        <p:spPr>
          <a:xfrm>
            <a:off x="98006" y="1007534"/>
            <a:ext cx="7772400" cy="3733550"/>
          </a:xfrm>
          <a:prstGeom prst="rect">
            <a:avLst/>
          </a:prstGeom>
        </p:spPr>
      </p:pic>
      <p:pic>
        <p:nvPicPr>
          <p:cNvPr id="6" name="Picture 5" descr="A white ball in a glass dome&#10;&#10;AI-generated content may be incorrect.">
            <a:extLst>
              <a:ext uri="{FF2B5EF4-FFF2-40B4-BE49-F238E27FC236}">
                <a16:creationId xmlns:a16="http://schemas.microsoft.com/office/drawing/2014/main" id="{FD0C6687-6E63-6CE4-DB5C-94D3D8EE6991}"/>
              </a:ext>
            </a:extLst>
          </p:cNvPr>
          <p:cNvPicPr>
            <a:picLocks noChangeAspect="1"/>
          </p:cNvPicPr>
          <p:nvPr/>
        </p:nvPicPr>
        <p:blipFill>
          <a:blip r:embed="rId3"/>
          <a:stretch>
            <a:fillRect/>
          </a:stretch>
        </p:blipFill>
        <p:spPr>
          <a:xfrm>
            <a:off x="7856608" y="1001066"/>
            <a:ext cx="2252343" cy="2664062"/>
          </a:xfrm>
          <a:prstGeom prst="rect">
            <a:avLst/>
          </a:prstGeom>
        </p:spPr>
      </p:pic>
      <p:pic>
        <p:nvPicPr>
          <p:cNvPr id="8" name="Picture 7" descr="A close-up of a machine&#10;&#10;AI-generated content may be incorrect.">
            <a:extLst>
              <a:ext uri="{FF2B5EF4-FFF2-40B4-BE49-F238E27FC236}">
                <a16:creationId xmlns:a16="http://schemas.microsoft.com/office/drawing/2014/main" id="{2194E545-3000-6AB7-F51D-261A55FE897D}"/>
              </a:ext>
            </a:extLst>
          </p:cNvPr>
          <p:cNvPicPr>
            <a:picLocks noChangeAspect="1"/>
          </p:cNvPicPr>
          <p:nvPr/>
        </p:nvPicPr>
        <p:blipFill>
          <a:blip r:embed="rId4"/>
          <a:stretch>
            <a:fillRect/>
          </a:stretch>
        </p:blipFill>
        <p:spPr>
          <a:xfrm>
            <a:off x="6567373" y="4197350"/>
            <a:ext cx="2660650" cy="2660650"/>
          </a:xfrm>
          <a:prstGeom prst="rect">
            <a:avLst/>
          </a:prstGeom>
        </p:spPr>
      </p:pic>
      <p:pic>
        <p:nvPicPr>
          <p:cNvPr id="10" name="Picture 9" descr="A graph of a normal distribution&#10;&#10;AI-generated content may be incorrect.">
            <a:extLst>
              <a:ext uri="{FF2B5EF4-FFF2-40B4-BE49-F238E27FC236}">
                <a16:creationId xmlns:a16="http://schemas.microsoft.com/office/drawing/2014/main" id="{51DE4CEC-2096-BC1B-B60D-90AEC4542BE8}"/>
              </a:ext>
            </a:extLst>
          </p:cNvPr>
          <p:cNvPicPr>
            <a:picLocks noChangeAspect="1"/>
          </p:cNvPicPr>
          <p:nvPr/>
        </p:nvPicPr>
        <p:blipFill>
          <a:blip r:embed="rId5"/>
          <a:stretch>
            <a:fillRect/>
          </a:stretch>
        </p:blipFill>
        <p:spPr>
          <a:xfrm>
            <a:off x="9250882" y="3865802"/>
            <a:ext cx="2843112" cy="2490548"/>
          </a:xfrm>
          <a:prstGeom prst="rect">
            <a:avLst/>
          </a:prstGeom>
        </p:spPr>
      </p:pic>
      <p:pic>
        <p:nvPicPr>
          <p:cNvPr id="12" name="Picture 11" descr="A close-up of a machine&#10;&#10;AI-generated content may be incorrect.">
            <a:extLst>
              <a:ext uri="{FF2B5EF4-FFF2-40B4-BE49-F238E27FC236}">
                <a16:creationId xmlns:a16="http://schemas.microsoft.com/office/drawing/2014/main" id="{91B68493-BBC9-E15B-DC8A-4E994E3C8BB8}"/>
              </a:ext>
            </a:extLst>
          </p:cNvPr>
          <p:cNvPicPr>
            <a:picLocks noChangeAspect="1"/>
          </p:cNvPicPr>
          <p:nvPr/>
        </p:nvPicPr>
        <p:blipFill>
          <a:blip r:embed="rId6"/>
          <a:stretch>
            <a:fillRect/>
          </a:stretch>
        </p:blipFill>
        <p:spPr>
          <a:xfrm>
            <a:off x="98006" y="4837879"/>
            <a:ext cx="4087267" cy="1968500"/>
          </a:xfrm>
          <a:prstGeom prst="rect">
            <a:avLst/>
          </a:prstGeom>
        </p:spPr>
      </p:pic>
      <p:pic>
        <p:nvPicPr>
          <p:cNvPr id="5" name="Picture 4" descr="A round glass ball with a machine inside&#10;&#10;AI-generated content may be incorrect.">
            <a:extLst>
              <a:ext uri="{FF2B5EF4-FFF2-40B4-BE49-F238E27FC236}">
                <a16:creationId xmlns:a16="http://schemas.microsoft.com/office/drawing/2014/main" id="{8F0B3F7D-7618-B83B-4932-E2B894E8FE1C}"/>
              </a:ext>
            </a:extLst>
          </p:cNvPr>
          <p:cNvPicPr>
            <a:picLocks noChangeAspect="1"/>
          </p:cNvPicPr>
          <p:nvPr/>
        </p:nvPicPr>
        <p:blipFill>
          <a:blip r:embed="rId7"/>
          <a:stretch>
            <a:fillRect/>
          </a:stretch>
        </p:blipFill>
        <p:spPr>
          <a:xfrm>
            <a:off x="4212565" y="4837879"/>
            <a:ext cx="2306351" cy="1968500"/>
          </a:xfrm>
          <a:prstGeom prst="rect">
            <a:avLst/>
          </a:prstGeom>
        </p:spPr>
      </p:pic>
      <p:pic>
        <p:nvPicPr>
          <p:cNvPr id="9" name="Picture 8" descr="A black and white ball with many holes&#10;&#10;AI-generated content may be incorrect.">
            <a:extLst>
              <a:ext uri="{FF2B5EF4-FFF2-40B4-BE49-F238E27FC236}">
                <a16:creationId xmlns:a16="http://schemas.microsoft.com/office/drawing/2014/main" id="{A325B943-4111-C168-AD9C-76BA1E07CCE5}"/>
              </a:ext>
            </a:extLst>
          </p:cNvPr>
          <p:cNvPicPr>
            <a:picLocks noChangeAspect="1"/>
          </p:cNvPicPr>
          <p:nvPr/>
        </p:nvPicPr>
        <p:blipFill>
          <a:blip r:embed="rId8"/>
          <a:stretch>
            <a:fillRect/>
          </a:stretch>
        </p:blipFill>
        <p:spPr>
          <a:xfrm>
            <a:off x="11170434" y="788960"/>
            <a:ext cx="923560" cy="1048365"/>
          </a:xfrm>
          <a:prstGeom prst="rect">
            <a:avLst/>
          </a:prstGeom>
        </p:spPr>
      </p:pic>
      <p:pic>
        <p:nvPicPr>
          <p:cNvPr id="17" name="Picture 16" descr="A close-up of a test tube&#10;&#10;AI-generated content may be incorrect.">
            <a:extLst>
              <a:ext uri="{FF2B5EF4-FFF2-40B4-BE49-F238E27FC236}">
                <a16:creationId xmlns:a16="http://schemas.microsoft.com/office/drawing/2014/main" id="{3E6CFF32-F91F-95F1-518F-4A800A0AE353}"/>
              </a:ext>
            </a:extLst>
          </p:cNvPr>
          <p:cNvPicPr>
            <a:picLocks noChangeAspect="1"/>
          </p:cNvPicPr>
          <p:nvPr/>
        </p:nvPicPr>
        <p:blipFill>
          <a:blip r:embed="rId9"/>
          <a:stretch>
            <a:fillRect/>
          </a:stretch>
        </p:blipFill>
        <p:spPr>
          <a:xfrm>
            <a:off x="11170434" y="1837325"/>
            <a:ext cx="923560" cy="1969314"/>
          </a:xfrm>
          <a:prstGeom prst="rect">
            <a:avLst/>
          </a:prstGeom>
        </p:spPr>
      </p:pic>
      <p:pic>
        <p:nvPicPr>
          <p:cNvPr id="7" name="Picture 6" descr="A close up of a device&#10;&#10;AI-generated content may be incorrect.">
            <a:extLst>
              <a:ext uri="{FF2B5EF4-FFF2-40B4-BE49-F238E27FC236}">
                <a16:creationId xmlns:a16="http://schemas.microsoft.com/office/drawing/2014/main" id="{13A7CAFB-9E73-2D75-76A4-9D83DA5A8145}"/>
              </a:ext>
            </a:extLst>
          </p:cNvPr>
          <p:cNvPicPr>
            <a:picLocks noChangeAspect="1"/>
          </p:cNvPicPr>
          <p:nvPr/>
        </p:nvPicPr>
        <p:blipFill>
          <a:blip r:embed="rId10"/>
          <a:srcRect l="23102" t="23917" r="22133" b="4553"/>
          <a:stretch>
            <a:fillRect/>
          </a:stretch>
        </p:blipFill>
        <p:spPr>
          <a:xfrm>
            <a:off x="10131811" y="2406326"/>
            <a:ext cx="1027193" cy="1341904"/>
          </a:xfrm>
          <a:prstGeom prst="rect">
            <a:avLst/>
          </a:prstGeom>
        </p:spPr>
      </p:pic>
      <p:pic>
        <p:nvPicPr>
          <p:cNvPr id="16" name="Picture 15" descr="A close-up of a glass and metal object&#10;&#10;AI-generated content may be incorrect.">
            <a:extLst>
              <a:ext uri="{FF2B5EF4-FFF2-40B4-BE49-F238E27FC236}">
                <a16:creationId xmlns:a16="http://schemas.microsoft.com/office/drawing/2014/main" id="{B1E5C960-F485-2BEF-A746-2B721D4B4580}"/>
              </a:ext>
            </a:extLst>
          </p:cNvPr>
          <p:cNvPicPr>
            <a:picLocks noChangeAspect="1"/>
          </p:cNvPicPr>
          <p:nvPr/>
        </p:nvPicPr>
        <p:blipFill>
          <a:blip r:embed="rId11"/>
          <a:srcRect l="30465" t="13530" r="26989" b="4132"/>
          <a:stretch>
            <a:fillRect/>
          </a:stretch>
        </p:blipFill>
        <p:spPr>
          <a:xfrm>
            <a:off x="10131811" y="872775"/>
            <a:ext cx="1015763" cy="1474765"/>
          </a:xfrm>
          <a:prstGeom prst="rect">
            <a:avLst/>
          </a:prstGeom>
        </p:spPr>
      </p:pic>
      <p:pic>
        <p:nvPicPr>
          <p:cNvPr id="11" name="Picture 10" descr="Diagram of a diagram of a tube&#10;&#10;AI-generated content may be incorrect.">
            <a:extLst>
              <a:ext uri="{FF2B5EF4-FFF2-40B4-BE49-F238E27FC236}">
                <a16:creationId xmlns:a16="http://schemas.microsoft.com/office/drawing/2014/main" id="{B31661C9-0537-2251-1128-C0CF66C45D5C}"/>
              </a:ext>
            </a:extLst>
          </p:cNvPr>
          <p:cNvPicPr>
            <a:picLocks noChangeAspect="1"/>
          </p:cNvPicPr>
          <p:nvPr/>
        </p:nvPicPr>
        <p:blipFill>
          <a:blip r:embed="rId12"/>
          <a:stretch>
            <a:fillRect/>
          </a:stretch>
        </p:blipFill>
        <p:spPr>
          <a:xfrm>
            <a:off x="86576" y="1001066"/>
            <a:ext cx="6637422" cy="3733550"/>
          </a:xfrm>
          <a:prstGeom prst="rect">
            <a:avLst/>
          </a:prstGeom>
        </p:spPr>
      </p:pic>
    </p:spTree>
    <p:extLst>
      <p:ext uri="{BB962C8B-B14F-4D97-AF65-F5344CB8AC3E}">
        <p14:creationId xmlns:p14="http://schemas.microsoft.com/office/powerpoint/2010/main" val="26284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E9043-33E4-00F3-290B-31980E22C7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0E1E8A-BB27-0C88-D100-8BF5E66FAF87}"/>
              </a:ext>
            </a:extLst>
          </p:cNvPr>
          <p:cNvSpPr>
            <a:spLocks noGrp="1"/>
          </p:cNvSpPr>
          <p:nvPr>
            <p:ph type="title"/>
          </p:nvPr>
        </p:nvSpPr>
        <p:spPr>
          <a:xfrm>
            <a:off x="838200" y="-2381"/>
            <a:ext cx="10515600" cy="1325563"/>
          </a:xfrm>
        </p:spPr>
        <p:txBody>
          <a:bodyPr/>
          <a:lstStyle/>
          <a:p>
            <a:pPr algn="ctr"/>
            <a:r>
              <a:rPr lang="en-US" dirty="0" err="1"/>
              <a:t>IceCube</a:t>
            </a:r>
            <a:r>
              <a:rPr lang="en-US" dirty="0"/>
              <a:t> Upgrade</a:t>
            </a:r>
          </a:p>
        </p:txBody>
      </p:sp>
      <p:pic>
        <p:nvPicPr>
          <p:cNvPr id="4" name="Picture 3" descr="A diagram of physics&#10;&#10;AI-generated content may be incorrect.">
            <a:extLst>
              <a:ext uri="{FF2B5EF4-FFF2-40B4-BE49-F238E27FC236}">
                <a16:creationId xmlns:a16="http://schemas.microsoft.com/office/drawing/2014/main" id="{FEDBC7E3-E184-B128-2B77-4138D57850E5}"/>
              </a:ext>
            </a:extLst>
          </p:cNvPr>
          <p:cNvPicPr>
            <a:picLocks noChangeAspect="1"/>
          </p:cNvPicPr>
          <p:nvPr/>
        </p:nvPicPr>
        <p:blipFill>
          <a:blip r:embed="rId2"/>
          <a:stretch>
            <a:fillRect/>
          </a:stretch>
        </p:blipFill>
        <p:spPr>
          <a:xfrm>
            <a:off x="98006" y="1007534"/>
            <a:ext cx="7772400" cy="3733550"/>
          </a:xfrm>
          <a:prstGeom prst="rect">
            <a:avLst/>
          </a:prstGeom>
        </p:spPr>
      </p:pic>
      <p:pic>
        <p:nvPicPr>
          <p:cNvPr id="6" name="Picture 5" descr="A white ball in a glass dome&#10;&#10;AI-generated content may be incorrect.">
            <a:extLst>
              <a:ext uri="{FF2B5EF4-FFF2-40B4-BE49-F238E27FC236}">
                <a16:creationId xmlns:a16="http://schemas.microsoft.com/office/drawing/2014/main" id="{C1829504-9F9F-9D11-E188-9F595CC4D13F}"/>
              </a:ext>
            </a:extLst>
          </p:cNvPr>
          <p:cNvPicPr>
            <a:picLocks noChangeAspect="1"/>
          </p:cNvPicPr>
          <p:nvPr/>
        </p:nvPicPr>
        <p:blipFill>
          <a:blip r:embed="rId3"/>
          <a:stretch>
            <a:fillRect/>
          </a:stretch>
        </p:blipFill>
        <p:spPr>
          <a:xfrm>
            <a:off x="7856608" y="1001066"/>
            <a:ext cx="2252343" cy="2664062"/>
          </a:xfrm>
          <a:prstGeom prst="rect">
            <a:avLst/>
          </a:prstGeom>
        </p:spPr>
      </p:pic>
      <p:pic>
        <p:nvPicPr>
          <p:cNvPr id="8" name="Picture 7" descr="A close-up of a machine&#10;&#10;AI-generated content may be incorrect.">
            <a:extLst>
              <a:ext uri="{FF2B5EF4-FFF2-40B4-BE49-F238E27FC236}">
                <a16:creationId xmlns:a16="http://schemas.microsoft.com/office/drawing/2014/main" id="{515DCD45-7401-86FA-E01F-487B57F66F28}"/>
              </a:ext>
            </a:extLst>
          </p:cNvPr>
          <p:cNvPicPr>
            <a:picLocks noChangeAspect="1"/>
          </p:cNvPicPr>
          <p:nvPr/>
        </p:nvPicPr>
        <p:blipFill>
          <a:blip r:embed="rId4"/>
          <a:stretch>
            <a:fillRect/>
          </a:stretch>
        </p:blipFill>
        <p:spPr>
          <a:xfrm>
            <a:off x="6567373" y="4197350"/>
            <a:ext cx="2660650" cy="2660650"/>
          </a:xfrm>
          <a:prstGeom prst="rect">
            <a:avLst/>
          </a:prstGeom>
        </p:spPr>
      </p:pic>
      <p:pic>
        <p:nvPicPr>
          <p:cNvPr id="10" name="Picture 9" descr="A graph of a normal distribution&#10;&#10;AI-generated content may be incorrect.">
            <a:extLst>
              <a:ext uri="{FF2B5EF4-FFF2-40B4-BE49-F238E27FC236}">
                <a16:creationId xmlns:a16="http://schemas.microsoft.com/office/drawing/2014/main" id="{12A6C53C-C173-74FF-0DA1-FBEB7828A1BA}"/>
              </a:ext>
            </a:extLst>
          </p:cNvPr>
          <p:cNvPicPr>
            <a:picLocks noChangeAspect="1"/>
          </p:cNvPicPr>
          <p:nvPr/>
        </p:nvPicPr>
        <p:blipFill>
          <a:blip r:embed="rId5"/>
          <a:stretch>
            <a:fillRect/>
          </a:stretch>
        </p:blipFill>
        <p:spPr>
          <a:xfrm>
            <a:off x="9250882" y="3865802"/>
            <a:ext cx="2843112" cy="2490548"/>
          </a:xfrm>
          <a:prstGeom prst="rect">
            <a:avLst/>
          </a:prstGeom>
        </p:spPr>
      </p:pic>
      <p:pic>
        <p:nvPicPr>
          <p:cNvPr id="12" name="Picture 11" descr="A close-up of a machine&#10;&#10;AI-generated content may be incorrect.">
            <a:extLst>
              <a:ext uri="{FF2B5EF4-FFF2-40B4-BE49-F238E27FC236}">
                <a16:creationId xmlns:a16="http://schemas.microsoft.com/office/drawing/2014/main" id="{71A0398E-BB0E-A08E-8915-31416A8F4505}"/>
              </a:ext>
            </a:extLst>
          </p:cNvPr>
          <p:cNvPicPr>
            <a:picLocks noChangeAspect="1"/>
          </p:cNvPicPr>
          <p:nvPr/>
        </p:nvPicPr>
        <p:blipFill>
          <a:blip r:embed="rId6"/>
          <a:stretch>
            <a:fillRect/>
          </a:stretch>
        </p:blipFill>
        <p:spPr>
          <a:xfrm>
            <a:off x="98006" y="4837879"/>
            <a:ext cx="4087267" cy="1968500"/>
          </a:xfrm>
          <a:prstGeom prst="rect">
            <a:avLst/>
          </a:prstGeom>
        </p:spPr>
      </p:pic>
      <p:pic>
        <p:nvPicPr>
          <p:cNvPr id="5" name="Picture 4" descr="A round glass ball with a machine inside&#10;&#10;AI-generated content may be incorrect.">
            <a:extLst>
              <a:ext uri="{FF2B5EF4-FFF2-40B4-BE49-F238E27FC236}">
                <a16:creationId xmlns:a16="http://schemas.microsoft.com/office/drawing/2014/main" id="{F79B6592-0A76-E8FB-30FF-A80946B9E532}"/>
              </a:ext>
            </a:extLst>
          </p:cNvPr>
          <p:cNvPicPr>
            <a:picLocks noChangeAspect="1"/>
          </p:cNvPicPr>
          <p:nvPr/>
        </p:nvPicPr>
        <p:blipFill>
          <a:blip r:embed="rId7"/>
          <a:stretch>
            <a:fillRect/>
          </a:stretch>
        </p:blipFill>
        <p:spPr>
          <a:xfrm>
            <a:off x="4212565" y="4837879"/>
            <a:ext cx="2306351" cy="1968500"/>
          </a:xfrm>
          <a:prstGeom prst="rect">
            <a:avLst/>
          </a:prstGeom>
        </p:spPr>
      </p:pic>
      <p:pic>
        <p:nvPicPr>
          <p:cNvPr id="9" name="Picture 8" descr="A black and white ball with many holes&#10;&#10;AI-generated content may be incorrect.">
            <a:extLst>
              <a:ext uri="{FF2B5EF4-FFF2-40B4-BE49-F238E27FC236}">
                <a16:creationId xmlns:a16="http://schemas.microsoft.com/office/drawing/2014/main" id="{ED84F1B0-D1FF-3EEC-80D0-C213E8F2C74C}"/>
              </a:ext>
            </a:extLst>
          </p:cNvPr>
          <p:cNvPicPr>
            <a:picLocks noChangeAspect="1"/>
          </p:cNvPicPr>
          <p:nvPr/>
        </p:nvPicPr>
        <p:blipFill>
          <a:blip r:embed="rId8"/>
          <a:stretch>
            <a:fillRect/>
          </a:stretch>
        </p:blipFill>
        <p:spPr>
          <a:xfrm>
            <a:off x="11170434" y="788960"/>
            <a:ext cx="923560" cy="1048365"/>
          </a:xfrm>
          <a:prstGeom prst="rect">
            <a:avLst/>
          </a:prstGeom>
        </p:spPr>
      </p:pic>
      <p:pic>
        <p:nvPicPr>
          <p:cNvPr id="17" name="Picture 16" descr="A close-up of a test tube&#10;&#10;AI-generated content may be incorrect.">
            <a:extLst>
              <a:ext uri="{FF2B5EF4-FFF2-40B4-BE49-F238E27FC236}">
                <a16:creationId xmlns:a16="http://schemas.microsoft.com/office/drawing/2014/main" id="{86A41004-53B3-F549-F03B-DD9A4360925B}"/>
              </a:ext>
            </a:extLst>
          </p:cNvPr>
          <p:cNvPicPr>
            <a:picLocks noChangeAspect="1"/>
          </p:cNvPicPr>
          <p:nvPr/>
        </p:nvPicPr>
        <p:blipFill>
          <a:blip r:embed="rId9"/>
          <a:stretch>
            <a:fillRect/>
          </a:stretch>
        </p:blipFill>
        <p:spPr>
          <a:xfrm>
            <a:off x="11170434" y="1837325"/>
            <a:ext cx="923560" cy="1969314"/>
          </a:xfrm>
          <a:prstGeom prst="rect">
            <a:avLst/>
          </a:prstGeom>
        </p:spPr>
      </p:pic>
      <p:pic>
        <p:nvPicPr>
          <p:cNvPr id="7" name="Picture 6" descr="A close up of a device&#10;&#10;AI-generated content may be incorrect.">
            <a:extLst>
              <a:ext uri="{FF2B5EF4-FFF2-40B4-BE49-F238E27FC236}">
                <a16:creationId xmlns:a16="http://schemas.microsoft.com/office/drawing/2014/main" id="{0F2C2D3D-5BD0-014D-C3B3-29C12BB20895}"/>
              </a:ext>
            </a:extLst>
          </p:cNvPr>
          <p:cNvPicPr>
            <a:picLocks noChangeAspect="1"/>
          </p:cNvPicPr>
          <p:nvPr/>
        </p:nvPicPr>
        <p:blipFill>
          <a:blip r:embed="rId10"/>
          <a:srcRect l="23102" t="23917" r="22133" b="4553"/>
          <a:stretch>
            <a:fillRect/>
          </a:stretch>
        </p:blipFill>
        <p:spPr>
          <a:xfrm>
            <a:off x="10131811" y="2406326"/>
            <a:ext cx="1027193" cy="1341904"/>
          </a:xfrm>
          <a:prstGeom prst="rect">
            <a:avLst/>
          </a:prstGeom>
        </p:spPr>
      </p:pic>
      <p:pic>
        <p:nvPicPr>
          <p:cNvPr id="16" name="Picture 15" descr="A close-up of a glass and metal object&#10;&#10;AI-generated content may be incorrect.">
            <a:extLst>
              <a:ext uri="{FF2B5EF4-FFF2-40B4-BE49-F238E27FC236}">
                <a16:creationId xmlns:a16="http://schemas.microsoft.com/office/drawing/2014/main" id="{A415D8F6-26D6-B44F-8100-95B2361EB7EC}"/>
              </a:ext>
            </a:extLst>
          </p:cNvPr>
          <p:cNvPicPr>
            <a:picLocks noChangeAspect="1"/>
          </p:cNvPicPr>
          <p:nvPr/>
        </p:nvPicPr>
        <p:blipFill>
          <a:blip r:embed="rId11"/>
          <a:srcRect l="30465" t="13530" r="26989" b="4132"/>
          <a:stretch>
            <a:fillRect/>
          </a:stretch>
        </p:blipFill>
        <p:spPr>
          <a:xfrm>
            <a:off x="10131811" y="872775"/>
            <a:ext cx="1015763" cy="1474765"/>
          </a:xfrm>
          <a:prstGeom prst="rect">
            <a:avLst/>
          </a:prstGeom>
        </p:spPr>
      </p:pic>
      <p:pic>
        <p:nvPicPr>
          <p:cNvPr id="11" name="Picture 10">
            <a:extLst>
              <a:ext uri="{FF2B5EF4-FFF2-40B4-BE49-F238E27FC236}">
                <a16:creationId xmlns:a16="http://schemas.microsoft.com/office/drawing/2014/main" id="{B164932E-78A7-E239-06CA-624A2CDA7650}"/>
              </a:ext>
            </a:extLst>
          </p:cNvPr>
          <p:cNvPicPr>
            <a:picLocks noChangeAspect="1"/>
          </p:cNvPicPr>
          <p:nvPr/>
        </p:nvPicPr>
        <p:blipFill>
          <a:blip r:embed="rId12"/>
          <a:srcRect/>
          <a:stretch/>
        </p:blipFill>
        <p:spPr>
          <a:xfrm>
            <a:off x="86576" y="1001066"/>
            <a:ext cx="6637422" cy="3733549"/>
          </a:xfrm>
          <a:prstGeom prst="rect">
            <a:avLst/>
          </a:prstGeom>
        </p:spPr>
      </p:pic>
    </p:spTree>
    <p:extLst>
      <p:ext uri="{BB962C8B-B14F-4D97-AF65-F5344CB8AC3E}">
        <p14:creationId xmlns:p14="http://schemas.microsoft.com/office/powerpoint/2010/main" val="3216604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E5F53-E4B8-0933-9FCC-435F4B30E841}"/>
              </a:ext>
            </a:extLst>
          </p:cNvPr>
          <p:cNvSpPr>
            <a:spLocks noGrp="1"/>
          </p:cNvSpPr>
          <p:nvPr>
            <p:ph type="title"/>
          </p:nvPr>
        </p:nvSpPr>
        <p:spPr/>
        <p:txBody>
          <a:bodyPr/>
          <a:lstStyle/>
          <a:p>
            <a:pPr algn="ctr"/>
            <a:r>
              <a:rPr lang="en-US" dirty="0"/>
              <a:t>Summary and Outlook</a:t>
            </a:r>
          </a:p>
        </p:txBody>
      </p:sp>
      <p:sp>
        <p:nvSpPr>
          <p:cNvPr id="3" name="TextBox 2">
            <a:extLst>
              <a:ext uri="{FF2B5EF4-FFF2-40B4-BE49-F238E27FC236}">
                <a16:creationId xmlns:a16="http://schemas.microsoft.com/office/drawing/2014/main" id="{2EA3AB85-C5CE-C92F-3ADB-22A50F9D5996}"/>
              </a:ext>
            </a:extLst>
          </p:cNvPr>
          <p:cNvSpPr txBox="1"/>
          <p:nvPr/>
        </p:nvSpPr>
        <p:spPr>
          <a:xfrm>
            <a:off x="838200" y="2231572"/>
            <a:ext cx="10526486" cy="3693319"/>
          </a:xfrm>
          <a:prstGeom prst="rect">
            <a:avLst/>
          </a:prstGeom>
          <a:noFill/>
        </p:spPr>
        <p:txBody>
          <a:bodyPr wrap="square" rtlCol="0">
            <a:spAutoFit/>
          </a:bodyPr>
          <a:lstStyle/>
          <a:p>
            <a:r>
              <a:rPr lang="en-US" dirty="0"/>
              <a:t>Much progress over 30 years</a:t>
            </a:r>
          </a:p>
          <a:p>
            <a:endParaRPr lang="en-US" dirty="0"/>
          </a:p>
          <a:p>
            <a:r>
              <a:rPr lang="en-US" dirty="0"/>
              <a:t>From air bubbles in AMANDA-A to ice anisotropy due to birefringent ice crystals</a:t>
            </a:r>
          </a:p>
          <a:p>
            <a:endParaRPr lang="en-US" dirty="0"/>
          </a:p>
          <a:p>
            <a:r>
              <a:rPr lang="en-US" dirty="0"/>
              <a:t>Improvements can be gauged with </a:t>
            </a:r>
            <a:r>
              <a:rPr lang="en-US" dirty="0" err="1"/>
              <a:t>llh</a:t>
            </a:r>
            <a:r>
              <a:rPr lang="en-US" dirty="0"/>
              <a:t>, model error, and average waveform plot</a:t>
            </a:r>
          </a:p>
          <a:p>
            <a:endParaRPr lang="en-US" dirty="0"/>
          </a:p>
          <a:p>
            <a:r>
              <a:rPr lang="en-US" dirty="0"/>
              <a:t>We have a full description of statistical uncertainties of ice layer properties</a:t>
            </a:r>
          </a:p>
          <a:p>
            <a:endParaRPr lang="en-US" dirty="0"/>
          </a:p>
          <a:p>
            <a:r>
              <a:rPr lang="en-US" dirty="0"/>
              <a:t>However, interpretation of uncertainties is complicated since we have not yet reached the statistical floor</a:t>
            </a:r>
          </a:p>
          <a:p>
            <a:endParaRPr lang="en-US" dirty="0"/>
          </a:p>
          <a:p>
            <a:r>
              <a:rPr lang="en-US" dirty="0"/>
              <a:t>Are we still missing a major piece of the ice model puzzle?</a:t>
            </a:r>
          </a:p>
          <a:p>
            <a:endParaRPr lang="en-US" dirty="0"/>
          </a:p>
          <a:p>
            <a:r>
              <a:rPr lang="en-US" dirty="0"/>
              <a:t>Special calibration devices in </a:t>
            </a:r>
            <a:r>
              <a:rPr lang="en-US" dirty="0" err="1"/>
              <a:t>IceCube</a:t>
            </a:r>
            <a:r>
              <a:rPr lang="en-US" dirty="0"/>
              <a:t> Upgrade may shed light on this.</a:t>
            </a:r>
          </a:p>
        </p:txBody>
      </p:sp>
    </p:spTree>
    <p:extLst>
      <p:ext uri="{BB962C8B-B14F-4D97-AF65-F5344CB8AC3E}">
        <p14:creationId xmlns:p14="http://schemas.microsoft.com/office/powerpoint/2010/main" val="4016395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8FB7E-8A28-3095-ACBF-21527DA0A8B0}"/>
              </a:ext>
            </a:extLst>
          </p:cNvPr>
          <p:cNvSpPr>
            <a:spLocks noGrp="1"/>
          </p:cNvSpPr>
          <p:nvPr>
            <p:ph type="title"/>
          </p:nvPr>
        </p:nvSpPr>
        <p:spPr/>
        <p:txBody>
          <a:bodyPr/>
          <a:lstStyle/>
          <a:p>
            <a:pPr algn="ctr"/>
            <a:r>
              <a:rPr lang="en-US" dirty="0"/>
              <a:t>Why do we care about ice</a:t>
            </a:r>
          </a:p>
        </p:txBody>
      </p:sp>
      <p:sp>
        <p:nvSpPr>
          <p:cNvPr id="4" name="TextBox 3">
            <a:extLst>
              <a:ext uri="{FF2B5EF4-FFF2-40B4-BE49-F238E27FC236}">
                <a16:creationId xmlns:a16="http://schemas.microsoft.com/office/drawing/2014/main" id="{00393578-7437-18D5-9A95-F942E6389D85}"/>
              </a:ext>
            </a:extLst>
          </p:cNvPr>
          <p:cNvSpPr txBox="1"/>
          <p:nvPr/>
        </p:nvSpPr>
        <p:spPr>
          <a:xfrm>
            <a:off x="1813560" y="2423160"/>
            <a:ext cx="7972632" cy="2585323"/>
          </a:xfrm>
          <a:prstGeom prst="rect">
            <a:avLst/>
          </a:prstGeom>
          <a:noFill/>
        </p:spPr>
        <p:txBody>
          <a:bodyPr wrap="none" rtlCol="0">
            <a:spAutoFit/>
          </a:bodyPr>
          <a:lstStyle/>
          <a:p>
            <a:r>
              <a:rPr lang="en-US" dirty="0" err="1"/>
              <a:t>IceCube</a:t>
            </a:r>
            <a:r>
              <a:rPr lang="en-US" dirty="0"/>
              <a:t> detector uses Antarctic ice as its detection medium</a:t>
            </a:r>
          </a:p>
          <a:p>
            <a:endParaRPr lang="en-US" dirty="0"/>
          </a:p>
          <a:p>
            <a:r>
              <a:rPr lang="en-US" dirty="0"/>
              <a:t>Charged particles moving through its volume generate Cherenkov light</a:t>
            </a:r>
          </a:p>
          <a:p>
            <a:endParaRPr lang="en-US" dirty="0"/>
          </a:p>
          <a:p>
            <a:r>
              <a:rPr lang="en-US" dirty="0"/>
              <a:t>Need to describe light propagation in both simulation and event reconstruction</a:t>
            </a:r>
          </a:p>
          <a:p>
            <a:endParaRPr lang="en-US" dirty="0"/>
          </a:p>
          <a:p>
            <a:r>
              <a:rPr lang="en-US" dirty="0"/>
              <a:t>This is a major source of systematic uncertainties of </a:t>
            </a:r>
            <a:r>
              <a:rPr lang="en-US" dirty="0" err="1"/>
              <a:t>IceCube</a:t>
            </a:r>
            <a:r>
              <a:rPr lang="en-US" dirty="0"/>
              <a:t> analyses</a:t>
            </a:r>
          </a:p>
          <a:p>
            <a:endParaRPr lang="en-US" dirty="0"/>
          </a:p>
          <a:p>
            <a:r>
              <a:rPr lang="en-US" dirty="0"/>
              <a:t>Links to other fields: glaciology, climate science</a:t>
            </a:r>
          </a:p>
        </p:txBody>
      </p:sp>
    </p:spTree>
    <p:extLst>
      <p:ext uri="{BB962C8B-B14F-4D97-AF65-F5344CB8AC3E}">
        <p14:creationId xmlns:p14="http://schemas.microsoft.com/office/powerpoint/2010/main" val="2361638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AA50-CE03-EA0E-B491-CF85EF872723}"/>
              </a:ext>
            </a:extLst>
          </p:cNvPr>
          <p:cNvSpPr>
            <a:spLocks noGrp="1"/>
          </p:cNvSpPr>
          <p:nvPr>
            <p:ph type="title"/>
          </p:nvPr>
        </p:nvSpPr>
        <p:spPr>
          <a:xfrm>
            <a:off x="838200" y="100890"/>
            <a:ext cx="10515600" cy="1325563"/>
          </a:xfrm>
        </p:spPr>
        <p:txBody>
          <a:bodyPr/>
          <a:lstStyle/>
          <a:p>
            <a:pPr algn="ctr"/>
            <a:r>
              <a:rPr lang="en-US" dirty="0"/>
              <a:t>Impact of ice improvements to data analysis</a:t>
            </a:r>
          </a:p>
        </p:txBody>
      </p:sp>
      <p:pic>
        <p:nvPicPr>
          <p:cNvPr id="5" name="Picture 4">
            <a:extLst>
              <a:ext uri="{FF2B5EF4-FFF2-40B4-BE49-F238E27FC236}">
                <a16:creationId xmlns:a16="http://schemas.microsoft.com/office/drawing/2014/main" id="{C035E116-A9AB-BF98-4FD5-CB76DFBEFE9A}"/>
              </a:ext>
            </a:extLst>
          </p:cNvPr>
          <p:cNvPicPr>
            <a:picLocks noChangeAspect="1"/>
          </p:cNvPicPr>
          <p:nvPr/>
        </p:nvPicPr>
        <p:blipFill>
          <a:blip r:embed="rId2"/>
          <a:stretch>
            <a:fillRect/>
          </a:stretch>
        </p:blipFill>
        <p:spPr>
          <a:xfrm>
            <a:off x="110733" y="1822937"/>
            <a:ext cx="4356100" cy="4419600"/>
          </a:xfrm>
          <a:prstGeom prst="rect">
            <a:avLst/>
          </a:prstGeom>
        </p:spPr>
      </p:pic>
      <p:pic>
        <p:nvPicPr>
          <p:cNvPr id="7" name="Picture 6">
            <a:extLst>
              <a:ext uri="{FF2B5EF4-FFF2-40B4-BE49-F238E27FC236}">
                <a16:creationId xmlns:a16="http://schemas.microsoft.com/office/drawing/2014/main" id="{5957DA88-A348-8FAB-B31A-6BEFC8A14C11}"/>
              </a:ext>
            </a:extLst>
          </p:cNvPr>
          <p:cNvPicPr>
            <a:picLocks noChangeAspect="1"/>
          </p:cNvPicPr>
          <p:nvPr/>
        </p:nvPicPr>
        <p:blipFill>
          <a:blip r:embed="rId3"/>
          <a:srcRect l="11992" t="14706" r="6151" b="15712"/>
          <a:stretch>
            <a:fillRect/>
          </a:stretch>
        </p:blipFill>
        <p:spPr>
          <a:xfrm>
            <a:off x="8417168" y="1529868"/>
            <a:ext cx="3664099" cy="2076414"/>
          </a:xfrm>
          <a:prstGeom prst="rect">
            <a:avLst/>
          </a:prstGeom>
        </p:spPr>
      </p:pic>
      <p:pic>
        <p:nvPicPr>
          <p:cNvPr id="9" name="Picture 8">
            <a:extLst>
              <a:ext uri="{FF2B5EF4-FFF2-40B4-BE49-F238E27FC236}">
                <a16:creationId xmlns:a16="http://schemas.microsoft.com/office/drawing/2014/main" id="{C5BA4C75-F374-6F6D-F387-6304614E25FA}"/>
              </a:ext>
            </a:extLst>
          </p:cNvPr>
          <p:cNvPicPr>
            <a:picLocks noChangeAspect="1"/>
          </p:cNvPicPr>
          <p:nvPr/>
        </p:nvPicPr>
        <p:blipFill>
          <a:blip r:embed="rId4"/>
          <a:srcRect l="12033" t="14706" r="6109" b="15712"/>
          <a:stretch>
            <a:fillRect/>
          </a:stretch>
        </p:blipFill>
        <p:spPr>
          <a:xfrm>
            <a:off x="4659544" y="1529868"/>
            <a:ext cx="3664098" cy="2076414"/>
          </a:xfrm>
          <a:prstGeom prst="rect">
            <a:avLst/>
          </a:prstGeom>
        </p:spPr>
      </p:pic>
      <p:sp>
        <p:nvSpPr>
          <p:cNvPr id="10" name="TextBox 9">
            <a:extLst>
              <a:ext uri="{FF2B5EF4-FFF2-40B4-BE49-F238E27FC236}">
                <a16:creationId xmlns:a16="http://schemas.microsoft.com/office/drawing/2014/main" id="{891ADDE3-4704-30D2-8AE2-A53B37D0C30A}"/>
              </a:ext>
            </a:extLst>
          </p:cNvPr>
          <p:cNvSpPr txBox="1"/>
          <p:nvPr/>
        </p:nvSpPr>
        <p:spPr>
          <a:xfrm>
            <a:off x="4743938" y="3859153"/>
            <a:ext cx="7337329" cy="2862322"/>
          </a:xfrm>
          <a:prstGeom prst="rect">
            <a:avLst/>
          </a:prstGeom>
          <a:noFill/>
        </p:spPr>
        <p:txBody>
          <a:bodyPr wrap="square" rtlCol="0">
            <a:spAutoFit/>
          </a:bodyPr>
          <a:lstStyle/>
          <a:p>
            <a:r>
              <a:rPr lang="en-US" dirty="0"/>
              <a:t>For data simulated with the best current ice model a large improvement is observed in angular resolution of reconstructed cascade directions with the same ice vs. older model.</a:t>
            </a:r>
          </a:p>
          <a:p>
            <a:endParaRPr lang="en-US" dirty="0"/>
          </a:p>
          <a:p>
            <a:r>
              <a:rPr lang="en-US" dirty="0"/>
              <a:t>For real data (2 HESE cascades shown above), systematic shifts may go beyond statistical uncertainties as seen from the updated ice model.</a:t>
            </a:r>
          </a:p>
          <a:p>
            <a:endParaRPr lang="en-US" dirty="0"/>
          </a:p>
          <a:p>
            <a:r>
              <a:rPr lang="en-US" dirty="0"/>
              <a:t>As we get closer to the statistical floor with our ice model description, we gain more confidence that the reconstruction direction and associated uncertainty contours are accurate.</a:t>
            </a:r>
          </a:p>
        </p:txBody>
      </p:sp>
      <p:sp>
        <p:nvSpPr>
          <p:cNvPr id="4" name="TextBox 3">
            <a:extLst>
              <a:ext uri="{FF2B5EF4-FFF2-40B4-BE49-F238E27FC236}">
                <a16:creationId xmlns:a16="http://schemas.microsoft.com/office/drawing/2014/main" id="{C66F6B50-90DA-4469-F819-24D80A599BC8}"/>
              </a:ext>
            </a:extLst>
          </p:cNvPr>
          <p:cNvSpPr txBox="1"/>
          <p:nvPr/>
        </p:nvSpPr>
        <p:spPr>
          <a:xfrm>
            <a:off x="4659544" y="3156532"/>
            <a:ext cx="1318759" cy="307777"/>
          </a:xfrm>
          <a:prstGeom prst="rect">
            <a:avLst/>
          </a:prstGeom>
          <a:solidFill>
            <a:schemeClr val="bg1"/>
          </a:solidFill>
          <a:ln>
            <a:solidFill>
              <a:schemeClr val="accent1"/>
            </a:solidFill>
          </a:ln>
        </p:spPr>
        <p:txBody>
          <a:bodyPr wrap="none" rtlCol="0">
            <a:spAutoFit/>
          </a:bodyPr>
          <a:lstStyle/>
          <a:p>
            <a:r>
              <a:rPr lang="en-US" sz="1400" dirty="0">
                <a:solidFill>
                  <a:srgbClr val="0070C0"/>
                </a:solidFill>
              </a:rPr>
              <a:t>3.2.1</a:t>
            </a:r>
            <a:r>
              <a:rPr lang="en-US" sz="1400" dirty="0"/>
              <a:t> vs. </a:t>
            </a:r>
            <a:r>
              <a:rPr lang="en-US" sz="1400" dirty="0">
                <a:solidFill>
                  <a:srgbClr val="FF0000"/>
                </a:solidFill>
              </a:rPr>
              <a:t>ftp-v1</a:t>
            </a:r>
          </a:p>
        </p:txBody>
      </p:sp>
      <p:sp>
        <p:nvSpPr>
          <p:cNvPr id="6" name="TextBox 5">
            <a:extLst>
              <a:ext uri="{FF2B5EF4-FFF2-40B4-BE49-F238E27FC236}">
                <a16:creationId xmlns:a16="http://schemas.microsoft.com/office/drawing/2014/main" id="{647AC0BB-D2F7-BA13-1051-17A5882C8A92}"/>
              </a:ext>
            </a:extLst>
          </p:cNvPr>
          <p:cNvSpPr txBox="1"/>
          <p:nvPr/>
        </p:nvSpPr>
        <p:spPr>
          <a:xfrm>
            <a:off x="8412602" y="3156532"/>
            <a:ext cx="1318759" cy="307777"/>
          </a:xfrm>
          <a:prstGeom prst="rect">
            <a:avLst/>
          </a:prstGeom>
          <a:solidFill>
            <a:schemeClr val="bg1"/>
          </a:solidFill>
          <a:ln>
            <a:solidFill>
              <a:schemeClr val="accent1"/>
            </a:solidFill>
          </a:ln>
        </p:spPr>
        <p:txBody>
          <a:bodyPr wrap="none" rtlCol="0">
            <a:spAutoFit/>
          </a:bodyPr>
          <a:lstStyle/>
          <a:p>
            <a:r>
              <a:rPr lang="en-US" sz="1400" dirty="0">
                <a:solidFill>
                  <a:srgbClr val="0070C0"/>
                </a:solidFill>
              </a:rPr>
              <a:t>3.2.1</a:t>
            </a:r>
            <a:r>
              <a:rPr lang="en-US" sz="1400" dirty="0"/>
              <a:t> vs. </a:t>
            </a:r>
            <a:r>
              <a:rPr lang="en-US" sz="1400" dirty="0">
                <a:solidFill>
                  <a:srgbClr val="FF0000"/>
                </a:solidFill>
              </a:rPr>
              <a:t>ftp-v1</a:t>
            </a:r>
          </a:p>
        </p:txBody>
      </p:sp>
      <p:sp>
        <p:nvSpPr>
          <p:cNvPr id="8" name="TextBox 7">
            <a:extLst>
              <a:ext uri="{FF2B5EF4-FFF2-40B4-BE49-F238E27FC236}">
                <a16:creationId xmlns:a16="http://schemas.microsoft.com/office/drawing/2014/main" id="{DD82443D-58B1-9FD8-7508-9F44B77D1072}"/>
              </a:ext>
            </a:extLst>
          </p:cNvPr>
          <p:cNvSpPr txBox="1"/>
          <p:nvPr/>
        </p:nvSpPr>
        <p:spPr>
          <a:xfrm>
            <a:off x="2096731" y="3002643"/>
            <a:ext cx="1948995" cy="307777"/>
          </a:xfrm>
          <a:prstGeom prst="rect">
            <a:avLst/>
          </a:prstGeom>
          <a:noFill/>
        </p:spPr>
        <p:txBody>
          <a:bodyPr wrap="none" rtlCol="0">
            <a:spAutoFit/>
          </a:bodyPr>
          <a:lstStyle/>
          <a:p>
            <a:r>
              <a:rPr lang="en-US" sz="1400" dirty="0"/>
              <a:t>Simulation:  SPICE FTP</a:t>
            </a:r>
          </a:p>
        </p:txBody>
      </p:sp>
      <p:sp>
        <p:nvSpPr>
          <p:cNvPr id="11" name="TextBox 10">
            <a:extLst>
              <a:ext uri="{FF2B5EF4-FFF2-40B4-BE49-F238E27FC236}">
                <a16:creationId xmlns:a16="http://schemas.microsoft.com/office/drawing/2014/main" id="{3BBEDF38-220E-ABEE-4700-F2387584D870}"/>
              </a:ext>
            </a:extLst>
          </p:cNvPr>
          <p:cNvSpPr txBox="1"/>
          <p:nvPr/>
        </p:nvSpPr>
        <p:spPr>
          <a:xfrm>
            <a:off x="3061739" y="2243032"/>
            <a:ext cx="983987" cy="307777"/>
          </a:xfrm>
          <a:prstGeom prst="rect">
            <a:avLst/>
          </a:prstGeom>
          <a:noFill/>
        </p:spPr>
        <p:txBody>
          <a:bodyPr wrap="none" rtlCol="0">
            <a:spAutoFit/>
          </a:bodyPr>
          <a:lstStyle/>
          <a:p>
            <a:r>
              <a:rPr lang="en-US" sz="1400" dirty="0"/>
              <a:t>SPICE FTP</a:t>
            </a:r>
          </a:p>
        </p:txBody>
      </p:sp>
      <p:sp>
        <p:nvSpPr>
          <p:cNvPr id="12" name="TextBox 11">
            <a:extLst>
              <a:ext uri="{FF2B5EF4-FFF2-40B4-BE49-F238E27FC236}">
                <a16:creationId xmlns:a16="http://schemas.microsoft.com/office/drawing/2014/main" id="{D8A7893D-22CE-D5A2-B539-3B1D39CBA2F6}"/>
              </a:ext>
            </a:extLst>
          </p:cNvPr>
          <p:cNvSpPr txBox="1"/>
          <p:nvPr/>
        </p:nvSpPr>
        <p:spPr>
          <a:xfrm>
            <a:off x="3061740" y="2694866"/>
            <a:ext cx="976549" cy="307777"/>
          </a:xfrm>
          <a:prstGeom prst="rect">
            <a:avLst/>
          </a:prstGeom>
          <a:noFill/>
        </p:spPr>
        <p:txBody>
          <a:bodyPr wrap="none" rtlCol="0">
            <a:spAutoFit/>
          </a:bodyPr>
          <a:lstStyle/>
          <a:p>
            <a:r>
              <a:rPr lang="en-US" sz="1400" dirty="0"/>
              <a:t>SPICE Mie</a:t>
            </a:r>
          </a:p>
        </p:txBody>
      </p:sp>
    </p:spTree>
    <p:extLst>
      <p:ext uri="{BB962C8B-B14F-4D97-AF65-F5344CB8AC3E}">
        <p14:creationId xmlns:p14="http://schemas.microsoft.com/office/powerpoint/2010/main" val="15062838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799AC533-FD9A-4442-8E35-D1AD81B84265}"/>
              </a:ext>
            </a:extLst>
          </p:cNvPr>
          <p:cNvSpPr>
            <a:spLocks noGrp="1"/>
          </p:cNvSpPr>
          <p:nvPr>
            <p:ph type="title"/>
          </p:nvPr>
        </p:nvSpPr>
        <p:spPr>
          <a:xfrm>
            <a:off x="0" y="0"/>
            <a:ext cx="4114800" cy="1143000"/>
          </a:xfrm>
        </p:spPr>
        <p:txBody>
          <a:bodyPr/>
          <a:lstStyle/>
          <a:p>
            <a:pPr algn="ctr" eaLnBrk="1" hangingPunct="1"/>
            <a:r>
              <a:rPr lang="en-US" altLang="en-US" dirty="0">
                <a:ea typeface="ＭＳ Ｐゴシック" panose="020B0600070205080204" pitchFamily="34" charset="-128"/>
              </a:rPr>
              <a:t>Timeline</a:t>
            </a:r>
          </a:p>
        </p:txBody>
      </p:sp>
      <p:sp>
        <p:nvSpPr>
          <p:cNvPr id="63490" name="TextBox 2">
            <a:extLst>
              <a:ext uri="{FF2B5EF4-FFF2-40B4-BE49-F238E27FC236}">
                <a16:creationId xmlns:a16="http://schemas.microsoft.com/office/drawing/2014/main" id="{83C2EA79-C314-CB49-9513-FE7BC3B50E46}"/>
              </a:ext>
            </a:extLst>
          </p:cNvPr>
          <p:cNvSpPr txBox="1">
            <a:spLocks noChangeArrowheads="1"/>
          </p:cNvSpPr>
          <p:nvPr/>
        </p:nvSpPr>
        <p:spPr bwMode="auto">
          <a:xfrm>
            <a:off x="4114800" y="135279"/>
            <a:ext cx="7273925" cy="563231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AMANDA ice models:									model error</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bulk, f125, mam,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mamint</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stdkurt</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sudkurt</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kgm</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millennium (published 2006) </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sym typeface="Wingdings" pitchFamily="2" charset="2"/>
              </a:rPr>
              <a:t> AHA (2007)					55%</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sym typeface="Wingdings" pitchFamily="2" charset="2"/>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sym typeface="Wingdings" pitchFamily="2" charset="2"/>
              </a:rPr>
              <a:t>IceCube</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sym typeface="Wingdings" pitchFamily="2" charset="2"/>
              </a:rPr>
              <a:t> ice models:</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sym typeface="Wingdings" pitchFamily="2" charset="2"/>
              </a:rPr>
              <a:t>	WHAM			(2011)								42%</a:t>
            </a: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1			(2009)								29%</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2, 2+, 2x, 2y	(2010)	added ice layer tilt</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Mie		(2011)	fit to scattering function			29%</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Lea			(2012)	fit to scattering anisotropy		20%</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(Munich)	(2013)	7-string, LED unfolding			17%</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a:t>
            </a:r>
            <a:r>
              <a:rPr kumimoji="0" lang="en-US" altLang="en-US" sz="1800" b="0" i="0" u="none" strike="noStrike" kern="1200" cap="none" spc="0" normalizeH="0" baseline="3000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3</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(CUBE)		(2014)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llh</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fixes, DOM sensitivity fits		11%</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3.0			(2015)	improved RDE, ang.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sens.</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fits		10%</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3.1, 3.2		(2016)	85-string, correlated model fit	&lt;10%</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HD, 3.2.2</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	(2017)	direct HI and DOM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sens.</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 cable, DOM tilt</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	SPICE EMRM		(2018)	absorption-based anisotropy		</a:t>
            </a:r>
            <a:r>
              <a:rPr kumimoji="0" lang="en-US" altLang="en-US" sz="1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single</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	SPICE BFR (v1, v2)	(2020)	birefringence-based anisotropy	 </a:t>
            </a:r>
            <a:r>
              <a:rPr kumimoji="0" lang="en-US" altLang="en-US" sz="1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LEDs</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	SPICE FTP (v0, v1)	(2022)	precise fit to tilt across detector volume</a:t>
            </a:r>
          </a:p>
          <a:p>
            <a:pPr defTabSz="457200" fontAlgn="base">
              <a:spcBef>
                <a:spcPct val="0"/>
              </a:spcBef>
              <a:spcAft>
                <a:spcPct val="0"/>
              </a:spcAft>
              <a:buNone/>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	SPICE FTP (v2, v3)	(2023)	w/precise covariance matrix calculation</a:t>
            </a:r>
          </a:p>
          <a:p>
            <a:pPr defTabSz="457200" fontAlgn="base">
              <a:spcBef>
                <a:spcPct val="0"/>
              </a:spcBef>
              <a:spcAft>
                <a:spcPct val="0"/>
              </a:spcAft>
              <a:buNone/>
              <a:defRPr/>
            </a:pPr>
            <a:r>
              <a:rPr lang="en-US" altLang="en-US" sz="1800" dirty="0">
                <a:solidFill>
                  <a:prstClr val="black"/>
                </a:solidFill>
                <a:cs typeface="Mangal" panose="02040503050203030202" pitchFamily="18" charset="0"/>
              </a:rPr>
              <a:t>	SPICE RPM		(2025)	smoothed ice tables, cleaner data and fit</a:t>
            </a:r>
            <a:endParaRPr kumimoji="0" lang="en-US" altLang="en-US" sz="1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endParaRPr>
          </a:p>
        </p:txBody>
      </p:sp>
      <p:sp>
        <p:nvSpPr>
          <p:cNvPr id="5" name="TextBox 4">
            <a:extLst>
              <a:ext uri="{FF2B5EF4-FFF2-40B4-BE49-F238E27FC236}">
                <a16:creationId xmlns:a16="http://schemas.microsoft.com/office/drawing/2014/main" id="{6EBD59A9-3550-E540-8DB7-2C684AE871FA}"/>
              </a:ext>
            </a:extLst>
          </p:cNvPr>
          <p:cNvSpPr txBox="1"/>
          <p:nvPr/>
        </p:nvSpPr>
        <p:spPr>
          <a:xfrm>
            <a:off x="5791993" y="5843575"/>
            <a:ext cx="4875213" cy="923925"/>
          </a:xfrm>
          <a:prstGeom prst="rect">
            <a:avLst/>
          </a:prstGeom>
          <a:noFill/>
          <a:ln>
            <a:solidFill>
              <a:schemeClr val="tx1">
                <a:lumMod val="50000"/>
                <a:lumOff val="50000"/>
              </a:schemeClr>
            </a:solidFill>
          </a:ln>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x-none" sz="1800" b="0" i="0" u="none" strike="noStrike" kern="1200" cap="none" spc="0" normalizeH="0" baseline="0" noProof="0" dirty="0">
                <a:ln>
                  <a:noFill/>
                </a:ln>
                <a:solidFill>
                  <a:prstClr val="black"/>
                </a:solidFill>
                <a:effectLst/>
                <a:uLnTx/>
                <a:uFillTx/>
                <a:latin typeface="Calibri" charset="0"/>
                <a:ea typeface="ＭＳ Ｐゴシック" charset="-128"/>
                <a:cs typeface="+mn-cs"/>
              </a:rPr>
              <a:t>Model error (precision in charge prediction): &lt;10%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x-none" sz="1800" b="0" i="0" u="none" strike="noStrike" kern="1200" cap="none" spc="0" normalizeH="0" baseline="0" noProof="0" dirty="0">
                <a:ln>
                  <a:noFill/>
                </a:ln>
                <a:solidFill>
                  <a:prstClr val="black"/>
                </a:solidFill>
                <a:effectLst/>
                <a:uLnTx/>
                <a:uFillTx/>
                <a:latin typeface="Calibri" charset="0"/>
                <a:ea typeface="ＭＳ Ｐゴシック" charset="-128"/>
                <a:cs typeface="+mn-cs"/>
              </a:rPr>
              <a:t>Extrapolation uncertainty: 13% (</a:t>
            </a:r>
            <a:r>
              <a:rPr kumimoji="0" lang="en-US" altLang="x-none" sz="1800" b="0" i="0" u="none" strike="noStrike" kern="1200" cap="none" spc="0" normalizeH="0" baseline="0" noProof="0" dirty="0" err="1">
                <a:ln>
                  <a:noFill/>
                </a:ln>
                <a:solidFill>
                  <a:prstClr val="black"/>
                </a:solidFill>
                <a:effectLst/>
                <a:uLnTx/>
                <a:uFillTx/>
                <a:latin typeface="Calibri" charset="0"/>
                <a:ea typeface="ＭＳ Ｐゴシック" charset="-128"/>
                <a:cs typeface="+mn-cs"/>
              </a:rPr>
              <a:t>sca</a:t>
            </a:r>
            <a:r>
              <a:rPr kumimoji="0" lang="en-US" altLang="x-none" sz="1800" b="0" i="0" u="none" strike="noStrike" kern="1200" cap="none" spc="0" normalizeH="0" baseline="0" noProof="0" dirty="0">
                <a:ln>
                  <a:noFill/>
                </a:ln>
                <a:solidFill>
                  <a:prstClr val="black"/>
                </a:solidFill>
                <a:effectLst/>
                <a:uLnTx/>
                <a:uFillTx/>
                <a:latin typeface="Calibri" charset="0"/>
                <a:ea typeface="ＭＳ Ｐゴシック" charset="-128"/>
                <a:cs typeface="+mn-cs"/>
              </a:rPr>
              <a:t>) / 15% (abs)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x-none" sz="1800" b="0" i="0" u="none" strike="noStrike" kern="1200" cap="none" spc="0" normalizeH="0" baseline="0" noProof="0" dirty="0">
                <a:ln>
                  <a:noFill/>
                </a:ln>
                <a:solidFill>
                  <a:prstClr val="black"/>
                </a:solidFill>
                <a:effectLst/>
                <a:uLnTx/>
                <a:uFillTx/>
                <a:latin typeface="Calibri" charset="0"/>
                <a:ea typeface="ＭＳ Ｐゴシック" charset="-128"/>
                <a:cs typeface="+mn-cs"/>
              </a:rPr>
              <a:t>Linearity: &lt; 2% in range 0.1 … 500 </a:t>
            </a:r>
            <a:r>
              <a:rPr kumimoji="0" lang="en-US" altLang="x-none" sz="1800" b="0" i="0" u="none" strike="noStrike" kern="1200" cap="none" spc="0" normalizeH="0" baseline="0" noProof="0" dirty="0" err="1">
                <a:ln>
                  <a:noFill/>
                </a:ln>
                <a:solidFill>
                  <a:prstClr val="black"/>
                </a:solidFill>
                <a:effectLst/>
                <a:uLnTx/>
                <a:uFillTx/>
                <a:latin typeface="Calibri" charset="0"/>
                <a:ea typeface="ＭＳ Ｐゴシック" charset="-128"/>
                <a:cs typeface="+mn-cs"/>
              </a:rPr>
              <a:t>p.e.</a:t>
            </a:r>
            <a:endParaRPr kumimoji="0" lang="en-US" altLang="x-none" sz="18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pic>
        <p:nvPicPr>
          <p:cNvPr id="4" name="Picture 3">
            <a:extLst>
              <a:ext uri="{FF2B5EF4-FFF2-40B4-BE49-F238E27FC236}">
                <a16:creationId xmlns:a16="http://schemas.microsoft.com/office/drawing/2014/main" id="{A576E628-EA01-5B46-A22C-957A7246D262}"/>
              </a:ext>
            </a:extLst>
          </p:cNvPr>
          <p:cNvPicPr>
            <a:picLocks noChangeAspect="1"/>
          </p:cNvPicPr>
          <p:nvPr/>
        </p:nvPicPr>
        <p:blipFill>
          <a:blip r:embed="rId2"/>
          <a:stretch>
            <a:fillRect/>
          </a:stretch>
        </p:blipFill>
        <p:spPr>
          <a:xfrm rot="5400000">
            <a:off x="-615206" y="2571403"/>
            <a:ext cx="5345212" cy="2488406"/>
          </a:xfrm>
          <a:prstGeom prst="rect">
            <a:avLst/>
          </a:prstGeom>
        </p:spPr>
      </p:pic>
    </p:spTree>
    <p:extLst>
      <p:ext uri="{BB962C8B-B14F-4D97-AF65-F5344CB8AC3E}">
        <p14:creationId xmlns:p14="http://schemas.microsoft.com/office/powerpoint/2010/main" val="7586154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B9FAA8D4-FD97-ECD7-C827-53723CFB31EA}"/>
              </a:ext>
            </a:extLst>
          </p:cNvPr>
          <p:cNvSpPr>
            <a:spLocks noGrp="1"/>
          </p:cNvSpPr>
          <p:nvPr>
            <p:ph type="title"/>
          </p:nvPr>
        </p:nvSpPr>
        <p:spPr>
          <a:xfrm>
            <a:off x="1981200" y="0"/>
            <a:ext cx="8229600" cy="1143000"/>
          </a:xfrm>
        </p:spPr>
        <p:txBody>
          <a:bodyPr/>
          <a:lstStyle/>
          <a:p>
            <a:r>
              <a:rPr lang="en-US" altLang="en-US">
                <a:ea typeface="ＭＳ Ｐゴシック" panose="020B0600070205080204" pitchFamily="34" charset="-128"/>
              </a:rPr>
              <a:t>Things we learned</a:t>
            </a:r>
          </a:p>
        </p:txBody>
      </p:sp>
      <p:sp>
        <p:nvSpPr>
          <p:cNvPr id="46082" name="TextBox 2">
            <a:extLst>
              <a:ext uri="{FF2B5EF4-FFF2-40B4-BE49-F238E27FC236}">
                <a16:creationId xmlns:a16="http://schemas.microsoft.com/office/drawing/2014/main" id="{FD2EF162-E85E-AA34-A6B8-C690698381BD}"/>
              </a:ext>
            </a:extLst>
          </p:cNvPr>
          <p:cNvSpPr txBox="1">
            <a:spLocks noChangeArrowheads="1"/>
          </p:cNvSpPr>
          <p:nvPr/>
        </p:nvSpPr>
        <p:spPr bwMode="auto">
          <a:xfrm>
            <a:off x="1735139" y="1143000"/>
            <a:ext cx="1041590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457200" eaLnBrk="1" fontAlgn="base" hangingPunct="1">
              <a:spcBef>
                <a:spcPct val="0"/>
              </a:spcBef>
              <a:spcAft>
                <a:spcPct val="0"/>
              </a:spcAft>
            </a:pPr>
            <a:r>
              <a:rPr lang="en-US" altLang="en-US" sz="1800" dirty="0">
                <a:solidFill>
                  <a:prstClr val="black"/>
                </a:solidFill>
              </a:rPr>
              <a:t>		Dust/impurities</a:t>
            </a: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r>
              <a:rPr lang="en-US" altLang="en-US" sz="1800" dirty="0">
                <a:solidFill>
                  <a:prstClr val="black"/>
                </a:solidFill>
              </a:rPr>
              <a:t>								Air bubbles/hydrates</a:t>
            </a: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r>
              <a:rPr lang="en-US" altLang="en-US" sz="1800" dirty="0">
                <a:solidFill>
                  <a:prstClr val="black"/>
                </a:solidFill>
              </a:rPr>
              <a:t>									Hole ice</a:t>
            </a: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r>
              <a:rPr lang="en-US" altLang="en-US" sz="1800" dirty="0">
                <a:solidFill>
                  <a:prstClr val="black"/>
                </a:solidFill>
              </a:rPr>
              <a:t>	Ice anisotropy																Ice tilt</a:t>
            </a:r>
          </a:p>
        </p:txBody>
      </p:sp>
      <p:pic>
        <p:nvPicPr>
          <p:cNvPr id="46083" name="Picture 2">
            <a:extLst>
              <a:ext uri="{FF2B5EF4-FFF2-40B4-BE49-F238E27FC236}">
                <a16:creationId xmlns:a16="http://schemas.microsoft.com/office/drawing/2014/main" id="{ABE1DB76-0798-187D-A63C-E0612CE62A12}"/>
              </a:ext>
            </a:extLst>
          </p:cNvPr>
          <p:cNvPicPr>
            <a:picLocks noChangeAspect="1"/>
          </p:cNvPicPr>
          <p:nvPr/>
        </p:nvPicPr>
        <p:blipFill>
          <a:blip r:embed="rId2">
            <a:extLst>
              <a:ext uri="{28A0092B-C50C-407E-A947-70E740481C1C}">
                <a14:useLocalDpi xmlns:a14="http://schemas.microsoft.com/office/drawing/2010/main" val="0"/>
              </a:ext>
            </a:extLst>
          </a:blip>
          <a:srcRect l="12585" t="53696" r="10905" b="6729"/>
          <a:stretch>
            <a:fillRect/>
          </a:stretch>
        </p:blipFill>
        <p:spPr bwMode="auto">
          <a:xfrm>
            <a:off x="5294314" y="1143001"/>
            <a:ext cx="37115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3" descr="3comp_schematic">
            <a:extLst>
              <a:ext uri="{FF2B5EF4-FFF2-40B4-BE49-F238E27FC236}">
                <a16:creationId xmlns:a16="http://schemas.microsoft.com/office/drawing/2014/main" id="{21555AB4-0185-5A4F-8066-CC1DDD97B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05" t="12932" r="9662" b="28174"/>
          <a:stretch>
            <a:fillRect/>
          </a:stretch>
        </p:blipFill>
        <p:spPr bwMode="auto">
          <a:xfrm>
            <a:off x="2398713" y="1597026"/>
            <a:ext cx="2449512"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2" descr="distortion50_map">
            <a:extLst>
              <a:ext uri="{FF2B5EF4-FFF2-40B4-BE49-F238E27FC236}">
                <a16:creationId xmlns:a16="http://schemas.microsoft.com/office/drawing/2014/main" id="{D3487608-91FD-D223-25B4-E8700FC72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7305" y="3045619"/>
            <a:ext cx="229552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86" name="Group 21">
            <a:extLst>
              <a:ext uri="{FF2B5EF4-FFF2-40B4-BE49-F238E27FC236}">
                <a16:creationId xmlns:a16="http://schemas.microsoft.com/office/drawing/2014/main" id="{C5868B9F-8845-2B70-D647-801D3498A22D}"/>
              </a:ext>
            </a:extLst>
          </p:cNvPr>
          <p:cNvGrpSpPr>
            <a:grpSpLocks/>
          </p:cNvGrpSpPr>
          <p:nvPr/>
        </p:nvGrpSpPr>
        <p:grpSpPr bwMode="auto">
          <a:xfrm>
            <a:off x="1735139" y="4168775"/>
            <a:ext cx="2771775" cy="2045633"/>
            <a:chOff x="6388100" y="1916113"/>
            <a:chExt cx="2771775" cy="2045633"/>
          </a:xfrm>
        </p:grpSpPr>
        <p:sp>
          <p:nvSpPr>
            <p:cNvPr id="23" name="Line 8">
              <a:extLst>
                <a:ext uri="{FF2B5EF4-FFF2-40B4-BE49-F238E27FC236}">
                  <a16:creationId xmlns:a16="http://schemas.microsoft.com/office/drawing/2014/main" id="{43E57848-3B07-A437-5549-C5DADC4B932C}"/>
                </a:ext>
              </a:extLst>
            </p:cNvPr>
            <p:cNvSpPr>
              <a:spLocks noChangeShapeType="1"/>
            </p:cNvSpPr>
            <p:nvPr/>
          </p:nvSpPr>
          <p:spPr bwMode="auto">
            <a:xfrm flipV="1">
              <a:off x="6900862" y="2173288"/>
              <a:ext cx="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24" name="Line 9">
              <a:extLst>
                <a:ext uri="{FF2B5EF4-FFF2-40B4-BE49-F238E27FC236}">
                  <a16:creationId xmlns:a16="http://schemas.microsoft.com/office/drawing/2014/main" id="{925387E9-10FA-8210-08BD-F483B5F7998F}"/>
                </a:ext>
              </a:extLst>
            </p:cNvPr>
            <p:cNvSpPr>
              <a:spLocks noChangeShapeType="1"/>
            </p:cNvSpPr>
            <p:nvPr/>
          </p:nvSpPr>
          <p:spPr bwMode="auto">
            <a:xfrm>
              <a:off x="6519862" y="2554288"/>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25" name="Text Box 10">
              <a:extLst>
                <a:ext uri="{FF2B5EF4-FFF2-40B4-BE49-F238E27FC236}">
                  <a16:creationId xmlns:a16="http://schemas.microsoft.com/office/drawing/2014/main" id="{69B18241-B14F-C051-4172-A2B6A02DDAEE}"/>
                </a:ext>
              </a:extLst>
            </p:cNvPr>
            <p:cNvSpPr txBox="1">
              <a:spLocks noChangeArrowheads="1"/>
            </p:cNvSpPr>
            <p:nvPr/>
          </p:nvSpPr>
          <p:spPr bwMode="auto">
            <a:xfrm>
              <a:off x="6757987" y="1916113"/>
              <a:ext cx="293688"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1200">
                  <a:solidFill>
                    <a:srgbClr val="000000"/>
                  </a:solidFill>
                  <a:latin typeface="Arial" charset="0"/>
                  <a:ea typeface="ＭＳ Ｐゴシック" charset="0"/>
                </a:rPr>
                <a:t>N</a:t>
              </a:r>
            </a:p>
          </p:txBody>
        </p:sp>
        <p:sp>
          <p:nvSpPr>
            <p:cNvPr id="26" name="Text Box 11">
              <a:extLst>
                <a:ext uri="{FF2B5EF4-FFF2-40B4-BE49-F238E27FC236}">
                  <a16:creationId xmlns:a16="http://schemas.microsoft.com/office/drawing/2014/main" id="{87D73506-1225-3CDC-84B9-0BA529D5C1A6}"/>
                </a:ext>
              </a:extLst>
            </p:cNvPr>
            <p:cNvSpPr txBox="1">
              <a:spLocks noChangeArrowheads="1"/>
            </p:cNvSpPr>
            <p:nvPr/>
          </p:nvSpPr>
          <p:spPr bwMode="auto">
            <a:xfrm>
              <a:off x="7237412" y="2406651"/>
              <a:ext cx="2857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1200">
                  <a:solidFill>
                    <a:srgbClr val="000000"/>
                  </a:solidFill>
                  <a:latin typeface="Arial" charset="0"/>
                  <a:ea typeface="ＭＳ Ｐゴシック" charset="0"/>
                </a:rPr>
                <a:t>E</a:t>
              </a:r>
            </a:p>
          </p:txBody>
        </p:sp>
        <p:sp>
          <p:nvSpPr>
            <p:cNvPr id="27" name="Line 12">
              <a:extLst>
                <a:ext uri="{FF2B5EF4-FFF2-40B4-BE49-F238E27FC236}">
                  <a16:creationId xmlns:a16="http://schemas.microsoft.com/office/drawing/2014/main" id="{E50C9499-903F-3A43-EFB1-31CC31425DBF}"/>
                </a:ext>
              </a:extLst>
            </p:cNvPr>
            <p:cNvSpPr>
              <a:spLocks noChangeShapeType="1"/>
            </p:cNvSpPr>
            <p:nvPr/>
          </p:nvSpPr>
          <p:spPr bwMode="auto">
            <a:xfrm flipH="1" flipV="1">
              <a:off x="6662737" y="2268538"/>
              <a:ext cx="4572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28" name="Line 13">
              <a:extLst>
                <a:ext uri="{FF2B5EF4-FFF2-40B4-BE49-F238E27FC236}">
                  <a16:creationId xmlns:a16="http://schemas.microsoft.com/office/drawing/2014/main" id="{7BC2680C-5C23-9C8B-FF1B-12ECD395FEA2}"/>
                </a:ext>
              </a:extLst>
            </p:cNvPr>
            <p:cNvSpPr>
              <a:spLocks noChangeShapeType="1"/>
            </p:cNvSpPr>
            <p:nvPr/>
          </p:nvSpPr>
          <p:spPr bwMode="auto">
            <a:xfrm>
              <a:off x="7119937" y="2801938"/>
              <a:ext cx="1905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29" name="Text Box 14">
              <a:extLst>
                <a:ext uri="{FF2B5EF4-FFF2-40B4-BE49-F238E27FC236}">
                  <a16:creationId xmlns:a16="http://schemas.microsoft.com/office/drawing/2014/main" id="{4ED5D80E-A701-44E9-5683-EEC8B0E75F01}"/>
                </a:ext>
              </a:extLst>
            </p:cNvPr>
            <p:cNvSpPr txBox="1">
              <a:spLocks noChangeArrowheads="1"/>
            </p:cNvSpPr>
            <p:nvPr/>
          </p:nvSpPr>
          <p:spPr bwMode="auto">
            <a:xfrm>
              <a:off x="7513280" y="2536826"/>
              <a:ext cx="1518364"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fontAlgn="base">
                <a:spcBef>
                  <a:spcPct val="0"/>
                </a:spcBef>
                <a:spcAft>
                  <a:spcPct val="0"/>
                </a:spcAft>
                <a:defRPr/>
              </a:pPr>
              <a:r>
                <a:rPr lang="en-US" sz="1400" dirty="0">
                  <a:solidFill>
                    <a:srgbClr val="000000"/>
                  </a:solidFill>
                  <a:latin typeface="Arial" charset="0"/>
                  <a:ea typeface="ＭＳ Ｐゴシック" charset="0"/>
                </a:rPr>
                <a:t>Ice flow direction</a:t>
              </a:r>
            </a:p>
            <a:p>
              <a:pPr algn="ctr" fontAlgn="base">
                <a:spcBef>
                  <a:spcPct val="0"/>
                </a:spcBef>
                <a:spcAft>
                  <a:spcPct val="0"/>
                </a:spcAft>
                <a:defRPr/>
              </a:pPr>
              <a:r>
                <a:rPr lang="en-US" sz="1400" dirty="0">
                  <a:solidFill>
                    <a:srgbClr val="000000"/>
                  </a:solidFill>
                  <a:latin typeface="Arial" charset="0"/>
                  <a:ea typeface="ＭＳ Ｐゴシック" charset="0"/>
                </a:rPr>
                <a:t>41</a:t>
              </a:r>
              <a:r>
                <a:rPr lang="en-US" sz="1400" baseline="30000" dirty="0">
                  <a:solidFill>
                    <a:srgbClr val="000000"/>
                  </a:solidFill>
                  <a:latin typeface="Arial" charset="0"/>
                  <a:ea typeface="ＭＳ Ｐゴシック" charset="0"/>
                </a:rPr>
                <a:t>o</a:t>
              </a:r>
              <a:r>
                <a:rPr lang="en-US" sz="1400" dirty="0">
                  <a:solidFill>
                    <a:srgbClr val="000000"/>
                  </a:solidFill>
                  <a:latin typeface="Arial" charset="0"/>
                  <a:ea typeface="ＭＳ Ｐゴシック" charset="0"/>
                </a:rPr>
                <a:t> NW</a:t>
              </a:r>
            </a:p>
          </p:txBody>
        </p:sp>
        <p:sp>
          <p:nvSpPr>
            <p:cNvPr id="30" name="Line 5">
              <a:extLst>
                <a:ext uri="{FF2B5EF4-FFF2-40B4-BE49-F238E27FC236}">
                  <a16:creationId xmlns:a16="http://schemas.microsoft.com/office/drawing/2014/main" id="{D7405AAF-7277-793A-AD34-B63061192E03}"/>
                </a:ext>
              </a:extLst>
            </p:cNvPr>
            <p:cNvSpPr>
              <a:spLocks noChangeShapeType="1"/>
            </p:cNvSpPr>
            <p:nvPr/>
          </p:nvSpPr>
          <p:spPr bwMode="auto">
            <a:xfrm>
              <a:off x="7118350" y="2801938"/>
              <a:ext cx="3175" cy="91598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31" name="Text Box 7">
              <a:extLst>
                <a:ext uri="{FF2B5EF4-FFF2-40B4-BE49-F238E27FC236}">
                  <a16:creationId xmlns:a16="http://schemas.microsoft.com/office/drawing/2014/main" id="{7F0F7F4D-D90E-4104-8C59-255B788CD68C}"/>
                </a:ext>
              </a:extLst>
            </p:cNvPr>
            <p:cNvSpPr txBox="1">
              <a:spLocks noChangeArrowheads="1"/>
            </p:cNvSpPr>
            <p:nvPr/>
          </p:nvSpPr>
          <p:spPr bwMode="auto">
            <a:xfrm>
              <a:off x="7362350" y="3438526"/>
              <a:ext cx="1378904"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fontAlgn="base">
                <a:spcBef>
                  <a:spcPct val="0"/>
                </a:spcBef>
                <a:spcAft>
                  <a:spcPct val="0"/>
                </a:spcAft>
                <a:defRPr/>
              </a:pPr>
              <a:r>
                <a:rPr lang="en-US" sz="1400" dirty="0">
                  <a:solidFill>
                    <a:srgbClr val="000000"/>
                  </a:solidFill>
                  <a:latin typeface="Arial" charset="0"/>
                  <a:ea typeface="ＭＳ Ｐゴシック" charset="0"/>
                </a:rPr>
                <a:t>anisotropy axis</a:t>
              </a:r>
            </a:p>
            <a:p>
              <a:pPr algn="ctr" fontAlgn="base">
                <a:spcBef>
                  <a:spcPct val="0"/>
                </a:spcBef>
                <a:spcAft>
                  <a:spcPct val="0"/>
                </a:spcAft>
                <a:defRPr/>
              </a:pPr>
              <a:r>
                <a:rPr lang="en-US" sz="1400" dirty="0">
                  <a:solidFill>
                    <a:srgbClr val="000000"/>
                  </a:solidFill>
                  <a:latin typeface="Arial" charset="0"/>
                  <a:ea typeface="ＭＳ Ｐゴシック" charset="0"/>
                </a:rPr>
                <a:t>41</a:t>
              </a:r>
              <a:r>
                <a:rPr lang="en-US" sz="1400" baseline="30000" dirty="0">
                  <a:solidFill>
                    <a:srgbClr val="000000"/>
                  </a:solidFill>
                  <a:latin typeface="Arial" charset="0"/>
                  <a:ea typeface="ＭＳ Ｐゴシック" charset="0"/>
                </a:rPr>
                <a:t>o</a:t>
              </a:r>
              <a:r>
                <a:rPr lang="en-US" sz="1400" dirty="0">
                  <a:solidFill>
                    <a:srgbClr val="000000"/>
                  </a:solidFill>
                  <a:latin typeface="Arial" charset="0"/>
                  <a:ea typeface="ＭＳ Ｐゴシック" charset="0"/>
                </a:rPr>
                <a:t> NW</a:t>
              </a:r>
            </a:p>
          </p:txBody>
        </p:sp>
        <p:sp>
          <p:nvSpPr>
            <p:cNvPr id="32" name="Line 6">
              <a:extLst>
                <a:ext uri="{FF2B5EF4-FFF2-40B4-BE49-F238E27FC236}">
                  <a16:creationId xmlns:a16="http://schemas.microsoft.com/office/drawing/2014/main" id="{1B41B555-13A9-5F84-6332-448DF2FA4265}"/>
                </a:ext>
              </a:extLst>
            </p:cNvPr>
            <p:cNvSpPr>
              <a:spLocks noChangeShapeType="1"/>
            </p:cNvSpPr>
            <p:nvPr/>
          </p:nvSpPr>
          <p:spPr bwMode="auto">
            <a:xfrm>
              <a:off x="7121525" y="3717926"/>
              <a:ext cx="1752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33" name="Line 16">
              <a:extLst>
                <a:ext uri="{FF2B5EF4-FFF2-40B4-BE49-F238E27FC236}">
                  <a16:creationId xmlns:a16="http://schemas.microsoft.com/office/drawing/2014/main" id="{8D8B7B07-88EE-CF99-2D96-AEA70FB54545}"/>
                </a:ext>
              </a:extLst>
            </p:cNvPr>
            <p:cNvSpPr>
              <a:spLocks noChangeShapeType="1"/>
            </p:cNvSpPr>
            <p:nvPr/>
          </p:nvSpPr>
          <p:spPr bwMode="auto">
            <a:xfrm flipH="1">
              <a:off x="6388100" y="2190751"/>
              <a:ext cx="881062" cy="868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34" name="Line 13">
              <a:extLst>
                <a:ext uri="{FF2B5EF4-FFF2-40B4-BE49-F238E27FC236}">
                  <a16:creationId xmlns:a16="http://schemas.microsoft.com/office/drawing/2014/main" id="{3C31996C-FD99-5FBB-7D7A-3C3EF936AB09}"/>
                </a:ext>
              </a:extLst>
            </p:cNvPr>
            <p:cNvSpPr>
              <a:spLocks noChangeShapeType="1"/>
            </p:cNvSpPr>
            <p:nvPr/>
          </p:nvSpPr>
          <p:spPr bwMode="auto">
            <a:xfrm>
              <a:off x="7254875" y="2190751"/>
              <a:ext cx="1905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35" name="Text Box 14">
              <a:extLst>
                <a:ext uri="{FF2B5EF4-FFF2-40B4-BE49-F238E27FC236}">
                  <a16:creationId xmlns:a16="http://schemas.microsoft.com/office/drawing/2014/main" id="{2252A3B3-4673-F7D0-810F-94D387689096}"/>
                </a:ext>
              </a:extLst>
            </p:cNvPr>
            <p:cNvSpPr txBox="1">
              <a:spLocks noChangeArrowheads="1"/>
            </p:cNvSpPr>
            <p:nvPr/>
          </p:nvSpPr>
          <p:spPr bwMode="auto">
            <a:xfrm>
              <a:off x="7262812" y="1925638"/>
              <a:ext cx="1881188" cy="522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fontAlgn="base">
                <a:spcBef>
                  <a:spcPct val="0"/>
                </a:spcBef>
                <a:spcAft>
                  <a:spcPct val="0"/>
                </a:spcAft>
                <a:defRPr/>
              </a:pPr>
              <a:r>
                <a:rPr lang="en-US" sz="1400" dirty="0">
                  <a:solidFill>
                    <a:srgbClr val="000000"/>
                  </a:solidFill>
                  <a:latin typeface="Arial" charset="0"/>
                  <a:ea typeface="ＭＳ Ｐゴシック" charset="0"/>
                </a:rPr>
                <a:t>Ice Layer tilt direction</a:t>
              </a:r>
            </a:p>
            <a:p>
              <a:pPr algn="ctr" fontAlgn="base">
                <a:spcBef>
                  <a:spcPct val="0"/>
                </a:spcBef>
                <a:spcAft>
                  <a:spcPct val="0"/>
                </a:spcAft>
                <a:defRPr/>
              </a:pPr>
              <a:r>
                <a:rPr lang="en-US" sz="1400" dirty="0">
                  <a:solidFill>
                    <a:srgbClr val="000000"/>
                  </a:solidFill>
                  <a:latin typeface="Arial" charset="0"/>
                  <a:ea typeface="ＭＳ Ｐゴシック" charset="0"/>
                </a:rPr>
                <a:t>225</a:t>
              </a:r>
              <a:r>
                <a:rPr lang="en-US" sz="1400" baseline="30000" dirty="0">
                  <a:solidFill>
                    <a:srgbClr val="000000"/>
                  </a:solidFill>
                  <a:latin typeface="Arial" charset="0"/>
                  <a:ea typeface="ＭＳ Ｐゴシック" charset="0"/>
                </a:rPr>
                <a:t>o</a:t>
              </a:r>
              <a:r>
                <a:rPr lang="en-US" sz="1400" dirty="0">
                  <a:solidFill>
                    <a:srgbClr val="000000"/>
                  </a:solidFill>
                  <a:latin typeface="Arial" charset="0"/>
                  <a:ea typeface="ＭＳ Ｐゴシック" charset="0"/>
                </a:rPr>
                <a:t> SW</a:t>
              </a:r>
            </a:p>
          </p:txBody>
        </p:sp>
      </p:grpSp>
      <p:pic>
        <p:nvPicPr>
          <p:cNvPr id="46087" name="Bildobjekt 32" descr="Skärmavbild 2011-03-07 kl. 15.25.41.png">
            <a:extLst>
              <a:ext uri="{FF2B5EF4-FFF2-40B4-BE49-F238E27FC236}">
                <a16:creationId xmlns:a16="http://schemas.microsoft.com/office/drawing/2014/main" id="{99809DF7-D88D-3269-DDFF-1ED83035979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00626" y="3643314"/>
            <a:ext cx="2905125"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a:extLst>
              <a:ext uri="{FF2B5EF4-FFF2-40B4-BE49-F238E27FC236}">
                <a16:creationId xmlns:a16="http://schemas.microsoft.com/office/drawing/2014/main" id="{A6460F1C-FE57-E471-2CC4-0BF01CF4240A}"/>
              </a:ext>
            </a:extLst>
          </p:cNvPr>
          <p:cNvGrpSpPr>
            <a:grpSpLocks/>
          </p:cNvGrpSpPr>
          <p:nvPr/>
        </p:nvGrpSpPr>
        <p:grpSpPr bwMode="auto">
          <a:xfrm>
            <a:off x="215962" y="2945780"/>
            <a:ext cx="1403953" cy="3413018"/>
            <a:chOff x="1219200" y="0"/>
            <a:chExt cx="6705600" cy="6858000"/>
          </a:xfrm>
        </p:grpSpPr>
        <p:sp>
          <p:nvSpPr>
            <p:cNvPr id="3" name="Rectangle 2">
              <a:extLst>
                <a:ext uri="{FF2B5EF4-FFF2-40B4-BE49-F238E27FC236}">
                  <a16:creationId xmlns:a16="http://schemas.microsoft.com/office/drawing/2014/main" id="{A99C886E-F149-BED1-DCB3-7A43435F59D4}"/>
                </a:ext>
              </a:extLst>
            </p:cNvPr>
            <p:cNvSpPr txBox="1">
              <a:spLocks noChangeArrowheads="1"/>
            </p:cNvSpPr>
            <p:nvPr/>
          </p:nvSpPr>
          <p:spPr bwMode="auto">
            <a:xfrm>
              <a:off x="1219200" y="0"/>
              <a:ext cx="6705600" cy="685800"/>
            </a:xfrm>
            <a:prstGeom prst="rect">
              <a:avLst/>
            </a:prstGeom>
            <a:solidFill>
              <a:srgbClr val="333333"/>
            </a:solidFill>
            <a:ln>
              <a:noFill/>
            </a:ln>
            <a:effectLst/>
            <a:extLst>
              <a:ext uri="{FAA26D3D-D897-4be2-8F04-BA451C77F1D7}"/>
              <a:ext uri="{91240B29-F687-4f45-9708-019B960494DF}"/>
              <a:ext uri="{AF507438-7753-43e0-B8FC-AC1667EBCBE1}"/>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CC"/>
                  </a:solidFill>
                  <a:effectLst/>
                  <a:uLnTx/>
                  <a:uFillTx/>
                  <a:latin typeface="Aptos Display" panose="02110004020202020204"/>
                  <a:ea typeface="+mj-ea"/>
                  <a:cs typeface="+mj-cs"/>
                </a:rPr>
                <a:t>Dust logger</a:t>
              </a:r>
            </a:p>
          </p:txBody>
        </p:sp>
        <p:pic>
          <p:nvPicPr>
            <p:cNvPr id="4" name="Picture 3" descr="dustlogger">
              <a:extLst>
                <a:ext uri="{FF2B5EF4-FFF2-40B4-BE49-F238E27FC236}">
                  <a16:creationId xmlns:a16="http://schemas.microsoft.com/office/drawing/2014/main" id="{9A14DB84-D9E6-34E9-325D-C9D8DE428A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4501" b="5379"/>
            <a:stretch>
              <a:fillRect/>
            </a:stretch>
          </p:blipFill>
          <p:spPr bwMode="auto">
            <a:xfrm>
              <a:off x="1219200" y="703263"/>
              <a:ext cx="6705600" cy="6154737"/>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20497E93-A195-B020-25F6-FB70BF61B6C2}"/>
              </a:ext>
            </a:extLst>
          </p:cNvPr>
          <p:cNvPicPr>
            <a:picLocks noChangeAspect="1"/>
          </p:cNvPicPr>
          <p:nvPr/>
        </p:nvPicPr>
        <p:blipFill>
          <a:blip r:embed="rId7"/>
          <a:srcRect/>
          <a:stretch/>
        </p:blipFill>
        <p:spPr>
          <a:xfrm>
            <a:off x="9293575" y="291577"/>
            <a:ext cx="2511750" cy="2364310"/>
          </a:xfrm>
          <a:prstGeom prst="rect">
            <a:avLst/>
          </a:prstGeom>
        </p:spPr>
      </p:pic>
      <p:pic>
        <p:nvPicPr>
          <p:cNvPr id="6" name="Picture 5">
            <a:extLst>
              <a:ext uri="{FF2B5EF4-FFF2-40B4-BE49-F238E27FC236}">
                <a16:creationId xmlns:a16="http://schemas.microsoft.com/office/drawing/2014/main" id="{A2078084-9963-76A5-D1B8-228288692CAF}"/>
              </a:ext>
            </a:extLst>
          </p:cNvPr>
          <p:cNvPicPr>
            <a:picLocks noChangeAspect="1"/>
          </p:cNvPicPr>
          <p:nvPr/>
        </p:nvPicPr>
        <p:blipFill>
          <a:blip r:embed="rId8"/>
          <a:stretch>
            <a:fillRect/>
          </a:stretch>
        </p:blipFill>
        <p:spPr>
          <a:xfrm>
            <a:off x="40958" y="650448"/>
            <a:ext cx="1966914" cy="1893155"/>
          </a:xfrm>
          <a:prstGeom prst="rect">
            <a:avLst/>
          </a:prstGeom>
        </p:spPr>
      </p:pic>
      <p:pic>
        <p:nvPicPr>
          <p:cNvPr id="7" name="Picture 6">
            <a:extLst>
              <a:ext uri="{FF2B5EF4-FFF2-40B4-BE49-F238E27FC236}">
                <a16:creationId xmlns:a16="http://schemas.microsoft.com/office/drawing/2014/main" id="{B1D88E0D-DAF9-E8C5-6AF5-1EAAF196E0F2}"/>
              </a:ext>
            </a:extLst>
          </p:cNvPr>
          <p:cNvPicPr>
            <a:picLocks noChangeAspect="1"/>
          </p:cNvPicPr>
          <p:nvPr/>
        </p:nvPicPr>
        <p:blipFill>
          <a:blip r:embed="rId9"/>
          <a:stretch>
            <a:fillRect/>
          </a:stretch>
        </p:blipFill>
        <p:spPr>
          <a:xfrm>
            <a:off x="8016106" y="3643314"/>
            <a:ext cx="1346347" cy="2192005"/>
          </a:xfrm>
          <a:prstGeom prst="rect">
            <a:avLst/>
          </a:prstGeom>
        </p:spPr>
      </p:pic>
      <p:pic>
        <p:nvPicPr>
          <p:cNvPr id="8" name="Picture 7">
            <a:extLst>
              <a:ext uri="{FF2B5EF4-FFF2-40B4-BE49-F238E27FC236}">
                <a16:creationId xmlns:a16="http://schemas.microsoft.com/office/drawing/2014/main" id="{6DF5AF5A-247B-3AF6-5327-C4F9F6F07E61}"/>
              </a:ext>
            </a:extLst>
          </p:cNvPr>
          <p:cNvPicPr>
            <a:picLocks noChangeAspect="1"/>
          </p:cNvPicPr>
          <p:nvPr/>
        </p:nvPicPr>
        <p:blipFill rotWithShape="1">
          <a:blip r:embed="rId10"/>
          <a:srcRect t="37248" b="36361"/>
          <a:stretch/>
        </p:blipFill>
        <p:spPr>
          <a:xfrm>
            <a:off x="4423450" y="6128929"/>
            <a:ext cx="5345212" cy="656702"/>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C0033-3249-412D-FBFB-89832D867F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C657B6-6167-4188-B60A-0A8AF1E0EF1F}"/>
              </a:ext>
            </a:extLst>
          </p:cNvPr>
          <p:cNvSpPr>
            <a:spLocks noGrp="1"/>
          </p:cNvSpPr>
          <p:nvPr>
            <p:ph type="title"/>
          </p:nvPr>
        </p:nvSpPr>
        <p:spPr/>
        <p:txBody>
          <a:bodyPr/>
          <a:lstStyle/>
          <a:p>
            <a:pPr algn="ctr"/>
            <a:r>
              <a:rPr lang="en-US" dirty="0" err="1"/>
              <a:t>llh</a:t>
            </a:r>
            <a:r>
              <a:rPr lang="en-US" dirty="0"/>
              <a:t> and model error</a:t>
            </a:r>
          </a:p>
        </p:txBody>
      </p:sp>
      <p:sp>
        <p:nvSpPr>
          <p:cNvPr id="3" name="TextBox 2">
            <a:extLst>
              <a:ext uri="{FF2B5EF4-FFF2-40B4-BE49-F238E27FC236}">
                <a16:creationId xmlns:a16="http://schemas.microsoft.com/office/drawing/2014/main" id="{0AC92D77-79F7-09A9-5997-8A8496A139DB}"/>
              </a:ext>
            </a:extLst>
          </p:cNvPr>
          <p:cNvSpPr txBox="1"/>
          <p:nvPr/>
        </p:nvSpPr>
        <p:spPr>
          <a:xfrm>
            <a:off x="880532" y="2108199"/>
            <a:ext cx="10430933"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quantity that we use during the fit is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which is constructed as a </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saturated Poisson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likelihood for </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data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simulation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 their expectation values compared with the “</a:t>
            </a: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model error term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each flasher LED configuration, this quantity is summed over Bayesian-blocked time bins in receiving DOMs and normalized by their number. Then this normalized quantity is summed for all flasher configurations (of which we have 60614 – 12 LEDs times 5160 DOMs minus broken and cDOMs and minus some failed LEDs).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have made multiple improvements to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over the years, with each new ice model much better than the previous one. Naturally, a question arises: how far are we from the best possible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Say, if the physics of flasher LED events is modeled perfectly, in the absence of any (known or unknown) systematic uncertainties, what is the expected value of the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We can refer to such a value as a “statistical floor” of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602D7ABD-BF4D-4FAE-6E7E-B3FB512C4890}"/>
              </a:ext>
            </a:extLst>
          </p:cNvPr>
          <p:cNvPicPr>
            <a:picLocks noChangeAspect="1"/>
          </p:cNvPicPr>
          <p:nvPr/>
        </p:nvPicPr>
        <p:blipFill>
          <a:blip r:embed="rId2"/>
          <a:stretch>
            <a:fillRect/>
          </a:stretch>
        </p:blipFill>
        <p:spPr>
          <a:xfrm>
            <a:off x="3638550" y="2839197"/>
            <a:ext cx="4914899" cy="482600"/>
          </a:xfrm>
          <a:prstGeom prst="rect">
            <a:avLst/>
          </a:prstGeom>
        </p:spPr>
      </p:pic>
      <p:sp>
        <p:nvSpPr>
          <p:cNvPr id="4" name="Rounded Rectangle 3">
            <a:extLst>
              <a:ext uri="{FF2B5EF4-FFF2-40B4-BE49-F238E27FC236}">
                <a16:creationId xmlns:a16="http://schemas.microsoft.com/office/drawing/2014/main" id="{EBD5BF51-BA5F-168F-9727-849764A22D27}"/>
              </a:ext>
            </a:extLst>
          </p:cNvPr>
          <p:cNvSpPr/>
          <p:nvPr/>
        </p:nvSpPr>
        <p:spPr>
          <a:xfrm>
            <a:off x="6574243" y="2785595"/>
            <a:ext cx="758952" cy="589803"/>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1D9FE2BD-189E-091B-63DB-D8485FDCC607}"/>
              </a:ext>
            </a:extLst>
          </p:cNvPr>
          <p:cNvSpPr/>
          <p:nvPr/>
        </p:nvSpPr>
        <p:spPr>
          <a:xfrm>
            <a:off x="5739809" y="2785595"/>
            <a:ext cx="758952" cy="589803"/>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941FF60A-52DC-AC47-1551-D9BC3605934A}"/>
              </a:ext>
            </a:extLst>
          </p:cNvPr>
          <p:cNvSpPr/>
          <p:nvPr/>
        </p:nvSpPr>
        <p:spPr>
          <a:xfrm>
            <a:off x="7402365" y="2785595"/>
            <a:ext cx="1172350" cy="589803"/>
          </a:xfrm>
          <a:prstGeom prst="round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20FD8FEA-5036-B88C-C561-7131FC6414F8}"/>
              </a:ext>
            </a:extLst>
          </p:cNvPr>
          <p:cNvSpPr/>
          <p:nvPr/>
        </p:nvSpPr>
        <p:spPr>
          <a:xfrm>
            <a:off x="3627916" y="2781157"/>
            <a:ext cx="1922279" cy="589803"/>
          </a:xfrm>
          <a:prstGeom prst="round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548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ocument with text and images&#10;&#10;Description automatically generated">
            <a:extLst>
              <a:ext uri="{FF2B5EF4-FFF2-40B4-BE49-F238E27FC236}">
                <a16:creationId xmlns:a16="http://schemas.microsoft.com/office/drawing/2014/main" id="{8ED4D5D1-BBB0-4634-C8BA-5B59106D6177}"/>
              </a:ext>
            </a:extLst>
          </p:cNvPr>
          <p:cNvPicPr>
            <a:picLocks noChangeAspect="1"/>
          </p:cNvPicPr>
          <p:nvPr/>
        </p:nvPicPr>
        <p:blipFill>
          <a:blip r:embed="rId2"/>
          <a:stretch>
            <a:fillRect/>
          </a:stretch>
        </p:blipFill>
        <p:spPr>
          <a:xfrm>
            <a:off x="4289728" y="1173249"/>
            <a:ext cx="5013066" cy="5532437"/>
          </a:xfrm>
          <a:prstGeom prst="rect">
            <a:avLst/>
          </a:prstGeom>
        </p:spPr>
      </p:pic>
      <p:pic>
        <p:nvPicPr>
          <p:cNvPr id="6" name="Picture 2">
            <a:extLst>
              <a:ext uri="{FF2B5EF4-FFF2-40B4-BE49-F238E27FC236}">
                <a16:creationId xmlns:a16="http://schemas.microsoft.com/office/drawing/2014/main" id="{1C7DE35F-5585-5748-82B6-3665E67429CC}"/>
              </a:ext>
            </a:extLst>
          </p:cNvPr>
          <p:cNvPicPr>
            <a:picLocks noChangeAspect="1"/>
          </p:cNvPicPr>
          <p:nvPr/>
        </p:nvPicPr>
        <p:blipFill>
          <a:blip r:embed="rId3">
            <a:extLst>
              <a:ext uri="{28A0092B-C50C-407E-A947-70E740481C1C}">
                <a14:useLocalDpi xmlns:a14="http://schemas.microsoft.com/office/drawing/2010/main" val="0"/>
              </a:ext>
            </a:extLst>
          </a:blip>
          <a:srcRect l="12585" t="11147" r="8345" b="4584"/>
          <a:stretch>
            <a:fillRect/>
          </a:stretch>
        </p:blipFill>
        <p:spPr bwMode="auto">
          <a:xfrm>
            <a:off x="264669" y="1205702"/>
            <a:ext cx="3848100" cy="3670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a:extLst>
              <a:ext uri="{FF2B5EF4-FFF2-40B4-BE49-F238E27FC236}">
                <a16:creationId xmlns:a16="http://schemas.microsoft.com/office/drawing/2014/main" id="{6EB9456B-F556-4C45-8337-02B3E124A30C}"/>
              </a:ext>
            </a:extLst>
          </p:cNvPr>
          <p:cNvPicPr>
            <a:picLocks noChangeAspect="1"/>
          </p:cNvPicPr>
          <p:nvPr/>
        </p:nvPicPr>
        <p:blipFill>
          <a:blip r:embed="rId4">
            <a:extLst>
              <a:ext uri="{28A0092B-C50C-407E-A947-70E740481C1C}">
                <a14:useLocalDpi xmlns:a14="http://schemas.microsoft.com/office/drawing/2010/main" val="0"/>
              </a:ext>
            </a:extLst>
          </a:blip>
          <a:srcRect l="28899" t="15305" r="31676" b="24988"/>
          <a:stretch>
            <a:fillRect/>
          </a:stretch>
        </p:blipFill>
        <p:spPr bwMode="auto">
          <a:xfrm>
            <a:off x="9589559" y="1434261"/>
            <a:ext cx="1841500" cy="3670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 name="Title 1">
            <a:extLst>
              <a:ext uri="{FF2B5EF4-FFF2-40B4-BE49-F238E27FC236}">
                <a16:creationId xmlns:a16="http://schemas.microsoft.com/office/drawing/2014/main" id="{54B8B334-AF45-E24E-8988-610FE0DB9CC8}"/>
              </a:ext>
            </a:extLst>
          </p:cNvPr>
          <p:cNvSpPr>
            <a:spLocks noGrp="1"/>
          </p:cNvSpPr>
          <p:nvPr>
            <p:ph type="title"/>
          </p:nvPr>
        </p:nvSpPr>
        <p:spPr>
          <a:xfrm>
            <a:off x="838200" y="0"/>
            <a:ext cx="10515600" cy="1325563"/>
          </a:xfrm>
        </p:spPr>
        <p:txBody>
          <a:bodyPr>
            <a:normAutofit/>
          </a:bodyPr>
          <a:lstStyle/>
          <a:p>
            <a:pPr algn="ctr"/>
            <a:r>
              <a:rPr lang="en-US" altLang="en-US" dirty="0">
                <a:ea typeface="ＭＳ Ｐゴシック" panose="020B0600070205080204" pitchFamily="34" charset="-128"/>
              </a:rPr>
              <a:t>AMANDA-A: scattering on air bubbles </a:t>
            </a:r>
            <a:r>
              <a:rPr lang="en-US" altLang="en-US" dirty="0">
                <a:ea typeface="ＭＳ Ｐゴシック" panose="020B0600070205080204" pitchFamily="34" charset="-128"/>
                <a:sym typeface="Wingdings" pitchFamily="2" charset="2"/>
              </a:rPr>
              <a:t></a:t>
            </a:r>
            <a:endParaRPr lang="en-US" altLang="en-US" dirty="0">
              <a:ea typeface="ＭＳ Ｐゴシック" panose="020B0600070205080204" pitchFamily="34" charset="-128"/>
            </a:endParaRPr>
          </a:p>
        </p:txBody>
      </p:sp>
      <p:sp>
        <p:nvSpPr>
          <p:cNvPr id="5" name="TextBox 4">
            <a:extLst>
              <a:ext uri="{FF2B5EF4-FFF2-40B4-BE49-F238E27FC236}">
                <a16:creationId xmlns:a16="http://schemas.microsoft.com/office/drawing/2014/main" id="{140554AD-E2DB-ADD6-4726-61BE9A558236}"/>
              </a:ext>
            </a:extLst>
          </p:cNvPr>
          <p:cNvSpPr txBox="1"/>
          <p:nvPr/>
        </p:nvSpPr>
        <p:spPr>
          <a:xfrm>
            <a:off x="0" y="5956480"/>
            <a:ext cx="4462760" cy="646331"/>
          </a:xfrm>
          <a:prstGeom prst="rect">
            <a:avLst/>
          </a:prstGeom>
          <a:noFill/>
        </p:spPr>
        <p:txBody>
          <a:bodyPr wrap="none" rtlCol="0">
            <a:spAutoFit/>
          </a:bodyPr>
          <a:lstStyle/>
          <a:p>
            <a:r>
              <a:rPr lang="en-US" dirty="0"/>
              <a:t>Analytical description (diffusive regime)</a:t>
            </a:r>
          </a:p>
          <a:p>
            <a:r>
              <a:rPr lang="en-US" dirty="0"/>
              <a:t>Possible due to very small scattering length</a:t>
            </a:r>
          </a:p>
        </p:txBody>
      </p:sp>
      <p:pic>
        <p:nvPicPr>
          <p:cNvPr id="8" name="Picture 7" descr="A black text with a number&#10;&#10;Description automatically generated">
            <a:extLst>
              <a:ext uri="{FF2B5EF4-FFF2-40B4-BE49-F238E27FC236}">
                <a16:creationId xmlns:a16="http://schemas.microsoft.com/office/drawing/2014/main" id="{2B077FDD-E401-692E-39A7-AE5F6C8F0C9C}"/>
              </a:ext>
            </a:extLst>
          </p:cNvPr>
          <p:cNvPicPr>
            <a:picLocks noChangeAspect="1"/>
          </p:cNvPicPr>
          <p:nvPr/>
        </p:nvPicPr>
        <p:blipFill>
          <a:blip r:embed="rId5"/>
          <a:stretch>
            <a:fillRect/>
          </a:stretch>
        </p:blipFill>
        <p:spPr>
          <a:xfrm>
            <a:off x="760941" y="5148877"/>
            <a:ext cx="2798962" cy="534727"/>
          </a:xfrm>
          <a:prstGeom prst="rect">
            <a:avLst/>
          </a:prstGeom>
        </p:spPr>
      </p:pic>
      <p:pic>
        <p:nvPicPr>
          <p:cNvPr id="10" name="Picture 9" descr="A math equation with numbers and symbols&#10;&#10;Description automatically generated">
            <a:extLst>
              <a:ext uri="{FF2B5EF4-FFF2-40B4-BE49-F238E27FC236}">
                <a16:creationId xmlns:a16="http://schemas.microsoft.com/office/drawing/2014/main" id="{5EF20BA3-A9C7-B267-322F-85DEFCF8B94C}"/>
              </a:ext>
            </a:extLst>
          </p:cNvPr>
          <p:cNvPicPr>
            <a:picLocks noChangeAspect="1"/>
          </p:cNvPicPr>
          <p:nvPr/>
        </p:nvPicPr>
        <p:blipFill>
          <a:blip r:embed="rId6"/>
          <a:stretch>
            <a:fillRect/>
          </a:stretch>
        </p:blipFill>
        <p:spPr>
          <a:xfrm>
            <a:off x="9357697" y="5399522"/>
            <a:ext cx="2733774" cy="848129"/>
          </a:xfrm>
          <a:prstGeom prst="rect">
            <a:avLst/>
          </a:prstGeom>
          <a:ln>
            <a:solidFill>
              <a:schemeClr val="accent1"/>
            </a:solidFill>
          </a:ln>
        </p:spPr>
      </p:pic>
      <p:sp>
        <p:nvSpPr>
          <p:cNvPr id="2" name="TextBox 1">
            <a:extLst>
              <a:ext uri="{FF2B5EF4-FFF2-40B4-BE49-F238E27FC236}">
                <a16:creationId xmlns:a16="http://schemas.microsoft.com/office/drawing/2014/main" id="{4E1BF293-3A90-3389-2FE3-41AF27928A90}"/>
              </a:ext>
            </a:extLst>
          </p:cNvPr>
          <p:cNvSpPr txBox="1"/>
          <p:nvPr/>
        </p:nvSpPr>
        <p:spPr>
          <a:xfrm>
            <a:off x="4060338" y="2406041"/>
            <a:ext cx="678391" cy="369332"/>
          </a:xfrm>
          <a:prstGeom prst="rect">
            <a:avLst/>
          </a:prstGeom>
          <a:noFill/>
        </p:spPr>
        <p:txBody>
          <a:bodyPr wrap="none" rtlCol="0">
            <a:spAutoFit/>
          </a:bodyPr>
          <a:lstStyle/>
          <a:p>
            <a:r>
              <a:rPr lang="en-US" dirty="0">
                <a:solidFill>
                  <a:srgbClr val="00B0F0"/>
                </a:solidFill>
              </a:rPr>
              <a:t>1994</a:t>
            </a:r>
          </a:p>
        </p:txBody>
      </p:sp>
      <p:sp>
        <p:nvSpPr>
          <p:cNvPr id="12" name="TextBox 11">
            <a:extLst>
              <a:ext uri="{FF2B5EF4-FFF2-40B4-BE49-F238E27FC236}">
                <a16:creationId xmlns:a16="http://schemas.microsoft.com/office/drawing/2014/main" id="{79AFF211-858D-BD52-D73D-ADB55EAE42CB}"/>
              </a:ext>
            </a:extLst>
          </p:cNvPr>
          <p:cNvSpPr txBox="1"/>
          <p:nvPr/>
        </p:nvSpPr>
        <p:spPr>
          <a:xfrm>
            <a:off x="4738730" y="4082628"/>
            <a:ext cx="4462760" cy="2585323"/>
          </a:xfrm>
          <a:prstGeom prst="rect">
            <a:avLst/>
          </a:prstGeom>
          <a:solidFill>
            <a:schemeClr val="bg1"/>
          </a:solidFill>
          <a:ln>
            <a:solidFill>
              <a:schemeClr val="accent1"/>
            </a:solidFill>
          </a:ln>
        </p:spPr>
        <p:txBody>
          <a:bodyPr wrap="square" rtlCol="0">
            <a:spAutoFit/>
          </a:bodyPr>
          <a:lstStyle/>
          <a:p>
            <a:r>
              <a:rPr lang="en-US" dirty="0"/>
              <a:t>Distance between sensors 10 m</a:t>
            </a:r>
          </a:p>
          <a:p>
            <a:r>
              <a:rPr lang="en-US" dirty="0"/>
              <a:t>Long absorption length: 60-200 m</a:t>
            </a:r>
          </a:p>
          <a:p>
            <a:r>
              <a:rPr lang="en-US" dirty="0"/>
              <a:t>Short effective scattering length: 1 m</a:t>
            </a:r>
          </a:p>
          <a:p>
            <a:endParaRPr lang="en-US" dirty="0"/>
          </a:p>
          <a:p>
            <a:pPr marL="285750" indent="-285750">
              <a:buFont typeface="Wingdings" pitchFamily="2" charset="2"/>
              <a:buChar char="à"/>
            </a:pPr>
            <a:r>
              <a:rPr lang="en-US" dirty="0">
                <a:sym typeface="Wingdings" pitchFamily="2" charset="2"/>
              </a:rPr>
              <a:t>Very clean ice with low impurities</a:t>
            </a:r>
          </a:p>
          <a:p>
            <a:pPr marL="285750" indent="-285750">
              <a:buFont typeface="Wingdings" pitchFamily="2" charset="2"/>
              <a:buChar char="à"/>
            </a:pPr>
            <a:r>
              <a:rPr lang="en-US" dirty="0">
                <a:sym typeface="Wingdings" pitchFamily="2" charset="2"/>
              </a:rPr>
              <a:t>Scattering due to air bubbles</a:t>
            </a:r>
          </a:p>
          <a:p>
            <a:pPr marL="285750" indent="-285750">
              <a:buFont typeface="Wingdings" pitchFamily="2" charset="2"/>
              <a:buChar char="à"/>
            </a:pPr>
            <a:endParaRPr lang="en-US" dirty="0">
              <a:sym typeface="Wingdings" pitchFamily="2" charset="2"/>
            </a:endParaRPr>
          </a:p>
          <a:p>
            <a:r>
              <a:rPr lang="en-US" dirty="0">
                <a:sym typeface="Wingdings" pitchFamily="2" charset="2"/>
              </a:rPr>
              <a:t>Air bubbles predicted to disappear</a:t>
            </a:r>
          </a:p>
          <a:p>
            <a:r>
              <a:rPr lang="en-US" dirty="0">
                <a:sym typeface="Wingdings" pitchFamily="2" charset="2"/>
              </a:rPr>
              <a:t>(convert to clathrate hydrates) at 1150 m</a:t>
            </a:r>
            <a:endParaRPr lang="en-US" dirty="0"/>
          </a:p>
        </p:txBody>
      </p:sp>
    </p:spTree>
    <p:extLst>
      <p:ext uri="{BB962C8B-B14F-4D97-AF65-F5344CB8AC3E}">
        <p14:creationId xmlns:p14="http://schemas.microsoft.com/office/powerpoint/2010/main" val="31553826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1EE31-7B8B-7233-8598-FB972EB044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C80085-EE6C-AF92-EB6F-2EEF6D544E5D}"/>
              </a:ext>
            </a:extLst>
          </p:cNvPr>
          <p:cNvSpPr>
            <a:spLocks noGrp="1"/>
          </p:cNvSpPr>
          <p:nvPr>
            <p:ph type="title"/>
          </p:nvPr>
        </p:nvSpPr>
        <p:spPr>
          <a:xfrm>
            <a:off x="838200" y="0"/>
            <a:ext cx="10515600" cy="1325563"/>
          </a:xfrm>
        </p:spPr>
        <p:txBody>
          <a:bodyPr/>
          <a:lstStyle/>
          <a:p>
            <a:pPr algn="ctr"/>
            <a:r>
              <a:rPr lang="en-US" dirty="0"/>
              <a:t>Model error</a:t>
            </a:r>
          </a:p>
        </p:txBody>
      </p:sp>
      <p:pic>
        <p:nvPicPr>
          <p:cNvPr id="3" name="Picture 2" descr="A graph of a normal distribution&#10;&#10;Description automatically generated">
            <a:extLst>
              <a:ext uri="{FF2B5EF4-FFF2-40B4-BE49-F238E27FC236}">
                <a16:creationId xmlns:a16="http://schemas.microsoft.com/office/drawing/2014/main" id="{B7EB611E-9FBE-7A3A-2798-87FF28EE50D1}"/>
              </a:ext>
            </a:extLst>
          </p:cNvPr>
          <p:cNvPicPr>
            <a:picLocks noChangeAspect="1"/>
          </p:cNvPicPr>
          <p:nvPr/>
        </p:nvPicPr>
        <p:blipFill>
          <a:blip r:embed="rId2"/>
          <a:stretch>
            <a:fillRect/>
          </a:stretch>
        </p:blipFill>
        <p:spPr>
          <a:xfrm>
            <a:off x="838200" y="1325563"/>
            <a:ext cx="5002029" cy="5303875"/>
          </a:xfrm>
          <a:prstGeom prst="rect">
            <a:avLst/>
          </a:prstGeom>
        </p:spPr>
      </p:pic>
      <p:sp>
        <p:nvSpPr>
          <p:cNvPr id="4" name="TextBox 3">
            <a:extLst>
              <a:ext uri="{FF2B5EF4-FFF2-40B4-BE49-F238E27FC236}">
                <a16:creationId xmlns:a16="http://schemas.microsoft.com/office/drawing/2014/main" id="{B1D042E0-CB01-3522-B376-1C64265BE52C}"/>
              </a:ext>
            </a:extLst>
          </p:cNvPr>
          <p:cNvSpPr txBox="1"/>
          <p:nvPr/>
        </p:nvSpPr>
        <p:spPr>
          <a:xfrm>
            <a:off x="6206066" y="1080696"/>
            <a:ext cx="580813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size of </a:t>
            </a: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 the model error term in the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construction is estimated from plots as shown here. A logarithm of charge ratio in simulation over data is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histogrammed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for all receiving DOMs for all flasher configurations. The charge we use in this construction is integrated over the time window used by this analysis (i.e., full charge per receiving DOM).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plot shows 5 histograms (with their rms and width of fitted gaussian listed in the caption) for different threshold value of accepted charge: (1) no cut, (2) 1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(3) 10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(4) 100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(5) 400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rms/width at each threshold level depends on statistics of data and simulation (i.e., how many events in data and simulation for each configuration). Typically, data has more than 100 events, while simulation (shown here) has only 10.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We usually take the middle value (10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p.e.</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cut – 12.9% here).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number will reduce to 11.8% for 100 simulated events. We had previously estimated (for SPICE 3.2) that after subtracting statistical contribution the model error is 9.8%.</a:t>
            </a:r>
          </a:p>
        </p:txBody>
      </p:sp>
      <p:sp>
        <p:nvSpPr>
          <p:cNvPr id="5" name="Rounded Rectangle 4">
            <a:extLst>
              <a:ext uri="{FF2B5EF4-FFF2-40B4-BE49-F238E27FC236}">
                <a16:creationId xmlns:a16="http://schemas.microsoft.com/office/drawing/2014/main" id="{37F8B36C-3BAC-9DE7-8A92-9F27F4FEE99E}"/>
              </a:ext>
            </a:extLst>
          </p:cNvPr>
          <p:cNvSpPr/>
          <p:nvPr/>
        </p:nvSpPr>
        <p:spPr>
          <a:xfrm>
            <a:off x="3471333" y="1372031"/>
            <a:ext cx="635000" cy="19473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864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CBC14D-3496-110A-DBAF-79306EDBEEF4}"/>
              </a:ext>
            </a:extLst>
          </p:cNvPr>
          <p:cNvPicPr>
            <a:picLocks noChangeAspect="1"/>
          </p:cNvPicPr>
          <p:nvPr/>
        </p:nvPicPr>
        <p:blipFill>
          <a:blip r:embed="rId2"/>
          <a:srcRect/>
          <a:stretch/>
        </p:blipFill>
        <p:spPr>
          <a:xfrm>
            <a:off x="6421035" y="765258"/>
            <a:ext cx="5129783" cy="5327483"/>
          </a:xfrm>
          <a:prstGeom prst="rect">
            <a:avLst/>
          </a:prstGeom>
        </p:spPr>
      </p:pic>
      <p:pic>
        <p:nvPicPr>
          <p:cNvPr id="4" name="Picture 3">
            <a:extLst>
              <a:ext uri="{FF2B5EF4-FFF2-40B4-BE49-F238E27FC236}">
                <a16:creationId xmlns:a16="http://schemas.microsoft.com/office/drawing/2014/main" id="{BCA022A3-B6B5-7AF0-4FE0-2C2833B027CB}"/>
              </a:ext>
            </a:extLst>
          </p:cNvPr>
          <p:cNvPicPr>
            <a:picLocks noChangeAspect="1"/>
          </p:cNvPicPr>
          <p:nvPr/>
        </p:nvPicPr>
        <p:blipFill>
          <a:blip r:embed="rId3"/>
          <a:srcRect/>
          <a:stretch/>
        </p:blipFill>
        <p:spPr>
          <a:xfrm>
            <a:off x="641180" y="765258"/>
            <a:ext cx="5129783" cy="5327483"/>
          </a:xfrm>
          <a:prstGeom prst="rect">
            <a:avLst/>
          </a:prstGeom>
        </p:spPr>
      </p:pic>
      <p:sp>
        <p:nvSpPr>
          <p:cNvPr id="7" name="TextBox 6">
            <a:extLst>
              <a:ext uri="{FF2B5EF4-FFF2-40B4-BE49-F238E27FC236}">
                <a16:creationId xmlns:a16="http://schemas.microsoft.com/office/drawing/2014/main" id="{BEBCC2EF-1C45-E0A1-DA29-3A25586E2E2E}"/>
              </a:ext>
            </a:extLst>
          </p:cNvPr>
          <p:cNvSpPr txBox="1"/>
          <p:nvPr/>
        </p:nvSpPr>
        <p:spPr>
          <a:xfrm>
            <a:off x="4404163" y="124037"/>
            <a:ext cx="3383683" cy="400110"/>
          </a:xfrm>
          <a:prstGeom prst="rect">
            <a:avLst/>
          </a:prstGeom>
          <a:solidFill>
            <a:schemeClr val="bg1"/>
          </a:solid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Average (at ~125 m) waveform</a:t>
            </a:r>
          </a:p>
        </p:txBody>
      </p:sp>
      <p:sp>
        <p:nvSpPr>
          <p:cNvPr id="2" name="TextBox 1">
            <a:extLst>
              <a:ext uri="{FF2B5EF4-FFF2-40B4-BE49-F238E27FC236}">
                <a16:creationId xmlns:a16="http://schemas.microsoft.com/office/drawing/2014/main" id="{6B5B3A19-0933-9B70-D599-B54F426B2941}"/>
              </a:ext>
            </a:extLst>
          </p:cNvPr>
          <p:cNvSpPr txBox="1"/>
          <p:nvPr/>
        </p:nvSpPr>
        <p:spPr>
          <a:xfrm rot="16200000">
            <a:off x="370576" y="2192867"/>
            <a:ext cx="8258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25 ns</a:t>
            </a:r>
          </a:p>
        </p:txBody>
      </p:sp>
      <p:sp>
        <p:nvSpPr>
          <p:cNvPr id="3" name="TextBox 2">
            <a:extLst>
              <a:ext uri="{FF2B5EF4-FFF2-40B4-BE49-F238E27FC236}">
                <a16:creationId xmlns:a16="http://schemas.microsoft.com/office/drawing/2014/main" id="{23D3A69B-3E74-8760-D174-14F28EE5FF09}"/>
              </a:ext>
            </a:extLst>
          </p:cNvPr>
          <p:cNvSpPr txBox="1"/>
          <p:nvPr/>
        </p:nvSpPr>
        <p:spPr>
          <a:xfrm rot="16200000">
            <a:off x="6144845" y="2192867"/>
            <a:ext cx="8258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25 ns</a:t>
            </a:r>
          </a:p>
        </p:txBody>
      </p:sp>
    </p:spTree>
    <p:extLst>
      <p:ext uri="{BB962C8B-B14F-4D97-AF65-F5344CB8AC3E}">
        <p14:creationId xmlns:p14="http://schemas.microsoft.com/office/powerpoint/2010/main" val="857192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EFE1E-F8BD-050D-6CFC-78F30BF9531D}"/>
              </a:ext>
            </a:extLst>
          </p:cNvPr>
          <p:cNvSpPr>
            <a:spLocks noGrp="1"/>
          </p:cNvSpPr>
          <p:nvPr>
            <p:ph type="title"/>
          </p:nvPr>
        </p:nvSpPr>
        <p:spPr/>
        <p:txBody>
          <a:bodyPr/>
          <a:lstStyle/>
          <a:p>
            <a:pPr algn="ctr"/>
            <a:r>
              <a:rPr lang="en-US" dirty="0"/>
              <a:t>Recent ice model progression</a:t>
            </a:r>
          </a:p>
        </p:txBody>
      </p:sp>
      <p:pic>
        <p:nvPicPr>
          <p:cNvPr id="3" name="Picture 2">
            <a:extLst>
              <a:ext uri="{FF2B5EF4-FFF2-40B4-BE49-F238E27FC236}">
                <a16:creationId xmlns:a16="http://schemas.microsoft.com/office/drawing/2014/main" id="{A32C5107-3263-BD03-2DDD-C494E07C72C3}"/>
              </a:ext>
            </a:extLst>
          </p:cNvPr>
          <p:cNvPicPr>
            <a:picLocks noChangeAspect="1"/>
          </p:cNvPicPr>
          <p:nvPr/>
        </p:nvPicPr>
        <p:blipFill>
          <a:blip r:embed="rId2"/>
          <a:srcRect/>
          <a:stretch/>
        </p:blipFill>
        <p:spPr>
          <a:xfrm>
            <a:off x="0" y="2362347"/>
            <a:ext cx="3970365" cy="4147388"/>
          </a:xfrm>
          <a:prstGeom prst="rect">
            <a:avLst/>
          </a:prstGeom>
        </p:spPr>
      </p:pic>
      <p:pic>
        <p:nvPicPr>
          <p:cNvPr id="5" name="Picture 4">
            <a:extLst>
              <a:ext uri="{FF2B5EF4-FFF2-40B4-BE49-F238E27FC236}">
                <a16:creationId xmlns:a16="http://schemas.microsoft.com/office/drawing/2014/main" id="{B8D248CF-382F-DA30-09F4-8327181C8E61}"/>
              </a:ext>
            </a:extLst>
          </p:cNvPr>
          <p:cNvPicPr>
            <a:picLocks noChangeAspect="1"/>
          </p:cNvPicPr>
          <p:nvPr/>
        </p:nvPicPr>
        <p:blipFill>
          <a:blip r:embed="rId3"/>
          <a:srcRect/>
          <a:stretch/>
        </p:blipFill>
        <p:spPr>
          <a:xfrm>
            <a:off x="8221634" y="2362347"/>
            <a:ext cx="3970366" cy="3954291"/>
          </a:xfrm>
          <a:prstGeom prst="rect">
            <a:avLst/>
          </a:prstGeom>
        </p:spPr>
      </p:pic>
      <p:pic>
        <p:nvPicPr>
          <p:cNvPr id="7" name="Picture 6">
            <a:extLst>
              <a:ext uri="{FF2B5EF4-FFF2-40B4-BE49-F238E27FC236}">
                <a16:creationId xmlns:a16="http://schemas.microsoft.com/office/drawing/2014/main" id="{7E53EFC5-9815-19CC-7F86-266802F8A00E}"/>
              </a:ext>
            </a:extLst>
          </p:cNvPr>
          <p:cNvPicPr>
            <a:picLocks noChangeAspect="1"/>
          </p:cNvPicPr>
          <p:nvPr/>
        </p:nvPicPr>
        <p:blipFill>
          <a:blip r:embed="rId4"/>
          <a:srcRect/>
          <a:stretch/>
        </p:blipFill>
        <p:spPr>
          <a:xfrm>
            <a:off x="4110817" y="2362347"/>
            <a:ext cx="3970364" cy="4113669"/>
          </a:xfrm>
          <a:prstGeom prst="rect">
            <a:avLst/>
          </a:prstGeom>
        </p:spPr>
      </p:pic>
    </p:spTree>
    <p:extLst>
      <p:ext uri="{BB962C8B-B14F-4D97-AF65-F5344CB8AC3E}">
        <p14:creationId xmlns:p14="http://schemas.microsoft.com/office/powerpoint/2010/main" val="18622439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EFE1E-F8BD-050D-6CFC-78F30BF9531D}"/>
              </a:ext>
            </a:extLst>
          </p:cNvPr>
          <p:cNvSpPr>
            <a:spLocks noGrp="1"/>
          </p:cNvSpPr>
          <p:nvPr>
            <p:ph type="title"/>
          </p:nvPr>
        </p:nvSpPr>
        <p:spPr/>
        <p:txBody>
          <a:bodyPr/>
          <a:lstStyle/>
          <a:p>
            <a:pPr algn="ctr"/>
            <a:r>
              <a:rPr lang="en-US" dirty="0"/>
              <a:t>Ice model progression (zoomed out)</a:t>
            </a:r>
          </a:p>
        </p:txBody>
      </p:sp>
      <p:pic>
        <p:nvPicPr>
          <p:cNvPr id="3" name="Picture 2">
            <a:extLst>
              <a:ext uri="{FF2B5EF4-FFF2-40B4-BE49-F238E27FC236}">
                <a16:creationId xmlns:a16="http://schemas.microsoft.com/office/drawing/2014/main" id="{A32C5107-3263-BD03-2DDD-C494E07C72C3}"/>
              </a:ext>
            </a:extLst>
          </p:cNvPr>
          <p:cNvPicPr>
            <a:picLocks noChangeAspect="1"/>
          </p:cNvPicPr>
          <p:nvPr/>
        </p:nvPicPr>
        <p:blipFill>
          <a:blip r:embed="rId2"/>
          <a:stretch>
            <a:fillRect/>
          </a:stretch>
        </p:blipFill>
        <p:spPr>
          <a:xfrm>
            <a:off x="8171056" y="2345487"/>
            <a:ext cx="4020944" cy="4147388"/>
          </a:xfrm>
          <a:prstGeom prst="rect">
            <a:avLst/>
          </a:prstGeom>
        </p:spPr>
      </p:pic>
      <p:pic>
        <p:nvPicPr>
          <p:cNvPr id="5" name="Picture 4">
            <a:extLst>
              <a:ext uri="{FF2B5EF4-FFF2-40B4-BE49-F238E27FC236}">
                <a16:creationId xmlns:a16="http://schemas.microsoft.com/office/drawing/2014/main" id="{B8D248CF-382F-DA30-09F4-8327181C8E61}"/>
              </a:ext>
            </a:extLst>
          </p:cNvPr>
          <p:cNvPicPr>
            <a:picLocks noChangeAspect="1"/>
          </p:cNvPicPr>
          <p:nvPr/>
        </p:nvPicPr>
        <p:blipFill>
          <a:blip r:embed="rId3"/>
          <a:stretch>
            <a:fillRect/>
          </a:stretch>
        </p:blipFill>
        <p:spPr>
          <a:xfrm>
            <a:off x="0" y="2345487"/>
            <a:ext cx="3970366" cy="4147388"/>
          </a:xfrm>
          <a:prstGeom prst="rect">
            <a:avLst/>
          </a:prstGeom>
        </p:spPr>
      </p:pic>
      <p:pic>
        <p:nvPicPr>
          <p:cNvPr id="7" name="Picture 6">
            <a:extLst>
              <a:ext uri="{FF2B5EF4-FFF2-40B4-BE49-F238E27FC236}">
                <a16:creationId xmlns:a16="http://schemas.microsoft.com/office/drawing/2014/main" id="{7E53EFC5-9815-19CC-7F86-266802F8A00E}"/>
              </a:ext>
            </a:extLst>
          </p:cNvPr>
          <p:cNvPicPr>
            <a:picLocks noChangeAspect="1"/>
          </p:cNvPicPr>
          <p:nvPr/>
        </p:nvPicPr>
        <p:blipFill>
          <a:blip r:embed="rId4"/>
          <a:stretch>
            <a:fillRect/>
          </a:stretch>
        </p:blipFill>
        <p:spPr>
          <a:xfrm>
            <a:off x="4110817" y="2362347"/>
            <a:ext cx="3970365" cy="4113669"/>
          </a:xfrm>
          <a:prstGeom prst="rect">
            <a:avLst/>
          </a:prstGeom>
        </p:spPr>
      </p:pic>
    </p:spTree>
    <p:extLst>
      <p:ext uri="{BB962C8B-B14F-4D97-AF65-F5344CB8AC3E}">
        <p14:creationId xmlns:p14="http://schemas.microsoft.com/office/powerpoint/2010/main" val="1438023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E3F4B-85B8-8404-8A9E-8E89F70C4B78}"/>
              </a:ext>
            </a:extLst>
          </p:cNvPr>
          <p:cNvSpPr>
            <a:spLocks noGrp="1"/>
          </p:cNvSpPr>
          <p:nvPr>
            <p:ph type="title"/>
          </p:nvPr>
        </p:nvSpPr>
        <p:spPr>
          <a:xfrm>
            <a:off x="0" y="0"/>
            <a:ext cx="12192000" cy="1325563"/>
          </a:xfrm>
        </p:spPr>
        <p:txBody>
          <a:bodyPr>
            <a:normAutofit/>
          </a:bodyPr>
          <a:lstStyle/>
          <a:p>
            <a:pPr algn="ctr"/>
            <a:r>
              <a:rPr lang="en-US" sz="3600" dirty="0"/>
              <a:t>Trapped air bubbles and their conversion into air hydrates</a:t>
            </a:r>
          </a:p>
        </p:txBody>
      </p:sp>
      <p:pic>
        <p:nvPicPr>
          <p:cNvPr id="3" name="Picture 2" descr="Icedensityvsdepth_gowfit.gif">
            <a:extLst>
              <a:ext uri="{FF2B5EF4-FFF2-40B4-BE49-F238E27FC236}">
                <a16:creationId xmlns:a16="http://schemas.microsoft.com/office/drawing/2014/main" id="{3BA53CCF-6A3A-3ADB-493B-25CF943AAD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842" y="1832106"/>
            <a:ext cx="5431941" cy="4139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a:extLst>
              <a:ext uri="{FF2B5EF4-FFF2-40B4-BE49-F238E27FC236}">
                <a16:creationId xmlns:a16="http://schemas.microsoft.com/office/drawing/2014/main" id="{D256F81C-1F79-9218-C1D5-98E0ADC98CE2}"/>
              </a:ext>
            </a:extLst>
          </p:cNvPr>
          <p:cNvSpPr txBox="1">
            <a:spLocks noChangeArrowheads="1"/>
          </p:cNvSpPr>
          <p:nvPr/>
        </p:nvSpPr>
        <p:spPr bwMode="auto">
          <a:xfrm>
            <a:off x="1488831" y="3829689"/>
            <a:ext cx="3679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457200" eaLnBrk="1" fontAlgn="base" hangingPunct="1">
              <a:spcBef>
                <a:spcPct val="0"/>
              </a:spcBef>
              <a:spcAft>
                <a:spcPct val="0"/>
              </a:spcAft>
            </a:pPr>
            <a:r>
              <a:rPr lang="en-US" altLang="en-US" sz="1800" dirty="0">
                <a:solidFill>
                  <a:prstClr val="black"/>
                </a:solidFill>
              </a:rPr>
              <a:t>At some depth between 0 and 200 m air bubbles become trapped and are squeezed into the ice as ice packs under pressure.</a:t>
            </a:r>
          </a:p>
        </p:txBody>
      </p:sp>
      <p:pic>
        <p:nvPicPr>
          <p:cNvPr id="18" name="Picture 2" descr="Screen Shot 2015-03-31 at 3.05.37 PM.png">
            <a:extLst>
              <a:ext uri="{FF2B5EF4-FFF2-40B4-BE49-F238E27FC236}">
                <a16:creationId xmlns:a16="http://schemas.microsoft.com/office/drawing/2014/main" id="{0C462F81-1A13-3284-3ABF-49F34A9916AD}"/>
              </a:ext>
            </a:extLst>
          </p:cNvPr>
          <p:cNvPicPr>
            <a:picLocks noChangeAspect="1"/>
          </p:cNvPicPr>
          <p:nvPr/>
        </p:nvPicPr>
        <p:blipFill>
          <a:blip r:embed="rId3">
            <a:extLst>
              <a:ext uri="{28A0092B-C50C-407E-A947-70E740481C1C}">
                <a14:useLocalDpi xmlns:a14="http://schemas.microsoft.com/office/drawing/2010/main" val="0"/>
              </a:ext>
            </a:extLst>
          </a:blip>
          <a:srcRect t="10204"/>
          <a:stretch>
            <a:fillRect/>
          </a:stretch>
        </p:blipFill>
        <p:spPr bwMode="auto">
          <a:xfrm>
            <a:off x="6920772" y="1756692"/>
            <a:ext cx="5186386" cy="428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a:extLst>
              <a:ext uri="{FF2B5EF4-FFF2-40B4-BE49-F238E27FC236}">
                <a16:creationId xmlns:a16="http://schemas.microsoft.com/office/drawing/2014/main" id="{52E8C4D0-6BC9-17E2-798D-62B42F5C1412}"/>
              </a:ext>
            </a:extLst>
          </p:cNvPr>
          <p:cNvCxnSpPr>
            <a:cxnSpLocks noChangeShapeType="1"/>
          </p:cNvCxnSpPr>
          <p:nvPr/>
        </p:nvCxnSpPr>
        <p:spPr bwMode="auto">
          <a:xfrm flipV="1">
            <a:off x="6447295" y="3450634"/>
            <a:ext cx="0" cy="1881023"/>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a16="http://schemas.microsoft.com/office/drawing/2014/main" id="{0D4E66C2-E8EB-C859-8198-25A93D1E74E1}"/>
              </a:ext>
            </a:extLst>
          </p:cNvPr>
          <p:cNvCxnSpPr>
            <a:cxnSpLocks noChangeShapeType="1"/>
          </p:cNvCxnSpPr>
          <p:nvPr/>
        </p:nvCxnSpPr>
        <p:spPr bwMode="auto">
          <a:xfrm flipV="1">
            <a:off x="6447295" y="3215611"/>
            <a:ext cx="1320801" cy="235023"/>
          </a:xfrm>
          <a:prstGeom prst="line">
            <a:avLst/>
          </a:prstGeom>
          <a:noFill/>
          <a:ln w="25400">
            <a:solidFill>
              <a:srgbClr val="4F81BD"/>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a:extLst>
              <a:ext uri="{FF2B5EF4-FFF2-40B4-BE49-F238E27FC236}">
                <a16:creationId xmlns:a16="http://schemas.microsoft.com/office/drawing/2014/main" id="{CC26079F-8AC6-892B-6461-06D22C02C6DF}"/>
              </a:ext>
            </a:extLst>
          </p:cNvPr>
          <p:cNvCxnSpPr>
            <a:cxnSpLocks noChangeShapeType="1"/>
          </p:cNvCxnSpPr>
          <p:nvPr/>
        </p:nvCxnSpPr>
        <p:spPr bwMode="auto">
          <a:xfrm flipV="1">
            <a:off x="6447295" y="5096634"/>
            <a:ext cx="1320801" cy="253316"/>
          </a:xfrm>
          <a:prstGeom prst="line">
            <a:avLst/>
          </a:prstGeom>
          <a:noFill/>
          <a:ln w="25400">
            <a:solidFill>
              <a:srgbClr val="4F81BD"/>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 name="TextBox 8">
            <a:extLst>
              <a:ext uri="{FF2B5EF4-FFF2-40B4-BE49-F238E27FC236}">
                <a16:creationId xmlns:a16="http://schemas.microsoft.com/office/drawing/2014/main" id="{382982B8-BEA8-E229-AA61-13DBCDAFEBB3}"/>
              </a:ext>
            </a:extLst>
          </p:cNvPr>
          <p:cNvSpPr txBox="1">
            <a:spLocks noChangeArrowheads="1"/>
          </p:cNvSpPr>
          <p:nvPr/>
        </p:nvSpPr>
        <p:spPr bwMode="auto">
          <a:xfrm>
            <a:off x="5987875" y="5516749"/>
            <a:ext cx="9188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457200" eaLnBrk="1" fontAlgn="base" hangingPunct="1">
              <a:spcBef>
                <a:spcPct val="0"/>
              </a:spcBef>
              <a:spcAft>
                <a:spcPct val="0"/>
              </a:spcAft>
            </a:pPr>
            <a:r>
              <a:rPr lang="en-US" altLang="en-US" sz="1400" dirty="0">
                <a:solidFill>
                  <a:prstClr val="black"/>
                </a:solidFill>
              </a:rPr>
              <a:t>-50…-20 C</a:t>
            </a:r>
          </a:p>
        </p:txBody>
      </p:sp>
      <p:cxnSp>
        <p:nvCxnSpPr>
          <p:cNvPr id="25" name="Straight Connector 24">
            <a:extLst>
              <a:ext uri="{FF2B5EF4-FFF2-40B4-BE49-F238E27FC236}">
                <a16:creationId xmlns:a16="http://schemas.microsoft.com/office/drawing/2014/main" id="{69E00086-D097-2EE0-3118-92118CE1598D}"/>
              </a:ext>
            </a:extLst>
          </p:cNvPr>
          <p:cNvCxnSpPr>
            <a:cxnSpLocks/>
          </p:cNvCxnSpPr>
          <p:nvPr/>
        </p:nvCxnSpPr>
        <p:spPr>
          <a:xfrm flipH="1">
            <a:off x="6906716" y="5675180"/>
            <a:ext cx="597020" cy="1"/>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75B4FA9E-57BC-DEAF-F7F8-BDA48E710C83}"/>
              </a:ext>
            </a:extLst>
          </p:cNvPr>
          <p:cNvSpPr txBox="1"/>
          <p:nvPr/>
        </p:nvSpPr>
        <p:spPr>
          <a:xfrm>
            <a:off x="2504197" y="6149756"/>
            <a:ext cx="6967357" cy="646331"/>
          </a:xfrm>
          <a:prstGeom prst="rect">
            <a:avLst/>
          </a:prstGeom>
          <a:noFill/>
        </p:spPr>
        <p:txBody>
          <a:bodyPr wrap="none" rtlCol="0">
            <a:spAutoFit/>
          </a:bodyPr>
          <a:lstStyle/>
          <a:p>
            <a:pPr algn="ctr"/>
            <a:r>
              <a:rPr lang="en-US" dirty="0"/>
              <a:t>At depth of 1350 m all air bubbles have converted into air hydrates,</a:t>
            </a:r>
          </a:p>
          <a:p>
            <a:pPr algn="ctr"/>
            <a:r>
              <a:rPr lang="en-US" dirty="0"/>
              <a:t>which have the same refractive index as ice, so no longer a nuisance</a:t>
            </a:r>
          </a:p>
        </p:txBody>
      </p:sp>
    </p:spTree>
    <p:extLst>
      <p:ext uri="{BB962C8B-B14F-4D97-AF65-F5344CB8AC3E}">
        <p14:creationId xmlns:p14="http://schemas.microsoft.com/office/powerpoint/2010/main" val="255486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83257-7D22-90A6-4DCE-B3874CAD3925}"/>
              </a:ext>
            </a:extLst>
          </p:cNvPr>
          <p:cNvSpPr>
            <a:spLocks noGrp="1"/>
          </p:cNvSpPr>
          <p:nvPr>
            <p:ph type="title"/>
          </p:nvPr>
        </p:nvSpPr>
        <p:spPr>
          <a:xfrm>
            <a:off x="838200" y="0"/>
            <a:ext cx="10515600" cy="1325563"/>
          </a:xfrm>
        </p:spPr>
        <p:txBody>
          <a:bodyPr/>
          <a:lstStyle/>
          <a:p>
            <a:pPr algn="ctr"/>
            <a:r>
              <a:rPr lang="en-US" dirty="0"/>
              <a:t>AMANDA-II: clean ice </a:t>
            </a:r>
            <a:r>
              <a:rPr lang="en-US" dirty="0">
                <a:sym typeface="Wingdings" pitchFamily="2" charset="2"/>
              </a:rPr>
              <a:t></a:t>
            </a:r>
            <a:endParaRPr lang="en-US" dirty="0"/>
          </a:p>
        </p:txBody>
      </p:sp>
      <p:pic>
        <p:nvPicPr>
          <p:cNvPr id="4" name="Picture 3" descr="A document with text on it&#10;&#10;Description automatically generated">
            <a:extLst>
              <a:ext uri="{FF2B5EF4-FFF2-40B4-BE49-F238E27FC236}">
                <a16:creationId xmlns:a16="http://schemas.microsoft.com/office/drawing/2014/main" id="{FAF13E26-B53A-1532-A83E-0BB69C164A23}"/>
              </a:ext>
            </a:extLst>
          </p:cNvPr>
          <p:cNvPicPr>
            <a:picLocks noChangeAspect="1"/>
          </p:cNvPicPr>
          <p:nvPr/>
        </p:nvPicPr>
        <p:blipFill>
          <a:blip r:embed="rId2"/>
          <a:stretch>
            <a:fillRect/>
          </a:stretch>
        </p:blipFill>
        <p:spPr>
          <a:xfrm>
            <a:off x="4750470" y="1150071"/>
            <a:ext cx="4420926" cy="5428416"/>
          </a:xfrm>
          <a:prstGeom prst="rect">
            <a:avLst/>
          </a:prstGeom>
        </p:spPr>
      </p:pic>
      <p:pic>
        <p:nvPicPr>
          <p:cNvPr id="6" name="Picture 5" descr="Diagram of a diagram of a structure&#10;&#10;Description automatically generated with medium confidence">
            <a:extLst>
              <a:ext uri="{FF2B5EF4-FFF2-40B4-BE49-F238E27FC236}">
                <a16:creationId xmlns:a16="http://schemas.microsoft.com/office/drawing/2014/main" id="{72763B21-A8C7-C4F2-1C6D-6E825CEF0643}"/>
              </a:ext>
            </a:extLst>
          </p:cNvPr>
          <p:cNvPicPr>
            <a:picLocks noChangeAspect="1"/>
          </p:cNvPicPr>
          <p:nvPr/>
        </p:nvPicPr>
        <p:blipFill>
          <a:blip r:embed="rId3"/>
          <a:stretch>
            <a:fillRect/>
          </a:stretch>
        </p:blipFill>
        <p:spPr>
          <a:xfrm>
            <a:off x="8980131" y="1293829"/>
            <a:ext cx="3028863" cy="3200400"/>
          </a:xfrm>
          <a:prstGeom prst="rect">
            <a:avLst/>
          </a:prstGeom>
        </p:spPr>
      </p:pic>
      <p:pic>
        <p:nvPicPr>
          <p:cNvPr id="8" name="Picture 7" descr="A diagram of a mass of a mass&#10;&#10;Description automatically generated with medium confidence">
            <a:extLst>
              <a:ext uri="{FF2B5EF4-FFF2-40B4-BE49-F238E27FC236}">
                <a16:creationId xmlns:a16="http://schemas.microsoft.com/office/drawing/2014/main" id="{646B3779-F423-114F-92D8-5CC95770ADF8}"/>
              </a:ext>
            </a:extLst>
          </p:cNvPr>
          <p:cNvPicPr>
            <a:picLocks noChangeAspect="1"/>
          </p:cNvPicPr>
          <p:nvPr/>
        </p:nvPicPr>
        <p:blipFill rotWithShape="1">
          <a:blip r:embed="rId4"/>
          <a:srcRect l="32430" r="-1"/>
          <a:stretch/>
        </p:blipFill>
        <p:spPr>
          <a:xfrm>
            <a:off x="183006" y="1150071"/>
            <a:ext cx="4420927" cy="2138335"/>
          </a:xfrm>
          <a:prstGeom prst="rect">
            <a:avLst/>
          </a:prstGeom>
        </p:spPr>
      </p:pic>
      <p:pic>
        <p:nvPicPr>
          <p:cNvPr id="10" name="Picture 9" descr="A graph of different types of data&#10;&#10;Description automatically generated with medium confidence">
            <a:extLst>
              <a:ext uri="{FF2B5EF4-FFF2-40B4-BE49-F238E27FC236}">
                <a16:creationId xmlns:a16="http://schemas.microsoft.com/office/drawing/2014/main" id="{561E3311-CFB3-9760-9FAF-2B01C69A3FE9}"/>
              </a:ext>
            </a:extLst>
          </p:cNvPr>
          <p:cNvPicPr>
            <a:picLocks noChangeAspect="1"/>
          </p:cNvPicPr>
          <p:nvPr/>
        </p:nvPicPr>
        <p:blipFill>
          <a:blip r:embed="rId5"/>
          <a:stretch>
            <a:fillRect/>
          </a:stretch>
        </p:blipFill>
        <p:spPr>
          <a:xfrm>
            <a:off x="466055" y="3249226"/>
            <a:ext cx="3854827" cy="3608774"/>
          </a:xfrm>
          <a:prstGeom prst="rect">
            <a:avLst/>
          </a:prstGeom>
        </p:spPr>
      </p:pic>
      <p:sp>
        <p:nvSpPr>
          <p:cNvPr id="12" name="Rectangle 11">
            <a:extLst>
              <a:ext uri="{FF2B5EF4-FFF2-40B4-BE49-F238E27FC236}">
                <a16:creationId xmlns:a16="http://schemas.microsoft.com/office/drawing/2014/main" id="{EB36CF9E-A5C4-27DB-503F-8B1CF2E2EA96}"/>
              </a:ext>
            </a:extLst>
          </p:cNvPr>
          <p:cNvSpPr/>
          <p:nvPr/>
        </p:nvSpPr>
        <p:spPr>
          <a:xfrm>
            <a:off x="122549" y="1725106"/>
            <a:ext cx="173581" cy="11689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952E6B1-A0DC-0737-794F-9C4EC094BF7B}"/>
              </a:ext>
            </a:extLst>
          </p:cNvPr>
          <p:cNvSpPr txBox="1"/>
          <p:nvPr/>
        </p:nvSpPr>
        <p:spPr>
          <a:xfrm>
            <a:off x="8086946" y="1355774"/>
            <a:ext cx="678391" cy="369332"/>
          </a:xfrm>
          <a:prstGeom prst="rect">
            <a:avLst/>
          </a:prstGeom>
          <a:noFill/>
        </p:spPr>
        <p:txBody>
          <a:bodyPr wrap="none" rtlCol="0">
            <a:spAutoFit/>
          </a:bodyPr>
          <a:lstStyle/>
          <a:p>
            <a:r>
              <a:rPr lang="en-US" dirty="0">
                <a:solidFill>
                  <a:srgbClr val="00B0F0"/>
                </a:solidFill>
              </a:rPr>
              <a:t>2006</a:t>
            </a:r>
          </a:p>
        </p:txBody>
      </p:sp>
      <p:sp>
        <p:nvSpPr>
          <p:cNvPr id="14" name="TextBox 13">
            <a:extLst>
              <a:ext uri="{FF2B5EF4-FFF2-40B4-BE49-F238E27FC236}">
                <a16:creationId xmlns:a16="http://schemas.microsoft.com/office/drawing/2014/main" id="{73CAA4B8-7E8B-3185-A44D-02C25ADE2182}"/>
              </a:ext>
            </a:extLst>
          </p:cNvPr>
          <p:cNvSpPr txBox="1"/>
          <p:nvPr/>
        </p:nvSpPr>
        <p:spPr>
          <a:xfrm>
            <a:off x="4444103" y="3318617"/>
            <a:ext cx="4462760" cy="3416320"/>
          </a:xfrm>
          <a:prstGeom prst="rect">
            <a:avLst/>
          </a:prstGeom>
          <a:solidFill>
            <a:schemeClr val="bg1"/>
          </a:solidFill>
          <a:ln>
            <a:solidFill>
              <a:schemeClr val="accent1"/>
            </a:solidFill>
          </a:ln>
        </p:spPr>
        <p:txBody>
          <a:bodyPr wrap="square" rtlCol="0">
            <a:spAutoFit/>
          </a:bodyPr>
          <a:lstStyle/>
          <a:p>
            <a:r>
              <a:rPr lang="en-US" dirty="0"/>
              <a:t>Found transparent ice at detector depths</a:t>
            </a:r>
          </a:p>
          <a:p>
            <a:endParaRPr lang="en-US" dirty="0"/>
          </a:p>
          <a:p>
            <a:r>
              <a:rPr lang="en-US" dirty="0"/>
              <a:t>Confirmed absence of air bubbles, refined their disappearance depth to 1350 m</a:t>
            </a:r>
            <a:endParaRPr lang="en-US" dirty="0">
              <a:sym typeface="Wingdings" pitchFamily="2" charset="2"/>
            </a:endParaRPr>
          </a:p>
          <a:p>
            <a:endParaRPr lang="en-US" dirty="0">
              <a:sym typeface="Wingdings" pitchFamily="2" charset="2"/>
            </a:endParaRPr>
          </a:p>
          <a:p>
            <a:r>
              <a:rPr lang="en-US" dirty="0">
                <a:sym typeface="Wingdings" pitchFamily="2" charset="2"/>
              </a:rPr>
              <a:t>Fitted </a:t>
            </a:r>
            <a:r>
              <a:rPr lang="en-US" dirty="0">
                <a:latin typeface="Symbol" pitchFamily="2" charset="2"/>
                <a:sym typeface="Wingdings" pitchFamily="2" charset="2"/>
              </a:rPr>
              <a:t>l</a:t>
            </a:r>
            <a:r>
              <a:rPr lang="en-US" baseline="-25000" dirty="0">
                <a:sym typeface="Wingdings" pitchFamily="2" charset="2"/>
              </a:rPr>
              <a:t>a</a:t>
            </a:r>
            <a:r>
              <a:rPr lang="en-US" dirty="0">
                <a:sym typeface="Wingdings" pitchFamily="2" charset="2"/>
              </a:rPr>
              <a:t> and </a:t>
            </a:r>
            <a:r>
              <a:rPr lang="en-US" dirty="0">
                <a:latin typeface="Symbol" pitchFamily="2" charset="2"/>
                <a:sym typeface="Wingdings" pitchFamily="2" charset="2"/>
              </a:rPr>
              <a:t>l</a:t>
            </a:r>
            <a:r>
              <a:rPr lang="en-US" baseline="-25000" dirty="0">
                <a:sym typeface="Wingdings" pitchFamily="2" charset="2"/>
              </a:rPr>
              <a:t>e</a:t>
            </a:r>
            <a:r>
              <a:rPr lang="en-US" dirty="0">
                <a:sym typeface="Wingdings" pitchFamily="2" charset="2"/>
              </a:rPr>
              <a:t> to each emitter-receiver pair, had to average for each 10 m ice layer</a:t>
            </a:r>
          </a:p>
          <a:p>
            <a:endParaRPr lang="en-US" dirty="0">
              <a:sym typeface="Wingdings" pitchFamily="2" charset="2"/>
            </a:endParaRPr>
          </a:p>
          <a:p>
            <a:r>
              <a:rPr lang="en-US" dirty="0">
                <a:sym typeface="Wingdings" pitchFamily="2" charset="2"/>
              </a:rPr>
              <a:t>Limitation of this method, later understood: average values did not describe well fitted emitter-receiver pairs. Need to fit entire ice depth table simultaneously from the start.</a:t>
            </a:r>
          </a:p>
        </p:txBody>
      </p:sp>
      <p:sp>
        <p:nvSpPr>
          <p:cNvPr id="15" name="TextBox 14">
            <a:extLst>
              <a:ext uri="{FF2B5EF4-FFF2-40B4-BE49-F238E27FC236}">
                <a16:creationId xmlns:a16="http://schemas.microsoft.com/office/drawing/2014/main" id="{FFBE1D4B-2788-71D4-10DC-554FD4D67C53}"/>
              </a:ext>
            </a:extLst>
          </p:cNvPr>
          <p:cNvSpPr txBox="1"/>
          <p:nvPr/>
        </p:nvSpPr>
        <p:spPr>
          <a:xfrm>
            <a:off x="9053400" y="4550076"/>
            <a:ext cx="2978910" cy="2031325"/>
          </a:xfrm>
          <a:prstGeom prst="rect">
            <a:avLst/>
          </a:prstGeom>
          <a:noFill/>
          <a:ln>
            <a:noFill/>
          </a:ln>
        </p:spPr>
        <p:txBody>
          <a:bodyPr wrap="square" rtlCol="0">
            <a:spAutoFit/>
          </a:bodyPr>
          <a:lstStyle/>
          <a:p>
            <a:r>
              <a:rPr lang="en-US" dirty="0">
                <a:sym typeface="Wingdings" pitchFamily="2" charset="2"/>
              </a:rPr>
              <a:t>Ice cleaner than best lab ice</a:t>
            </a:r>
          </a:p>
          <a:p>
            <a:endParaRPr lang="en-US" dirty="0">
              <a:sym typeface="Wingdings" pitchFamily="2" charset="2"/>
            </a:endParaRPr>
          </a:p>
          <a:p>
            <a:r>
              <a:rPr lang="en-US" dirty="0">
                <a:sym typeface="Wingdings" pitchFamily="2" charset="2"/>
              </a:rPr>
              <a:t>Concept of 10 m layered ice</a:t>
            </a:r>
          </a:p>
          <a:p>
            <a:endParaRPr lang="en-US" dirty="0">
              <a:sym typeface="Wingdings" pitchFamily="2" charset="2"/>
            </a:endParaRPr>
          </a:p>
          <a:p>
            <a:r>
              <a:rPr lang="en-US" dirty="0">
                <a:sym typeface="Wingdings" pitchFamily="2" charset="2"/>
              </a:rPr>
              <a:t>Wavelength dependence</a:t>
            </a:r>
          </a:p>
          <a:p>
            <a:endParaRPr lang="en-US" dirty="0">
              <a:sym typeface="Wingdings" pitchFamily="2" charset="2"/>
            </a:endParaRPr>
          </a:p>
          <a:p>
            <a:r>
              <a:rPr lang="en-US" dirty="0">
                <a:sym typeface="Wingdings" pitchFamily="2" charset="2"/>
              </a:rPr>
              <a:t>Air bubble fit</a:t>
            </a:r>
          </a:p>
        </p:txBody>
      </p:sp>
    </p:spTree>
    <p:extLst>
      <p:ext uri="{BB962C8B-B14F-4D97-AF65-F5344CB8AC3E}">
        <p14:creationId xmlns:p14="http://schemas.microsoft.com/office/powerpoint/2010/main" val="3108741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9E201-1360-B391-1BC9-DBE0F7685F33}"/>
              </a:ext>
            </a:extLst>
          </p:cNvPr>
          <p:cNvSpPr>
            <a:spLocks noGrp="1"/>
          </p:cNvSpPr>
          <p:nvPr>
            <p:ph type="title"/>
          </p:nvPr>
        </p:nvSpPr>
        <p:spPr>
          <a:xfrm>
            <a:off x="838200" y="0"/>
            <a:ext cx="10515600" cy="1325563"/>
          </a:xfrm>
        </p:spPr>
        <p:txBody>
          <a:bodyPr/>
          <a:lstStyle/>
          <a:p>
            <a:pPr algn="ctr"/>
            <a:r>
              <a:rPr lang="en-US" dirty="0"/>
              <a:t>AMANDA-era ice models</a:t>
            </a:r>
          </a:p>
        </p:txBody>
      </p:sp>
      <p:sp>
        <p:nvSpPr>
          <p:cNvPr id="4" name="TextBox 3">
            <a:extLst>
              <a:ext uri="{FF2B5EF4-FFF2-40B4-BE49-F238E27FC236}">
                <a16:creationId xmlns:a16="http://schemas.microsoft.com/office/drawing/2014/main" id="{6218E233-E55F-330A-523A-0E1F78CB6D3A}"/>
              </a:ext>
            </a:extLst>
          </p:cNvPr>
          <p:cNvSpPr txBox="1"/>
          <p:nvPr/>
        </p:nvSpPr>
        <p:spPr>
          <a:xfrm>
            <a:off x="3472007" y="4212938"/>
            <a:ext cx="1250663" cy="369332"/>
          </a:xfrm>
          <a:prstGeom prst="rect">
            <a:avLst/>
          </a:prstGeom>
          <a:noFill/>
        </p:spPr>
        <p:txBody>
          <a:bodyPr wrap="none" rtlCol="0">
            <a:spAutoFit/>
          </a:bodyPr>
          <a:lstStyle/>
          <a:p>
            <a:r>
              <a:rPr lang="en-US" dirty="0"/>
              <a:t>1995-2003</a:t>
            </a:r>
          </a:p>
        </p:txBody>
      </p:sp>
      <p:sp>
        <p:nvSpPr>
          <p:cNvPr id="5" name="Right Brace 4">
            <a:extLst>
              <a:ext uri="{FF2B5EF4-FFF2-40B4-BE49-F238E27FC236}">
                <a16:creationId xmlns:a16="http://schemas.microsoft.com/office/drawing/2014/main" id="{EE23C105-77B4-F631-32F0-1ED1FD857A54}"/>
              </a:ext>
            </a:extLst>
          </p:cNvPr>
          <p:cNvSpPr/>
          <p:nvPr/>
        </p:nvSpPr>
        <p:spPr>
          <a:xfrm>
            <a:off x="3070793" y="3836709"/>
            <a:ext cx="240958" cy="112179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7" name="Picture 6" descr="A graph showing a graph of a wave&#10;&#10;Description automatically generated with medium confidence">
            <a:extLst>
              <a:ext uri="{FF2B5EF4-FFF2-40B4-BE49-F238E27FC236}">
                <a16:creationId xmlns:a16="http://schemas.microsoft.com/office/drawing/2014/main" id="{0FAE8CD4-6E78-F6C7-83B7-E7A97351AD69}"/>
              </a:ext>
            </a:extLst>
          </p:cNvPr>
          <p:cNvPicPr>
            <a:picLocks noChangeAspect="1"/>
          </p:cNvPicPr>
          <p:nvPr/>
        </p:nvPicPr>
        <p:blipFill>
          <a:blip r:embed="rId2"/>
          <a:stretch>
            <a:fillRect/>
          </a:stretch>
        </p:blipFill>
        <p:spPr>
          <a:xfrm>
            <a:off x="5057644" y="850169"/>
            <a:ext cx="3529553" cy="3529553"/>
          </a:xfrm>
          <a:prstGeom prst="rect">
            <a:avLst/>
          </a:prstGeom>
        </p:spPr>
      </p:pic>
      <p:pic>
        <p:nvPicPr>
          <p:cNvPr id="9" name="Picture 8" descr="A graph showing a blue curve&#10;&#10;Description automatically generated with medium confidence">
            <a:extLst>
              <a:ext uri="{FF2B5EF4-FFF2-40B4-BE49-F238E27FC236}">
                <a16:creationId xmlns:a16="http://schemas.microsoft.com/office/drawing/2014/main" id="{82B4C00F-B59D-5B0A-28B7-2C4761344A7B}"/>
              </a:ext>
            </a:extLst>
          </p:cNvPr>
          <p:cNvPicPr>
            <a:picLocks noChangeAspect="1"/>
          </p:cNvPicPr>
          <p:nvPr/>
        </p:nvPicPr>
        <p:blipFill>
          <a:blip r:embed="rId3"/>
          <a:stretch>
            <a:fillRect/>
          </a:stretch>
        </p:blipFill>
        <p:spPr>
          <a:xfrm>
            <a:off x="8588888" y="850169"/>
            <a:ext cx="3529553" cy="3529553"/>
          </a:xfrm>
          <a:prstGeom prst="rect">
            <a:avLst/>
          </a:prstGeom>
        </p:spPr>
      </p:pic>
      <p:pic>
        <p:nvPicPr>
          <p:cNvPr id="11" name="Picture 10" descr="A diagram of a flowchart&#10;&#10;Description automatically generated">
            <a:extLst>
              <a:ext uri="{FF2B5EF4-FFF2-40B4-BE49-F238E27FC236}">
                <a16:creationId xmlns:a16="http://schemas.microsoft.com/office/drawing/2014/main" id="{2BC1FD01-2D87-36D8-E97C-389F2C74CCEE}"/>
              </a:ext>
            </a:extLst>
          </p:cNvPr>
          <p:cNvPicPr>
            <a:picLocks noChangeAspect="1"/>
          </p:cNvPicPr>
          <p:nvPr/>
        </p:nvPicPr>
        <p:blipFill>
          <a:blip r:embed="rId4"/>
          <a:stretch>
            <a:fillRect/>
          </a:stretch>
        </p:blipFill>
        <p:spPr>
          <a:xfrm>
            <a:off x="235483" y="1325563"/>
            <a:ext cx="3127539" cy="2085026"/>
          </a:xfrm>
          <a:prstGeom prst="rect">
            <a:avLst/>
          </a:prstGeom>
        </p:spPr>
      </p:pic>
      <p:sp>
        <p:nvSpPr>
          <p:cNvPr id="12" name="TextBox 11">
            <a:extLst>
              <a:ext uri="{FF2B5EF4-FFF2-40B4-BE49-F238E27FC236}">
                <a16:creationId xmlns:a16="http://schemas.microsoft.com/office/drawing/2014/main" id="{030FDFC6-AB05-530E-F3B2-527CAB551765}"/>
              </a:ext>
            </a:extLst>
          </p:cNvPr>
          <p:cNvSpPr txBox="1"/>
          <p:nvPr/>
        </p:nvSpPr>
        <p:spPr>
          <a:xfrm>
            <a:off x="5574139" y="4905484"/>
            <a:ext cx="2007908" cy="646331"/>
          </a:xfrm>
          <a:prstGeom prst="rect">
            <a:avLst/>
          </a:prstGeom>
          <a:noFill/>
          <a:ln>
            <a:solidFill>
              <a:schemeClr val="accent1"/>
            </a:solidFill>
          </a:ln>
        </p:spPr>
        <p:txBody>
          <a:bodyPr wrap="square" rtlCol="0">
            <a:spAutoFit/>
          </a:bodyPr>
          <a:lstStyle/>
          <a:p>
            <a:pPr algn="ctr"/>
            <a:r>
              <a:rPr lang="en-US" dirty="0"/>
              <a:t>Models with an </a:t>
            </a:r>
            <a:r>
              <a:rPr lang="en-US" dirty="0" err="1"/>
              <a:t>IceCube</a:t>
            </a:r>
            <a:r>
              <a:rPr lang="en-US" dirty="0"/>
              <a:t> </a:t>
            </a:r>
            <a:r>
              <a:rPr lang="en-US" dirty="0">
                <a:hlinkClick r:id="rId5"/>
              </a:rPr>
              <a:t>wiki</a:t>
            </a:r>
            <a:r>
              <a:rPr lang="en-US" dirty="0"/>
              <a:t> page</a:t>
            </a:r>
          </a:p>
        </p:txBody>
      </p:sp>
      <p:cxnSp>
        <p:nvCxnSpPr>
          <p:cNvPr id="14" name="Straight Arrow Connector 13">
            <a:extLst>
              <a:ext uri="{FF2B5EF4-FFF2-40B4-BE49-F238E27FC236}">
                <a16:creationId xmlns:a16="http://schemas.microsoft.com/office/drawing/2014/main" id="{F33B41F2-11E2-A138-0CFE-EB3801E50927}"/>
              </a:ext>
            </a:extLst>
          </p:cNvPr>
          <p:cNvCxnSpPr>
            <a:cxnSpLocks/>
            <a:stCxn id="12" idx="1"/>
            <a:endCxn id="3" idx="3"/>
          </p:cNvCxnSpPr>
          <p:nvPr/>
        </p:nvCxnSpPr>
        <p:spPr>
          <a:xfrm flipH="1">
            <a:off x="5369581" y="5228650"/>
            <a:ext cx="20455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E7E2C12B-D2B7-5275-16E6-C1A5C9F75BF4}"/>
              </a:ext>
            </a:extLst>
          </p:cNvPr>
          <p:cNvSpPr txBox="1"/>
          <p:nvPr/>
        </p:nvSpPr>
        <p:spPr>
          <a:xfrm>
            <a:off x="235483" y="3797489"/>
            <a:ext cx="5134098" cy="2862322"/>
          </a:xfrm>
          <a:prstGeom prst="rect">
            <a:avLst/>
          </a:prstGeom>
          <a:noFill/>
          <a:ln>
            <a:solidFill>
              <a:schemeClr val="accent1"/>
            </a:solidFill>
          </a:ln>
        </p:spPr>
        <p:txBody>
          <a:bodyPr wrap="none" rtlCol="0">
            <a:spAutoFit/>
          </a:bodyPr>
          <a:lstStyle/>
          <a:p>
            <a:r>
              <a:rPr lang="en-US" dirty="0"/>
              <a:t>Kurt</a:t>
            </a:r>
          </a:p>
          <a:p>
            <a:r>
              <a:rPr lang="en-US" dirty="0"/>
              <a:t>KGM (Kurt-Gary)</a:t>
            </a:r>
          </a:p>
          <a:p>
            <a:r>
              <a:rPr lang="en-US" dirty="0"/>
              <a:t>MAM (modified absorption)</a:t>
            </a:r>
          </a:p>
          <a:p>
            <a:r>
              <a:rPr lang="en-US" dirty="0"/>
              <a:t>Millennium/Y2K</a:t>
            </a:r>
          </a:p>
          <a:p>
            <a:endParaRPr lang="en-US" dirty="0"/>
          </a:p>
          <a:p>
            <a:r>
              <a:rPr lang="en-US" dirty="0"/>
              <a:t>AHA		2006-2007</a:t>
            </a:r>
          </a:p>
          <a:p>
            <a:endParaRPr lang="en-US" dirty="0"/>
          </a:p>
          <a:p>
            <a:r>
              <a:rPr lang="en-US" dirty="0" err="1"/>
              <a:t>Lordi</a:t>
            </a:r>
            <a:endParaRPr lang="en-US" dirty="0"/>
          </a:p>
          <a:p>
            <a:endParaRPr lang="en-US" dirty="0"/>
          </a:p>
          <a:p>
            <a:r>
              <a:rPr lang="en-US" dirty="0"/>
              <a:t>WHAM! (Water Hardened Antarctic Measurement)</a:t>
            </a:r>
          </a:p>
        </p:txBody>
      </p:sp>
      <p:pic>
        <p:nvPicPr>
          <p:cNvPr id="16" name="Picture 15" descr="A graph of data and numbers&#10;&#10;Description automatically generated with medium confidence">
            <a:extLst>
              <a:ext uri="{FF2B5EF4-FFF2-40B4-BE49-F238E27FC236}">
                <a16:creationId xmlns:a16="http://schemas.microsoft.com/office/drawing/2014/main" id="{968DD8E8-AE4A-306B-E0C1-5D829CCD8DD4}"/>
              </a:ext>
            </a:extLst>
          </p:cNvPr>
          <p:cNvPicPr>
            <a:picLocks noChangeAspect="1"/>
          </p:cNvPicPr>
          <p:nvPr/>
        </p:nvPicPr>
        <p:blipFill>
          <a:blip r:embed="rId6"/>
          <a:stretch>
            <a:fillRect/>
          </a:stretch>
        </p:blipFill>
        <p:spPr>
          <a:xfrm>
            <a:off x="7755573" y="4472055"/>
            <a:ext cx="2181434" cy="2385943"/>
          </a:xfrm>
          <a:prstGeom prst="rect">
            <a:avLst/>
          </a:prstGeom>
        </p:spPr>
      </p:pic>
      <p:pic>
        <p:nvPicPr>
          <p:cNvPr id="18" name="Picture 17" descr="A graph of data and numbers&#10;&#10;Description automatically generated with medium confidence">
            <a:extLst>
              <a:ext uri="{FF2B5EF4-FFF2-40B4-BE49-F238E27FC236}">
                <a16:creationId xmlns:a16="http://schemas.microsoft.com/office/drawing/2014/main" id="{F92B34BD-2C91-0125-2EDF-5DCB5B56D228}"/>
              </a:ext>
            </a:extLst>
          </p:cNvPr>
          <p:cNvPicPr>
            <a:picLocks noChangeAspect="1"/>
          </p:cNvPicPr>
          <p:nvPr/>
        </p:nvPicPr>
        <p:blipFill>
          <a:blip r:embed="rId7"/>
          <a:stretch>
            <a:fillRect/>
          </a:stretch>
        </p:blipFill>
        <p:spPr>
          <a:xfrm>
            <a:off x="10010566" y="4472056"/>
            <a:ext cx="2181434" cy="2385943"/>
          </a:xfrm>
          <a:prstGeom prst="rect">
            <a:avLst/>
          </a:prstGeom>
        </p:spPr>
      </p:pic>
      <p:sp>
        <p:nvSpPr>
          <p:cNvPr id="22" name="TextBox 21">
            <a:extLst>
              <a:ext uri="{FF2B5EF4-FFF2-40B4-BE49-F238E27FC236}">
                <a16:creationId xmlns:a16="http://schemas.microsoft.com/office/drawing/2014/main" id="{4DB57473-4C1B-1DA9-1585-C681224EBED9}"/>
              </a:ext>
            </a:extLst>
          </p:cNvPr>
          <p:cNvSpPr txBox="1"/>
          <p:nvPr/>
        </p:nvSpPr>
        <p:spPr>
          <a:xfrm>
            <a:off x="5574140" y="5736481"/>
            <a:ext cx="2007908" cy="646331"/>
          </a:xfrm>
          <a:prstGeom prst="rect">
            <a:avLst/>
          </a:prstGeom>
          <a:noFill/>
          <a:ln>
            <a:solidFill>
              <a:schemeClr val="accent1"/>
            </a:solidFill>
          </a:ln>
        </p:spPr>
        <p:txBody>
          <a:bodyPr wrap="square" rtlCol="0">
            <a:spAutoFit/>
          </a:bodyPr>
          <a:lstStyle/>
          <a:p>
            <a:r>
              <a:rPr lang="en-US" dirty="0">
                <a:hlinkClick r:id="rId8"/>
              </a:rPr>
              <a:t>Comparison</a:t>
            </a:r>
            <a:r>
              <a:rPr lang="en-US" dirty="0"/>
              <a:t> with SPICE family (lea)</a:t>
            </a:r>
          </a:p>
        </p:txBody>
      </p:sp>
      <p:cxnSp>
        <p:nvCxnSpPr>
          <p:cNvPr id="23" name="Straight Arrow Connector 22">
            <a:extLst>
              <a:ext uri="{FF2B5EF4-FFF2-40B4-BE49-F238E27FC236}">
                <a16:creationId xmlns:a16="http://schemas.microsoft.com/office/drawing/2014/main" id="{FFC638D0-4DAB-C33B-BA68-FC9614D73187}"/>
              </a:ext>
            </a:extLst>
          </p:cNvPr>
          <p:cNvCxnSpPr>
            <a:cxnSpLocks/>
          </p:cNvCxnSpPr>
          <p:nvPr/>
        </p:nvCxnSpPr>
        <p:spPr>
          <a:xfrm>
            <a:off x="7582047" y="6078634"/>
            <a:ext cx="17352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D7681437-8B86-105B-59A2-837168D6D790}"/>
              </a:ext>
            </a:extLst>
          </p:cNvPr>
          <p:cNvSpPr txBox="1"/>
          <p:nvPr/>
        </p:nvSpPr>
        <p:spPr>
          <a:xfrm>
            <a:off x="8248847" y="1002527"/>
            <a:ext cx="678391" cy="369332"/>
          </a:xfrm>
          <a:prstGeom prst="rect">
            <a:avLst/>
          </a:prstGeom>
          <a:noFill/>
        </p:spPr>
        <p:txBody>
          <a:bodyPr wrap="none" rtlCol="0">
            <a:spAutoFit/>
          </a:bodyPr>
          <a:lstStyle/>
          <a:p>
            <a:r>
              <a:rPr lang="en-US" dirty="0">
                <a:solidFill>
                  <a:srgbClr val="00B0F0"/>
                </a:solidFill>
              </a:rPr>
              <a:t>2011</a:t>
            </a:r>
          </a:p>
        </p:txBody>
      </p:sp>
    </p:spTree>
    <p:extLst>
      <p:ext uri="{BB962C8B-B14F-4D97-AF65-F5344CB8AC3E}">
        <p14:creationId xmlns:p14="http://schemas.microsoft.com/office/powerpoint/2010/main" val="1484152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2729ABB-B379-62A9-A6ED-792BE97748D4}"/>
              </a:ext>
            </a:extLst>
          </p:cNvPr>
          <p:cNvSpPr>
            <a:spLocks noGrp="1"/>
          </p:cNvSpPr>
          <p:nvPr>
            <p:ph type="title"/>
          </p:nvPr>
        </p:nvSpPr>
        <p:spPr>
          <a:xfrm>
            <a:off x="838200" y="0"/>
            <a:ext cx="10515600" cy="1325563"/>
          </a:xfrm>
        </p:spPr>
        <p:txBody>
          <a:bodyPr/>
          <a:lstStyle/>
          <a:p>
            <a:pPr algn="ctr"/>
            <a:r>
              <a:rPr lang="en-US" dirty="0"/>
              <a:t>AMANDA-II: comprehensive ice model</a:t>
            </a:r>
          </a:p>
        </p:txBody>
      </p:sp>
      <p:pic>
        <p:nvPicPr>
          <p:cNvPr id="4" name="Picture 2">
            <a:extLst>
              <a:ext uri="{FF2B5EF4-FFF2-40B4-BE49-F238E27FC236}">
                <a16:creationId xmlns:a16="http://schemas.microsoft.com/office/drawing/2014/main" id="{0D3DA0A0-64D6-C881-A3F1-C0CF8FB0A02E}"/>
              </a:ext>
            </a:extLst>
          </p:cNvPr>
          <p:cNvPicPr>
            <a:picLocks noChangeAspect="1"/>
          </p:cNvPicPr>
          <p:nvPr/>
        </p:nvPicPr>
        <p:blipFill>
          <a:blip r:embed="rId2">
            <a:extLst>
              <a:ext uri="{28A0092B-C50C-407E-A947-70E740481C1C}">
                <a14:useLocalDpi xmlns:a14="http://schemas.microsoft.com/office/drawing/2010/main" val="0"/>
              </a:ext>
            </a:extLst>
          </a:blip>
          <a:srcRect l="15588" t="2739" r="14828"/>
          <a:stretch>
            <a:fillRect/>
          </a:stretch>
        </p:blipFill>
        <p:spPr bwMode="auto">
          <a:xfrm>
            <a:off x="639521" y="1926992"/>
            <a:ext cx="3426217" cy="25980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wlendepsca">
            <a:extLst>
              <a:ext uri="{FF2B5EF4-FFF2-40B4-BE49-F238E27FC236}">
                <a16:creationId xmlns:a16="http://schemas.microsoft.com/office/drawing/2014/main" id="{D485CF7D-7032-743C-0288-C4C2F32BF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05" t="21484" r="9663" b="17937"/>
          <a:stretch>
            <a:fillRect/>
          </a:stretch>
        </p:blipFill>
        <p:spPr bwMode="auto">
          <a:xfrm>
            <a:off x="4409562" y="1580087"/>
            <a:ext cx="3372876" cy="3291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3comp_schematic">
            <a:extLst>
              <a:ext uri="{FF2B5EF4-FFF2-40B4-BE49-F238E27FC236}">
                <a16:creationId xmlns:a16="http://schemas.microsoft.com/office/drawing/2014/main" id="{4CC1E106-31C0-102B-DE07-29C75DB53A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05" t="12932" r="9663" b="8672"/>
          <a:stretch>
            <a:fillRect/>
          </a:stretch>
        </p:blipFill>
        <p:spPr bwMode="auto">
          <a:xfrm>
            <a:off x="8533233" y="1580087"/>
            <a:ext cx="2606328" cy="3291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a:extLst>
              <a:ext uri="{FF2B5EF4-FFF2-40B4-BE49-F238E27FC236}">
                <a16:creationId xmlns:a16="http://schemas.microsoft.com/office/drawing/2014/main" id="{09DD0979-BC82-AD74-B728-E03A82F1DED1}"/>
              </a:ext>
            </a:extLst>
          </p:cNvPr>
          <p:cNvSpPr txBox="1">
            <a:spLocks noChangeArrowheads="1"/>
          </p:cNvSpPr>
          <p:nvPr/>
        </p:nvSpPr>
        <p:spPr bwMode="auto">
          <a:xfrm>
            <a:off x="1864202" y="5218832"/>
            <a:ext cx="8463596" cy="1477328"/>
          </a:xfrm>
          <a:prstGeom prst="rect">
            <a:avLst/>
          </a:prstGeom>
          <a:noFill/>
          <a:ln>
            <a:solidFill>
              <a:schemeClr val="accent4">
                <a:lumMod val="75000"/>
              </a:schemeClr>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Ice is extremely transparent between 200 nm and 500 nm</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Ice is very transparent at depths below 1350 m</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Scattering and absorption are determined by dust concentration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Wavelength dependence of dust scattering and absorption follow power law</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Wavelength dependence was verified with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IceCube</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but is still used basically unchanged</a:t>
            </a:r>
          </a:p>
        </p:txBody>
      </p:sp>
    </p:spTree>
    <p:extLst>
      <p:ext uri="{BB962C8B-B14F-4D97-AF65-F5344CB8AC3E}">
        <p14:creationId xmlns:p14="http://schemas.microsoft.com/office/powerpoint/2010/main" val="245967543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357</TotalTime>
  <Words>4216</Words>
  <Application>Microsoft Macintosh PowerPoint</Application>
  <PresentationFormat>Widescreen</PresentationFormat>
  <Paragraphs>544</Paragraphs>
  <Slides>53</Slides>
  <Notes>3</Notes>
  <HiddenSlides>12</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53</vt:i4>
      </vt:variant>
    </vt:vector>
  </HeadingPairs>
  <TitlesOfParts>
    <vt:vector size="72" baseType="lpstr">
      <vt:lpstr>ＭＳ Ｐゴシック</vt:lpstr>
      <vt:lpstr>Aptos</vt:lpstr>
      <vt:lpstr>Aptos Display</vt:lpstr>
      <vt:lpstr>Arial</vt:lpstr>
      <vt:lpstr>Avenir Book</vt:lpstr>
      <vt:lpstr>Calibri</vt:lpstr>
      <vt:lpstr>Calibri Light</vt:lpstr>
      <vt:lpstr>Helvetica</vt:lpstr>
      <vt:lpstr>Liberation Sans</vt:lpstr>
      <vt:lpstr>Liberation Serif</vt:lpstr>
      <vt:lpstr>Mangal</vt:lpstr>
      <vt:lpstr>Symbol</vt:lpstr>
      <vt:lpstr>Times New Roman</vt:lpstr>
      <vt:lpstr>Wingdings</vt:lpstr>
      <vt:lpstr>1_Office Theme</vt:lpstr>
      <vt:lpstr>Office Theme</vt:lpstr>
      <vt:lpstr>2_Office Theme</vt:lpstr>
      <vt:lpstr>3_Office Theme</vt:lpstr>
      <vt:lpstr>4_Office Theme</vt:lpstr>
      <vt:lpstr>PowerPoint Presentation</vt:lpstr>
      <vt:lpstr>what does ice do to photons</vt:lpstr>
      <vt:lpstr>PowerPoint Presentation</vt:lpstr>
      <vt:lpstr>PowerPoint Presentation</vt:lpstr>
      <vt:lpstr>AMANDA-A: scattering on air bubbles </vt:lpstr>
      <vt:lpstr>Trapped air bubbles and their conversion into air hydrates</vt:lpstr>
      <vt:lpstr>AMANDA-II: clean ice </vt:lpstr>
      <vt:lpstr>AMANDA-era ice models</vt:lpstr>
      <vt:lpstr>AMANDA-II: comprehensive ice model</vt:lpstr>
      <vt:lpstr>Ice layer parametrization</vt:lpstr>
      <vt:lpstr>SPICE models: simultaneous direct fit to all layers</vt:lpstr>
      <vt:lpstr>SPICE models: simultaneous direct fit to all layers</vt:lpstr>
      <vt:lpstr>Photon tracking with tables</vt:lpstr>
      <vt:lpstr>Direct photon tracking</vt:lpstr>
      <vt:lpstr>Simulation: Direct photon tracking</vt:lpstr>
      <vt:lpstr>Oversized DOM treatment</vt:lpstr>
      <vt:lpstr>Mie scattering theory</vt:lpstr>
      <vt:lpstr>Approximation to Mie scattering</vt:lpstr>
      <vt:lpstr>Ice layer tilt</vt:lpstr>
      <vt:lpstr>Ice layer tilt</vt:lpstr>
      <vt:lpstr>Dust logger mapping of the ice tilt</vt:lpstr>
      <vt:lpstr>Dust logger mapping of the ice tilt</vt:lpstr>
      <vt:lpstr>Correlation of fitted optical properties with dust logger data</vt:lpstr>
      <vt:lpstr>Per-DOM flasher fits</vt:lpstr>
      <vt:lpstr>Iterative Positive-Definite Fit (IPDF)</vt:lpstr>
      <vt:lpstr>Paraboloid Fit</vt:lpstr>
      <vt:lpstr>Ice tilt fitted with IceCube calibration data</vt:lpstr>
      <vt:lpstr>Ice tilt fitted with IceCube calibration data</vt:lpstr>
      <vt:lpstr>Glacial ice flow, ice layer tilt, and optical anisotropy</vt:lpstr>
      <vt:lpstr>Models of optical ice anisotropy in IceCube</vt:lpstr>
      <vt:lpstr>Optical anisotropy of ice due to Birefringence</vt:lpstr>
      <vt:lpstr>Scattering patterns birefringent ice</vt:lpstr>
      <vt:lpstr>Scattering patterns birefringent ice</vt:lpstr>
      <vt:lpstr>Ice crystal grain size vs. depth</vt:lpstr>
      <vt:lpstr>SPICE model vs. statistical floor</vt:lpstr>
      <vt:lpstr>Uniformity in quality of detector description</vt:lpstr>
      <vt:lpstr>Hole ice cameras</vt:lpstr>
      <vt:lpstr>PowerPoint Presentation</vt:lpstr>
      <vt:lpstr>Refrozen hole ice is more complex than thought before the Swedish Camera took its pictures</vt:lpstr>
      <vt:lpstr>PowerPoint Presentation</vt:lpstr>
      <vt:lpstr>Freeze-in imaging (ideal case with centered DOM)</vt:lpstr>
      <vt:lpstr>IceCube Upgrade</vt:lpstr>
      <vt:lpstr>IceCube Upgrade</vt:lpstr>
      <vt:lpstr>Summary and Outlook</vt:lpstr>
      <vt:lpstr>Why do we care about ice</vt:lpstr>
      <vt:lpstr>Impact of ice improvements to data analysis</vt:lpstr>
      <vt:lpstr>Timeline</vt:lpstr>
      <vt:lpstr>Things we learned</vt:lpstr>
      <vt:lpstr>llh and model error</vt:lpstr>
      <vt:lpstr>Model error</vt:lpstr>
      <vt:lpstr>PowerPoint Presentation</vt:lpstr>
      <vt:lpstr>Recent ice model progression</vt:lpstr>
      <vt:lpstr>Ice model progression (zoomed out)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Dmitry Alexander CHIRKIN</dc:creator>
  <cp:lastModifiedBy>Dmitry Alexander Chirkin</cp:lastModifiedBy>
  <cp:revision>46</cp:revision>
  <dcterms:created xsi:type="dcterms:W3CDTF">2024-06-04T15:40:13Z</dcterms:created>
  <dcterms:modified xsi:type="dcterms:W3CDTF">2026-06-03T15:17:13Z</dcterms:modified>
</cp:coreProperties>
</file>