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950" r:id="rId1"/>
  </p:sldMasterIdLst>
  <p:notesMasterIdLst>
    <p:notesMasterId r:id="rId45"/>
  </p:notesMasterIdLst>
  <p:handoutMasterIdLst>
    <p:handoutMasterId r:id="rId46"/>
  </p:handoutMasterIdLst>
  <p:sldIdLst>
    <p:sldId id="256" r:id="rId2"/>
    <p:sldId id="477" r:id="rId3"/>
    <p:sldId id="272" r:id="rId4"/>
    <p:sldId id="273" r:id="rId5"/>
    <p:sldId id="316" r:id="rId6"/>
    <p:sldId id="330" r:id="rId7"/>
    <p:sldId id="465" r:id="rId8"/>
    <p:sldId id="481" r:id="rId9"/>
    <p:sldId id="466" r:id="rId10"/>
    <p:sldId id="499" r:id="rId11"/>
    <p:sldId id="475" r:id="rId12"/>
    <p:sldId id="480" r:id="rId13"/>
    <p:sldId id="479" r:id="rId14"/>
    <p:sldId id="482" r:id="rId15"/>
    <p:sldId id="401" r:id="rId16"/>
    <p:sldId id="496" r:id="rId17"/>
    <p:sldId id="469" r:id="rId18"/>
    <p:sldId id="483" r:id="rId19"/>
    <p:sldId id="489" r:id="rId20"/>
    <p:sldId id="399" r:id="rId21"/>
    <p:sldId id="495" r:id="rId22"/>
    <p:sldId id="331" r:id="rId23"/>
    <p:sldId id="308" r:id="rId24"/>
    <p:sldId id="474" r:id="rId25"/>
    <p:sldId id="494" r:id="rId26"/>
    <p:sldId id="471" r:id="rId27"/>
    <p:sldId id="286" r:id="rId28"/>
    <p:sldId id="268" r:id="rId29"/>
    <p:sldId id="436" r:id="rId30"/>
    <p:sldId id="354" r:id="rId31"/>
    <p:sldId id="486" r:id="rId32"/>
    <p:sldId id="497" r:id="rId33"/>
    <p:sldId id="314" r:id="rId34"/>
    <p:sldId id="498" r:id="rId35"/>
    <p:sldId id="476" r:id="rId36"/>
    <p:sldId id="257" r:id="rId37"/>
    <p:sldId id="431" r:id="rId38"/>
    <p:sldId id="310" r:id="rId39"/>
    <p:sldId id="464" r:id="rId40"/>
    <p:sldId id="462" r:id="rId41"/>
    <p:sldId id="309" r:id="rId42"/>
    <p:sldId id="473" r:id="rId43"/>
    <p:sldId id="484" r:id="rId4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432FF"/>
    <a:srgbClr val="E68296"/>
    <a:srgbClr val="A80000"/>
    <a:srgbClr val="801B95"/>
    <a:srgbClr val="8B1EA0"/>
    <a:srgbClr val="D0EAF9"/>
    <a:srgbClr val="DFF7FF"/>
    <a:srgbClr val="D7F3FF"/>
    <a:srgbClr val="FFF3FF"/>
    <a:srgbClr val="C0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84"/>
    <p:restoredTop sz="94677"/>
  </p:normalViewPr>
  <p:slideViewPr>
    <p:cSldViewPr snapToGrid="0" snapToObjects="1">
      <p:cViewPr varScale="1">
        <p:scale>
          <a:sx n="210" d="100"/>
          <a:sy n="210" d="100"/>
        </p:scale>
        <p:origin x="3128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224CFF-CE7D-C34B-AD7E-6FAC5FB1BCC2}" type="datetimeFigureOut">
              <a:rPr lang="en-US" smtClean="0"/>
              <a:t>6/1/26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47B166-B0A3-9E43-A84F-AD37891C26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92546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5ADA7F-5BA8-704F-87A7-FD0F6D4438B3}" type="datetimeFigureOut">
              <a:rPr lang="en-US" smtClean="0"/>
              <a:t>6/1/26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BDA32B-9B1B-3746-A9C9-BBFBA38F73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60632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BDA32B-9B1B-3746-A9C9-BBFBA38F739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3099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Expected </a:t>
            </a:r>
            <a:r>
              <a:rPr lang="en-US" dirty="0" err="1"/>
              <a:t>taus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BDA32B-9B1B-3746-A9C9-BBFBA38F739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9794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Diameter of full moon is 0.5 degrees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BDA32B-9B1B-3746-A9C9-BBFBA38F7394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246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-1"/>
            <a:ext cx="9144000" cy="2410691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33501" y="3307352"/>
            <a:ext cx="4476998" cy="1733799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480" y="868680"/>
            <a:ext cx="831342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400"/>
            </a:lvl1pPr>
          </a:lstStyle>
          <a:p>
            <a:fld id="{216BF856-A93F-5E4D-AB35-1BC7FC791E8F}" type="datetime1">
              <a:rPr lang="en-US" smtClean="0"/>
              <a:pPr/>
              <a:t>6/1/26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400"/>
            </a:lvl1pPr>
          </a:lstStyle>
          <a:p>
            <a:r>
              <a:rPr lang="en-US" dirty="0" err="1"/>
              <a:t>Tianlu</a:t>
            </a:r>
            <a:r>
              <a:rPr lang="en-US" dirty="0"/>
              <a:t> Yuan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/>
            </a:lvl1pPr>
          </a:lstStyle>
          <a:p>
            <a:fld id="{8B0DE850-48E9-F840-BB65-9B2F0B512A8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81280" y="747663"/>
            <a:ext cx="89865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17576" y="870608"/>
            <a:ext cx="411480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08576" y="868680"/>
            <a:ext cx="411480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31C8F-CBB7-0649-AB73-AB6B3B983F3A}" type="datetime1">
              <a:rPr lang="en-US" smtClean="0"/>
              <a:t>6/1/26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Tianlu Yuan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81280" y="747663"/>
            <a:ext cx="89865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9144000" cy="7476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1480" y="747664"/>
            <a:ext cx="4114800" cy="608541"/>
          </a:xfrm>
        </p:spPr>
        <p:txBody>
          <a:bodyPr anchor="b">
            <a:normAutofit/>
          </a:bodyPr>
          <a:lstStyle>
            <a:lvl1pPr marL="0" indent="0">
              <a:buNone/>
              <a:defRPr sz="21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1480" y="1356205"/>
            <a:ext cx="4114800" cy="5029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0D7A7-5BC0-644B-B49B-D7D11F208F90}" type="datetime1">
              <a:rPr lang="en-US" smtClean="0"/>
              <a:t>6/1/26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Tianlu Yuan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 Placeholder 2"/>
          <p:cNvSpPr>
            <a:spLocks noGrp="1"/>
          </p:cNvSpPr>
          <p:nvPr>
            <p:ph type="body" idx="13"/>
          </p:nvPr>
        </p:nvSpPr>
        <p:spPr>
          <a:xfrm>
            <a:off x="4607559" y="747663"/>
            <a:ext cx="4114800" cy="608541"/>
          </a:xfrm>
        </p:spPr>
        <p:txBody>
          <a:bodyPr anchor="b">
            <a:normAutofit/>
          </a:bodyPr>
          <a:lstStyle>
            <a:lvl1pPr marL="0" indent="0">
              <a:buNone/>
              <a:defRPr sz="21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itle 1"/>
          <p:cNvSpPr txBox="1">
            <a:spLocks/>
          </p:cNvSpPr>
          <p:nvPr userDrawn="1"/>
        </p:nvSpPr>
        <p:spPr>
          <a:xfrm>
            <a:off x="0" y="1"/>
            <a:ext cx="9144000" cy="74766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3300" dirty="0"/>
          </a:p>
        </p:txBody>
      </p:sp>
      <p:sp>
        <p:nvSpPr>
          <p:cNvPr id="13" name="Content Placeholder 3"/>
          <p:cNvSpPr>
            <a:spLocks noGrp="1"/>
          </p:cNvSpPr>
          <p:nvPr>
            <p:ph sz="half" idx="14"/>
          </p:nvPr>
        </p:nvSpPr>
        <p:spPr>
          <a:xfrm>
            <a:off x="4607560" y="1356204"/>
            <a:ext cx="4114800" cy="5029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81280" y="747663"/>
            <a:ext cx="89865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E680E-CF44-B747-9C12-53B8AC98BF02}" type="datetime1">
              <a:rPr lang="en-US" smtClean="0"/>
              <a:t>6/1/26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Tianlu Yuan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81280" y="747663"/>
            <a:ext cx="89865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C6E06-9DA9-2D49-ACA7-B7FC581615F6}" type="datetime1">
              <a:rPr lang="en-US" smtClean="0"/>
              <a:t>6/1/26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Tianlu Yuan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696BF-2ED3-284E-A496-535DE597452F}" type="datetime1">
              <a:rPr lang="en-US" smtClean="0"/>
              <a:t>6/1/26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Tianlu Yuan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37818-4493-F64A-B6E2-D8CFB10E4360}" type="datetime1">
              <a:rPr lang="en-US" smtClean="0"/>
              <a:t>6/1/26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Tianlu Yuan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57BAD-6400-2B45-8C67-36C324BFB87F}" type="datetime1">
              <a:rPr lang="en-US" smtClean="0"/>
              <a:t>6/1/26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Tianlu Yuan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1D18F-1C46-934D-AEBE-271A1361563E}" type="datetime1">
              <a:rPr lang="en-US" smtClean="0"/>
              <a:t>6/1/26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Tianlu Yuan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81280" y="747663"/>
            <a:ext cx="89865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3B483-CE79-1841-A3B2-4C71DAB666B1}" type="datetime1">
              <a:rPr lang="en-US" smtClean="0"/>
              <a:t>6/1/26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Tianlu Yuan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7559475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"/>
            <a:ext cx="9144000" cy="7476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747663"/>
            <a:ext cx="8229600" cy="5486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" y="6479955"/>
            <a:ext cx="2057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23EAB-75D8-364C-B89C-EBFCA2858C36}" type="datetime1">
              <a:rPr lang="en-US" smtClean="0"/>
              <a:pPr/>
              <a:t>6/1/26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479956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 err="1"/>
              <a:t>Tianlu</a:t>
            </a:r>
            <a:r>
              <a:rPr lang="en-US" dirty="0"/>
              <a:t> Yuan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86600" y="647995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0DE850-48E9-F840-BB65-9B2F0B512A8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310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1" r:id="rId1"/>
    <p:sldLayoutId id="2147483952" r:id="rId2"/>
    <p:sldLayoutId id="2147483954" r:id="rId3"/>
    <p:sldLayoutId id="2147483955" r:id="rId4"/>
    <p:sldLayoutId id="2147483956" r:id="rId5"/>
    <p:sldLayoutId id="2147483957" r:id="rId6"/>
    <p:sldLayoutId id="2147483953" r:id="rId7"/>
    <p:sldLayoutId id="2147483958" r:id="rId8"/>
    <p:sldLayoutId id="2147483959" r:id="rId9"/>
    <p:sldLayoutId id="2147483960" r:id="rId10"/>
    <p:sldLayoutId id="2147483961" r:id="rId11"/>
    <p:sldLayoutId id="2147483962" r:id="rId12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685800" rtl="0" eaLnBrk="1" latinLnBrk="0" hangingPunct="1">
        <a:lnSpc>
          <a:spcPct val="90000"/>
        </a:lnSpc>
        <a:spcBef>
          <a:spcPts val="750"/>
        </a:spcBef>
        <a:buFont typeface="Arial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600075" indent="-257175" algn="l" defTabSz="685800" rtl="0" eaLnBrk="1" latinLnBrk="0" hangingPunct="1">
        <a:lnSpc>
          <a:spcPct val="90000"/>
        </a:lnSpc>
        <a:spcBef>
          <a:spcPts val="375"/>
        </a:spcBef>
        <a:buFont typeface="Arial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42975" indent="-257175" algn="l" defTabSz="685800" rtl="0" eaLnBrk="1" latinLnBrk="0" hangingPunct="1">
        <a:lnSpc>
          <a:spcPct val="90000"/>
        </a:lnSpc>
        <a:spcBef>
          <a:spcPts val="375"/>
        </a:spcBef>
        <a:buFont typeface="Arial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43013" indent="-214313" algn="l" defTabSz="685800" rtl="0" eaLnBrk="1" latinLnBrk="0" hangingPunct="1">
        <a:lnSpc>
          <a:spcPct val="90000"/>
        </a:lnSpc>
        <a:spcBef>
          <a:spcPts val="375"/>
        </a:spcBef>
        <a:buFont typeface="Arial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85913" indent="-214313" algn="l" defTabSz="685800" rtl="0" eaLnBrk="1" latinLnBrk="0" hangingPunct="1">
        <a:lnSpc>
          <a:spcPct val="90000"/>
        </a:lnSpc>
        <a:spcBef>
          <a:spcPts val="375"/>
        </a:spcBef>
        <a:buFont typeface="Arial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8.jpe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pn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hyperlink" Target="https://user-web.icecube.wisc.edu/~boersma/PandelUpdates/MPEplot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inspirehep.net/literature/1409209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30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4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8/1748-0221/19/06/P06026" TargetMode="External"/><Relationship Id="rId2" Type="http://schemas.openxmlformats.org/officeDocument/2006/relationships/image" Target="../media/image45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tiff"/><Relationship Id="rId2" Type="http://schemas.openxmlformats.org/officeDocument/2006/relationships/image" Target="../media/image46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gif"/><Relationship Id="rId5" Type="http://schemas.openxmlformats.org/officeDocument/2006/relationships/image" Target="../media/image130.png"/><Relationship Id="rId4" Type="http://schemas.openxmlformats.org/officeDocument/2006/relationships/image" Target="../media/image120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8/1748-0221/19/06/P06026" TargetMode="External"/><Relationship Id="rId2" Type="http://schemas.openxmlformats.org/officeDocument/2006/relationships/image" Target="../media/image49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emf"/><Relationship Id="rId2" Type="http://schemas.openxmlformats.org/officeDocument/2006/relationships/image" Target="../media/image50.emf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tif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emf"/><Relationship Id="rId2" Type="http://schemas.openxmlformats.org/officeDocument/2006/relationships/image" Target="../media/image59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57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hyperlink" Target="https://github.com/icecube/reco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dx.doi.org/10.1088/1748-0221/9/03/P03009" TargetMode="External"/><Relationship Id="rId3" Type="http://schemas.openxmlformats.org/officeDocument/2006/relationships/hyperlink" Target="https://docs.icecube.aq/icetray/main/projects/spline-reco/index.html" TargetMode="External"/><Relationship Id="rId7" Type="http://schemas.openxmlformats.org/officeDocument/2006/relationships/hyperlink" Target="https://docs.icecube.aq/icetray/main/projects/truncated_energy/index.html" TargetMode="External"/><Relationship Id="rId12" Type="http://schemas.openxmlformats.org/officeDocument/2006/relationships/hyperlink" Target="https://events.icecube.wisc.edu/event/125/contributions/7228/attachments/5679/6634/fienberg_freeDOM_plenary.pdf" TargetMode="External"/><Relationship Id="rId2" Type="http://schemas.openxmlformats.org/officeDocument/2006/relationships/hyperlink" Target="https://doi.org/10.1016/j.astropartphys.2011.01.00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cs.icecube.aq/icetray/main/projects/mue/muex.html" TargetMode="External"/><Relationship Id="rId11" Type="http://schemas.openxmlformats.org/officeDocument/2006/relationships/hyperlink" Target="https://events.icecube.wisc.edu/event/213/contributions/10356/attachments/7984/10418/2024_09_24_IceCube_Madison.pdf" TargetMode="External"/><Relationship Id="rId5" Type="http://schemas.openxmlformats.org/officeDocument/2006/relationships/hyperlink" Target="https://indico.cern.ch/event/593812/contributions/2499791/attachments/1468178/2270620/snowicki_IC_directreco_CAPtalk2017.pdf" TargetMode="External"/><Relationship Id="rId10" Type="http://schemas.openxmlformats.org/officeDocument/2006/relationships/hyperlink" Target="https://icecube.wisc.edu/~mhuennefeld/docs/dnn_reco/html/pages/about.html" TargetMode="External"/><Relationship Id="rId4" Type="http://schemas.openxmlformats.org/officeDocument/2006/relationships/hyperlink" Target="https://github.com/icecube/retro" TargetMode="External"/><Relationship Id="rId9" Type="http://schemas.openxmlformats.org/officeDocument/2006/relationships/hyperlink" Target="https://github.com/jessimic/LowEnergyNeuralNetwork" TargetMode="Externa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tiff"/><Relationship Id="rId2" Type="http://schemas.openxmlformats.org/officeDocument/2006/relationships/image" Target="../media/image63.tiff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tiff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tif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tiff"/><Relationship Id="rId2" Type="http://schemas.openxmlformats.org/officeDocument/2006/relationships/image" Target="../media/image68.tiff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1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5400" dirty="0" err="1"/>
              <a:t>IceCube</a:t>
            </a:r>
            <a:r>
              <a:rPr lang="en-US" sz="5400" dirty="0"/>
              <a:t> event reconstruction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2400" dirty="0" err="1"/>
              <a:t>Tianlu</a:t>
            </a:r>
            <a:r>
              <a:rPr lang="en-US" sz="2400" dirty="0"/>
              <a:t> Yuan</a:t>
            </a:r>
          </a:p>
          <a:p>
            <a:r>
              <a:rPr lang="en-US" sz="2400" dirty="0" err="1"/>
              <a:t>IceCube</a:t>
            </a:r>
            <a:r>
              <a:rPr lang="en-US" sz="2400" dirty="0"/>
              <a:t> Summer School 2026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4109" y="6152671"/>
            <a:ext cx="1009891" cy="66702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039053"/>
            <a:ext cx="711005" cy="818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179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63E13-DD61-0C44-95EA-324B9EE06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Tracks vs cascades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99DD1E-810C-FB4F-A2AC-75E351BA8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4E524A9-E9E1-D443-9BA9-5B49293F88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Tracks can travel large distance ~ first photons on Cherenkov cone</a:t>
            </a:r>
          </a:p>
          <a:p>
            <a:pPr marL="0" indent="0">
              <a:buNone/>
            </a:pPr>
            <a:r>
              <a:rPr lang="en-US" dirty="0"/>
              <a:t>Cascades travel relatively short distance ~ diffuse photons w. spherical front</a:t>
            </a:r>
          </a:p>
        </p:txBody>
      </p:sp>
      <p:pic>
        <p:nvPicPr>
          <p:cNvPr id="9" name="Content Placeholder 5" descr="Chart&#10;&#10;Description automatically generated with medium confidence">
            <a:extLst>
              <a:ext uri="{FF2B5EF4-FFF2-40B4-BE49-F238E27FC236}">
                <a16:creationId xmlns:a16="http://schemas.microsoft.com/office/drawing/2014/main" id="{8BD23EF6-C97E-FC48-8B0C-2851481FC5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163" y="2203423"/>
            <a:ext cx="8313737" cy="3571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7111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What do neutrinos look like in IceCube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 defTabSz="356362">
              <a:defRPr sz="4880"/>
            </a:lvl1pPr>
          </a:lstStyle>
          <a:p>
            <a:r>
              <a:rPr sz="3300" dirty="0"/>
              <a:t>What do neutrinos look like in </a:t>
            </a:r>
            <a:r>
              <a:rPr sz="3300" dirty="0" err="1"/>
              <a:t>IceCube</a:t>
            </a:r>
            <a:r>
              <a:rPr sz="3300" dirty="0"/>
              <a:t>?</a:t>
            </a:r>
          </a:p>
        </p:txBody>
      </p:sp>
      <p:sp>
        <p:nvSpPr>
          <p:cNvPr id="288" name="Slide Number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3</a:t>
            </a:fld>
            <a:endParaRPr/>
          </a:p>
        </p:txBody>
      </p:sp>
      <p:pic>
        <p:nvPicPr>
          <p:cNvPr id="289" name="Photons from a muon in South Pole ice [1080p].mp4" descr="Photons from a muon in South Pole ice [1080p].mp4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05415" y="1256488"/>
            <a:ext cx="6133172" cy="344991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92" name="muons: long paths in the detector → track"/>
          <p:cNvGrpSpPr/>
          <p:nvPr/>
        </p:nvGrpSpPr>
        <p:grpSpPr>
          <a:xfrm>
            <a:off x="1413880" y="5290234"/>
            <a:ext cx="6316241" cy="604418"/>
            <a:chOff x="0" y="-1"/>
            <a:chExt cx="8983098" cy="859615"/>
          </a:xfrm>
        </p:grpSpPr>
        <p:sp>
          <p:nvSpPr>
            <p:cNvPr id="291" name="muons: long paths in the detector → track"/>
            <p:cNvSpPr txBox="1"/>
            <p:nvPr/>
          </p:nvSpPr>
          <p:spPr>
            <a:xfrm>
              <a:off x="50799" y="239987"/>
              <a:ext cx="4134330" cy="379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none" lIns="35719" tIns="35719" rIns="35719" bIns="35719" numCol="1" anchor="ctr">
              <a:spAutoFit/>
            </a:bodyPr>
            <a:lstStyle/>
            <a:p>
              <a:r>
                <a:rPr sz="1266"/>
                <a:t>muons: long paths in the detector → </a:t>
              </a:r>
              <a:r>
                <a:rPr sz="1266" b="1">
                  <a:latin typeface="Helvetica"/>
                  <a:ea typeface="Helvetica"/>
                  <a:cs typeface="Helvetica"/>
                  <a:sym typeface="Helvetica"/>
                </a:rPr>
                <a:t>track</a:t>
              </a:r>
            </a:p>
          </p:txBody>
        </p:sp>
        <p:pic>
          <p:nvPicPr>
            <p:cNvPr id="290" name="muons: long paths in the detector → track" descr="muons: long paths in the detector → track"/>
            <p:cNvPicPr>
              <a:picLocks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0" y="-1"/>
              <a:ext cx="8983098" cy="859615"/>
            </a:xfrm>
            <a:prstGeom prst="rect">
              <a:avLst/>
            </a:prstGeom>
            <a:effectLst/>
          </p:spPr>
        </p:pic>
      </p:grpSp>
    </p:spTree>
    <p:extLst>
      <p:ext uri="{BB962C8B-B14F-4D97-AF65-F5344CB8AC3E}">
        <p14:creationId xmlns:p14="http://schemas.microsoft.com/office/powerpoint/2010/main" val="2009838795"/>
      </p:ext>
    </p:extLst>
  </p:cSld>
  <p:clrMapOvr>
    <a:masterClrMapping/>
  </p:clrMapOvr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6" fill="hold"/>
                                        <p:tgtEl>
                                          <p:spTgt spid="28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89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What do neutrinos look like in IceCube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 defTabSz="356362">
              <a:defRPr sz="4880"/>
            </a:lvl1pPr>
          </a:lstStyle>
          <a:p>
            <a:r>
              <a:rPr sz="3300" dirty="0"/>
              <a:t>What do neutrinos look like in </a:t>
            </a:r>
            <a:r>
              <a:rPr sz="3300" dirty="0" err="1"/>
              <a:t>IceCube</a:t>
            </a:r>
            <a:r>
              <a:rPr sz="3300" dirty="0"/>
              <a:t>?</a:t>
            </a:r>
          </a:p>
        </p:txBody>
      </p:sp>
      <p:sp>
        <p:nvSpPr>
          <p:cNvPr id="295" name="Slide Number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t>4</a:t>
            </a:fld>
            <a:endParaRPr/>
          </a:p>
        </p:txBody>
      </p:sp>
      <p:grpSp>
        <p:nvGrpSpPr>
          <p:cNvPr id="298" name="electrons/hadrons: shower of light → cascade"/>
          <p:cNvGrpSpPr/>
          <p:nvPr/>
        </p:nvGrpSpPr>
        <p:grpSpPr>
          <a:xfrm>
            <a:off x="1151702" y="5290234"/>
            <a:ext cx="6840598" cy="604418"/>
            <a:chOff x="0" y="-1"/>
            <a:chExt cx="9728850" cy="859615"/>
          </a:xfrm>
        </p:grpSpPr>
        <p:sp>
          <p:nvSpPr>
            <p:cNvPr id="297" name="electrons/hadrons: shower of light → cascade"/>
            <p:cNvSpPr txBox="1"/>
            <p:nvPr/>
          </p:nvSpPr>
          <p:spPr>
            <a:xfrm>
              <a:off x="50799" y="239987"/>
              <a:ext cx="4549440" cy="379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none" lIns="35719" tIns="35719" rIns="35719" bIns="35719" numCol="1" anchor="ctr">
              <a:spAutoFit/>
            </a:bodyPr>
            <a:lstStyle/>
            <a:p>
              <a:r>
                <a:rPr sz="1266"/>
                <a:t>electrons/hadrons: shower of light → </a:t>
              </a:r>
              <a:r>
                <a:rPr sz="1266" b="1">
                  <a:latin typeface="Helvetica"/>
                  <a:ea typeface="Helvetica"/>
                  <a:cs typeface="Helvetica"/>
                  <a:sym typeface="Helvetica"/>
                </a:rPr>
                <a:t>cascade</a:t>
              </a:r>
            </a:p>
          </p:txBody>
        </p:sp>
        <p:pic>
          <p:nvPicPr>
            <p:cNvPr id="296" name="electrons/hadrons: shower of light → cascade" descr="electrons/hadrons: shower of light → cascade"/>
            <p:cNvPicPr>
              <a:picLocks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-1"/>
              <a:ext cx="9728850" cy="859615"/>
            </a:xfrm>
            <a:prstGeom prst="rect">
              <a:avLst/>
            </a:prstGeom>
            <a:effectLst/>
          </p:spPr>
        </p:pic>
      </p:grpSp>
      <p:pic>
        <p:nvPicPr>
          <p:cNvPr id="299" name="Photons from an electromagnetic shower in South Pole ice [1080p].mp4" descr="Photons from an electromagnetic shower in South Pole ice [1080p].mp4"/>
          <p:cNvPicPr>
            <a:picLocks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31227" y="1267207"/>
            <a:ext cx="6081546" cy="342087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578694949"/>
      </p:ext>
    </p:extLst>
  </p:cSld>
  <p:clrMapOvr>
    <a:masterClrMapping/>
  </p:clrMapOvr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6" fill="hold"/>
                                        <p:tgtEl>
                                          <p:spTgt spid="29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99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</a:t>
            </a:r>
            <a:r>
              <a:rPr lang="en-US" dirty="0" err="1"/>
              <a:t>IceCube</a:t>
            </a:r>
            <a:r>
              <a:rPr lang="en-US" dirty="0"/>
              <a:t> actually sees (high-energy)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5</a:t>
            </a:fld>
            <a:endParaRPr lang="en-US"/>
          </a:p>
        </p:txBody>
      </p:sp>
      <p:pic>
        <p:nvPicPr>
          <p:cNvPr id="18" name="Picture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7940" y="1888346"/>
            <a:ext cx="2594133" cy="2470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99391" y="1911023"/>
            <a:ext cx="2870269" cy="2447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25364" y="1911023"/>
            <a:ext cx="2486321" cy="2447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20"/>
          <p:cNvSpPr txBox="1"/>
          <p:nvPr/>
        </p:nvSpPr>
        <p:spPr>
          <a:xfrm>
            <a:off x="571740" y="1519014"/>
            <a:ext cx="1926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CC muon neutrino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050419" y="1519014"/>
            <a:ext cx="2956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NC or CC electron neutrino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615350" y="1520306"/>
            <a:ext cx="17063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CC tau neutrino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/>
              <p:cNvSpPr txBox="1"/>
              <p:nvPr/>
            </p:nvSpPr>
            <p:spPr>
              <a:xfrm>
                <a:off x="237938" y="4519580"/>
                <a:ext cx="2594133" cy="17766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charset="0"/>
                            </a:rPr>
                            <m:t>𝜈</m:t>
                          </m:r>
                        </m:e>
                        <m:sub>
                          <m:r>
                            <a:rPr lang="en-US" b="0" i="1" smtClean="0">
                              <a:latin typeface="Cambria Math" charset="0"/>
                            </a:rPr>
                            <m:t>𝜇</m:t>
                          </m:r>
                        </m:sub>
                      </m:sSub>
                      <m:r>
                        <a:rPr lang="en-US" b="0" i="1" smtClean="0">
                          <a:latin typeface="Cambria Math" charset="0"/>
                        </a:rPr>
                        <m:t>+</m:t>
                      </m:r>
                      <m:r>
                        <a:rPr lang="en-US" b="0" i="1" smtClean="0">
                          <a:latin typeface="Cambria Math" charset="0"/>
                        </a:rPr>
                        <m:t>𝑁</m:t>
                      </m:r>
                      <m:r>
                        <a:rPr lang="en-US" b="0" i="1" smtClean="0">
                          <a:latin typeface="Cambria Math" charset="0"/>
                        </a:rPr>
                        <m:t>→</m:t>
                      </m:r>
                      <m:r>
                        <a:rPr lang="en-US" b="0" i="1" smtClean="0">
                          <a:latin typeface="Cambria Math" charset="0"/>
                        </a:rPr>
                        <m:t>𝜇</m:t>
                      </m:r>
                      <m:r>
                        <a:rPr lang="en-US" b="0" i="1" smtClean="0">
                          <a:latin typeface="Cambria Math" charset="0"/>
                        </a:rPr>
                        <m:t>+</m:t>
                      </m:r>
                      <m:r>
                        <a:rPr lang="en-US" b="0" i="1" smtClean="0">
                          <a:latin typeface="Cambria Math" charset="0"/>
                        </a:rPr>
                        <m:t>𝑋</m:t>
                      </m:r>
                    </m:oMath>
                  </m:oMathPara>
                </a14:m>
                <a:endParaRPr lang="en-US" b="0" dirty="0"/>
              </a:p>
              <a:p>
                <a:endParaRPr lang="en-US" dirty="0"/>
              </a:p>
              <a:p>
                <a:pPr algn="ctr"/>
                <a:r>
                  <a:rPr lang="en-US" dirty="0"/>
                  <a:t>track (data)</a:t>
                </a:r>
              </a:p>
              <a:p>
                <a:pPr algn="ctr"/>
                <a:endParaRPr lang="en-US" dirty="0"/>
              </a:p>
              <a:p>
                <a:pPr algn="ctr"/>
                <a:r>
                  <a:rPr lang="en-US" dirty="0"/>
                  <a:t>angular resolution ~ 0.5°</a:t>
                </a:r>
              </a:p>
              <a:p>
                <a:pPr algn="ctr"/>
                <a:r>
                  <a:rPr lang="en-US" dirty="0"/>
                  <a:t>energy resolution ~ x2</a:t>
                </a:r>
              </a:p>
            </p:txBody>
          </p:sp>
        </mc:Choice>
        <mc:Fallback xmlns="">
          <p:sp>
            <p:nvSpPr>
              <p:cNvPr id="28" name="TextBox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938" y="4519580"/>
                <a:ext cx="2594133" cy="1776640"/>
              </a:xfrm>
              <a:prstGeom prst="rect">
                <a:avLst/>
              </a:prstGeom>
              <a:blipFill>
                <a:blip r:embed="rId6"/>
                <a:stretch>
                  <a:fillRect b="-496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/>
              <p:cNvSpPr txBox="1"/>
              <p:nvPr/>
            </p:nvSpPr>
            <p:spPr>
              <a:xfrm>
                <a:off x="3231650" y="4381080"/>
                <a:ext cx="2594133" cy="20313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charset="0"/>
                            </a:rPr>
                            <m:t>𝜈</m:t>
                          </m:r>
                        </m:e>
                        <m:sub>
                          <m:r>
                            <a:rPr lang="en-US" b="0" i="1" smtClean="0">
                              <a:latin typeface="Cambria Math" charset="0"/>
                            </a:rPr>
                            <m:t>𝑒</m:t>
                          </m:r>
                        </m:sub>
                      </m:sSub>
                      <m:r>
                        <a:rPr lang="en-US" b="0" i="1" smtClean="0">
                          <a:latin typeface="Cambria Math" charset="0"/>
                        </a:rPr>
                        <m:t>+</m:t>
                      </m:r>
                      <m:r>
                        <a:rPr lang="en-US" b="0" i="1" smtClean="0">
                          <a:latin typeface="Cambria Math" charset="0"/>
                        </a:rPr>
                        <m:t>𝑁</m:t>
                      </m:r>
                      <m:r>
                        <a:rPr lang="en-US" b="0" i="1" smtClean="0">
                          <a:latin typeface="Cambria Math" charset="0"/>
                        </a:rPr>
                        <m:t>→</m:t>
                      </m:r>
                      <m:r>
                        <a:rPr lang="en-US" b="0" i="1" smtClean="0">
                          <a:latin typeface="Cambria Math" charset="0"/>
                        </a:rPr>
                        <m:t>𝑒</m:t>
                      </m:r>
                      <m:r>
                        <a:rPr lang="en-US" b="0" i="1" smtClean="0">
                          <a:latin typeface="Cambria Math" charset="0"/>
                        </a:rPr>
                        <m:t>+</m:t>
                      </m:r>
                      <m:r>
                        <a:rPr lang="en-US" b="0" i="1" smtClean="0">
                          <a:latin typeface="Cambria Math" charset="0"/>
                        </a:rPr>
                        <m:t>𝑋</m:t>
                      </m:r>
                    </m:oMath>
                  </m:oMathPara>
                </a14:m>
                <a:endParaRPr lang="en-US" b="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charset="0"/>
                            </a:rPr>
                            <m:t>𝜈</m:t>
                          </m:r>
                        </m:e>
                        <m:sub>
                          <m:r>
                            <a:rPr lang="en-US" b="0" i="1" smtClean="0">
                              <a:latin typeface="Cambria Math" charset="0"/>
                            </a:rPr>
                            <m:t>𝑥</m:t>
                          </m:r>
                        </m:sub>
                      </m:sSub>
                      <m:r>
                        <a:rPr lang="en-US" b="0" i="1" smtClean="0">
                          <a:latin typeface="Cambria Math" charset="0"/>
                        </a:rPr>
                        <m:t>+</m:t>
                      </m:r>
                      <m:r>
                        <a:rPr lang="en-US" b="0" i="1" smtClean="0">
                          <a:latin typeface="Cambria Math" charset="0"/>
                        </a:rPr>
                        <m:t>𝑁</m:t>
                      </m:r>
                      <m:r>
                        <a:rPr lang="en-US" b="0" i="1" smtClean="0">
                          <a:latin typeface="Cambria Math" charset="0"/>
                        </a:rPr>
                        <m:t>→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charset="0"/>
                            </a:rPr>
                            <m:t>𝜈</m:t>
                          </m:r>
                        </m:e>
                        <m:sub>
                          <m:r>
                            <a:rPr lang="en-US" b="0" i="1" smtClean="0">
                              <a:latin typeface="Cambria Math" charset="0"/>
                            </a:rPr>
                            <m:t>𝑥</m:t>
                          </m:r>
                        </m:sub>
                      </m:sSub>
                      <m:r>
                        <a:rPr lang="en-US" b="0" i="1" smtClean="0">
                          <a:latin typeface="Cambria Math" charset="0"/>
                        </a:rPr>
                        <m:t>+</m:t>
                      </m:r>
                      <m:r>
                        <a:rPr lang="en-US" b="0" i="1" smtClean="0">
                          <a:latin typeface="Cambria Math" charset="0"/>
                        </a:rPr>
                        <m:t>𝑋</m:t>
                      </m:r>
                    </m:oMath>
                  </m:oMathPara>
                </a14:m>
                <a:endParaRPr lang="en-US" b="0" dirty="0"/>
              </a:p>
              <a:p>
                <a:endParaRPr lang="en-US" dirty="0"/>
              </a:p>
              <a:p>
                <a:pPr algn="ctr"/>
                <a:r>
                  <a:rPr lang="en-US" dirty="0"/>
                  <a:t>shower (data)</a:t>
                </a:r>
              </a:p>
              <a:p>
                <a:pPr algn="ctr"/>
                <a:endParaRPr lang="en-US" dirty="0"/>
              </a:p>
              <a:p>
                <a:pPr algn="ctr"/>
                <a:r>
                  <a:rPr lang="en-US" dirty="0"/>
                  <a:t>angular resolution ~ 10°</a:t>
                </a:r>
              </a:p>
              <a:p>
                <a:pPr algn="ctr"/>
                <a:r>
                  <a:rPr lang="en-US" dirty="0"/>
                  <a:t>energy resolution ~ 15%</a:t>
                </a:r>
              </a:p>
            </p:txBody>
          </p:sp>
        </mc:Choice>
        <mc:Fallback xmlns="">
          <p:sp>
            <p:nvSpPr>
              <p:cNvPr id="29" name="TextBox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1650" y="4381080"/>
                <a:ext cx="2594133" cy="2031325"/>
              </a:xfrm>
              <a:prstGeom prst="rect">
                <a:avLst/>
              </a:prstGeom>
              <a:blipFill>
                <a:blip r:embed="rId7"/>
                <a:stretch>
                  <a:fillRect b="-375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Box 30"/>
              <p:cNvSpPr txBox="1"/>
              <p:nvPr/>
            </p:nvSpPr>
            <p:spPr>
              <a:xfrm>
                <a:off x="6171457" y="4519580"/>
                <a:ext cx="2594133" cy="17543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charset="0"/>
                            </a:rPr>
                            <m:t>𝜈</m:t>
                          </m:r>
                        </m:e>
                        <m:sub>
                          <m:r>
                            <a:rPr lang="en-US" b="0" i="1" smtClean="0">
                              <a:latin typeface="Cambria Math" charset="0"/>
                            </a:rPr>
                            <m:t>𝜏</m:t>
                          </m:r>
                        </m:sub>
                      </m:sSub>
                      <m:r>
                        <a:rPr lang="en-US" b="0" i="1" smtClean="0">
                          <a:latin typeface="Cambria Math" charset="0"/>
                        </a:rPr>
                        <m:t>+</m:t>
                      </m:r>
                      <m:r>
                        <a:rPr lang="en-US" b="0" i="1" smtClean="0">
                          <a:latin typeface="Cambria Math" charset="0"/>
                        </a:rPr>
                        <m:t>𝑁</m:t>
                      </m:r>
                      <m:r>
                        <a:rPr lang="en-US" b="0" i="1" smtClean="0">
                          <a:latin typeface="Cambria Math" charset="0"/>
                        </a:rPr>
                        <m:t>→</m:t>
                      </m:r>
                      <m:r>
                        <a:rPr lang="en-US" b="0" i="1" smtClean="0">
                          <a:latin typeface="Cambria Math" charset="0"/>
                        </a:rPr>
                        <m:t>𝜏</m:t>
                      </m:r>
                      <m:r>
                        <a:rPr lang="en-US" b="0" i="1" smtClean="0">
                          <a:latin typeface="Cambria Math" charset="0"/>
                        </a:rPr>
                        <m:t>+</m:t>
                      </m:r>
                      <m:r>
                        <a:rPr lang="en-US" b="0" i="1" smtClean="0">
                          <a:latin typeface="Cambria Math" charset="0"/>
                        </a:rPr>
                        <m:t>𝑋</m:t>
                      </m:r>
                    </m:oMath>
                  </m:oMathPara>
                </a14:m>
                <a:endParaRPr lang="en-US" b="0" dirty="0"/>
              </a:p>
              <a:p>
                <a:endParaRPr lang="en-US" dirty="0"/>
              </a:p>
              <a:p>
                <a:pPr algn="ctr"/>
                <a:r>
                  <a:rPr lang="en-US" dirty="0"/>
                  <a:t>“double-bang” (simulation)</a:t>
                </a:r>
              </a:p>
              <a:p>
                <a:pPr algn="ctr"/>
                <a:endParaRPr lang="en-US" dirty="0"/>
              </a:p>
              <a:p>
                <a:pPr algn="ctr"/>
                <a:r>
                  <a:rPr lang="en-US" dirty="0"/>
                  <a:t>~2 expected in 6 years</a:t>
                </a:r>
              </a:p>
            </p:txBody>
          </p:sp>
        </mc:Choice>
        <mc:Fallback xmlns="">
          <p:sp>
            <p:nvSpPr>
              <p:cNvPr id="31" name="TextBox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1457" y="4519580"/>
                <a:ext cx="2594133" cy="1754326"/>
              </a:xfrm>
              <a:prstGeom prst="rect">
                <a:avLst/>
              </a:prstGeom>
              <a:blipFill>
                <a:blip r:embed="rId8"/>
                <a:stretch>
                  <a:fillRect b="-503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06701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Event reconstruction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7762" y="1457634"/>
            <a:ext cx="3366469" cy="3165166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6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/>
              <p:cNvSpPr txBox="1"/>
              <p:nvPr/>
            </p:nvSpPr>
            <p:spPr>
              <a:xfrm>
                <a:off x="3625381" y="3976469"/>
                <a:ext cx="183832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solidFill>
                                <a:schemeClr val="tx1"/>
                              </a:solidFill>
                              <a:latin typeface="Cambria Math" charset="0"/>
                            </a:rPr>
                            <m:t>𝜈</m:t>
                          </m:r>
                        </m:e>
                        <m:sub>
                          <m:r>
                            <a:rPr lang="en-US" i="1">
                              <a:solidFill>
                                <a:schemeClr val="tx1"/>
                              </a:solidFill>
                              <a:latin typeface="Cambria Math" charset="0"/>
                            </a:rPr>
                            <m:t>𝑒</m:t>
                          </m:r>
                        </m:sub>
                      </m:sSub>
                      <m:r>
                        <a:rPr lang="en-US" i="1">
                          <a:solidFill>
                            <a:schemeClr val="tx1"/>
                          </a:solidFill>
                          <a:latin typeface="Cambria Math" charset="0"/>
                        </a:rPr>
                        <m:t>+</m:t>
                      </m:r>
                      <m:r>
                        <a:rPr lang="en-US" i="1">
                          <a:solidFill>
                            <a:schemeClr val="tx1"/>
                          </a:solidFill>
                          <a:latin typeface="Cambria Math" charset="0"/>
                        </a:rPr>
                        <m:t>𝑁</m:t>
                      </m:r>
                      <m:r>
                        <a:rPr lang="en-US" i="1">
                          <a:solidFill>
                            <a:schemeClr val="tx1"/>
                          </a:solidFill>
                          <a:latin typeface="Cambria Math" charset="0"/>
                        </a:rPr>
                        <m:t>→</m:t>
                      </m:r>
                      <m:r>
                        <a:rPr lang="en-US" i="1">
                          <a:solidFill>
                            <a:schemeClr val="tx1"/>
                          </a:solidFill>
                          <a:latin typeface="Cambria Math" charset="0"/>
                        </a:rPr>
                        <m:t>𝑒</m:t>
                      </m:r>
                      <m:r>
                        <a:rPr lang="en-US" i="1">
                          <a:solidFill>
                            <a:schemeClr val="tx1"/>
                          </a:solidFill>
                          <a:latin typeface="Cambria Math" charset="0"/>
                        </a:rPr>
                        <m:t>+</m:t>
                      </m:r>
                      <m:r>
                        <a:rPr lang="en-US" i="1">
                          <a:solidFill>
                            <a:schemeClr val="tx1"/>
                          </a:solidFill>
                          <a:latin typeface="Cambria Math" charset="0"/>
                        </a:rPr>
                        <m:t>𝑋</m:t>
                      </m:r>
                    </m:oMath>
                  </m:oMathPara>
                </a14:m>
                <a:endParaRPr lang="en-US" dirty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solidFill>
                                <a:schemeClr val="tx1"/>
                              </a:solidFill>
                              <a:latin typeface="Cambria Math" charset="0"/>
                            </a:rPr>
                            <m:t>𝜈</m:t>
                          </m:r>
                        </m:e>
                        <m:sub>
                          <m:r>
                            <a:rPr lang="en-US" i="1">
                              <a:solidFill>
                                <a:schemeClr val="tx1"/>
                              </a:solidFill>
                              <a:latin typeface="Cambria Math" charset="0"/>
                            </a:rPr>
                            <m:t>𝑙</m:t>
                          </m:r>
                        </m:sub>
                      </m:sSub>
                      <m:r>
                        <a:rPr lang="en-US" i="1">
                          <a:solidFill>
                            <a:schemeClr val="tx1"/>
                          </a:solidFill>
                          <a:latin typeface="Cambria Math" charset="0"/>
                        </a:rPr>
                        <m:t>+</m:t>
                      </m:r>
                      <m:r>
                        <a:rPr lang="en-US" i="1">
                          <a:solidFill>
                            <a:schemeClr val="tx1"/>
                          </a:solidFill>
                          <a:latin typeface="Cambria Math" charset="0"/>
                        </a:rPr>
                        <m:t>𝑁</m:t>
                      </m:r>
                      <m:r>
                        <a:rPr lang="en-US" i="1">
                          <a:solidFill>
                            <a:schemeClr val="tx1"/>
                          </a:solidFill>
                          <a:latin typeface="Cambria Math" charset="0"/>
                        </a:rPr>
                        <m:t>→</m:t>
                      </m:r>
                      <m:sSub>
                        <m:sSubPr>
                          <m:ctrlPr>
                            <a:rPr lang="en-US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solidFill>
                                <a:schemeClr val="tx1"/>
                              </a:solidFill>
                              <a:latin typeface="Cambria Math" charset="0"/>
                            </a:rPr>
                            <m:t>𝜈</m:t>
                          </m:r>
                        </m:e>
                        <m:sub>
                          <m:r>
                            <a:rPr lang="en-US" i="1">
                              <a:solidFill>
                                <a:schemeClr val="tx1"/>
                              </a:solidFill>
                              <a:latin typeface="Cambria Math" charset="0"/>
                            </a:rPr>
                            <m:t>𝑙</m:t>
                          </m:r>
                        </m:sub>
                      </m:sSub>
                      <m:r>
                        <a:rPr lang="en-US" i="1">
                          <a:solidFill>
                            <a:schemeClr val="tx1"/>
                          </a:solidFill>
                          <a:latin typeface="Cambria Math" charset="0"/>
                        </a:rPr>
                        <m:t>+</m:t>
                      </m:r>
                      <m:r>
                        <a:rPr lang="en-US" i="1">
                          <a:solidFill>
                            <a:schemeClr val="tx1"/>
                          </a:solidFill>
                          <a:latin typeface="Cambria Math" charset="0"/>
                        </a:rPr>
                        <m:t>𝑋</m:t>
                      </m:r>
                    </m:oMath>
                  </m:oMathPara>
                </a14:m>
                <a:endParaRPr lang="en-US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0" name="TextBox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25381" y="3976469"/>
                <a:ext cx="1838325" cy="64633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Box 12"/>
          <p:cNvSpPr txBox="1"/>
          <p:nvPr/>
        </p:nvSpPr>
        <p:spPr>
          <a:xfrm>
            <a:off x="5589432" y="2391539"/>
            <a:ext cx="302395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/>
              <a:t>Hadronic or EM shower</a:t>
            </a:r>
          </a:p>
        </p:txBody>
      </p:sp>
      <p:pic>
        <p:nvPicPr>
          <p:cNvPr id="19" name="Picture 18" descr="1040pev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497878" y="1432234"/>
            <a:ext cx="3522723" cy="3257439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6659026" y="1057524"/>
            <a:ext cx="12004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Detected</a:t>
            </a:r>
          </a:p>
        </p:txBody>
      </p:sp>
      <p:sp>
        <p:nvSpPr>
          <p:cNvPr id="4" name="Right Arrow 3"/>
          <p:cNvSpPr/>
          <p:nvPr/>
        </p:nvSpPr>
        <p:spPr>
          <a:xfrm>
            <a:off x="3711698" y="3063612"/>
            <a:ext cx="1543476" cy="7677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350" dirty="0"/>
              <a:t>Information loss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625381" y="2137623"/>
            <a:ext cx="17213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dirty="0"/>
              <a:t>Asymmetry in photon emission helps with directional reconstruction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757CB853-2C83-1244-B230-3D98EDC1AA40}"/>
                  </a:ext>
                </a:extLst>
              </p:cNvPr>
              <p:cNvSpPr txBox="1"/>
              <p:nvPr/>
            </p:nvSpPr>
            <p:spPr>
              <a:xfrm>
                <a:off x="622478" y="5548296"/>
                <a:ext cx="23370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0" smtClean="0">
                          <a:latin typeface="Cambria Math" panose="02040503050406030204" pitchFamily="18" charset="0"/>
                        </a:rPr>
                        <m:t>𝚯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=(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𝑧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𝜃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𝜙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757CB853-2C83-1244-B230-3D98EDC1AA4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478" y="5548296"/>
                <a:ext cx="2337034" cy="369332"/>
              </a:xfrm>
              <a:prstGeom prst="rect">
                <a:avLst/>
              </a:prstGeom>
              <a:blipFill>
                <a:blip r:embed="rId5"/>
                <a:stretch>
                  <a:fillRect b="-1290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B5CCE6CC-4D75-DD40-BD5C-89622C4AB3E5}"/>
              </a:ext>
            </a:extLst>
          </p:cNvPr>
          <p:cNvSpPr txBox="1"/>
          <p:nvPr/>
        </p:nvSpPr>
        <p:spPr>
          <a:xfrm>
            <a:off x="1263562" y="1066747"/>
            <a:ext cx="10548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Emitted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0FD4504A-1FDD-DC4F-97A8-D92BFFC0D602}"/>
                  </a:ext>
                </a:extLst>
              </p:cNvPr>
              <p:cNvSpPr txBox="1"/>
              <p:nvPr/>
            </p:nvSpPr>
            <p:spPr>
              <a:xfrm>
                <a:off x="5981878" y="5548804"/>
                <a:ext cx="23370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𝑋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𝑞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𝐷𝑂𝑀</m:t>
                          </m:r>
                        </m:sub>
                      </m:sSub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 (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0FD4504A-1FDD-DC4F-97A8-D92BFFC0D60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1878" y="5548804"/>
                <a:ext cx="2337034" cy="369332"/>
              </a:xfrm>
              <a:prstGeom prst="rect">
                <a:avLst/>
              </a:prstGeom>
              <a:blipFill>
                <a:blip r:embed="rId6"/>
                <a:stretch>
                  <a:fillRect b="-1290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B1A8DED2-0CBD-7846-8113-78491CEB57CA}"/>
              </a:ext>
            </a:extLst>
          </p:cNvPr>
          <p:cNvSpPr txBox="1"/>
          <p:nvPr/>
        </p:nvSpPr>
        <p:spPr>
          <a:xfrm>
            <a:off x="3192536" y="4983376"/>
            <a:ext cx="2670807" cy="646331"/>
          </a:xfrm>
          <a:prstGeom prst="rect">
            <a:avLst/>
          </a:prstGeom>
          <a:ln w="190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Physics model (emission, absorption, scattering)</a:t>
            </a:r>
          </a:p>
        </p:txBody>
      </p:sp>
      <p:cxnSp>
        <p:nvCxnSpPr>
          <p:cNvPr id="22" name="Elbow Connector 21">
            <a:extLst>
              <a:ext uri="{FF2B5EF4-FFF2-40B4-BE49-F238E27FC236}">
                <a16:creationId xmlns:a16="http://schemas.microsoft.com/office/drawing/2014/main" id="{89AEB725-E483-A243-A47D-195642F5838D}"/>
              </a:ext>
            </a:extLst>
          </p:cNvPr>
          <p:cNvCxnSpPr>
            <a:cxnSpLocks/>
            <a:stCxn id="3" idx="0"/>
            <a:endCxn id="21" idx="1"/>
          </p:cNvCxnSpPr>
          <p:nvPr/>
        </p:nvCxnSpPr>
        <p:spPr>
          <a:xfrm rot="5400000" flipH="1" flipV="1">
            <a:off x="2370888" y="4726649"/>
            <a:ext cx="241754" cy="1401541"/>
          </a:xfrm>
          <a:prstGeom prst="bentConnector2">
            <a:avLst/>
          </a:prstGeom>
          <a:ln w="190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Elbow Connector 25">
            <a:extLst>
              <a:ext uri="{FF2B5EF4-FFF2-40B4-BE49-F238E27FC236}">
                <a16:creationId xmlns:a16="http://schemas.microsoft.com/office/drawing/2014/main" id="{7F04AE1D-66A6-254E-9058-4BB6C298CD2E}"/>
              </a:ext>
            </a:extLst>
          </p:cNvPr>
          <p:cNvCxnSpPr>
            <a:cxnSpLocks/>
            <a:stCxn id="21" idx="3"/>
          </p:cNvCxnSpPr>
          <p:nvPr/>
        </p:nvCxnSpPr>
        <p:spPr>
          <a:xfrm>
            <a:off x="5863343" y="5306542"/>
            <a:ext cx="1287052" cy="250895"/>
          </a:xfrm>
          <a:prstGeom prst="bentConnector2">
            <a:avLst/>
          </a:prstGeom>
          <a:ln w="190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B4268A1F-E2D2-9342-A56B-83BC9FAB43F8}"/>
                  </a:ext>
                </a:extLst>
              </p:cNvPr>
              <p:cNvSpPr txBox="1"/>
              <p:nvPr/>
            </p:nvSpPr>
            <p:spPr>
              <a:xfrm>
                <a:off x="3356781" y="6164060"/>
                <a:ext cx="2232086" cy="646331"/>
              </a:xfrm>
              <a:prstGeom prst="rect">
                <a:avLst/>
              </a:prstGeom>
              <a:noFill/>
              <a:ln w="19050">
                <a:solidFill>
                  <a:schemeClr val="accent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Maximize </a:t>
                </a:r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ℒ</m:t>
                    </m:r>
                    <m:d>
                      <m:dPr>
                        <m:ctrlP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b="1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𝚯</m:t>
                        </m:r>
                      </m:e>
                      <m:e>
                        <m:sSub>
                          <m:sSubPr>
                            <m:ctrlP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X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US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Data</m:t>
                            </m:r>
                          </m:sub>
                        </m:sSub>
                      </m:e>
                    </m:d>
                  </m:oMath>
                </a14:m>
                <a:endParaRPr lang="en-US" b="0" dirty="0">
                  <a:ea typeface="Cambria Math" panose="02040503050406030204" pitchFamily="18" charset="0"/>
                </a:endParaRPr>
              </a:p>
              <a:p>
                <a:r>
                  <a:rPr lang="en-US" dirty="0"/>
                  <a:t>or train ML algorithm</a:t>
                </a:r>
              </a:p>
            </p:txBody>
          </p:sp>
        </mc:Choice>
        <mc:Fallback xmlns="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B4268A1F-E2D2-9342-A56B-83BC9FAB43F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6781" y="6164060"/>
                <a:ext cx="2232086" cy="646331"/>
              </a:xfrm>
              <a:prstGeom prst="rect">
                <a:avLst/>
              </a:prstGeom>
              <a:blipFill>
                <a:blip r:embed="rId7"/>
                <a:stretch>
                  <a:fillRect l="-2247" t="-1852" b="-11111"/>
                </a:stretch>
              </a:blipFill>
              <a:ln w="1905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Elbow Connector 36">
            <a:extLst>
              <a:ext uri="{FF2B5EF4-FFF2-40B4-BE49-F238E27FC236}">
                <a16:creationId xmlns:a16="http://schemas.microsoft.com/office/drawing/2014/main" id="{58EEC983-7BE9-6A48-9433-EBBC0E100D06}"/>
              </a:ext>
            </a:extLst>
          </p:cNvPr>
          <p:cNvCxnSpPr>
            <a:cxnSpLocks/>
            <a:endCxn id="36" idx="3"/>
          </p:cNvCxnSpPr>
          <p:nvPr/>
        </p:nvCxnSpPr>
        <p:spPr>
          <a:xfrm rot="5400000">
            <a:off x="6089403" y="5426233"/>
            <a:ext cx="560457" cy="1561528"/>
          </a:xfrm>
          <a:prstGeom prst="bentConnector2">
            <a:avLst/>
          </a:prstGeom>
          <a:ln w="19050">
            <a:solidFill>
              <a:schemeClr val="accent1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0" name="Elbow Connector 39">
            <a:extLst>
              <a:ext uri="{FF2B5EF4-FFF2-40B4-BE49-F238E27FC236}">
                <a16:creationId xmlns:a16="http://schemas.microsoft.com/office/drawing/2014/main" id="{6AB06378-1678-C549-8431-58384ABBDF5A}"/>
              </a:ext>
            </a:extLst>
          </p:cNvPr>
          <p:cNvCxnSpPr>
            <a:cxnSpLocks/>
            <a:stCxn id="36" idx="1"/>
            <a:endCxn id="3" idx="2"/>
          </p:cNvCxnSpPr>
          <p:nvPr/>
        </p:nvCxnSpPr>
        <p:spPr>
          <a:xfrm rot="10800000">
            <a:off x="1790995" y="5917628"/>
            <a:ext cx="1565786" cy="569598"/>
          </a:xfrm>
          <a:prstGeom prst="bentConnector2">
            <a:avLst/>
          </a:prstGeom>
          <a:ln w="19050">
            <a:solidFill>
              <a:schemeClr val="accent1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8946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6AA14-9D5A-8D4D-BB50-E6A02F8FE2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Physics parameters and </a:t>
            </a:r>
            <a:r>
              <a:rPr lang="en-US" dirty="0" err="1"/>
              <a:t>IceCube</a:t>
            </a:r>
            <a:r>
              <a:rPr lang="en-US" dirty="0"/>
              <a:t> coordinates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0636DF-80F0-4949-99E9-42F82D70D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7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6EC0625B-8FFE-4341-943C-A975D9AA2050}"/>
                  </a:ext>
                </a:extLst>
              </p:cNvPr>
              <p:cNvSpPr txBox="1">
                <a:spLocks noGrp="1"/>
              </p:cNvSpPr>
              <p:nvPr>
                <p:ph idx="1"/>
              </p:nvPr>
            </p:nvSpPr>
            <p:spPr>
              <a:xfrm>
                <a:off x="411480" y="868680"/>
                <a:ext cx="8313420" cy="15635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0" smtClean="0">
                          <a:latin typeface="Cambria Math" panose="02040503050406030204" pitchFamily="18" charset="0"/>
                        </a:rPr>
                        <m:t>𝚯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=(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𝑧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𝜃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𝜙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Detector coordinate system centered in middle of detector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𝜃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dirty="0"/>
                  <a:t> = (zenith, azimuth) corresponds to </a:t>
                </a:r>
                <a:r>
                  <a:rPr lang="en-US" i="1" dirty="0"/>
                  <a:t>arrival</a:t>
                </a:r>
                <a:r>
                  <a:rPr lang="en-US" dirty="0"/>
                  <a:t> direction</a:t>
                </a:r>
              </a:p>
              <a:p>
                <a:pPr marL="0" indent="0">
                  <a:buNone/>
                </a:pPr>
                <a:r>
                  <a:rPr lang="en-US" dirty="0"/>
                  <a:t>Usually,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𝜃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𝐸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dirty="0"/>
                  <a:t> are the physics parameters we’re most interested in</a:t>
                </a:r>
              </a:p>
            </p:txBody>
          </p:sp>
        </mc:Choice>
        <mc:Fallback xmlns="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6EC0625B-8FFE-4341-943C-A975D9AA2050}"/>
                  </a:ext>
                </a:extLst>
              </p:cNvPr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1480" y="868680"/>
                <a:ext cx="8313420" cy="1563505"/>
              </a:xfrm>
              <a:prstGeom prst="rect">
                <a:avLst/>
              </a:prstGeom>
              <a:blipFill>
                <a:blip r:embed="rId2"/>
                <a:stretch>
                  <a:fillRect l="-916" b="-645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" name="Group 7">
            <a:extLst>
              <a:ext uri="{FF2B5EF4-FFF2-40B4-BE49-F238E27FC236}">
                <a16:creationId xmlns:a16="http://schemas.microsoft.com/office/drawing/2014/main" id="{A522495D-4B9C-DD45-B895-D79C6E7F20BA}"/>
              </a:ext>
            </a:extLst>
          </p:cNvPr>
          <p:cNvGrpSpPr/>
          <p:nvPr/>
        </p:nvGrpSpPr>
        <p:grpSpPr>
          <a:xfrm>
            <a:off x="4390390" y="2912531"/>
            <a:ext cx="4588934" cy="3352799"/>
            <a:chOff x="1075213" y="4163966"/>
            <a:chExt cx="3224845" cy="2498553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4584B6D-9691-0946-AF51-37BF0E6E1AF5}"/>
                </a:ext>
              </a:extLst>
            </p:cNvPr>
            <p:cNvGrpSpPr/>
            <p:nvPr/>
          </p:nvGrpSpPr>
          <p:grpSpPr>
            <a:xfrm>
              <a:off x="1075213" y="4163966"/>
              <a:ext cx="3224845" cy="2498553"/>
              <a:chOff x="948213" y="4002462"/>
              <a:chExt cx="3509487" cy="2660057"/>
            </a:xfrm>
          </p:grpSpPr>
          <p:pic>
            <p:nvPicPr>
              <p:cNvPr id="11" name="Picture 10">
                <a:extLst>
                  <a:ext uri="{FF2B5EF4-FFF2-40B4-BE49-F238E27FC236}">
                    <a16:creationId xmlns:a16="http://schemas.microsoft.com/office/drawing/2014/main" id="{C29BCAB8-0084-DF47-92C4-3231E259F78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5848" r="11136" b="55926"/>
              <a:stretch/>
            </p:blipFill>
            <p:spPr>
              <a:xfrm>
                <a:off x="948213" y="4002462"/>
                <a:ext cx="3509487" cy="2660057"/>
              </a:xfrm>
              <a:prstGeom prst="rect">
                <a:avLst/>
              </a:prstGeom>
            </p:spPr>
          </p:pic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5C39DCD-5847-6E4E-80CC-6A83D685ECEE}"/>
                  </a:ext>
                </a:extLst>
              </p:cNvPr>
              <p:cNvSpPr/>
              <p:nvPr/>
            </p:nvSpPr>
            <p:spPr>
              <a:xfrm rot="2108250">
                <a:off x="1821739" y="6261100"/>
                <a:ext cx="134061" cy="29119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5A55326-C450-BF48-A621-40AC68D1C663}"/>
                </a:ext>
              </a:extLst>
            </p:cNvPr>
            <p:cNvSpPr txBox="1"/>
            <p:nvPr/>
          </p:nvSpPr>
          <p:spPr>
            <a:xfrm>
              <a:off x="2587646" y="4163966"/>
              <a:ext cx="1140911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b="1" dirty="0">
                  <a:latin typeface="HanziPen TC" panose="03000300000000000000" pitchFamily="66" charset="-120"/>
                  <a:ea typeface="HanziPen TC" panose="03000300000000000000" pitchFamily="66" charset="-120"/>
                </a:rPr>
                <a:t>To surface</a:t>
              </a:r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DBFD3632-9426-A642-B4C9-B6FEAB3B90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43" y="2546552"/>
            <a:ext cx="4140623" cy="3845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3447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5C157-5C49-444A-8597-1911CBB79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Approaches for reconstruction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CBBE6-D6AB-A440-BEB9-D52FE7CB28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Tracks</a:t>
            </a:r>
          </a:p>
          <a:p>
            <a:r>
              <a:rPr lang="en-US" dirty="0"/>
              <a:t>Use </a:t>
            </a:r>
            <a:r>
              <a:rPr lang="en-US" b="1" dirty="0"/>
              <a:t>first-hit times </a:t>
            </a:r>
            <a:r>
              <a:rPr lang="en-US" dirty="0"/>
              <a:t>for </a:t>
            </a:r>
            <a:r>
              <a:rPr lang="en-US" i="1" dirty="0"/>
              <a:t>directional</a:t>
            </a:r>
            <a:r>
              <a:rPr lang="en-US" dirty="0"/>
              <a:t> reconstruction (</a:t>
            </a:r>
            <a:r>
              <a:rPr lang="en-US" dirty="0">
                <a:solidFill>
                  <a:srgbClr val="C00000"/>
                </a:solidFill>
              </a:rPr>
              <a:t>SANTA</a:t>
            </a:r>
            <a:r>
              <a:rPr lang="en-US" dirty="0"/>
              <a:t>, </a:t>
            </a:r>
            <a:r>
              <a:rPr lang="en-US" dirty="0" err="1">
                <a:solidFill>
                  <a:schemeClr val="accent5"/>
                </a:solidFill>
              </a:rPr>
              <a:t>SplineReco</a:t>
            </a:r>
            <a:r>
              <a:rPr lang="en-US" dirty="0"/>
              <a:t>)</a:t>
            </a:r>
          </a:p>
          <a:p>
            <a:r>
              <a:rPr lang="en-US" dirty="0"/>
              <a:t>Use </a:t>
            </a:r>
            <a:r>
              <a:rPr lang="en-US" b="1" dirty="0"/>
              <a:t>full-waveform </a:t>
            </a:r>
            <a:r>
              <a:rPr lang="en-US" dirty="0"/>
              <a:t>information by fitting predicted light yields to what is actually seen (</a:t>
            </a:r>
            <a:r>
              <a:rPr lang="en-US" dirty="0" err="1">
                <a:solidFill>
                  <a:srgbClr val="C00000"/>
                </a:solidFill>
              </a:rPr>
              <a:t>RetroReco</a:t>
            </a:r>
            <a:r>
              <a:rPr lang="en-US" dirty="0"/>
              <a:t>, </a:t>
            </a:r>
            <a:r>
              <a:rPr lang="en-US" dirty="0" err="1">
                <a:solidFill>
                  <a:srgbClr val="C00000"/>
                </a:solidFill>
              </a:rPr>
              <a:t>DirectReco</a:t>
            </a:r>
            <a:r>
              <a:rPr lang="en-US" dirty="0"/>
              <a:t>, </a:t>
            </a:r>
            <a:r>
              <a:rPr lang="en-US" dirty="0">
                <a:solidFill>
                  <a:schemeClr val="accent5"/>
                </a:solidFill>
              </a:rPr>
              <a:t>MuEx</a:t>
            </a:r>
            <a:r>
              <a:rPr lang="en-US" dirty="0"/>
              <a:t>, </a:t>
            </a:r>
            <a:r>
              <a:rPr lang="en-US" dirty="0">
                <a:solidFill>
                  <a:schemeClr val="accent5"/>
                </a:solidFill>
              </a:rPr>
              <a:t>Millipede</a:t>
            </a:r>
            <a:r>
              <a:rPr lang="en-US" dirty="0"/>
              <a:t>, </a:t>
            </a:r>
            <a:r>
              <a:rPr lang="en-US" dirty="0" err="1">
                <a:solidFill>
                  <a:schemeClr val="accent5"/>
                </a:solidFill>
              </a:rPr>
              <a:t>DirectFit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Break </a:t>
            </a:r>
            <a:r>
              <a:rPr lang="en-US" b="1" dirty="0"/>
              <a:t>high-energy tracks</a:t>
            </a:r>
            <a:r>
              <a:rPr lang="en-US" dirty="0"/>
              <a:t> into multiple cascades along the track due to muon stochastic energy losses</a:t>
            </a:r>
          </a:p>
          <a:p>
            <a:r>
              <a:rPr lang="en-US" dirty="0"/>
              <a:t>Likelihood-free inference (</a:t>
            </a:r>
            <a:r>
              <a:rPr lang="en-US" dirty="0" err="1">
                <a:solidFill>
                  <a:srgbClr val="C00000"/>
                </a:solidFill>
              </a:rPr>
              <a:t>FreeDOM</a:t>
            </a:r>
            <a:r>
              <a:rPr lang="en-US" dirty="0"/>
              <a:t>)</a:t>
            </a:r>
          </a:p>
          <a:p>
            <a:r>
              <a:rPr lang="en-US" dirty="0"/>
              <a:t>Energy </a:t>
            </a:r>
            <a:r>
              <a:rPr lang="en-US" dirty="0" err="1"/>
              <a:t>reco</a:t>
            </a:r>
            <a:r>
              <a:rPr lang="en-US" dirty="0"/>
              <a:t> (</a:t>
            </a:r>
            <a:r>
              <a:rPr lang="en-US" dirty="0" err="1">
                <a:solidFill>
                  <a:schemeClr val="accent5"/>
                </a:solidFill>
              </a:rPr>
              <a:t>TruncatedEnergy</a:t>
            </a:r>
            <a:r>
              <a:rPr lang="en-US" dirty="0"/>
              <a:t>)</a:t>
            </a:r>
          </a:p>
          <a:p>
            <a:r>
              <a:rPr lang="en-US" dirty="0"/>
              <a:t>ML (</a:t>
            </a:r>
            <a:r>
              <a:rPr lang="en-US" dirty="0">
                <a:solidFill>
                  <a:srgbClr val="C00000"/>
                </a:solidFill>
              </a:rPr>
              <a:t>FLERCNN</a:t>
            </a:r>
            <a:r>
              <a:rPr lang="en-US" dirty="0">
                <a:solidFill>
                  <a:schemeClr val="accent5"/>
                </a:solidFill>
              </a:rPr>
              <a:t>, TNF</a:t>
            </a:r>
            <a:r>
              <a:rPr lang="en-US" dirty="0"/>
              <a:t>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803D92-0AE7-B448-94A7-9D8B9CCE7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6CB9EC-CB19-575C-C753-7620812FAACA}"/>
              </a:ext>
            </a:extLst>
          </p:cNvPr>
          <p:cNvSpPr txBox="1"/>
          <p:nvPr/>
        </p:nvSpPr>
        <p:spPr>
          <a:xfrm>
            <a:off x="7628468" y="50666"/>
            <a:ext cx="13084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C00000"/>
                </a:solidFill>
              </a:rPr>
              <a:t>Low energy</a:t>
            </a:r>
          </a:p>
          <a:p>
            <a:r>
              <a:rPr lang="en-US" dirty="0">
                <a:solidFill>
                  <a:schemeClr val="accent5"/>
                </a:solidFill>
              </a:rPr>
              <a:t>High energy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21570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2279447-ABEA-5B4A-9564-1D82D2AE15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2542" y="1779520"/>
            <a:ext cx="5166783" cy="457555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75C157-5C49-444A-8597-1911CBB79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Approaches for reconstruction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CBBE6-D6AB-A440-BEB9-D52FE7CB28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Tracks</a:t>
            </a:r>
          </a:p>
          <a:p>
            <a:r>
              <a:rPr lang="en-US" dirty="0"/>
              <a:t>Use </a:t>
            </a:r>
            <a:r>
              <a:rPr lang="en-US" b="1" dirty="0"/>
              <a:t>first-hit times </a:t>
            </a:r>
            <a:r>
              <a:rPr lang="en-US" dirty="0"/>
              <a:t>for </a:t>
            </a:r>
            <a:r>
              <a:rPr lang="en-US" i="1" dirty="0"/>
              <a:t>directional</a:t>
            </a:r>
            <a:r>
              <a:rPr lang="en-US" dirty="0"/>
              <a:t> reconstruction (</a:t>
            </a:r>
            <a:r>
              <a:rPr lang="en-US" dirty="0">
                <a:solidFill>
                  <a:srgbClr val="C00000"/>
                </a:solidFill>
              </a:rPr>
              <a:t>SANTA</a:t>
            </a:r>
            <a:r>
              <a:rPr lang="en-US" dirty="0"/>
              <a:t>, </a:t>
            </a:r>
            <a:r>
              <a:rPr lang="en-US" dirty="0" err="1">
                <a:solidFill>
                  <a:schemeClr val="accent5"/>
                </a:solidFill>
              </a:rPr>
              <a:t>SplineReco</a:t>
            </a:r>
            <a:r>
              <a:rPr lang="en-US" dirty="0"/>
              <a:t>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803D92-0AE7-B448-94A7-9D8B9CCE7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EE35FDC-4C1B-5447-882A-23A371565F6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0" y="2075638"/>
            <a:ext cx="3959104" cy="29693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DE91BF-41C4-4647-AECD-6F8958505486}"/>
              </a:ext>
            </a:extLst>
          </p:cNvPr>
          <p:cNvSpPr txBox="1"/>
          <p:nvPr/>
        </p:nvSpPr>
        <p:spPr>
          <a:xfrm>
            <a:off x="6976535" y="6279019"/>
            <a:ext cx="13038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Juan Pablo Yanez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719C1A-48BD-424C-8E6C-8B50CA1815F1}"/>
              </a:ext>
            </a:extLst>
          </p:cNvPr>
          <p:cNvSpPr txBox="1"/>
          <p:nvPr/>
        </p:nvSpPr>
        <p:spPr>
          <a:xfrm>
            <a:off x="4897226" y="1752472"/>
            <a:ext cx="23726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Intersection of cone with string is hyperbola</a:t>
            </a:r>
          </a:p>
          <a:p>
            <a:endParaRPr lang="en-US" dirty="0"/>
          </a:p>
          <a:p>
            <a:r>
              <a:rPr lang="en-US" dirty="0"/>
              <a:t>Ideally </a:t>
            </a:r>
            <a:r>
              <a:rPr lang="en-US" b="1" dirty="0" err="1"/>
              <a:t>unscattered</a:t>
            </a:r>
            <a:r>
              <a:rPr lang="en-US" dirty="0"/>
              <a:t> light</a:t>
            </a:r>
            <a:endParaRPr lang="en-US" b="1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4B520AAD-CF81-1D4F-975A-09EAAC73A676}"/>
              </a:ext>
            </a:extLst>
          </p:cNvPr>
          <p:cNvGrpSpPr/>
          <p:nvPr/>
        </p:nvGrpSpPr>
        <p:grpSpPr>
          <a:xfrm>
            <a:off x="620961" y="4983639"/>
            <a:ext cx="2578306" cy="1859185"/>
            <a:chOff x="2869499" y="4209253"/>
            <a:chExt cx="2578306" cy="1859185"/>
          </a:xfrm>
        </p:grpSpPr>
        <p:pic>
          <p:nvPicPr>
            <p:cNvPr id="10" name="Picture 2">
              <a:extLst>
                <a:ext uri="{FF2B5EF4-FFF2-40B4-BE49-F238E27FC236}">
                  <a16:creationId xmlns:a16="http://schemas.microsoft.com/office/drawing/2014/main" id="{40ED3161-E1CF-6A43-B0DE-AC438EC8CD4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9499" y="4209253"/>
              <a:ext cx="2492657" cy="1859185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43FA9086-37C3-004E-A286-BF2D804A31DE}"/>
                </a:ext>
              </a:extLst>
            </p:cNvPr>
            <p:cNvSpPr txBox="1"/>
            <p:nvPr/>
          </p:nvSpPr>
          <p:spPr>
            <a:xfrm>
              <a:off x="3710726" y="5458467"/>
              <a:ext cx="1737079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en-US" dirty="0"/>
                <a:t>Low-energy (DC)</a:t>
              </a: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0F3FEF36-453E-804E-369B-AB8E1CEDAD12}"/>
              </a:ext>
            </a:extLst>
          </p:cNvPr>
          <p:cNvSpPr txBox="1"/>
          <p:nvPr/>
        </p:nvSpPr>
        <p:spPr>
          <a:xfrm>
            <a:off x="7628468" y="50666"/>
            <a:ext cx="13084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C00000"/>
                </a:solidFill>
              </a:rPr>
              <a:t>Low energy</a:t>
            </a:r>
          </a:p>
          <a:p>
            <a:r>
              <a:rPr lang="en-US" dirty="0">
                <a:solidFill>
                  <a:schemeClr val="accent5"/>
                </a:solidFill>
              </a:rPr>
              <a:t>High energy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9373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45448-C4D2-B84F-9000-59DC1A377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 residuals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5F69A-6A2A-C6E0-DAE7-7B84EE9477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Definition: photon arrival time relative to earliest possible time from geometry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5DB04E-4BF7-4835-6587-D2ECF9077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A1FC9E8-FF71-A5B4-50B1-0E4F3956C3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2955" y="1666696"/>
            <a:ext cx="5130800" cy="49149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AFEE03A-D2B1-B8A3-9FA6-CA6018109E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100" y="2708884"/>
            <a:ext cx="3810000" cy="9017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AB85759-D676-6C50-0FDB-F7FF4CD63F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6910" y="4038457"/>
            <a:ext cx="1905000" cy="5207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4EDFD42-95CE-93F0-2D86-F9942ECC7B3D}"/>
              </a:ext>
            </a:extLst>
          </p:cNvPr>
          <p:cNvSpPr/>
          <p:nvPr/>
        </p:nvSpPr>
        <p:spPr>
          <a:xfrm>
            <a:off x="5093092" y="6212264"/>
            <a:ext cx="23905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arxiv:astro-ph</a:t>
            </a:r>
            <a:r>
              <a:rPr lang="en-US" dirty="0"/>
              <a:t>/0407044</a:t>
            </a:r>
          </a:p>
        </p:txBody>
      </p:sp>
    </p:spTree>
    <p:extLst>
      <p:ext uri="{BB962C8B-B14F-4D97-AF65-F5344CB8AC3E}">
        <p14:creationId xmlns:p14="http://schemas.microsoft.com/office/powerpoint/2010/main" val="18680320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28061-6B42-164E-B37B-8BA5D48A2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Arrival time-residual pdfs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7F131-55F9-3D43-A449-74849974C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PMT jitter (Transit time spread) due to spread in initial energies/momenta of photoelectrons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Additional effects due to:</a:t>
            </a:r>
          </a:p>
          <a:p>
            <a:pPr>
              <a:buFontTx/>
              <a:buChar char="-"/>
            </a:pPr>
            <a:r>
              <a:rPr lang="en-US" dirty="0"/>
              <a:t>noise</a:t>
            </a:r>
          </a:p>
          <a:p>
            <a:pPr>
              <a:buFontTx/>
              <a:buChar char="-"/>
            </a:pPr>
            <a:r>
              <a:rPr lang="en-US" dirty="0"/>
              <a:t>additional cascades along track</a:t>
            </a:r>
          </a:p>
          <a:p>
            <a:pPr>
              <a:buFontTx/>
              <a:buChar char="-"/>
            </a:pPr>
            <a:r>
              <a:rPr lang="en-US" dirty="0"/>
              <a:t>scattering</a:t>
            </a:r>
          </a:p>
          <a:p>
            <a:pPr>
              <a:buFontTx/>
              <a:buChar char="-"/>
            </a:pPr>
            <a:endParaRPr lang="en-US" dirty="0"/>
          </a:p>
          <a:p>
            <a:pPr marL="0" indent="0">
              <a:buNone/>
            </a:pPr>
            <a:r>
              <a:rPr lang="en-US" dirty="0"/>
              <a:t>Original analytic parameterization</a:t>
            </a:r>
          </a:p>
          <a:p>
            <a:pPr>
              <a:buFontTx/>
              <a:buChar char="-"/>
            </a:pPr>
            <a:r>
              <a:rPr lang="en-US" dirty="0"/>
              <a:t>“</a:t>
            </a:r>
            <a:r>
              <a:rPr lang="en-US" dirty="0" err="1"/>
              <a:t>Pandel</a:t>
            </a:r>
            <a:r>
              <a:rPr lang="en-US" dirty="0"/>
              <a:t> function” (gamma dist.)</a:t>
            </a:r>
          </a:p>
          <a:p>
            <a:pPr>
              <a:buFontTx/>
              <a:buChar char="-"/>
            </a:pPr>
            <a:endParaRPr lang="en-US" dirty="0"/>
          </a:p>
          <a:p>
            <a:pPr>
              <a:buFontTx/>
              <a:buChar char="-"/>
            </a:pPr>
            <a:endParaRPr lang="en-US" dirty="0"/>
          </a:p>
          <a:p>
            <a:pPr>
              <a:buFontTx/>
              <a:buChar char="-"/>
            </a:pPr>
            <a:endParaRPr lang="en-US" dirty="0"/>
          </a:p>
          <a:p>
            <a:pPr>
              <a:buFontTx/>
              <a:buChar char="-"/>
            </a:pPr>
            <a:r>
              <a:rPr lang="en-US" dirty="0"/>
              <a:t>Now based on splines/</a:t>
            </a:r>
            <a:r>
              <a:rPr lang="en-US" dirty="0" err="1"/>
              <a:t>NN+basis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0B87E7-73DA-5B4C-B6CF-5776B1625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11</a:t>
            </a:fld>
            <a:endParaRPr lang="en-US"/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AE399FE3-FE7B-DC41-94D8-ECB2094B63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0800" y="1597646"/>
            <a:ext cx="4633200" cy="4739304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FD0483C-6532-4F46-A777-AEBE7521393E}"/>
              </a:ext>
            </a:extLst>
          </p:cNvPr>
          <p:cNvSpPr/>
          <p:nvPr/>
        </p:nvSpPr>
        <p:spPr>
          <a:xfrm>
            <a:off x="6543924" y="1303253"/>
            <a:ext cx="23905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arxiv:astro-ph</a:t>
            </a:r>
            <a:r>
              <a:rPr lang="en-US" dirty="0"/>
              <a:t>/0407044</a:t>
            </a:r>
          </a:p>
        </p:txBody>
      </p:sp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1E6D8CF2-66A2-DD4E-B2FB-92302A1686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533"/>
          <a:stretch/>
        </p:blipFill>
        <p:spPr>
          <a:xfrm>
            <a:off x="0" y="4642992"/>
            <a:ext cx="4369526" cy="1137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64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28061-6B42-164E-B37B-8BA5D48A2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MPE </a:t>
            </a:r>
            <a:r>
              <a:rPr lang="en-US" dirty="0" err="1"/>
              <a:t>Pandel</a:t>
            </a:r>
            <a:r>
              <a:rPr lang="en-US" dirty="0"/>
              <a:t> likelihood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7F131-55F9-3D43-A449-74849974C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/>
              <a:t>Pandel</a:t>
            </a:r>
            <a:r>
              <a:rPr lang="en-US" dirty="0"/>
              <a:t> function cannot cope with negative time residuals so need to convolute with Gaussian</a:t>
            </a:r>
          </a:p>
          <a:p>
            <a:pPr lvl="1"/>
            <a:r>
              <a:rPr lang="en-US" dirty="0">
                <a:hlinkClick r:id="rId2"/>
              </a:rPr>
              <a:t>https://user-web.icecube.wisc.edu/~boersma/PandelUpdates/MPEplots/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0B87E7-73DA-5B4C-B6CF-5776B1625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12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6B2D6C-093C-5B4B-89EC-28220C47B8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56" y="2436414"/>
            <a:ext cx="4487903" cy="288112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C731F8C-137F-564E-B9E0-AEB55F63A9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6096" y="2436415"/>
            <a:ext cx="4487903" cy="288112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79EBFCD-333F-4F45-A6C5-41331026F755}"/>
              </a:ext>
            </a:extLst>
          </p:cNvPr>
          <p:cNvSpPr txBox="1"/>
          <p:nvPr/>
        </p:nvSpPr>
        <p:spPr>
          <a:xfrm>
            <a:off x="1171339" y="2126871"/>
            <a:ext cx="247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Plain MPE (no jitter)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A186FD9-23BF-8D4A-8339-80CAA0983E7C}"/>
              </a:ext>
            </a:extLst>
          </p:cNvPr>
          <p:cNvSpPr txBox="1"/>
          <p:nvPr/>
        </p:nvSpPr>
        <p:spPr>
          <a:xfrm>
            <a:off x="5439410" y="2137775"/>
            <a:ext cx="3294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Gauss convoluted (fast-approx.)</a:t>
            </a:r>
          </a:p>
        </p:txBody>
      </p:sp>
    </p:spTree>
    <p:extLst>
      <p:ext uri="{BB962C8B-B14F-4D97-AF65-F5344CB8AC3E}">
        <p14:creationId xmlns:p14="http://schemas.microsoft.com/office/powerpoint/2010/main" val="10672685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hart, line chart&#10;&#10;Description automatically generated">
            <a:extLst>
              <a:ext uri="{FF2B5EF4-FFF2-40B4-BE49-F238E27FC236}">
                <a16:creationId xmlns:a16="http://schemas.microsoft.com/office/drawing/2014/main" id="{EE099210-63B8-724E-B941-A93B4CB877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7040" y="1822644"/>
            <a:ext cx="6802299" cy="4968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3F232B-6D2B-0041-A605-D17FE5788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SplineReco</a:t>
            </a:r>
            <a:r>
              <a:rPr lang="en-US" dirty="0"/>
              <a:t> Resolutions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01059-A4F2-6944-B10E-B52CF70557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Improvements were made by moving to (photo)spline tables based on simulation (c.f. </a:t>
            </a:r>
            <a:r>
              <a:rPr lang="en-US" dirty="0">
                <a:hlinkClick r:id="rId3"/>
              </a:rPr>
              <a:t>K. Schatto thesis</a:t>
            </a:r>
            <a:r>
              <a:rPr lang="en-US" dirty="0"/>
              <a:t>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24083-6D5B-E441-8355-11F783E21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1009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6D1E0-1B45-9A4B-AF65-30F4A9916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Utilizing full-waveform information</a:t>
            </a:r>
          </a:p>
        </p:txBody>
      </p:sp>
      <p:pic>
        <p:nvPicPr>
          <p:cNvPr id="5" name="movie1.mov" descr="movie1.mov">
            <a:hlinkClick r:id="" action="ppaction://media"/>
            <a:extLst>
              <a:ext uri="{FF2B5EF4-FFF2-40B4-BE49-F238E27FC236}">
                <a16:creationId xmlns:a16="http://schemas.microsoft.com/office/drawing/2014/main" id="{D5AB1311-D395-594A-B606-3C4AFAAA76B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5825" y="878996"/>
            <a:ext cx="7364413" cy="548640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0BAF53-F1A3-434D-B575-37465D9F7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232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1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Full-waveform</a:t>
            </a:r>
            <a:r>
              <a:rPr lang="en-US" dirty="0"/>
              <a:t>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ABEA5-0DF0-1B40-94EE-49A861992F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7575" y="870608"/>
            <a:ext cx="3663218" cy="548640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dirty="0">
                <a:solidFill>
                  <a:schemeClr val="accent5"/>
                </a:solidFill>
              </a:rPr>
              <a:t>Tabulated photon yields 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US" sz="2400" dirty="0"/>
              <a:t>Pros: Fast runtime; gradients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US" sz="2400" dirty="0"/>
              <a:t>Cons: Approximate ice model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800" dirty="0">
                <a:solidFill>
                  <a:schemeClr val="accent6"/>
                </a:solidFill>
              </a:rPr>
              <a:t>Direct photon propagation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US" sz="2400" dirty="0"/>
              <a:t>Pros: Any ice-model can be used exactly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US" sz="2400" dirty="0"/>
              <a:t>Cons: Statistical errors from both data and MC; slow</a:t>
            </a:r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15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19BA775-56C5-504C-A469-96260AE6E590}"/>
              </a:ext>
            </a:extLst>
          </p:cNvPr>
          <p:cNvSpPr/>
          <p:nvPr/>
        </p:nvSpPr>
        <p:spPr>
          <a:xfrm>
            <a:off x="417576" y="6033842"/>
            <a:ext cx="2758319" cy="64633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en-US" dirty="0"/>
              <a:t>IC collaboration, 1311.4767</a:t>
            </a:r>
          </a:p>
          <a:p>
            <a:r>
              <a:rPr lang="en-US" dirty="0"/>
              <a:t>D. </a:t>
            </a:r>
            <a:r>
              <a:rPr lang="en-US" dirty="0" err="1"/>
              <a:t>Chirkin</a:t>
            </a:r>
            <a:r>
              <a:rPr lang="en-US" dirty="0"/>
              <a:t>, </a:t>
            </a:r>
            <a:r>
              <a:rPr lang="is-IS" dirty="0"/>
              <a:t>arXiv:1304.0735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733FC0E-17BB-F943-9547-62A42E92C7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3939439" y="1596701"/>
            <a:ext cx="5127569" cy="4306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8165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F257A-43E2-723D-C5A9-70DE206C5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NN modeling (</a:t>
            </a:r>
            <a:r>
              <a:rPr lang="en-US" dirty="0" err="1"/>
              <a:t>EventGenerator</a:t>
            </a:r>
            <a:r>
              <a:rPr lang="en-US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B7DD0-2A77-B195-5A7D-2514702B5B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Models photoelectron yields with NN using basis functions (e.g. asymmetric gaussian)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E55ADB-E6D3-FFF3-B9FB-F604BC1CF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85F4EC8-054F-3CB3-8D32-D8396584F7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664" y="1914536"/>
            <a:ext cx="8585052" cy="4440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0110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6578F-E1C9-FE40-A27E-6F7C210A5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Minimization approaches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26DB67A-54F5-C249-A5AF-02CF53980A38}"/>
                  </a:ext>
                </a:extLst>
              </p:cNvPr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dirty="0"/>
                  <a:t>Given a likelihood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ℒ</m:t>
                    </m:r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r>
                      <a:rPr lang="en-US" b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𝚯</m:t>
                    </m:r>
                    <m:r>
                      <a:rPr lang="en-US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|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X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Data</m:t>
                        </m:r>
                      </m:sub>
                    </m:sSub>
                    <m:r>
                      <a:rPr lang="en-US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dirty="0"/>
                  <a:t> as a function of </a:t>
                </a:r>
                <a14:m>
                  <m:oMath xmlns:m="http://schemas.openxmlformats.org/officeDocument/2006/math">
                    <m:r>
                      <a:rPr lang="en-US" b="1">
                        <a:latin typeface="Cambria Math" panose="02040503050406030204" pitchFamily="18" charset="0"/>
                      </a:rPr>
                      <m:t>𝚯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=(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𝑧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𝜃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𝐸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dirty="0"/>
                  <a:t>, want to find</a:t>
                </a:r>
                <a:r>
                  <a:rPr lang="en-US" b="1" dirty="0"/>
                  <a:t>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b="1">
                            <a:latin typeface="Cambria Math" panose="02040503050406030204" pitchFamily="18" charset="0"/>
                          </a:rPr>
                          <m:t>𝚯</m:t>
                        </m:r>
                      </m:e>
                      <m:sub>
                        <m:r>
                          <a:rPr lang="en-US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b>
                      <m:sup/>
                    </m:sSubSup>
                  </m:oMath>
                </a14:m>
                <a:r>
                  <a:rPr lang="en-US" dirty="0"/>
                  <a:t> that minimizes the negative likelihood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>
                  <a:buFont typeface="Wingdings" pitchFamily="2" charset="2"/>
                  <a:buChar char="Ø"/>
                </a:pPr>
                <a:r>
                  <a:rPr lang="en-US" dirty="0"/>
                  <a:t>Millipede uses </a:t>
                </a:r>
                <a:r>
                  <a:rPr lang="en-US" b="1" dirty="0"/>
                  <a:t>photon tables </a:t>
                </a:r>
                <a:r>
                  <a:rPr lang="en-US" dirty="0"/>
                  <a:t>which allows for iterative gradient descent</a:t>
                </a:r>
              </a:p>
              <a:p>
                <a:pPr marL="0" indent="0">
                  <a:buNone/>
                </a:pPr>
                <a:endParaRPr lang="en-US" b="1" dirty="0"/>
              </a:p>
              <a:p>
                <a:pPr>
                  <a:buFont typeface="Wingdings" pitchFamily="2" charset="2"/>
                  <a:buChar char="Ø"/>
                </a:pPr>
                <a:r>
                  <a:rPr lang="en-US" dirty="0"/>
                  <a:t>Can also </a:t>
                </a:r>
                <a:r>
                  <a:rPr lang="en-US" b="1" dirty="0"/>
                  <a:t>brute force </a:t>
                </a:r>
                <a:r>
                  <a:rPr lang="en-US" dirty="0"/>
                  <a:t>all possible directions </a:t>
                </a:r>
                <a14:m>
                  <m:oMath xmlns:m="http://schemas.openxmlformats.org/officeDocument/2006/math">
                    <m:r>
                      <a:rPr lang="en-US" b="0" i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𝜃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b="1" dirty="0"/>
                  <a:t> </a:t>
                </a:r>
                <a:r>
                  <a:rPr lang="en-US" dirty="0"/>
                  <a:t>to reduce the minimization to only 5 dimensions (</a:t>
                </a:r>
                <a:r>
                  <a:rPr lang="en-US" dirty="0" err="1"/>
                  <a:t>realtime</a:t>
                </a:r>
                <a:r>
                  <a:rPr lang="en-US" dirty="0"/>
                  <a:t> alerts)</a:t>
                </a:r>
                <a:endParaRPr lang="en-US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26DB67A-54F5-C249-A5AF-02CF53980A3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>
                <a:blip r:embed="rId2"/>
                <a:stretch>
                  <a:fillRect l="-1846" t="-1386" r="-61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C92308-FC22-C34C-974F-DADF26015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4FEBF1-3671-2144-8487-3212CF79F37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52840" r="31111" b="9383"/>
          <a:stretch/>
        </p:blipFill>
        <p:spPr>
          <a:xfrm>
            <a:off x="7501467" y="809528"/>
            <a:ext cx="1549400" cy="849671"/>
          </a:xfrm>
          <a:prstGeom prst="rect">
            <a:avLst/>
          </a:prstGeom>
        </p:spPr>
      </p:pic>
      <p:pic>
        <p:nvPicPr>
          <p:cNvPr id="8" name="Picture 7" descr="A screen shot of a chart&#10;&#10;Description automatically generated">
            <a:extLst>
              <a:ext uri="{FF2B5EF4-FFF2-40B4-BE49-F238E27FC236}">
                <a16:creationId xmlns:a16="http://schemas.microsoft.com/office/drawing/2014/main" id="{E24F0170-CE04-E59F-FE54-072CAD36CB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2733" y="1839114"/>
            <a:ext cx="2927896" cy="1869015"/>
          </a:xfrm>
          <a:prstGeom prst="rect">
            <a:avLst/>
          </a:prstGeom>
        </p:spPr>
      </p:pic>
      <p:pic>
        <p:nvPicPr>
          <p:cNvPr id="10" name="Picture 9" descr="A screen shot of a diagram&#10;&#10;Description automatically generated">
            <a:extLst>
              <a:ext uri="{FF2B5EF4-FFF2-40B4-BE49-F238E27FC236}">
                <a16:creationId xmlns:a16="http://schemas.microsoft.com/office/drawing/2014/main" id="{60EDC148-B4F7-CD56-6413-F2770983E5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6040" y="3816946"/>
            <a:ext cx="4041282" cy="2845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0232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35DBF-0150-C646-A531-C120BF513A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Low-energy </a:t>
            </a:r>
            <a:r>
              <a:rPr lang="en-US" dirty="0" err="1"/>
              <a:t>reco</a:t>
            </a:r>
            <a:r>
              <a:rPr lang="en-US" dirty="0"/>
              <a:t>: </a:t>
            </a:r>
            <a:r>
              <a:rPr lang="en-US" dirty="0" err="1"/>
              <a:t>RetroReco</a:t>
            </a:r>
            <a:r>
              <a:rPr lang="en-US" dirty="0"/>
              <a:t> and </a:t>
            </a:r>
            <a:r>
              <a:rPr lang="en-US" dirty="0" err="1"/>
              <a:t>DirectReco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CDB15-1AB0-4747-9426-D2E142C2AD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/>
              <a:t>RetroReco</a:t>
            </a:r>
            <a:r>
              <a:rPr lang="en-US" dirty="0"/>
              <a:t>: emit photons from DOM and track </a:t>
            </a:r>
            <a:r>
              <a:rPr lang="en-US" dirty="0">
                <a:sym typeface="Wingdings" pitchFamily="2" charset="2"/>
              </a:rPr>
              <a:t> then build retro tables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9EF6A5-1F1E-6943-877D-4239EFB606C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/>
              <a:t>DirectReco</a:t>
            </a:r>
            <a:r>
              <a:rPr lang="en-US" dirty="0"/>
              <a:t>: like </a:t>
            </a:r>
            <a:r>
              <a:rPr lang="en-US" dirty="0" err="1"/>
              <a:t>DirectFit</a:t>
            </a:r>
            <a:r>
              <a:rPr lang="en-US" dirty="0"/>
              <a:t> but for lower energies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0E08C2-5512-6F4A-8AFC-69BDDEBB0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18</a:t>
            </a:fld>
            <a:endParaRPr lang="en-US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0C3EEB7B-A634-C742-A8E4-02F6068EDE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58" y="1390138"/>
            <a:ext cx="3409467" cy="2272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>
            <a:extLst>
              <a:ext uri="{FF2B5EF4-FFF2-40B4-BE49-F238E27FC236}">
                <a16:creationId xmlns:a16="http://schemas.microsoft.com/office/drawing/2014/main" id="{B168EF44-57A3-A04A-9807-6647CD6E4A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75" y="3786060"/>
            <a:ext cx="3769645" cy="293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hart&#10;&#10;Description automatically generated">
            <a:extLst>
              <a:ext uri="{FF2B5EF4-FFF2-40B4-BE49-F238E27FC236}">
                <a16:creationId xmlns:a16="http://schemas.microsoft.com/office/drawing/2014/main" id="{1750A09D-DC4B-654C-95BE-18703D9969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1348" y="1696894"/>
            <a:ext cx="2873685" cy="2157190"/>
          </a:xfrm>
          <a:prstGeom prst="rect">
            <a:avLst/>
          </a:prstGeom>
        </p:spPr>
      </p:pic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9BFBADFA-E30F-4140-BF46-B5092B8E0B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30487" y="3971176"/>
            <a:ext cx="4579842" cy="2563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0758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5C157-5C49-444A-8597-1911CBB79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Approaches for reconstruction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CBBE6-D6AB-A440-BEB9-D52FE7CB28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868680"/>
            <a:ext cx="8313420" cy="59764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Tracks</a:t>
            </a:r>
          </a:p>
          <a:p>
            <a:r>
              <a:rPr lang="en-US" dirty="0"/>
              <a:t>Use </a:t>
            </a:r>
            <a:r>
              <a:rPr lang="en-US" b="1" dirty="0"/>
              <a:t>first-hit times </a:t>
            </a:r>
            <a:r>
              <a:rPr lang="en-US" dirty="0"/>
              <a:t>for </a:t>
            </a:r>
            <a:r>
              <a:rPr lang="en-US" i="1" dirty="0"/>
              <a:t>directional</a:t>
            </a:r>
            <a:r>
              <a:rPr lang="en-US" dirty="0"/>
              <a:t> reconstruction (</a:t>
            </a:r>
            <a:r>
              <a:rPr lang="en-US" dirty="0">
                <a:solidFill>
                  <a:srgbClr val="C00000"/>
                </a:solidFill>
              </a:rPr>
              <a:t>SANTA</a:t>
            </a:r>
            <a:r>
              <a:rPr lang="en-US" dirty="0"/>
              <a:t>, </a:t>
            </a:r>
            <a:r>
              <a:rPr lang="en-US" dirty="0" err="1">
                <a:solidFill>
                  <a:schemeClr val="accent5"/>
                </a:solidFill>
              </a:rPr>
              <a:t>SplineReco</a:t>
            </a:r>
            <a:r>
              <a:rPr lang="en-US" dirty="0"/>
              <a:t>)</a:t>
            </a:r>
          </a:p>
          <a:p>
            <a:r>
              <a:rPr lang="en-US" dirty="0"/>
              <a:t>Use </a:t>
            </a:r>
            <a:r>
              <a:rPr lang="en-US" b="1" dirty="0"/>
              <a:t>full-waveform </a:t>
            </a:r>
            <a:r>
              <a:rPr lang="en-US" dirty="0"/>
              <a:t>information by fitting predicted light yields to what is actually seen (</a:t>
            </a:r>
            <a:r>
              <a:rPr lang="en-US" dirty="0" err="1">
                <a:solidFill>
                  <a:srgbClr val="C00000"/>
                </a:solidFill>
              </a:rPr>
              <a:t>RetroReco</a:t>
            </a:r>
            <a:r>
              <a:rPr lang="en-US" dirty="0"/>
              <a:t>, </a:t>
            </a:r>
            <a:r>
              <a:rPr lang="en-US" dirty="0" err="1">
                <a:solidFill>
                  <a:srgbClr val="C00000"/>
                </a:solidFill>
              </a:rPr>
              <a:t>DirectReco</a:t>
            </a:r>
            <a:r>
              <a:rPr lang="en-US" dirty="0"/>
              <a:t>, </a:t>
            </a:r>
            <a:r>
              <a:rPr lang="en-US" dirty="0" err="1">
                <a:solidFill>
                  <a:schemeClr val="accent5"/>
                </a:solidFill>
              </a:rPr>
              <a:t>MuEx</a:t>
            </a:r>
            <a:r>
              <a:rPr lang="en-US" dirty="0"/>
              <a:t>, </a:t>
            </a:r>
            <a:r>
              <a:rPr lang="en-US" dirty="0">
                <a:solidFill>
                  <a:schemeClr val="accent5"/>
                </a:solidFill>
              </a:rPr>
              <a:t>Millipede</a:t>
            </a:r>
            <a:r>
              <a:rPr lang="en-US" dirty="0"/>
              <a:t>, </a:t>
            </a:r>
            <a:r>
              <a:rPr lang="en-US" dirty="0" err="1">
                <a:solidFill>
                  <a:schemeClr val="accent5"/>
                </a:solidFill>
              </a:rPr>
              <a:t>DirectFit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Millipede works for </a:t>
            </a:r>
            <a:r>
              <a:rPr lang="en-US" b="1" dirty="0"/>
              <a:t>high-energy tracks</a:t>
            </a:r>
            <a:r>
              <a:rPr lang="en-US" dirty="0"/>
              <a:t> by breaking it up into multiple cascades along the track due to muon stochastic energy losses</a:t>
            </a:r>
          </a:p>
          <a:p>
            <a:r>
              <a:rPr lang="en-US" dirty="0"/>
              <a:t>Likelihood-free inference (</a:t>
            </a:r>
            <a:r>
              <a:rPr lang="en-US" dirty="0" err="1">
                <a:solidFill>
                  <a:srgbClr val="C00000"/>
                </a:solidFill>
              </a:rPr>
              <a:t>FreeDOM</a:t>
            </a:r>
            <a:r>
              <a:rPr lang="en-US" dirty="0"/>
              <a:t>)</a:t>
            </a:r>
          </a:p>
          <a:p>
            <a:r>
              <a:rPr lang="en-US" dirty="0"/>
              <a:t>Energy </a:t>
            </a:r>
            <a:r>
              <a:rPr lang="en-US" dirty="0" err="1"/>
              <a:t>reco</a:t>
            </a:r>
            <a:r>
              <a:rPr lang="en-US" dirty="0"/>
              <a:t> (</a:t>
            </a:r>
            <a:r>
              <a:rPr lang="en-US" dirty="0" err="1">
                <a:solidFill>
                  <a:schemeClr val="accent5"/>
                </a:solidFill>
              </a:rPr>
              <a:t>TruncatedEnergy</a:t>
            </a:r>
            <a:r>
              <a:rPr lang="en-US" dirty="0"/>
              <a:t>)</a:t>
            </a:r>
          </a:p>
          <a:p>
            <a:r>
              <a:rPr lang="en-US" dirty="0"/>
              <a:t>ML (</a:t>
            </a:r>
            <a:r>
              <a:rPr lang="en-US" dirty="0">
                <a:solidFill>
                  <a:srgbClr val="C00000"/>
                </a:solidFill>
              </a:rPr>
              <a:t>FLERCNN</a:t>
            </a:r>
            <a:r>
              <a:rPr lang="en-US" dirty="0">
                <a:solidFill>
                  <a:schemeClr val="accent5"/>
                </a:solidFill>
              </a:rPr>
              <a:t>, TNF</a:t>
            </a:r>
            <a:r>
              <a:rPr lang="en-US" dirty="0"/>
              <a:t>)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dirty="0"/>
              <a:t>Cascades</a:t>
            </a:r>
          </a:p>
          <a:p>
            <a:r>
              <a:rPr lang="en-US" dirty="0"/>
              <a:t>Use </a:t>
            </a:r>
            <a:r>
              <a:rPr lang="en-US" b="1" dirty="0"/>
              <a:t>full-waveform </a:t>
            </a:r>
            <a:r>
              <a:rPr lang="en-US" dirty="0"/>
              <a:t>information by fitting predicted light yields to what is actually seen (</a:t>
            </a:r>
            <a:r>
              <a:rPr lang="en-US" dirty="0" err="1">
                <a:solidFill>
                  <a:srgbClr val="C00000"/>
                </a:solidFill>
              </a:rPr>
              <a:t>RetroReco</a:t>
            </a:r>
            <a:r>
              <a:rPr lang="en-US" dirty="0"/>
              <a:t>, </a:t>
            </a:r>
            <a:r>
              <a:rPr lang="en-US" dirty="0" err="1">
                <a:solidFill>
                  <a:srgbClr val="C00000"/>
                </a:solidFill>
              </a:rPr>
              <a:t>DirectReco</a:t>
            </a:r>
            <a:r>
              <a:rPr lang="en-US" dirty="0">
                <a:solidFill>
                  <a:srgbClr val="C00000"/>
                </a:solidFill>
              </a:rPr>
              <a:t>, </a:t>
            </a:r>
            <a:r>
              <a:rPr lang="en-US" dirty="0">
                <a:solidFill>
                  <a:schemeClr val="accent5"/>
                </a:solidFill>
              </a:rPr>
              <a:t>Monopod, </a:t>
            </a:r>
            <a:r>
              <a:rPr lang="en-US" dirty="0" err="1">
                <a:solidFill>
                  <a:schemeClr val="accent5"/>
                </a:solidFill>
              </a:rPr>
              <a:t>DirectFit</a:t>
            </a:r>
            <a:r>
              <a:rPr lang="en-US" dirty="0"/>
              <a:t>)</a:t>
            </a:r>
          </a:p>
          <a:p>
            <a:r>
              <a:rPr lang="en-US" dirty="0"/>
              <a:t>ML (</a:t>
            </a:r>
            <a:r>
              <a:rPr lang="en-US" dirty="0">
                <a:solidFill>
                  <a:srgbClr val="C00000"/>
                </a:solidFill>
              </a:rPr>
              <a:t>FLERCNN</a:t>
            </a:r>
            <a:r>
              <a:rPr lang="en-US" dirty="0"/>
              <a:t>, </a:t>
            </a:r>
            <a:r>
              <a:rPr lang="en-US" dirty="0">
                <a:solidFill>
                  <a:schemeClr val="accent5"/>
                </a:solidFill>
              </a:rPr>
              <a:t>DNN, TNF</a:t>
            </a:r>
            <a:r>
              <a:rPr lang="en-US" dirty="0"/>
              <a:t>)</a:t>
            </a:r>
          </a:p>
          <a:p>
            <a:r>
              <a:rPr lang="en-US" dirty="0"/>
              <a:t>ML+LLH approaches (</a:t>
            </a:r>
            <a:r>
              <a:rPr lang="en-US" dirty="0" err="1">
                <a:solidFill>
                  <a:schemeClr val="accent5"/>
                </a:solidFill>
              </a:rPr>
              <a:t>EventGenerator</a:t>
            </a:r>
            <a:r>
              <a:rPr lang="en-US" dirty="0"/>
              <a:t>)</a:t>
            </a:r>
          </a:p>
          <a:p>
            <a:r>
              <a:rPr lang="en-US" dirty="0"/>
              <a:t>Likelihood-free inference (</a:t>
            </a:r>
            <a:r>
              <a:rPr lang="en-US" dirty="0" err="1">
                <a:solidFill>
                  <a:srgbClr val="C00000"/>
                </a:solidFill>
              </a:rPr>
              <a:t>FreeDOM</a:t>
            </a:r>
            <a:r>
              <a:rPr lang="en-US" dirty="0"/>
              <a:t>)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803D92-0AE7-B448-94A7-9D8B9CCE7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294069-4EE7-5D47-A651-7B7BCCE6CCE4}"/>
              </a:ext>
            </a:extLst>
          </p:cNvPr>
          <p:cNvSpPr txBox="1"/>
          <p:nvPr/>
        </p:nvSpPr>
        <p:spPr>
          <a:xfrm>
            <a:off x="7628468" y="50666"/>
            <a:ext cx="13084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C00000"/>
                </a:solidFill>
              </a:rPr>
              <a:t>Low energy</a:t>
            </a:r>
          </a:p>
          <a:p>
            <a:r>
              <a:rPr lang="en-US" dirty="0">
                <a:solidFill>
                  <a:schemeClr val="accent5"/>
                </a:solidFill>
              </a:rPr>
              <a:t>High energy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5307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hotons from an electromagnetic shower in South Pole ice [1080p]-2.mp4">
            <a:hlinkClick r:id="" action="ppaction://media"/>
            <a:extLst>
              <a:ext uri="{FF2B5EF4-FFF2-40B4-BE49-F238E27FC236}">
                <a16:creationId xmlns:a16="http://schemas.microsoft.com/office/drawing/2014/main" id="{FBF40756-F89F-A140-A419-811A2CEEE1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7001" t="11378" r="9681" b="9127"/>
          <a:stretch/>
        </p:blipFill>
        <p:spPr>
          <a:xfrm>
            <a:off x="1469389" y="3493404"/>
            <a:ext cx="6197601" cy="33264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2F442B-9C2A-4B4B-8EA9-EC748DB79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in cascade reconstruction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D94C9-0305-FA48-8A88-1A44462C6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Large distances between DOMs means not many detected photons</a:t>
            </a:r>
          </a:p>
          <a:p>
            <a:pPr marL="0" indent="0">
              <a:buNone/>
            </a:pPr>
            <a:r>
              <a:rPr lang="en-US" dirty="0"/>
              <a:t>Small asymmetry means high dependence on ice modeling</a:t>
            </a:r>
          </a:p>
          <a:p>
            <a:pPr marL="0" indent="0">
              <a:buNone/>
            </a:pPr>
            <a:r>
              <a:rPr lang="en-US" dirty="0"/>
              <a:t>Sheer number of photons difficult to simulate</a:t>
            </a:r>
          </a:p>
          <a:p>
            <a:pPr marL="428625">
              <a:buFont typeface="+mj-lt"/>
              <a:buAutoNum type="arabicPeriod"/>
            </a:pPr>
            <a:r>
              <a:rPr lang="en-US" dirty="0"/>
              <a:t>Tabulate photon yields for a single ice model (Millipede/Monopod)</a:t>
            </a:r>
          </a:p>
          <a:p>
            <a:pPr marL="714375" lvl="1" indent="-285750"/>
            <a:r>
              <a:rPr lang="en-US" dirty="0"/>
              <a:t>Fast, table generation time-consuming</a:t>
            </a:r>
          </a:p>
          <a:p>
            <a:pPr marL="428625">
              <a:buFont typeface="+mj-lt"/>
              <a:buAutoNum type="arabicPeriod"/>
            </a:pPr>
            <a:r>
              <a:rPr lang="en-US" dirty="0"/>
              <a:t>Directly propagate all photons for any ice model (</a:t>
            </a:r>
            <a:r>
              <a:rPr lang="en-US" dirty="0" err="1"/>
              <a:t>DirectFit</a:t>
            </a:r>
            <a:r>
              <a:rPr lang="en-US" dirty="0"/>
              <a:t>)</a:t>
            </a:r>
          </a:p>
          <a:p>
            <a:pPr marL="685800" lvl="1"/>
            <a:r>
              <a:rPr lang="en-US" dirty="0"/>
              <a:t>Slow but accurate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53FCE3-0BB7-F048-A9F7-0F20956C3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20</a:t>
            </a:fld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F19A31-24B7-8C47-A398-2FEED55F9E54}"/>
              </a:ext>
            </a:extLst>
          </p:cNvPr>
          <p:cNvSpPr txBox="1"/>
          <p:nvPr/>
        </p:nvSpPr>
        <p:spPr>
          <a:xfrm>
            <a:off x="2133600" y="3573780"/>
            <a:ext cx="574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0.01% of all Cherenkov photons for a 1 </a:t>
            </a:r>
            <a:r>
              <a:rPr lang="en-US" dirty="0" err="1">
                <a:solidFill>
                  <a:schemeClr val="bg1"/>
                </a:solidFill>
              </a:rPr>
              <a:t>TeV</a:t>
            </a:r>
            <a:r>
              <a:rPr lang="en-US" dirty="0">
                <a:solidFill>
                  <a:schemeClr val="bg1"/>
                </a:solidFill>
              </a:rPr>
              <a:t> cascade</a:t>
            </a:r>
          </a:p>
        </p:txBody>
      </p:sp>
    </p:spTree>
    <p:extLst>
      <p:ext uri="{BB962C8B-B14F-4D97-AF65-F5344CB8AC3E}">
        <p14:creationId xmlns:p14="http://schemas.microsoft.com/office/powerpoint/2010/main" val="881648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1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F045B-73CE-CCFD-2FDA-DCB7EC4A3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Photon yields vs ice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BCA8DA-059A-2C42-23DD-2D7568A166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Number of arrival P.E.s shows clear correlation with ice optical properties</a:t>
            </a:r>
          </a:p>
          <a:p>
            <a:pPr marL="0" indent="0">
              <a:buNone/>
            </a:pPr>
            <a:r>
              <a:rPr lang="en-US" dirty="0"/>
              <a:t>Differences between receiver in front of / behind shower allows for directional reconstruction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66F3EC-8753-CC3D-D50A-074237910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21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B6FEE6B-3337-BCAF-E094-A5EFC16D86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101" y="2166928"/>
            <a:ext cx="8313419" cy="408248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7FE20A2-9EC1-70F1-C255-9E7C3A4F06DA}"/>
              </a:ext>
            </a:extLst>
          </p:cNvPr>
          <p:cNvSpPr/>
          <p:nvPr/>
        </p:nvSpPr>
        <p:spPr>
          <a:xfrm>
            <a:off x="6772946" y="6004955"/>
            <a:ext cx="17235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>
                <a:hlinkClick r:id="rId3"/>
              </a:rPr>
              <a:t>JINST</a:t>
            </a:r>
            <a:r>
              <a:rPr lang="en-US" dirty="0">
                <a:hlinkClick r:id="rId3"/>
              </a:rPr>
              <a:t> </a:t>
            </a:r>
            <a:r>
              <a:rPr lang="en-US" b="1" dirty="0">
                <a:hlinkClick r:id="rId3"/>
              </a:rPr>
              <a:t>19</a:t>
            </a:r>
            <a:r>
              <a:rPr lang="en-US" dirty="0">
                <a:hlinkClick r:id="rId3"/>
              </a:rPr>
              <a:t> P06026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28713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Cascade orientation from full-waveform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010064" y="1245725"/>
            <a:ext cx="3998604" cy="437454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22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9262B21-8F7B-DB41-B9F6-121175ED82BF}"/>
              </a:ext>
            </a:extLst>
          </p:cNvPr>
          <p:cNvSpPr txBox="1"/>
          <p:nvPr/>
        </p:nvSpPr>
        <p:spPr>
          <a:xfrm>
            <a:off x="6151032" y="1976864"/>
            <a:ext cx="276436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Differences between </a:t>
            </a:r>
            <a:r>
              <a:rPr lang="en-US" dirty="0">
                <a:solidFill>
                  <a:schemeClr val="accent5">
                    <a:lumMod val="75000"/>
                  </a:schemeClr>
                </a:solidFill>
              </a:rPr>
              <a:t>best-fit</a:t>
            </a:r>
            <a:r>
              <a:rPr lang="en-US" dirty="0"/>
              <a:t> and </a:t>
            </a:r>
            <a:r>
              <a:rPr lang="en-US" dirty="0">
                <a:solidFill>
                  <a:srgbClr val="FF0000"/>
                </a:solidFill>
              </a:rPr>
              <a:t>reversed-orientation</a:t>
            </a:r>
            <a:r>
              <a:rPr lang="en-US" dirty="0"/>
              <a:t> from Monopod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Time-windows where PMT saturates or calibration failed are shaded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8EB90F-D8C4-3F46-8252-158FF276FD1C}"/>
              </a:ext>
            </a:extLst>
          </p:cNvPr>
          <p:cNvSpPr txBox="1"/>
          <p:nvPr/>
        </p:nvSpPr>
        <p:spPr>
          <a:xfrm>
            <a:off x="2374392" y="803452"/>
            <a:ext cx="1942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Bert “</a:t>
            </a:r>
            <a:r>
              <a:rPr lang="en-US" dirty="0" err="1"/>
              <a:t>panopticon</a:t>
            </a:r>
            <a:r>
              <a:rPr lang="en-US" dirty="0"/>
              <a:t>”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BB0EF47-8AF9-FC45-90AD-30D6CE3F67CC}"/>
              </a:ext>
            </a:extLst>
          </p:cNvPr>
          <p:cNvGrpSpPr/>
          <p:nvPr/>
        </p:nvGrpSpPr>
        <p:grpSpPr>
          <a:xfrm>
            <a:off x="0" y="806840"/>
            <a:ext cx="8483600" cy="5857473"/>
            <a:chOff x="0" y="806840"/>
            <a:chExt cx="8483600" cy="5857473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2"/>
            <a:srcRect b="5810"/>
            <a:stretch/>
          </p:blipFill>
          <p:spPr>
            <a:xfrm>
              <a:off x="0" y="806840"/>
              <a:ext cx="6218767" cy="5857473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0E47AEFA-3824-A744-A044-7279F7D98A9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218767" y="3086054"/>
              <a:ext cx="2264833" cy="1975895"/>
            </a:xfrm>
            <a:prstGeom prst="rect">
              <a:avLst/>
            </a:prstGeom>
          </p:spPr>
        </p:pic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751A48B-F114-F647-B31E-96CFE0462600}"/>
                </a:ext>
              </a:extLst>
            </p:cNvPr>
            <p:cNvCxnSpPr/>
            <p:nvPr/>
          </p:nvCxnSpPr>
          <p:spPr>
            <a:xfrm flipV="1">
              <a:off x="5816600" y="3200400"/>
              <a:ext cx="651933" cy="719667"/>
            </a:xfrm>
            <a:prstGeom prst="line">
              <a:avLst/>
            </a:prstGeom>
            <a:ln w="127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7A4C9F85-EF8A-4846-8CD1-A6123F4009B9}"/>
                </a:ext>
              </a:extLst>
            </p:cNvPr>
            <p:cNvCxnSpPr>
              <a:cxnSpLocks/>
            </p:cNvCxnSpPr>
            <p:nvPr/>
          </p:nvCxnSpPr>
          <p:spPr>
            <a:xfrm>
              <a:off x="5837767" y="4538133"/>
              <a:ext cx="529166" cy="296334"/>
            </a:xfrm>
            <a:prstGeom prst="line">
              <a:avLst/>
            </a:prstGeom>
            <a:ln w="127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573864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54A70-4373-A348-8C81-C9440F9D6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Photon amplitudes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D9653-3343-7C47-BD14-E5282369D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Photon flux at different </a:t>
            </a:r>
            <a:r>
              <a:rPr lang="en-US" dirty="0" err="1"/>
              <a:t>recievers</a:t>
            </a:r>
            <a:r>
              <a:rPr lang="en-US" dirty="0"/>
              <a:t> as taken from </a:t>
            </a:r>
            <a:r>
              <a:rPr lang="en-US" dirty="0" err="1"/>
              <a:t>photospline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Cherenkov peaks visible nearby, falls off rapidly with distance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2C8A8E-B7D8-E847-898C-7128B72FD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23</a:t>
            </a:fld>
            <a:endParaRPr lang="en-US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3EE37008-65A1-6141-B175-C6321DD72684}"/>
              </a:ext>
            </a:extLst>
          </p:cNvPr>
          <p:cNvGrpSpPr/>
          <p:nvPr/>
        </p:nvGrpSpPr>
        <p:grpSpPr>
          <a:xfrm>
            <a:off x="512420" y="2023637"/>
            <a:ext cx="2981946" cy="3865627"/>
            <a:chOff x="3164180" y="1977917"/>
            <a:chExt cx="2981946" cy="3865627"/>
          </a:xfrm>
        </p:grpSpPr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9F5AD056-AB4F-EB4C-9370-6EBDE8BB03E3}"/>
                </a:ext>
              </a:extLst>
            </p:cNvPr>
            <p:cNvGrpSpPr/>
            <p:nvPr/>
          </p:nvGrpSpPr>
          <p:grpSpPr>
            <a:xfrm>
              <a:off x="3575602" y="2768073"/>
              <a:ext cx="2570524" cy="1618569"/>
              <a:chOff x="2478555" y="3137210"/>
              <a:chExt cx="2570524" cy="1618569"/>
            </a:xfrm>
          </p:grpSpPr>
          <p:sp>
            <p:nvSpPr>
              <p:cNvPr id="64" name="Oval 63">
                <a:extLst>
                  <a:ext uri="{FF2B5EF4-FFF2-40B4-BE49-F238E27FC236}">
                    <a16:creationId xmlns:a16="http://schemas.microsoft.com/office/drawing/2014/main" id="{039C9635-6DEC-AD40-AFC3-320AADCE9D2F}"/>
                  </a:ext>
                </a:extLst>
              </p:cNvPr>
              <p:cNvSpPr/>
              <p:nvPr/>
            </p:nvSpPr>
            <p:spPr>
              <a:xfrm>
                <a:off x="2478555" y="3137210"/>
                <a:ext cx="427381" cy="427382"/>
              </a:xfrm>
              <a:prstGeom prst="ellipse">
                <a:avLst/>
              </a:prstGeom>
              <a:solidFill>
                <a:schemeClr val="accent6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65" name="Straight Arrow Connector 64">
                <a:extLst>
                  <a:ext uri="{FF2B5EF4-FFF2-40B4-BE49-F238E27FC236}">
                    <a16:creationId xmlns:a16="http://schemas.microsoft.com/office/drawing/2014/main" id="{1EC26062-95D4-D341-AA81-80A5DC5D94AB}"/>
                  </a:ext>
                </a:extLst>
              </p:cNvPr>
              <p:cNvCxnSpPr>
                <a:cxnSpLocks/>
                <a:endCxn id="64" idx="5"/>
              </p:cNvCxnSpPr>
              <p:nvPr/>
            </p:nvCxnSpPr>
            <p:spPr>
              <a:xfrm flipH="1" flipV="1">
                <a:off x="2843348" y="3502003"/>
                <a:ext cx="1261516" cy="947572"/>
              </a:xfrm>
              <a:prstGeom prst="straightConnector1">
                <a:avLst/>
              </a:prstGeom>
              <a:ln>
                <a:headEnd type="none" w="med" len="med"/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6" name="Straight Arrow Connector 65">
                <a:extLst>
                  <a:ext uri="{FF2B5EF4-FFF2-40B4-BE49-F238E27FC236}">
                    <a16:creationId xmlns:a16="http://schemas.microsoft.com/office/drawing/2014/main" id="{F832FAA3-4C49-7F41-A97A-B06FE4DE268D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3329609" y="4273826"/>
                <a:ext cx="1719470" cy="447262"/>
              </a:xfrm>
              <a:prstGeom prst="straightConnector1">
                <a:avLst/>
              </a:prstGeom>
              <a:ln w="28575">
                <a:prstDash val="solid"/>
                <a:tailEnd type="triangle"/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67" name="Straight Arrow Connector 66">
                <a:extLst>
                  <a:ext uri="{FF2B5EF4-FFF2-40B4-BE49-F238E27FC236}">
                    <a16:creationId xmlns:a16="http://schemas.microsoft.com/office/drawing/2014/main" id="{942202CA-490F-1A45-8E1C-082AE79B7DD5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4144618" y="4025348"/>
                <a:ext cx="0" cy="447262"/>
              </a:xfrm>
              <a:prstGeom prst="straightConnector1">
                <a:avLst/>
              </a:prstGeom>
              <a:ln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68" name="TextBox 67">
                <a:extLst>
                  <a:ext uri="{FF2B5EF4-FFF2-40B4-BE49-F238E27FC236}">
                    <a16:creationId xmlns:a16="http://schemas.microsoft.com/office/drawing/2014/main" id="{11AB40BF-EF73-BD4C-8A1E-7EF7BF665E98}"/>
                  </a:ext>
                </a:extLst>
              </p:cNvPr>
              <p:cNvSpPr txBox="1"/>
              <p:nvPr/>
            </p:nvSpPr>
            <p:spPr>
              <a:xfrm>
                <a:off x="4104864" y="3826567"/>
                <a:ext cx="2760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z</a:t>
                </a:r>
              </a:p>
            </p:txBody>
          </p:sp>
          <p:sp>
            <p:nvSpPr>
              <p:cNvPr id="69" name="Explosion 1 68">
                <a:extLst>
                  <a:ext uri="{FF2B5EF4-FFF2-40B4-BE49-F238E27FC236}">
                    <a16:creationId xmlns:a16="http://schemas.microsoft.com/office/drawing/2014/main" id="{9DE10622-387C-8043-B56B-4A3537ED19C5}"/>
                  </a:ext>
                </a:extLst>
              </p:cNvPr>
              <p:cNvSpPr/>
              <p:nvPr/>
            </p:nvSpPr>
            <p:spPr>
              <a:xfrm>
                <a:off x="4065108" y="4384740"/>
                <a:ext cx="188840" cy="207137"/>
              </a:xfrm>
              <a:prstGeom prst="irregularSeal1">
                <a:avLst/>
              </a:prstGeom>
              <a:solidFill>
                <a:schemeClr val="accent4">
                  <a:lumMod val="40000"/>
                  <a:lumOff val="60000"/>
                </a:schemeClr>
              </a:solidFill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0" name="Arc 69">
                <a:extLst>
                  <a:ext uri="{FF2B5EF4-FFF2-40B4-BE49-F238E27FC236}">
                    <a16:creationId xmlns:a16="http://schemas.microsoft.com/office/drawing/2014/main" id="{8BBE465A-8457-5D47-A021-E29711551DB7}"/>
                  </a:ext>
                </a:extLst>
              </p:cNvPr>
              <p:cNvSpPr/>
              <p:nvPr/>
            </p:nvSpPr>
            <p:spPr>
              <a:xfrm rot="15329525">
                <a:off x="3718381" y="4254112"/>
                <a:ext cx="236668" cy="180541"/>
              </a:xfrm>
              <a:prstGeom prst="arc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1" name="Arc 70">
                <a:extLst>
                  <a:ext uri="{FF2B5EF4-FFF2-40B4-BE49-F238E27FC236}">
                    <a16:creationId xmlns:a16="http://schemas.microsoft.com/office/drawing/2014/main" id="{F97D3984-9590-FA4B-B3DE-860A4DB88511}"/>
                  </a:ext>
                </a:extLst>
              </p:cNvPr>
              <p:cNvSpPr/>
              <p:nvPr/>
            </p:nvSpPr>
            <p:spPr>
              <a:xfrm rot="464228">
                <a:off x="3911900" y="4304299"/>
                <a:ext cx="416519" cy="451480"/>
              </a:xfrm>
              <a:prstGeom prst="arc">
                <a:avLst>
                  <a:gd name="adj1" fmla="val 16200000"/>
                  <a:gd name="adj2" fmla="val 21573533"/>
                </a:avLst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72" name="TextBox 71">
                    <a:extLst>
                      <a:ext uri="{FF2B5EF4-FFF2-40B4-BE49-F238E27FC236}">
                        <a16:creationId xmlns:a16="http://schemas.microsoft.com/office/drawing/2014/main" id="{63BCA2D8-1EF4-0A43-84CF-9ABC1962544A}"/>
                      </a:ext>
                    </a:extLst>
                  </p:cNvPr>
                  <p:cNvSpPr txBox="1"/>
                  <p:nvPr/>
                </p:nvSpPr>
                <p:spPr>
                  <a:xfrm>
                    <a:off x="4203928" y="4187965"/>
                    <a:ext cx="239507" cy="26161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11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1100" b="0" i="0" smtClean="0">
                                  <a:latin typeface="Cambria Math" panose="02040503050406030204" pitchFamily="18" charset="0"/>
                                </a:rPr>
                                <m:t>Θ</m:t>
                              </m:r>
                            </m:e>
                            <m:sub>
                              <m:r>
                                <a:rPr lang="en-US" sz="1100" b="0" i="1" smtClean="0">
                                  <a:latin typeface="Cambria Math" panose="02040503050406030204" pitchFamily="18" charset="0"/>
                                </a:rPr>
                                <m:t>𝑧𝑒𝑛</m:t>
                              </m:r>
                            </m:sub>
                          </m:sSub>
                        </m:oMath>
                      </m:oMathPara>
                    </a14:m>
                    <a:endParaRPr lang="en-US" sz="1100" dirty="0"/>
                  </a:p>
                </p:txBody>
              </p:sp>
            </mc:Choice>
            <mc:Fallback xmlns="">
              <p:sp>
                <p:nvSpPr>
                  <p:cNvPr id="38" name="TextBox 37">
                    <a:extLst>
                      <a:ext uri="{FF2B5EF4-FFF2-40B4-BE49-F238E27FC236}">
                        <a16:creationId xmlns:a16="http://schemas.microsoft.com/office/drawing/2014/main" id="{9653ED9B-27C7-F74B-8D08-DB69544DD833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203928" y="4187965"/>
                    <a:ext cx="239507" cy="261610"/>
                  </a:xfrm>
                  <a:prstGeom prst="rect">
                    <a:avLst/>
                  </a:prstGeom>
                  <a:blipFill>
                    <a:blip r:embed="rId4"/>
                    <a:stretch>
                      <a:fillRect r="-60000"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73" name="TextBox 72">
                    <a:extLst>
                      <a:ext uri="{FF2B5EF4-FFF2-40B4-BE49-F238E27FC236}">
                        <a16:creationId xmlns:a16="http://schemas.microsoft.com/office/drawing/2014/main" id="{51B9779E-AA01-BE43-84F4-202D6909CCFE}"/>
                      </a:ext>
                    </a:extLst>
                  </p:cNvPr>
                  <p:cNvSpPr txBox="1"/>
                  <p:nvPr/>
                </p:nvSpPr>
                <p:spPr>
                  <a:xfrm>
                    <a:off x="3482395" y="4095977"/>
                    <a:ext cx="239507" cy="26161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US" sz="1100" b="0" i="1" smtClean="0">
                              <a:latin typeface="Cambria Math" panose="02040503050406030204" pitchFamily="18" charset="0"/>
                            </a:rPr>
                            <m:t>𝜃</m:t>
                          </m:r>
                        </m:oMath>
                      </m:oMathPara>
                    </a14:m>
                    <a:endParaRPr lang="en-US" sz="1100" dirty="0"/>
                  </a:p>
                </p:txBody>
              </p:sp>
            </mc:Choice>
            <mc:Fallback xmlns="">
              <p:sp>
                <p:nvSpPr>
                  <p:cNvPr id="39" name="TextBox 38">
                    <a:extLst>
                      <a:ext uri="{FF2B5EF4-FFF2-40B4-BE49-F238E27FC236}">
                        <a16:creationId xmlns:a16="http://schemas.microsoft.com/office/drawing/2014/main" id="{ED336D92-1403-6E4E-B86F-69C1951FB57B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482395" y="4095977"/>
                    <a:ext cx="239507" cy="261610"/>
                  </a:xfrm>
                  <a:prstGeom prst="rect">
                    <a:avLst/>
                  </a:prstGeom>
                  <a:blipFill>
                    <a:blip r:embed="rId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cxnSp>
            <p:nvCxnSpPr>
              <p:cNvPr id="74" name="Straight Connector 73">
                <a:extLst>
                  <a:ext uri="{FF2B5EF4-FFF2-40B4-BE49-F238E27FC236}">
                    <a16:creationId xmlns:a16="http://schemas.microsoft.com/office/drawing/2014/main" id="{298143BC-E8FE-2245-92C1-5B352D90B914}"/>
                  </a:ext>
                </a:extLst>
              </p:cNvPr>
              <p:cNvCxnSpPr>
                <a:stCxn id="64" idx="2"/>
                <a:endCxn id="64" idx="6"/>
              </p:cNvCxnSpPr>
              <p:nvPr/>
            </p:nvCxnSpPr>
            <p:spPr>
              <a:xfrm>
                <a:off x="2478555" y="3350901"/>
                <a:ext cx="427381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D1D00E95-1611-6F45-9E65-460164243DBD}"/>
                </a:ext>
              </a:extLst>
            </p:cNvPr>
            <p:cNvGrpSpPr/>
            <p:nvPr/>
          </p:nvGrpSpPr>
          <p:grpSpPr>
            <a:xfrm>
              <a:off x="4302624" y="2201249"/>
              <a:ext cx="427381" cy="427382"/>
              <a:chOff x="2941486" y="2981077"/>
              <a:chExt cx="427381" cy="427382"/>
            </a:xfrm>
            <a:solidFill>
              <a:srgbClr val="945200"/>
            </a:solidFill>
          </p:grpSpPr>
          <p:sp>
            <p:nvSpPr>
              <p:cNvPr id="62" name="Oval 61">
                <a:extLst>
                  <a:ext uri="{FF2B5EF4-FFF2-40B4-BE49-F238E27FC236}">
                    <a16:creationId xmlns:a16="http://schemas.microsoft.com/office/drawing/2014/main" id="{4C85DF5F-C514-044E-949D-F023FECE49B2}"/>
                  </a:ext>
                </a:extLst>
              </p:cNvPr>
              <p:cNvSpPr/>
              <p:nvPr/>
            </p:nvSpPr>
            <p:spPr>
              <a:xfrm>
                <a:off x="2941486" y="2981077"/>
                <a:ext cx="427381" cy="427382"/>
              </a:xfrm>
              <a:prstGeom prst="ellipse">
                <a:avLst/>
              </a:prstGeom>
              <a:solidFill>
                <a:schemeClr val="accent2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63" name="Straight Connector 62">
                <a:extLst>
                  <a:ext uri="{FF2B5EF4-FFF2-40B4-BE49-F238E27FC236}">
                    <a16:creationId xmlns:a16="http://schemas.microsoft.com/office/drawing/2014/main" id="{F62F9CC7-7672-ED4B-8E48-E26BB9219BF6}"/>
                  </a:ext>
                </a:extLst>
              </p:cNvPr>
              <p:cNvCxnSpPr>
                <a:stCxn id="62" idx="2"/>
                <a:endCxn id="62" idx="6"/>
              </p:cNvCxnSpPr>
              <p:nvPr/>
            </p:nvCxnSpPr>
            <p:spPr>
              <a:xfrm>
                <a:off x="2941486" y="3194768"/>
                <a:ext cx="427381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E1FF2914-BFF4-2342-9799-25ADD3F264E1}"/>
                </a:ext>
              </a:extLst>
            </p:cNvPr>
            <p:cNvGrpSpPr/>
            <p:nvPr/>
          </p:nvGrpSpPr>
          <p:grpSpPr>
            <a:xfrm>
              <a:off x="3164180" y="3866747"/>
              <a:ext cx="427381" cy="427382"/>
              <a:chOff x="2941486" y="2981077"/>
              <a:chExt cx="427381" cy="427382"/>
            </a:xfrm>
            <a:solidFill>
              <a:srgbClr val="FF0000"/>
            </a:solidFill>
          </p:grpSpPr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EDA1D781-0FCA-5C45-BACA-611A34677F82}"/>
                  </a:ext>
                </a:extLst>
              </p:cNvPr>
              <p:cNvSpPr/>
              <p:nvPr/>
            </p:nvSpPr>
            <p:spPr>
              <a:xfrm>
                <a:off x="2941486" y="2981077"/>
                <a:ext cx="427381" cy="427382"/>
              </a:xfrm>
              <a:prstGeom prst="ellips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61" name="Straight Connector 60">
                <a:extLst>
                  <a:ext uri="{FF2B5EF4-FFF2-40B4-BE49-F238E27FC236}">
                    <a16:creationId xmlns:a16="http://schemas.microsoft.com/office/drawing/2014/main" id="{786C9597-C215-964E-9FFE-2D475E86C751}"/>
                  </a:ext>
                </a:extLst>
              </p:cNvPr>
              <p:cNvCxnSpPr>
                <a:stCxn id="60" idx="2"/>
                <a:endCxn id="60" idx="6"/>
              </p:cNvCxnSpPr>
              <p:nvPr/>
            </p:nvCxnSpPr>
            <p:spPr>
              <a:xfrm>
                <a:off x="2941486" y="3194768"/>
                <a:ext cx="427381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AD281A32-3C6C-A64A-A27B-791CF2FB810B}"/>
                </a:ext>
              </a:extLst>
            </p:cNvPr>
            <p:cNvGrpSpPr/>
            <p:nvPr/>
          </p:nvGrpSpPr>
          <p:grpSpPr>
            <a:xfrm>
              <a:off x="3630465" y="4808005"/>
              <a:ext cx="427381" cy="427382"/>
              <a:chOff x="2941486" y="2981077"/>
              <a:chExt cx="427381" cy="427382"/>
            </a:xfrm>
            <a:solidFill>
              <a:schemeClr val="accent6"/>
            </a:solidFill>
          </p:grpSpPr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9C48AB10-119D-024A-AB2D-880FCD3D68A2}"/>
                  </a:ext>
                </a:extLst>
              </p:cNvPr>
              <p:cNvSpPr/>
              <p:nvPr/>
            </p:nvSpPr>
            <p:spPr>
              <a:xfrm>
                <a:off x="2941486" y="2981077"/>
                <a:ext cx="427381" cy="427382"/>
              </a:xfrm>
              <a:prstGeom prst="ellips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59" name="Straight Connector 58">
                <a:extLst>
                  <a:ext uri="{FF2B5EF4-FFF2-40B4-BE49-F238E27FC236}">
                    <a16:creationId xmlns:a16="http://schemas.microsoft.com/office/drawing/2014/main" id="{B12B5377-FB6B-B04F-9C52-3FCF0AA37560}"/>
                  </a:ext>
                </a:extLst>
              </p:cNvPr>
              <p:cNvCxnSpPr>
                <a:stCxn id="58" idx="2"/>
                <a:endCxn id="58" idx="6"/>
              </p:cNvCxnSpPr>
              <p:nvPr/>
            </p:nvCxnSpPr>
            <p:spPr>
              <a:xfrm>
                <a:off x="2941486" y="3194768"/>
                <a:ext cx="427381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4E8D82E6-0FC7-0948-8DC3-212414F84B5D}"/>
                </a:ext>
              </a:extLst>
            </p:cNvPr>
            <p:cNvGrpSpPr/>
            <p:nvPr/>
          </p:nvGrpSpPr>
          <p:grpSpPr>
            <a:xfrm>
              <a:off x="4302685" y="5416162"/>
              <a:ext cx="427381" cy="427382"/>
              <a:chOff x="2941486" y="2981077"/>
              <a:chExt cx="427381" cy="427382"/>
            </a:xfrm>
            <a:solidFill>
              <a:schemeClr val="accent2"/>
            </a:solidFill>
          </p:grpSpPr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347D36FE-E33B-FA4E-BDAA-29ADEEFCBD07}"/>
                  </a:ext>
                </a:extLst>
              </p:cNvPr>
              <p:cNvSpPr/>
              <p:nvPr/>
            </p:nvSpPr>
            <p:spPr>
              <a:xfrm>
                <a:off x="2941486" y="2981077"/>
                <a:ext cx="427381" cy="427382"/>
              </a:xfrm>
              <a:prstGeom prst="ellipse">
                <a:avLst/>
              </a:prstGeom>
              <a:solidFill>
                <a:srgbClr val="9452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57" name="Straight Connector 56">
                <a:extLst>
                  <a:ext uri="{FF2B5EF4-FFF2-40B4-BE49-F238E27FC236}">
                    <a16:creationId xmlns:a16="http://schemas.microsoft.com/office/drawing/2014/main" id="{CC16C725-F948-8A41-9226-5F3012FC6EED}"/>
                  </a:ext>
                </a:extLst>
              </p:cNvPr>
              <p:cNvCxnSpPr>
                <a:cxnSpLocks/>
                <a:stCxn id="56" idx="2"/>
                <a:endCxn id="56" idx="6"/>
              </p:cNvCxnSpPr>
              <p:nvPr/>
            </p:nvCxnSpPr>
            <p:spPr>
              <a:xfrm>
                <a:off x="2941486" y="3194768"/>
                <a:ext cx="427381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B2F90C60-DD26-4D47-B0F7-0C4B9D1B2C5F}"/>
                </a:ext>
              </a:extLst>
            </p:cNvPr>
            <p:cNvGrpSpPr/>
            <p:nvPr/>
          </p:nvGrpSpPr>
          <p:grpSpPr>
            <a:xfrm>
              <a:off x="5036930" y="1977917"/>
              <a:ext cx="427381" cy="427382"/>
              <a:chOff x="2950442" y="-748784"/>
              <a:chExt cx="427381" cy="427382"/>
            </a:xfrm>
            <a:solidFill>
              <a:schemeClr val="accent1"/>
            </a:solidFill>
          </p:grpSpPr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151D4BA6-F62D-6049-A187-CAD3C260CF19}"/>
                  </a:ext>
                </a:extLst>
              </p:cNvPr>
              <p:cNvSpPr/>
              <p:nvPr/>
            </p:nvSpPr>
            <p:spPr>
              <a:xfrm>
                <a:off x="2950442" y="-748784"/>
                <a:ext cx="427381" cy="427382"/>
              </a:xfrm>
              <a:prstGeom prst="ellips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55" name="Straight Connector 54">
                <a:extLst>
                  <a:ext uri="{FF2B5EF4-FFF2-40B4-BE49-F238E27FC236}">
                    <a16:creationId xmlns:a16="http://schemas.microsoft.com/office/drawing/2014/main" id="{DF79C411-C190-BE48-9492-F56B71047434}"/>
                  </a:ext>
                </a:extLst>
              </p:cNvPr>
              <p:cNvCxnSpPr>
                <a:cxnSpLocks/>
                <a:stCxn id="54" idx="2"/>
                <a:endCxn id="54" idx="6"/>
              </p:cNvCxnSpPr>
              <p:nvPr/>
            </p:nvCxnSpPr>
            <p:spPr>
              <a:xfrm>
                <a:off x="2950442" y="-535093"/>
                <a:ext cx="427381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pic>
        <p:nvPicPr>
          <p:cNvPr id="34" name="Picture 33">
            <a:extLst>
              <a:ext uri="{FF2B5EF4-FFF2-40B4-BE49-F238E27FC236}">
                <a16:creationId xmlns:a16="http://schemas.microsoft.com/office/drawing/2014/main" id="{476BDFE2-A194-B0BD-7D71-DA07C4FB566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4383750" y="2229394"/>
            <a:ext cx="4760249" cy="3570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6888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6578F-E1C9-FE40-A27E-6F7C210A5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Minimization approaches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26DB67A-54F5-C249-A5AF-02CF53980A3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US" dirty="0"/>
                  <a:t>Given a likelihood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ℒ</m:t>
                    </m:r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r>
                      <a:rPr lang="en-US" b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𝚯</m:t>
                    </m:r>
                    <m:r>
                      <a:rPr lang="en-US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|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X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Data</m:t>
                        </m:r>
                      </m:sub>
                    </m:sSub>
                    <m:r>
                      <a:rPr lang="en-US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dirty="0"/>
                  <a:t> as a function of </a:t>
                </a:r>
                <a14:m>
                  <m:oMath xmlns:m="http://schemas.openxmlformats.org/officeDocument/2006/math">
                    <m:r>
                      <a:rPr lang="en-US" b="1">
                        <a:latin typeface="Cambria Math" panose="02040503050406030204" pitchFamily="18" charset="0"/>
                      </a:rPr>
                      <m:t>𝚯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=(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𝑧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𝜃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𝐸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dirty="0"/>
                  <a:t>, want to find</a:t>
                </a:r>
                <a:r>
                  <a:rPr lang="en-US" b="1" dirty="0"/>
                  <a:t>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b="1">
                            <a:latin typeface="Cambria Math" panose="02040503050406030204" pitchFamily="18" charset="0"/>
                          </a:rPr>
                          <m:t>𝚯</m:t>
                        </m:r>
                      </m:e>
                      <m:sub>
                        <m:r>
                          <a:rPr lang="en-US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b>
                      <m:sup/>
                    </m:sSubSup>
                  </m:oMath>
                </a14:m>
                <a:r>
                  <a:rPr lang="en-US" dirty="0"/>
                  <a:t> that minimizes the negative likelihood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Need to explore 7D space which is challenging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>
                  <a:buFont typeface="Wingdings" pitchFamily="2" charset="2"/>
                  <a:buChar char="Ø"/>
                </a:pPr>
                <a:r>
                  <a:rPr lang="en-US" dirty="0"/>
                  <a:t>Monopod uses </a:t>
                </a:r>
                <a:r>
                  <a:rPr lang="en-US" b="1" dirty="0"/>
                  <a:t>photon tables </a:t>
                </a:r>
                <a:r>
                  <a:rPr lang="en-US" dirty="0"/>
                  <a:t>which allows for iterative gradient descent</a:t>
                </a:r>
              </a:p>
              <a:p>
                <a:pPr lvl="1"/>
                <a:r>
                  <a:rPr lang="en-US" dirty="0"/>
                  <a:t>May not always find the global minimum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26DB67A-54F5-C249-A5AF-02CF53980A3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916" t="-138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C92308-FC22-C34C-974F-DADF26015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9685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5B26B-FDF8-AADE-30DA-9D82DB76B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of ice on cascade angular resolution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946704-B3CE-AD5F-BAF8-5CD9F242A3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“Mie model” neglects birefringence and layer undulations</a:t>
            </a:r>
          </a:p>
          <a:p>
            <a:pPr marL="0" indent="0">
              <a:buNone/>
            </a:pPr>
            <a:r>
              <a:rPr lang="en-US" dirty="0"/>
              <a:t>Some slight additional improvement when using two-cascade fit to model shower extension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1A1331A-D7BD-3CAA-5646-9489D8F36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25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40B398-C556-0150-D1F0-BED4C4BFA5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473375" y="2217662"/>
            <a:ext cx="4197249" cy="425843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C4115E5-033A-42BF-F9C8-A2AC288BB9B7}"/>
              </a:ext>
            </a:extLst>
          </p:cNvPr>
          <p:cNvSpPr/>
          <p:nvPr/>
        </p:nvSpPr>
        <p:spPr>
          <a:xfrm>
            <a:off x="4865322" y="2032996"/>
            <a:ext cx="17235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>
                <a:hlinkClick r:id="rId3"/>
              </a:rPr>
              <a:t>JINST</a:t>
            </a:r>
            <a:r>
              <a:rPr lang="en-US" dirty="0">
                <a:hlinkClick r:id="rId3"/>
              </a:rPr>
              <a:t> </a:t>
            </a:r>
            <a:r>
              <a:rPr lang="en-US" b="1" dirty="0">
                <a:hlinkClick r:id="rId3"/>
              </a:rPr>
              <a:t>19</a:t>
            </a:r>
            <a:r>
              <a:rPr lang="en-US" dirty="0">
                <a:hlinkClick r:id="rId3"/>
              </a:rPr>
              <a:t> P06026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0508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6578F-E1C9-FE40-A27E-6F7C210A5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Minimization approaches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26DB67A-54F5-C249-A5AF-02CF53980A3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US" dirty="0"/>
                  <a:t>Given a likelihood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ℒ</m:t>
                    </m:r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r>
                      <a:rPr lang="en-US" b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𝚯</m:t>
                    </m:r>
                    <m:r>
                      <a:rPr lang="en-US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|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X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Data</m:t>
                        </m:r>
                      </m:sub>
                    </m:sSub>
                    <m:r>
                      <a:rPr lang="en-US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dirty="0"/>
                  <a:t> as a function of </a:t>
                </a:r>
                <a14:m>
                  <m:oMath xmlns:m="http://schemas.openxmlformats.org/officeDocument/2006/math">
                    <m:r>
                      <a:rPr lang="en-US" b="1">
                        <a:latin typeface="Cambria Math" panose="02040503050406030204" pitchFamily="18" charset="0"/>
                      </a:rPr>
                      <m:t>𝚯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=(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𝑧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𝜃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𝐸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dirty="0"/>
                  <a:t>, want to find</a:t>
                </a:r>
                <a:r>
                  <a:rPr lang="en-US" b="1" dirty="0"/>
                  <a:t>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US" b="1">
                            <a:latin typeface="Cambria Math" panose="02040503050406030204" pitchFamily="18" charset="0"/>
                          </a:rPr>
                          <m:t>𝚯</m:t>
                        </m:r>
                      </m:e>
                      <m:sub>
                        <m:r>
                          <a:rPr lang="en-US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b>
                      <m:sup/>
                    </m:sSubSup>
                  </m:oMath>
                </a14:m>
                <a:r>
                  <a:rPr lang="en-US" dirty="0"/>
                  <a:t> that minimizes the negative-likelihood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Need to explore 7D space which is challenging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>
                  <a:buFont typeface="Wingdings" pitchFamily="2" charset="2"/>
                  <a:buChar char="Ø"/>
                </a:pPr>
                <a:r>
                  <a:rPr lang="en-US" dirty="0"/>
                  <a:t>Millipede/Monopod uses </a:t>
                </a:r>
                <a:r>
                  <a:rPr lang="en-US" b="1" dirty="0"/>
                  <a:t>photon tables </a:t>
                </a:r>
                <a:r>
                  <a:rPr lang="en-US" dirty="0"/>
                  <a:t>which allows for iterative gradient descent</a:t>
                </a:r>
              </a:p>
              <a:p>
                <a:pPr lvl="1"/>
                <a:r>
                  <a:rPr lang="en-US" dirty="0"/>
                  <a:t>May  not always find the global minimum</a:t>
                </a:r>
              </a:p>
              <a:p>
                <a:pPr marL="0" indent="0">
                  <a:buNone/>
                </a:pPr>
                <a:endParaRPr lang="en-US" b="1" dirty="0"/>
              </a:p>
              <a:p>
                <a:pPr>
                  <a:buFont typeface="Wingdings" pitchFamily="2" charset="2"/>
                  <a:buChar char="Ø"/>
                </a:pPr>
                <a:r>
                  <a:rPr lang="en-US" dirty="0" err="1"/>
                  <a:t>DirectFit</a:t>
                </a:r>
                <a:r>
                  <a:rPr lang="en-US" dirty="0"/>
                  <a:t> attempts to find minimum using </a:t>
                </a:r>
                <a:r>
                  <a:rPr lang="en-US" b="1" dirty="0"/>
                  <a:t>localized random search</a:t>
                </a:r>
                <a:r>
                  <a:rPr lang="en-US" dirty="0"/>
                  <a:t>, randomly sampling points in </a:t>
                </a:r>
                <a14:m>
                  <m:oMath xmlns:m="http://schemas.openxmlformats.org/officeDocument/2006/math">
                    <m:r>
                      <a:rPr lang="en-US">
                        <a:latin typeface="Cambria Math" panose="02040503050406030204" pitchFamily="18" charset="0"/>
                      </a:rPr>
                      <m:t>(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𝑧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𝜃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dirty="0"/>
                  <a:t> within a “search radius” that is refined iteratively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26DB67A-54F5-C249-A5AF-02CF53980A3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916" t="-138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C92308-FC22-C34C-974F-DADF26015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48771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Content Placeholder 8">
            <a:extLst>
              <a:ext uri="{FF2B5EF4-FFF2-40B4-BE49-F238E27FC236}">
                <a16:creationId xmlns:a16="http://schemas.microsoft.com/office/drawing/2014/main" id="{595FBF1B-9045-4B47-BCA1-8B10F1DA1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517" y="3538447"/>
            <a:ext cx="4809067" cy="330663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17877D3-EE76-D241-8CC7-EA2DAE7C8D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933" y="3497702"/>
            <a:ext cx="4809067" cy="330663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DirectFit</a:t>
            </a:r>
            <a:r>
              <a:rPr lang="en-US" dirty="0"/>
              <a:t> minimization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2998AA2-948A-DD4F-B19E-B54967B16F6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Likelihood gradually improves from start to finish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Following this, MCMC approach to sample from posterior pdf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Ref: D. </a:t>
            </a:r>
            <a:r>
              <a:rPr lang="en-US" dirty="0" err="1"/>
              <a:t>Chirkin</a:t>
            </a:r>
            <a:r>
              <a:rPr lang="en-US" dirty="0"/>
              <a:t>, arxiv:1309.7010</a:t>
            </a:r>
            <a:endParaRPr lang="is-I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D33CBD7-FC0A-F74C-B3DE-ED57251B3D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27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937101" y="4603107"/>
            <a:ext cx="55245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start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D94165E-FAF7-C545-8626-47D8705DAEBB}"/>
              </a:ext>
            </a:extLst>
          </p:cNvPr>
          <p:cNvSpPr txBox="1"/>
          <p:nvPr/>
        </p:nvSpPr>
        <p:spPr>
          <a:xfrm>
            <a:off x="7923157" y="3923869"/>
            <a:ext cx="55245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start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4813FF-EA6B-BC42-99AD-40AB899954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312" y="788409"/>
            <a:ext cx="4330307" cy="3010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333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4FBD5-8DB5-7E41-AF1C-52100F989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DirectFit</a:t>
            </a:r>
            <a:r>
              <a:rPr lang="en-US" dirty="0"/>
              <a:t> with directional PDFs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D65AD-A4E3-D14F-8C78-772A77B598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ABC outputs points on unit sphere (simulated event)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72BDCE-9253-574D-B373-943AA70F8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28</a:t>
            </a:fld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D172BC-EA5A-A14B-84E9-7DE37EA78C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739" t="15888" r="4761" b="14462"/>
          <a:stretch/>
        </p:blipFill>
        <p:spPr>
          <a:xfrm>
            <a:off x="151375" y="1262518"/>
            <a:ext cx="8852566" cy="4807699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3F0D3103-BF48-4D41-A3A4-2C94C52E9DF9}"/>
              </a:ext>
            </a:extLst>
          </p:cNvPr>
          <p:cNvGrpSpPr/>
          <p:nvPr/>
        </p:nvGrpSpPr>
        <p:grpSpPr>
          <a:xfrm>
            <a:off x="151375" y="1262518"/>
            <a:ext cx="8852566" cy="5508060"/>
            <a:chOff x="151375" y="1262518"/>
            <a:chExt cx="8852566" cy="5508060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2F0FB44-F6EB-7542-AAC7-A047B5E4DEC1}"/>
                </a:ext>
              </a:extLst>
            </p:cNvPr>
            <p:cNvSpPr txBox="1"/>
            <p:nvPr/>
          </p:nvSpPr>
          <p:spPr>
            <a:xfrm>
              <a:off x="419099" y="6355080"/>
              <a:ext cx="6307521" cy="4154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100" dirty="0"/>
                <a:t>Can then fit a PDF on a sphere to those points</a:t>
              </a:r>
            </a:p>
          </p:txBody>
        </p: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821245CF-5F64-CE4B-B877-19D18A95240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9739" t="15888" r="4761" b="14462"/>
            <a:stretch/>
          </p:blipFill>
          <p:spPr>
            <a:xfrm>
              <a:off x="151375" y="1262518"/>
              <a:ext cx="8852566" cy="480769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9410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5FBE9-492E-0942-8B9C-1219E1A19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Ice modeling is important!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A9251-4FE5-D443-9DE3-BC2D4A64C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Bulk ice described by scattering and absorption coefficients as a function of depth </a:t>
            </a:r>
            <a:r>
              <a:rPr lang="en-US" dirty="0">
                <a:sym typeface="Wingdings" pitchFamily="2" charset="2"/>
              </a:rPr>
              <a:t> these have been refined over time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Ice layers were found to be tilted</a:t>
            </a:r>
          </a:p>
          <a:p>
            <a:pPr marL="0" indent="0">
              <a:buNone/>
            </a:pPr>
            <a:r>
              <a:rPr lang="en-US" dirty="0"/>
              <a:t>[arXiv:1301.5361]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Ice was also discovered to be anisotropic</a:t>
            </a:r>
          </a:p>
          <a:p>
            <a:pPr marL="0" indent="0">
              <a:buNone/>
            </a:pPr>
            <a:r>
              <a:rPr lang="en-US" dirty="0"/>
              <a:t>[ICRC 2013, 0580]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AC3A46-D2C5-1242-AA11-083BB0074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7DB782-BC90-0F4E-9777-936BB73ABD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0908" y="1445060"/>
            <a:ext cx="6054563" cy="27851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FBA41CA-B0A7-AA46-9C68-8121D6A80D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5177" y="4355037"/>
            <a:ext cx="3753134" cy="2432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7298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35A6C28-14A0-634C-96F1-B8DFB0603E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948"/>
          <a:stretch/>
        </p:blipFill>
        <p:spPr>
          <a:xfrm>
            <a:off x="0" y="1843186"/>
            <a:ext cx="9144000" cy="500189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424912-2D52-6E40-8732-D18B5A704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Directional bias due to different ice models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F4FAAA1-C6D1-8441-A488-35F3E4BF7A6D}"/>
              </a:ext>
            </a:extLst>
          </p:cNvPr>
          <p:cNvGrpSpPr/>
          <p:nvPr/>
        </p:nvGrpSpPr>
        <p:grpSpPr>
          <a:xfrm>
            <a:off x="1" y="1843914"/>
            <a:ext cx="9144000" cy="5001895"/>
            <a:chOff x="1" y="1843914"/>
            <a:chExt cx="9144000" cy="5001895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92A5B2E3-94BE-FC4F-93B0-88971048F6C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17948"/>
            <a:stretch/>
          </p:blipFill>
          <p:spPr>
            <a:xfrm>
              <a:off x="1" y="1843914"/>
              <a:ext cx="9144000" cy="5001895"/>
            </a:xfrm>
            <a:prstGeom prst="rect">
              <a:avLst/>
            </a:prstGeom>
          </p:spPr>
        </p:pic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1DB4010B-8FB2-4742-8E1D-13D9CFF8323C}"/>
                </a:ext>
              </a:extLst>
            </p:cNvPr>
            <p:cNvSpPr txBox="1"/>
            <p:nvPr/>
          </p:nvSpPr>
          <p:spPr>
            <a:xfrm>
              <a:off x="3037489" y="3797082"/>
              <a:ext cx="13873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rgbClr val="FF0000"/>
                  </a:solidFill>
                </a:rPr>
                <a:t>Updated ice</a:t>
              </a: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7575B-8FC4-D84D-A133-C395771F93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Ice affects cascade reconstruction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306FF-5AB3-F24D-A0CC-95BF2D939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823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F5056-471B-9349-A247-98EAA0580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One of the early DNN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85A90-19F9-3D48-8883-99DFC42B1B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Input pulse-series features into CNN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AC0797-2D75-2D42-8049-C09932A0E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28DD14-C3CE-2D4E-A5D3-2657CC1FB0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0851" y="1220844"/>
            <a:ext cx="6914678" cy="315693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4462624-77A0-B348-8E5B-3F5B0019FC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5938" y="4609757"/>
            <a:ext cx="3113494" cy="1866339"/>
          </a:xfrm>
          <a:prstGeom prst="rect">
            <a:avLst/>
          </a:prstGeom>
        </p:spPr>
      </p:pic>
      <p:cxnSp>
        <p:nvCxnSpPr>
          <p:cNvPr id="7" name="Elbow Connector 6">
            <a:extLst>
              <a:ext uri="{FF2B5EF4-FFF2-40B4-BE49-F238E27FC236}">
                <a16:creationId xmlns:a16="http://schemas.microsoft.com/office/drawing/2014/main" id="{77C4BD19-1AA3-434F-89A0-65A2BDBF02E6}"/>
              </a:ext>
            </a:extLst>
          </p:cNvPr>
          <p:cNvCxnSpPr>
            <a:stCxn id="6" idx="3"/>
            <a:endCxn id="8" idx="3"/>
          </p:cNvCxnSpPr>
          <p:nvPr/>
        </p:nvCxnSpPr>
        <p:spPr>
          <a:xfrm flipH="1">
            <a:off x="6219432" y="2799314"/>
            <a:ext cx="1806097" cy="2743613"/>
          </a:xfrm>
          <a:prstGeom prst="bentConnector3">
            <a:avLst>
              <a:gd name="adj1" fmla="val -12657"/>
            </a:avLst>
          </a:prstGeom>
          <a:ln w="127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2228549E-F452-5CA8-392C-4077937115B2}"/>
              </a:ext>
            </a:extLst>
          </p:cNvPr>
          <p:cNvSpPr txBox="1"/>
          <p:nvPr/>
        </p:nvSpPr>
        <p:spPr>
          <a:xfrm>
            <a:off x="1330425" y="6101735"/>
            <a:ext cx="1816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JINST 16, 2021</a:t>
            </a:r>
          </a:p>
        </p:txBody>
      </p:sp>
    </p:spTree>
    <p:extLst>
      <p:ext uri="{BB962C8B-B14F-4D97-AF65-F5344CB8AC3E}">
        <p14:creationId xmlns:p14="http://schemas.microsoft.com/office/powerpoint/2010/main" val="30452992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962F2-1B56-6BE3-6043-94C53713D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Transformer normalizing flows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00FB4F-3DDC-AC04-9982-3891F1E8E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32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4F9A3932-DDBF-1177-EAE8-E79087B7A86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US" dirty="0"/>
                  <a:t>Use transformer architecture to model full posterior distributions with normalizing flows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NN essentially learns joint pdf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𝑓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r>
                      <a:rPr lang="en-US" b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𝚯</m:t>
                    </m:r>
                    <m:r>
                      <a:rPr lang="en-US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X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Data</m:t>
                        </m:r>
                      </m:sub>
                    </m:sSub>
                  </m:oMath>
                </a14:m>
                <a:r>
                  <a:rPr lang="en-US" dirty="0"/>
                  <a:t>) which can then be conditioned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4F9A3932-DDBF-1177-EAE8-E79087B7A86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916" t="-138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Content Placeholder 5">
            <a:extLst>
              <a:ext uri="{FF2B5EF4-FFF2-40B4-BE49-F238E27FC236}">
                <a16:creationId xmlns:a16="http://schemas.microsoft.com/office/drawing/2014/main" id="{C8C485C5-E3A1-BD95-1D0D-BB5CC0E022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798" y="2446295"/>
            <a:ext cx="8412722" cy="39712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7A0635-176B-6ADA-4BEA-C20EBC1B4077}"/>
              </a:ext>
            </a:extLst>
          </p:cNvPr>
          <p:cNvSpPr txBox="1"/>
          <p:nvPr/>
        </p:nvSpPr>
        <p:spPr>
          <a:xfrm>
            <a:off x="3497459" y="6417518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arXiv:2604.19846</a:t>
            </a:r>
          </a:p>
        </p:txBody>
      </p:sp>
    </p:spTree>
    <p:extLst>
      <p:ext uri="{BB962C8B-B14F-4D97-AF65-F5344CB8AC3E}">
        <p14:creationId xmlns:p14="http://schemas.microsoft.com/office/powerpoint/2010/main" val="41884045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9271F-B4B1-6F4D-B6AA-D6A14AF18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C2A69-6CB7-A946-85FB-CA6D19809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dirty="0"/>
              <a:t>Reconstruction in </a:t>
            </a:r>
            <a:r>
              <a:rPr lang="en-US" sz="2800" dirty="0" err="1"/>
              <a:t>IceCube</a:t>
            </a:r>
            <a:r>
              <a:rPr lang="en-US" sz="2800" dirty="0"/>
              <a:t> is often a challenge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Many algorithms exist, separable into high-energy/low-energy and track/shower</a:t>
            </a:r>
          </a:p>
          <a:p>
            <a:pPr lvl="1"/>
            <a:r>
              <a:rPr lang="en-US" sz="2400" dirty="0"/>
              <a:t>Ice modeling is most important for cascades</a:t>
            </a:r>
            <a:endParaRPr lang="en-US" sz="2500" dirty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Traditionally LLH-based approaches; now lots of ML developments (also relevant for </a:t>
            </a:r>
            <a:r>
              <a:rPr lang="en-US" sz="2800"/>
              <a:t>future extensions)</a:t>
            </a:r>
            <a:endParaRPr lang="en-US" sz="2800" dirty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Each has pros and cons ~</a:t>
            </a:r>
            <a:r>
              <a:rPr lang="en-US" sz="2800" dirty="0" err="1"/>
              <a:t>ymmv</a:t>
            </a:r>
            <a:endParaRPr lang="en-US" sz="2800" dirty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New approaches always welcome!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1138A8-75ED-ED4F-AD28-A974FF4C7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10112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233AF-5B6D-F100-9ADD-772A6F685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Package </a:t>
            </a:r>
            <a:r>
              <a:rPr lang="en-US" dirty="0" err="1"/>
              <a:t>reco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233D1-6E11-B9D9-0632-B0F899E70F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868680"/>
            <a:ext cx="4669193" cy="548640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pip installable package @</a:t>
            </a:r>
            <a:r>
              <a:rPr lang="en-US" dirty="0">
                <a:hlinkClick r:id="rId2"/>
              </a:rPr>
              <a:t>https://github.com/icecube/reco</a:t>
            </a: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Exe to run optimized millipede, </a:t>
            </a:r>
            <a:r>
              <a:rPr lang="en-US" dirty="0" err="1"/>
              <a:t>taupede</a:t>
            </a:r>
            <a:r>
              <a:rPr lang="en-US" dirty="0"/>
              <a:t>, monopod reconstructions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Can also run semi-optimized </a:t>
            </a:r>
            <a:r>
              <a:rPr lang="en-US" dirty="0" err="1"/>
              <a:t>SplineMPE</a:t>
            </a:r>
            <a:r>
              <a:rPr lang="en-US" dirty="0"/>
              <a:t> reconstruction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Contains library of icetray segments and modules for use outside of exe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Additionally includes tools for physics event generation and simulation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62BFD5-CF19-20A6-981A-1AF279BE4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C9A0C7-BCF5-6996-1F3B-A18BE67E88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0673" y="919809"/>
            <a:ext cx="4052425" cy="5384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4499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81B99-1568-924B-86CC-514948B35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E0D30-6BA6-DE45-BD37-7FB547306A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C00000"/>
                </a:solidFill>
              </a:rPr>
              <a:t>SANTA: </a:t>
            </a:r>
            <a:r>
              <a:rPr lang="en-US" sz="1400" dirty="0">
                <a:solidFill>
                  <a:srgbClr val="C00000"/>
                </a:solidFill>
                <a:hlinkClick r:id="rId2"/>
              </a:rPr>
              <a:t>https://doi.org/10.1016/j.astropartphys.2011.01.003</a:t>
            </a:r>
            <a:r>
              <a:rPr lang="en-US" sz="1400" dirty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r>
              <a:rPr lang="en-US" sz="1400" dirty="0" err="1">
                <a:solidFill>
                  <a:schemeClr val="accent5"/>
                </a:solidFill>
              </a:rPr>
              <a:t>SplineReco</a:t>
            </a:r>
            <a:r>
              <a:rPr lang="en-US" sz="1400" dirty="0">
                <a:solidFill>
                  <a:schemeClr val="accent5"/>
                </a:solidFill>
              </a:rPr>
              <a:t>: </a:t>
            </a:r>
            <a:r>
              <a:rPr lang="en-US" sz="1400" dirty="0">
                <a:solidFill>
                  <a:schemeClr val="accent5"/>
                </a:solidFill>
                <a:hlinkClick r:id="rId3"/>
              </a:rPr>
              <a:t>https://docs.icecube.aq/icetray/main/projects/spline-reco/index.html</a:t>
            </a:r>
            <a:endParaRPr lang="en-US" sz="1400" dirty="0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en-US" sz="1400" dirty="0" err="1">
                <a:solidFill>
                  <a:srgbClr val="C00000"/>
                </a:solidFill>
              </a:rPr>
              <a:t>RetroReco</a:t>
            </a:r>
            <a:r>
              <a:rPr lang="en-US" sz="1400" dirty="0">
                <a:solidFill>
                  <a:srgbClr val="C00000"/>
                </a:solidFill>
              </a:rPr>
              <a:t>:</a:t>
            </a:r>
            <a:r>
              <a:rPr lang="en-US" sz="1400" dirty="0"/>
              <a:t> </a:t>
            </a:r>
            <a:r>
              <a:rPr lang="en-US" sz="1400" dirty="0">
                <a:hlinkClick r:id="rId4"/>
              </a:rPr>
              <a:t>https://github.com/icecube/retro</a:t>
            </a:r>
            <a:r>
              <a:rPr lang="en-US" sz="1400" dirty="0"/>
              <a:t> </a:t>
            </a:r>
          </a:p>
          <a:p>
            <a:pPr marL="0" indent="0">
              <a:buNone/>
            </a:pPr>
            <a:r>
              <a:rPr lang="en-US" sz="1400" dirty="0" err="1">
                <a:solidFill>
                  <a:srgbClr val="C00000"/>
                </a:solidFill>
              </a:rPr>
              <a:t>DirectReco</a:t>
            </a:r>
            <a:r>
              <a:rPr lang="en-US" sz="1400" dirty="0">
                <a:solidFill>
                  <a:srgbClr val="C00000"/>
                </a:solidFill>
              </a:rPr>
              <a:t>: </a:t>
            </a:r>
            <a:r>
              <a:rPr lang="en-US" sz="1400" dirty="0">
                <a:solidFill>
                  <a:srgbClr val="C00000"/>
                </a:solidFill>
                <a:hlinkClick r:id="rId5"/>
              </a:rPr>
              <a:t>https://indico.cern.ch/event/593812/contributions/2499791/attachments/1468178/2270620/snowicki_IC_directreco_CAPtalk2017.pdf</a:t>
            </a:r>
            <a:r>
              <a:rPr lang="en-US" sz="1400" dirty="0">
                <a:solidFill>
                  <a:srgbClr val="C00000"/>
                </a:solidFill>
              </a:rPr>
              <a:t> </a:t>
            </a:r>
            <a:endParaRPr lang="en-US" sz="1400" dirty="0"/>
          </a:p>
          <a:p>
            <a:pPr marL="0" indent="0">
              <a:buNone/>
            </a:pPr>
            <a:r>
              <a:rPr lang="en-US" sz="1400" dirty="0" err="1">
                <a:solidFill>
                  <a:schemeClr val="accent5"/>
                </a:solidFill>
              </a:rPr>
              <a:t>MuEx</a:t>
            </a:r>
            <a:r>
              <a:rPr lang="en-US" sz="1400" dirty="0">
                <a:solidFill>
                  <a:schemeClr val="accent5"/>
                </a:solidFill>
              </a:rPr>
              <a:t>: </a:t>
            </a:r>
            <a:r>
              <a:rPr lang="en-US" sz="1400" dirty="0">
                <a:solidFill>
                  <a:schemeClr val="accent5"/>
                </a:solidFill>
                <a:hlinkClick r:id="rId6"/>
              </a:rPr>
              <a:t>https://docs.icecube.aq/icetray/main/projects/mue/muex.html</a:t>
            </a:r>
            <a:endParaRPr lang="en-US" sz="1400" dirty="0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en-US" sz="1400" dirty="0" err="1">
                <a:solidFill>
                  <a:schemeClr val="accent5"/>
                </a:solidFill>
              </a:rPr>
              <a:t>TruncatedEnergy</a:t>
            </a:r>
            <a:r>
              <a:rPr lang="en-US" sz="1400" dirty="0">
                <a:solidFill>
                  <a:schemeClr val="accent5"/>
                </a:solidFill>
              </a:rPr>
              <a:t>: </a:t>
            </a:r>
            <a:r>
              <a:rPr lang="en-US" sz="1400" dirty="0">
                <a:solidFill>
                  <a:schemeClr val="accent5"/>
                </a:solidFill>
                <a:hlinkClick r:id="rId7"/>
              </a:rPr>
              <a:t>https://docs.icecube.aq/icetray/main/projects/truncated_energy/index.html</a:t>
            </a:r>
            <a:endParaRPr lang="en-US" sz="1400" dirty="0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accent5"/>
                </a:solidFill>
              </a:rPr>
              <a:t>Millipede: </a:t>
            </a:r>
            <a:r>
              <a:rPr lang="en-US" sz="1400" dirty="0">
                <a:solidFill>
                  <a:schemeClr val="accent5"/>
                </a:solidFill>
                <a:hlinkClick r:id="rId8"/>
              </a:rPr>
              <a:t>http://dx.doi.org/10.1088/1748-0221/9/03/P03009</a:t>
            </a:r>
            <a:endParaRPr lang="en-US" sz="1400" dirty="0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accent5"/>
                </a:solidFill>
              </a:rPr>
              <a:t>Monopod, </a:t>
            </a:r>
            <a:r>
              <a:rPr lang="en-US" sz="1400" dirty="0" err="1">
                <a:solidFill>
                  <a:schemeClr val="accent5"/>
                </a:solidFill>
              </a:rPr>
              <a:t>Taupede</a:t>
            </a:r>
            <a:r>
              <a:rPr lang="en-US" sz="1400" dirty="0">
                <a:solidFill>
                  <a:schemeClr val="accent5"/>
                </a:solidFill>
              </a:rPr>
              <a:t>: https://</a:t>
            </a:r>
            <a:r>
              <a:rPr lang="en-US" sz="1400" dirty="0" err="1">
                <a:solidFill>
                  <a:schemeClr val="accent5"/>
                </a:solidFill>
              </a:rPr>
              <a:t>doi.org</a:t>
            </a:r>
            <a:r>
              <a:rPr lang="en-US" sz="1400" dirty="0">
                <a:solidFill>
                  <a:schemeClr val="accent5"/>
                </a:solidFill>
              </a:rPr>
              <a:t>/10.1088/1748-0221/19/06/P06026</a:t>
            </a:r>
          </a:p>
          <a:p>
            <a:pPr marL="0" indent="0">
              <a:buNone/>
            </a:pPr>
            <a:r>
              <a:rPr lang="en-US" sz="1400" dirty="0" err="1">
                <a:solidFill>
                  <a:schemeClr val="accent5"/>
                </a:solidFill>
              </a:rPr>
              <a:t>DirectFit</a:t>
            </a:r>
            <a:r>
              <a:rPr lang="en-US" sz="1400" dirty="0">
                <a:solidFill>
                  <a:schemeClr val="accent5"/>
                </a:solidFill>
              </a:rPr>
              <a:t>: http://</a:t>
            </a:r>
            <a:r>
              <a:rPr lang="en-US" sz="1400" dirty="0" err="1">
                <a:solidFill>
                  <a:schemeClr val="accent5"/>
                </a:solidFill>
              </a:rPr>
              <a:t>icecube.wisc.edu</a:t>
            </a:r>
            <a:r>
              <a:rPr lang="en-US" sz="1400" dirty="0">
                <a:solidFill>
                  <a:schemeClr val="accent5"/>
                </a:solidFill>
              </a:rPr>
              <a:t>/~</a:t>
            </a:r>
            <a:r>
              <a:rPr lang="en-US" sz="1400" dirty="0" err="1">
                <a:solidFill>
                  <a:schemeClr val="accent5"/>
                </a:solidFill>
              </a:rPr>
              <a:t>dima</a:t>
            </a:r>
            <a:r>
              <a:rPr lang="en-US" sz="1400" dirty="0">
                <a:solidFill>
                  <a:schemeClr val="accent5"/>
                </a:solidFill>
              </a:rPr>
              <a:t>/work/WISC/papers/2013_ICRC/</a:t>
            </a:r>
            <a:r>
              <a:rPr lang="en-US" sz="1400" dirty="0" err="1">
                <a:solidFill>
                  <a:schemeClr val="accent5"/>
                </a:solidFill>
              </a:rPr>
              <a:t>dir</a:t>
            </a:r>
            <a:r>
              <a:rPr lang="en-US" sz="1400" dirty="0">
                <a:solidFill>
                  <a:schemeClr val="accent5"/>
                </a:solidFill>
              </a:rPr>
              <a:t>/icrc2013-0581.pdf</a:t>
            </a:r>
          </a:p>
          <a:p>
            <a:pPr marL="0" indent="0">
              <a:buNone/>
            </a:pPr>
            <a:r>
              <a:rPr lang="en-US" sz="1400" dirty="0">
                <a:solidFill>
                  <a:srgbClr val="C00000"/>
                </a:solidFill>
              </a:rPr>
              <a:t>FLERCNN: </a:t>
            </a:r>
            <a:r>
              <a:rPr lang="en-US" sz="1400" dirty="0">
                <a:solidFill>
                  <a:srgbClr val="C00000"/>
                </a:solidFill>
                <a:hlinkClick r:id="rId9"/>
              </a:rPr>
              <a:t>https://github.com/jessimic/LowEnergyNeuralNetwork</a:t>
            </a:r>
            <a:endParaRPr lang="en-US" sz="14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accent5"/>
                </a:solidFill>
              </a:rPr>
              <a:t>DNN: </a:t>
            </a:r>
            <a:r>
              <a:rPr lang="en-US" sz="1400" dirty="0">
                <a:solidFill>
                  <a:schemeClr val="accent5"/>
                </a:solidFill>
                <a:hlinkClick r:id="rId10"/>
              </a:rPr>
              <a:t>https://icecube.wisc.edu/~mhuennefeld/docs/dnn_reco/html/pages/about.html</a:t>
            </a:r>
            <a:r>
              <a:rPr lang="en-US" sz="1400" dirty="0">
                <a:solidFill>
                  <a:schemeClr val="accent5"/>
                </a:solidFill>
              </a:rPr>
              <a:t> </a:t>
            </a:r>
            <a:endParaRPr lang="en-US" sz="1400" dirty="0"/>
          </a:p>
          <a:p>
            <a:pPr marL="0" indent="0">
              <a:buNone/>
            </a:pPr>
            <a:r>
              <a:rPr lang="en-US" sz="1400" dirty="0" err="1">
                <a:solidFill>
                  <a:schemeClr val="accent5"/>
                </a:solidFill>
              </a:rPr>
              <a:t>EventGenerator</a:t>
            </a:r>
            <a:r>
              <a:rPr lang="en-US" sz="1400" dirty="0">
                <a:solidFill>
                  <a:schemeClr val="accent5"/>
                </a:solidFill>
              </a:rPr>
              <a:t>: </a:t>
            </a:r>
            <a:r>
              <a:rPr lang="en-US" sz="1400" dirty="0">
                <a:solidFill>
                  <a:schemeClr val="accent5"/>
                </a:solidFill>
                <a:hlinkClick r:id="rId11"/>
              </a:rPr>
              <a:t>https://events.icecube.wisc.edu/event/213/contributions/10356/attachments/7984/10418/2024_09_24_IceCube_Madison.pdf</a:t>
            </a:r>
            <a:endParaRPr lang="en-US" sz="1400" dirty="0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accent5"/>
                </a:solidFill>
              </a:rPr>
              <a:t>TNF: https://</a:t>
            </a:r>
            <a:r>
              <a:rPr lang="en-US" sz="1400" dirty="0" err="1">
                <a:solidFill>
                  <a:schemeClr val="accent5"/>
                </a:solidFill>
              </a:rPr>
              <a:t>arxiv.org</a:t>
            </a:r>
            <a:r>
              <a:rPr lang="en-US" sz="1400" dirty="0">
                <a:solidFill>
                  <a:schemeClr val="accent5"/>
                </a:solidFill>
              </a:rPr>
              <a:t>/abs/2604.19846</a:t>
            </a:r>
          </a:p>
          <a:p>
            <a:pPr marL="0" indent="0">
              <a:buNone/>
            </a:pPr>
            <a:r>
              <a:rPr lang="en-US" sz="1400" dirty="0" err="1">
                <a:solidFill>
                  <a:srgbClr val="C00000"/>
                </a:solidFill>
              </a:rPr>
              <a:t>FreeDOM</a:t>
            </a:r>
            <a:r>
              <a:rPr lang="en-US" sz="1400" dirty="0">
                <a:solidFill>
                  <a:srgbClr val="C00000"/>
                </a:solidFill>
              </a:rPr>
              <a:t>: </a:t>
            </a:r>
            <a:r>
              <a:rPr lang="en-US" sz="1400" dirty="0">
                <a:solidFill>
                  <a:srgbClr val="C00000"/>
                </a:solidFill>
                <a:hlinkClick r:id="rId12"/>
              </a:rPr>
              <a:t>https://events.icecube.wisc.edu/event/125/contributions/7228/attachments/5679/6634/fienberg_freeDOM_plenary.pdf</a:t>
            </a:r>
            <a:r>
              <a:rPr lang="en-US" sz="1400" dirty="0">
                <a:solidFill>
                  <a:srgbClr val="C00000"/>
                </a:solidFill>
              </a:rPr>
              <a:t> </a:t>
            </a:r>
            <a:endParaRPr lang="en-US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B880F2-0946-3B48-92FA-41D60912A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985605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Backups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lvl="1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9531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FEDE8-9CC1-4E42-8D5C-6A9BE1754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IceCube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D312CA-8BCC-A94D-BD24-E748B9AD2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4F336E-23EF-DC40-8F21-86B89BC740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4927" y="829851"/>
            <a:ext cx="5134146" cy="58326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311A8F-5D0E-CC4C-BA0E-495BFFFADDCA}"/>
              </a:ext>
            </a:extLst>
          </p:cNvPr>
          <p:cNvSpPr txBox="1"/>
          <p:nvPr/>
        </p:nvSpPr>
        <p:spPr>
          <a:xfrm>
            <a:off x="6388100" y="1143000"/>
            <a:ext cx="243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125 m string spacing</a:t>
            </a:r>
          </a:p>
        </p:txBody>
      </p:sp>
      <p:cxnSp>
        <p:nvCxnSpPr>
          <p:cNvPr id="8" name="Curved Connector 7">
            <a:extLst>
              <a:ext uri="{FF2B5EF4-FFF2-40B4-BE49-F238E27FC236}">
                <a16:creationId xmlns:a16="http://schemas.microsoft.com/office/drawing/2014/main" id="{B066019F-9A04-5944-8B4E-53D48321BD14}"/>
              </a:ext>
            </a:extLst>
          </p:cNvPr>
          <p:cNvCxnSpPr>
            <a:cxnSpLocks/>
            <a:stCxn id="6" idx="0"/>
          </p:cNvCxnSpPr>
          <p:nvPr/>
        </p:nvCxnSpPr>
        <p:spPr>
          <a:xfrm rot="16200000" flipH="1" flipV="1">
            <a:off x="6609834" y="521216"/>
            <a:ext cx="375682" cy="1619250"/>
          </a:xfrm>
          <a:prstGeom prst="curvedConnector4">
            <a:avLst>
              <a:gd name="adj1" fmla="val -60849"/>
              <a:gd name="adj2" fmla="val 104902"/>
            </a:avLst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DDBC6D26-5FDC-9D45-B552-A7A558AA3C20}"/>
              </a:ext>
            </a:extLst>
          </p:cNvPr>
          <p:cNvSpPr txBox="1"/>
          <p:nvPr/>
        </p:nvSpPr>
        <p:spPr>
          <a:xfrm>
            <a:off x="6388100" y="4087559"/>
            <a:ext cx="20248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17 m DOM spacing</a:t>
            </a:r>
          </a:p>
        </p:txBody>
      </p:sp>
      <p:cxnSp>
        <p:nvCxnSpPr>
          <p:cNvPr id="13" name="Curved Connector 12">
            <a:extLst>
              <a:ext uri="{FF2B5EF4-FFF2-40B4-BE49-F238E27FC236}">
                <a16:creationId xmlns:a16="http://schemas.microsoft.com/office/drawing/2014/main" id="{FF21C381-7E85-3F41-AA4D-DBDFCAC4FE11}"/>
              </a:ext>
            </a:extLst>
          </p:cNvPr>
          <p:cNvCxnSpPr>
            <a:cxnSpLocks/>
            <a:stCxn id="12" idx="0"/>
          </p:cNvCxnSpPr>
          <p:nvPr/>
        </p:nvCxnSpPr>
        <p:spPr>
          <a:xfrm rot="16200000" flipH="1" flipV="1">
            <a:off x="6557078" y="3428796"/>
            <a:ext cx="184666" cy="1502192"/>
          </a:xfrm>
          <a:prstGeom prst="curvedConnector4">
            <a:avLst>
              <a:gd name="adj1" fmla="val -123791"/>
              <a:gd name="adj2" fmla="val 83698"/>
            </a:avLst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721A072E-4FFE-D14D-95EC-A36B0573AA8E}"/>
              </a:ext>
            </a:extLst>
          </p:cNvPr>
          <p:cNvSpPr txBox="1"/>
          <p:nvPr/>
        </p:nvSpPr>
        <p:spPr>
          <a:xfrm>
            <a:off x="5869311" y="5282706"/>
            <a:ext cx="1856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dense in-fill array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28E9232-9346-EC4A-8C8C-2F0004468DF3}"/>
              </a:ext>
            </a:extLst>
          </p:cNvPr>
          <p:cNvSpPr txBox="1"/>
          <p:nvPr/>
        </p:nvSpPr>
        <p:spPr>
          <a:xfrm>
            <a:off x="115256" y="5467372"/>
            <a:ext cx="284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5160 DOMs</a:t>
            </a:r>
          </a:p>
          <a:p>
            <a:endParaRPr lang="en-US" dirty="0"/>
          </a:p>
          <a:p>
            <a:r>
              <a:rPr lang="en-US" dirty="0"/>
              <a:t>Fully operational in 2011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036C2B-9D5E-5E4A-AF86-28301A5ACFDE}"/>
              </a:ext>
            </a:extLst>
          </p:cNvPr>
          <p:cNvSpPr txBox="1"/>
          <p:nvPr/>
        </p:nvSpPr>
        <p:spPr>
          <a:xfrm>
            <a:off x="222900" y="1724337"/>
            <a:ext cx="16743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Digital Optical Module (DOM)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A4DAF26-BF10-434C-972A-B94B19125F9D}"/>
              </a:ext>
            </a:extLst>
          </p:cNvPr>
          <p:cNvGrpSpPr/>
          <p:nvPr/>
        </p:nvGrpSpPr>
        <p:grpSpPr>
          <a:xfrm>
            <a:off x="256017" y="2370668"/>
            <a:ext cx="3020583" cy="2086223"/>
            <a:chOff x="256017" y="2370668"/>
            <a:chExt cx="3020583" cy="208622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B925C6A-8FB6-3443-8C7F-8F786720232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56017" y="2370668"/>
              <a:ext cx="1487476" cy="1547943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64AC2E7-9C87-D84E-83A6-65578A45B0DB}"/>
                </a:ext>
              </a:extLst>
            </p:cNvPr>
            <p:cNvCxnSpPr>
              <a:cxnSpLocks/>
              <a:stCxn id="3" idx="2"/>
            </p:cNvCxnSpPr>
            <p:nvPr/>
          </p:nvCxnSpPr>
          <p:spPr>
            <a:xfrm>
              <a:off x="999755" y="3918611"/>
              <a:ext cx="2276845" cy="53828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0CF2112C-1998-8B42-9D7D-93C6234F36FC}"/>
                </a:ext>
              </a:extLst>
            </p:cNvPr>
            <p:cNvCxnSpPr>
              <a:cxnSpLocks/>
            </p:cNvCxnSpPr>
            <p:nvPr/>
          </p:nvCxnSpPr>
          <p:spPr>
            <a:xfrm>
              <a:off x="1743493" y="2370668"/>
              <a:ext cx="1533107" cy="204521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7779119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A0052-92F9-DE4D-B180-5B3890EB1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Detection principals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5E9F9-AE10-DD4F-98AD-8C30D7C49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868680"/>
            <a:ext cx="8313420" cy="548640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Neutrino interacts via weak force with targets in ice</a:t>
            </a:r>
          </a:p>
          <a:p>
            <a:pPr lvl="1"/>
            <a:r>
              <a:rPr lang="en-US" dirty="0"/>
              <a:t>At </a:t>
            </a:r>
            <a:r>
              <a:rPr lang="en-US" dirty="0" err="1"/>
              <a:t>IceCube</a:t>
            </a:r>
            <a:r>
              <a:rPr lang="en-US" dirty="0"/>
              <a:t> energies, primarily deep-inelastic scattering (DIS) off nucleons	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Nucleon breaks apart; outgoing particles may be charged</a:t>
            </a:r>
          </a:p>
          <a:p>
            <a:pPr marL="0" indent="0">
              <a:buNone/>
            </a:pPr>
            <a:r>
              <a:rPr lang="en-US" dirty="0"/>
              <a:t>Charged particles emit </a:t>
            </a:r>
            <a:r>
              <a:rPr lang="en-US" b="1" dirty="0"/>
              <a:t>Cherenkov radiation </a:t>
            </a:r>
            <a:r>
              <a:rPr lang="en-US" dirty="0"/>
              <a:t>detectable by PMTs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4749E3-EC6F-524B-8393-BAA88D460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38</a:t>
            </a:fld>
            <a:endParaRPr lang="en-US"/>
          </a:p>
        </p:txBody>
      </p:sp>
      <p:pic>
        <p:nvPicPr>
          <p:cNvPr id="7" name="Picture 3">
            <a:extLst>
              <a:ext uri="{FF2B5EF4-FFF2-40B4-BE49-F238E27FC236}">
                <a16:creationId xmlns:a16="http://schemas.microsoft.com/office/drawing/2014/main" id="{F8417F2D-124A-B945-9918-AACEE0EC11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860" y="3359274"/>
            <a:ext cx="3631322" cy="3162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AAD412-757F-8B4C-ACBD-575FEC40BAFB}"/>
              </a:ext>
            </a:extLst>
          </p:cNvPr>
          <p:cNvSpPr txBox="1"/>
          <p:nvPr/>
        </p:nvSpPr>
        <p:spPr>
          <a:xfrm>
            <a:off x="5432793" y="4174294"/>
            <a:ext cx="525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41°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1F88FF0-913E-5A47-921C-30219B01BBF5}"/>
              </a:ext>
            </a:extLst>
          </p:cNvPr>
          <p:cNvGrpSpPr/>
          <p:nvPr/>
        </p:nvGrpSpPr>
        <p:grpSpPr>
          <a:xfrm>
            <a:off x="180294" y="3205385"/>
            <a:ext cx="4673600" cy="3315985"/>
            <a:chOff x="180294" y="3281585"/>
            <a:chExt cx="4673600" cy="3315985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4E0E1BF4-C137-4946-9ED2-A9C7E6F8E8D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80294" y="3282870"/>
              <a:ext cx="4673600" cy="331470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2F4D4519-206A-1E4F-94D4-DEA998C8C9C4}"/>
                </a:ext>
              </a:extLst>
            </p:cNvPr>
            <p:cNvSpPr txBox="1"/>
            <p:nvPr/>
          </p:nvSpPr>
          <p:spPr>
            <a:xfrm>
              <a:off x="411480" y="3281585"/>
              <a:ext cx="2134898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sk-SK" sz="1400" dirty="0"/>
                <a:t>Rev. Mod. Phys. 84, 1307</a:t>
              </a:r>
              <a:endParaRPr lang="en-US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154557372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636A3-40FF-1C4A-AE2A-946638329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Cherenkov radiation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E845F-ACB7-244B-AA35-6BC8776D19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Occurs when a charged particle travels faster than light-in-medium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Constructive interference of EM-field to form a plane wave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CBBFF8-A36F-504C-B32E-49230D5B2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458AD8-DD83-2D40-8899-364EF05C4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0733" y="1996045"/>
            <a:ext cx="6494357" cy="4849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6786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A75DB-B58F-AE40-A841-865EB2B83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Local effects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EB3C3C6-AFCE-EA49-92F1-7FA2B4D323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Hole-ice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B0007B7A-34A6-E247-BA6D-DBD17EADD65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Refrozen central column with high scattering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2D3BD5-42D4-B94A-9EB3-EC2B3F0D5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40</a:t>
            </a:fld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CC2F3149-829E-CC42-BCC8-21538FBD0D0C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US" dirty="0"/>
              <a:t>DOM orientation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93C8A728-A832-CA40-BD44-9C4C1A09ED71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/>
          <a:lstStyle/>
          <a:p>
            <a:r>
              <a:rPr lang="en-US" dirty="0"/>
              <a:t>Thick, support cable may impede direct photons if vertex is nearby</a:t>
            </a:r>
          </a:p>
          <a:p>
            <a:r>
              <a:rPr lang="en-US" dirty="0"/>
              <a:t>A few DOMs may not be perfectly horizontal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9CB2BA-9F3C-B547-837E-5CB654B426C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68371" y="2853599"/>
            <a:ext cx="1527615" cy="38058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58FBCD2-E03E-CD44-A281-AC73046F73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" y="3129370"/>
            <a:ext cx="3912730" cy="293454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252EDF2-314C-1949-A6BD-5D32373A9650}"/>
              </a:ext>
            </a:extLst>
          </p:cNvPr>
          <p:cNvSpPr txBox="1"/>
          <p:nvPr/>
        </p:nvSpPr>
        <p:spPr>
          <a:xfrm>
            <a:off x="1156547" y="2729260"/>
            <a:ext cx="24225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Looking up the string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8BA30C8-7DAC-BA4A-A058-0816EBA71256}"/>
              </a:ext>
            </a:extLst>
          </p:cNvPr>
          <p:cNvSpPr txBox="1"/>
          <p:nvPr/>
        </p:nvSpPr>
        <p:spPr>
          <a:xfrm>
            <a:off x="2808689" y="4041044"/>
            <a:ext cx="15155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Central region with bubbles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36DA2B-992C-1C45-9E90-40E33AD74A8C}"/>
              </a:ext>
            </a:extLst>
          </p:cNvPr>
          <p:cNvSpPr txBox="1"/>
          <p:nvPr/>
        </p:nvSpPr>
        <p:spPr>
          <a:xfrm>
            <a:off x="1055525" y="3697250"/>
            <a:ext cx="1078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Clear ice</a:t>
            </a:r>
          </a:p>
        </p:txBody>
      </p:sp>
    </p:spTree>
    <p:extLst>
      <p:ext uri="{BB962C8B-B14F-4D97-AF65-F5344CB8AC3E}">
        <p14:creationId xmlns:p14="http://schemas.microsoft.com/office/powerpoint/2010/main" val="18313944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Local effects: DOM orientation and cable position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Without local effects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1015"/>
          <a:stretch/>
        </p:blipFill>
        <p:spPr>
          <a:xfrm>
            <a:off x="503325" y="1356204"/>
            <a:ext cx="3009526" cy="2833831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t>41</a:t>
            </a:fld>
            <a:endParaRPr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US" dirty="0"/>
              <a:t>With local effects</a:t>
            </a: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half" idx="14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1337"/>
          <a:stretch/>
        </p:blipFill>
        <p:spPr>
          <a:xfrm>
            <a:off x="5150735" y="1353084"/>
            <a:ext cx="2962308" cy="2836951"/>
          </a:xfrm>
        </p:spPr>
      </p:pic>
      <p:cxnSp>
        <p:nvCxnSpPr>
          <p:cNvPr id="13" name="Straight Connector 12"/>
          <p:cNvCxnSpPr>
            <a:stCxn id="6" idx="3"/>
          </p:cNvCxnSpPr>
          <p:nvPr/>
        </p:nvCxnSpPr>
        <p:spPr>
          <a:xfrm flipH="1">
            <a:off x="4537473" y="1646201"/>
            <a:ext cx="237" cy="422754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7187878" y="806285"/>
            <a:ext cx="19561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Bert data</a:t>
            </a:r>
          </a:p>
          <a:p>
            <a:r>
              <a:rPr lang="en-US" sz="1600" dirty="0">
                <a:solidFill>
                  <a:schemeClr val="accent6"/>
                </a:solidFill>
              </a:rPr>
              <a:t>Direct photon MC</a:t>
            </a:r>
          </a:p>
          <a:p>
            <a:r>
              <a:rPr lang="en-US" sz="1600" dirty="0">
                <a:solidFill>
                  <a:schemeClr val="accent5"/>
                </a:solidFill>
              </a:rPr>
              <a:t>Effective photon MC</a:t>
            </a:r>
          </a:p>
        </p:txBody>
      </p:sp>
      <p:pic>
        <p:nvPicPr>
          <p:cNvPr id="12" name="Content Placeholder 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9205" r="64"/>
          <a:stretch/>
        </p:blipFill>
        <p:spPr>
          <a:xfrm>
            <a:off x="393408" y="3987144"/>
            <a:ext cx="3119443" cy="2836131"/>
          </a:xfrm>
          <a:prstGeom prst="rect">
            <a:avLst/>
          </a:prstGeom>
        </p:spPr>
      </p:pic>
      <p:pic>
        <p:nvPicPr>
          <p:cNvPr id="14" name="Content Placeholder 1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8619" r="-385"/>
          <a:stretch/>
        </p:blipFill>
        <p:spPr>
          <a:xfrm>
            <a:off x="5024508" y="3923818"/>
            <a:ext cx="3259187" cy="2934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06907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6578F-E1C9-FE40-A27E-6F7C210A5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Cascade vs track </a:t>
            </a:r>
            <a:r>
              <a:rPr lang="en-US" dirty="0" err="1"/>
              <a:t>skymap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BF48E6C-7153-B64E-9DE1-3976A300B7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358682"/>
            <a:ext cx="4413118" cy="548640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C92308-FC22-C34C-974F-DADF26015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42</a:t>
            </a:fld>
            <a:endParaRPr lang="en-US" dirty="0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6D0EC37C-52AF-B842-973F-125B259EE6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0882" y="1363743"/>
            <a:ext cx="4413118" cy="5476278"/>
          </a:xfrm>
          <a:prstGeom prst="rect">
            <a:avLst/>
          </a:prstGeom>
        </p:spPr>
      </p:pic>
      <p:pic>
        <p:nvPicPr>
          <p:cNvPr id="8" name="Picture 7" descr="1040pev.png">
            <a:extLst>
              <a:ext uri="{FF2B5EF4-FFF2-40B4-BE49-F238E27FC236}">
                <a16:creationId xmlns:a16="http://schemas.microsoft.com/office/drawing/2014/main" id="{2BBB9C54-9D05-C147-85FA-6F0CD76D2112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4666" y="823864"/>
            <a:ext cx="1016001" cy="9394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B1F3CE8-9A28-4940-A04D-CA645B3D1F6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52840" r="31111" b="9383"/>
          <a:stretch/>
        </p:blipFill>
        <p:spPr>
          <a:xfrm>
            <a:off x="7501467" y="809528"/>
            <a:ext cx="1549400" cy="8496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8F62692-537F-1F45-8721-2E836E1C0465}"/>
              </a:ext>
            </a:extLst>
          </p:cNvPr>
          <p:cNvSpPr txBox="1"/>
          <p:nvPr/>
        </p:nvSpPr>
        <p:spPr>
          <a:xfrm>
            <a:off x="2881061" y="959316"/>
            <a:ext cx="36996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Uses splines from tabulated distributions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296ADA-B6F6-E44D-BE70-AEF7DDF982C4}"/>
              </a:ext>
            </a:extLst>
          </p:cNvPr>
          <p:cNvSpPr txBox="1"/>
          <p:nvPr/>
        </p:nvSpPr>
        <p:spPr>
          <a:xfrm>
            <a:off x="5299841" y="5568422"/>
            <a:ext cx="35735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5"/>
                </a:solidFill>
              </a:rPr>
              <a:t>Much better resolution with tracks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794BAFD-1816-9A41-9DF3-A8192782C736}"/>
              </a:ext>
            </a:extLst>
          </p:cNvPr>
          <p:cNvGrpSpPr/>
          <p:nvPr/>
        </p:nvGrpSpPr>
        <p:grpSpPr>
          <a:xfrm>
            <a:off x="4162015" y="2762162"/>
            <a:ext cx="1650114" cy="925219"/>
            <a:chOff x="73490" y="1211218"/>
            <a:chExt cx="1650114" cy="925219"/>
          </a:xfrm>
        </p:grpSpPr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8133E540-DA7F-1642-839B-22F467F7BA90}"/>
                </a:ext>
              </a:extLst>
            </p:cNvPr>
            <p:cNvCxnSpPr>
              <a:cxnSpLocks/>
              <a:endCxn id="13" idx="2"/>
            </p:cNvCxnSpPr>
            <p:nvPr/>
          </p:nvCxnSpPr>
          <p:spPr>
            <a:xfrm flipV="1">
              <a:off x="412694" y="1518995"/>
              <a:ext cx="0" cy="463554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D2D3258B-BAB0-6545-A61B-579C77F90DFA}"/>
                </a:ext>
              </a:extLst>
            </p:cNvPr>
            <p:cNvCxnSpPr>
              <a:cxnSpLocks/>
              <a:endCxn id="14" idx="1"/>
            </p:cNvCxnSpPr>
            <p:nvPr/>
          </p:nvCxnSpPr>
          <p:spPr>
            <a:xfrm>
              <a:off x="412694" y="1982549"/>
              <a:ext cx="482098" cy="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8252A90-DAC8-6E4A-BF2A-99FDC293D614}"/>
                </a:ext>
              </a:extLst>
            </p:cNvPr>
            <p:cNvSpPr txBox="1"/>
            <p:nvPr/>
          </p:nvSpPr>
          <p:spPr>
            <a:xfrm>
              <a:off x="73490" y="1211218"/>
              <a:ext cx="678408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dirty="0"/>
                <a:t>Zenith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7F71541-93A5-EE42-95FC-591A3622C791}"/>
                </a:ext>
              </a:extLst>
            </p:cNvPr>
            <p:cNvSpPr txBox="1"/>
            <p:nvPr/>
          </p:nvSpPr>
          <p:spPr>
            <a:xfrm>
              <a:off x="894792" y="1828660"/>
              <a:ext cx="82881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dirty="0"/>
                <a:t>Azimuth</a:t>
              </a: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79B1C269-198F-F74A-BCEE-5E39AC6A0362}"/>
              </a:ext>
            </a:extLst>
          </p:cNvPr>
          <p:cNvSpPr txBox="1"/>
          <p:nvPr/>
        </p:nvSpPr>
        <p:spPr>
          <a:xfrm>
            <a:off x="1355659" y="5498175"/>
            <a:ext cx="170180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  <a:latin typeface="Consolas" charset="0"/>
                <a:ea typeface="Consolas" charset="0"/>
                <a:cs typeface="Consolas" charset="0"/>
              </a:rPr>
              <a:t>x</a:t>
            </a:r>
            <a:r>
              <a:rPr lang="en-US" dirty="0">
                <a:solidFill>
                  <a:srgbClr val="FF0000"/>
                </a:solidFill>
              </a:rPr>
              <a:t>   Full scan</a:t>
            </a:r>
          </a:p>
          <a:p>
            <a:r>
              <a:rPr lang="en-US" dirty="0">
                <a:solidFill>
                  <a:srgbClr val="FF0000"/>
                </a:solidFill>
                <a:latin typeface="Consolas" charset="0"/>
                <a:ea typeface="Consolas" charset="0"/>
                <a:cs typeface="Consolas" charset="0"/>
              </a:rPr>
              <a:t>+</a:t>
            </a:r>
            <a:r>
              <a:rPr lang="en-US" dirty="0">
                <a:solidFill>
                  <a:srgbClr val="FF0000"/>
                </a:solidFill>
                <a:ea typeface="Consolas" charset="0"/>
                <a:cs typeface="Consolas" charset="0"/>
              </a:rPr>
              <a:t>   Fast </a:t>
            </a:r>
            <a:r>
              <a:rPr lang="en-US" dirty="0" err="1">
                <a:solidFill>
                  <a:srgbClr val="FF0000"/>
                </a:solidFill>
                <a:ea typeface="Consolas" charset="0"/>
                <a:cs typeface="Consolas" charset="0"/>
              </a:rPr>
              <a:t>reco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19218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F08DC-D8B3-EE46-B13F-1722ED878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FreeDOM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276F8-A935-D541-A66C-5291391A47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Likelihood-free inference using NN</a:t>
            </a:r>
          </a:p>
          <a:p>
            <a:pPr marL="0" indent="0">
              <a:buNone/>
            </a:pPr>
            <a:r>
              <a:rPr lang="en-US" dirty="0"/>
              <a:t>Train a binary classifier that can be converted back into a likelihood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F790A-54C7-9E40-998D-7F6949C1F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E850-48E9-F840-BB65-9B2F0B512A8A}" type="slidenum">
              <a:rPr lang="en-US" smtClean="0"/>
              <a:pPr/>
              <a:t>43</a:t>
            </a:fld>
            <a:endParaRPr lang="en-US" dirty="0"/>
          </a:p>
        </p:txBody>
      </p:sp>
      <p:pic>
        <p:nvPicPr>
          <p:cNvPr id="6" name="Picture 5" descr="A screenshot of a computer&#10;&#10;Description automatically generated with low confidence">
            <a:extLst>
              <a:ext uri="{FF2B5EF4-FFF2-40B4-BE49-F238E27FC236}">
                <a16:creationId xmlns:a16="http://schemas.microsoft.com/office/drawing/2014/main" id="{06CB8E05-EAAC-7940-93EC-3D521A92AB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344" y="1710889"/>
            <a:ext cx="5879365" cy="1629315"/>
          </a:xfrm>
          <a:prstGeom prst="rect">
            <a:avLst/>
          </a:prstGeom>
        </p:spPr>
      </p:pic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8B7925A9-28B0-A245-9C8D-97AE824C74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291" y="1761094"/>
            <a:ext cx="2972645" cy="3429000"/>
          </a:xfrm>
          <a:prstGeom prst="rect">
            <a:avLst/>
          </a:prstGeom>
        </p:spPr>
      </p:pic>
      <p:pic>
        <p:nvPicPr>
          <p:cNvPr id="10" name="Picture 9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2698915-6D09-F94F-99B9-29E541A96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2035" y="3327287"/>
            <a:ext cx="4157982" cy="3517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851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cecube2" id="{87E21EC8-57A2-864F-ACE8-672D877A1C55}" vid="{99A8EDEB-CC84-EA43-B640-21CAC4E9696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icecube2</Template>
  <TotalTime>32039</TotalTime>
  <Words>2000</Words>
  <Application>Microsoft Macintosh PowerPoint</Application>
  <PresentationFormat>On-screen Show (4:3)</PresentationFormat>
  <Paragraphs>351</Paragraphs>
  <Slides>43</Slides>
  <Notes>3</Notes>
  <HiddenSlides>0</HiddenSlides>
  <MMClips>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2" baseType="lpstr">
      <vt:lpstr>HanziPen TC</vt:lpstr>
      <vt:lpstr>Arial</vt:lpstr>
      <vt:lpstr>Calibri</vt:lpstr>
      <vt:lpstr>Calibri Light</vt:lpstr>
      <vt:lpstr>Cambria Math</vt:lpstr>
      <vt:lpstr>Consolas</vt:lpstr>
      <vt:lpstr>Helvetica</vt:lpstr>
      <vt:lpstr>Wingdings</vt:lpstr>
      <vt:lpstr>Office Theme</vt:lpstr>
      <vt:lpstr>IceCube event reconstruction</vt:lpstr>
      <vt:lpstr>Tracks vs cascades</vt:lpstr>
      <vt:lpstr>What do neutrinos look like in IceCube?</vt:lpstr>
      <vt:lpstr>What do neutrinos look like in IceCube?</vt:lpstr>
      <vt:lpstr>What IceCube actually sees (high-energy)</vt:lpstr>
      <vt:lpstr>Event reconstruction</vt:lpstr>
      <vt:lpstr>Physics parameters and IceCube coordinates</vt:lpstr>
      <vt:lpstr>Approaches for reconstruction</vt:lpstr>
      <vt:lpstr>Approaches for reconstruction</vt:lpstr>
      <vt:lpstr>Time residuals</vt:lpstr>
      <vt:lpstr>Arrival time-residual pdfs</vt:lpstr>
      <vt:lpstr>MPE Pandel likelihood</vt:lpstr>
      <vt:lpstr>SplineReco Resolutions</vt:lpstr>
      <vt:lpstr>Utilizing full-waveform information</vt:lpstr>
      <vt:lpstr>Full-waveform expectations</vt:lpstr>
      <vt:lpstr>NN modeling (EventGenerator)</vt:lpstr>
      <vt:lpstr>Minimization approaches</vt:lpstr>
      <vt:lpstr>Low-energy reco: RetroReco and DirectReco</vt:lpstr>
      <vt:lpstr>Approaches for reconstruction</vt:lpstr>
      <vt:lpstr>Challenges in cascade reconstruction</vt:lpstr>
      <vt:lpstr>Photon yields vs ice</vt:lpstr>
      <vt:lpstr>Cascade orientation from full-waveform</vt:lpstr>
      <vt:lpstr>Photon amplitudes</vt:lpstr>
      <vt:lpstr>Minimization approaches</vt:lpstr>
      <vt:lpstr>Impact of ice on cascade angular resolution</vt:lpstr>
      <vt:lpstr>Minimization approaches</vt:lpstr>
      <vt:lpstr>DirectFit minimization</vt:lpstr>
      <vt:lpstr>DirectFit with directional PDFs</vt:lpstr>
      <vt:lpstr>Ice modeling is important!</vt:lpstr>
      <vt:lpstr>Directional bias due to different ice models</vt:lpstr>
      <vt:lpstr>One of the early DNN approaches</vt:lpstr>
      <vt:lpstr>Transformer normalizing flows</vt:lpstr>
      <vt:lpstr>Summary</vt:lpstr>
      <vt:lpstr>Package reco</vt:lpstr>
      <vt:lpstr>References</vt:lpstr>
      <vt:lpstr>Backups</vt:lpstr>
      <vt:lpstr>IceCube</vt:lpstr>
      <vt:lpstr>Detection principals</vt:lpstr>
      <vt:lpstr>Cherenkov radiation</vt:lpstr>
      <vt:lpstr>Local effects</vt:lpstr>
      <vt:lpstr>Local effects: DOM orientation and cable position</vt:lpstr>
      <vt:lpstr>Cascade vs track skymap</vt:lpstr>
      <vt:lpstr>FreeDOM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Improving the angular resolution in IceCube cascade reconstruction</dc:title>
  <dc:creator>Tianlu Yuan</dc:creator>
  <cp:lastModifiedBy>Tianlu Yuan</cp:lastModifiedBy>
  <cp:revision>1377</cp:revision>
  <cp:lastPrinted>2018-03-19T23:24:09Z</cp:lastPrinted>
  <dcterms:created xsi:type="dcterms:W3CDTF">2017-07-17T02:44:41Z</dcterms:created>
  <dcterms:modified xsi:type="dcterms:W3CDTF">2026-06-02T14:09:44Z</dcterms:modified>
</cp:coreProperties>
</file>