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  <p:sldId id="318" r:id="rId5"/>
    <p:sldId id="319" r:id="rId6"/>
    <p:sldId id="311" r:id="rId7"/>
    <p:sldId id="300" r:id="rId8"/>
    <p:sldId id="312" r:id="rId9"/>
    <p:sldId id="298" r:id="rId10"/>
    <p:sldId id="283" r:id="rId11"/>
    <p:sldId id="285" r:id="rId12"/>
    <p:sldId id="313" r:id="rId13"/>
    <p:sldId id="284" r:id="rId14"/>
    <p:sldId id="289" r:id="rId15"/>
    <p:sldId id="287" r:id="rId16"/>
    <p:sldId id="297" r:id="rId17"/>
    <p:sldId id="286" r:id="rId18"/>
    <p:sldId id="314" r:id="rId19"/>
    <p:sldId id="315" r:id="rId20"/>
    <p:sldId id="310" r:id="rId21"/>
    <p:sldId id="320" r:id="rId22"/>
    <p:sldId id="317" r:id="rId23"/>
    <p:sldId id="296" r:id="rId24"/>
    <p:sldId id="295" r:id="rId25"/>
    <p:sldId id="316" r:id="rId26"/>
    <p:sldId id="308" r:id="rId27"/>
    <p:sldId id="302" r:id="rId28"/>
    <p:sldId id="303" r:id="rId29"/>
    <p:sldId id="304" r:id="rId30"/>
    <p:sldId id="307" r:id="rId31"/>
    <p:sldId id="305" r:id="rId32"/>
    <p:sldId id="306" r:id="rId33"/>
    <p:sldId id="309" r:id="rId3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150" d="100"/>
          <a:sy n="150" d="100"/>
        </p:scale>
        <p:origin x="552" y="1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78B106-3093-1C71-6728-8F42C522B51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E26CAA4-3745-FF4A-F05E-9B8564A3702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9B8EA1-50EA-30D7-E5B3-27C55E780C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808DA2-23CC-44AA-885E-A4DB1D65787D}" type="datetimeFigureOut">
              <a:rPr lang="en-US" smtClean="0"/>
              <a:t>6/1/2026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4F90FE-1E7E-2A86-6FD2-5F50C65971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2DF63A-37A1-7488-6E3E-61290EAAA7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32EA07-8B38-422E-81B6-5FD140D955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3056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65B11A-5136-09D2-A859-1B550D6D68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8AE4C8-BD2F-22B0-9195-1958B70AD1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6E2B04-210A-6735-5FC6-919860DCC8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808DA2-23CC-44AA-885E-A4DB1D65787D}" type="datetimeFigureOut">
              <a:rPr lang="en-US" smtClean="0"/>
              <a:t>6/1/2026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34F97C-85C8-2EB3-0E96-145661268C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DDE688-D45B-846C-A410-88080BECA5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32EA07-8B38-422E-81B6-5FD140D955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09312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5834B9-09F0-CBB8-A768-9EAB9CB239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1A7650-2345-7E8F-9F02-B6886A0573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4D66E5-E354-FB4E-245A-19356D89C7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808DA2-23CC-44AA-885E-A4DB1D65787D}" type="datetimeFigureOut">
              <a:rPr lang="en-US" smtClean="0"/>
              <a:t>6/1/2026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65FDFA-23B3-EA01-125F-59332F3AEE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1EDB55-74F6-60D5-0CDB-6698E57FC2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32EA07-8B38-422E-81B6-5FD140D955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27308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B9A0DB-6A4D-EF4C-12C6-7E47E1E3D1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886AA0-D066-02AE-3922-7AECC59E7EE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F654C7-9784-BD3F-D9B8-DD2F7366C4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E5F62A-1F91-FCB2-F201-E9162AC860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808DA2-23CC-44AA-885E-A4DB1D65787D}" type="datetimeFigureOut">
              <a:rPr lang="en-US" smtClean="0"/>
              <a:t>6/1/2026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8B030-BFF4-4B96-5EE8-9BA9BE235E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8C7C45-34E7-FB91-2EB9-9B6F17FEEE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32EA07-8B38-422E-81B6-5FD140D955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85398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409391-37C1-8B38-451A-A64BF7F968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A1F556-DD97-2CF4-2DA4-9AD5B2961D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7B6EB2D-6C00-0205-DB30-181F599629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1A9B237-ACB3-903A-18D4-2B88AE70CB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A778E16-B718-70E6-7767-25A91BAC53E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3130365-5913-3248-D1E9-BB99AFDD91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808DA2-23CC-44AA-885E-A4DB1D65787D}" type="datetimeFigureOut">
              <a:rPr lang="en-US" smtClean="0"/>
              <a:t>6/1/2026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94AA3D9-B71F-7A8A-6741-35A5DCDEDE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ED28F18-EA2C-B2A8-C11E-FB83E6829D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32EA07-8B38-422E-81B6-5FD140D955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62035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3CD3B5-8930-F1C9-5603-8FA5496415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BD51230-0E03-19CC-89C5-27DFD4B493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808DA2-23CC-44AA-885E-A4DB1D65787D}" type="datetimeFigureOut">
              <a:rPr lang="en-US" smtClean="0"/>
              <a:t>6/1/2026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0A58815-1582-E7D9-CBE3-D8898EC4D7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C97D79-517A-0C80-A949-EA1D6D839F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32EA07-8B38-422E-81B6-5FD140D955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4914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3810E63-F9D5-A827-F37C-2C6376D2C3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808DA2-23CC-44AA-885E-A4DB1D65787D}" type="datetimeFigureOut">
              <a:rPr lang="en-US" smtClean="0"/>
              <a:t>6/1/2026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1794E25-EDEB-FD1B-1A28-8DD25DE826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2CBD755-C09C-49D2-E1B8-181BB08575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32EA07-8B38-422E-81B6-5FD140D955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70795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BDD969-B889-107E-44C5-8433E3C0EC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D917CB-4FF6-BA41-36D6-C00BFD86A5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6DF926-7781-365F-D7D5-399CEE96BB8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F349E3-3063-4F8C-5F17-B8CDD33625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808DA2-23CC-44AA-885E-A4DB1D65787D}" type="datetimeFigureOut">
              <a:rPr lang="en-US" smtClean="0"/>
              <a:t>6/1/2026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3DCE6F6-E631-41E1-9D8D-E2ED1F6F43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94622B-E910-6CFC-BB7A-06CC68860C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32EA07-8B38-422E-81B6-5FD140D955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64429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67316D-BAB4-C474-B9C2-9EBC967E98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68FC00E-F615-2FCC-B307-509D165D1CD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23C410B-8A89-53ED-F8E4-4D5ED033B66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B4574B-E8BE-734C-C1AD-F75C250A0C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808DA2-23CC-44AA-885E-A4DB1D65787D}" type="datetimeFigureOut">
              <a:rPr lang="en-US" smtClean="0"/>
              <a:t>6/1/2026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0E17792-771A-478D-DF87-A1EE3D4129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71AC661-8798-C581-0B0B-2961C1BFC5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32EA07-8B38-422E-81B6-5FD140D955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00283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544BE8-BB31-1E02-DB3B-2EF6E93D5C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A15E509-5E75-209A-5E96-7EDFAD7F530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563AE0-495A-0775-89DC-F69951A7C8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808DA2-23CC-44AA-885E-A4DB1D65787D}" type="datetimeFigureOut">
              <a:rPr lang="en-US" smtClean="0"/>
              <a:t>6/1/2026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1958E3-C9B5-4590-ACD1-46B7189E7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1AF8CC-48B2-AAB5-DE93-DA1AD02B4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32EA07-8B38-422E-81B6-5FD140D955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99815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A630F94-9AE5-9EA6-C48F-3C569F2FC39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59E6208-2155-6075-02EA-096096E324B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0AD091-A504-28C1-7494-C5BED8079B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808DA2-23CC-44AA-885E-A4DB1D65787D}" type="datetimeFigureOut">
              <a:rPr lang="en-US" smtClean="0"/>
              <a:t>6/1/2026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F40BDC-83BA-C1AA-8222-24E54C03DC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932E62-F21F-185D-629D-2E196ED4E2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32EA07-8B38-422E-81B6-5FD140D955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882137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laceHolder 1"/>
          <p:cNvSpPr>
            <a:spLocks noGrp="1"/>
          </p:cNvSpPr>
          <p:nvPr>
            <p:ph type="title"/>
          </p:nvPr>
        </p:nvSpPr>
        <p:spPr>
          <a:xfrm>
            <a:off x="609127" y="272987"/>
            <a:ext cx="10971684" cy="1144631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>
            <a:lvl1pPr indent="0" algn="ctr">
              <a:buNone/>
              <a:defRPr/>
            </a:lvl1pPr>
          </a:lstStyle>
          <a:p>
            <a:pPr indent="0" algn="ctr">
              <a:buNone/>
            </a:pPr>
            <a:endParaRPr lang="en-US" sz="5321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" name="PlaceHolder 2"/>
          <p:cNvSpPr>
            <a:spLocks noGrp="1"/>
          </p:cNvSpPr>
          <p:nvPr>
            <p:ph/>
          </p:nvPr>
        </p:nvSpPr>
        <p:spPr>
          <a:xfrm>
            <a:off x="609127" y="1603963"/>
            <a:ext cx="10971684" cy="3976819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>
            <a:lvl1pPr indent="0">
              <a:spcBef>
                <a:spcPts val="1710"/>
              </a:spcBef>
              <a:buNone/>
              <a:defRPr/>
            </a:lvl1pPr>
          </a:lstStyle>
          <a:p>
            <a:pPr indent="0">
              <a:spcBef>
                <a:spcPts val="1414"/>
              </a:spcBef>
              <a:buNone/>
            </a:pPr>
            <a:endParaRPr lang="en-US" sz="387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83B4221-ACC9-4EE6-8A1B-AF3A2A48FC9B}" type="slidenum">
              <a:t>‹#›</a:t>
            </a:fld>
            <a:endParaRPr/>
          </a:p>
        </p:txBody>
      </p:sp>
      <p:sp>
        <p:nvSpPr>
          <p:cNvPr id="6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4407315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5C255EA-1C3A-BC1F-020A-65B46E5450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45DD3A-84F5-9D6A-32A2-C95D9C23FA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DD6FD5-5ADC-1605-13B9-01DCFE37E0B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2808DA2-23CC-44AA-885E-A4DB1D65787D}" type="datetimeFigureOut">
              <a:rPr lang="en-US" smtClean="0"/>
              <a:t>6/1/2026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CE2EB3-3DDC-F434-B6D5-8C9D1DA77E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15CD26-EC52-C995-F99E-0A7D8397D7F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432EA07-8B38-422E-81B6-5FD140D955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5767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8.jpg"/><Relationship Id="rId4" Type="http://schemas.openxmlformats.org/officeDocument/2006/relationships/image" Target="../media/image7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3.jpg"/><Relationship Id="rId5" Type="http://schemas.openxmlformats.org/officeDocument/2006/relationships/image" Target="../media/image12.jpg"/><Relationship Id="rId4" Type="http://schemas.openxmlformats.org/officeDocument/2006/relationships/image" Target="../media/image11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5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8.jp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7.jpg"/><Relationship Id="rId5" Type="http://schemas.openxmlformats.org/officeDocument/2006/relationships/image" Target="../media/image26.jpg"/><Relationship Id="rId4" Type="http://schemas.openxmlformats.org/officeDocument/2006/relationships/image" Target="../media/image25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9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32.jpeg"/><Relationship Id="rId4" Type="http://schemas.openxmlformats.org/officeDocument/2006/relationships/image" Target="../media/image3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4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6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8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42.png"/><Relationship Id="rId5" Type="http://schemas.openxmlformats.org/officeDocument/2006/relationships/image" Target="../media/image41.png"/><Relationship Id="rId4" Type="http://schemas.openxmlformats.org/officeDocument/2006/relationships/image" Target="../media/image40.jp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5.jpeg"/><Relationship Id="rId4" Type="http://schemas.openxmlformats.org/officeDocument/2006/relationships/image" Target="../media/image44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50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49.png"/><Relationship Id="rId5" Type="http://schemas.openxmlformats.org/officeDocument/2006/relationships/image" Target="../media/image48.jpeg"/><Relationship Id="rId4" Type="http://schemas.openxmlformats.org/officeDocument/2006/relationships/image" Target="../media/image47.jp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52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54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57.jpeg"/><Relationship Id="rId4" Type="http://schemas.openxmlformats.org/officeDocument/2006/relationships/image" Target="../media/image56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59.jp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g"/><Relationship Id="rId1" Type="http://schemas.openxmlformats.org/officeDocument/2006/relationships/slideLayout" Target="../slideLayouts/slideLayout1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jpg"/><Relationship Id="rId1" Type="http://schemas.openxmlformats.org/officeDocument/2006/relationships/slideLayout" Target="../slideLayouts/slideLayout1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1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jpg"/><Relationship Id="rId1" Type="http://schemas.openxmlformats.org/officeDocument/2006/relationships/slideLayout" Target="../slideLayouts/slideLayout1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g"/><Relationship Id="rId1" Type="http://schemas.openxmlformats.org/officeDocument/2006/relationships/slideLayout" Target="../slideLayouts/slideLayout1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1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jpg"/><Relationship Id="rId1" Type="http://schemas.openxmlformats.org/officeDocument/2006/relationships/slideLayout" Target="../slideLayouts/slideLayout1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63DEA7AB-2499-7304-743F-771EABB98AE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51C1A69-3A71-C682-8CAE-BFBD16BAE52D}"/>
              </a:ext>
            </a:extLst>
          </p:cNvPr>
          <p:cNvSpPr txBox="1"/>
          <p:nvPr/>
        </p:nvSpPr>
        <p:spPr>
          <a:xfrm>
            <a:off x="441960" y="5667413"/>
            <a:ext cx="82143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Ilya Bodo</a:t>
            </a:r>
          </a:p>
          <a:p>
            <a:r>
              <a:rPr lang="en-US" sz="2800" dirty="0" err="1">
                <a:solidFill>
                  <a:schemeClr val="bg1"/>
                </a:solidFill>
              </a:rPr>
              <a:t>IceCube</a:t>
            </a:r>
            <a:r>
              <a:rPr lang="en-US" sz="2800" dirty="0">
                <a:solidFill>
                  <a:schemeClr val="bg1"/>
                </a:solidFill>
              </a:rPr>
              <a:t> Summer School 2026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F5D234D-D92C-AF79-5BA3-D9836F37C04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45432" y="6004560"/>
            <a:ext cx="2747507" cy="775294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C664E2ED-F75D-8A09-F44A-AC292DF22CF7}"/>
              </a:ext>
            </a:extLst>
          </p:cNvPr>
          <p:cNvSpPr txBox="1"/>
          <p:nvPr/>
        </p:nvSpPr>
        <p:spPr>
          <a:xfrm>
            <a:off x="441960" y="713533"/>
            <a:ext cx="77952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b="1" dirty="0">
                <a:solidFill>
                  <a:schemeClr val="bg1"/>
                </a:solidFill>
              </a:rPr>
              <a:t>Life at the South Pole</a:t>
            </a:r>
          </a:p>
        </p:txBody>
      </p:sp>
    </p:spTree>
    <p:extLst>
      <p:ext uri="{BB962C8B-B14F-4D97-AF65-F5344CB8AC3E}">
        <p14:creationId xmlns:p14="http://schemas.microsoft.com/office/powerpoint/2010/main" val="19689633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A64964D-E3F2-C2D1-9C52-DDA47820938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465" b="7564"/>
          <a:stretch>
            <a:fillRect/>
          </a:stretch>
        </p:blipFill>
        <p:spPr>
          <a:xfrm>
            <a:off x="0" y="0"/>
            <a:ext cx="12192000" cy="690651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23264AE-8B37-5DE7-332B-BBC6A1707452}"/>
              </a:ext>
            </a:extLst>
          </p:cNvPr>
          <p:cNvSpPr txBox="1"/>
          <p:nvPr/>
        </p:nvSpPr>
        <p:spPr>
          <a:xfrm>
            <a:off x="7141280" y="742950"/>
            <a:ext cx="1066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Me (Ilya)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5204DAC-8E4F-EA33-3AF5-F9D211632570}"/>
              </a:ext>
            </a:extLst>
          </p:cNvPr>
          <p:cNvSpPr txBox="1"/>
          <p:nvPr/>
        </p:nvSpPr>
        <p:spPr>
          <a:xfrm>
            <a:off x="3078480" y="463808"/>
            <a:ext cx="29184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Joe (fellow </a:t>
            </a:r>
            <a:r>
              <a:rPr lang="en-US" dirty="0" err="1"/>
              <a:t>IceCube</a:t>
            </a:r>
            <a:r>
              <a:rPr lang="en-US" dirty="0"/>
              <a:t> WO)</a:t>
            </a:r>
          </a:p>
        </p:txBody>
      </p:sp>
    </p:spTree>
    <p:extLst>
      <p:ext uri="{BB962C8B-B14F-4D97-AF65-F5344CB8AC3E}">
        <p14:creationId xmlns:p14="http://schemas.microsoft.com/office/powerpoint/2010/main" val="27442274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113AC08-49DD-5DC4-E6D8-B9326ABF898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1937" y="-8387"/>
            <a:ext cx="9068126" cy="6874774"/>
          </a:xfrm>
          <a:prstGeom prst="rect">
            <a:avLst/>
          </a:prstGeom>
        </p:spPr>
      </p:pic>
      <p:sp>
        <p:nvSpPr>
          <p:cNvPr id="8" name="Arrow: Down 7">
            <a:extLst>
              <a:ext uri="{FF2B5EF4-FFF2-40B4-BE49-F238E27FC236}">
                <a16:creationId xmlns:a16="http://schemas.microsoft.com/office/drawing/2014/main" id="{88591C6F-FD6A-A6E9-F5AC-C1AD85951D04}"/>
              </a:ext>
            </a:extLst>
          </p:cNvPr>
          <p:cNvSpPr/>
          <p:nvPr/>
        </p:nvSpPr>
        <p:spPr>
          <a:xfrm rot="10800000">
            <a:off x="6302423" y="3814175"/>
            <a:ext cx="200417" cy="692063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Arrow: Down 8">
            <a:extLst>
              <a:ext uri="{FF2B5EF4-FFF2-40B4-BE49-F238E27FC236}">
                <a16:creationId xmlns:a16="http://schemas.microsoft.com/office/drawing/2014/main" id="{2C39DB09-674C-DF66-2A0B-2C2844D14C83}"/>
              </a:ext>
            </a:extLst>
          </p:cNvPr>
          <p:cNvSpPr/>
          <p:nvPr/>
        </p:nvSpPr>
        <p:spPr>
          <a:xfrm rot="11696695">
            <a:off x="6588689" y="5551118"/>
            <a:ext cx="200417" cy="692063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1767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151BB2-9F3A-1B39-F1E5-F193A85703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PlaceHolder 1">
            <a:extLst>
              <a:ext uri="{FF2B5EF4-FFF2-40B4-BE49-F238E27FC236}">
                <a16:creationId xmlns:a16="http://schemas.microsoft.com/office/drawing/2014/main" id="{5DD62BF1-0AA8-F386-F513-A86E611854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320" y="272987"/>
            <a:ext cx="10971300" cy="832894"/>
          </a:xfrm>
          <a:prstGeom prst="rect">
            <a:avLst/>
          </a:prstGeom>
          <a:noFill/>
          <a:ln w="0">
            <a:noFill/>
          </a:ln>
        </p:spPr>
        <p:txBody>
          <a:bodyPr vert="horz" lIns="0" tIns="0" rIns="0" bIns="0" rtlCol="0" anchor="ctr">
            <a:noAutofit/>
          </a:bodyPr>
          <a:lstStyle/>
          <a:p>
            <a:pPr algn="l"/>
            <a:r>
              <a:rPr lang="en-US" sz="3870" b="1" spc="-1" dirty="0">
                <a:solidFill>
                  <a:srgbClr val="355269"/>
                </a:solidFill>
                <a:latin typeface="Arial"/>
              </a:rPr>
              <a:t>Getting to Pole</a:t>
            </a:r>
          </a:p>
        </p:txBody>
      </p:sp>
      <p:sp>
        <p:nvSpPr>
          <p:cNvPr id="95" name="Straight Connector 94">
            <a:extLst>
              <a:ext uri="{FF2B5EF4-FFF2-40B4-BE49-F238E27FC236}">
                <a16:creationId xmlns:a16="http://schemas.microsoft.com/office/drawing/2014/main" id="{C9192DA5-0E6E-A724-7509-FB1225776896}"/>
              </a:ext>
            </a:extLst>
          </p:cNvPr>
          <p:cNvSpPr/>
          <p:nvPr/>
        </p:nvSpPr>
        <p:spPr>
          <a:xfrm>
            <a:off x="552719" y="1105446"/>
            <a:ext cx="11027901" cy="0"/>
          </a:xfrm>
          <a:prstGeom prst="line">
            <a:avLst/>
          </a:prstGeom>
          <a:ln w="19080">
            <a:solidFill>
              <a:srgbClr val="355269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20602" tIns="-66179" rIns="120602" bIns="-66179" anchor="ctr">
            <a:noAutofit/>
          </a:bodyPr>
          <a:lstStyle/>
          <a:p>
            <a:endParaRPr lang="en-US" sz="2177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96" name="Picture 95">
            <a:extLst>
              <a:ext uri="{FF2B5EF4-FFF2-40B4-BE49-F238E27FC236}">
                <a16:creationId xmlns:a16="http://schemas.microsoft.com/office/drawing/2014/main" id="{1FF8E5B3-2678-59F5-295E-29B7E0773993}"/>
              </a:ext>
            </a:extLst>
          </p:cNvPr>
          <p:cNvPicPr/>
          <p:nvPr/>
        </p:nvPicPr>
        <p:blipFill>
          <a:blip r:embed="rId2"/>
          <a:stretch/>
        </p:blipFill>
        <p:spPr>
          <a:xfrm>
            <a:off x="8539881" y="353098"/>
            <a:ext cx="3041174" cy="709244"/>
          </a:xfrm>
          <a:prstGeom prst="rect">
            <a:avLst/>
          </a:prstGeom>
          <a:ln w="0">
            <a:noFill/>
          </a:ln>
        </p:spPr>
      </p:pic>
      <p:pic>
        <p:nvPicPr>
          <p:cNvPr id="8" name="Picture 7" descr="People boarding a military plane&#10;&#10;AI-generated content may be incorrect.">
            <a:extLst>
              <a:ext uri="{FF2B5EF4-FFF2-40B4-BE49-F238E27FC236}">
                <a16:creationId xmlns:a16="http://schemas.microsoft.com/office/drawing/2014/main" id="{A5833183-F6D2-C2F6-82FC-B1BF15F5927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224" y="1439014"/>
            <a:ext cx="6499556" cy="489378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48EA2BE-CC14-74C6-9E2D-CCF55E25822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43437" y="45186"/>
            <a:ext cx="5395223" cy="359681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81C3FE33-B709-9DA3-94D4-1CC90406268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43437" y="3704133"/>
            <a:ext cx="5395223" cy="3108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02285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8D7CB9-B300-6F79-7A37-BAB723B8D2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PlaceHolder 1">
            <a:extLst>
              <a:ext uri="{FF2B5EF4-FFF2-40B4-BE49-F238E27FC236}">
                <a16:creationId xmlns:a16="http://schemas.microsoft.com/office/drawing/2014/main" id="{BBCC793F-B12B-E7B6-439A-B8C6DE880A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320" y="272987"/>
            <a:ext cx="10971300" cy="832894"/>
          </a:xfrm>
          <a:prstGeom prst="rect">
            <a:avLst/>
          </a:prstGeom>
          <a:noFill/>
          <a:ln w="0">
            <a:noFill/>
          </a:ln>
        </p:spPr>
        <p:txBody>
          <a:bodyPr vert="horz" lIns="0" tIns="0" rIns="0" bIns="0" rtlCol="0" anchor="ctr">
            <a:noAutofit/>
          </a:bodyPr>
          <a:lstStyle/>
          <a:p>
            <a:pPr algn="l"/>
            <a:r>
              <a:rPr lang="en-US" sz="3870" b="1" spc="-1" dirty="0">
                <a:solidFill>
                  <a:srgbClr val="355269"/>
                </a:solidFill>
                <a:latin typeface="Arial"/>
              </a:rPr>
              <a:t>South Pole Station Facts</a:t>
            </a:r>
          </a:p>
        </p:txBody>
      </p:sp>
      <p:sp>
        <p:nvSpPr>
          <p:cNvPr id="95" name="Straight Connector 94">
            <a:extLst>
              <a:ext uri="{FF2B5EF4-FFF2-40B4-BE49-F238E27FC236}">
                <a16:creationId xmlns:a16="http://schemas.microsoft.com/office/drawing/2014/main" id="{D755F809-4570-0B32-DE4D-9FC1EB744E2C}"/>
              </a:ext>
            </a:extLst>
          </p:cNvPr>
          <p:cNvSpPr/>
          <p:nvPr/>
        </p:nvSpPr>
        <p:spPr>
          <a:xfrm>
            <a:off x="552719" y="1105446"/>
            <a:ext cx="11027901" cy="0"/>
          </a:xfrm>
          <a:prstGeom prst="line">
            <a:avLst/>
          </a:prstGeom>
          <a:ln w="19080">
            <a:solidFill>
              <a:srgbClr val="355269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20602" tIns="-66179" rIns="120602" bIns="-66179" anchor="ctr">
            <a:noAutofit/>
          </a:bodyPr>
          <a:lstStyle/>
          <a:p>
            <a:endParaRPr lang="en-US" sz="2177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96" name="Picture 95">
            <a:extLst>
              <a:ext uri="{FF2B5EF4-FFF2-40B4-BE49-F238E27FC236}">
                <a16:creationId xmlns:a16="http://schemas.microsoft.com/office/drawing/2014/main" id="{67223EDF-0F71-9BEC-C610-AF6CB7A9AE06}"/>
              </a:ext>
            </a:extLst>
          </p:cNvPr>
          <p:cNvPicPr/>
          <p:nvPr/>
        </p:nvPicPr>
        <p:blipFill>
          <a:blip r:embed="rId2"/>
          <a:stretch/>
        </p:blipFill>
        <p:spPr>
          <a:xfrm>
            <a:off x="8539881" y="353098"/>
            <a:ext cx="3041174" cy="709244"/>
          </a:xfrm>
          <a:prstGeom prst="rect">
            <a:avLst/>
          </a:prstGeom>
          <a:ln w="0">
            <a:noFill/>
          </a:ln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6C2809E1-A333-DAD7-3760-16C66C16D95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11182" y="1471290"/>
            <a:ext cx="6523638" cy="4351338"/>
          </a:xfrm>
          <a:prstGeom prst="rect">
            <a:avLst/>
          </a:prstGeo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AAEC141-BA79-C346-56BE-7CDEAE2EE36D}"/>
              </a:ext>
            </a:extLst>
          </p:cNvPr>
          <p:cNvSpPr txBox="1">
            <a:spLocks/>
          </p:cNvSpPr>
          <p:nvPr/>
        </p:nvSpPr>
        <p:spPr>
          <a:xfrm>
            <a:off x="304841" y="994770"/>
            <a:ext cx="5471160" cy="43513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9300 ft (2850m) physical elevation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600" dirty="0"/>
              <a:t>pressure 10-11k ft (3050m-3350m)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600" dirty="0"/>
              <a:t>Can change fairly quickly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Current elevated station completed 2008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Elevated and shaped like a wing to allow wind below and prevent snow buildup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tx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150 max summer population, typical winter ~42 people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Powered by 1MW generators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Contains an emergency wing</a:t>
            </a:r>
          </a:p>
        </p:txBody>
      </p:sp>
    </p:spTree>
    <p:extLst>
      <p:ext uri="{BB962C8B-B14F-4D97-AF65-F5344CB8AC3E}">
        <p14:creationId xmlns:p14="http://schemas.microsoft.com/office/powerpoint/2010/main" val="31181471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20D7C4-5910-358A-9AFF-AE51D9789C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PlaceHolder 1">
            <a:extLst>
              <a:ext uri="{FF2B5EF4-FFF2-40B4-BE49-F238E27FC236}">
                <a16:creationId xmlns:a16="http://schemas.microsoft.com/office/drawing/2014/main" id="{36A37097-B7C1-C68F-200E-D8B7ECD516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320" y="272987"/>
            <a:ext cx="10971300" cy="832894"/>
          </a:xfrm>
          <a:prstGeom prst="rect">
            <a:avLst/>
          </a:prstGeom>
          <a:noFill/>
          <a:ln w="0">
            <a:noFill/>
          </a:ln>
        </p:spPr>
        <p:txBody>
          <a:bodyPr vert="horz" lIns="0" tIns="0" rIns="0" bIns="0" rtlCol="0" anchor="ctr">
            <a:noAutofit/>
          </a:bodyPr>
          <a:lstStyle/>
          <a:p>
            <a:pPr algn="l"/>
            <a:r>
              <a:rPr lang="en-US" sz="3870" b="1" spc="-1" dirty="0">
                <a:solidFill>
                  <a:srgbClr val="355269"/>
                </a:solidFill>
                <a:latin typeface="Arial"/>
              </a:rPr>
              <a:t>Multiple South Pole Stations</a:t>
            </a:r>
          </a:p>
        </p:txBody>
      </p:sp>
      <p:sp>
        <p:nvSpPr>
          <p:cNvPr id="95" name="Straight Connector 94">
            <a:extLst>
              <a:ext uri="{FF2B5EF4-FFF2-40B4-BE49-F238E27FC236}">
                <a16:creationId xmlns:a16="http://schemas.microsoft.com/office/drawing/2014/main" id="{2400C2A1-A5A4-8E71-C988-4E335226C780}"/>
              </a:ext>
            </a:extLst>
          </p:cNvPr>
          <p:cNvSpPr/>
          <p:nvPr/>
        </p:nvSpPr>
        <p:spPr>
          <a:xfrm>
            <a:off x="552719" y="1105446"/>
            <a:ext cx="11027901" cy="0"/>
          </a:xfrm>
          <a:prstGeom prst="line">
            <a:avLst/>
          </a:prstGeom>
          <a:ln w="19080">
            <a:solidFill>
              <a:srgbClr val="355269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20602" tIns="-66179" rIns="120602" bIns="-66179" anchor="ctr">
            <a:noAutofit/>
          </a:bodyPr>
          <a:lstStyle/>
          <a:p>
            <a:endParaRPr lang="en-US" sz="2177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96" name="Picture 95">
            <a:extLst>
              <a:ext uri="{FF2B5EF4-FFF2-40B4-BE49-F238E27FC236}">
                <a16:creationId xmlns:a16="http://schemas.microsoft.com/office/drawing/2014/main" id="{4F05CB5F-40BE-B8E8-9E8E-56D8FE9AF729}"/>
              </a:ext>
            </a:extLst>
          </p:cNvPr>
          <p:cNvPicPr/>
          <p:nvPr/>
        </p:nvPicPr>
        <p:blipFill>
          <a:blip r:embed="rId2"/>
          <a:stretch/>
        </p:blipFill>
        <p:spPr>
          <a:xfrm>
            <a:off x="8539881" y="353098"/>
            <a:ext cx="3041174" cy="709244"/>
          </a:xfrm>
          <a:prstGeom prst="rect">
            <a:avLst/>
          </a:prstGeom>
          <a:ln w="0">
            <a:noFill/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AD93594-E46C-D8AC-F42D-A8548151F0A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719" y="1105446"/>
            <a:ext cx="3782366" cy="280367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C185CA0-2E97-7777-9E2D-7429F5A4601E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721" y="3909125"/>
            <a:ext cx="4120880" cy="288859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B402959-E8C4-34A5-1214-2FA839ECD007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9863" y="1101078"/>
            <a:ext cx="4441628" cy="286442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A24695E-DB87-5B27-9A05-3FC310BD4272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9863" y="3965502"/>
            <a:ext cx="4441629" cy="288054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05E7081-6A73-D25E-614C-3FE572295DD5}"/>
              </a:ext>
            </a:extLst>
          </p:cNvPr>
          <p:cNvSpPr txBox="1"/>
          <p:nvPr/>
        </p:nvSpPr>
        <p:spPr>
          <a:xfrm>
            <a:off x="4329211" y="1393125"/>
            <a:ext cx="1512790" cy="7623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177" dirty="0"/>
              <a:t>“Old Pole” </a:t>
            </a:r>
          </a:p>
          <a:p>
            <a:r>
              <a:rPr lang="en-US" sz="2177" dirty="0"/>
              <a:t>1956-1975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9D1B617-652C-E1D7-3879-BDB8015DF662}"/>
              </a:ext>
            </a:extLst>
          </p:cNvPr>
          <p:cNvSpPr txBox="1"/>
          <p:nvPr/>
        </p:nvSpPr>
        <p:spPr>
          <a:xfrm>
            <a:off x="5467238" y="2774663"/>
            <a:ext cx="1757657" cy="7623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177" dirty="0"/>
              <a:t>The Dome</a:t>
            </a:r>
          </a:p>
          <a:p>
            <a:r>
              <a:rPr lang="en-US" sz="2177" dirty="0"/>
              <a:t>1975-2008</a:t>
            </a:r>
          </a:p>
        </p:txBody>
      </p:sp>
    </p:spTree>
    <p:extLst>
      <p:ext uri="{BB962C8B-B14F-4D97-AF65-F5344CB8AC3E}">
        <p14:creationId xmlns:p14="http://schemas.microsoft.com/office/powerpoint/2010/main" val="19120492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42B10C-8135-561B-20B2-5F4B47A02D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PlaceHolder 1">
            <a:extLst>
              <a:ext uri="{FF2B5EF4-FFF2-40B4-BE49-F238E27FC236}">
                <a16:creationId xmlns:a16="http://schemas.microsoft.com/office/drawing/2014/main" id="{C59624AE-AC0A-4F0E-25E6-AD59C5F2FB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320" y="272987"/>
            <a:ext cx="10971300" cy="832894"/>
          </a:xfrm>
          <a:prstGeom prst="rect">
            <a:avLst/>
          </a:prstGeom>
          <a:noFill/>
          <a:ln w="0">
            <a:noFill/>
          </a:ln>
        </p:spPr>
        <p:txBody>
          <a:bodyPr vert="horz" lIns="0" tIns="0" rIns="0" bIns="0" rtlCol="0" anchor="ctr">
            <a:noAutofit/>
          </a:bodyPr>
          <a:lstStyle/>
          <a:p>
            <a:pPr algn="l"/>
            <a:r>
              <a:rPr lang="en-US" sz="3870" b="1" spc="-1" dirty="0" err="1">
                <a:solidFill>
                  <a:srgbClr val="355269"/>
                </a:solidFill>
                <a:latin typeface="Arial"/>
              </a:rPr>
              <a:t>IceCube</a:t>
            </a:r>
            <a:r>
              <a:rPr lang="en-US" sz="3870" b="1" spc="-1" dirty="0">
                <a:solidFill>
                  <a:srgbClr val="355269"/>
                </a:solidFill>
                <a:latin typeface="Arial"/>
              </a:rPr>
              <a:t> Lab (ICL)</a:t>
            </a:r>
          </a:p>
        </p:txBody>
      </p:sp>
      <p:sp>
        <p:nvSpPr>
          <p:cNvPr id="29" name="Straight Connector 28">
            <a:extLst>
              <a:ext uri="{FF2B5EF4-FFF2-40B4-BE49-F238E27FC236}">
                <a16:creationId xmlns:a16="http://schemas.microsoft.com/office/drawing/2014/main" id="{193374B2-4969-9446-8CF8-1DFFA7BC1D26}"/>
              </a:ext>
            </a:extLst>
          </p:cNvPr>
          <p:cNvSpPr/>
          <p:nvPr/>
        </p:nvSpPr>
        <p:spPr>
          <a:xfrm>
            <a:off x="552719" y="1105446"/>
            <a:ext cx="11027901" cy="0"/>
          </a:xfrm>
          <a:prstGeom prst="line">
            <a:avLst/>
          </a:prstGeom>
          <a:ln w="19080">
            <a:solidFill>
              <a:srgbClr val="355269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20602" tIns="-66179" rIns="120602" bIns="-66179" anchor="ctr">
            <a:noAutofit/>
          </a:bodyPr>
          <a:lstStyle/>
          <a:p>
            <a:endParaRPr lang="en-US" sz="2177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7A51A71E-EE31-E7E3-B32C-77860667064B}"/>
              </a:ext>
            </a:extLst>
          </p:cNvPr>
          <p:cNvPicPr/>
          <p:nvPr/>
        </p:nvPicPr>
        <p:blipFill>
          <a:blip r:embed="rId2"/>
          <a:stretch/>
        </p:blipFill>
        <p:spPr>
          <a:xfrm>
            <a:off x="8539881" y="353098"/>
            <a:ext cx="3041174" cy="709244"/>
          </a:xfrm>
          <a:prstGeom prst="rect">
            <a:avLst/>
          </a:prstGeom>
          <a:ln w="0">
            <a:noFill/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B84A6B7-643D-83E5-2243-F3129B1CF71A}"/>
              </a:ext>
            </a:extLst>
          </p:cNvPr>
          <p:cNvSpPr txBox="1"/>
          <p:nvPr/>
        </p:nvSpPr>
        <p:spPr>
          <a:xfrm>
            <a:off x="552720" y="1405057"/>
            <a:ext cx="5756895" cy="34426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5586" indent="-345586">
              <a:buFont typeface="Arial" panose="020B0604020202020204" pitchFamily="34" charset="0"/>
              <a:buChar char="•"/>
            </a:pPr>
            <a:r>
              <a:rPr lang="en-US" sz="2177" dirty="0"/>
              <a:t>~1km away from main station (~20 minute walk)</a:t>
            </a:r>
          </a:p>
          <a:p>
            <a:pPr marL="345586" indent="-345586">
              <a:buFont typeface="Arial" panose="020B0604020202020204" pitchFamily="34" charset="0"/>
              <a:buChar char="•"/>
            </a:pPr>
            <a:r>
              <a:rPr lang="en-US" sz="2177" dirty="0"/>
              <a:t>~80 kilo-watts of power draw</a:t>
            </a:r>
          </a:p>
          <a:p>
            <a:pPr marL="345586" indent="-345586">
              <a:buFont typeface="Arial" panose="020B0604020202020204" pitchFamily="34" charset="0"/>
              <a:buChar char="•"/>
            </a:pPr>
            <a:r>
              <a:rPr lang="en-US" sz="2177" dirty="0"/>
              <a:t>Vertical towers for surface cables</a:t>
            </a:r>
          </a:p>
          <a:p>
            <a:pPr marL="345586" indent="-345586">
              <a:buFont typeface="Arial" panose="020B0604020202020204" pitchFamily="34" charset="0"/>
              <a:buChar char="•"/>
            </a:pPr>
            <a:r>
              <a:rPr lang="en-US" sz="2177" dirty="0"/>
              <a:t>Connected to station via fiber optics</a:t>
            </a:r>
          </a:p>
          <a:p>
            <a:pPr marL="345586" indent="-345586">
              <a:buFont typeface="Arial" panose="020B0604020202020204" pitchFamily="34" charset="0"/>
              <a:buChar char="•"/>
            </a:pPr>
            <a:r>
              <a:rPr lang="en-US" sz="2177" dirty="0"/>
              <a:t>Downstairs is cargo + electronics lab</a:t>
            </a:r>
          </a:p>
          <a:p>
            <a:pPr marL="345586" indent="-345586">
              <a:buFont typeface="Arial" panose="020B0604020202020204" pitchFamily="34" charset="0"/>
              <a:buChar char="•"/>
            </a:pPr>
            <a:r>
              <a:rPr lang="en-US" sz="2177" dirty="0"/>
              <a:t>Upstairs is control room + datacenter</a:t>
            </a:r>
          </a:p>
          <a:p>
            <a:endParaRPr lang="en-US" sz="2177" dirty="0"/>
          </a:p>
          <a:p>
            <a:pPr marL="345586" indent="-345586">
              <a:buFont typeface="Arial" panose="020B0604020202020204" pitchFamily="34" charset="0"/>
              <a:buChar char="•"/>
            </a:pPr>
            <a:r>
              <a:rPr lang="en-US" sz="2177" dirty="0"/>
              <a:t>FUN FACT: ICL used to be a dormitory in the Dome days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AABB30C-7C84-C177-EC39-156B8FD3977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8864" y="1540181"/>
            <a:ext cx="5666456" cy="377763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087FC9C-8EDE-F99B-E573-5E5D79A841A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5065" y="4434556"/>
            <a:ext cx="2967535" cy="24053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31448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9FDEC3-3BA2-33F3-99DB-BA48AB2568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PlaceHolder 1">
            <a:extLst>
              <a:ext uri="{FF2B5EF4-FFF2-40B4-BE49-F238E27FC236}">
                <a16:creationId xmlns:a16="http://schemas.microsoft.com/office/drawing/2014/main" id="{F3A4113E-87AF-FC7A-A8D2-75BA949654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320" y="272987"/>
            <a:ext cx="10971300" cy="832894"/>
          </a:xfrm>
          <a:prstGeom prst="rect">
            <a:avLst/>
          </a:prstGeom>
          <a:noFill/>
          <a:ln w="0">
            <a:noFill/>
          </a:ln>
        </p:spPr>
        <p:txBody>
          <a:bodyPr vert="horz" lIns="0" tIns="0" rIns="0" bIns="0" rtlCol="0" anchor="ctr">
            <a:noAutofit/>
          </a:bodyPr>
          <a:lstStyle/>
          <a:p>
            <a:pPr algn="l"/>
            <a:r>
              <a:rPr lang="en-US" sz="3870" b="1" spc="-1" dirty="0">
                <a:solidFill>
                  <a:srgbClr val="355269"/>
                </a:solidFill>
                <a:latin typeface="Arial"/>
              </a:rPr>
              <a:t>Two South Poles?</a:t>
            </a:r>
          </a:p>
        </p:txBody>
      </p:sp>
      <p:sp>
        <p:nvSpPr>
          <p:cNvPr id="29" name="Straight Connector 28">
            <a:extLst>
              <a:ext uri="{FF2B5EF4-FFF2-40B4-BE49-F238E27FC236}">
                <a16:creationId xmlns:a16="http://schemas.microsoft.com/office/drawing/2014/main" id="{2B2F2087-4AC8-375C-443A-4E445F157D7F}"/>
              </a:ext>
            </a:extLst>
          </p:cNvPr>
          <p:cNvSpPr/>
          <p:nvPr/>
        </p:nvSpPr>
        <p:spPr>
          <a:xfrm>
            <a:off x="552719" y="1105446"/>
            <a:ext cx="11027901" cy="0"/>
          </a:xfrm>
          <a:prstGeom prst="line">
            <a:avLst/>
          </a:prstGeom>
          <a:ln w="19080">
            <a:solidFill>
              <a:srgbClr val="355269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20602" tIns="-66179" rIns="120602" bIns="-66179" anchor="ctr">
            <a:noAutofit/>
          </a:bodyPr>
          <a:lstStyle/>
          <a:p>
            <a:endParaRPr lang="en-US" sz="2177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64C4B40D-D462-7066-8121-A842BEA55E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63319"/>
            <a:ext cx="7147558" cy="4765039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225883B-E1E8-1267-CCD2-964F0A334D3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206" t="17491" r="-69" b="3356"/>
          <a:stretch>
            <a:fillRect/>
          </a:stretch>
        </p:blipFill>
        <p:spPr>
          <a:xfrm>
            <a:off x="7147560" y="72390"/>
            <a:ext cx="4907965" cy="341376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6E164FC2-4549-FCE4-5FB6-09056FF5171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47559" y="3486150"/>
            <a:ext cx="4907965" cy="32699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16801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1DE8DA0-9DEE-1979-A721-5BF9A13AE8E0}"/>
              </a:ext>
            </a:extLst>
          </p:cNvPr>
          <p:cNvPicPr>
            <a:picLocks noGrp="1" noChangeAspect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6964" y="47446"/>
            <a:ext cx="8659376" cy="6747924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6" name="Arrow: Down 5">
            <a:extLst>
              <a:ext uri="{FF2B5EF4-FFF2-40B4-BE49-F238E27FC236}">
                <a16:creationId xmlns:a16="http://schemas.microsoft.com/office/drawing/2014/main" id="{C7FDE713-03F9-2E14-2560-C7D450C8BF09}"/>
              </a:ext>
            </a:extLst>
          </p:cNvPr>
          <p:cNvSpPr/>
          <p:nvPr/>
        </p:nvSpPr>
        <p:spPr>
          <a:xfrm>
            <a:off x="3467100" y="922318"/>
            <a:ext cx="198120" cy="990600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Arrow: Down 6">
            <a:extLst>
              <a:ext uri="{FF2B5EF4-FFF2-40B4-BE49-F238E27FC236}">
                <a16:creationId xmlns:a16="http://schemas.microsoft.com/office/drawing/2014/main" id="{A182ED2F-FFED-A84D-1FA8-C8CDD5FF019F}"/>
              </a:ext>
            </a:extLst>
          </p:cNvPr>
          <p:cNvSpPr/>
          <p:nvPr/>
        </p:nvSpPr>
        <p:spPr>
          <a:xfrm>
            <a:off x="6358890" y="2706954"/>
            <a:ext cx="198120" cy="990600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91750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PlaceHolder 1"/>
          <p:cNvSpPr>
            <a:spLocks noGrp="1"/>
          </p:cNvSpPr>
          <p:nvPr>
            <p:ph type="title"/>
          </p:nvPr>
        </p:nvSpPr>
        <p:spPr>
          <a:xfrm>
            <a:off x="609320" y="272987"/>
            <a:ext cx="10971300" cy="832894"/>
          </a:xfrm>
          <a:prstGeom prst="rect">
            <a:avLst/>
          </a:prstGeom>
          <a:noFill/>
          <a:ln w="0">
            <a:noFill/>
          </a:ln>
        </p:spPr>
        <p:txBody>
          <a:bodyPr vert="horz" lIns="0" tIns="0" rIns="0" bIns="0" rtlCol="0" anchor="ctr">
            <a:noAutofit/>
          </a:bodyPr>
          <a:lstStyle/>
          <a:p>
            <a:pPr algn="l"/>
            <a:r>
              <a:rPr lang="en-US" sz="3870" b="1" spc="-1" dirty="0">
                <a:solidFill>
                  <a:srgbClr val="355269"/>
                </a:solidFill>
                <a:latin typeface="Arial"/>
              </a:rPr>
              <a:t>Galley and Dorms</a:t>
            </a:r>
          </a:p>
        </p:txBody>
      </p:sp>
      <p:sp>
        <p:nvSpPr>
          <p:cNvPr id="122" name="Straight Connector 121"/>
          <p:cNvSpPr/>
          <p:nvPr/>
        </p:nvSpPr>
        <p:spPr>
          <a:xfrm>
            <a:off x="552719" y="1105446"/>
            <a:ext cx="11027901" cy="0"/>
          </a:xfrm>
          <a:prstGeom prst="line">
            <a:avLst/>
          </a:prstGeom>
          <a:ln w="19080">
            <a:solidFill>
              <a:srgbClr val="355269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20602" tIns="-66179" rIns="120602" bIns="-66179" anchor="ctr">
            <a:noAutofit/>
          </a:bodyPr>
          <a:lstStyle/>
          <a:p>
            <a:endParaRPr lang="en-US" sz="2177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23" name="Picture 122"/>
          <p:cNvPicPr/>
          <p:nvPr/>
        </p:nvPicPr>
        <p:blipFill>
          <a:blip r:embed="rId2"/>
          <a:stretch/>
        </p:blipFill>
        <p:spPr>
          <a:xfrm>
            <a:off x="8539881" y="353098"/>
            <a:ext cx="3041174" cy="709244"/>
          </a:xfrm>
          <a:prstGeom prst="rect">
            <a:avLst/>
          </a:prstGeom>
          <a:ln w="0">
            <a:noFill/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8FA7C46-82D0-B45B-E038-2E6680DC646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59987" y="1626934"/>
            <a:ext cx="6414812" cy="4281887"/>
          </a:xfrm>
          <a:prstGeom prst="rect">
            <a:avLst/>
          </a:prstGeom>
        </p:spPr>
      </p:pic>
      <p:pic>
        <p:nvPicPr>
          <p:cNvPr id="5" name="Picture 4" descr="A room with a couch and coffee table&#10;&#10;AI-generated content may be incorrect.">
            <a:extLst>
              <a:ext uri="{FF2B5EF4-FFF2-40B4-BE49-F238E27FC236}">
                <a16:creationId xmlns:a16="http://schemas.microsoft.com/office/drawing/2014/main" id="{8421A1A8-CC88-F9BF-D7D4-FC2956026C87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800" y="1626943"/>
            <a:ext cx="5709187" cy="428189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PlaceHolder 1"/>
          <p:cNvSpPr>
            <a:spLocks noGrp="1"/>
          </p:cNvSpPr>
          <p:nvPr>
            <p:ph type="title"/>
          </p:nvPr>
        </p:nvSpPr>
        <p:spPr>
          <a:xfrm>
            <a:off x="609320" y="272987"/>
            <a:ext cx="10971300" cy="832894"/>
          </a:xfrm>
          <a:prstGeom prst="rect">
            <a:avLst/>
          </a:prstGeom>
          <a:noFill/>
          <a:ln w="0">
            <a:noFill/>
          </a:ln>
        </p:spPr>
        <p:txBody>
          <a:bodyPr vert="horz" lIns="0" tIns="0" rIns="0" bIns="0" rtlCol="0" anchor="ctr">
            <a:noAutofit/>
          </a:bodyPr>
          <a:lstStyle/>
          <a:p>
            <a:pPr algn="l"/>
            <a:r>
              <a:rPr lang="en-US" sz="3870" b="1" spc="-1" dirty="0">
                <a:solidFill>
                  <a:srgbClr val="355269"/>
                </a:solidFill>
                <a:latin typeface="Arial"/>
              </a:rPr>
              <a:t>Lounge and Music Room</a:t>
            </a:r>
          </a:p>
        </p:txBody>
      </p:sp>
      <p:sp>
        <p:nvSpPr>
          <p:cNvPr id="128" name="Straight Connector 127"/>
          <p:cNvSpPr/>
          <p:nvPr/>
        </p:nvSpPr>
        <p:spPr>
          <a:xfrm>
            <a:off x="552719" y="1105446"/>
            <a:ext cx="11027901" cy="0"/>
          </a:xfrm>
          <a:prstGeom prst="line">
            <a:avLst/>
          </a:prstGeom>
          <a:ln w="19080">
            <a:solidFill>
              <a:srgbClr val="355269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20602" tIns="-66179" rIns="120602" bIns="-66179" anchor="ctr">
            <a:noAutofit/>
          </a:bodyPr>
          <a:lstStyle/>
          <a:p>
            <a:endParaRPr lang="en-US" sz="2177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29" name="Picture 128"/>
          <p:cNvPicPr/>
          <p:nvPr/>
        </p:nvPicPr>
        <p:blipFill>
          <a:blip r:embed="rId2"/>
          <a:stretch/>
        </p:blipFill>
        <p:spPr>
          <a:xfrm>
            <a:off x="8539881" y="353098"/>
            <a:ext cx="3041174" cy="709244"/>
          </a:xfrm>
          <a:prstGeom prst="rect">
            <a:avLst/>
          </a:prstGeom>
          <a:ln w="0">
            <a:noFill/>
          </a:ln>
        </p:spPr>
      </p:pic>
      <p:pic>
        <p:nvPicPr>
          <p:cNvPr id="3" name="Picture 2" descr="A pool table in a room&#10;&#10;AI-generated content may be incorrect.">
            <a:extLst>
              <a:ext uri="{FF2B5EF4-FFF2-40B4-BE49-F238E27FC236}">
                <a16:creationId xmlns:a16="http://schemas.microsoft.com/office/drawing/2014/main" id="{A8097B85-C123-6A53-232B-5790B459EAC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4" y="1377863"/>
            <a:ext cx="6056641" cy="456186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AAF33EA-AFC5-18E7-691D-0EDE03F13FBE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01768" y="1377863"/>
            <a:ext cx="6056642" cy="4566709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CE747B-1609-0D27-5948-230D431F4C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PlaceHolder 1">
            <a:extLst>
              <a:ext uri="{FF2B5EF4-FFF2-40B4-BE49-F238E27FC236}">
                <a16:creationId xmlns:a16="http://schemas.microsoft.com/office/drawing/2014/main" id="{1E7C03DA-74C1-C255-BF21-1D6007A23F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4026" y="-63349"/>
            <a:ext cx="10971300" cy="832894"/>
          </a:xfrm>
          <a:prstGeom prst="rect">
            <a:avLst/>
          </a:prstGeom>
          <a:noFill/>
          <a:ln w="0">
            <a:noFill/>
          </a:ln>
        </p:spPr>
        <p:txBody>
          <a:bodyPr vert="horz" lIns="0" tIns="0" rIns="0" bIns="0" rtlCol="0" anchor="ctr">
            <a:noAutofit/>
          </a:bodyPr>
          <a:lstStyle/>
          <a:p>
            <a:pPr algn="l"/>
            <a:r>
              <a:rPr lang="en-US" sz="3870" b="1" spc="-1" dirty="0">
                <a:solidFill>
                  <a:srgbClr val="355269"/>
                </a:solidFill>
                <a:latin typeface="Arial"/>
              </a:rPr>
              <a:t>Movies</a:t>
            </a:r>
          </a:p>
        </p:txBody>
      </p:sp>
      <p:sp>
        <p:nvSpPr>
          <p:cNvPr id="128" name="Straight Connector 127">
            <a:extLst>
              <a:ext uri="{FF2B5EF4-FFF2-40B4-BE49-F238E27FC236}">
                <a16:creationId xmlns:a16="http://schemas.microsoft.com/office/drawing/2014/main" id="{FDA4453F-51B0-5AA6-8C53-488DDD42F9B0}"/>
              </a:ext>
            </a:extLst>
          </p:cNvPr>
          <p:cNvSpPr/>
          <p:nvPr/>
        </p:nvSpPr>
        <p:spPr>
          <a:xfrm>
            <a:off x="552719" y="1105446"/>
            <a:ext cx="11027901" cy="0"/>
          </a:xfrm>
          <a:prstGeom prst="line">
            <a:avLst/>
          </a:prstGeom>
          <a:ln w="19080">
            <a:solidFill>
              <a:srgbClr val="355269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20602" tIns="-66179" rIns="120602" bIns="-66179" anchor="ctr">
            <a:noAutofit/>
          </a:bodyPr>
          <a:lstStyle/>
          <a:p>
            <a:endParaRPr lang="en-US" sz="2177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29" name="Picture 128">
            <a:extLst>
              <a:ext uri="{FF2B5EF4-FFF2-40B4-BE49-F238E27FC236}">
                <a16:creationId xmlns:a16="http://schemas.microsoft.com/office/drawing/2014/main" id="{AE249C81-695F-6555-A756-8F7EEF720D28}"/>
              </a:ext>
            </a:extLst>
          </p:cNvPr>
          <p:cNvPicPr/>
          <p:nvPr/>
        </p:nvPicPr>
        <p:blipFill>
          <a:blip r:embed="rId2"/>
          <a:stretch/>
        </p:blipFill>
        <p:spPr>
          <a:xfrm>
            <a:off x="8539881" y="353098"/>
            <a:ext cx="3041174" cy="709244"/>
          </a:xfrm>
          <a:prstGeom prst="rect">
            <a:avLst/>
          </a:prstGeom>
          <a:ln w="0">
            <a:noFill/>
          </a:ln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F426406-32CB-20B6-3D91-C9B1DE339BB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98455" y="337124"/>
            <a:ext cx="5645734" cy="376382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1367B32-662C-DE72-2F7B-8BF595DD44F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480"/>
          <a:stretch>
            <a:fillRect/>
          </a:stretch>
        </p:blipFill>
        <p:spPr>
          <a:xfrm>
            <a:off x="63941" y="609672"/>
            <a:ext cx="5645735" cy="265422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80467FD-F0CB-697A-6DF8-DF0A9AB4EF1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941" y="3263899"/>
            <a:ext cx="5645735" cy="376382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C73C919-8F72-8D0B-0DF7-1EF297DAE12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419" b="13244"/>
          <a:stretch>
            <a:fillRect/>
          </a:stretch>
        </p:blipFill>
        <p:spPr>
          <a:xfrm>
            <a:off x="5993546" y="4100946"/>
            <a:ext cx="5849380" cy="27428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39757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PlaceHolder 1"/>
          <p:cNvSpPr>
            <a:spLocks noGrp="1"/>
          </p:cNvSpPr>
          <p:nvPr>
            <p:ph type="title"/>
          </p:nvPr>
        </p:nvSpPr>
        <p:spPr>
          <a:xfrm>
            <a:off x="609320" y="272987"/>
            <a:ext cx="10971300" cy="832894"/>
          </a:xfrm>
          <a:prstGeom prst="rect">
            <a:avLst/>
          </a:prstGeom>
          <a:noFill/>
          <a:ln w="0">
            <a:noFill/>
          </a:ln>
        </p:spPr>
        <p:txBody>
          <a:bodyPr vert="horz" lIns="0" tIns="0" rIns="0" bIns="0" rtlCol="0" anchor="ctr">
            <a:noAutofit/>
          </a:bodyPr>
          <a:lstStyle/>
          <a:p>
            <a:pPr algn="l"/>
            <a:r>
              <a:rPr lang="en-US" sz="3870" b="1" spc="-1" dirty="0">
                <a:solidFill>
                  <a:srgbClr val="355269"/>
                </a:solidFill>
                <a:latin typeface="Arial"/>
              </a:rPr>
              <a:t>Library and Greenhouse</a:t>
            </a:r>
          </a:p>
        </p:txBody>
      </p:sp>
      <p:sp>
        <p:nvSpPr>
          <p:cNvPr id="125" name="Straight Connector 124"/>
          <p:cNvSpPr/>
          <p:nvPr/>
        </p:nvSpPr>
        <p:spPr>
          <a:xfrm>
            <a:off x="552719" y="1105446"/>
            <a:ext cx="11027901" cy="0"/>
          </a:xfrm>
          <a:prstGeom prst="line">
            <a:avLst/>
          </a:prstGeom>
          <a:ln w="19080">
            <a:solidFill>
              <a:srgbClr val="355269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20602" tIns="-66179" rIns="120602" bIns="-66179" anchor="ctr">
            <a:noAutofit/>
          </a:bodyPr>
          <a:lstStyle/>
          <a:p>
            <a:endParaRPr lang="en-US" sz="2177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26" name="Picture 125"/>
          <p:cNvPicPr/>
          <p:nvPr/>
        </p:nvPicPr>
        <p:blipFill>
          <a:blip r:embed="rId2"/>
          <a:stretch/>
        </p:blipFill>
        <p:spPr>
          <a:xfrm>
            <a:off x="8539881" y="353098"/>
            <a:ext cx="3041174" cy="709244"/>
          </a:xfrm>
          <a:prstGeom prst="rect">
            <a:avLst/>
          </a:prstGeom>
          <a:ln w="0">
            <a:noFill/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3020EE0-B515-A394-57F7-3FEF123852D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" y="1814906"/>
            <a:ext cx="6287928" cy="3536331"/>
          </a:xfrm>
          <a:prstGeom prst="rect">
            <a:avLst/>
          </a:prstGeom>
        </p:spPr>
      </p:pic>
      <p:pic>
        <p:nvPicPr>
          <p:cNvPr id="5" name="Picture 4" descr="A room with plants growing in it&#10;&#10;AI-generated content may be incorrect.">
            <a:extLst>
              <a:ext uri="{FF2B5EF4-FFF2-40B4-BE49-F238E27FC236}">
                <a16:creationId xmlns:a16="http://schemas.microsoft.com/office/drawing/2014/main" id="{CB164932-E3EE-E09E-FD7F-70487732A5D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48710" y="1681556"/>
            <a:ext cx="5789947" cy="3858421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PlaceHolder 1"/>
          <p:cNvSpPr>
            <a:spLocks noGrp="1"/>
          </p:cNvSpPr>
          <p:nvPr>
            <p:ph type="title"/>
          </p:nvPr>
        </p:nvSpPr>
        <p:spPr>
          <a:xfrm>
            <a:off x="609320" y="272987"/>
            <a:ext cx="10971300" cy="832894"/>
          </a:xfrm>
          <a:prstGeom prst="rect">
            <a:avLst/>
          </a:prstGeom>
          <a:noFill/>
          <a:ln w="0">
            <a:noFill/>
          </a:ln>
        </p:spPr>
        <p:txBody>
          <a:bodyPr vert="horz" lIns="0" tIns="0" rIns="0" bIns="0" rtlCol="0" anchor="ctr">
            <a:noAutofit/>
          </a:bodyPr>
          <a:lstStyle/>
          <a:p>
            <a:pPr algn="l"/>
            <a:r>
              <a:rPr lang="en-US" sz="3870" b="1" spc="-1" dirty="0">
                <a:solidFill>
                  <a:srgbClr val="355269"/>
                </a:solidFill>
                <a:latin typeface="Arial"/>
              </a:rPr>
              <a:t>Gyms</a:t>
            </a:r>
          </a:p>
        </p:txBody>
      </p:sp>
      <p:sp>
        <p:nvSpPr>
          <p:cNvPr id="128" name="Straight Connector 127"/>
          <p:cNvSpPr/>
          <p:nvPr/>
        </p:nvSpPr>
        <p:spPr>
          <a:xfrm>
            <a:off x="552719" y="1105446"/>
            <a:ext cx="11027901" cy="0"/>
          </a:xfrm>
          <a:prstGeom prst="line">
            <a:avLst/>
          </a:prstGeom>
          <a:ln w="19080">
            <a:solidFill>
              <a:srgbClr val="355269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20602" tIns="-66179" rIns="120602" bIns="-66179" anchor="ctr">
            <a:noAutofit/>
          </a:bodyPr>
          <a:lstStyle/>
          <a:p>
            <a:endParaRPr lang="en-US" sz="2177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29" name="Picture 128"/>
          <p:cNvPicPr/>
          <p:nvPr/>
        </p:nvPicPr>
        <p:blipFill>
          <a:blip r:embed="rId2"/>
          <a:stretch/>
        </p:blipFill>
        <p:spPr>
          <a:xfrm>
            <a:off x="8539881" y="353098"/>
            <a:ext cx="3041174" cy="709244"/>
          </a:xfrm>
          <a:prstGeom prst="rect">
            <a:avLst/>
          </a:prstGeom>
          <a:ln w="0">
            <a:noFill/>
          </a:ln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2F1BDCA-14B6-FD36-A8D1-2DBB6FE830F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720" y="1136327"/>
            <a:ext cx="3747476" cy="28211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C800C91-1146-5471-06A2-75772824EFE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719" y="3944684"/>
            <a:ext cx="3747477" cy="28211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91419EB-96FC-CFA9-C07C-ADD3439571C9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2302" y="1642614"/>
            <a:ext cx="6849842" cy="45665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447834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PlaceHolder 1"/>
          <p:cNvSpPr>
            <a:spLocks noGrp="1"/>
          </p:cNvSpPr>
          <p:nvPr>
            <p:ph type="title"/>
          </p:nvPr>
        </p:nvSpPr>
        <p:spPr>
          <a:xfrm>
            <a:off x="609320" y="272987"/>
            <a:ext cx="10971300" cy="832894"/>
          </a:xfrm>
          <a:prstGeom prst="rect">
            <a:avLst/>
          </a:prstGeom>
          <a:noFill/>
          <a:ln w="0">
            <a:noFill/>
          </a:ln>
        </p:spPr>
        <p:txBody>
          <a:bodyPr vert="horz" lIns="0" tIns="0" rIns="0" bIns="0" rtlCol="0" anchor="ctr">
            <a:noAutofit/>
          </a:bodyPr>
          <a:lstStyle/>
          <a:p>
            <a:pPr algn="l"/>
            <a:r>
              <a:rPr lang="en-US" sz="3870" b="1" spc="-1" dirty="0">
                <a:solidFill>
                  <a:srgbClr val="355269"/>
                </a:solidFill>
                <a:latin typeface="Arial"/>
              </a:rPr>
              <a:t>South Pole traditions - Costumes</a:t>
            </a:r>
          </a:p>
        </p:txBody>
      </p:sp>
      <p:sp>
        <p:nvSpPr>
          <p:cNvPr id="135" name="Straight Connector 134"/>
          <p:cNvSpPr/>
          <p:nvPr/>
        </p:nvSpPr>
        <p:spPr>
          <a:xfrm>
            <a:off x="552719" y="1105446"/>
            <a:ext cx="11027901" cy="0"/>
          </a:xfrm>
          <a:prstGeom prst="line">
            <a:avLst/>
          </a:prstGeom>
          <a:ln w="19080">
            <a:solidFill>
              <a:srgbClr val="355269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20602" tIns="-66179" rIns="120602" bIns="-66179" anchor="ctr">
            <a:noAutofit/>
          </a:bodyPr>
          <a:lstStyle/>
          <a:p>
            <a:endParaRPr lang="en-US" sz="2177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36" name="Picture 135"/>
          <p:cNvPicPr/>
          <p:nvPr/>
        </p:nvPicPr>
        <p:blipFill>
          <a:blip r:embed="rId2"/>
          <a:stretch/>
        </p:blipFill>
        <p:spPr>
          <a:xfrm>
            <a:off x="8539881" y="353098"/>
            <a:ext cx="3041174" cy="709244"/>
          </a:xfrm>
          <a:prstGeom prst="rect">
            <a:avLst/>
          </a:prstGeom>
          <a:ln w="0">
            <a:noFill/>
          </a:ln>
        </p:spPr>
      </p:pic>
      <p:pic>
        <p:nvPicPr>
          <p:cNvPr id="137" name="Picture 136"/>
          <p:cNvPicPr/>
          <p:nvPr/>
        </p:nvPicPr>
        <p:blipFill>
          <a:blip r:embed="rId3"/>
          <a:stretch/>
        </p:blipFill>
        <p:spPr>
          <a:xfrm>
            <a:off x="50168" y="1382352"/>
            <a:ext cx="6045831" cy="4420477"/>
          </a:xfrm>
          <a:prstGeom prst="rect">
            <a:avLst/>
          </a:prstGeom>
          <a:ln w="0">
            <a:noFill/>
          </a:ln>
        </p:spPr>
      </p:pic>
      <p:pic>
        <p:nvPicPr>
          <p:cNvPr id="138" name="Picture 137"/>
          <p:cNvPicPr/>
          <p:nvPr/>
        </p:nvPicPr>
        <p:blipFill>
          <a:blip r:embed="rId4"/>
          <a:srcRect r="5413"/>
          <a:stretch>
            <a:fillRect/>
          </a:stretch>
        </p:blipFill>
        <p:spPr>
          <a:xfrm>
            <a:off x="6096001" y="1381917"/>
            <a:ext cx="6045831" cy="4420475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F34984-233C-0B49-0476-ABAEC5ACFB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PlaceHolder 1">
            <a:extLst>
              <a:ext uri="{FF2B5EF4-FFF2-40B4-BE49-F238E27FC236}">
                <a16:creationId xmlns:a16="http://schemas.microsoft.com/office/drawing/2014/main" id="{D4856973-6545-8A07-2E85-5D93BE5F4B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320" y="272987"/>
            <a:ext cx="10971300" cy="832894"/>
          </a:xfrm>
          <a:prstGeom prst="rect">
            <a:avLst/>
          </a:prstGeom>
          <a:noFill/>
          <a:ln w="0">
            <a:noFill/>
          </a:ln>
        </p:spPr>
        <p:txBody>
          <a:bodyPr vert="horz" lIns="0" tIns="0" rIns="0" bIns="0" rtlCol="0" anchor="ctr">
            <a:noAutofit/>
          </a:bodyPr>
          <a:lstStyle/>
          <a:p>
            <a:pPr algn="l"/>
            <a:r>
              <a:rPr lang="en-US" sz="3870" b="1" spc="-1" dirty="0">
                <a:solidFill>
                  <a:srgbClr val="355269"/>
                </a:solidFill>
                <a:latin typeface="Arial"/>
              </a:rPr>
              <a:t>South Pole traditions - Marathon</a:t>
            </a:r>
          </a:p>
        </p:txBody>
      </p:sp>
      <p:sp>
        <p:nvSpPr>
          <p:cNvPr id="135" name="Straight Connector 134">
            <a:extLst>
              <a:ext uri="{FF2B5EF4-FFF2-40B4-BE49-F238E27FC236}">
                <a16:creationId xmlns:a16="http://schemas.microsoft.com/office/drawing/2014/main" id="{8802B625-DC7D-98C1-25F8-785DB9AA9C7A}"/>
              </a:ext>
            </a:extLst>
          </p:cNvPr>
          <p:cNvSpPr/>
          <p:nvPr/>
        </p:nvSpPr>
        <p:spPr>
          <a:xfrm>
            <a:off x="552719" y="1105446"/>
            <a:ext cx="11027901" cy="0"/>
          </a:xfrm>
          <a:prstGeom prst="line">
            <a:avLst/>
          </a:prstGeom>
          <a:ln w="19080">
            <a:solidFill>
              <a:srgbClr val="355269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20602" tIns="-66179" rIns="120602" bIns="-66179" anchor="ctr">
            <a:noAutofit/>
          </a:bodyPr>
          <a:lstStyle/>
          <a:p>
            <a:endParaRPr lang="en-US" sz="2177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36" name="Picture 135">
            <a:extLst>
              <a:ext uri="{FF2B5EF4-FFF2-40B4-BE49-F238E27FC236}">
                <a16:creationId xmlns:a16="http://schemas.microsoft.com/office/drawing/2014/main" id="{9ED34670-589B-6A4F-21FA-B117DDBD4E62}"/>
              </a:ext>
            </a:extLst>
          </p:cNvPr>
          <p:cNvPicPr/>
          <p:nvPr/>
        </p:nvPicPr>
        <p:blipFill>
          <a:blip r:embed="rId2"/>
          <a:stretch/>
        </p:blipFill>
        <p:spPr>
          <a:xfrm>
            <a:off x="8539881" y="353098"/>
            <a:ext cx="3041174" cy="709244"/>
          </a:xfrm>
          <a:prstGeom prst="rect">
            <a:avLst/>
          </a:prstGeom>
          <a:ln w="0">
            <a:noFill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DF330DE-A4E9-AA03-A3E5-3B3D6EF6377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925"/>
          <a:stretch>
            <a:fillRect/>
          </a:stretch>
        </p:blipFill>
        <p:spPr>
          <a:xfrm>
            <a:off x="5793622" y="1820345"/>
            <a:ext cx="6187688" cy="365597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681EAF2-DFA7-0677-95A8-76351B477338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240" y="1815246"/>
            <a:ext cx="5491610" cy="36610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347524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PlaceHolder 1"/>
          <p:cNvSpPr>
            <a:spLocks noGrp="1"/>
          </p:cNvSpPr>
          <p:nvPr>
            <p:ph type="title"/>
          </p:nvPr>
        </p:nvSpPr>
        <p:spPr>
          <a:xfrm>
            <a:off x="609320" y="272987"/>
            <a:ext cx="10971300" cy="832894"/>
          </a:xfrm>
          <a:prstGeom prst="rect">
            <a:avLst/>
          </a:prstGeom>
          <a:noFill/>
          <a:ln w="0">
            <a:noFill/>
          </a:ln>
        </p:spPr>
        <p:txBody>
          <a:bodyPr vert="horz" lIns="0" tIns="0" rIns="0" bIns="0" rtlCol="0" anchor="ctr">
            <a:noAutofit/>
          </a:bodyPr>
          <a:lstStyle/>
          <a:p>
            <a:pPr algn="l"/>
            <a:r>
              <a:rPr lang="en-US" sz="3870" b="1" spc="-1" dirty="0">
                <a:solidFill>
                  <a:srgbClr val="355269"/>
                </a:solidFill>
                <a:latin typeface="Arial"/>
              </a:rPr>
              <a:t>South Pole traditions - Sledding</a:t>
            </a:r>
          </a:p>
        </p:txBody>
      </p:sp>
      <p:sp>
        <p:nvSpPr>
          <p:cNvPr id="131" name="Straight Connector 130"/>
          <p:cNvSpPr/>
          <p:nvPr/>
        </p:nvSpPr>
        <p:spPr>
          <a:xfrm>
            <a:off x="552719" y="1105446"/>
            <a:ext cx="11027901" cy="0"/>
          </a:xfrm>
          <a:prstGeom prst="line">
            <a:avLst/>
          </a:prstGeom>
          <a:ln w="19080">
            <a:solidFill>
              <a:srgbClr val="355269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20602" tIns="-66179" rIns="120602" bIns="-66179" anchor="ctr">
            <a:noAutofit/>
          </a:bodyPr>
          <a:lstStyle/>
          <a:p>
            <a:endParaRPr lang="en-US" sz="2177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32" name="Picture 131"/>
          <p:cNvPicPr/>
          <p:nvPr/>
        </p:nvPicPr>
        <p:blipFill>
          <a:blip r:embed="rId2"/>
          <a:stretch/>
        </p:blipFill>
        <p:spPr>
          <a:xfrm>
            <a:off x="8539881" y="353098"/>
            <a:ext cx="3041174" cy="709244"/>
          </a:xfrm>
          <a:prstGeom prst="rect">
            <a:avLst/>
          </a:prstGeom>
          <a:ln w="0">
            <a:noFill/>
          </a:ln>
        </p:spPr>
      </p:pic>
      <p:pic>
        <p:nvPicPr>
          <p:cNvPr id="133" name="Picture 132"/>
          <p:cNvPicPr/>
          <p:nvPr/>
        </p:nvPicPr>
        <p:blipFill>
          <a:blip r:embed="rId3"/>
          <a:stretch/>
        </p:blipFill>
        <p:spPr>
          <a:xfrm>
            <a:off x="69851" y="1474654"/>
            <a:ext cx="6026150" cy="4151436"/>
          </a:xfrm>
          <a:prstGeom prst="rect">
            <a:avLst/>
          </a:prstGeom>
          <a:ln w="0">
            <a:noFill/>
          </a:ln>
        </p:spPr>
      </p:pic>
      <p:pic>
        <p:nvPicPr>
          <p:cNvPr id="3" name="Picture 2" descr="A group of people sledding down a snowy hill&#10;&#10;AI-generated content may be incorrect.">
            <a:extLst>
              <a:ext uri="{FF2B5EF4-FFF2-40B4-BE49-F238E27FC236}">
                <a16:creationId xmlns:a16="http://schemas.microsoft.com/office/drawing/2014/main" id="{DA15EA78-87D7-11A8-621C-6CD23C64176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96625" y="1348034"/>
            <a:ext cx="5925524" cy="4404520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C2AA92-BD42-E1B3-DE6F-53E4E15029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PlaceHolder 1">
            <a:extLst>
              <a:ext uri="{FF2B5EF4-FFF2-40B4-BE49-F238E27FC236}">
                <a16:creationId xmlns:a16="http://schemas.microsoft.com/office/drawing/2014/main" id="{422E352F-A8BB-3B0D-F679-9CA78DC7DE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220" y="0"/>
            <a:ext cx="10971300" cy="832894"/>
          </a:xfrm>
          <a:prstGeom prst="rect">
            <a:avLst/>
          </a:prstGeom>
          <a:noFill/>
          <a:ln w="0">
            <a:noFill/>
          </a:ln>
        </p:spPr>
        <p:txBody>
          <a:bodyPr vert="horz" lIns="0" tIns="0" rIns="0" bIns="0" rtlCol="0" anchor="ctr">
            <a:noAutofit/>
          </a:bodyPr>
          <a:lstStyle/>
          <a:p>
            <a:pPr algn="l"/>
            <a:r>
              <a:rPr lang="en-US" sz="3870" b="1" spc="-1" dirty="0">
                <a:solidFill>
                  <a:srgbClr val="355269"/>
                </a:solidFill>
                <a:latin typeface="Arial"/>
              </a:rPr>
              <a:t>Other Science</a:t>
            </a:r>
          </a:p>
        </p:txBody>
      </p:sp>
      <p:sp>
        <p:nvSpPr>
          <p:cNvPr id="131" name="Straight Connector 130">
            <a:extLst>
              <a:ext uri="{FF2B5EF4-FFF2-40B4-BE49-F238E27FC236}">
                <a16:creationId xmlns:a16="http://schemas.microsoft.com/office/drawing/2014/main" id="{6FA3C3D1-E9B1-AF1A-1E1F-6D46903E20A2}"/>
              </a:ext>
            </a:extLst>
          </p:cNvPr>
          <p:cNvSpPr/>
          <p:nvPr/>
        </p:nvSpPr>
        <p:spPr>
          <a:xfrm>
            <a:off x="552719" y="1105446"/>
            <a:ext cx="11027901" cy="0"/>
          </a:xfrm>
          <a:prstGeom prst="line">
            <a:avLst/>
          </a:prstGeom>
          <a:ln w="19080">
            <a:solidFill>
              <a:srgbClr val="355269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20602" tIns="-66179" rIns="120602" bIns="-66179" anchor="ctr">
            <a:noAutofit/>
          </a:bodyPr>
          <a:lstStyle/>
          <a:p>
            <a:endParaRPr lang="en-US" sz="2177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32" name="Picture 131">
            <a:extLst>
              <a:ext uri="{FF2B5EF4-FFF2-40B4-BE49-F238E27FC236}">
                <a16:creationId xmlns:a16="http://schemas.microsoft.com/office/drawing/2014/main" id="{12AFE5CB-B44C-C8BD-F114-C74664BA7C03}"/>
              </a:ext>
            </a:extLst>
          </p:cNvPr>
          <p:cNvPicPr/>
          <p:nvPr/>
        </p:nvPicPr>
        <p:blipFill>
          <a:blip r:embed="rId2"/>
          <a:stretch/>
        </p:blipFill>
        <p:spPr>
          <a:xfrm>
            <a:off x="8539881" y="353098"/>
            <a:ext cx="3041174" cy="709244"/>
          </a:xfrm>
          <a:prstGeom prst="rect">
            <a:avLst/>
          </a:prstGeom>
          <a:ln w="0">
            <a:noFill/>
          </a:ln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85A3BDE-2394-7101-450C-916E7CA5AF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" y="650307"/>
            <a:ext cx="4464050" cy="297603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228DFE7-CB24-E759-3A9C-55C2C7742AC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" y="3714742"/>
            <a:ext cx="4464050" cy="297603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61801B2-B80A-9A50-7947-CC2E253B2C2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90292" y="3346926"/>
            <a:ext cx="4996319" cy="332879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B3E38E0-2B64-96AB-82DB-9F9A85F8192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56180" y="100203"/>
            <a:ext cx="4718600" cy="314652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3F34D17B-6B6F-DEF3-B8EB-DAB874418114}"/>
              </a:ext>
            </a:extLst>
          </p:cNvPr>
          <p:cNvSpPr txBox="1"/>
          <p:nvPr/>
        </p:nvSpPr>
        <p:spPr>
          <a:xfrm>
            <a:off x="4644269" y="1630468"/>
            <a:ext cx="25693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&lt;- South Pole Telescope</a:t>
            </a:r>
          </a:p>
          <a:p>
            <a:r>
              <a:rPr lang="en-US" dirty="0"/>
              <a:t>	            BICEP -&gt;</a:t>
            </a:r>
          </a:p>
        </p:txBody>
      </p:sp>
    </p:spTree>
    <p:extLst>
      <p:ext uri="{BB962C8B-B14F-4D97-AF65-F5344CB8AC3E}">
        <p14:creationId xmlns:p14="http://schemas.microsoft.com/office/powerpoint/2010/main" val="179733985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D4AE9E-BEF4-DDF8-5989-CA77CF577F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PlaceHolder 1">
            <a:extLst>
              <a:ext uri="{FF2B5EF4-FFF2-40B4-BE49-F238E27FC236}">
                <a16:creationId xmlns:a16="http://schemas.microsoft.com/office/drawing/2014/main" id="{13AD23D1-08A7-9761-1CF0-8CA27B3EB6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2719" y="353098"/>
            <a:ext cx="10971300" cy="832894"/>
          </a:xfrm>
          <a:prstGeom prst="rect">
            <a:avLst/>
          </a:prstGeom>
          <a:noFill/>
          <a:ln w="0">
            <a:noFill/>
          </a:ln>
        </p:spPr>
        <p:txBody>
          <a:bodyPr vert="horz" lIns="0" tIns="0" rIns="0" bIns="0" rtlCol="0" anchor="ctr">
            <a:noAutofit/>
          </a:bodyPr>
          <a:lstStyle/>
          <a:p>
            <a:pPr algn="l"/>
            <a:r>
              <a:rPr lang="en-US" sz="3870" b="1" spc="-1" dirty="0">
                <a:solidFill>
                  <a:srgbClr val="355269"/>
                </a:solidFill>
                <a:latin typeface="Arial"/>
              </a:rPr>
              <a:t>Other Science</a:t>
            </a:r>
          </a:p>
        </p:txBody>
      </p:sp>
      <p:sp>
        <p:nvSpPr>
          <p:cNvPr id="131" name="Straight Connector 130">
            <a:extLst>
              <a:ext uri="{FF2B5EF4-FFF2-40B4-BE49-F238E27FC236}">
                <a16:creationId xmlns:a16="http://schemas.microsoft.com/office/drawing/2014/main" id="{9B44CABA-4C53-0293-D5A3-CA78AFE6BB80}"/>
              </a:ext>
            </a:extLst>
          </p:cNvPr>
          <p:cNvSpPr/>
          <p:nvPr/>
        </p:nvSpPr>
        <p:spPr>
          <a:xfrm>
            <a:off x="552719" y="1105446"/>
            <a:ext cx="11027901" cy="0"/>
          </a:xfrm>
          <a:prstGeom prst="line">
            <a:avLst/>
          </a:prstGeom>
          <a:ln w="19080">
            <a:solidFill>
              <a:srgbClr val="355269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20602" tIns="-66179" rIns="120602" bIns="-66179" anchor="ctr">
            <a:noAutofit/>
          </a:bodyPr>
          <a:lstStyle/>
          <a:p>
            <a:endParaRPr lang="en-US" sz="2177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32" name="Picture 131">
            <a:extLst>
              <a:ext uri="{FF2B5EF4-FFF2-40B4-BE49-F238E27FC236}">
                <a16:creationId xmlns:a16="http://schemas.microsoft.com/office/drawing/2014/main" id="{249C59C4-38AE-A85A-F9BF-2C5940F09FB9}"/>
              </a:ext>
            </a:extLst>
          </p:cNvPr>
          <p:cNvPicPr/>
          <p:nvPr/>
        </p:nvPicPr>
        <p:blipFill>
          <a:blip r:embed="rId2"/>
          <a:stretch/>
        </p:blipFill>
        <p:spPr>
          <a:xfrm>
            <a:off x="8539881" y="353098"/>
            <a:ext cx="3041174" cy="709244"/>
          </a:xfrm>
          <a:prstGeom prst="rect">
            <a:avLst/>
          </a:prstGeom>
          <a:ln w="0">
            <a:noFill/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13FDB44-0A26-53A1-7983-C0AD38BAE29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3919185" y="2073906"/>
            <a:ext cx="5440885" cy="362725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AB44675-51C4-DBC8-1500-0628DB503F1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0272" b="25714"/>
          <a:stretch>
            <a:fillRect/>
          </a:stretch>
        </p:blipFill>
        <p:spPr>
          <a:xfrm>
            <a:off x="76200" y="1930398"/>
            <a:ext cx="4730749" cy="392253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AE615AE-661C-39A5-4E93-F1C0956C6DA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72306" y="1167091"/>
            <a:ext cx="3627257" cy="5440886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D97CCA42-28E8-E08D-6434-30D22D57BAB4}"/>
              </a:ext>
            </a:extLst>
          </p:cNvPr>
          <p:cNvSpPr txBox="1"/>
          <p:nvPr/>
        </p:nvSpPr>
        <p:spPr>
          <a:xfrm>
            <a:off x="460374" y="1167091"/>
            <a:ext cx="3962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/>
              <a:t>NOAA</a:t>
            </a:r>
          </a:p>
        </p:txBody>
      </p:sp>
    </p:spTree>
    <p:extLst>
      <p:ext uri="{BB962C8B-B14F-4D97-AF65-F5344CB8AC3E}">
        <p14:creationId xmlns:p14="http://schemas.microsoft.com/office/powerpoint/2010/main" val="306429205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F70C1C-ABF7-97EA-5038-780F86C5B7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PlaceHolder 1">
            <a:extLst>
              <a:ext uri="{FF2B5EF4-FFF2-40B4-BE49-F238E27FC236}">
                <a16:creationId xmlns:a16="http://schemas.microsoft.com/office/drawing/2014/main" id="{88ED8208-8A27-E8AC-3924-4F98F846D9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320" y="272987"/>
            <a:ext cx="10971300" cy="832894"/>
          </a:xfrm>
          <a:prstGeom prst="rect">
            <a:avLst/>
          </a:prstGeom>
          <a:noFill/>
          <a:ln w="0">
            <a:noFill/>
          </a:ln>
        </p:spPr>
        <p:txBody>
          <a:bodyPr vert="horz" lIns="0" tIns="0" rIns="0" bIns="0" rtlCol="0" anchor="ctr">
            <a:noAutofit/>
          </a:bodyPr>
          <a:lstStyle/>
          <a:p>
            <a:pPr algn="l"/>
            <a:r>
              <a:rPr lang="en-US" sz="3870" b="1" spc="-1" dirty="0">
                <a:solidFill>
                  <a:srgbClr val="355269"/>
                </a:solidFill>
                <a:latin typeface="Arial"/>
              </a:rPr>
              <a:t>Weather</a:t>
            </a:r>
          </a:p>
        </p:txBody>
      </p:sp>
      <p:sp>
        <p:nvSpPr>
          <p:cNvPr id="119" name="Straight Connector 118">
            <a:extLst>
              <a:ext uri="{FF2B5EF4-FFF2-40B4-BE49-F238E27FC236}">
                <a16:creationId xmlns:a16="http://schemas.microsoft.com/office/drawing/2014/main" id="{81422FEF-F7E9-8828-E441-C063E99C1027}"/>
              </a:ext>
            </a:extLst>
          </p:cNvPr>
          <p:cNvSpPr/>
          <p:nvPr/>
        </p:nvSpPr>
        <p:spPr>
          <a:xfrm>
            <a:off x="552719" y="1105446"/>
            <a:ext cx="11027901" cy="0"/>
          </a:xfrm>
          <a:prstGeom prst="line">
            <a:avLst/>
          </a:prstGeom>
          <a:ln w="19080">
            <a:solidFill>
              <a:srgbClr val="355269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20602" tIns="-66179" rIns="120602" bIns="-66179" anchor="ctr">
            <a:noAutofit/>
          </a:bodyPr>
          <a:lstStyle/>
          <a:p>
            <a:endParaRPr lang="en-US" sz="2177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20" name="Picture 119">
            <a:extLst>
              <a:ext uri="{FF2B5EF4-FFF2-40B4-BE49-F238E27FC236}">
                <a16:creationId xmlns:a16="http://schemas.microsoft.com/office/drawing/2014/main" id="{7B6A5289-C746-F0AD-CB24-AE5494A3DECD}"/>
              </a:ext>
            </a:extLst>
          </p:cNvPr>
          <p:cNvPicPr/>
          <p:nvPr/>
        </p:nvPicPr>
        <p:blipFill>
          <a:blip r:embed="rId2"/>
          <a:stretch/>
        </p:blipFill>
        <p:spPr>
          <a:xfrm>
            <a:off x="8539881" y="353098"/>
            <a:ext cx="3041174" cy="709244"/>
          </a:xfrm>
          <a:prstGeom prst="rect">
            <a:avLst/>
          </a:prstGeom>
          <a:ln w="0">
            <a:noFill/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758F61E-E9B8-6721-FE0D-E3814990F0A8}"/>
              </a:ext>
            </a:extLst>
          </p:cNvPr>
          <p:cNvSpPr txBox="1"/>
          <p:nvPr/>
        </p:nvSpPr>
        <p:spPr>
          <a:xfrm>
            <a:off x="470348" y="1313801"/>
            <a:ext cx="6047620" cy="34426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5586" indent="-345586">
              <a:buFont typeface="Arial" panose="020B0604020202020204" pitchFamily="34" charset="0"/>
              <a:buChar char="•"/>
            </a:pPr>
            <a:r>
              <a:rPr lang="en-US" sz="2177" dirty="0"/>
              <a:t>0% humidity</a:t>
            </a:r>
          </a:p>
          <a:p>
            <a:pPr marL="345586" indent="-345586">
              <a:buFont typeface="Arial" panose="020B0604020202020204" pitchFamily="34" charset="0"/>
              <a:buChar char="•"/>
            </a:pPr>
            <a:r>
              <a:rPr lang="en-US" sz="2177" dirty="0"/>
              <a:t>Summer highs: 0F (-20C)</a:t>
            </a:r>
          </a:p>
          <a:p>
            <a:pPr marL="345586" indent="-345586">
              <a:buFont typeface="Arial" panose="020B0604020202020204" pitchFamily="34" charset="0"/>
              <a:buChar char="•"/>
            </a:pPr>
            <a:r>
              <a:rPr lang="en-US" sz="2177" dirty="0"/>
              <a:t>Winter lows: -100F (-74C)</a:t>
            </a:r>
          </a:p>
          <a:p>
            <a:pPr marL="345586" indent="-345586">
              <a:buFont typeface="Arial" panose="020B0604020202020204" pitchFamily="34" charset="0"/>
              <a:buChar char="•"/>
            </a:pPr>
            <a:r>
              <a:rPr lang="en-US" sz="2177" dirty="0"/>
              <a:t>Wind chill lows: -150F (-100C)</a:t>
            </a:r>
          </a:p>
          <a:p>
            <a:pPr marL="345586" indent="-345586">
              <a:buFont typeface="Arial" panose="020B0604020202020204" pitchFamily="34" charset="0"/>
              <a:buChar char="•"/>
            </a:pPr>
            <a:r>
              <a:rPr lang="en-US" sz="2177" dirty="0"/>
              <a:t>Gusts possible up to 30-40 knots</a:t>
            </a:r>
          </a:p>
          <a:p>
            <a:pPr marL="345586" indent="-345586">
              <a:buFont typeface="Arial" panose="020B0604020202020204" pitchFamily="34" charset="0"/>
              <a:buChar char="•"/>
            </a:pPr>
            <a:endParaRPr lang="en-US" sz="2177" dirty="0"/>
          </a:p>
          <a:p>
            <a:pPr marL="345586" indent="-345586">
              <a:buFont typeface="Arial" panose="020B0604020202020204" pitchFamily="34" charset="0"/>
              <a:buChar char="•"/>
            </a:pPr>
            <a:r>
              <a:rPr lang="en-US" sz="2177" dirty="0"/>
              <a:t>“Summer” season Nov 1 – Feb 15</a:t>
            </a:r>
          </a:p>
          <a:p>
            <a:pPr marL="345586" indent="-345586">
              <a:buFont typeface="Arial" panose="020B0604020202020204" pitchFamily="34" charset="0"/>
              <a:buChar char="•"/>
            </a:pPr>
            <a:r>
              <a:rPr lang="en-US" sz="2177" dirty="0"/>
              <a:t>Too cold for flights between mid Feb – mid October*</a:t>
            </a:r>
          </a:p>
          <a:p>
            <a:pPr marL="345586" indent="-345586">
              <a:buFont typeface="Arial" panose="020B0604020202020204" pitchFamily="34" charset="0"/>
              <a:buChar char="•"/>
            </a:pPr>
            <a:endParaRPr lang="en-US" sz="2177" b="1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F630D9B-50C8-E0B5-0EE0-7E5B88BA326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4970" y="1185991"/>
            <a:ext cx="5944630" cy="44584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014841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5E28FC-6FBF-D2ED-3012-DCDECCFF08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PlaceHolder 1">
            <a:extLst>
              <a:ext uri="{FF2B5EF4-FFF2-40B4-BE49-F238E27FC236}">
                <a16:creationId xmlns:a16="http://schemas.microsoft.com/office/drawing/2014/main" id="{C9AC3957-9E75-6196-331D-2ABE922CD7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320" y="272987"/>
            <a:ext cx="10971300" cy="832894"/>
          </a:xfrm>
          <a:prstGeom prst="rect">
            <a:avLst/>
          </a:prstGeom>
          <a:noFill/>
          <a:ln w="0">
            <a:noFill/>
          </a:ln>
        </p:spPr>
        <p:txBody>
          <a:bodyPr vert="horz" lIns="0" tIns="0" rIns="0" bIns="0" rtlCol="0" anchor="ctr">
            <a:noAutofit/>
          </a:bodyPr>
          <a:lstStyle/>
          <a:p>
            <a:pPr algn="l"/>
            <a:r>
              <a:rPr lang="en-US" sz="3600" b="1" spc="-1" dirty="0">
                <a:solidFill>
                  <a:srgbClr val="355269"/>
                </a:solidFill>
                <a:latin typeface="Arial"/>
              </a:rPr>
              <a:t>ECW (Extreme Cold Weather Gear)</a:t>
            </a:r>
          </a:p>
        </p:txBody>
      </p:sp>
      <p:sp>
        <p:nvSpPr>
          <p:cNvPr id="119" name="Straight Connector 118">
            <a:extLst>
              <a:ext uri="{FF2B5EF4-FFF2-40B4-BE49-F238E27FC236}">
                <a16:creationId xmlns:a16="http://schemas.microsoft.com/office/drawing/2014/main" id="{6C211949-CF6D-8953-0A9B-82280D3428AA}"/>
              </a:ext>
            </a:extLst>
          </p:cNvPr>
          <p:cNvSpPr/>
          <p:nvPr/>
        </p:nvSpPr>
        <p:spPr>
          <a:xfrm>
            <a:off x="552719" y="1105446"/>
            <a:ext cx="11027901" cy="0"/>
          </a:xfrm>
          <a:prstGeom prst="line">
            <a:avLst/>
          </a:prstGeom>
          <a:ln w="19080">
            <a:solidFill>
              <a:srgbClr val="355269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20602" tIns="-66179" rIns="120602" bIns="-66179" anchor="ctr">
            <a:noAutofit/>
          </a:bodyPr>
          <a:lstStyle/>
          <a:p>
            <a:endParaRPr lang="en-US" sz="2177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20" name="Picture 119">
            <a:extLst>
              <a:ext uri="{FF2B5EF4-FFF2-40B4-BE49-F238E27FC236}">
                <a16:creationId xmlns:a16="http://schemas.microsoft.com/office/drawing/2014/main" id="{26ED2AF6-F4F5-CC4A-2758-CDF050C4980A}"/>
              </a:ext>
            </a:extLst>
          </p:cNvPr>
          <p:cNvPicPr/>
          <p:nvPr/>
        </p:nvPicPr>
        <p:blipFill>
          <a:blip r:embed="rId2"/>
          <a:stretch/>
        </p:blipFill>
        <p:spPr>
          <a:xfrm>
            <a:off x="8539881" y="353098"/>
            <a:ext cx="3041174" cy="709244"/>
          </a:xfrm>
          <a:prstGeom prst="rect">
            <a:avLst/>
          </a:prstGeom>
          <a:ln w="0">
            <a:noFill/>
          </a:ln>
        </p:spPr>
      </p:pic>
      <p:pic>
        <p:nvPicPr>
          <p:cNvPr id="2" name="Content Placeholder 4">
            <a:extLst>
              <a:ext uri="{FF2B5EF4-FFF2-40B4-BE49-F238E27FC236}">
                <a16:creationId xmlns:a16="http://schemas.microsoft.com/office/drawing/2014/main" id="{4847A7B6-DAD7-30F2-6A34-48098D50A17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465" b="7564"/>
          <a:stretch>
            <a:fillRect/>
          </a:stretch>
        </p:blipFill>
        <p:spPr>
          <a:xfrm>
            <a:off x="72390" y="1758586"/>
            <a:ext cx="6535829" cy="3702414"/>
          </a:xfrm>
          <a:prstGeom prst="rect">
            <a:avLst/>
          </a:prstGeom>
        </p:spPr>
      </p:pic>
      <p:pic>
        <p:nvPicPr>
          <p:cNvPr id="3" name="Picture 2" descr="A red jacket with a fur hood&#10;&#10;AI-generated content may be incorrect.">
            <a:extLst>
              <a:ext uri="{FF2B5EF4-FFF2-40B4-BE49-F238E27FC236}">
                <a16:creationId xmlns:a16="http://schemas.microsoft.com/office/drawing/2014/main" id="{B8ACF60B-987C-DEBD-F0D8-288387457DA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08219" y="1142453"/>
            <a:ext cx="3012484" cy="3012484"/>
          </a:xfrm>
          <a:prstGeom prst="rect">
            <a:avLst/>
          </a:prstGeom>
        </p:spPr>
      </p:pic>
      <p:pic>
        <p:nvPicPr>
          <p:cNvPr id="5" name="Picture 4" descr="A black pants with pockets&#10;&#10;AI-generated content may be incorrect.">
            <a:extLst>
              <a:ext uri="{FF2B5EF4-FFF2-40B4-BE49-F238E27FC236}">
                <a16:creationId xmlns:a16="http://schemas.microsoft.com/office/drawing/2014/main" id="{69E9DDB2-5CCF-5FE2-6E65-DD7DAD5D10AE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19240" y="1472619"/>
            <a:ext cx="1600370" cy="448599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1B32AC9-D127-7603-74A6-7C263D1F2A1F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5292" y="4159012"/>
            <a:ext cx="2209876" cy="220987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74C6400-6526-D0F3-7296-4C166DCE110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0920" y="4285814"/>
            <a:ext cx="1731671" cy="17316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854791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2B07DE-1B9D-1FCF-3DCE-92E3D928DD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PlaceHolder 1">
            <a:extLst>
              <a:ext uri="{FF2B5EF4-FFF2-40B4-BE49-F238E27FC236}">
                <a16:creationId xmlns:a16="http://schemas.microsoft.com/office/drawing/2014/main" id="{DD28B67A-0165-A185-58A4-FD6FEF647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320" y="272987"/>
            <a:ext cx="10971300" cy="832894"/>
          </a:xfrm>
          <a:prstGeom prst="rect">
            <a:avLst/>
          </a:prstGeom>
          <a:noFill/>
          <a:ln w="0">
            <a:noFill/>
          </a:ln>
        </p:spPr>
        <p:txBody>
          <a:bodyPr vert="horz" lIns="0" tIns="0" rIns="0" bIns="0" rtlCol="0" anchor="ctr">
            <a:noAutofit/>
          </a:bodyPr>
          <a:lstStyle/>
          <a:p>
            <a:pPr algn="l"/>
            <a:r>
              <a:rPr lang="en-US" sz="3870" b="1" spc="-1" dirty="0">
                <a:solidFill>
                  <a:srgbClr val="355269"/>
                </a:solidFill>
                <a:latin typeface="Arial"/>
              </a:rPr>
              <a:t>Internet</a:t>
            </a:r>
          </a:p>
        </p:txBody>
      </p:sp>
      <p:sp>
        <p:nvSpPr>
          <p:cNvPr id="119" name="Straight Connector 118">
            <a:extLst>
              <a:ext uri="{FF2B5EF4-FFF2-40B4-BE49-F238E27FC236}">
                <a16:creationId xmlns:a16="http://schemas.microsoft.com/office/drawing/2014/main" id="{FB227E0B-4938-5999-94A0-9FE590F01988}"/>
              </a:ext>
            </a:extLst>
          </p:cNvPr>
          <p:cNvSpPr/>
          <p:nvPr/>
        </p:nvSpPr>
        <p:spPr>
          <a:xfrm>
            <a:off x="552719" y="1105446"/>
            <a:ext cx="11027901" cy="0"/>
          </a:xfrm>
          <a:prstGeom prst="line">
            <a:avLst/>
          </a:prstGeom>
          <a:ln w="19080">
            <a:solidFill>
              <a:srgbClr val="355269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20602" tIns="-66179" rIns="120602" bIns="-66179" anchor="ctr">
            <a:noAutofit/>
          </a:bodyPr>
          <a:lstStyle/>
          <a:p>
            <a:endParaRPr lang="en-US" sz="2177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20" name="Picture 119">
            <a:extLst>
              <a:ext uri="{FF2B5EF4-FFF2-40B4-BE49-F238E27FC236}">
                <a16:creationId xmlns:a16="http://schemas.microsoft.com/office/drawing/2014/main" id="{1D61160C-A959-908D-B6BA-2A98819359A9}"/>
              </a:ext>
            </a:extLst>
          </p:cNvPr>
          <p:cNvPicPr/>
          <p:nvPr/>
        </p:nvPicPr>
        <p:blipFill>
          <a:blip r:embed="rId2"/>
          <a:stretch/>
        </p:blipFill>
        <p:spPr>
          <a:xfrm>
            <a:off x="8539881" y="353098"/>
            <a:ext cx="3041174" cy="709244"/>
          </a:xfrm>
          <a:prstGeom prst="rect">
            <a:avLst/>
          </a:prstGeom>
          <a:ln w="0">
            <a:noFill/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A1BB2FE-B0F0-301C-3AB0-EF781FB59A65}"/>
              </a:ext>
            </a:extLst>
          </p:cNvPr>
          <p:cNvSpPr txBox="1"/>
          <p:nvPr/>
        </p:nvSpPr>
        <p:spPr>
          <a:xfrm>
            <a:off x="188408" y="1313801"/>
            <a:ext cx="6047620" cy="5452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5586" indent="-345586">
              <a:buFont typeface="Arial" panose="020B0604020202020204" pitchFamily="34" charset="0"/>
              <a:buChar char="•"/>
            </a:pPr>
            <a:r>
              <a:rPr lang="en-US" sz="2177" dirty="0"/>
              <a:t>~16 hours of internet on most days via NASA/DoD satellites</a:t>
            </a:r>
          </a:p>
          <a:p>
            <a:pPr marL="345586" indent="-345586">
              <a:buFont typeface="Arial" panose="020B0604020202020204" pitchFamily="34" charset="0"/>
              <a:buChar char="•"/>
            </a:pPr>
            <a:r>
              <a:rPr lang="en-US" sz="2177" dirty="0"/>
              <a:t>Speeds vary</a:t>
            </a:r>
          </a:p>
          <a:p>
            <a:pPr marL="802786" lvl="1" indent="-345586">
              <a:buFont typeface="Arial" panose="020B0604020202020204" pitchFamily="34" charset="0"/>
              <a:buChar char="•"/>
            </a:pPr>
            <a:r>
              <a:rPr lang="en-US" sz="2177" dirty="0"/>
              <a:t>Summer – extremely slow, </a:t>
            </a:r>
            <a:r>
              <a:rPr lang="en-US" sz="2177" dirty="0" err="1"/>
              <a:t>gmail</a:t>
            </a:r>
            <a:r>
              <a:rPr lang="en-US" sz="2177" dirty="0"/>
              <a:t>/</a:t>
            </a:r>
            <a:r>
              <a:rPr lang="en-US" sz="2177" dirty="0" err="1"/>
              <a:t>gdrive</a:t>
            </a:r>
            <a:r>
              <a:rPr lang="en-US" sz="2177" dirty="0"/>
              <a:t> take minutes to load on a good day</a:t>
            </a:r>
          </a:p>
          <a:p>
            <a:pPr marL="802786" lvl="1" indent="-345586">
              <a:buFont typeface="Arial" panose="020B0604020202020204" pitchFamily="34" charset="0"/>
              <a:buChar char="•"/>
            </a:pPr>
            <a:r>
              <a:rPr lang="en-US" sz="2177" dirty="0"/>
              <a:t>Winter – Possible to watch </a:t>
            </a:r>
            <a:r>
              <a:rPr lang="en-US" sz="2177" dirty="0" err="1"/>
              <a:t>youtube</a:t>
            </a:r>
            <a:r>
              <a:rPr lang="en-US" sz="2177" dirty="0"/>
              <a:t> in low quality at some times of day</a:t>
            </a:r>
          </a:p>
          <a:p>
            <a:pPr marL="345586" indent="-345586">
              <a:buFont typeface="Arial" panose="020B0604020202020204" pitchFamily="34" charset="0"/>
              <a:buChar char="•"/>
            </a:pPr>
            <a:r>
              <a:rPr lang="en-US" sz="2177" dirty="0" err="1"/>
              <a:t>WiFi</a:t>
            </a:r>
            <a:r>
              <a:rPr lang="en-US" sz="2177" dirty="0"/>
              <a:t> on station</a:t>
            </a:r>
          </a:p>
          <a:p>
            <a:pPr marL="802786" lvl="1" indent="-345586">
              <a:buFont typeface="Arial" panose="020B0604020202020204" pitchFamily="34" charset="0"/>
              <a:buChar char="•"/>
            </a:pPr>
            <a:r>
              <a:rPr lang="en-US" sz="2177" dirty="0"/>
              <a:t>Facetime, WhatsApp, Signal work</a:t>
            </a:r>
          </a:p>
          <a:p>
            <a:pPr marL="802786" lvl="1" indent="-345586">
              <a:buFont typeface="Arial" panose="020B0604020202020204" pitchFamily="34" charset="0"/>
              <a:buChar char="•"/>
            </a:pPr>
            <a:r>
              <a:rPr lang="en-US" sz="2177" dirty="0"/>
              <a:t>Netflix blocked</a:t>
            </a:r>
          </a:p>
          <a:p>
            <a:pPr marL="802786" lvl="1" indent="-345586">
              <a:buFont typeface="Arial" panose="020B0604020202020204" pitchFamily="34" charset="0"/>
              <a:buChar char="•"/>
            </a:pPr>
            <a:r>
              <a:rPr lang="en-US" sz="2177" dirty="0"/>
              <a:t>Steam usually unblocked in winter</a:t>
            </a:r>
          </a:p>
          <a:p>
            <a:pPr marL="345586" indent="-345586">
              <a:buFont typeface="Arial" panose="020B0604020202020204" pitchFamily="34" charset="0"/>
              <a:buChar char="•"/>
            </a:pPr>
            <a:r>
              <a:rPr lang="en-US" sz="2177" dirty="0"/>
              <a:t>Frequent outages</a:t>
            </a:r>
          </a:p>
          <a:p>
            <a:pPr marL="345586" indent="-345586">
              <a:buFont typeface="Arial" panose="020B0604020202020204" pitchFamily="34" charset="0"/>
              <a:buChar char="•"/>
            </a:pPr>
            <a:r>
              <a:rPr lang="en-US" sz="2177" dirty="0"/>
              <a:t>24/7 iridium phone connection</a:t>
            </a:r>
          </a:p>
          <a:p>
            <a:pPr marL="802786" lvl="1" indent="-345586">
              <a:buFont typeface="Arial" panose="020B0604020202020204" pitchFamily="34" charset="0"/>
              <a:buChar char="•"/>
            </a:pPr>
            <a:r>
              <a:rPr lang="en-US" sz="2177" dirty="0"/>
              <a:t>Very bad audio quality</a:t>
            </a:r>
          </a:p>
          <a:p>
            <a:pPr marL="345586" indent="-345586">
              <a:buFont typeface="Arial" panose="020B0604020202020204" pitchFamily="34" charset="0"/>
              <a:buChar char="•"/>
            </a:pPr>
            <a:r>
              <a:rPr lang="en-US" sz="2177" dirty="0"/>
              <a:t>Starlink possible in the future</a:t>
            </a:r>
          </a:p>
          <a:p>
            <a:pPr marL="345586" indent="-345586">
              <a:buFont typeface="Arial" panose="020B0604020202020204" pitchFamily="34" charset="0"/>
              <a:buChar char="•"/>
            </a:pPr>
            <a:endParaRPr lang="en-US" sz="2177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8528CE8-9DEA-09D4-CF11-1458F8115AF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0342" y="3601682"/>
            <a:ext cx="3870960" cy="290322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B84F175-855A-B4F2-F3C2-6ECCE639BED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93414" y="1502654"/>
            <a:ext cx="2610178" cy="50022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383435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F963ED-C565-1978-4AF0-84C16EE5A5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PlaceHolder 1">
            <a:extLst>
              <a:ext uri="{FF2B5EF4-FFF2-40B4-BE49-F238E27FC236}">
                <a16:creationId xmlns:a16="http://schemas.microsoft.com/office/drawing/2014/main" id="{C19A1828-602C-9161-CA13-8CBB7DDEB0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320" y="272987"/>
            <a:ext cx="10971300" cy="832894"/>
          </a:xfrm>
          <a:prstGeom prst="rect">
            <a:avLst/>
          </a:prstGeom>
          <a:noFill/>
          <a:ln w="0">
            <a:noFill/>
          </a:ln>
        </p:spPr>
        <p:txBody>
          <a:bodyPr vert="horz" lIns="0" tIns="0" rIns="0" bIns="0" rtlCol="0" anchor="ctr">
            <a:noAutofit/>
          </a:bodyPr>
          <a:lstStyle/>
          <a:p>
            <a:pPr algn="l"/>
            <a:r>
              <a:rPr lang="en-US" sz="3870" b="1" spc="-1" dirty="0">
                <a:solidFill>
                  <a:srgbClr val="355269"/>
                </a:solidFill>
                <a:latin typeface="Arial"/>
              </a:rPr>
              <a:t>Day/Night</a:t>
            </a:r>
          </a:p>
        </p:txBody>
      </p:sp>
      <p:sp>
        <p:nvSpPr>
          <p:cNvPr id="119" name="Straight Connector 118">
            <a:extLst>
              <a:ext uri="{FF2B5EF4-FFF2-40B4-BE49-F238E27FC236}">
                <a16:creationId xmlns:a16="http://schemas.microsoft.com/office/drawing/2014/main" id="{06E95327-8586-4647-6CDB-80D99A9C228F}"/>
              </a:ext>
            </a:extLst>
          </p:cNvPr>
          <p:cNvSpPr/>
          <p:nvPr/>
        </p:nvSpPr>
        <p:spPr>
          <a:xfrm>
            <a:off x="552719" y="1105446"/>
            <a:ext cx="11027901" cy="0"/>
          </a:xfrm>
          <a:prstGeom prst="line">
            <a:avLst/>
          </a:prstGeom>
          <a:ln w="19080">
            <a:solidFill>
              <a:srgbClr val="355269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20602" tIns="-66179" rIns="120602" bIns="-66179" anchor="ctr">
            <a:noAutofit/>
          </a:bodyPr>
          <a:lstStyle/>
          <a:p>
            <a:endParaRPr lang="en-US" sz="2177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20" name="Picture 119">
            <a:extLst>
              <a:ext uri="{FF2B5EF4-FFF2-40B4-BE49-F238E27FC236}">
                <a16:creationId xmlns:a16="http://schemas.microsoft.com/office/drawing/2014/main" id="{18E36A64-8155-7827-FE67-0CE0FA1890DF}"/>
              </a:ext>
            </a:extLst>
          </p:cNvPr>
          <p:cNvPicPr/>
          <p:nvPr/>
        </p:nvPicPr>
        <p:blipFill>
          <a:blip r:embed="rId2"/>
          <a:stretch/>
        </p:blipFill>
        <p:spPr>
          <a:xfrm>
            <a:off x="8539881" y="353098"/>
            <a:ext cx="3041174" cy="709244"/>
          </a:xfrm>
          <a:prstGeom prst="rect">
            <a:avLst/>
          </a:prstGeom>
          <a:ln w="0">
            <a:noFill/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D483BB2-AB3D-16C0-5614-DED876B600BC}"/>
              </a:ext>
            </a:extLst>
          </p:cNvPr>
          <p:cNvSpPr txBox="1"/>
          <p:nvPr/>
        </p:nvSpPr>
        <p:spPr>
          <a:xfrm>
            <a:off x="470348" y="1313801"/>
            <a:ext cx="5800682" cy="19934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5586" indent="-345586">
              <a:buFont typeface="Arial" panose="020B0604020202020204" pitchFamily="34" charset="0"/>
              <a:buChar char="•"/>
            </a:pPr>
            <a:r>
              <a:rPr lang="en-US" sz="2177" dirty="0"/>
              <a:t>Only 1 day and only 1 night</a:t>
            </a:r>
          </a:p>
          <a:p>
            <a:pPr marL="898524" lvl="1" indent="-345586">
              <a:buFont typeface="Arial" panose="020B0604020202020204" pitchFamily="34" charset="0"/>
              <a:buChar char="•"/>
            </a:pPr>
            <a:r>
              <a:rPr lang="en-US" sz="2000" dirty="0"/>
              <a:t>Sunset lasts around a week or more</a:t>
            </a:r>
          </a:p>
          <a:p>
            <a:pPr marL="898524" lvl="1" indent="-345586">
              <a:buFont typeface="Arial" panose="020B0604020202020204" pitchFamily="34" charset="0"/>
              <a:buChar char="•"/>
            </a:pPr>
            <a:r>
              <a:rPr lang="en-US" sz="2000" dirty="0"/>
              <a:t>Sun not seen again until mid September</a:t>
            </a:r>
          </a:p>
          <a:p>
            <a:pPr marL="898524" lvl="1" indent="-345586">
              <a:buFont typeface="Arial" panose="020B0604020202020204" pitchFamily="34" charset="0"/>
              <a:buChar char="•"/>
            </a:pPr>
            <a:r>
              <a:rPr lang="en-US" sz="2000" dirty="0"/>
              <a:t>82 days of astronomical darkness (sun lower than 18 degrees below horizon</a:t>
            </a:r>
          </a:p>
          <a:p>
            <a:pPr marL="345586" indent="-345586">
              <a:buFont typeface="Arial" panose="020B0604020202020204" pitchFamily="34" charset="0"/>
              <a:buChar char="•"/>
            </a:pPr>
            <a:endParaRPr lang="en-US" sz="2177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791F544-437F-75F0-0CCF-36294A8D26B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39844" y="1244785"/>
            <a:ext cx="5800682" cy="437951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DB0B1CC-D73A-197B-187E-949C9DAEC4F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320" y="3405092"/>
            <a:ext cx="5124717" cy="3416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403890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2554D5-11E2-0130-76CA-17BA01A847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PlaceHolder 1">
            <a:extLst>
              <a:ext uri="{FF2B5EF4-FFF2-40B4-BE49-F238E27FC236}">
                <a16:creationId xmlns:a16="http://schemas.microsoft.com/office/drawing/2014/main" id="{E56F5B99-2535-58FF-F130-FF55442612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320" y="272987"/>
            <a:ext cx="10971300" cy="832894"/>
          </a:xfrm>
          <a:prstGeom prst="rect">
            <a:avLst/>
          </a:prstGeom>
          <a:noFill/>
          <a:ln w="0">
            <a:noFill/>
          </a:ln>
        </p:spPr>
        <p:txBody>
          <a:bodyPr vert="horz" lIns="0" tIns="0" rIns="0" bIns="0" rtlCol="0" anchor="ctr">
            <a:noAutofit/>
          </a:bodyPr>
          <a:lstStyle/>
          <a:p>
            <a:pPr algn="l"/>
            <a:r>
              <a:rPr lang="en-US" sz="3870" b="1" spc="-1" dirty="0" err="1">
                <a:solidFill>
                  <a:srgbClr val="355269"/>
                </a:solidFill>
                <a:latin typeface="Arial"/>
              </a:rPr>
              <a:t>Winterovers</a:t>
            </a:r>
            <a:endParaRPr lang="en-US" sz="3870" b="1" spc="-1" dirty="0">
              <a:solidFill>
                <a:srgbClr val="355269"/>
              </a:solidFill>
              <a:latin typeface="Arial"/>
            </a:endParaRPr>
          </a:p>
        </p:txBody>
      </p:sp>
      <p:sp>
        <p:nvSpPr>
          <p:cNvPr id="119" name="Straight Connector 118">
            <a:extLst>
              <a:ext uri="{FF2B5EF4-FFF2-40B4-BE49-F238E27FC236}">
                <a16:creationId xmlns:a16="http://schemas.microsoft.com/office/drawing/2014/main" id="{B80293C7-143C-17BA-C12C-3A36FA584285}"/>
              </a:ext>
            </a:extLst>
          </p:cNvPr>
          <p:cNvSpPr/>
          <p:nvPr/>
        </p:nvSpPr>
        <p:spPr>
          <a:xfrm>
            <a:off x="552719" y="1105446"/>
            <a:ext cx="11027901" cy="0"/>
          </a:xfrm>
          <a:prstGeom prst="line">
            <a:avLst/>
          </a:prstGeom>
          <a:ln w="19080">
            <a:solidFill>
              <a:srgbClr val="355269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20602" tIns="-66179" rIns="120602" bIns="-66179" anchor="ctr">
            <a:noAutofit/>
          </a:bodyPr>
          <a:lstStyle/>
          <a:p>
            <a:endParaRPr lang="en-US" sz="2177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20" name="Picture 119">
            <a:extLst>
              <a:ext uri="{FF2B5EF4-FFF2-40B4-BE49-F238E27FC236}">
                <a16:creationId xmlns:a16="http://schemas.microsoft.com/office/drawing/2014/main" id="{AF97380A-2BBF-C5C6-02A5-FA5E6EA806B4}"/>
              </a:ext>
            </a:extLst>
          </p:cNvPr>
          <p:cNvPicPr/>
          <p:nvPr/>
        </p:nvPicPr>
        <p:blipFill>
          <a:blip r:embed="rId2"/>
          <a:stretch/>
        </p:blipFill>
        <p:spPr>
          <a:xfrm>
            <a:off x="8539881" y="353098"/>
            <a:ext cx="3041174" cy="709244"/>
          </a:xfrm>
          <a:prstGeom prst="rect">
            <a:avLst/>
          </a:prstGeom>
          <a:ln w="0">
            <a:noFill/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686339C-4461-6E36-6621-0A0EC6A94720}"/>
              </a:ext>
            </a:extLst>
          </p:cNvPr>
          <p:cNvSpPr txBox="1"/>
          <p:nvPr/>
        </p:nvSpPr>
        <p:spPr>
          <a:xfrm>
            <a:off x="470348" y="1313802"/>
            <a:ext cx="7110762" cy="47827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177" dirty="0"/>
              <a:t>Why?</a:t>
            </a:r>
          </a:p>
          <a:p>
            <a:r>
              <a:rPr lang="en-US" sz="2177" dirty="0"/>
              <a:t>Responsibilities</a:t>
            </a:r>
          </a:p>
          <a:p>
            <a:pPr marL="345586" indent="-345586">
              <a:buFont typeface="Arial" panose="020B0604020202020204" pitchFamily="34" charset="0"/>
              <a:buChar char="•"/>
            </a:pPr>
            <a:r>
              <a:rPr lang="en-US" sz="2177" dirty="0"/>
              <a:t>Manage starting and stopping of data taking</a:t>
            </a:r>
          </a:p>
          <a:p>
            <a:pPr marL="898524" lvl="1" indent="-345586">
              <a:buFont typeface="Arial" panose="020B0604020202020204" pitchFamily="34" charset="0"/>
              <a:buChar char="•"/>
            </a:pPr>
            <a:r>
              <a:rPr lang="en-US" sz="2177" dirty="0"/>
              <a:t>Handle special operations requests</a:t>
            </a:r>
          </a:p>
          <a:p>
            <a:pPr marL="345586" indent="-345586">
              <a:buFont typeface="Arial" panose="020B0604020202020204" pitchFamily="34" charset="0"/>
              <a:buChar char="•"/>
            </a:pPr>
            <a:r>
              <a:rPr lang="en-US" sz="2177" dirty="0"/>
              <a:t>Scheduled and planned maintenance and upgrades</a:t>
            </a:r>
          </a:p>
          <a:p>
            <a:pPr marL="345586" indent="-345586">
              <a:buFont typeface="Arial" panose="020B0604020202020204" pitchFamily="34" charset="0"/>
              <a:buChar char="•"/>
            </a:pPr>
            <a:r>
              <a:rPr lang="en-US" sz="2177" dirty="0"/>
              <a:t>On call for detector problems 24/7/365</a:t>
            </a:r>
          </a:p>
          <a:p>
            <a:pPr marL="345586" indent="-345586">
              <a:buFont typeface="Arial" panose="020B0604020202020204" pitchFamily="34" charset="0"/>
              <a:buChar char="•"/>
            </a:pPr>
            <a:r>
              <a:rPr lang="en-US" sz="2177" dirty="0"/>
              <a:t>Representing </a:t>
            </a:r>
            <a:r>
              <a:rPr lang="en-US" sz="2177" dirty="0" err="1"/>
              <a:t>IceCube</a:t>
            </a:r>
            <a:r>
              <a:rPr lang="en-US" sz="2177" dirty="0"/>
              <a:t> as the only experts on station</a:t>
            </a:r>
          </a:p>
          <a:p>
            <a:pPr marL="345586" indent="-345586">
              <a:buFont typeface="Arial" panose="020B0604020202020204" pitchFamily="34" charset="0"/>
              <a:buChar char="•"/>
            </a:pPr>
            <a:r>
              <a:rPr lang="en-US" sz="2177" dirty="0" err="1"/>
              <a:t>IceCube</a:t>
            </a:r>
            <a:r>
              <a:rPr lang="en-US" sz="2177" dirty="0"/>
              <a:t> outreach events </a:t>
            </a:r>
          </a:p>
          <a:p>
            <a:pPr marL="345586" indent="-345586">
              <a:buFont typeface="Arial" panose="020B0604020202020204" pitchFamily="34" charset="0"/>
              <a:buChar char="•"/>
            </a:pPr>
            <a:r>
              <a:rPr lang="en-US" sz="2177" dirty="0"/>
              <a:t>Being a good station citizen</a:t>
            </a:r>
          </a:p>
          <a:p>
            <a:pPr marL="898524" lvl="1" indent="-345586">
              <a:buFont typeface="Arial" panose="020B0604020202020204" pitchFamily="34" charset="0"/>
              <a:buChar char="•"/>
            </a:pPr>
            <a:r>
              <a:rPr lang="en-US" sz="2177" dirty="0"/>
              <a:t>Weekly house mouse</a:t>
            </a:r>
          </a:p>
          <a:p>
            <a:pPr marL="898524" lvl="1" indent="-345586">
              <a:buFont typeface="Arial" panose="020B0604020202020204" pitchFamily="34" charset="0"/>
              <a:buChar char="•"/>
            </a:pPr>
            <a:r>
              <a:rPr lang="en-US" sz="2177" dirty="0" err="1"/>
              <a:t>Dishpit</a:t>
            </a:r>
            <a:endParaRPr lang="en-US" sz="2177" dirty="0"/>
          </a:p>
          <a:p>
            <a:pPr marL="898524" lvl="1" indent="-345586">
              <a:buFont typeface="Arial" panose="020B0604020202020204" pitchFamily="34" charset="0"/>
              <a:buChar char="•"/>
            </a:pPr>
            <a:r>
              <a:rPr lang="en-US" sz="2177" dirty="0"/>
              <a:t>Volunteering where needed</a:t>
            </a:r>
          </a:p>
          <a:p>
            <a:pPr marL="345586" indent="-345586">
              <a:buFont typeface="Arial" panose="020B0604020202020204" pitchFamily="34" charset="0"/>
              <a:buChar char="•"/>
            </a:pPr>
            <a:r>
              <a:rPr lang="en-US" sz="2177" dirty="0"/>
              <a:t>Emergency response participant</a:t>
            </a:r>
          </a:p>
          <a:p>
            <a:pPr marL="345586" indent="-345586">
              <a:buFont typeface="Arial" panose="020B0604020202020204" pitchFamily="34" charset="0"/>
              <a:buChar char="•"/>
            </a:pPr>
            <a:endParaRPr lang="en-US" sz="2177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0D4C1BA-067C-95E7-AD52-F0BECD11274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3626" y="4375558"/>
            <a:ext cx="3614969" cy="240997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67D5D26-9A29-2500-8C36-3BFF4E02073B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83152" y="1105012"/>
            <a:ext cx="2577036" cy="337723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2885887-2301-3716-5966-D2F9801EF081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9058" y="1270262"/>
            <a:ext cx="2046815" cy="3070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448077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BED73B-C7F8-4B82-B5FC-FCCFD9FDA2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PlaceHolder 1">
            <a:extLst>
              <a:ext uri="{FF2B5EF4-FFF2-40B4-BE49-F238E27FC236}">
                <a16:creationId xmlns:a16="http://schemas.microsoft.com/office/drawing/2014/main" id="{A9F39A70-F360-ACE4-B966-5AA9473910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320" y="272987"/>
            <a:ext cx="10971300" cy="832894"/>
          </a:xfrm>
          <a:prstGeom prst="rect">
            <a:avLst/>
          </a:prstGeom>
          <a:noFill/>
          <a:ln w="0">
            <a:noFill/>
          </a:ln>
        </p:spPr>
        <p:txBody>
          <a:bodyPr vert="horz" lIns="0" tIns="0" rIns="0" bIns="0" rtlCol="0" anchor="ctr">
            <a:noAutofit/>
          </a:bodyPr>
          <a:lstStyle/>
          <a:p>
            <a:pPr algn="l"/>
            <a:r>
              <a:rPr lang="en-US" sz="3870" b="1" spc="-1" dirty="0">
                <a:solidFill>
                  <a:srgbClr val="355269"/>
                </a:solidFill>
                <a:latin typeface="Arial"/>
              </a:rPr>
              <a:t>Winter</a:t>
            </a:r>
          </a:p>
        </p:txBody>
      </p:sp>
      <p:sp>
        <p:nvSpPr>
          <p:cNvPr id="119" name="Straight Connector 118">
            <a:extLst>
              <a:ext uri="{FF2B5EF4-FFF2-40B4-BE49-F238E27FC236}">
                <a16:creationId xmlns:a16="http://schemas.microsoft.com/office/drawing/2014/main" id="{25918F0C-0F05-10DF-1926-48D140524A12}"/>
              </a:ext>
            </a:extLst>
          </p:cNvPr>
          <p:cNvSpPr/>
          <p:nvPr/>
        </p:nvSpPr>
        <p:spPr>
          <a:xfrm>
            <a:off x="552719" y="1105446"/>
            <a:ext cx="11027901" cy="0"/>
          </a:xfrm>
          <a:prstGeom prst="line">
            <a:avLst/>
          </a:prstGeom>
          <a:ln w="19080">
            <a:solidFill>
              <a:srgbClr val="355269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20602" tIns="-66179" rIns="120602" bIns="-66179" anchor="ctr">
            <a:noAutofit/>
          </a:bodyPr>
          <a:lstStyle/>
          <a:p>
            <a:endParaRPr lang="en-US" sz="2177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20" name="Picture 119">
            <a:extLst>
              <a:ext uri="{FF2B5EF4-FFF2-40B4-BE49-F238E27FC236}">
                <a16:creationId xmlns:a16="http://schemas.microsoft.com/office/drawing/2014/main" id="{566CC364-9A0B-9B01-8A04-FA6675D05F0A}"/>
              </a:ext>
            </a:extLst>
          </p:cNvPr>
          <p:cNvPicPr/>
          <p:nvPr/>
        </p:nvPicPr>
        <p:blipFill>
          <a:blip r:embed="rId2"/>
          <a:stretch/>
        </p:blipFill>
        <p:spPr>
          <a:xfrm>
            <a:off x="8539881" y="353098"/>
            <a:ext cx="3041174" cy="709244"/>
          </a:xfrm>
          <a:prstGeom prst="rect">
            <a:avLst/>
          </a:prstGeom>
          <a:ln w="0">
            <a:noFill/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C48C0A0-9131-D71E-06E9-664B0D36DEF8}"/>
              </a:ext>
            </a:extLst>
          </p:cNvPr>
          <p:cNvSpPr txBox="1"/>
          <p:nvPr/>
        </p:nvSpPr>
        <p:spPr>
          <a:xfrm>
            <a:off x="470348" y="1313802"/>
            <a:ext cx="7110762" cy="57878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5586" indent="-345586">
              <a:buFont typeface="Arial" panose="020B0604020202020204" pitchFamily="34" charset="0"/>
              <a:buChar char="•"/>
            </a:pPr>
            <a:r>
              <a:rPr lang="en-US" sz="2177" dirty="0"/>
              <a:t>Need lots of hobbies</a:t>
            </a:r>
          </a:p>
          <a:p>
            <a:pPr marL="345586" indent="-345586">
              <a:buFont typeface="Arial" panose="020B0604020202020204" pitchFamily="34" charset="0"/>
              <a:buChar char="•"/>
            </a:pPr>
            <a:r>
              <a:rPr lang="en-US" sz="2177" dirty="0"/>
              <a:t>Getting along with fellow </a:t>
            </a:r>
            <a:r>
              <a:rPr lang="en-US" sz="2177" dirty="0" err="1"/>
              <a:t>winterovers</a:t>
            </a:r>
            <a:endParaRPr lang="en-US" sz="2177" dirty="0"/>
          </a:p>
          <a:p>
            <a:pPr marL="345586" indent="-345586">
              <a:buFont typeface="Arial" panose="020B0604020202020204" pitchFamily="34" charset="0"/>
              <a:buChar char="•"/>
            </a:pPr>
            <a:r>
              <a:rPr lang="en-US" sz="2177" dirty="0"/>
              <a:t>Activities</a:t>
            </a:r>
          </a:p>
          <a:p>
            <a:pPr marL="802786" lvl="1" indent="-345586">
              <a:buFont typeface="Arial" panose="020B0604020202020204" pitchFamily="34" charset="0"/>
              <a:buChar char="•"/>
            </a:pPr>
            <a:r>
              <a:rPr lang="en-US" sz="2177" dirty="0"/>
              <a:t>Movie nights</a:t>
            </a:r>
          </a:p>
          <a:p>
            <a:pPr marL="802786" lvl="1" indent="-345586">
              <a:buFont typeface="Arial" panose="020B0604020202020204" pitchFamily="34" charset="0"/>
              <a:buChar char="•"/>
            </a:pPr>
            <a:r>
              <a:rPr lang="en-US" sz="2177" dirty="0"/>
              <a:t>Parties</a:t>
            </a:r>
          </a:p>
          <a:p>
            <a:pPr marL="802786" lvl="1" indent="-345586">
              <a:buFont typeface="Arial" panose="020B0604020202020204" pitchFamily="34" charset="0"/>
              <a:buChar char="•"/>
            </a:pPr>
            <a:r>
              <a:rPr lang="en-US" sz="2177" dirty="0"/>
              <a:t>Milestone celebrations (sunset, sunrise, midwinter, Christmas)</a:t>
            </a:r>
          </a:p>
          <a:p>
            <a:pPr marL="345586" indent="-345586">
              <a:buFont typeface="Arial" panose="020B0604020202020204" pitchFamily="34" charset="0"/>
              <a:buChar char="•"/>
            </a:pPr>
            <a:r>
              <a:rPr lang="en-US" sz="2177" dirty="0"/>
              <a:t>Food</a:t>
            </a:r>
          </a:p>
          <a:p>
            <a:pPr marL="802786" lvl="1" indent="-345586">
              <a:buFont typeface="Arial" panose="020B0604020202020204" pitchFamily="34" charset="0"/>
              <a:buChar char="•"/>
            </a:pPr>
            <a:r>
              <a:rPr lang="en-US" sz="2177" dirty="0"/>
              <a:t>3 Meals/day, 6 days/week</a:t>
            </a:r>
          </a:p>
          <a:p>
            <a:pPr marL="802786" lvl="1" indent="-345586">
              <a:buFont typeface="Arial" panose="020B0604020202020204" pitchFamily="34" charset="0"/>
              <a:buChar char="•"/>
            </a:pPr>
            <a:r>
              <a:rPr lang="en-US" sz="2177" dirty="0"/>
              <a:t>No fresh food (other than greenhouse)</a:t>
            </a:r>
          </a:p>
          <a:p>
            <a:pPr marL="802786" lvl="1" indent="-345586">
              <a:buFont typeface="Arial" panose="020B0604020202020204" pitchFamily="34" charset="0"/>
              <a:buChar char="•"/>
            </a:pPr>
            <a:r>
              <a:rPr lang="en-US" sz="2177" dirty="0"/>
              <a:t>Fresh eggs run out in March</a:t>
            </a:r>
          </a:p>
          <a:p>
            <a:pPr marL="802786" lvl="1" indent="-345586">
              <a:buFont typeface="Arial" panose="020B0604020202020204" pitchFamily="34" charset="0"/>
              <a:buChar char="•"/>
            </a:pPr>
            <a:r>
              <a:rPr lang="en-US" sz="2177" dirty="0"/>
              <a:t>Everything frozen</a:t>
            </a:r>
          </a:p>
          <a:p>
            <a:pPr marL="802786" lvl="1" indent="-345586">
              <a:buFont typeface="Arial" panose="020B0604020202020204" pitchFamily="34" charset="0"/>
              <a:buChar char="•"/>
            </a:pPr>
            <a:r>
              <a:rPr lang="en-US" sz="2177" dirty="0"/>
              <a:t>Vitamin D</a:t>
            </a:r>
          </a:p>
          <a:p>
            <a:pPr marL="345586" indent="-345586">
              <a:buFont typeface="Arial" panose="020B0604020202020204" pitchFamily="34" charset="0"/>
              <a:buChar char="•"/>
            </a:pPr>
            <a:r>
              <a:rPr lang="en-US" sz="2177" dirty="0"/>
              <a:t>Emergency teams</a:t>
            </a:r>
          </a:p>
          <a:p>
            <a:pPr marL="802786" lvl="1" indent="-345586">
              <a:buFont typeface="Arial" panose="020B0604020202020204" pitchFamily="34" charset="0"/>
              <a:buChar char="•"/>
            </a:pPr>
            <a:r>
              <a:rPr lang="en-US" sz="2177" dirty="0"/>
              <a:t>Fire, Medical, Logistics, Command</a:t>
            </a:r>
          </a:p>
          <a:p>
            <a:pPr marL="802786" lvl="1" indent="-345586">
              <a:buFont typeface="Arial" panose="020B0604020202020204" pitchFamily="34" charset="0"/>
              <a:buChar char="•"/>
            </a:pPr>
            <a:r>
              <a:rPr lang="en-US" sz="2177" dirty="0"/>
              <a:t>Weekly trainings, monthly station wide drills</a:t>
            </a:r>
          </a:p>
          <a:p>
            <a:pPr marL="345586" indent="-345586">
              <a:buFont typeface="Arial" panose="020B0604020202020204" pitchFamily="34" charset="0"/>
              <a:buChar char="•"/>
            </a:pPr>
            <a:endParaRPr lang="en-US" sz="2177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6BB7749-D802-BB0C-116B-0398C83F829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9600" y="3660101"/>
            <a:ext cx="4692650" cy="312843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99FD2A2-48BF-C59E-A8B1-411EC69F814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10015" y="1313368"/>
            <a:ext cx="4142235" cy="23386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988240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E2C62B9-4FF6-06AB-A769-5A9BA73B9C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460AF65-516C-3ECA-9EE5-A82A9DF715D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7863" y="0"/>
            <a:ext cx="1035627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216288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9D01AB1-D582-64D0-E31A-A6B3E2BEB1B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7864" y="0"/>
            <a:ext cx="1035627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114041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2215439-2451-4ABF-F553-B4B05120AE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4888EDE-D314-1356-B724-8631E8B938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7863" y="0"/>
            <a:ext cx="1035627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990236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FC471E6-342A-526E-1533-423361A526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0F1EBA3-4CF0-876C-9E7E-904FB4D4A4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7863" y="0"/>
            <a:ext cx="1035627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884054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132B85B-2B15-943E-CDC2-453BA0CB73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6E3D908-4FD2-80A2-7A48-CAFA9B8FEA1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7863" y="0"/>
            <a:ext cx="1035627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225183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AEFA9D1-6252-64C0-4EBF-A7AB37BFBE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7BA0AE4-7002-81C7-41E1-8D0F180C3CB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7863" y="0"/>
            <a:ext cx="1035627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037480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FABED97-E8F5-F31A-8EAB-397BDD799E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0DC5D94-951B-A8AE-3FEF-16FE2DB0CCA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7863" y="0"/>
            <a:ext cx="1035627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443891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7665BDB-272D-1842-B10B-03851ABAE0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6EDC25E-E3A4-CDE9-8DB2-6B8E44300A3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7863" y="0"/>
            <a:ext cx="10356273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D610582-0729-F8A4-ECCD-AA20B09A426E}"/>
              </a:ext>
            </a:extLst>
          </p:cNvPr>
          <p:cNvSpPr txBox="1"/>
          <p:nvPr/>
        </p:nvSpPr>
        <p:spPr>
          <a:xfrm>
            <a:off x="1036320" y="350520"/>
            <a:ext cx="71932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>
                <a:solidFill>
                  <a:schemeClr val="bg1"/>
                </a:solidFill>
              </a:rPr>
              <a:t>Questions?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789CC72-C95B-5E4F-5178-A61EAFF77F28}"/>
              </a:ext>
            </a:extLst>
          </p:cNvPr>
          <p:cNvSpPr txBox="1"/>
          <p:nvPr/>
        </p:nvSpPr>
        <p:spPr>
          <a:xfrm>
            <a:off x="1036320" y="1339155"/>
            <a:ext cx="4495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Also available on slack @ibodo</a:t>
            </a:r>
          </a:p>
        </p:txBody>
      </p:sp>
    </p:spTree>
    <p:extLst>
      <p:ext uri="{BB962C8B-B14F-4D97-AF65-F5344CB8AC3E}">
        <p14:creationId xmlns:p14="http://schemas.microsoft.com/office/powerpoint/2010/main" val="32845903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1313</TotalTime>
  <Words>501</Words>
  <Application>Microsoft Office PowerPoint</Application>
  <PresentationFormat>Widescreen</PresentationFormat>
  <Paragraphs>104</Paragraphs>
  <Slides>33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7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Getting to Pole</vt:lpstr>
      <vt:lpstr>South Pole Station Facts</vt:lpstr>
      <vt:lpstr>Multiple South Pole Stations</vt:lpstr>
      <vt:lpstr>IceCube Lab (ICL)</vt:lpstr>
      <vt:lpstr>Two South Poles?</vt:lpstr>
      <vt:lpstr>PowerPoint Presentation</vt:lpstr>
      <vt:lpstr>Galley and Dorms</vt:lpstr>
      <vt:lpstr>Lounge and Music Room</vt:lpstr>
      <vt:lpstr>Movies</vt:lpstr>
      <vt:lpstr>Library and Greenhouse</vt:lpstr>
      <vt:lpstr>Gyms</vt:lpstr>
      <vt:lpstr>South Pole traditions - Costumes</vt:lpstr>
      <vt:lpstr>South Pole traditions - Marathon</vt:lpstr>
      <vt:lpstr>South Pole traditions - Sledding</vt:lpstr>
      <vt:lpstr>Other Science</vt:lpstr>
      <vt:lpstr>Other Science</vt:lpstr>
      <vt:lpstr>Weather</vt:lpstr>
      <vt:lpstr>ECW (Extreme Cold Weather Gear)</vt:lpstr>
      <vt:lpstr>Internet</vt:lpstr>
      <vt:lpstr>Day/Night</vt:lpstr>
      <vt:lpstr>Winterovers</vt:lpstr>
      <vt:lpstr>Winter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Ilya Bodo</dc:creator>
  <cp:lastModifiedBy>Ilya Bodo</cp:lastModifiedBy>
  <cp:revision>6</cp:revision>
  <dcterms:created xsi:type="dcterms:W3CDTF">2026-05-27T16:05:41Z</dcterms:created>
  <dcterms:modified xsi:type="dcterms:W3CDTF">2026-06-01T18:39:12Z</dcterms:modified>
</cp:coreProperties>
</file>