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3" r:id="rId4"/>
    <p:sldMasterId id="2147483712" r:id="rId5"/>
  </p:sldMasterIdLst>
  <p:notesMasterIdLst>
    <p:notesMasterId r:id="rId59"/>
  </p:notesMasterIdLst>
  <p:sldIdLst>
    <p:sldId id="256" r:id="rId6"/>
    <p:sldId id="414" r:id="rId7"/>
    <p:sldId id="260" r:id="rId8"/>
    <p:sldId id="455" r:id="rId9"/>
    <p:sldId id="396" r:id="rId10"/>
    <p:sldId id="267" r:id="rId11"/>
    <p:sldId id="403" r:id="rId12"/>
    <p:sldId id="404" r:id="rId13"/>
    <p:sldId id="405" r:id="rId14"/>
    <p:sldId id="406" r:id="rId15"/>
    <p:sldId id="408" r:id="rId16"/>
    <p:sldId id="409" r:id="rId17"/>
    <p:sldId id="410" r:id="rId18"/>
    <p:sldId id="411" r:id="rId19"/>
    <p:sldId id="265" r:id="rId20"/>
    <p:sldId id="299" r:id="rId21"/>
    <p:sldId id="300" r:id="rId22"/>
    <p:sldId id="301" r:id="rId23"/>
    <p:sldId id="456" r:id="rId24"/>
    <p:sldId id="272" r:id="rId25"/>
    <p:sldId id="273" r:id="rId26"/>
    <p:sldId id="328" r:id="rId27"/>
    <p:sldId id="413" r:id="rId28"/>
    <p:sldId id="416" r:id="rId29"/>
    <p:sldId id="418" r:id="rId30"/>
    <p:sldId id="412" r:id="rId31"/>
    <p:sldId id="421" r:id="rId32"/>
    <p:sldId id="419" r:id="rId33"/>
    <p:sldId id="420" r:id="rId34"/>
    <p:sldId id="423" r:id="rId35"/>
    <p:sldId id="422" r:id="rId36"/>
    <p:sldId id="424" r:id="rId37"/>
    <p:sldId id="425" r:id="rId38"/>
    <p:sldId id="457" r:id="rId39"/>
    <p:sldId id="427" r:id="rId40"/>
    <p:sldId id="426" r:id="rId41"/>
    <p:sldId id="454" r:id="rId42"/>
    <p:sldId id="460" r:id="rId43"/>
    <p:sldId id="428" r:id="rId44"/>
    <p:sldId id="453" r:id="rId45"/>
    <p:sldId id="430" r:id="rId46"/>
    <p:sldId id="431" r:id="rId47"/>
    <p:sldId id="377" r:id="rId48"/>
    <p:sldId id="446" r:id="rId49"/>
    <p:sldId id="448" r:id="rId50"/>
    <p:sldId id="449" r:id="rId51"/>
    <p:sldId id="452" r:id="rId52"/>
    <p:sldId id="443" r:id="rId53"/>
    <p:sldId id="444" r:id="rId54"/>
    <p:sldId id="445" r:id="rId55"/>
    <p:sldId id="315" r:id="rId56"/>
    <p:sldId id="458" r:id="rId57"/>
    <p:sldId id="45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A6B8B8-B6B3-4F05-9E02-E14BE8FDE010}">
          <p14:sldIdLst>
            <p14:sldId id="256"/>
            <p14:sldId id="414"/>
            <p14:sldId id="260"/>
            <p14:sldId id="455"/>
            <p14:sldId id="396"/>
            <p14:sldId id="267"/>
            <p14:sldId id="403"/>
            <p14:sldId id="404"/>
            <p14:sldId id="405"/>
            <p14:sldId id="406"/>
            <p14:sldId id="408"/>
            <p14:sldId id="409"/>
            <p14:sldId id="410"/>
            <p14:sldId id="411"/>
            <p14:sldId id="265"/>
            <p14:sldId id="299"/>
            <p14:sldId id="300"/>
            <p14:sldId id="301"/>
            <p14:sldId id="456"/>
            <p14:sldId id="272"/>
            <p14:sldId id="273"/>
            <p14:sldId id="328"/>
            <p14:sldId id="413"/>
            <p14:sldId id="416"/>
            <p14:sldId id="418"/>
            <p14:sldId id="412"/>
            <p14:sldId id="421"/>
            <p14:sldId id="419"/>
            <p14:sldId id="420"/>
            <p14:sldId id="423"/>
            <p14:sldId id="422"/>
            <p14:sldId id="424"/>
            <p14:sldId id="425"/>
            <p14:sldId id="457"/>
            <p14:sldId id="427"/>
            <p14:sldId id="426"/>
            <p14:sldId id="454"/>
            <p14:sldId id="460"/>
            <p14:sldId id="428"/>
            <p14:sldId id="453"/>
            <p14:sldId id="430"/>
            <p14:sldId id="431"/>
            <p14:sldId id="377"/>
            <p14:sldId id="446"/>
            <p14:sldId id="448"/>
            <p14:sldId id="449"/>
            <p14:sldId id="452"/>
            <p14:sldId id="443"/>
            <p14:sldId id="444"/>
            <p14:sldId id="445"/>
            <p14:sldId id="315"/>
            <p14:sldId id="458"/>
            <p14:sldId id="4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6CC"/>
    <a:srgbClr val="4658DA"/>
    <a:srgbClr val="156082"/>
    <a:srgbClr val="FF5C17"/>
    <a:srgbClr val="00A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CE0E7-74CB-4E23-9B95-44F0308900F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BF6F1-E3DC-4073-8768-B406120F1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0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BF6F1-E3DC-4073-8768-B406120F1D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8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FE0BD6A6-32B2-CC23-01E9-6E0C6774D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218F2AFD-BFCE-6156-531F-BF3436A845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2B38812E-0A8F-7A76-FE68-B9F3871F33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18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5CFC5553-F8A7-87D4-7F9D-A6CBFF7C6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2EC60CB6-45D9-EBBE-9A36-6CC3E80D33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57D5AD69-A3E6-883F-5D62-63251C071A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69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E8099FD2-B5BA-C41C-C9DD-4389FEDD2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76DC4EAC-70FC-2EB7-ACFE-7A956B4AB6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9017CB9F-47C3-FC68-D227-EDCDD34B59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23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492C340B-F9DC-DB3B-E4E4-7F177DC35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25BC4A75-A952-01BE-B863-EAFBCD846C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4101E886-62A0-37DE-F8C2-13815B909C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851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54f70578d4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54f70578d4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>
          <a:extLst>
            <a:ext uri="{FF2B5EF4-FFF2-40B4-BE49-F238E27FC236}">
              <a16:creationId xmlns:a16="http://schemas.microsoft.com/office/drawing/2014/main" id="{86055C1A-2127-EBE2-5966-D01B40C1F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0cb08998fd_0_176:notes">
            <a:extLst>
              <a:ext uri="{FF2B5EF4-FFF2-40B4-BE49-F238E27FC236}">
                <a16:creationId xmlns:a16="http://schemas.microsoft.com/office/drawing/2014/main" id="{9D7844A1-2618-CF80-A4EC-994B85DBF3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0cb08998fd_0_176:notes">
            <a:extLst>
              <a:ext uri="{FF2B5EF4-FFF2-40B4-BE49-F238E27FC236}">
                <a16:creationId xmlns:a16="http://schemas.microsoft.com/office/drawing/2014/main" id="{E0E70626-A483-6307-8F28-88837E42A2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868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>
          <a:extLst>
            <a:ext uri="{FF2B5EF4-FFF2-40B4-BE49-F238E27FC236}">
              <a16:creationId xmlns:a16="http://schemas.microsoft.com/office/drawing/2014/main" id="{EB54879E-A9B7-A079-07E0-376DBB5CE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0cb08998fd_0_176:notes">
            <a:extLst>
              <a:ext uri="{FF2B5EF4-FFF2-40B4-BE49-F238E27FC236}">
                <a16:creationId xmlns:a16="http://schemas.microsoft.com/office/drawing/2014/main" id="{18A6D683-1013-CB2F-8BC4-E0A102B420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0cb08998fd_0_176:notes">
            <a:extLst>
              <a:ext uri="{FF2B5EF4-FFF2-40B4-BE49-F238E27FC236}">
                <a16:creationId xmlns:a16="http://schemas.microsoft.com/office/drawing/2014/main" id="{AE1F8154-DF81-F42B-0BCD-A64453D1C7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313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>
          <a:extLst>
            <a:ext uri="{FF2B5EF4-FFF2-40B4-BE49-F238E27FC236}">
              <a16:creationId xmlns:a16="http://schemas.microsoft.com/office/drawing/2014/main" id="{B273096B-577C-A772-B992-366D48AA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0cb08998fd_0_176:notes">
            <a:extLst>
              <a:ext uri="{FF2B5EF4-FFF2-40B4-BE49-F238E27FC236}">
                <a16:creationId xmlns:a16="http://schemas.microsoft.com/office/drawing/2014/main" id="{444AF992-7ECB-9424-5536-1249D8EB91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0cb08998fd_0_176:notes">
            <a:extLst>
              <a:ext uri="{FF2B5EF4-FFF2-40B4-BE49-F238E27FC236}">
                <a16:creationId xmlns:a16="http://schemas.microsoft.com/office/drawing/2014/main" id="{F67B2C95-5826-762A-C108-F3F48F0D93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4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>
          <a:extLst>
            <a:ext uri="{FF2B5EF4-FFF2-40B4-BE49-F238E27FC236}">
              <a16:creationId xmlns:a16="http://schemas.microsoft.com/office/drawing/2014/main" id="{89E694ED-4381-29AD-1ECE-16598D0CC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0cb08998fd_0_176:notes">
            <a:extLst>
              <a:ext uri="{FF2B5EF4-FFF2-40B4-BE49-F238E27FC236}">
                <a16:creationId xmlns:a16="http://schemas.microsoft.com/office/drawing/2014/main" id="{141435D9-3C42-5A44-91E2-2A0CF0BA2E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0cb08998fd_0_176:notes">
            <a:extLst>
              <a:ext uri="{FF2B5EF4-FFF2-40B4-BE49-F238E27FC236}">
                <a16:creationId xmlns:a16="http://schemas.microsoft.com/office/drawing/2014/main" id="{1264669D-03DF-7E9B-89E9-8AE3407889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642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bfaa38d0b3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bfaa38d0b3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322-5BCA-4365-9EA9-1221524E48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03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bfaa38d0b3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bfaa38d0b3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54f70578d4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54f70578d4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>
          <a:extLst>
            <a:ext uri="{FF2B5EF4-FFF2-40B4-BE49-F238E27FC236}">
              <a16:creationId xmlns:a16="http://schemas.microsoft.com/office/drawing/2014/main" id="{A6F7CCB1-6F73-F51A-CC06-0AAD26056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54f70578d4_0_174:notes">
            <a:extLst>
              <a:ext uri="{FF2B5EF4-FFF2-40B4-BE49-F238E27FC236}">
                <a16:creationId xmlns:a16="http://schemas.microsoft.com/office/drawing/2014/main" id="{A4467A36-19AD-E301-EBED-6B312C6B7E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54f70578d4_0_174:notes">
            <a:extLst>
              <a:ext uri="{FF2B5EF4-FFF2-40B4-BE49-F238E27FC236}">
                <a16:creationId xmlns:a16="http://schemas.microsoft.com/office/drawing/2014/main" id="{74F0508B-1724-C154-0709-384EFF923F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771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2651C0F7-FE31-16C2-8B71-B1BECB3D8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B1C41415-9F8F-9395-C9E1-695DF24E2E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5A596B55-FAD7-75E9-A592-3D5534615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67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D1A68A40-2C4F-A27E-F3E1-0A3FC2EE5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BE9E77B9-7F41-36BC-052C-4408AB70C6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E80FAE29-65D2-2138-2B5C-1961007189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348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88B48DE2-80A7-B37A-A898-75A158ED3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5F4B6CDE-1256-21C7-D420-188937A94C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9DFAFE9C-4B44-DF9A-87B3-5DBF636048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532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C2FA74EA-011F-E5F3-9B12-3AE44D6C1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C6C1AFA8-E450-5C68-C00E-E56B707050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842D4203-5283-0A1A-7F8F-9D0EF1CE58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669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46A3CBAC-ACA8-B117-0F3E-8DAEE7AD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5B32A502-EDD3-1333-FE36-25C0B32137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A87E40D3-8530-AAFF-4706-77412C6C7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94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20DC5094-22AA-FE8C-965E-B4D8AC70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D5B24B3A-5BE1-CACC-FA83-F263FD6DD1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8B6F0461-CF17-042D-756F-21443C3850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4377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7AC49992-9F88-D3F4-B65A-45C91782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3FA2EBB3-593F-6AE0-F182-FAC679D2D4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46679B25-359D-7B37-84C4-5CA17D94E2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370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E55D7-FA61-78CE-2E43-A3D45CA5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FEF73-79F2-DF5D-5F92-803F85FA5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C851C-C790-F7A5-7001-6274BAFB4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6EC44-8A3D-2C49-504B-700645952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EC3322-5BCA-4365-9EA9-1221524E48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6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E7D9EA69-8CC3-01E2-1C69-7E9860ED9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783DFB30-A794-1CF6-1B35-CEA7B23E1D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9BE4FA00-7856-FAA0-1742-669D80587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227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FC3B0C0B-E9C0-F5A4-B407-3EFDC6A0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DB270DE7-3D92-3A13-F1DC-FD8A213EA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53BBF431-E52E-D495-26E7-0025133A4D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454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>
          <a:extLst>
            <a:ext uri="{FF2B5EF4-FFF2-40B4-BE49-F238E27FC236}">
              <a16:creationId xmlns:a16="http://schemas.microsoft.com/office/drawing/2014/main" id="{795E3AEF-DF29-E2F3-4097-C01FCD7BC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54f70578d4_0_193:notes">
            <a:extLst>
              <a:ext uri="{FF2B5EF4-FFF2-40B4-BE49-F238E27FC236}">
                <a16:creationId xmlns:a16="http://schemas.microsoft.com/office/drawing/2014/main" id="{47A2043B-30D8-24F0-5DA5-DBAA21F594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54f70578d4_0_193:notes">
            <a:extLst>
              <a:ext uri="{FF2B5EF4-FFF2-40B4-BE49-F238E27FC236}">
                <a16:creationId xmlns:a16="http://schemas.microsoft.com/office/drawing/2014/main" id="{3AF4FF14-1AB5-077B-E5F0-14ADC17CAB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15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f7df8c304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f7df8c304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ACF4AB32-7BD6-CD86-D902-783918D4F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82DCEB35-0979-DD6D-03B3-219EDC9D9E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0D42B314-5F26-EADA-4B6A-B4E9F1631E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82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8EB5EEC5-48DF-334A-AA52-076115A9D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609CA4E1-AA67-94CB-3B95-7DFA65EEE1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28559B15-C4C3-E2CD-361A-1EA4885FB2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10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C54BB7F9-F9F1-21B5-00C5-ECBF7E4AB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4736B239-67F1-265F-80E5-4797753A43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02B6E490-E6BC-CE1A-D5AE-3A7B4DF364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63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>
          <a:extLst>
            <a:ext uri="{FF2B5EF4-FFF2-40B4-BE49-F238E27FC236}">
              <a16:creationId xmlns:a16="http://schemas.microsoft.com/office/drawing/2014/main" id="{416D96F7-F4B3-F814-7992-2700266C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7df8c3041_0_82:notes">
            <a:extLst>
              <a:ext uri="{FF2B5EF4-FFF2-40B4-BE49-F238E27FC236}">
                <a16:creationId xmlns:a16="http://schemas.microsoft.com/office/drawing/2014/main" id="{15CC0DEF-C6A7-4C3D-9874-7EA441227B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7df8c3041_0_82:notes">
            <a:extLst>
              <a:ext uri="{FF2B5EF4-FFF2-40B4-BE49-F238E27FC236}">
                <a16:creationId xmlns:a16="http://schemas.microsoft.com/office/drawing/2014/main" id="{D5AFF50B-816E-8CE5-D637-BAE6971D9E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92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F7EB-13B9-E49A-B828-AAE43777B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F6426A-31E6-F3A6-A832-7F64C423C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C6171-246D-F89E-951B-02270772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781E1-9B9B-E44B-EC4E-B82FA345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9241A-72C0-C4D9-1C83-965BC4C1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B685B-6F5C-AAEF-19EC-D8B89BEB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DD238-026C-C2D8-4507-22BE8C2F4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23E4E-5671-B9D3-F70D-4972AB4E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601C6-49E0-8681-8861-E4B77518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95615-616B-8B2B-1EC2-A1882E46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2F369-6DA2-308A-144B-077178A78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7B058-2315-D315-D3B9-A66939FEE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62B57-8723-70A9-C5A7-8D0B1D67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7C26D-1AB5-F694-F41F-2D0311BD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FE095-F026-1B0D-F5AA-62BF12FE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9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1"/>
          <p:cNvSpPr txBox="1">
            <a:spLocks noGrp="1"/>
          </p:cNvSpPr>
          <p:nvPr>
            <p:ph type="ctrTitle"/>
          </p:nvPr>
        </p:nvSpPr>
        <p:spPr>
          <a:xfrm>
            <a:off x="711200" y="4143133"/>
            <a:ext cx="5384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subTitle" idx="1"/>
          </p:nvPr>
        </p:nvSpPr>
        <p:spPr>
          <a:xfrm>
            <a:off x="711200" y="5615539"/>
            <a:ext cx="538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06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0" name="Google Shape;200;p43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201" name="Google Shape;201;p43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65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4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4"/>
          <p:cNvSpPr txBox="1">
            <a:spLocks noGrp="1"/>
          </p:cNvSpPr>
          <p:nvPr>
            <p:ph type="body" idx="1"/>
          </p:nvPr>
        </p:nvSpPr>
        <p:spPr>
          <a:xfrm>
            <a:off x="609600" y="3429033"/>
            <a:ext cx="4161600" cy="3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9pPr>
          </a:lstStyle>
          <a:p>
            <a:endParaRPr/>
          </a:p>
        </p:txBody>
      </p:sp>
      <p:sp>
        <p:nvSpPr>
          <p:cNvPr id="205" name="Google Shape;205;p44"/>
          <p:cNvSpPr txBox="1">
            <a:spLocks noGrp="1"/>
          </p:cNvSpPr>
          <p:nvPr>
            <p:ph type="body" idx="2"/>
          </p:nvPr>
        </p:nvSpPr>
        <p:spPr>
          <a:xfrm>
            <a:off x="5022007" y="3429033"/>
            <a:ext cx="4161600" cy="3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9pPr>
          </a:lstStyle>
          <a:p>
            <a:endParaRPr/>
          </a:p>
        </p:txBody>
      </p:sp>
      <p:sp>
        <p:nvSpPr>
          <p:cNvPr id="206" name="Google Shape;206;p44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4096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5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5"/>
          <p:cNvSpPr txBox="1">
            <a:spLocks noGrp="1"/>
          </p:cNvSpPr>
          <p:nvPr>
            <p:ph type="body" idx="1"/>
          </p:nvPr>
        </p:nvSpPr>
        <p:spPr>
          <a:xfrm>
            <a:off x="609600" y="3429033"/>
            <a:ext cx="3509200" cy="3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9pPr>
          </a:lstStyle>
          <a:p>
            <a:endParaRPr/>
          </a:p>
        </p:txBody>
      </p:sp>
      <p:sp>
        <p:nvSpPr>
          <p:cNvPr id="210" name="Google Shape;210;p45"/>
          <p:cNvSpPr txBox="1">
            <a:spLocks noGrp="1"/>
          </p:cNvSpPr>
          <p:nvPr>
            <p:ph type="body" idx="2"/>
          </p:nvPr>
        </p:nvSpPr>
        <p:spPr>
          <a:xfrm>
            <a:off x="4298619" y="3429033"/>
            <a:ext cx="3509200" cy="3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9pPr>
          </a:lstStyle>
          <a:p>
            <a:endParaRPr/>
          </a:p>
        </p:txBody>
      </p:sp>
      <p:sp>
        <p:nvSpPr>
          <p:cNvPr id="211" name="Google Shape;211;p45"/>
          <p:cNvSpPr txBox="1">
            <a:spLocks noGrp="1"/>
          </p:cNvSpPr>
          <p:nvPr>
            <p:ph type="body" idx="3"/>
          </p:nvPr>
        </p:nvSpPr>
        <p:spPr>
          <a:xfrm>
            <a:off x="7987636" y="3429033"/>
            <a:ext cx="3509200" cy="3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9pPr>
          </a:lstStyle>
          <a:p>
            <a:endParaRPr/>
          </a:p>
        </p:txBody>
      </p:sp>
      <p:sp>
        <p:nvSpPr>
          <p:cNvPr id="212" name="Google Shape;212;p45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2654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6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6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0360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title">
  <p:cSld name="Small 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7"/>
          <p:cNvSpPr txBox="1">
            <a:spLocks noGrp="1"/>
          </p:cNvSpPr>
          <p:nvPr>
            <p:ph type="title"/>
          </p:nvPr>
        </p:nvSpPr>
        <p:spPr>
          <a:xfrm>
            <a:off x="406400" y="4656984"/>
            <a:ext cx="5486400" cy="18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8" name="Google Shape;218;p47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2451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8"/>
          <p:cNvSpPr txBox="1">
            <a:spLocks noGrp="1"/>
          </p:cNvSpPr>
          <p:nvPr>
            <p:ph type="body" idx="1"/>
          </p:nvPr>
        </p:nvSpPr>
        <p:spPr>
          <a:xfrm>
            <a:off x="609600" y="56718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21" name="Google Shape;221;p48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8093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9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860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3122C-0BC2-E4EA-CCB7-2D97B228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0B0EF-6A89-67CF-1148-D736B981A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2E5AB-3C06-362C-1DAD-C2DA75D5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30791-DCAF-C6E7-D595-82CCF4FB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8609D-D24B-B6E5-5ABC-64933DD8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09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6" name="Google Shape;226;p5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9322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board">
  <p:cSld name="blackboar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1"/>
          <p:cNvSpPr txBox="1">
            <a:spLocks noGrp="1"/>
          </p:cNvSpPr>
          <p:nvPr>
            <p:ph type="body" idx="1"/>
          </p:nvPr>
        </p:nvSpPr>
        <p:spPr>
          <a:xfrm>
            <a:off x="14167" y="821833"/>
            <a:ext cx="12030000" cy="1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▫"/>
              <a:defRPr sz="3200">
                <a:solidFill>
                  <a:schemeClr val="accent6"/>
                </a:solidFill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733">
                <a:solidFill>
                  <a:schemeClr val="accent6"/>
                </a:solidFill>
              </a:defRPr>
            </a:lvl1pPr>
            <a:lvl2pPr lvl="1" rtl="0">
              <a:buNone/>
              <a:defRPr sz="1733">
                <a:solidFill>
                  <a:schemeClr val="accent6"/>
                </a:solidFill>
              </a:defRPr>
            </a:lvl2pPr>
            <a:lvl3pPr lvl="2" rtl="0">
              <a:buNone/>
              <a:defRPr sz="1733">
                <a:solidFill>
                  <a:schemeClr val="accent6"/>
                </a:solidFill>
              </a:defRPr>
            </a:lvl3pPr>
            <a:lvl4pPr lvl="3" rtl="0">
              <a:buNone/>
              <a:defRPr sz="1733">
                <a:solidFill>
                  <a:schemeClr val="accent6"/>
                </a:solidFill>
              </a:defRPr>
            </a:lvl4pPr>
            <a:lvl5pPr lvl="4" rtl="0">
              <a:buNone/>
              <a:defRPr sz="1733">
                <a:solidFill>
                  <a:schemeClr val="accent6"/>
                </a:solidFill>
              </a:defRPr>
            </a:lvl5pPr>
            <a:lvl6pPr lvl="5" rtl="0">
              <a:buNone/>
              <a:defRPr sz="1733">
                <a:solidFill>
                  <a:schemeClr val="accent6"/>
                </a:solidFill>
              </a:defRPr>
            </a:lvl6pPr>
            <a:lvl7pPr lvl="6" rtl="0">
              <a:buNone/>
              <a:defRPr sz="1733">
                <a:solidFill>
                  <a:schemeClr val="accent6"/>
                </a:solidFill>
              </a:defRPr>
            </a:lvl7pPr>
            <a:lvl8pPr lvl="7" rtl="0">
              <a:buNone/>
              <a:defRPr sz="1733">
                <a:solidFill>
                  <a:schemeClr val="accent6"/>
                </a:solidFill>
              </a:defRPr>
            </a:lvl8pPr>
            <a:lvl9pPr lvl="8" rtl="0">
              <a:buNone/>
              <a:defRPr sz="1733">
                <a:solidFill>
                  <a:schemeClr val="accent6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6694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2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4" name="Google Shape;234;p52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77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>
            <a:spLocks noGrp="1"/>
          </p:cNvSpPr>
          <p:nvPr>
            <p:ph type="ctrTitle"/>
          </p:nvPr>
        </p:nvSpPr>
        <p:spPr>
          <a:xfrm>
            <a:off x="812800" y="4586167"/>
            <a:ext cx="528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63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/>
          <p:nvPr/>
        </p:nvSpPr>
        <p:spPr>
          <a:xfrm>
            <a:off x="6786267" y="-26900"/>
            <a:ext cx="5459533" cy="6920767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78" name="Google Shape;78;p20"/>
          <p:cNvSpPr txBox="1">
            <a:spLocks noGrp="1"/>
          </p:cNvSpPr>
          <p:nvPr>
            <p:ph type="ctrTitle"/>
          </p:nvPr>
        </p:nvSpPr>
        <p:spPr>
          <a:xfrm>
            <a:off x="6485069" y="1720233"/>
            <a:ext cx="4852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4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ubTitle" idx="1"/>
          </p:nvPr>
        </p:nvSpPr>
        <p:spPr>
          <a:xfrm>
            <a:off x="5535069" y="3676829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65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/>
          <p:nvPr/>
        </p:nvSpPr>
        <p:spPr>
          <a:xfrm>
            <a:off x="-1536867" y="-583533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2"/>
          <p:cNvSpPr/>
          <p:nvPr/>
        </p:nvSpPr>
        <p:spPr>
          <a:xfrm>
            <a:off x="-5816767" y="-583533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2"/>
          <p:cNvSpPr txBox="1">
            <a:spLocks noGrp="1"/>
          </p:cNvSpPr>
          <p:nvPr>
            <p:ph type="ctrTitle"/>
          </p:nvPr>
        </p:nvSpPr>
        <p:spPr>
          <a:xfrm flipH="1">
            <a:off x="2518967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518967" y="2337913"/>
            <a:ext cx="39724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14623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 flipH="1">
            <a:off x="-596899" y="-56167"/>
            <a:ext cx="7658100" cy="693420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12" name="Google Shape;112;p23"/>
          <p:cNvSpPr txBox="1">
            <a:spLocks noGrp="1"/>
          </p:cNvSpPr>
          <p:nvPr>
            <p:ph type="ctrTitle"/>
          </p:nvPr>
        </p:nvSpPr>
        <p:spPr>
          <a:xfrm>
            <a:off x="840833" y="2212683"/>
            <a:ext cx="51564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1"/>
          </p:nvPr>
        </p:nvSpPr>
        <p:spPr>
          <a:xfrm>
            <a:off x="840833" y="3351317"/>
            <a:ext cx="4454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871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ctrTitle" idx="2"/>
          </p:nvPr>
        </p:nvSpPr>
        <p:spPr>
          <a:xfrm flipH="1">
            <a:off x="2217433" y="3475064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1"/>
          </p:nvPr>
        </p:nvSpPr>
        <p:spPr>
          <a:xfrm flipH="1">
            <a:off x="1909967" y="3754257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ctrTitle" idx="3"/>
          </p:nvPr>
        </p:nvSpPr>
        <p:spPr>
          <a:xfrm flipH="1">
            <a:off x="6468200" y="3475231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4"/>
          </p:nvPr>
        </p:nvSpPr>
        <p:spPr>
          <a:xfrm flipH="1">
            <a:off x="6160733" y="3754257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ctrTitle" idx="5"/>
          </p:nvPr>
        </p:nvSpPr>
        <p:spPr>
          <a:xfrm flipH="1">
            <a:off x="4342833" y="2350987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6"/>
          </p:nvPr>
        </p:nvSpPr>
        <p:spPr>
          <a:xfrm flipH="1">
            <a:off x="4035351" y="2630020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ctrTitle" idx="7"/>
          </p:nvPr>
        </p:nvSpPr>
        <p:spPr>
          <a:xfrm flipH="1">
            <a:off x="8593567" y="2350987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8"/>
          </p:nvPr>
        </p:nvSpPr>
        <p:spPr>
          <a:xfrm flipH="1">
            <a:off x="8286084" y="2630020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51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85">
          <p15:clr>
            <a:srgbClr val="FA7B17"/>
          </p15:clr>
        </p15:guide>
        <p15:guide id="2" orient="horz" pos="146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/>
          <p:nvPr/>
        </p:nvSpPr>
        <p:spPr>
          <a:xfrm flipH="1">
            <a:off x="5744668" y="-566388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5"/>
          <p:cNvSpPr/>
          <p:nvPr/>
        </p:nvSpPr>
        <p:spPr>
          <a:xfrm flipH="1">
            <a:off x="10024568" y="-566388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5"/>
          <p:cNvSpPr txBox="1">
            <a:spLocks noGrp="1"/>
          </p:cNvSpPr>
          <p:nvPr>
            <p:ph type="ctrTitle"/>
          </p:nvPr>
        </p:nvSpPr>
        <p:spPr>
          <a:xfrm>
            <a:off x="5360355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title" idx="2" hasCustomPrompt="1"/>
          </p:nvPr>
        </p:nvSpPr>
        <p:spPr>
          <a:xfrm>
            <a:off x="5763155" y="2337913"/>
            <a:ext cx="39724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2708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6"/>
          <p:cNvGrpSpPr/>
          <p:nvPr/>
        </p:nvGrpSpPr>
        <p:grpSpPr>
          <a:xfrm>
            <a:off x="0" y="-12699"/>
            <a:ext cx="4140251" cy="6946844"/>
            <a:chOff x="0" y="-9525"/>
            <a:chExt cx="3105188" cy="5210133"/>
          </a:xfrm>
        </p:grpSpPr>
        <p:sp>
          <p:nvSpPr>
            <p:cNvPr id="131" name="Google Shape;131;p26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132" name="Google Shape;132;p26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26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ctrTitle" idx="2"/>
          </p:nvPr>
        </p:nvSpPr>
        <p:spPr>
          <a:xfrm>
            <a:off x="7652403" y="2212675"/>
            <a:ext cx="38668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1"/>
          </p:nvPr>
        </p:nvSpPr>
        <p:spPr>
          <a:xfrm>
            <a:off x="7652403" y="3351325"/>
            <a:ext cx="3340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70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8F2F-948F-13A1-B6BF-008BC659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E22B-A226-CF71-01AB-816035493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9CEA5-7771-EC75-66F7-D67AC254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4623C-FB97-2EC8-8D4E-47B68A2C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889CC-FCEB-03A8-2BA4-15631173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9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ctrTitle"/>
          </p:nvPr>
        </p:nvSpPr>
        <p:spPr>
          <a:xfrm flipH="1">
            <a:off x="9061071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ctrTitle" idx="2"/>
          </p:nvPr>
        </p:nvSpPr>
        <p:spPr>
          <a:xfrm flipH="1">
            <a:off x="960000" y="2643100"/>
            <a:ext cx="35620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 flipH="1">
            <a:off x="1685600" y="3351329"/>
            <a:ext cx="28364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97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/>
          <p:nvPr/>
        </p:nvSpPr>
        <p:spPr>
          <a:xfrm>
            <a:off x="-50999" y="-25499"/>
            <a:ext cx="4538033" cy="6951500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42" name="Google Shape;142;p28"/>
          <p:cNvSpPr/>
          <p:nvPr/>
        </p:nvSpPr>
        <p:spPr>
          <a:xfrm>
            <a:off x="7639833" y="-8498"/>
            <a:ext cx="5056400" cy="6866500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3" name="Google Shape;143;p28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ctrTitle" idx="2"/>
          </p:nvPr>
        </p:nvSpPr>
        <p:spPr>
          <a:xfrm flipH="1">
            <a:off x="959967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1"/>
          </p:nvPr>
        </p:nvSpPr>
        <p:spPr>
          <a:xfrm flipH="1">
            <a:off x="960000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ctrTitle" idx="3"/>
          </p:nvPr>
        </p:nvSpPr>
        <p:spPr>
          <a:xfrm flipH="1">
            <a:off x="5179800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4"/>
          </p:nvPr>
        </p:nvSpPr>
        <p:spPr>
          <a:xfrm flipH="1">
            <a:off x="4772600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5"/>
          </p:nvPr>
        </p:nvSpPr>
        <p:spPr>
          <a:xfrm flipH="1">
            <a:off x="9390967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6"/>
          </p:nvPr>
        </p:nvSpPr>
        <p:spPr>
          <a:xfrm flipH="1">
            <a:off x="8576567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4886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86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ctrTitle"/>
          </p:nvPr>
        </p:nvSpPr>
        <p:spPr>
          <a:xfrm>
            <a:off x="9057333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401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433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/>
          <p:nvPr/>
        </p:nvSpPr>
        <p:spPr>
          <a:xfrm flipH="1">
            <a:off x="57446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32"/>
          <p:cNvSpPr/>
          <p:nvPr/>
        </p:nvSpPr>
        <p:spPr>
          <a:xfrm flipH="1">
            <a:off x="100245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2"/>
          <p:cNvSpPr txBox="1">
            <a:spLocks noGrp="1"/>
          </p:cNvSpPr>
          <p:nvPr>
            <p:ph type="ctrTitle"/>
          </p:nvPr>
        </p:nvSpPr>
        <p:spPr>
          <a:xfrm flipH="1">
            <a:off x="7368024" y="2202733"/>
            <a:ext cx="23088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24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ctrTitle" idx="2"/>
          </p:nvPr>
        </p:nvSpPr>
        <p:spPr>
          <a:xfrm>
            <a:off x="5333259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311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/>
        </p:nvSpPr>
        <p:spPr>
          <a:xfrm>
            <a:off x="-85733" y="1431601"/>
            <a:ext cx="12335833" cy="5477833"/>
          </a:xfrm>
          <a:custGeom>
            <a:avLst/>
            <a:gdLst/>
            <a:ahLst/>
            <a:cxnLst/>
            <a:rect l="l" t="t" r="r" b="b"/>
            <a:pathLst>
              <a:path w="370075" h="164335" extrusionOk="0">
                <a:moveTo>
                  <a:pt x="2058" y="32147"/>
                </a:moveTo>
                <a:lnTo>
                  <a:pt x="186709" y="0"/>
                </a:lnTo>
                <a:lnTo>
                  <a:pt x="370075" y="32147"/>
                </a:lnTo>
                <a:lnTo>
                  <a:pt x="370075" y="164335"/>
                </a:lnTo>
                <a:lnTo>
                  <a:pt x="0" y="16433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3706800" y="2846400"/>
            <a:ext cx="47784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554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34"/>
          <p:cNvGrpSpPr/>
          <p:nvPr/>
        </p:nvGrpSpPr>
        <p:grpSpPr>
          <a:xfrm>
            <a:off x="-8781" y="-257167"/>
            <a:ext cx="12232233" cy="1845696"/>
            <a:chOff x="0" y="-40481"/>
            <a:chExt cx="9144000" cy="1384272"/>
          </a:xfrm>
        </p:grpSpPr>
        <p:sp>
          <p:nvSpPr>
            <p:cNvPr id="167" name="Google Shape;167;p34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4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4"/>
          <p:cNvSpPr txBox="1">
            <a:spLocks noGrp="1"/>
          </p:cNvSpPr>
          <p:nvPr>
            <p:ph type="body" idx="1"/>
          </p:nvPr>
        </p:nvSpPr>
        <p:spPr>
          <a:xfrm>
            <a:off x="960000" y="1578267"/>
            <a:ext cx="50288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1pPr>
            <a:lvl2pPr marL="1219170" lvl="1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2pPr>
            <a:lvl3pPr marL="1828754" lvl="2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3pPr>
            <a:lvl4pPr marL="2438339" lvl="3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4pPr>
            <a:lvl5pPr marL="3047924" lvl="4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5pPr>
            <a:lvl6pPr marL="3657509" lvl="5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6pPr>
            <a:lvl7pPr marL="4267093" lvl="6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7pPr>
            <a:lvl8pPr marL="4876678" lvl="7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8pPr>
            <a:lvl9pPr marL="5486263" lvl="8" indent="-3809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490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839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ctrTitle"/>
          </p:nvPr>
        </p:nvSpPr>
        <p:spPr>
          <a:xfrm>
            <a:off x="711200" y="4143133"/>
            <a:ext cx="53848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ubTitle" idx="1"/>
          </p:nvPr>
        </p:nvSpPr>
        <p:spPr>
          <a:xfrm>
            <a:off x="711200" y="5615539"/>
            <a:ext cx="538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65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0501-1417-21B4-D96F-4560E751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C4CF8-2A63-38B3-3A4D-1B9293ABD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9D655-2C89-38FB-1AB2-828CDC082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08A3F-A7A4-7452-BBB0-639F4471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F2A43-4CC1-E1FE-6497-8878A13E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F0312-34C5-DFE7-A130-F986BDA2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63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7" name="Google Shape;177;p37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570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>
  <p:cSld name="Title + 1 colum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060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/>
          <p:nvPr/>
        </p:nvSpPr>
        <p:spPr>
          <a:xfrm>
            <a:off x="6786267" y="-26900"/>
            <a:ext cx="5459533" cy="6920767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78" name="Google Shape;78;p20"/>
          <p:cNvSpPr txBox="1">
            <a:spLocks noGrp="1"/>
          </p:cNvSpPr>
          <p:nvPr>
            <p:ph type="ctrTitle"/>
          </p:nvPr>
        </p:nvSpPr>
        <p:spPr>
          <a:xfrm>
            <a:off x="6485069" y="1720233"/>
            <a:ext cx="4852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4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ubTitle" idx="1"/>
          </p:nvPr>
        </p:nvSpPr>
        <p:spPr>
          <a:xfrm>
            <a:off x="5535069" y="3676829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244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/>
          <p:nvPr/>
        </p:nvSpPr>
        <p:spPr>
          <a:xfrm>
            <a:off x="-1536867" y="-583533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2"/>
          <p:cNvSpPr/>
          <p:nvPr/>
        </p:nvSpPr>
        <p:spPr>
          <a:xfrm>
            <a:off x="-5816767" y="-583533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2"/>
          <p:cNvSpPr txBox="1">
            <a:spLocks noGrp="1"/>
          </p:cNvSpPr>
          <p:nvPr>
            <p:ph type="ctrTitle"/>
          </p:nvPr>
        </p:nvSpPr>
        <p:spPr>
          <a:xfrm flipH="1">
            <a:off x="2518967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518967" y="2337913"/>
            <a:ext cx="39724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53388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 flipH="1">
            <a:off x="-596899" y="-56167"/>
            <a:ext cx="7658100" cy="693420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12" name="Google Shape;112;p23"/>
          <p:cNvSpPr txBox="1">
            <a:spLocks noGrp="1"/>
          </p:cNvSpPr>
          <p:nvPr>
            <p:ph type="ctrTitle"/>
          </p:nvPr>
        </p:nvSpPr>
        <p:spPr>
          <a:xfrm>
            <a:off x="840833" y="2212683"/>
            <a:ext cx="51564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1"/>
          </p:nvPr>
        </p:nvSpPr>
        <p:spPr>
          <a:xfrm>
            <a:off x="840833" y="3351317"/>
            <a:ext cx="4454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178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ctrTitle" idx="2"/>
          </p:nvPr>
        </p:nvSpPr>
        <p:spPr>
          <a:xfrm flipH="1">
            <a:off x="2217433" y="3475064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1"/>
          </p:nvPr>
        </p:nvSpPr>
        <p:spPr>
          <a:xfrm flipH="1">
            <a:off x="1909967" y="3754257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ctrTitle" idx="3"/>
          </p:nvPr>
        </p:nvSpPr>
        <p:spPr>
          <a:xfrm flipH="1">
            <a:off x="6468200" y="3475231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4"/>
          </p:nvPr>
        </p:nvSpPr>
        <p:spPr>
          <a:xfrm flipH="1">
            <a:off x="6160733" y="3754257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ctrTitle" idx="5"/>
          </p:nvPr>
        </p:nvSpPr>
        <p:spPr>
          <a:xfrm flipH="1">
            <a:off x="4342833" y="2350987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6"/>
          </p:nvPr>
        </p:nvSpPr>
        <p:spPr>
          <a:xfrm flipH="1">
            <a:off x="4035351" y="2630020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ctrTitle" idx="7"/>
          </p:nvPr>
        </p:nvSpPr>
        <p:spPr>
          <a:xfrm flipH="1">
            <a:off x="8593567" y="2350987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8"/>
          </p:nvPr>
        </p:nvSpPr>
        <p:spPr>
          <a:xfrm flipH="1">
            <a:off x="8286084" y="2630020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054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85">
          <p15:clr>
            <a:srgbClr val="FA7B17"/>
          </p15:clr>
        </p15:guide>
        <p15:guide id="2" orient="horz" pos="1460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/>
          <p:nvPr/>
        </p:nvSpPr>
        <p:spPr>
          <a:xfrm flipH="1">
            <a:off x="5744668" y="-566388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5"/>
          <p:cNvSpPr/>
          <p:nvPr/>
        </p:nvSpPr>
        <p:spPr>
          <a:xfrm flipH="1">
            <a:off x="10024568" y="-566388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5"/>
          <p:cNvSpPr txBox="1">
            <a:spLocks noGrp="1"/>
          </p:cNvSpPr>
          <p:nvPr>
            <p:ph type="ctrTitle"/>
          </p:nvPr>
        </p:nvSpPr>
        <p:spPr>
          <a:xfrm>
            <a:off x="5360355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title" idx="2" hasCustomPrompt="1"/>
          </p:nvPr>
        </p:nvSpPr>
        <p:spPr>
          <a:xfrm>
            <a:off x="5763155" y="2337913"/>
            <a:ext cx="39724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30811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26"/>
          <p:cNvGrpSpPr/>
          <p:nvPr/>
        </p:nvGrpSpPr>
        <p:grpSpPr>
          <a:xfrm>
            <a:off x="0" y="-12699"/>
            <a:ext cx="4140251" cy="6946844"/>
            <a:chOff x="0" y="-9525"/>
            <a:chExt cx="3105188" cy="5210133"/>
          </a:xfrm>
        </p:grpSpPr>
        <p:sp>
          <p:nvSpPr>
            <p:cNvPr id="131" name="Google Shape;131;p26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132" name="Google Shape;132;p26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26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ctrTitle" idx="2"/>
          </p:nvPr>
        </p:nvSpPr>
        <p:spPr>
          <a:xfrm>
            <a:off x="7652403" y="2212675"/>
            <a:ext cx="38668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1"/>
          </p:nvPr>
        </p:nvSpPr>
        <p:spPr>
          <a:xfrm>
            <a:off x="7652403" y="3351325"/>
            <a:ext cx="3340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626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ctrTitle"/>
          </p:nvPr>
        </p:nvSpPr>
        <p:spPr>
          <a:xfrm flipH="1">
            <a:off x="9061071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ctrTitle" idx="2"/>
          </p:nvPr>
        </p:nvSpPr>
        <p:spPr>
          <a:xfrm flipH="1">
            <a:off x="960000" y="2643100"/>
            <a:ext cx="35620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 flipH="1">
            <a:off x="1685600" y="3351329"/>
            <a:ext cx="28364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79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/>
          <p:nvPr/>
        </p:nvSpPr>
        <p:spPr>
          <a:xfrm>
            <a:off x="-50999" y="-25499"/>
            <a:ext cx="4538033" cy="6951500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42" name="Google Shape;142;p28"/>
          <p:cNvSpPr/>
          <p:nvPr/>
        </p:nvSpPr>
        <p:spPr>
          <a:xfrm>
            <a:off x="7639833" y="-8498"/>
            <a:ext cx="5056400" cy="6866500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3" name="Google Shape;143;p28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ctrTitle" idx="2"/>
          </p:nvPr>
        </p:nvSpPr>
        <p:spPr>
          <a:xfrm flipH="1">
            <a:off x="959967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1"/>
          </p:nvPr>
        </p:nvSpPr>
        <p:spPr>
          <a:xfrm flipH="1">
            <a:off x="960000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ctrTitle" idx="3"/>
          </p:nvPr>
        </p:nvSpPr>
        <p:spPr>
          <a:xfrm flipH="1">
            <a:off x="5179800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4"/>
          </p:nvPr>
        </p:nvSpPr>
        <p:spPr>
          <a:xfrm flipH="1">
            <a:off x="4772600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5"/>
          </p:nvPr>
        </p:nvSpPr>
        <p:spPr>
          <a:xfrm flipH="1">
            <a:off x="9390967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6"/>
          </p:nvPr>
        </p:nvSpPr>
        <p:spPr>
          <a:xfrm flipH="1">
            <a:off x="8576567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28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74B9E-0121-4BB9-6220-11701643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73CA-A99B-5BD2-8B77-7DAE7EDE2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8EE64-A4A1-5B92-D308-6EBDD5E49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940B9-A704-F036-37D4-AA132F25E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35A62-9350-44DF-D18E-B7B7D1C4D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58270-B36A-F084-B97E-DEC09B8C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C7B98-774F-E1B0-058E-FA3E48FB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1255-F983-AEA3-C527-ADA71D7E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17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316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ctrTitle"/>
          </p:nvPr>
        </p:nvSpPr>
        <p:spPr>
          <a:xfrm>
            <a:off x="9057333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814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186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/>
          <p:nvPr/>
        </p:nvSpPr>
        <p:spPr>
          <a:xfrm flipH="1">
            <a:off x="57446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32"/>
          <p:cNvSpPr/>
          <p:nvPr/>
        </p:nvSpPr>
        <p:spPr>
          <a:xfrm flipH="1">
            <a:off x="100245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2"/>
          <p:cNvSpPr txBox="1">
            <a:spLocks noGrp="1"/>
          </p:cNvSpPr>
          <p:nvPr>
            <p:ph type="ctrTitle"/>
          </p:nvPr>
        </p:nvSpPr>
        <p:spPr>
          <a:xfrm flipH="1">
            <a:off x="7368024" y="2202733"/>
            <a:ext cx="23088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24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ctrTitle" idx="2"/>
          </p:nvPr>
        </p:nvSpPr>
        <p:spPr>
          <a:xfrm>
            <a:off x="5333259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467" b="0"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76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/>
        </p:nvSpPr>
        <p:spPr>
          <a:xfrm>
            <a:off x="-85733" y="1431601"/>
            <a:ext cx="12335833" cy="5477833"/>
          </a:xfrm>
          <a:custGeom>
            <a:avLst/>
            <a:gdLst/>
            <a:ahLst/>
            <a:cxnLst/>
            <a:rect l="l" t="t" r="r" b="b"/>
            <a:pathLst>
              <a:path w="370075" h="164335" extrusionOk="0">
                <a:moveTo>
                  <a:pt x="2058" y="32147"/>
                </a:moveTo>
                <a:lnTo>
                  <a:pt x="186709" y="0"/>
                </a:lnTo>
                <a:lnTo>
                  <a:pt x="370075" y="32147"/>
                </a:lnTo>
                <a:lnTo>
                  <a:pt x="370075" y="164335"/>
                </a:lnTo>
                <a:lnTo>
                  <a:pt x="0" y="16433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3706800" y="2846400"/>
            <a:ext cx="47784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080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34"/>
          <p:cNvGrpSpPr/>
          <p:nvPr/>
        </p:nvGrpSpPr>
        <p:grpSpPr>
          <a:xfrm>
            <a:off x="-8781" y="-257167"/>
            <a:ext cx="12232233" cy="1845696"/>
            <a:chOff x="0" y="-40481"/>
            <a:chExt cx="9144000" cy="1384272"/>
          </a:xfrm>
        </p:grpSpPr>
        <p:sp>
          <p:nvSpPr>
            <p:cNvPr id="167" name="Google Shape;167;p34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4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4"/>
          <p:cNvSpPr txBox="1">
            <a:spLocks noGrp="1"/>
          </p:cNvSpPr>
          <p:nvPr>
            <p:ph type="body" idx="1"/>
          </p:nvPr>
        </p:nvSpPr>
        <p:spPr>
          <a:xfrm>
            <a:off x="960000" y="1578267"/>
            <a:ext cx="50288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1pPr>
            <a:lvl2pPr marL="1219170" lvl="1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2pPr>
            <a:lvl3pPr marL="1828754" lvl="2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3pPr>
            <a:lvl4pPr marL="2438339" lvl="3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4pPr>
            <a:lvl5pPr marL="3047924" lvl="4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5pPr>
            <a:lvl6pPr marL="3657509" lvl="5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6pPr>
            <a:lvl7pPr marL="4267093" lvl="6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7pPr>
            <a:lvl8pPr marL="4876678" lvl="7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8pPr>
            <a:lvl9pPr marL="5486263" lvl="8" indent="-3809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493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141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ctrTitle"/>
          </p:nvPr>
        </p:nvSpPr>
        <p:spPr>
          <a:xfrm>
            <a:off x="711200" y="4143133"/>
            <a:ext cx="53848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ubTitle" idx="1"/>
          </p:nvPr>
        </p:nvSpPr>
        <p:spPr>
          <a:xfrm>
            <a:off x="711200" y="5615539"/>
            <a:ext cx="538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200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7" name="Google Shape;177;p37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062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>
  <p:cSld name="Title + 1 colum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09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58B7-28DC-4BE3-E601-99C401C4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E34C2-2622-AD06-BCD0-722D7631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A816E-D2AB-6E87-8F86-C59594301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6F7E6-E455-3356-ADC5-68B6F59A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758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54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05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2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61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5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56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9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9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DFEC8-8DBC-08A7-64BB-15389363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9391F-AFA9-D2E8-BDC3-EF33BFF8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E475C-4035-F532-AD12-6516B0DA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05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50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177" name="Google Shape;177;p37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5333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40" lvl="1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828709" lvl="2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2438278" lvl="3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3047848" lvl="4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3657418" lvl="5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4266987" lvl="6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●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4876557" lvl="7" indent="-457178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○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5486126" lvl="8" indent="-457178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Zilla Slab Light"/>
              <a:buChar char="■"/>
              <a:defRPr sz="24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9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A5B3-4F8E-1420-9D49-A1EC909F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140B-31B7-6EC4-835C-00F03C7BD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4D800-810D-135E-93CD-96BC2700C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DA3F2-B57E-D12F-73D4-14670E3F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93030-7784-9FE8-D016-91601142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4B6BE-F9C9-07BB-327D-74D5A6B0A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0773-DAEC-DFE5-CC88-C490085C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EC7AC-7A87-7D1D-1735-3FEAC0456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370F1-D5DB-6582-A3B1-BD408CFBF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AD193-D002-AB88-9080-3C4B7D1D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27E33-1206-14FE-4F68-BE3D921A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D37F7-263D-164C-7B12-FA961D5F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6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013A4-FFFC-A1FB-E580-3D0CF434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5CEC4-9943-4ED3-170F-CBAE6D357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3745-9666-51E3-6ED3-9D537FF70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67A1C7-98FE-4A31-AF26-8660B541F1E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5C78-5555-C2F5-FDD1-9B97F84CA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E0A1A-990C-E690-B86D-782113C7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C1A402-D8B7-4EBC-A9DD-32244464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22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/>
          <p:nvPr/>
        </p:nvSpPr>
        <p:spPr>
          <a:xfrm>
            <a:off x="-5633" y="5700"/>
            <a:ext cx="9146000" cy="6858000"/>
          </a:xfrm>
          <a:prstGeom prst="rect">
            <a:avLst/>
          </a:prstGeom>
          <a:gradFill>
            <a:gsLst>
              <a:gs pos="0">
                <a:srgbClr val="000208">
                  <a:alpha val="0"/>
                </a:srgbClr>
              </a:gs>
              <a:gs pos="100000">
                <a:srgbClr val="000208">
                  <a:alpha val="59607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609600" y="579449"/>
            <a:ext cx="5486400" cy="2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body" idx="1"/>
          </p:nvPr>
        </p:nvSpPr>
        <p:spPr>
          <a:xfrm>
            <a:off x="609600" y="3530633"/>
            <a:ext cx="5486400" cy="284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sldNum" idx="12"/>
          </p:nvPr>
        </p:nvSpPr>
        <p:spPr>
          <a:xfrm>
            <a:off x="11439933" y="6117700"/>
            <a:ext cx="7008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  <a:lvl2pPr lvl="1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2pPr>
            <a:lvl3pPr lvl="2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3pPr>
            <a:lvl4pPr lvl="3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4pPr>
            <a:lvl5pPr lvl="4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5pPr>
            <a:lvl6pPr lvl="5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6pPr>
            <a:lvl7pPr lvl="6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7pPr>
            <a:lvl8pPr lvl="7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8pPr>
            <a:lvl9pPr lvl="8" algn="r" rtl="0">
              <a:buNone/>
              <a:defRPr sz="24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56663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586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w Cen MT Condensed" panose="020B0606020104020203" pitchFamily="34" charset="0"/>
          <a:ea typeface="Tw Cen MT Condensed" panose="020B060602010402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3218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w Cen MT Condensed" panose="020B0606020104020203" pitchFamily="34" charset="0"/>
          <a:ea typeface="Tw Cen MT Condensed" panose="020B060602010402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94D715B-3303-4CD6-AFC8-EC02FFCAFE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E6ADE31-8BB8-4CFB-9D02-F173E97F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68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nasa.gov/" TargetMode="External"/><Relationship Id="rId5" Type="http://schemas.openxmlformats.org/officeDocument/2006/relationships/hyperlink" Target="http://www.stsci.edu/" TargetMode="Externa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openxmlformats.org/officeDocument/2006/relationships/image" Target="../media/image11.webp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openxmlformats.org/officeDocument/2006/relationships/image" Target="../media/image11.webp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png"/><Relationship Id="rId5" Type="http://schemas.openxmlformats.org/officeDocument/2006/relationships/image" Target="../media/image59.jp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6.jp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8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jpg"/><Relationship Id="rId5" Type="http://schemas.openxmlformats.org/officeDocument/2006/relationships/image" Target="../media/image74.jp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swirl in the sky&#10;&#10;AI-generated content may be incorrect.">
            <a:extLst>
              <a:ext uri="{FF2B5EF4-FFF2-40B4-BE49-F238E27FC236}">
                <a16:creationId xmlns:a16="http://schemas.microsoft.com/office/drawing/2014/main" id="{06D8FD28-EA57-1C05-B2D0-39F7FC44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3331" b="12655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A0486-4A51-4C59-0F42-6A6102B30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Multi-wavelength view of multi-messenger sources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A4D77-E0BA-1626-FB98-01142AC5B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Presented by Lea Marcotulli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1CC33-42BC-F2DE-7EEA-29C0C75A4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394323"/>
            <a:ext cx="1325881" cy="132588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717D538-9B4C-B751-2510-5D32307EB6A5}"/>
              </a:ext>
            </a:extLst>
          </p:cNvPr>
          <p:cNvSpPr txBox="1">
            <a:spLocks/>
          </p:cNvSpPr>
          <p:nvPr/>
        </p:nvSpPr>
        <p:spPr>
          <a:xfrm>
            <a:off x="0" y="637706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FFFF"/>
                </a:solidFill>
              </a:rPr>
              <a:t>MACROS 2026, 24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April 2026</a:t>
            </a:r>
          </a:p>
        </p:txBody>
      </p:sp>
    </p:spTree>
    <p:extLst>
      <p:ext uri="{BB962C8B-B14F-4D97-AF65-F5344CB8AC3E}">
        <p14:creationId xmlns:p14="http://schemas.microsoft.com/office/powerpoint/2010/main" val="376503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7A437102-EA8D-A949-1487-F55DE1AF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AFC4B980-A095-35F7-7AE9-416A224B28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B1AD8712-6263-FDB5-A404-CC0909FF782F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A79E549E-D87D-333B-5E5A-3E6969D517AD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0D1D299A-0FA5-7BF5-941F-096E5002BA06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12FD2-A19E-49FE-3687-3C37A72C32C1}"/>
              </a:ext>
            </a:extLst>
          </p:cNvPr>
          <p:cNvSpPr txBox="1"/>
          <p:nvPr/>
        </p:nvSpPr>
        <p:spPr>
          <a:xfrm>
            <a:off x="2523214" y="6000591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B7577-FD12-F70A-FC88-7A31C92E9E95}"/>
              </a:ext>
            </a:extLst>
          </p:cNvPr>
          <p:cNvSpPr txBox="1"/>
          <p:nvPr/>
        </p:nvSpPr>
        <p:spPr>
          <a:xfrm rot="16200000">
            <a:off x="-1009278" y="3541982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13" name="Google Shape;650;p100">
            <a:extLst>
              <a:ext uri="{FF2B5EF4-FFF2-40B4-BE49-F238E27FC236}">
                <a16:creationId xmlns:a16="http://schemas.microsoft.com/office/drawing/2014/main" id="{83CD41BF-28EB-9FE4-6170-45B0E2EF6961}"/>
              </a:ext>
            </a:extLst>
          </p:cNvPr>
          <p:cNvSpPr txBox="1"/>
          <p:nvPr/>
        </p:nvSpPr>
        <p:spPr>
          <a:xfrm>
            <a:off x="197651" y="5970634"/>
            <a:ext cx="169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rPr>
              <a:t>Baldini 2015</a:t>
            </a:r>
            <a:endParaRPr sz="1467" kern="0" dirty="0">
              <a:solidFill>
                <a:srgbClr val="000000"/>
              </a:solidFill>
              <a:latin typeface="Tw Cen MT Condensed" panose="020B0606020104020203" pitchFamily="34" charset="0"/>
              <a:ea typeface="Zilla Slab Light" panose="020B0604020202020204" charset="0"/>
              <a:cs typeface="Zilla Slab Light"/>
              <a:sym typeface="Zilla Slab Light"/>
            </a:endParaRPr>
          </a:p>
        </p:txBody>
      </p:sp>
      <p:sp>
        <p:nvSpPr>
          <p:cNvPr id="6" name="Google Shape;591;p97">
            <a:extLst>
              <a:ext uri="{FF2B5EF4-FFF2-40B4-BE49-F238E27FC236}">
                <a16:creationId xmlns:a16="http://schemas.microsoft.com/office/drawing/2014/main" id="{4CBF7F9B-6708-FE0E-7BF4-F1ECEF416877}"/>
              </a:ext>
            </a:extLst>
          </p:cNvPr>
          <p:cNvSpPr txBox="1"/>
          <p:nvPr/>
        </p:nvSpPr>
        <p:spPr>
          <a:xfrm>
            <a:off x="2760000" y="4777003"/>
            <a:ext cx="4809155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Dusty torus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(NOT a uniform donut)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16" name="Google Shape;592;p97">
            <a:extLst>
              <a:ext uri="{FF2B5EF4-FFF2-40B4-BE49-F238E27FC236}">
                <a16:creationId xmlns:a16="http://schemas.microsoft.com/office/drawing/2014/main" id="{7B1E4D67-2A2B-27AD-2CA7-C2214C896AD8}"/>
              </a:ext>
            </a:extLst>
          </p:cNvPr>
          <p:cNvCxnSpPr>
            <a:cxnSpLocks/>
          </p:cNvCxnSpPr>
          <p:nvPr/>
        </p:nvCxnSpPr>
        <p:spPr>
          <a:xfrm flipH="1">
            <a:off x="6170213" y="4880739"/>
            <a:ext cx="1055388" cy="547352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702D70-EC2C-5356-8FD1-21D15062886C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89447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3D84F31C-4B84-F9C4-8C54-A8E22A240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2DE7F026-C612-B7D3-3BE1-CF6A27FBCF6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87DFAD9B-C518-2ACE-2E9E-A33ADEF6C954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5557D9FC-898F-229B-F23E-C6CED6A1CA5A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AABA188F-E202-CD68-E893-F8EA1B52F26D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06E72-FEA0-DB7D-675B-1329653B17C9}"/>
              </a:ext>
            </a:extLst>
          </p:cNvPr>
          <p:cNvSpPr txBox="1"/>
          <p:nvPr/>
        </p:nvSpPr>
        <p:spPr>
          <a:xfrm>
            <a:off x="2523214" y="6000591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7855-693A-201E-8B16-B27A022D6CA0}"/>
              </a:ext>
            </a:extLst>
          </p:cNvPr>
          <p:cNvSpPr txBox="1"/>
          <p:nvPr/>
        </p:nvSpPr>
        <p:spPr>
          <a:xfrm rot="16200000">
            <a:off x="-1009278" y="3541982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13" name="Google Shape;650;p100">
            <a:extLst>
              <a:ext uri="{FF2B5EF4-FFF2-40B4-BE49-F238E27FC236}">
                <a16:creationId xmlns:a16="http://schemas.microsoft.com/office/drawing/2014/main" id="{7B4F9E96-8AAE-385A-2A5A-273B128DB48B}"/>
              </a:ext>
            </a:extLst>
          </p:cNvPr>
          <p:cNvSpPr txBox="1"/>
          <p:nvPr/>
        </p:nvSpPr>
        <p:spPr>
          <a:xfrm>
            <a:off x="197651" y="5970634"/>
            <a:ext cx="169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rPr>
              <a:t>Baldini 2015</a:t>
            </a:r>
            <a:endParaRPr sz="1467" kern="0" dirty="0">
              <a:solidFill>
                <a:srgbClr val="000000"/>
              </a:solidFill>
              <a:latin typeface="Tw Cen MT Condensed" panose="020B0606020104020203" pitchFamily="34" charset="0"/>
              <a:ea typeface="Zilla Slab Light" panose="020B0604020202020204" charset="0"/>
              <a:cs typeface="Zilla Slab Light"/>
              <a:sym typeface="Zilla Slab Light"/>
            </a:endParaRPr>
          </a:p>
        </p:txBody>
      </p:sp>
      <p:sp>
        <p:nvSpPr>
          <p:cNvPr id="6" name="Google Shape;591;p97">
            <a:extLst>
              <a:ext uri="{FF2B5EF4-FFF2-40B4-BE49-F238E27FC236}">
                <a16:creationId xmlns:a16="http://schemas.microsoft.com/office/drawing/2014/main" id="{9B5F49F8-FED0-97D4-11FA-18DB2639ED7F}"/>
              </a:ext>
            </a:extLst>
          </p:cNvPr>
          <p:cNvSpPr txBox="1"/>
          <p:nvPr/>
        </p:nvSpPr>
        <p:spPr>
          <a:xfrm>
            <a:off x="2760000" y="4777003"/>
            <a:ext cx="4809155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Dusty torus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(NOT a uniform donut)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16" name="Google Shape;592;p97">
            <a:extLst>
              <a:ext uri="{FF2B5EF4-FFF2-40B4-BE49-F238E27FC236}">
                <a16:creationId xmlns:a16="http://schemas.microsoft.com/office/drawing/2014/main" id="{F2F0B994-1A99-4D57-EF2D-519F0420112B}"/>
              </a:ext>
            </a:extLst>
          </p:cNvPr>
          <p:cNvCxnSpPr>
            <a:cxnSpLocks/>
          </p:cNvCxnSpPr>
          <p:nvPr/>
        </p:nvCxnSpPr>
        <p:spPr>
          <a:xfrm flipH="1">
            <a:off x="6170213" y="4880739"/>
            <a:ext cx="1055388" cy="547352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5" name="Google Shape;655;p101">
            <a:extLst>
              <a:ext uri="{FF2B5EF4-FFF2-40B4-BE49-F238E27FC236}">
                <a16:creationId xmlns:a16="http://schemas.microsoft.com/office/drawing/2014/main" id="{ECF166DB-6019-7350-D280-B6AF7FE179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436" t="22613" r="16890" b="2876"/>
          <a:stretch/>
        </p:blipFill>
        <p:spPr>
          <a:xfrm>
            <a:off x="381300" y="965850"/>
            <a:ext cx="5081067" cy="51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59;p101">
            <a:extLst>
              <a:ext uri="{FF2B5EF4-FFF2-40B4-BE49-F238E27FC236}">
                <a16:creationId xmlns:a16="http://schemas.microsoft.com/office/drawing/2014/main" id="{5D470C29-C8E0-C5F6-25C9-F8CFE911B722}"/>
              </a:ext>
            </a:extLst>
          </p:cNvPr>
          <p:cNvSpPr txBox="1"/>
          <p:nvPr/>
        </p:nvSpPr>
        <p:spPr>
          <a:xfrm>
            <a:off x="240133" y="5627301"/>
            <a:ext cx="1692800" cy="123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en" sz="10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NGC 4261 - Credit: NRAO, Caltech,</a:t>
            </a:r>
            <a:endParaRPr sz="10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0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Walter Jaffe/Leiden Observatory, Holland Ford/JHU/</a:t>
            </a:r>
            <a:r>
              <a:rPr lang="en" sz="1067" u="sng" kern="0" dirty="0">
                <a:solidFill>
                  <a:srgbClr val="FFFFFF"/>
                </a:solidFill>
                <a:latin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STScI</a:t>
            </a:r>
            <a:r>
              <a:rPr lang="en" sz="1067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, and</a:t>
            </a:r>
            <a:r>
              <a:rPr lang="en" sz="1067" kern="0" dirty="0">
                <a:solidFill>
                  <a:srgbClr val="FFFFFF"/>
                </a:solidFill>
                <a:uFill>
                  <a:noFill/>
                </a:uFill>
                <a:latin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67" u="sng" kern="0" dirty="0">
                <a:solidFill>
                  <a:srgbClr val="FFFFFF"/>
                </a:solidFill>
                <a:latin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endParaRPr sz="1067" kern="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0512F-D806-102D-2F1B-8D52F3C8E591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71349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14F29212-D1F8-484D-F6F5-6928B5EDE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69B7E052-F11C-1A83-DB4D-3F76CE16DC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B7722F14-FCCB-E53B-6D73-79B37CBFC9AA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3A385557-F176-7338-AF5E-136E15014789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F124ED1C-BF96-4560-C9EE-E41495296297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9E06DE-3A34-2DDC-0ACC-7ACF8E6AE6DE}"/>
              </a:ext>
            </a:extLst>
          </p:cNvPr>
          <p:cNvSpPr txBox="1"/>
          <p:nvPr/>
        </p:nvSpPr>
        <p:spPr>
          <a:xfrm>
            <a:off x="2523214" y="6000591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0A7BD-B0CE-A308-4EF7-E34D1E4CE4AB}"/>
              </a:ext>
            </a:extLst>
          </p:cNvPr>
          <p:cNvSpPr txBox="1"/>
          <p:nvPr/>
        </p:nvSpPr>
        <p:spPr>
          <a:xfrm rot="16200000">
            <a:off x="-1009278" y="3541982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13" name="Google Shape;650;p100">
            <a:extLst>
              <a:ext uri="{FF2B5EF4-FFF2-40B4-BE49-F238E27FC236}">
                <a16:creationId xmlns:a16="http://schemas.microsoft.com/office/drawing/2014/main" id="{800B3D86-60C5-B054-ADE2-1665F4A5CCD2}"/>
              </a:ext>
            </a:extLst>
          </p:cNvPr>
          <p:cNvSpPr txBox="1"/>
          <p:nvPr/>
        </p:nvSpPr>
        <p:spPr>
          <a:xfrm>
            <a:off x="197651" y="5970634"/>
            <a:ext cx="169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rPr>
              <a:t>Baldini 2015</a:t>
            </a:r>
            <a:endParaRPr sz="1467" kern="0" dirty="0">
              <a:solidFill>
                <a:srgbClr val="000000"/>
              </a:solidFill>
              <a:latin typeface="Tw Cen MT Condensed" panose="020B0606020104020203" pitchFamily="34" charset="0"/>
              <a:ea typeface="Zilla Slab Light" panose="020B0604020202020204" charset="0"/>
              <a:cs typeface="Zilla Slab Light"/>
              <a:sym typeface="Zilla Slab Light"/>
            </a:endParaRPr>
          </a:p>
        </p:txBody>
      </p:sp>
      <p:sp>
        <p:nvSpPr>
          <p:cNvPr id="6" name="Google Shape;591;p97">
            <a:extLst>
              <a:ext uri="{FF2B5EF4-FFF2-40B4-BE49-F238E27FC236}">
                <a16:creationId xmlns:a16="http://schemas.microsoft.com/office/drawing/2014/main" id="{213E7F6E-B944-08F9-86E1-5928384CF462}"/>
              </a:ext>
            </a:extLst>
          </p:cNvPr>
          <p:cNvSpPr txBox="1"/>
          <p:nvPr/>
        </p:nvSpPr>
        <p:spPr>
          <a:xfrm>
            <a:off x="2760000" y="4777003"/>
            <a:ext cx="4809155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Dusty torus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(NOT a uniform donut)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16" name="Google Shape;592;p97">
            <a:extLst>
              <a:ext uri="{FF2B5EF4-FFF2-40B4-BE49-F238E27FC236}">
                <a16:creationId xmlns:a16="http://schemas.microsoft.com/office/drawing/2014/main" id="{3F9B7483-0B46-A0D3-CBFF-26C64D3B4CE4}"/>
              </a:ext>
            </a:extLst>
          </p:cNvPr>
          <p:cNvCxnSpPr>
            <a:cxnSpLocks/>
          </p:cNvCxnSpPr>
          <p:nvPr/>
        </p:nvCxnSpPr>
        <p:spPr>
          <a:xfrm flipH="1">
            <a:off x="6170213" y="4880739"/>
            <a:ext cx="1055388" cy="547352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205419-DA66-2CAA-48DB-6C3EBE9F2EFA}"/>
              </a:ext>
            </a:extLst>
          </p:cNvPr>
          <p:cNvGrpSpPr/>
          <p:nvPr/>
        </p:nvGrpSpPr>
        <p:grpSpPr>
          <a:xfrm>
            <a:off x="158665" y="1350801"/>
            <a:ext cx="6709179" cy="5076448"/>
            <a:chOff x="142853" y="1024600"/>
            <a:chExt cx="5031884" cy="38073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D432BAA-637F-2DE8-A2E9-DEED865788C2}"/>
                </a:ext>
              </a:extLst>
            </p:cNvPr>
            <p:cNvGrpSpPr/>
            <p:nvPr/>
          </p:nvGrpSpPr>
          <p:grpSpPr>
            <a:xfrm>
              <a:off x="172925" y="1024600"/>
              <a:ext cx="5001812" cy="3770344"/>
              <a:chOff x="172925" y="1024600"/>
              <a:chExt cx="5001812" cy="3770344"/>
            </a:xfrm>
          </p:grpSpPr>
          <p:pic>
            <p:nvPicPr>
              <p:cNvPr id="41" name="Google Shape;627;p99">
                <a:extLst>
                  <a:ext uri="{FF2B5EF4-FFF2-40B4-BE49-F238E27FC236}">
                    <a16:creationId xmlns:a16="http://schemas.microsoft.com/office/drawing/2014/main" id="{3CFFFBAD-251B-7794-1879-FCC3FBD35559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72925" y="1024600"/>
                <a:ext cx="5001812" cy="37661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BD85FD6-A5C7-3B4C-6B4A-408F803D825A}"/>
                  </a:ext>
                </a:extLst>
              </p:cNvPr>
              <p:cNvSpPr/>
              <p:nvPr/>
            </p:nvSpPr>
            <p:spPr>
              <a:xfrm>
                <a:off x="185946" y="1990774"/>
                <a:ext cx="273167" cy="15979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Rockwell" panose="02060603020205020403"/>
                  <a:sym typeface="Arial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1510124-293E-CBDA-5384-F3DB0D6245C1}"/>
                  </a:ext>
                </a:extLst>
              </p:cNvPr>
              <p:cNvSpPr/>
              <p:nvPr/>
            </p:nvSpPr>
            <p:spPr>
              <a:xfrm rot="5400000">
                <a:off x="2682533" y="3884510"/>
                <a:ext cx="222941" cy="15979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Rockwell" panose="02060603020205020403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FCB8D3-FDA3-188A-7EEA-78A37B027AE8}"/>
                </a:ext>
              </a:extLst>
            </p:cNvPr>
            <p:cNvSpPr txBox="1"/>
            <p:nvPr/>
          </p:nvSpPr>
          <p:spPr>
            <a:xfrm>
              <a:off x="1892410" y="4500443"/>
              <a:ext cx="211504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FREQUENCY (</a:t>
              </a:r>
              <a:r>
                <a:rPr lang="el-GR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ν</a:t>
              </a:r>
              <a:r>
                <a:rPr lang="en-US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, [</a:t>
              </a: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Hz])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33F73A-E5D3-7733-0C75-C41714E0AE5B}"/>
                </a:ext>
              </a:extLst>
            </p:cNvPr>
            <p:cNvSpPr txBox="1"/>
            <p:nvPr/>
          </p:nvSpPr>
          <p:spPr>
            <a:xfrm rot="16200000">
              <a:off x="-756959" y="2656487"/>
              <a:ext cx="211504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ENERGY FLUX [log(</a:t>
              </a:r>
              <a:r>
                <a:rPr lang="el-GR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ν</a:t>
              </a:r>
              <a:r>
                <a:rPr lang="en-US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F</a:t>
              </a:r>
              <a:r>
                <a:rPr lang="el-GR" sz="2133" kern="0" baseline="-2500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ν</a:t>
              </a: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)]</a:t>
              </a:r>
            </a:p>
          </p:txBody>
        </p:sp>
        <p:sp>
          <p:nvSpPr>
            <p:cNvPr id="40" name="Google Shape;650;p100">
              <a:extLst>
                <a:ext uri="{FF2B5EF4-FFF2-40B4-BE49-F238E27FC236}">
                  <a16:creationId xmlns:a16="http://schemas.microsoft.com/office/drawing/2014/main" id="{B3998D0F-36DE-D4E9-2685-1DCE1E3C27ED}"/>
                </a:ext>
              </a:extLst>
            </p:cNvPr>
            <p:cNvSpPr txBox="1"/>
            <p:nvPr/>
          </p:nvSpPr>
          <p:spPr>
            <a:xfrm>
              <a:off x="148238" y="4477975"/>
              <a:ext cx="1269600" cy="353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467" kern="0" dirty="0">
                  <a:solidFill>
                    <a:srgbClr val="000000"/>
                  </a:solidFill>
                  <a:latin typeface="Tw Cen MT Condensed" panose="020B0606020104020203" pitchFamily="34" charset="0"/>
                  <a:ea typeface="Zilla Slab Light" panose="020B0604020202020204" charset="0"/>
                  <a:cs typeface="Zilla Slab Light"/>
                  <a:sym typeface="Zilla Slab Light"/>
                </a:rPr>
                <a:t>Baldini 2015</a:t>
              </a:r>
              <a:endParaRPr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endParaRPr>
            </a:p>
          </p:txBody>
        </p:sp>
      </p:grpSp>
      <p:sp>
        <p:nvSpPr>
          <p:cNvPr id="20" name="Google Shape;680;p102">
            <a:extLst>
              <a:ext uri="{FF2B5EF4-FFF2-40B4-BE49-F238E27FC236}">
                <a16:creationId xmlns:a16="http://schemas.microsoft.com/office/drawing/2014/main" id="{F70C8F6A-B032-207F-5C1D-55FEBA6102B8}"/>
              </a:ext>
            </a:extLst>
          </p:cNvPr>
          <p:cNvSpPr/>
          <p:nvPr/>
        </p:nvSpPr>
        <p:spPr>
          <a:xfrm>
            <a:off x="2401204" y="2035700"/>
            <a:ext cx="1404819" cy="3688800"/>
          </a:xfrm>
          <a:prstGeom prst="rect">
            <a:avLst/>
          </a:prstGeom>
          <a:solidFill>
            <a:srgbClr val="FF0000">
              <a:alpha val="25450"/>
            </a:srgbClr>
          </a:solidFill>
          <a:ln w="38100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Google Shape;701;p103">
            <a:extLst>
              <a:ext uri="{FF2B5EF4-FFF2-40B4-BE49-F238E27FC236}">
                <a16:creationId xmlns:a16="http://schemas.microsoft.com/office/drawing/2014/main" id="{1E34DB1B-2D59-20D6-B4E7-FC7AF293395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9734" y="97900"/>
            <a:ext cx="5107367" cy="38305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704;p103">
            <a:extLst>
              <a:ext uri="{FF2B5EF4-FFF2-40B4-BE49-F238E27FC236}">
                <a16:creationId xmlns:a16="http://schemas.microsoft.com/office/drawing/2014/main" id="{9325A413-1FCD-7713-689E-5B9E41E5857C}"/>
              </a:ext>
            </a:extLst>
          </p:cNvPr>
          <p:cNvSpPr txBox="1"/>
          <p:nvPr/>
        </p:nvSpPr>
        <p:spPr>
          <a:xfrm>
            <a:off x="6969733" y="-3700"/>
            <a:ext cx="3595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333" kern="0" dirty="0">
                <a:solidFill>
                  <a:srgbClr val="000000"/>
                </a:solidFill>
                <a:latin typeface="Tw Cen MT Condensed" panose="020B0606020104020203" pitchFamily="34" charset="0"/>
                <a:ea typeface="Nunito Sans ExtraLight"/>
                <a:cs typeface="Nunito Sans ExtraLight"/>
                <a:sym typeface="Nunito Sans ExtraLight"/>
              </a:rPr>
              <a:t>Credit: Zhao, Torres-Alba</a:t>
            </a:r>
            <a:endParaRPr sz="1333" kern="0" dirty="0">
              <a:solidFill>
                <a:srgbClr val="000000"/>
              </a:solidFill>
              <a:latin typeface="Tw Cen MT Condensed" panose="020B0606020104020203" pitchFamily="34" charset="0"/>
              <a:ea typeface="Nunito Sans ExtraLight"/>
              <a:cs typeface="Nunito Sans ExtraLight"/>
              <a:sym typeface="Nunito Sans Extra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06F97-AA9D-B219-DF88-F0887DB2558C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208013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51F25912-9097-6030-DFE5-0983D3FA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F463F45D-6677-125B-0416-5A621BB496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73C3DE1B-4CFC-66AB-56A0-E64EA975548B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5E8ED375-E8C1-35DA-2AD1-099A3932F959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71604074-CE5B-0E95-F533-A488CB4C3870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519C7-580C-C902-6490-B68744B60194}"/>
              </a:ext>
            </a:extLst>
          </p:cNvPr>
          <p:cNvSpPr txBox="1"/>
          <p:nvPr/>
        </p:nvSpPr>
        <p:spPr>
          <a:xfrm>
            <a:off x="2523214" y="6000591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9D923-DE31-F46B-29FD-5A3AC24B7DC9}"/>
              </a:ext>
            </a:extLst>
          </p:cNvPr>
          <p:cNvSpPr txBox="1"/>
          <p:nvPr/>
        </p:nvSpPr>
        <p:spPr>
          <a:xfrm rot="16200000">
            <a:off x="-1009278" y="3541982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13" name="Google Shape;650;p100">
            <a:extLst>
              <a:ext uri="{FF2B5EF4-FFF2-40B4-BE49-F238E27FC236}">
                <a16:creationId xmlns:a16="http://schemas.microsoft.com/office/drawing/2014/main" id="{2D055E83-FAFD-7CAC-F883-B98B5DB552D5}"/>
              </a:ext>
            </a:extLst>
          </p:cNvPr>
          <p:cNvSpPr txBox="1"/>
          <p:nvPr/>
        </p:nvSpPr>
        <p:spPr>
          <a:xfrm>
            <a:off x="197651" y="5970634"/>
            <a:ext cx="169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rPr>
              <a:t>Baldini 2015</a:t>
            </a:r>
            <a:endParaRPr sz="1467" kern="0" dirty="0">
              <a:solidFill>
                <a:srgbClr val="000000"/>
              </a:solidFill>
              <a:latin typeface="Tw Cen MT Condensed" panose="020B0606020104020203" pitchFamily="34" charset="0"/>
              <a:ea typeface="Zilla Slab Light" panose="020B0604020202020204" charset="0"/>
              <a:cs typeface="Zilla Slab Light"/>
              <a:sym typeface="Zilla Slab Light"/>
            </a:endParaRPr>
          </a:p>
        </p:txBody>
      </p:sp>
      <p:sp>
        <p:nvSpPr>
          <p:cNvPr id="6" name="Google Shape;591;p97">
            <a:extLst>
              <a:ext uri="{FF2B5EF4-FFF2-40B4-BE49-F238E27FC236}">
                <a16:creationId xmlns:a16="http://schemas.microsoft.com/office/drawing/2014/main" id="{0F2ACD2E-FAF1-E7DB-6221-0D118A23D11F}"/>
              </a:ext>
            </a:extLst>
          </p:cNvPr>
          <p:cNvSpPr txBox="1"/>
          <p:nvPr/>
        </p:nvSpPr>
        <p:spPr>
          <a:xfrm>
            <a:off x="1054652" y="956983"/>
            <a:ext cx="4809155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Broad &amp; Narrow Line Regions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(BLR &amp; NLR)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16" name="Google Shape;592;p97">
            <a:extLst>
              <a:ext uri="{FF2B5EF4-FFF2-40B4-BE49-F238E27FC236}">
                <a16:creationId xmlns:a16="http://schemas.microsoft.com/office/drawing/2014/main" id="{2C0CC064-148C-ECA0-2564-353A712CC3AA}"/>
              </a:ext>
            </a:extLst>
          </p:cNvPr>
          <p:cNvCxnSpPr>
            <a:cxnSpLocks/>
          </p:cNvCxnSpPr>
          <p:nvPr/>
        </p:nvCxnSpPr>
        <p:spPr>
          <a:xfrm flipH="1" flipV="1">
            <a:off x="4834394" y="2024933"/>
            <a:ext cx="2714045" cy="1821983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" name="Google Shape;592;p97">
            <a:extLst>
              <a:ext uri="{FF2B5EF4-FFF2-40B4-BE49-F238E27FC236}">
                <a16:creationId xmlns:a16="http://schemas.microsoft.com/office/drawing/2014/main" id="{3E7CA8CB-F759-801B-8FB7-CBC1EC2E540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834394" y="2024932"/>
            <a:ext cx="3482945" cy="3947723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F3E41F7-3563-C235-357F-FCF9B35D42E3}"/>
              </a:ext>
            </a:extLst>
          </p:cNvPr>
          <p:cNvSpPr/>
          <p:nvPr/>
        </p:nvSpPr>
        <p:spPr>
          <a:xfrm>
            <a:off x="7494378" y="3604591"/>
            <a:ext cx="987013" cy="774652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E3DF60-EE9C-0006-C972-ACA9985D3A79}"/>
              </a:ext>
            </a:extLst>
          </p:cNvPr>
          <p:cNvSpPr/>
          <p:nvPr/>
        </p:nvSpPr>
        <p:spPr>
          <a:xfrm rot="20209280">
            <a:off x="8175269" y="5580347"/>
            <a:ext cx="1589544" cy="977852"/>
          </a:xfrm>
          <a:prstGeom prst="ellipse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Rockwell" panose="02060603020205020403"/>
              <a:sym typeface="Arial"/>
            </a:endParaRPr>
          </a:p>
        </p:txBody>
      </p:sp>
      <p:pic>
        <p:nvPicPr>
          <p:cNvPr id="20" name="Google Shape;717;p104">
            <a:extLst>
              <a:ext uri="{FF2B5EF4-FFF2-40B4-BE49-F238E27FC236}">
                <a16:creationId xmlns:a16="http://schemas.microsoft.com/office/drawing/2014/main" id="{5AAD582D-C5D7-71DD-9DEC-54E0FA6158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373" y="2529006"/>
            <a:ext cx="5653667" cy="38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718;p104">
            <a:extLst>
              <a:ext uri="{FF2B5EF4-FFF2-40B4-BE49-F238E27FC236}">
                <a16:creationId xmlns:a16="http://schemas.microsoft.com/office/drawing/2014/main" id="{C504652E-2CFC-55B3-D7F2-280BDE4EF86D}"/>
              </a:ext>
            </a:extLst>
          </p:cNvPr>
          <p:cNvSpPr txBox="1"/>
          <p:nvPr/>
        </p:nvSpPr>
        <p:spPr>
          <a:xfrm>
            <a:off x="959440" y="2656581"/>
            <a:ext cx="21324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333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"/>
                <a:cs typeface="Zilla Slab"/>
                <a:sym typeface="Zilla Slab"/>
              </a:rPr>
              <a:t>PKS 1217+02, from SDSS</a:t>
            </a:r>
            <a:endParaRPr sz="1733" kern="0" dirty="0">
              <a:solidFill>
                <a:srgbClr val="000000"/>
              </a:solidFill>
              <a:latin typeface="Tw Cen MT Condensed" panose="020B0606020104020203" pitchFamily="34" charset="0"/>
              <a:ea typeface="Zilla Slab"/>
              <a:cs typeface="Zilla Slab"/>
              <a:sym typeface="Zilla Slab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B868E-57E5-CF7E-C552-79857AFA3BD3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5807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18727A8B-FA75-BD1E-51C1-0C04FB95B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F4092B70-713C-DF1A-F1B2-FC4189FA57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BBD00026-6CBF-08E6-A8B9-311A1330DBE5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763;p106">
            <a:extLst>
              <a:ext uri="{FF2B5EF4-FFF2-40B4-BE49-F238E27FC236}">
                <a16:creationId xmlns:a16="http://schemas.microsoft.com/office/drawing/2014/main" id="{B581AF6E-6C31-C345-1EF8-378089EA6D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9046140" y="531157"/>
            <a:ext cx="3677016" cy="26147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8C6195DB-314B-4994-60F9-A3B17418EC09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13E9600D-1C1F-E61B-86F9-2DD68424A6AC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D0138-340C-B86C-D32E-6A5A39CE01CA}"/>
              </a:ext>
            </a:extLst>
          </p:cNvPr>
          <p:cNvSpPr txBox="1"/>
          <p:nvPr/>
        </p:nvSpPr>
        <p:spPr>
          <a:xfrm>
            <a:off x="2523214" y="6000591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E46AA-AF50-864D-8D1B-4DBB9AD4F782}"/>
              </a:ext>
            </a:extLst>
          </p:cNvPr>
          <p:cNvSpPr txBox="1"/>
          <p:nvPr/>
        </p:nvSpPr>
        <p:spPr>
          <a:xfrm rot="16200000">
            <a:off x="-1009278" y="3541982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13" name="Google Shape;650;p100">
            <a:extLst>
              <a:ext uri="{FF2B5EF4-FFF2-40B4-BE49-F238E27FC236}">
                <a16:creationId xmlns:a16="http://schemas.microsoft.com/office/drawing/2014/main" id="{40679716-6C2C-0F41-F901-63995A818CF4}"/>
              </a:ext>
            </a:extLst>
          </p:cNvPr>
          <p:cNvSpPr txBox="1"/>
          <p:nvPr/>
        </p:nvSpPr>
        <p:spPr>
          <a:xfrm>
            <a:off x="197651" y="5970634"/>
            <a:ext cx="169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rPr>
              <a:t>Baldini 2015</a:t>
            </a:r>
            <a:endParaRPr sz="1467" kern="0" dirty="0">
              <a:solidFill>
                <a:srgbClr val="000000"/>
              </a:solidFill>
              <a:latin typeface="Tw Cen MT Condensed" panose="020B0606020104020203" pitchFamily="34" charset="0"/>
              <a:ea typeface="Zilla Slab Light" panose="020B0604020202020204" charset="0"/>
              <a:cs typeface="Zilla Slab Light"/>
              <a:sym typeface="Zilla Slab Light"/>
            </a:endParaRPr>
          </a:p>
        </p:txBody>
      </p:sp>
      <p:sp>
        <p:nvSpPr>
          <p:cNvPr id="6" name="Google Shape;591;p97">
            <a:extLst>
              <a:ext uri="{FF2B5EF4-FFF2-40B4-BE49-F238E27FC236}">
                <a16:creationId xmlns:a16="http://schemas.microsoft.com/office/drawing/2014/main" id="{C4A5A8CA-DD53-F8A7-B6D1-23023DFE603B}"/>
              </a:ext>
            </a:extLst>
          </p:cNvPr>
          <p:cNvSpPr txBox="1"/>
          <p:nvPr/>
        </p:nvSpPr>
        <p:spPr>
          <a:xfrm>
            <a:off x="6470147" y="724761"/>
            <a:ext cx="4809155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Relativistic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Jets</a:t>
            </a:r>
          </a:p>
        </p:txBody>
      </p:sp>
      <p:cxnSp>
        <p:nvCxnSpPr>
          <p:cNvPr id="16" name="Google Shape;592;p97">
            <a:extLst>
              <a:ext uri="{FF2B5EF4-FFF2-40B4-BE49-F238E27FC236}">
                <a16:creationId xmlns:a16="http://schemas.microsoft.com/office/drawing/2014/main" id="{ED87B001-8C52-9A42-1E52-1ED72B6EA33A}"/>
              </a:ext>
            </a:extLst>
          </p:cNvPr>
          <p:cNvCxnSpPr>
            <a:cxnSpLocks/>
          </p:cNvCxnSpPr>
          <p:nvPr/>
        </p:nvCxnSpPr>
        <p:spPr>
          <a:xfrm flipV="1">
            <a:off x="7838343" y="1506970"/>
            <a:ext cx="643048" cy="433149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5" name="Google Shape;764;p106">
            <a:extLst>
              <a:ext uri="{FF2B5EF4-FFF2-40B4-BE49-F238E27FC236}">
                <a16:creationId xmlns:a16="http://schemas.microsoft.com/office/drawing/2014/main" id="{40DACAE1-DBFA-0C10-D3B1-E15A6974D141}"/>
              </a:ext>
            </a:extLst>
          </p:cNvPr>
          <p:cNvSpPr txBox="1"/>
          <p:nvPr/>
        </p:nvSpPr>
        <p:spPr>
          <a:xfrm>
            <a:off x="8118144" y="-508"/>
            <a:ext cx="1822400" cy="8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667" kern="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Hercules A, Credit: NASA, ESA, S. Baum and C. O'Dea (RIT), R. Perley and W. Cotton (NRAO/AUI/NSF), and the Hubble Heritage Team (STScI/AURA)</a:t>
            </a:r>
            <a:endParaRPr sz="667" kern="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" name="Google Shape;765;p106">
            <a:extLst>
              <a:ext uri="{FF2B5EF4-FFF2-40B4-BE49-F238E27FC236}">
                <a16:creationId xmlns:a16="http://schemas.microsoft.com/office/drawing/2014/main" id="{B6886296-82CB-EAB5-8324-BE913FFD13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528" t="67332" r="65415" b="11866"/>
          <a:stretch/>
        </p:blipFill>
        <p:spPr>
          <a:xfrm>
            <a:off x="9927800" y="4592605"/>
            <a:ext cx="2085533" cy="16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766;p106">
            <a:extLst>
              <a:ext uri="{FF2B5EF4-FFF2-40B4-BE49-F238E27FC236}">
                <a16:creationId xmlns:a16="http://schemas.microsoft.com/office/drawing/2014/main" id="{63FFE9D3-98ED-6392-FD69-2E781580D9A1}"/>
              </a:ext>
            </a:extLst>
          </p:cNvPr>
          <p:cNvSpPr txBox="1"/>
          <p:nvPr/>
        </p:nvSpPr>
        <p:spPr>
          <a:xfrm>
            <a:off x="9853267" y="5923733"/>
            <a:ext cx="1248000" cy="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Credit: Fermi-LAT</a:t>
            </a:r>
            <a:endParaRPr sz="933" kern="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0" name="Google Shape;750;p106">
            <a:extLst>
              <a:ext uri="{FF2B5EF4-FFF2-40B4-BE49-F238E27FC236}">
                <a16:creationId xmlns:a16="http://schemas.microsoft.com/office/drawing/2014/main" id="{BD6E312B-F694-AF8F-1FCE-59EC0F48B0F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l="3374" b="2684"/>
          <a:stretch>
            <a:fillRect/>
          </a:stretch>
        </p:blipFill>
        <p:spPr>
          <a:xfrm>
            <a:off x="209369" y="1288101"/>
            <a:ext cx="6825195" cy="51316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37B542C-7F9C-4BBF-85EB-71656866AF98}"/>
              </a:ext>
            </a:extLst>
          </p:cNvPr>
          <p:cNvSpPr/>
          <p:nvPr/>
        </p:nvSpPr>
        <p:spPr>
          <a:xfrm>
            <a:off x="209369" y="2767053"/>
            <a:ext cx="331320" cy="2046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09A4F7-F13E-766A-0FD7-1AA41C15D8D4}"/>
              </a:ext>
            </a:extLst>
          </p:cNvPr>
          <p:cNvSpPr txBox="1"/>
          <p:nvPr/>
        </p:nvSpPr>
        <p:spPr>
          <a:xfrm rot="16200000">
            <a:off x="-1041084" y="3526649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4FF5C0-77CF-3330-7C4C-03BA4050BCED}"/>
              </a:ext>
            </a:extLst>
          </p:cNvPr>
          <p:cNvSpPr/>
          <p:nvPr/>
        </p:nvSpPr>
        <p:spPr>
          <a:xfrm>
            <a:off x="3307743" y="6000591"/>
            <a:ext cx="1028368" cy="3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D4234D-DFCA-D64F-F071-D55D3B5CCB09}"/>
              </a:ext>
            </a:extLst>
          </p:cNvPr>
          <p:cNvSpPr txBox="1"/>
          <p:nvPr/>
        </p:nvSpPr>
        <p:spPr>
          <a:xfrm>
            <a:off x="2491409" y="5985257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36" name="Google Shape;751;p106">
            <a:extLst>
              <a:ext uri="{FF2B5EF4-FFF2-40B4-BE49-F238E27FC236}">
                <a16:creationId xmlns:a16="http://schemas.microsoft.com/office/drawing/2014/main" id="{404C214F-F9FA-6842-424F-CC43C111B793}"/>
              </a:ext>
            </a:extLst>
          </p:cNvPr>
          <p:cNvSpPr/>
          <p:nvPr/>
        </p:nvSpPr>
        <p:spPr>
          <a:xfrm>
            <a:off x="982445" y="1832100"/>
            <a:ext cx="5759992" cy="3733200"/>
          </a:xfrm>
          <a:prstGeom prst="rect">
            <a:avLst/>
          </a:prstGeom>
          <a:solidFill>
            <a:srgbClr val="1C7805">
              <a:alpha val="16360"/>
            </a:srgbClr>
          </a:solidFill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60" name="Google Shape;760;p106"/>
          <p:cNvCxnSpPr/>
          <p:nvPr/>
        </p:nvCxnSpPr>
        <p:spPr>
          <a:xfrm>
            <a:off x="1750172" y="2534587"/>
            <a:ext cx="492800" cy="965600"/>
          </a:xfrm>
          <a:prstGeom prst="straightConnector1">
            <a:avLst/>
          </a:prstGeom>
          <a:noFill/>
          <a:ln w="76200" cap="flat" cmpd="sng">
            <a:solidFill>
              <a:srgbClr val="733F3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761" name="Google Shape;761;p106"/>
          <p:cNvCxnSpPr/>
          <p:nvPr/>
        </p:nvCxnSpPr>
        <p:spPr>
          <a:xfrm rot="10800000" flipH="1">
            <a:off x="5841200" y="2767053"/>
            <a:ext cx="254800" cy="1122000"/>
          </a:xfrm>
          <a:prstGeom prst="straightConnector1">
            <a:avLst/>
          </a:prstGeom>
          <a:noFill/>
          <a:ln w="76200" cap="flat" cmpd="sng">
            <a:solidFill>
              <a:srgbClr val="733F3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FF4D55-4FC9-FD5D-A9BD-B79C06D255D4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2223343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5"/>
          <p:cNvSpPr/>
          <p:nvPr/>
        </p:nvSpPr>
        <p:spPr>
          <a:xfrm>
            <a:off x="2002567" y="2763267"/>
            <a:ext cx="8136800" cy="131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516" name="Google Shape;516;p95"/>
          <p:cNvSpPr txBox="1">
            <a:spLocks noGrp="1"/>
          </p:cNvSpPr>
          <p:nvPr>
            <p:ph type="ctrTitle" idx="4294967295"/>
          </p:nvPr>
        </p:nvSpPr>
        <p:spPr>
          <a:xfrm>
            <a:off x="2038400" y="2782000"/>
            <a:ext cx="8115200" cy="129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dirty="0">
                <a:solidFill>
                  <a:schemeClr val="tx1"/>
                </a:solidFill>
                <a:latin typeface="Tw Cen MT Condensed" panose="020B0606020104020203" pitchFamily="34" charset="0"/>
              </a:rPr>
              <a:t>What do blazar jets look like?</a:t>
            </a:r>
            <a:endParaRPr sz="5333" dirty="0">
              <a:solidFill>
                <a:schemeClr val="tx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17" name="Google Shape;517;p95"/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>
          <a:extLst>
            <a:ext uri="{FF2B5EF4-FFF2-40B4-BE49-F238E27FC236}">
              <a16:creationId xmlns:a16="http://schemas.microsoft.com/office/drawing/2014/main" id="{FE587B39-13F9-FFDB-C07E-D1815E6DC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6">
            <a:extLst>
              <a:ext uri="{FF2B5EF4-FFF2-40B4-BE49-F238E27FC236}">
                <a16:creationId xmlns:a16="http://schemas.microsoft.com/office/drawing/2014/main" id="{4EFBC00E-E87E-1E2F-208E-37FFC55190C8}"/>
              </a:ext>
            </a:extLst>
          </p:cNvPr>
          <p:cNvSpPr txBox="1"/>
          <p:nvPr/>
        </p:nvSpPr>
        <p:spPr>
          <a:xfrm>
            <a:off x="70300" y="6057900"/>
            <a:ext cx="26960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Adapted from </a:t>
            </a:r>
            <a:endParaRPr sz="1867" kern="0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Marcotulli+24</a:t>
            </a:r>
            <a:endParaRPr sz="1867" b="1" kern="0" dirty="0">
              <a:solidFill>
                <a:srgbClr val="F3F3F3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pic>
        <p:nvPicPr>
          <p:cNvPr id="4" name="Google Shape;554;p99">
            <a:extLst>
              <a:ext uri="{FF2B5EF4-FFF2-40B4-BE49-F238E27FC236}">
                <a16:creationId xmlns:a16="http://schemas.microsoft.com/office/drawing/2014/main" id="{11B83002-156F-5EC3-A375-2425D09D27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167" y="685635"/>
            <a:ext cx="8595668" cy="6041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59;p99">
            <a:extLst>
              <a:ext uri="{FF2B5EF4-FFF2-40B4-BE49-F238E27FC236}">
                <a16:creationId xmlns:a16="http://schemas.microsoft.com/office/drawing/2014/main" id="{10990B94-EE11-8532-4312-653B84557D0E}"/>
              </a:ext>
            </a:extLst>
          </p:cNvPr>
          <p:cNvSpPr txBox="1"/>
          <p:nvPr/>
        </p:nvSpPr>
        <p:spPr>
          <a:xfrm>
            <a:off x="23267" y="1753667"/>
            <a:ext cx="1774800" cy="21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Typical picture of a blazar monitored for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several years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at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all accessible wavelengths</a:t>
            </a:r>
            <a:endParaRPr sz="2667" b="1" kern="0" dirty="0">
              <a:solidFill>
                <a:srgbClr val="D9D9D9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6" name="Google Shape;570;p100">
            <a:extLst>
              <a:ext uri="{FF2B5EF4-FFF2-40B4-BE49-F238E27FC236}">
                <a16:creationId xmlns:a16="http://schemas.microsoft.com/office/drawing/2014/main" id="{45434B6C-38CE-4C06-0AA8-2BDE83077E40}"/>
              </a:ext>
            </a:extLst>
          </p:cNvPr>
          <p:cNvSpPr txBox="1"/>
          <p:nvPr/>
        </p:nvSpPr>
        <p:spPr>
          <a:xfrm>
            <a:off x="2734700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B45F06"/>
                </a:solidFill>
                <a:latin typeface="Assistant"/>
                <a:ea typeface="Assistant"/>
                <a:cs typeface="Assistant"/>
                <a:sym typeface="Assistant"/>
              </a:rPr>
              <a:t>Infrared</a:t>
            </a:r>
            <a:endParaRPr sz="1867" b="1" kern="0" dirty="0">
              <a:solidFill>
                <a:srgbClr val="B45F0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7" name="Google Shape;571;p100">
            <a:extLst>
              <a:ext uri="{FF2B5EF4-FFF2-40B4-BE49-F238E27FC236}">
                <a16:creationId xmlns:a16="http://schemas.microsoft.com/office/drawing/2014/main" id="{8258C228-4482-897B-36F5-B3F3165F408F}"/>
              </a:ext>
            </a:extLst>
          </p:cNvPr>
          <p:cNvSpPr txBox="1"/>
          <p:nvPr/>
        </p:nvSpPr>
        <p:spPr>
          <a:xfrm>
            <a:off x="3689307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Optical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UV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" name="Google Shape;572;p100">
            <a:extLst>
              <a:ext uri="{FF2B5EF4-FFF2-40B4-BE49-F238E27FC236}">
                <a16:creationId xmlns:a16="http://schemas.microsoft.com/office/drawing/2014/main" id="{7AB12D48-F80B-584E-2DB8-5C8887E790E3}"/>
              </a:ext>
            </a:extLst>
          </p:cNvPr>
          <p:cNvSpPr txBox="1"/>
          <p:nvPr/>
        </p:nvSpPr>
        <p:spPr>
          <a:xfrm>
            <a:off x="4816416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00FF"/>
                </a:solidFill>
                <a:latin typeface="Assistant"/>
                <a:ea typeface="Assistant"/>
                <a:cs typeface="Assistant"/>
                <a:sym typeface="Assistant"/>
              </a:rPr>
              <a:t>X-rays</a:t>
            </a:r>
            <a:endParaRPr sz="1867" b="1" kern="0" dirty="0">
              <a:solidFill>
                <a:srgbClr val="FF00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" name="Google Shape;573;p100">
            <a:extLst>
              <a:ext uri="{FF2B5EF4-FFF2-40B4-BE49-F238E27FC236}">
                <a16:creationId xmlns:a16="http://schemas.microsoft.com/office/drawing/2014/main" id="{9D64BAE6-5245-D08A-D38B-532DA1EE8DBD}"/>
              </a:ext>
            </a:extLst>
          </p:cNvPr>
          <p:cNvSpPr txBox="1"/>
          <p:nvPr/>
        </p:nvSpPr>
        <p:spPr>
          <a:xfrm>
            <a:off x="6670227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rPr>
              <a:t>Low-energy γ-rays</a:t>
            </a:r>
            <a:endParaRPr sz="1867" b="1" kern="0" dirty="0">
              <a:solidFill>
                <a:srgbClr val="191919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" name="Google Shape;574;p100">
            <a:extLst>
              <a:ext uri="{FF2B5EF4-FFF2-40B4-BE49-F238E27FC236}">
                <a16:creationId xmlns:a16="http://schemas.microsoft.com/office/drawing/2014/main" id="{37F6F6FC-4C4D-6451-F90E-642CA36CBCF0}"/>
              </a:ext>
            </a:extLst>
          </p:cNvPr>
          <p:cNvSpPr txBox="1"/>
          <p:nvPr/>
        </p:nvSpPr>
        <p:spPr>
          <a:xfrm>
            <a:off x="8490100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1867" b="1" kern="0">
                <a:solidFill>
                  <a:srgbClr val="274E13"/>
                </a:solidFill>
                <a:latin typeface="Assistant"/>
                <a:ea typeface="Assistant"/>
                <a:cs typeface="Assistant"/>
                <a:sym typeface="Assistant"/>
              </a:rPr>
              <a:t>Very High Energy (VHE) γ-rays</a:t>
            </a:r>
            <a:endParaRPr sz="1867" b="1" kern="0">
              <a:solidFill>
                <a:srgbClr val="274E13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1" name="Google Shape;524;p96">
            <a:extLst>
              <a:ext uri="{FF2B5EF4-FFF2-40B4-BE49-F238E27FC236}">
                <a16:creationId xmlns:a16="http://schemas.microsoft.com/office/drawing/2014/main" id="{516FDF9B-BBAB-2290-E2B0-FCC0B8B6BC6B}"/>
              </a:ext>
            </a:extLst>
          </p:cNvPr>
          <p:cNvSpPr txBox="1">
            <a:spLocks/>
          </p:cNvSpPr>
          <p:nvPr/>
        </p:nvSpPr>
        <p:spPr>
          <a:xfrm>
            <a:off x="1" y="-64167"/>
            <a:ext cx="1017250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</a:pPr>
            <a:r>
              <a:rPr lang="en-US" sz="4000" kern="0" dirty="0">
                <a:solidFill>
                  <a:srgbClr val="F3F3F3"/>
                </a:solidFill>
                <a:latin typeface="Tw Cen MT Condensed" panose="020B0606020104020203" pitchFamily="34" charset="0"/>
              </a:rPr>
              <a:t>Blazar jet emission: multiwavelength &amp; highly variable  </a:t>
            </a:r>
          </a:p>
        </p:txBody>
      </p:sp>
      <p:sp>
        <p:nvSpPr>
          <p:cNvPr id="2" name="Google Shape;665;p107">
            <a:extLst>
              <a:ext uri="{FF2B5EF4-FFF2-40B4-BE49-F238E27FC236}">
                <a16:creationId xmlns:a16="http://schemas.microsoft.com/office/drawing/2014/main" id="{C4DDF4FE-1A40-5938-CEBA-1E10BF3791D2}"/>
              </a:ext>
            </a:extLst>
          </p:cNvPr>
          <p:cNvSpPr txBox="1"/>
          <p:nvPr/>
        </p:nvSpPr>
        <p:spPr>
          <a:xfrm>
            <a:off x="9794236" y="-2164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24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>
          <a:extLst>
            <a:ext uri="{FF2B5EF4-FFF2-40B4-BE49-F238E27FC236}">
              <a16:creationId xmlns:a16="http://schemas.microsoft.com/office/drawing/2014/main" id="{D15A7D11-17F5-396F-F5C5-6513AD0E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6">
            <a:extLst>
              <a:ext uri="{FF2B5EF4-FFF2-40B4-BE49-F238E27FC236}">
                <a16:creationId xmlns:a16="http://schemas.microsoft.com/office/drawing/2014/main" id="{CAFC7127-0D39-4039-41DA-07CE1A65820A}"/>
              </a:ext>
            </a:extLst>
          </p:cNvPr>
          <p:cNvSpPr txBox="1"/>
          <p:nvPr/>
        </p:nvSpPr>
        <p:spPr>
          <a:xfrm>
            <a:off x="70300" y="6057900"/>
            <a:ext cx="26960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Adapted from </a:t>
            </a:r>
            <a:endParaRPr sz="1867" kern="0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Marcotulli+24</a:t>
            </a:r>
            <a:endParaRPr sz="1867" b="1" kern="0" dirty="0">
              <a:solidFill>
                <a:srgbClr val="F3F3F3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pic>
        <p:nvPicPr>
          <p:cNvPr id="4" name="Google Shape;554;p99">
            <a:extLst>
              <a:ext uri="{FF2B5EF4-FFF2-40B4-BE49-F238E27FC236}">
                <a16:creationId xmlns:a16="http://schemas.microsoft.com/office/drawing/2014/main" id="{7BD4B974-61BF-357E-EC02-323715B023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167" y="685635"/>
            <a:ext cx="8595668" cy="6041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59;p99">
            <a:extLst>
              <a:ext uri="{FF2B5EF4-FFF2-40B4-BE49-F238E27FC236}">
                <a16:creationId xmlns:a16="http://schemas.microsoft.com/office/drawing/2014/main" id="{5D3A29A7-59BB-E042-9BFA-0EB4C306E83C}"/>
              </a:ext>
            </a:extLst>
          </p:cNvPr>
          <p:cNvSpPr txBox="1"/>
          <p:nvPr/>
        </p:nvSpPr>
        <p:spPr>
          <a:xfrm>
            <a:off x="23267" y="1753667"/>
            <a:ext cx="1774800" cy="21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Typical picture of a blazar monitored for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several years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at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all accessible wavelengths</a:t>
            </a:r>
            <a:endParaRPr sz="2667" b="1" kern="0" dirty="0">
              <a:solidFill>
                <a:srgbClr val="D9D9D9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cxnSp>
        <p:nvCxnSpPr>
          <p:cNvPr id="2" name="Google Shape;576;p100">
            <a:extLst>
              <a:ext uri="{FF2B5EF4-FFF2-40B4-BE49-F238E27FC236}">
                <a16:creationId xmlns:a16="http://schemas.microsoft.com/office/drawing/2014/main" id="{A91D75FE-C9FD-727E-DE1E-3A0DAA592617}"/>
              </a:ext>
            </a:extLst>
          </p:cNvPr>
          <p:cNvCxnSpPr/>
          <p:nvPr/>
        </p:nvCxnSpPr>
        <p:spPr>
          <a:xfrm rot="10800000" flipH="1">
            <a:off x="2919933" y="5643733"/>
            <a:ext cx="6425600" cy="19200"/>
          </a:xfrm>
          <a:prstGeom prst="straightConnector1">
            <a:avLst/>
          </a:prstGeom>
          <a:noFill/>
          <a:ln w="28575" cap="flat" cmpd="sng">
            <a:solidFill>
              <a:srgbClr val="08126C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3" name="Google Shape;577;p100">
            <a:extLst>
              <a:ext uri="{FF2B5EF4-FFF2-40B4-BE49-F238E27FC236}">
                <a16:creationId xmlns:a16="http://schemas.microsoft.com/office/drawing/2014/main" id="{642A6F72-DD1F-92B0-7BD5-3368A0E06932}"/>
              </a:ext>
            </a:extLst>
          </p:cNvPr>
          <p:cNvSpPr txBox="1"/>
          <p:nvPr/>
        </p:nvSpPr>
        <p:spPr>
          <a:xfrm>
            <a:off x="3728267" y="5093660"/>
            <a:ext cx="5119600" cy="52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 dirty="0">
                <a:solidFill>
                  <a:srgbClr val="08126C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15 orders of magnitude in frequency</a:t>
            </a:r>
            <a:endParaRPr sz="2667" b="1" kern="0" dirty="0">
              <a:solidFill>
                <a:srgbClr val="08126C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6" name="Google Shape;570;p100">
            <a:extLst>
              <a:ext uri="{FF2B5EF4-FFF2-40B4-BE49-F238E27FC236}">
                <a16:creationId xmlns:a16="http://schemas.microsoft.com/office/drawing/2014/main" id="{15C6C0A6-0647-7C80-098D-0B5A5A5B247A}"/>
              </a:ext>
            </a:extLst>
          </p:cNvPr>
          <p:cNvSpPr txBox="1"/>
          <p:nvPr/>
        </p:nvSpPr>
        <p:spPr>
          <a:xfrm>
            <a:off x="2734700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B45F06"/>
                </a:solidFill>
                <a:latin typeface="Assistant"/>
                <a:ea typeface="Assistant"/>
                <a:cs typeface="Assistant"/>
                <a:sym typeface="Assistant"/>
              </a:rPr>
              <a:t>Infrared</a:t>
            </a:r>
            <a:endParaRPr sz="1867" b="1" kern="0" dirty="0">
              <a:solidFill>
                <a:srgbClr val="B45F0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7" name="Google Shape;571;p100">
            <a:extLst>
              <a:ext uri="{FF2B5EF4-FFF2-40B4-BE49-F238E27FC236}">
                <a16:creationId xmlns:a16="http://schemas.microsoft.com/office/drawing/2014/main" id="{CA2F5235-713A-F63B-C845-2C70212BFC0C}"/>
              </a:ext>
            </a:extLst>
          </p:cNvPr>
          <p:cNvSpPr txBox="1"/>
          <p:nvPr/>
        </p:nvSpPr>
        <p:spPr>
          <a:xfrm>
            <a:off x="3689307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Optical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UV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" name="Google Shape;572;p100">
            <a:extLst>
              <a:ext uri="{FF2B5EF4-FFF2-40B4-BE49-F238E27FC236}">
                <a16:creationId xmlns:a16="http://schemas.microsoft.com/office/drawing/2014/main" id="{5E4512EF-6779-57A2-8172-D048D19336B5}"/>
              </a:ext>
            </a:extLst>
          </p:cNvPr>
          <p:cNvSpPr txBox="1"/>
          <p:nvPr/>
        </p:nvSpPr>
        <p:spPr>
          <a:xfrm>
            <a:off x="4816416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00FF"/>
                </a:solidFill>
                <a:latin typeface="Assistant"/>
                <a:ea typeface="Assistant"/>
                <a:cs typeface="Assistant"/>
                <a:sym typeface="Assistant"/>
              </a:rPr>
              <a:t>X-rays</a:t>
            </a:r>
            <a:endParaRPr sz="1867" b="1" kern="0" dirty="0">
              <a:solidFill>
                <a:srgbClr val="FF00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" name="Google Shape;573;p100">
            <a:extLst>
              <a:ext uri="{FF2B5EF4-FFF2-40B4-BE49-F238E27FC236}">
                <a16:creationId xmlns:a16="http://schemas.microsoft.com/office/drawing/2014/main" id="{8714FB68-8A68-1CF2-7264-09FD294298E2}"/>
              </a:ext>
            </a:extLst>
          </p:cNvPr>
          <p:cNvSpPr txBox="1"/>
          <p:nvPr/>
        </p:nvSpPr>
        <p:spPr>
          <a:xfrm>
            <a:off x="6670227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rPr>
              <a:t>Low-energy γ-rays</a:t>
            </a:r>
            <a:endParaRPr sz="1867" b="1" kern="0">
              <a:solidFill>
                <a:srgbClr val="191919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" name="Google Shape;574;p100">
            <a:extLst>
              <a:ext uri="{FF2B5EF4-FFF2-40B4-BE49-F238E27FC236}">
                <a16:creationId xmlns:a16="http://schemas.microsoft.com/office/drawing/2014/main" id="{3BAEEB5F-DB67-D364-AF6E-99C535E60055}"/>
              </a:ext>
            </a:extLst>
          </p:cNvPr>
          <p:cNvSpPr txBox="1"/>
          <p:nvPr/>
        </p:nvSpPr>
        <p:spPr>
          <a:xfrm>
            <a:off x="8490100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1867" b="1" kern="0">
                <a:solidFill>
                  <a:srgbClr val="274E13"/>
                </a:solidFill>
                <a:latin typeface="Assistant"/>
                <a:ea typeface="Assistant"/>
                <a:cs typeface="Assistant"/>
                <a:sym typeface="Assistant"/>
              </a:rPr>
              <a:t>Very High Energy (VHE) γ-rays</a:t>
            </a:r>
            <a:endParaRPr sz="1867" b="1" kern="0">
              <a:solidFill>
                <a:srgbClr val="274E13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1" name="Google Shape;524;p96">
            <a:extLst>
              <a:ext uri="{FF2B5EF4-FFF2-40B4-BE49-F238E27FC236}">
                <a16:creationId xmlns:a16="http://schemas.microsoft.com/office/drawing/2014/main" id="{E16B1008-4DB3-7CFA-A900-3B7DB462BA48}"/>
              </a:ext>
            </a:extLst>
          </p:cNvPr>
          <p:cNvSpPr txBox="1">
            <a:spLocks/>
          </p:cNvSpPr>
          <p:nvPr/>
        </p:nvSpPr>
        <p:spPr>
          <a:xfrm>
            <a:off x="0" y="-64167"/>
            <a:ext cx="10311219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</a:pPr>
            <a:r>
              <a:rPr lang="en-US" sz="4000" kern="0">
                <a:solidFill>
                  <a:srgbClr val="F3F3F3"/>
                </a:solidFill>
                <a:latin typeface="Tw Cen MT Condensed" panose="020B0606020104020203" pitchFamily="34" charset="0"/>
              </a:rPr>
              <a:t>Blazar jet emission: multiwavelength &amp; highly variable  </a:t>
            </a:r>
            <a:endParaRPr lang="en-US" sz="4000" kern="0" dirty="0">
              <a:solidFill>
                <a:srgbClr val="F3F3F3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2" name="Google Shape;665;p107">
            <a:extLst>
              <a:ext uri="{FF2B5EF4-FFF2-40B4-BE49-F238E27FC236}">
                <a16:creationId xmlns:a16="http://schemas.microsoft.com/office/drawing/2014/main" id="{6BEBD7EC-6377-2AC5-4E63-ECE06A266AEE}"/>
              </a:ext>
            </a:extLst>
          </p:cNvPr>
          <p:cNvSpPr txBox="1"/>
          <p:nvPr/>
        </p:nvSpPr>
        <p:spPr>
          <a:xfrm>
            <a:off x="9794236" y="-2164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47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>
          <a:extLst>
            <a:ext uri="{FF2B5EF4-FFF2-40B4-BE49-F238E27FC236}">
              <a16:creationId xmlns:a16="http://schemas.microsoft.com/office/drawing/2014/main" id="{A1EB4D6B-782C-BFEF-17AE-E1F4E8ED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96">
            <a:extLst>
              <a:ext uri="{FF2B5EF4-FFF2-40B4-BE49-F238E27FC236}">
                <a16:creationId xmlns:a16="http://schemas.microsoft.com/office/drawing/2014/main" id="{DE1E0744-EE6F-D9CC-8660-32D099471E46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-64167"/>
            <a:ext cx="12140800" cy="8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000" dirty="0">
                <a:solidFill>
                  <a:schemeClr val="lt1"/>
                </a:solidFill>
                <a:latin typeface="Tw Cen MT Condensed" panose="020B0606020104020203" pitchFamily="34" charset="0"/>
              </a:rPr>
              <a:t>Blazar jet emission: multiwavelength &amp; highly variable  </a:t>
            </a:r>
            <a:endParaRPr sz="4000" dirty="0">
              <a:solidFill>
                <a:schemeClr val="lt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26" name="Google Shape;526;p96">
            <a:extLst>
              <a:ext uri="{FF2B5EF4-FFF2-40B4-BE49-F238E27FC236}">
                <a16:creationId xmlns:a16="http://schemas.microsoft.com/office/drawing/2014/main" id="{64323473-25C3-99DF-BEB1-0DB19BD37825}"/>
              </a:ext>
            </a:extLst>
          </p:cNvPr>
          <p:cNvSpPr txBox="1"/>
          <p:nvPr/>
        </p:nvSpPr>
        <p:spPr>
          <a:xfrm>
            <a:off x="70300" y="6057900"/>
            <a:ext cx="26960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Adapted from </a:t>
            </a:r>
            <a:endParaRPr sz="1867" kern="0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Marcotulli+24</a:t>
            </a:r>
            <a:endParaRPr sz="1867" b="1" kern="0" dirty="0">
              <a:solidFill>
                <a:srgbClr val="F3F3F3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pic>
        <p:nvPicPr>
          <p:cNvPr id="4" name="Google Shape;554;p99">
            <a:extLst>
              <a:ext uri="{FF2B5EF4-FFF2-40B4-BE49-F238E27FC236}">
                <a16:creationId xmlns:a16="http://schemas.microsoft.com/office/drawing/2014/main" id="{ABB108A7-6D62-6288-D211-77997322E2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167" y="685635"/>
            <a:ext cx="8595668" cy="6041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59;p99">
            <a:extLst>
              <a:ext uri="{FF2B5EF4-FFF2-40B4-BE49-F238E27FC236}">
                <a16:creationId xmlns:a16="http://schemas.microsoft.com/office/drawing/2014/main" id="{B1301B5D-8BF8-95A4-4B70-4930E698B1F3}"/>
              </a:ext>
            </a:extLst>
          </p:cNvPr>
          <p:cNvSpPr txBox="1"/>
          <p:nvPr/>
        </p:nvSpPr>
        <p:spPr>
          <a:xfrm>
            <a:off x="23267" y="1753667"/>
            <a:ext cx="1774800" cy="21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Typical picture of a blazar monitored for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several years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at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all accessible wavelengths</a:t>
            </a:r>
            <a:endParaRPr sz="2667" b="1" kern="0" dirty="0">
              <a:solidFill>
                <a:srgbClr val="D9D9D9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6" name="Google Shape;570;p100">
            <a:extLst>
              <a:ext uri="{FF2B5EF4-FFF2-40B4-BE49-F238E27FC236}">
                <a16:creationId xmlns:a16="http://schemas.microsoft.com/office/drawing/2014/main" id="{33C4EFA3-C718-F515-DA22-7FDA30B8100E}"/>
              </a:ext>
            </a:extLst>
          </p:cNvPr>
          <p:cNvSpPr txBox="1"/>
          <p:nvPr/>
        </p:nvSpPr>
        <p:spPr>
          <a:xfrm>
            <a:off x="2734700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B45F06"/>
                </a:solidFill>
                <a:latin typeface="Assistant"/>
                <a:ea typeface="Assistant"/>
                <a:cs typeface="Assistant"/>
                <a:sym typeface="Assistant"/>
              </a:rPr>
              <a:t>Infrared</a:t>
            </a:r>
            <a:endParaRPr sz="1867" b="1" kern="0" dirty="0">
              <a:solidFill>
                <a:srgbClr val="B45F0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7" name="Google Shape;571;p100">
            <a:extLst>
              <a:ext uri="{FF2B5EF4-FFF2-40B4-BE49-F238E27FC236}">
                <a16:creationId xmlns:a16="http://schemas.microsoft.com/office/drawing/2014/main" id="{7CD6B86D-3643-36DC-B41A-4FF05F50CEBA}"/>
              </a:ext>
            </a:extLst>
          </p:cNvPr>
          <p:cNvSpPr txBox="1"/>
          <p:nvPr/>
        </p:nvSpPr>
        <p:spPr>
          <a:xfrm>
            <a:off x="3689307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Optical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UV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" name="Google Shape;572;p100">
            <a:extLst>
              <a:ext uri="{FF2B5EF4-FFF2-40B4-BE49-F238E27FC236}">
                <a16:creationId xmlns:a16="http://schemas.microsoft.com/office/drawing/2014/main" id="{EF716FC2-B3CA-58A2-987A-827577DB3281}"/>
              </a:ext>
            </a:extLst>
          </p:cNvPr>
          <p:cNvSpPr txBox="1"/>
          <p:nvPr/>
        </p:nvSpPr>
        <p:spPr>
          <a:xfrm>
            <a:off x="4816416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00FF"/>
                </a:solidFill>
                <a:latin typeface="Assistant"/>
                <a:ea typeface="Assistant"/>
                <a:cs typeface="Assistant"/>
                <a:sym typeface="Assistant"/>
              </a:rPr>
              <a:t>X-rays</a:t>
            </a:r>
            <a:endParaRPr sz="1867" b="1" kern="0" dirty="0">
              <a:solidFill>
                <a:srgbClr val="FF00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" name="Google Shape;573;p100">
            <a:extLst>
              <a:ext uri="{FF2B5EF4-FFF2-40B4-BE49-F238E27FC236}">
                <a16:creationId xmlns:a16="http://schemas.microsoft.com/office/drawing/2014/main" id="{8930A051-C52B-5D5F-CA89-59BE9BA4935E}"/>
              </a:ext>
            </a:extLst>
          </p:cNvPr>
          <p:cNvSpPr txBox="1"/>
          <p:nvPr/>
        </p:nvSpPr>
        <p:spPr>
          <a:xfrm>
            <a:off x="6670227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rPr>
              <a:t>Low-energy γ-rays</a:t>
            </a:r>
            <a:endParaRPr sz="1867" b="1" kern="0">
              <a:solidFill>
                <a:srgbClr val="191919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" name="Google Shape;574;p100">
            <a:extLst>
              <a:ext uri="{FF2B5EF4-FFF2-40B4-BE49-F238E27FC236}">
                <a16:creationId xmlns:a16="http://schemas.microsoft.com/office/drawing/2014/main" id="{59789D1D-240A-56E4-1015-1074AEBA054F}"/>
              </a:ext>
            </a:extLst>
          </p:cNvPr>
          <p:cNvSpPr txBox="1"/>
          <p:nvPr/>
        </p:nvSpPr>
        <p:spPr>
          <a:xfrm>
            <a:off x="8490100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1867" b="1" kern="0">
                <a:solidFill>
                  <a:srgbClr val="274E13"/>
                </a:solidFill>
                <a:latin typeface="Assistant"/>
                <a:ea typeface="Assistant"/>
                <a:cs typeface="Assistant"/>
                <a:sym typeface="Assistant"/>
              </a:rPr>
              <a:t>Very High Energy (VHE) γ-rays</a:t>
            </a:r>
            <a:endParaRPr sz="1867" b="1" kern="0">
              <a:solidFill>
                <a:srgbClr val="274E13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cxnSp>
        <p:nvCxnSpPr>
          <p:cNvPr id="11" name="Google Shape;593;p101">
            <a:extLst>
              <a:ext uri="{FF2B5EF4-FFF2-40B4-BE49-F238E27FC236}">
                <a16:creationId xmlns:a16="http://schemas.microsoft.com/office/drawing/2014/main" id="{75EADF61-52C7-C085-F610-CF5860349BB2}"/>
              </a:ext>
            </a:extLst>
          </p:cNvPr>
          <p:cNvCxnSpPr/>
          <p:nvPr/>
        </p:nvCxnSpPr>
        <p:spPr>
          <a:xfrm>
            <a:off x="6339300" y="1923600"/>
            <a:ext cx="38400" cy="3560800"/>
          </a:xfrm>
          <a:prstGeom prst="straightConnector1">
            <a:avLst/>
          </a:prstGeom>
          <a:noFill/>
          <a:ln w="28575" cap="flat" cmpd="sng">
            <a:solidFill>
              <a:srgbClr val="08126C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Google Shape;594;p101">
            <a:extLst>
              <a:ext uri="{FF2B5EF4-FFF2-40B4-BE49-F238E27FC236}">
                <a16:creationId xmlns:a16="http://schemas.microsoft.com/office/drawing/2014/main" id="{D8BBB529-708E-0C22-4F06-1AF01EF2B8F8}"/>
              </a:ext>
            </a:extLst>
          </p:cNvPr>
          <p:cNvSpPr txBox="1"/>
          <p:nvPr/>
        </p:nvSpPr>
        <p:spPr>
          <a:xfrm>
            <a:off x="3877700" y="4709367"/>
            <a:ext cx="2563200" cy="52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 dirty="0">
                <a:solidFill>
                  <a:srgbClr val="08126C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~2-3 orders of magnitude in flux variations!</a:t>
            </a:r>
            <a:endParaRPr sz="2667" b="1" kern="0" dirty="0">
              <a:solidFill>
                <a:srgbClr val="08126C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" name="Google Shape;665;p107">
            <a:extLst>
              <a:ext uri="{FF2B5EF4-FFF2-40B4-BE49-F238E27FC236}">
                <a16:creationId xmlns:a16="http://schemas.microsoft.com/office/drawing/2014/main" id="{22A8F7CB-A7ED-E910-BD27-8A24D4CEB231}"/>
              </a:ext>
            </a:extLst>
          </p:cNvPr>
          <p:cNvSpPr txBox="1"/>
          <p:nvPr/>
        </p:nvSpPr>
        <p:spPr>
          <a:xfrm>
            <a:off x="9794236" y="-2164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89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>
          <a:extLst>
            <a:ext uri="{FF2B5EF4-FFF2-40B4-BE49-F238E27FC236}">
              <a16:creationId xmlns:a16="http://schemas.microsoft.com/office/drawing/2014/main" id="{4FBFBA23-FEA3-C5C7-04BC-A481E2CBF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96">
            <a:extLst>
              <a:ext uri="{FF2B5EF4-FFF2-40B4-BE49-F238E27FC236}">
                <a16:creationId xmlns:a16="http://schemas.microsoft.com/office/drawing/2014/main" id="{91EB959F-D2C8-FDB9-8578-79B7BA123E5D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-64167"/>
            <a:ext cx="12140800" cy="8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000" dirty="0">
                <a:solidFill>
                  <a:schemeClr val="lt1"/>
                </a:solidFill>
                <a:latin typeface="Tw Cen MT Condensed" panose="020B0606020104020203" pitchFamily="34" charset="0"/>
              </a:rPr>
              <a:t>Blazar jet emission: multiwavelength &amp; highly variable  </a:t>
            </a:r>
            <a:endParaRPr sz="4000" dirty="0">
              <a:solidFill>
                <a:schemeClr val="lt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26" name="Google Shape;526;p96">
            <a:extLst>
              <a:ext uri="{FF2B5EF4-FFF2-40B4-BE49-F238E27FC236}">
                <a16:creationId xmlns:a16="http://schemas.microsoft.com/office/drawing/2014/main" id="{E5E32EE2-B62B-012C-769F-2ACF893EC499}"/>
              </a:ext>
            </a:extLst>
          </p:cNvPr>
          <p:cNvSpPr txBox="1"/>
          <p:nvPr/>
        </p:nvSpPr>
        <p:spPr>
          <a:xfrm>
            <a:off x="70300" y="6057900"/>
            <a:ext cx="26960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Adapted from </a:t>
            </a:r>
            <a:endParaRPr sz="1867" kern="0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Marcotulli+24</a:t>
            </a:r>
            <a:endParaRPr sz="1867" b="1" kern="0" dirty="0">
              <a:solidFill>
                <a:srgbClr val="F3F3F3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pic>
        <p:nvPicPr>
          <p:cNvPr id="4" name="Google Shape;554;p99">
            <a:extLst>
              <a:ext uri="{FF2B5EF4-FFF2-40B4-BE49-F238E27FC236}">
                <a16:creationId xmlns:a16="http://schemas.microsoft.com/office/drawing/2014/main" id="{020EEC3C-D204-53F6-8AB7-749441F6FD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167" y="685635"/>
            <a:ext cx="8595668" cy="6041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59;p99">
            <a:extLst>
              <a:ext uri="{FF2B5EF4-FFF2-40B4-BE49-F238E27FC236}">
                <a16:creationId xmlns:a16="http://schemas.microsoft.com/office/drawing/2014/main" id="{13B962AC-F3DC-D982-9C01-47DFAB0527B8}"/>
              </a:ext>
            </a:extLst>
          </p:cNvPr>
          <p:cNvSpPr txBox="1"/>
          <p:nvPr/>
        </p:nvSpPr>
        <p:spPr>
          <a:xfrm>
            <a:off x="23267" y="1753667"/>
            <a:ext cx="1774800" cy="21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Typical picture of a blazar monitored for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several years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at</a:t>
            </a:r>
            <a:r>
              <a:rPr lang="en" sz="2667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 </a:t>
            </a:r>
            <a:r>
              <a:rPr lang="en" sz="2667" b="1" kern="0" dirty="0">
                <a:solidFill>
                  <a:srgbClr val="D9D9D9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all accessible wavelengths</a:t>
            </a:r>
            <a:endParaRPr sz="2667" b="1" kern="0" dirty="0">
              <a:solidFill>
                <a:srgbClr val="D9D9D9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6" name="Google Shape;570;p100">
            <a:extLst>
              <a:ext uri="{FF2B5EF4-FFF2-40B4-BE49-F238E27FC236}">
                <a16:creationId xmlns:a16="http://schemas.microsoft.com/office/drawing/2014/main" id="{6061BAF0-534D-C4EC-2DBB-F497DD5F7AD2}"/>
              </a:ext>
            </a:extLst>
          </p:cNvPr>
          <p:cNvSpPr txBox="1"/>
          <p:nvPr/>
        </p:nvSpPr>
        <p:spPr>
          <a:xfrm>
            <a:off x="2734700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B45F06"/>
                </a:solidFill>
                <a:latin typeface="Assistant"/>
                <a:ea typeface="Assistant"/>
                <a:cs typeface="Assistant"/>
                <a:sym typeface="Assistant"/>
              </a:rPr>
              <a:t>Infrared</a:t>
            </a:r>
            <a:endParaRPr sz="1867" b="1" kern="0" dirty="0">
              <a:solidFill>
                <a:srgbClr val="B45F0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7" name="Google Shape;571;p100">
            <a:extLst>
              <a:ext uri="{FF2B5EF4-FFF2-40B4-BE49-F238E27FC236}">
                <a16:creationId xmlns:a16="http://schemas.microsoft.com/office/drawing/2014/main" id="{6A5BFAF5-7516-7EB1-A24A-74938096E776}"/>
              </a:ext>
            </a:extLst>
          </p:cNvPr>
          <p:cNvSpPr txBox="1"/>
          <p:nvPr/>
        </p:nvSpPr>
        <p:spPr>
          <a:xfrm>
            <a:off x="3689307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Optical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UV</a:t>
            </a:r>
            <a:endParaRPr sz="1867" b="1" kern="0" dirty="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" name="Google Shape;572;p100">
            <a:extLst>
              <a:ext uri="{FF2B5EF4-FFF2-40B4-BE49-F238E27FC236}">
                <a16:creationId xmlns:a16="http://schemas.microsoft.com/office/drawing/2014/main" id="{22A11313-A87F-08B8-5D63-BEC47687FBEF}"/>
              </a:ext>
            </a:extLst>
          </p:cNvPr>
          <p:cNvSpPr txBox="1"/>
          <p:nvPr/>
        </p:nvSpPr>
        <p:spPr>
          <a:xfrm>
            <a:off x="4816416" y="1234181"/>
            <a:ext cx="12012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F00FF"/>
                </a:solidFill>
                <a:latin typeface="Assistant"/>
                <a:ea typeface="Assistant"/>
                <a:cs typeface="Assistant"/>
                <a:sym typeface="Assistant"/>
              </a:rPr>
              <a:t>X-rays</a:t>
            </a:r>
            <a:endParaRPr sz="1867" b="1" kern="0" dirty="0">
              <a:solidFill>
                <a:srgbClr val="FF00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" name="Google Shape;573;p100">
            <a:extLst>
              <a:ext uri="{FF2B5EF4-FFF2-40B4-BE49-F238E27FC236}">
                <a16:creationId xmlns:a16="http://schemas.microsoft.com/office/drawing/2014/main" id="{8B916D61-398E-33DF-FE06-9061789FC7B4}"/>
              </a:ext>
            </a:extLst>
          </p:cNvPr>
          <p:cNvSpPr txBox="1"/>
          <p:nvPr/>
        </p:nvSpPr>
        <p:spPr>
          <a:xfrm>
            <a:off x="6670227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rPr>
              <a:t>Low-energy γ-rays</a:t>
            </a:r>
            <a:endParaRPr sz="1867" b="1" kern="0">
              <a:solidFill>
                <a:srgbClr val="191919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" name="Google Shape;574;p100">
            <a:extLst>
              <a:ext uri="{FF2B5EF4-FFF2-40B4-BE49-F238E27FC236}">
                <a16:creationId xmlns:a16="http://schemas.microsoft.com/office/drawing/2014/main" id="{8BAB1D17-E964-F596-9001-A169356D418E}"/>
              </a:ext>
            </a:extLst>
          </p:cNvPr>
          <p:cNvSpPr txBox="1"/>
          <p:nvPr/>
        </p:nvSpPr>
        <p:spPr>
          <a:xfrm>
            <a:off x="8490100" y="1234181"/>
            <a:ext cx="16824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1867" b="1" kern="0">
                <a:solidFill>
                  <a:srgbClr val="274E13"/>
                </a:solidFill>
                <a:latin typeface="Assistant"/>
                <a:ea typeface="Assistant"/>
                <a:cs typeface="Assistant"/>
                <a:sym typeface="Assistant"/>
              </a:rPr>
              <a:t>Very High Energy (VHE) γ-rays</a:t>
            </a:r>
            <a:endParaRPr sz="1867" b="1" kern="0">
              <a:solidFill>
                <a:srgbClr val="274E13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2" name="Google Shape;594;p101">
            <a:extLst>
              <a:ext uri="{FF2B5EF4-FFF2-40B4-BE49-F238E27FC236}">
                <a16:creationId xmlns:a16="http://schemas.microsoft.com/office/drawing/2014/main" id="{96CB98F7-98DE-9936-E321-86105123CE99}"/>
              </a:ext>
            </a:extLst>
          </p:cNvPr>
          <p:cNvSpPr txBox="1"/>
          <p:nvPr/>
        </p:nvSpPr>
        <p:spPr>
          <a:xfrm>
            <a:off x="5114064" y="4043390"/>
            <a:ext cx="2563200" cy="52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 dirty="0">
                <a:solidFill>
                  <a:srgbClr val="C00000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GAPS!</a:t>
            </a:r>
            <a:endParaRPr sz="2667" b="1" kern="0" dirty="0">
              <a:solidFill>
                <a:srgbClr val="C00000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" name="Google Shape;665;p107">
            <a:extLst>
              <a:ext uri="{FF2B5EF4-FFF2-40B4-BE49-F238E27FC236}">
                <a16:creationId xmlns:a16="http://schemas.microsoft.com/office/drawing/2014/main" id="{187EA325-B1B5-EB88-76AA-04B01197DE86}"/>
              </a:ext>
            </a:extLst>
          </p:cNvPr>
          <p:cNvSpPr txBox="1"/>
          <p:nvPr/>
        </p:nvSpPr>
        <p:spPr>
          <a:xfrm>
            <a:off x="9794236" y="-2164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593;p101">
            <a:extLst>
              <a:ext uri="{FF2B5EF4-FFF2-40B4-BE49-F238E27FC236}">
                <a16:creationId xmlns:a16="http://schemas.microsoft.com/office/drawing/2014/main" id="{17F248CA-C860-0828-861A-13161A2A944C}"/>
              </a:ext>
            </a:extLst>
          </p:cNvPr>
          <p:cNvCxnSpPr>
            <a:cxnSpLocks/>
          </p:cNvCxnSpPr>
          <p:nvPr/>
        </p:nvCxnSpPr>
        <p:spPr>
          <a:xfrm>
            <a:off x="5784352" y="3729519"/>
            <a:ext cx="1222625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7" name="Google Shape;593;p101">
            <a:extLst>
              <a:ext uri="{FF2B5EF4-FFF2-40B4-BE49-F238E27FC236}">
                <a16:creationId xmlns:a16="http://schemas.microsoft.com/office/drawing/2014/main" id="{6376444C-C713-F72F-F12D-15BBB44A187C}"/>
              </a:ext>
            </a:extLst>
          </p:cNvPr>
          <p:cNvCxnSpPr>
            <a:cxnSpLocks/>
          </p:cNvCxnSpPr>
          <p:nvPr/>
        </p:nvCxnSpPr>
        <p:spPr>
          <a:xfrm>
            <a:off x="4086656" y="3729519"/>
            <a:ext cx="803851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10359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96B6-3FFD-2238-2EE1-20A4E858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see neutrinos, do we expect photons? YES!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21E36-1227-7DD9-195F-6F1B8379D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914" y="4249247"/>
            <a:ext cx="3514344" cy="16033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Remember: </a:t>
            </a:r>
          </a:p>
          <a:p>
            <a:pPr marL="0" indent="0">
              <a:buNone/>
            </a:pPr>
            <a:r>
              <a:rPr lang="en-US" dirty="0"/>
              <a:t>Neutrino sources can be steady electromagnetic emitters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29F12-F9CF-61A1-186D-16AA1D4A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2" y="1690688"/>
            <a:ext cx="6183363" cy="4463237"/>
          </a:xfrm>
          <a:prstGeom prst="roundRect">
            <a:avLst/>
          </a:prstGeom>
        </p:spPr>
      </p:pic>
      <p:sp>
        <p:nvSpPr>
          <p:cNvPr id="4" name="Google Shape;665;p107">
            <a:extLst>
              <a:ext uri="{FF2B5EF4-FFF2-40B4-BE49-F238E27FC236}">
                <a16:creationId xmlns:a16="http://schemas.microsoft.com/office/drawing/2014/main" id="{9AA7B98B-9964-54E6-F730-6609C007B573}"/>
              </a:ext>
            </a:extLst>
          </p:cNvPr>
          <p:cNvSpPr txBox="1"/>
          <p:nvPr/>
        </p:nvSpPr>
        <p:spPr>
          <a:xfrm>
            <a:off x="6372" y="6468254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ADE915-5B18-83B4-9906-0447CB06EDD0}"/>
              </a:ext>
            </a:extLst>
          </p:cNvPr>
          <p:cNvSpPr txBox="1">
            <a:spLocks/>
          </p:cNvSpPr>
          <p:nvPr/>
        </p:nvSpPr>
        <p:spPr>
          <a:xfrm>
            <a:off x="676000" y="2608753"/>
            <a:ext cx="3514344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Hadronic &amp; photo-hadronic interactions </a:t>
            </a:r>
          </a:p>
        </p:txBody>
      </p:sp>
    </p:spTree>
    <p:extLst>
      <p:ext uri="{BB962C8B-B14F-4D97-AF65-F5344CB8AC3E}">
        <p14:creationId xmlns:p14="http://schemas.microsoft.com/office/powerpoint/2010/main" val="255263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2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12140800" cy="8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000" dirty="0">
                <a:solidFill>
                  <a:schemeClr val="lt1"/>
                </a:solidFill>
                <a:latin typeface="Tw Cen MT Condensed" panose="020B0606020104020203" pitchFamily="34" charset="0"/>
              </a:rPr>
              <a:t>Timing is of the essence</a:t>
            </a:r>
            <a:endParaRPr sz="4000" dirty="0">
              <a:solidFill>
                <a:schemeClr val="lt1"/>
              </a:solidFill>
              <a:latin typeface="Tw Cen MT Condensed" panose="020B0606020104020203" pitchFamily="34" charset="0"/>
            </a:endParaRPr>
          </a:p>
        </p:txBody>
      </p:sp>
      <p:grpSp>
        <p:nvGrpSpPr>
          <p:cNvPr id="605" name="Google Shape;605;p102"/>
          <p:cNvGrpSpPr/>
          <p:nvPr/>
        </p:nvGrpSpPr>
        <p:grpSpPr>
          <a:xfrm>
            <a:off x="1798167" y="720000"/>
            <a:ext cx="8595668" cy="6069021"/>
            <a:chOff x="1348625" y="540000"/>
            <a:chExt cx="6446751" cy="4551766"/>
          </a:xfrm>
        </p:grpSpPr>
        <p:pic>
          <p:nvPicPr>
            <p:cNvPr id="606" name="Google Shape;606;p10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48625" y="540000"/>
              <a:ext cx="6446751" cy="4551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102"/>
            <p:cNvPicPr preferRelativeResize="0"/>
            <p:nvPr/>
          </p:nvPicPr>
          <p:blipFill rotWithShape="1">
            <a:blip r:embed="rId4">
              <a:alphaModFix/>
            </a:blip>
            <a:srcRect r="96112"/>
            <a:stretch/>
          </p:blipFill>
          <p:spPr>
            <a:xfrm>
              <a:off x="1348625" y="550163"/>
              <a:ext cx="250624" cy="4531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526;p96">
            <a:extLst>
              <a:ext uri="{FF2B5EF4-FFF2-40B4-BE49-F238E27FC236}">
                <a16:creationId xmlns:a16="http://schemas.microsoft.com/office/drawing/2014/main" id="{6991D2C9-7A9B-D4B2-750D-A2650D402B94}"/>
              </a:ext>
            </a:extLst>
          </p:cNvPr>
          <p:cNvSpPr txBox="1"/>
          <p:nvPr/>
        </p:nvSpPr>
        <p:spPr>
          <a:xfrm>
            <a:off x="83970" y="5750046"/>
            <a:ext cx="1714196" cy="110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Adapted from </a:t>
            </a:r>
            <a:endParaRPr sz="1867" kern="0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Marcotulli+24, Madejski+13</a:t>
            </a:r>
            <a:endParaRPr sz="1867" kern="0" dirty="0">
              <a:solidFill>
                <a:srgbClr val="F3F3F3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A2D63FA4-A0D4-EDF5-C463-96F234A24C34}"/>
              </a:ext>
            </a:extLst>
          </p:cNvPr>
          <p:cNvSpPr txBox="1"/>
          <p:nvPr/>
        </p:nvSpPr>
        <p:spPr>
          <a:xfrm>
            <a:off x="9794236" y="-2164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03"/>
          <p:cNvGrpSpPr/>
          <p:nvPr/>
        </p:nvGrpSpPr>
        <p:grpSpPr>
          <a:xfrm>
            <a:off x="1798167" y="716311"/>
            <a:ext cx="8595668" cy="6069021"/>
            <a:chOff x="1348625" y="537233"/>
            <a:chExt cx="6446751" cy="4551766"/>
          </a:xfrm>
        </p:grpSpPr>
        <p:pic>
          <p:nvPicPr>
            <p:cNvPr id="614" name="Google Shape;614;p10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48625" y="537233"/>
              <a:ext cx="6446751" cy="4551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p103"/>
            <p:cNvPicPr preferRelativeResize="0"/>
            <p:nvPr/>
          </p:nvPicPr>
          <p:blipFill rotWithShape="1">
            <a:blip r:embed="rId4">
              <a:alphaModFix/>
            </a:blip>
            <a:srcRect r="96112"/>
            <a:stretch/>
          </p:blipFill>
          <p:spPr>
            <a:xfrm>
              <a:off x="1348625" y="550163"/>
              <a:ext cx="250624" cy="4531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7" name="Google Shape;617;p103"/>
          <p:cNvSpPr txBox="1"/>
          <p:nvPr/>
        </p:nvSpPr>
        <p:spPr>
          <a:xfrm>
            <a:off x="3700600" y="3730600"/>
            <a:ext cx="1440400" cy="710000"/>
          </a:xfrm>
          <a:prstGeom prst="rect">
            <a:avLst/>
          </a:prstGeom>
          <a:noFill/>
          <a:ln>
            <a:noFill/>
          </a:ln>
          <a:effectLst>
            <a:outerShdw blurRad="57150" dist="19050" dir="24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E69138"/>
                </a:solidFill>
                <a:latin typeface="Assistant"/>
                <a:ea typeface="Assistant"/>
                <a:cs typeface="Assistant"/>
                <a:sym typeface="Assistant"/>
              </a:rPr>
              <a:t>Synchrotron radiation from the jet</a:t>
            </a:r>
            <a:endParaRPr sz="1600" b="1" kern="0" dirty="0">
              <a:solidFill>
                <a:srgbClr val="E6913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618" name="Google Shape;618;p103"/>
          <p:cNvSpPr txBox="1"/>
          <p:nvPr/>
        </p:nvSpPr>
        <p:spPr>
          <a:xfrm>
            <a:off x="6454233" y="4293867"/>
            <a:ext cx="1857200" cy="710000"/>
          </a:xfrm>
          <a:prstGeom prst="rect">
            <a:avLst/>
          </a:prstGeom>
          <a:noFill/>
          <a:ln>
            <a:noFill/>
          </a:ln>
          <a:effectLst>
            <a:outerShdw blurRad="57150" dist="19050" dir="24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38761D"/>
                </a:solidFill>
                <a:latin typeface="Assistant"/>
                <a:ea typeface="Assistant"/>
                <a:cs typeface="Assistant"/>
                <a:sym typeface="Assistant"/>
              </a:rPr>
              <a:t>Inverse Compton radiation from the jet</a:t>
            </a:r>
            <a:endParaRPr sz="1600" b="1" kern="0">
              <a:solidFill>
                <a:srgbClr val="38761D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" name="Google Shape;603;p102">
            <a:extLst>
              <a:ext uri="{FF2B5EF4-FFF2-40B4-BE49-F238E27FC236}">
                <a16:creationId xmlns:a16="http://schemas.microsoft.com/office/drawing/2014/main" id="{F5F12384-4908-D773-1BA2-D7AAEDD06FEE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393833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</a:pPr>
            <a:r>
              <a:rPr lang="en-US" sz="4000" kern="0">
                <a:solidFill>
                  <a:srgbClr val="F3F3F3"/>
                </a:solidFill>
                <a:latin typeface="Tw Cen MT Condensed" panose="020B0606020104020203" pitchFamily="34" charset="0"/>
              </a:rPr>
              <a:t>Timing is of the essence</a:t>
            </a:r>
            <a:endParaRPr lang="en-US" sz="4000" kern="0" dirty="0">
              <a:solidFill>
                <a:srgbClr val="F3F3F3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4" name="Google Shape;665;p107">
            <a:extLst>
              <a:ext uri="{FF2B5EF4-FFF2-40B4-BE49-F238E27FC236}">
                <a16:creationId xmlns:a16="http://schemas.microsoft.com/office/drawing/2014/main" id="{365BA873-D1A1-C1EC-4824-E27021BBD24E}"/>
              </a:ext>
            </a:extLst>
          </p:cNvPr>
          <p:cNvSpPr txBox="1"/>
          <p:nvPr/>
        </p:nvSpPr>
        <p:spPr>
          <a:xfrm>
            <a:off x="9794236" y="-2164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DF7CBA-B0FC-9EEA-0C17-35CFEF66F5AD}"/>
              </a:ext>
            </a:extLst>
          </p:cNvPr>
          <p:cNvCxnSpPr>
            <a:cxnSpLocks/>
          </p:cNvCxnSpPr>
          <p:nvPr/>
        </p:nvCxnSpPr>
        <p:spPr>
          <a:xfrm flipV="1">
            <a:off x="421679" y="2925775"/>
            <a:ext cx="0" cy="14575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57DB78-E2DF-00AA-81A0-E393A51FE706}"/>
              </a:ext>
            </a:extLst>
          </p:cNvPr>
          <p:cNvCxnSpPr>
            <a:cxnSpLocks/>
          </p:cNvCxnSpPr>
          <p:nvPr/>
        </p:nvCxnSpPr>
        <p:spPr>
          <a:xfrm flipV="1">
            <a:off x="624879" y="2925775"/>
            <a:ext cx="0" cy="14575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3AF8E8-8276-70D2-9146-023195C14F97}"/>
              </a:ext>
            </a:extLst>
          </p:cNvPr>
          <p:cNvCxnSpPr>
            <a:cxnSpLocks/>
          </p:cNvCxnSpPr>
          <p:nvPr/>
        </p:nvCxnSpPr>
        <p:spPr>
          <a:xfrm flipV="1">
            <a:off x="828079" y="2925775"/>
            <a:ext cx="0" cy="145754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60FB60-DA27-093D-F805-D1FBDD6F568E}"/>
              </a:ext>
            </a:extLst>
          </p:cNvPr>
          <p:cNvSpPr/>
          <p:nvPr/>
        </p:nvSpPr>
        <p:spPr>
          <a:xfrm>
            <a:off x="194421" y="3310549"/>
            <a:ext cx="819612" cy="880545"/>
          </a:xfrm>
          <a:custGeom>
            <a:avLst/>
            <a:gdLst>
              <a:gd name="csX0" fmla="*/ 6350 w 1012825"/>
              <a:gd name="csY0" fmla="*/ 518568 h 683677"/>
              <a:gd name="csX1" fmla="*/ 508000 w 1012825"/>
              <a:gd name="csY1" fmla="*/ 683668 h 683677"/>
              <a:gd name="csX2" fmla="*/ 1012825 w 1012825"/>
              <a:gd name="csY2" fmla="*/ 512218 h 683677"/>
              <a:gd name="csX3" fmla="*/ 511175 w 1012825"/>
              <a:gd name="csY3" fmla="*/ 340768 h 683677"/>
              <a:gd name="csX4" fmla="*/ 0 w 1012825"/>
              <a:gd name="csY4" fmla="*/ 410618 h 683677"/>
              <a:gd name="csX5" fmla="*/ 511175 w 1012825"/>
              <a:gd name="csY5" fmla="*/ 524918 h 683677"/>
              <a:gd name="csX6" fmla="*/ 1009650 w 1012825"/>
              <a:gd name="csY6" fmla="*/ 337593 h 683677"/>
              <a:gd name="csX7" fmla="*/ 504825 w 1012825"/>
              <a:gd name="csY7" fmla="*/ 178843 h 683677"/>
              <a:gd name="csX8" fmla="*/ 9525 w 1012825"/>
              <a:gd name="csY8" fmla="*/ 267743 h 683677"/>
              <a:gd name="csX9" fmla="*/ 498475 w 1012825"/>
              <a:gd name="csY9" fmla="*/ 331243 h 683677"/>
              <a:gd name="csX10" fmla="*/ 1009650 w 1012825"/>
              <a:gd name="csY10" fmla="*/ 182018 h 683677"/>
              <a:gd name="csX11" fmla="*/ 508000 w 1012825"/>
              <a:gd name="csY11" fmla="*/ 1043 h 683677"/>
              <a:gd name="csX12" fmla="*/ 15875 w 1012825"/>
              <a:gd name="csY12" fmla="*/ 112168 h 683677"/>
              <a:gd name="csX13" fmla="*/ 498475 w 1012825"/>
              <a:gd name="csY13" fmla="*/ 204243 h 683677"/>
              <a:gd name="csX14" fmla="*/ 1000125 w 1012825"/>
              <a:gd name="csY14" fmla="*/ 7393 h 683677"/>
              <a:gd name="csX15" fmla="*/ 1000125 w 1012825"/>
              <a:gd name="csY15" fmla="*/ 7393 h 683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1012825" h="683677">
                <a:moveTo>
                  <a:pt x="6350" y="518568"/>
                </a:moveTo>
                <a:cubicBezTo>
                  <a:pt x="173302" y="601647"/>
                  <a:pt x="340254" y="684726"/>
                  <a:pt x="508000" y="683668"/>
                </a:cubicBezTo>
                <a:cubicBezTo>
                  <a:pt x="675746" y="682610"/>
                  <a:pt x="1012296" y="569368"/>
                  <a:pt x="1012825" y="512218"/>
                </a:cubicBezTo>
                <a:cubicBezTo>
                  <a:pt x="1013354" y="455068"/>
                  <a:pt x="679979" y="357701"/>
                  <a:pt x="511175" y="340768"/>
                </a:cubicBezTo>
                <a:cubicBezTo>
                  <a:pt x="342371" y="323835"/>
                  <a:pt x="0" y="379926"/>
                  <a:pt x="0" y="410618"/>
                </a:cubicBezTo>
                <a:cubicBezTo>
                  <a:pt x="0" y="441310"/>
                  <a:pt x="342900" y="537089"/>
                  <a:pt x="511175" y="524918"/>
                </a:cubicBezTo>
                <a:cubicBezTo>
                  <a:pt x="679450" y="512747"/>
                  <a:pt x="1010708" y="395272"/>
                  <a:pt x="1009650" y="337593"/>
                </a:cubicBezTo>
                <a:cubicBezTo>
                  <a:pt x="1008592" y="279914"/>
                  <a:pt x="671512" y="190485"/>
                  <a:pt x="504825" y="178843"/>
                </a:cubicBezTo>
                <a:cubicBezTo>
                  <a:pt x="338138" y="167201"/>
                  <a:pt x="10583" y="242343"/>
                  <a:pt x="9525" y="267743"/>
                </a:cubicBezTo>
                <a:cubicBezTo>
                  <a:pt x="8467" y="293143"/>
                  <a:pt x="331788" y="345530"/>
                  <a:pt x="498475" y="331243"/>
                </a:cubicBezTo>
                <a:cubicBezTo>
                  <a:pt x="665162" y="316956"/>
                  <a:pt x="1008063" y="237051"/>
                  <a:pt x="1009650" y="182018"/>
                </a:cubicBezTo>
                <a:cubicBezTo>
                  <a:pt x="1011237" y="126985"/>
                  <a:pt x="673629" y="12685"/>
                  <a:pt x="508000" y="1043"/>
                </a:cubicBezTo>
                <a:cubicBezTo>
                  <a:pt x="342371" y="-10599"/>
                  <a:pt x="17462" y="78301"/>
                  <a:pt x="15875" y="112168"/>
                </a:cubicBezTo>
                <a:cubicBezTo>
                  <a:pt x="14288" y="146035"/>
                  <a:pt x="334433" y="221705"/>
                  <a:pt x="498475" y="204243"/>
                </a:cubicBezTo>
                <a:cubicBezTo>
                  <a:pt x="662517" y="186781"/>
                  <a:pt x="1000125" y="7393"/>
                  <a:pt x="1000125" y="7393"/>
                </a:cubicBezTo>
                <a:lnTo>
                  <a:pt x="1000125" y="7393"/>
                </a:ln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E11755-418F-8084-015C-B14AC728AF60}"/>
              </a:ext>
            </a:extLst>
          </p:cNvPr>
          <p:cNvSpPr/>
          <p:nvPr/>
        </p:nvSpPr>
        <p:spPr>
          <a:xfrm>
            <a:off x="920741" y="3987800"/>
            <a:ext cx="97800" cy="978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EB06A0-BA6E-5F0D-6F71-377EF50AD272}"/>
              </a:ext>
            </a:extLst>
          </p:cNvPr>
          <p:cNvSpPr/>
          <p:nvPr/>
        </p:nvSpPr>
        <p:spPr>
          <a:xfrm rot="20696433">
            <a:off x="1097305" y="3897267"/>
            <a:ext cx="467423" cy="129840"/>
          </a:xfrm>
          <a:custGeom>
            <a:avLst/>
            <a:gdLst>
              <a:gd name="connsiteX0" fmla="*/ 0 w 10991088"/>
              <a:gd name="connsiteY0" fmla="*/ 941832 h 1883665"/>
              <a:gd name="connsiteX1" fmla="*/ 914400 w 10991088"/>
              <a:gd name="connsiteY1" fmla="*/ 0 h 1883665"/>
              <a:gd name="connsiteX2" fmla="*/ 1847088 w 10991088"/>
              <a:gd name="connsiteY2" fmla="*/ 941832 h 1883665"/>
              <a:gd name="connsiteX3" fmla="*/ 2761488 w 10991088"/>
              <a:gd name="connsiteY3" fmla="*/ 1865376 h 1883665"/>
              <a:gd name="connsiteX4" fmla="*/ 3666744 w 10991088"/>
              <a:gd name="connsiteY4" fmla="*/ 941832 h 1883665"/>
              <a:gd name="connsiteX5" fmla="*/ 4572000 w 10991088"/>
              <a:gd name="connsiteY5" fmla="*/ 36576 h 1883665"/>
              <a:gd name="connsiteX6" fmla="*/ 5486400 w 10991088"/>
              <a:gd name="connsiteY6" fmla="*/ 950976 h 1883665"/>
              <a:gd name="connsiteX7" fmla="*/ 6400800 w 10991088"/>
              <a:gd name="connsiteY7" fmla="*/ 1874520 h 1883665"/>
              <a:gd name="connsiteX8" fmla="*/ 7306056 w 10991088"/>
              <a:gd name="connsiteY8" fmla="*/ 932688 h 1883665"/>
              <a:gd name="connsiteX9" fmla="*/ 8211312 w 10991088"/>
              <a:gd name="connsiteY9" fmla="*/ 18288 h 1883665"/>
              <a:gd name="connsiteX10" fmla="*/ 9134856 w 10991088"/>
              <a:gd name="connsiteY10" fmla="*/ 941832 h 1883665"/>
              <a:gd name="connsiteX11" fmla="*/ 10040112 w 10991088"/>
              <a:gd name="connsiteY11" fmla="*/ 1883664 h 1883665"/>
              <a:gd name="connsiteX12" fmla="*/ 10991088 w 10991088"/>
              <a:gd name="connsiteY12" fmla="*/ 950976 h 1883665"/>
              <a:gd name="connsiteX13" fmla="*/ 10991088 w 10991088"/>
              <a:gd name="connsiteY13" fmla="*/ 950976 h 188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91088" h="1883665">
                <a:moveTo>
                  <a:pt x="0" y="941832"/>
                </a:moveTo>
                <a:cubicBezTo>
                  <a:pt x="303276" y="470916"/>
                  <a:pt x="606552" y="0"/>
                  <a:pt x="914400" y="0"/>
                </a:cubicBezTo>
                <a:cubicBezTo>
                  <a:pt x="1222248" y="0"/>
                  <a:pt x="1539240" y="630936"/>
                  <a:pt x="1847088" y="941832"/>
                </a:cubicBezTo>
                <a:cubicBezTo>
                  <a:pt x="2154936" y="1252728"/>
                  <a:pt x="2458212" y="1865376"/>
                  <a:pt x="2761488" y="1865376"/>
                </a:cubicBezTo>
                <a:cubicBezTo>
                  <a:pt x="3064764" y="1865376"/>
                  <a:pt x="3364992" y="1246632"/>
                  <a:pt x="3666744" y="941832"/>
                </a:cubicBezTo>
                <a:cubicBezTo>
                  <a:pt x="3968496" y="637032"/>
                  <a:pt x="4268724" y="35052"/>
                  <a:pt x="4572000" y="36576"/>
                </a:cubicBezTo>
                <a:cubicBezTo>
                  <a:pt x="4875276" y="38100"/>
                  <a:pt x="5486400" y="950976"/>
                  <a:pt x="5486400" y="950976"/>
                </a:cubicBezTo>
                <a:cubicBezTo>
                  <a:pt x="5791200" y="1257300"/>
                  <a:pt x="6097524" y="1877568"/>
                  <a:pt x="6400800" y="1874520"/>
                </a:cubicBezTo>
                <a:cubicBezTo>
                  <a:pt x="6704076" y="1871472"/>
                  <a:pt x="7004304" y="1242060"/>
                  <a:pt x="7306056" y="932688"/>
                </a:cubicBezTo>
                <a:cubicBezTo>
                  <a:pt x="7607808" y="623316"/>
                  <a:pt x="7906512" y="16764"/>
                  <a:pt x="8211312" y="18288"/>
                </a:cubicBezTo>
                <a:cubicBezTo>
                  <a:pt x="8516112" y="19812"/>
                  <a:pt x="8830056" y="630936"/>
                  <a:pt x="9134856" y="941832"/>
                </a:cubicBezTo>
                <a:cubicBezTo>
                  <a:pt x="9439656" y="1252728"/>
                  <a:pt x="9730740" y="1882140"/>
                  <a:pt x="10040112" y="1883664"/>
                </a:cubicBezTo>
                <a:cubicBezTo>
                  <a:pt x="10349484" y="1885188"/>
                  <a:pt x="10991088" y="950976"/>
                  <a:pt x="10991088" y="950976"/>
                </a:cubicBezTo>
                <a:lnTo>
                  <a:pt x="10991088" y="950976"/>
                </a:lnTo>
              </a:path>
            </a:pathLst>
          </a:custGeom>
          <a:noFill/>
          <a:ln>
            <a:solidFill>
              <a:srgbClr val="E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FA57D9-C423-834D-4F46-69793F64961A}"/>
              </a:ext>
            </a:extLst>
          </p:cNvPr>
          <p:cNvSpPr txBox="1"/>
          <p:nvPr/>
        </p:nvSpPr>
        <p:spPr>
          <a:xfrm>
            <a:off x="194421" y="2290695"/>
            <a:ext cx="57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097A80">
                    <a:lumMod val="20000"/>
                    <a:lumOff val="80000"/>
                  </a:srgbClr>
                </a:solidFill>
                <a:latin typeface="Tw Cen MT Condensed" panose="020B0606020104020203" pitchFamily="34" charset="0"/>
                <a:cs typeface="Arial"/>
                <a:sym typeface="Arial"/>
              </a:rPr>
              <a:t>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5F3558-E2AB-BB65-A88E-457F2BFE1876}"/>
              </a:ext>
            </a:extLst>
          </p:cNvPr>
          <p:cNvCxnSpPr/>
          <p:nvPr/>
        </p:nvCxnSpPr>
        <p:spPr>
          <a:xfrm>
            <a:off x="347134" y="2413000"/>
            <a:ext cx="168191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9B2FE1F-A063-0700-372D-6E8A860DE024}"/>
              </a:ext>
            </a:extLst>
          </p:cNvPr>
          <p:cNvSpPr txBox="1"/>
          <p:nvPr/>
        </p:nvSpPr>
        <p:spPr>
          <a:xfrm>
            <a:off x="768496" y="4128677"/>
            <a:ext cx="12264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C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electron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44EF13-5203-F857-F505-C2C06A241B8C}"/>
              </a:ext>
            </a:extLst>
          </p:cNvPr>
          <p:cNvSpPr txBox="1"/>
          <p:nvPr/>
        </p:nvSpPr>
        <p:spPr>
          <a:xfrm>
            <a:off x="1031279" y="3459611"/>
            <a:ext cx="12264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E06666"/>
                </a:solidFill>
                <a:latin typeface="Tw Cen MT Condensed" panose="020B0606020104020203" pitchFamily="34" charset="0"/>
                <a:cs typeface="Arial"/>
                <a:sym typeface="Arial"/>
              </a:rPr>
              <a:t>photon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00D27-121F-3B26-9ED8-40B240AE6D40}"/>
              </a:ext>
            </a:extLst>
          </p:cNvPr>
          <p:cNvCxnSpPr/>
          <p:nvPr/>
        </p:nvCxnSpPr>
        <p:spPr>
          <a:xfrm flipH="1" flipV="1">
            <a:off x="1573568" y="4128677"/>
            <a:ext cx="2127032" cy="3119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FF1DD0-9E22-04F2-1595-11D149E92986}"/>
              </a:ext>
            </a:extLst>
          </p:cNvPr>
          <p:cNvCxnSpPr>
            <a:cxnSpLocks/>
          </p:cNvCxnSpPr>
          <p:nvPr/>
        </p:nvCxnSpPr>
        <p:spPr>
          <a:xfrm>
            <a:off x="8500999" y="4484784"/>
            <a:ext cx="1875320" cy="620061"/>
          </a:xfrm>
          <a:prstGeom prst="straightConnector1">
            <a:avLst/>
          </a:prstGeom>
          <a:ln w="38100">
            <a:solidFill>
              <a:srgbClr val="0082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91546CD-9D87-03DA-A4CE-BF6F35B00355}"/>
              </a:ext>
            </a:extLst>
          </p:cNvPr>
          <p:cNvSpPr/>
          <p:nvPr/>
        </p:nvSpPr>
        <p:spPr>
          <a:xfrm>
            <a:off x="10621337" y="5885525"/>
            <a:ext cx="97800" cy="978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7E946A2-FCC4-B10C-FE81-81A7A2399C48}"/>
              </a:ext>
            </a:extLst>
          </p:cNvPr>
          <p:cNvSpPr/>
          <p:nvPr/>
        </p:nvSpPr>
        <p:spPr>
          <a:xfrm rot="1107927">
            <a:off x="10589793" y="5462188"/>
            <a:ext cx="467423" cy="129840"/>
          </a:xfrm>
          <a:custGeom>
            <a:avLst/>
            <a:gdLst>
              <a:gd name="connsiteX0" fmla="*/ 0 w 10991088"/>
              <a:gd name="connsiteY0" fmla="*/ 941832 h 1883665"/>
              <a:gd name="connsiteX1" fmla="*/ 914400 w 10991088"/>
              <a:gd name="connsiteY1" fmla="*/ 0 h 1883665"/>
              <a:gd name="connsiteX2" fmla="*/ 1847088 w 10991088"/>
              <a:gd name="connsiteY2" fmla="*/ 941832 h 1883665"/>
              <a:gd name="connsiteX3" fmla="*/ 2761488 w 10991088"/>
              <a:gd name="connsiteY3" fmla="*/ 1865376 h 1883665"/>
              <a:gd name="connsiteX4" fmla="*/ 3666744 w 10991088"/>
              <a:gd name="connsiteY4" fmla="*/ 941832 h 1883665"/>
              <a:gd name="connsiteX5" fmla="*/ 4572000 w 10991088"/>
              <a:gd name="connsiteY5" fmla="*/ 36576 h 1883665"/>
              <a:gd name="connsiteX6" fmla="*/ 5486400 w 10991088"/>
              <a:gd name="connsiteY6" fmla="*/ 950976 h 1883665"/>
              <a:gd name="connsiteX7" fmla="*/ 6400800 w 10991088"/>
              <a:gd name="connsiteY7" fmla="*/ 1874520 h 1883665"/>
              <a:gd name="connsiteX8" fmla="*/ 7306056 w 10991088"/>
              <a:gd name="connsiteY8" fmla="*/ 932688 h 1883665"/>
              <a:gd name="connsiteX9" fmla="*/ 8211312 w 10991088"/>
              <a:gd name="connsiteY9" fmla="*/ 18288 h 1883665"/>
              <a:gd name="connsiteX10" fmla="*/ 9134856 w 10991088"/>
              <a:gd name="connsiteY10" fmla="*/ 941832 h 1883665"/>
              <a:gd name="connsiteX11" fmla="*/ 10040112 w 10991088"/>
              <a:gd name="connsiteY11" fmla="*/ 1883664 h 1883665"/>
              <a:gd name="connsiteX12" fmla="*/ 10991088 w 10991088"/>
              <a:gd name="connsiteY12" fmla="*/ 950976 h 1883665"/>
              <a:gd name="connsiteX13" fmla="*/ 10991088 w 10991088"/>
              <a:gd name="connsiteY13" fmla="*/ 950976 h 188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91088" h="1883665">
                <a:moveTo>
                  <a:pt x="0" y="941832"/>
                </a:moveTo>
                <a:cubicBezTo>
                  <a:pt x="303276" y="470916"/>
                  <a:pt x="606552" y="0"/>
                  <a:pt x="914400" y="0"/>
                </a:cubicBezTo>
                <a:cubicBezTo>
                  <a:pt x="1222248" y="0"/>
                  <a:pt x="1539240" y="630936"/>
                  <a:pt x="1847088" y="941832"/>
                </a:cubicBezTo>
                <a:cubicBezTo>
                  <a:pt x="2154936" y="1252728"/>
                  <a:pt x="2458212" y="1865376"/>
                  <a:pt x="2761488" y="1865376"/>
                </a:cubicBezTo>
                <a:cubicBezTo>
                  <a:pt x="3064764" y="1865376"/>
                  <a:pt x="3364992" y="1246632"/>
                  <a:pt x="3666744" y="941832"/>
                </a:cubicBezTo>
                <a:cubicBezTo>
                  <a:pt x="3968496" y="637032"/>
                  <a:pt x="4268724" y="35052"/>
                  <a:pt x="4572000" y="36576"/>
                </a:cubicBezTo>
                <a:cubicBezTo>
                  <a:pt x="4875276" y="38100"/>
                  <a:pt x="5486400" y="950976"/>
                  <a:pt x="5486400" y="950976"/>
                </a:cubicBezTo>
                <a:cubicBezTo>
                  <a:pt x="5791200" y="1257300"/>
                  <a:pt x="6097524" y="1877568"/>
                  <a:pt x="6400800" y="1874520"/>
                </a:cubicBezTo>
                <a:cubicBezTo>
                  <a:pt x="6704076" y="1871472"/>
                  <a:pt x="7004304" y="1242060"/>
                  <a:pt x="7306056" y="932688"/>
                </a:cubicBezTo>
                <a:cubicBezTo>
                  <a:pt x="7607808" y="623316"/>
                  <a:pt x="7906512" y="16764"/>
                  <a:pt x="8211312" y="18288"/>
                </a:cubicBezTo>
                <a:cubicBezTo>
                  <a:pt x="8516112" y="19812"/>
                  <a:pt x="8830056" y="630936"/>
                  <a:pt x="9134856" y="941832"/>
                </a:cubicBezTo>
                <a:cubicBezTo>
                  <a:pt x="9439656" y="1252728"/>
                  <a:pt x="9730740" y="1882140"/>
                  <a:pt x="10040112" y="1883664"/>
                </a:cubicBezTo>
                <a:cubicBezTo>
                  <a:pt x="10349484" y="1885188"/>
                  <a:pt x="10991088" y="950976"/>
                  <a:pt x="10991088" y="950976"/>
                </a:cubicBezTo>
                <a:lnTo>
                  <a:pt x="10991088" y="950976"/>
                </a:lnTo>
              </a:path>
            </a:pathLst>
          </a:custGeom>
          <a:noFill/>
          <a:ln>
            <a:solidFill>
              <a:srgbClr val="E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43296C-1E51-BC70-DD52-E02C2B70D3B8}"/>
              </a:ext>
            </a:extLst>
          </p:cNvPr>
          <p:cNvSpPr txBox="1"/>
          <p:nvPr/>
        </p:nvSpPr>
        <p:spPr>
          <a:xfrm>
            <a:off x="10154436" y="5968652"/>
            <a:ext cx="12264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C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electron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0A7513-64F8-D3AD-6BCE-417CBF2FA8DB}"/>
              </a:ext>
            </a:extLst>
          </p:cNvPr>
          <p:cNvSpPr txBox="1"/>
          <p:nvPr/>
        </p:nvSpPr>
        <p:spPr>
          <a:xfrm>
            <a:off x="10393833" y="4707599"/>
            <a:ext cx="122643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E06666"/>
                </a:solidFill>
                <a:latin typeface="Tw Cen MT Condensed" panose="020B0606020104020203" pitchFamily="34" charset="0"/>
                <a:cs typeface="Arial"/>
                <a:sym typeface="Arial"/>
              </a:rPr>
              <a:t>Low-energy photon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5D1B039-4282-4446-AD54-498D5F410FC4}"/>
              </a:ext>
            </a:extLst>
          </p:cNvPr>
          <p:cNvSpPr/>
          <p:nvPr/>
        </p:nvSpPr>
        <p:spPr>
          <a:xfrm rot="8966443">
            <a:off x="11225162" y="5491931"/>
            <a:ext cx="467423" cy="129840"/>
          </a:xfrm>
          <a:custGeom>
            <a:avLst/>
            <a:gdLst>
              <a:gd name="connsiteX0" fmla="*/ 0 w 10991088"/>
              <a:gd name="connsiteY0" fmla="*/ 941832 h 1883665"/>
              <a:gd name="connsiteX1" fmla="*/ 914400 w 10991088"/>
              <a:gd name="connsiteY1" fmla="*/ 0 h 1883665"/>
              <a:gd name="connsiteX2" fmla="*/ 1847088 w 10991088"/>
              <a:gd name="connsiteY2" fmla="*/ 941832 h 1883665"/>
              <a:gd name="connsiteX3" fmla="*/ 2761488 w 10991088"/>
              <a:gd name="connsiteY3" fmla="*/ 1865376 h 1883665"/>
              <a:gd name="connsiteX4" fmla="*/ 3666744 w 10991088"/>
              <a:gd name="connsiteY4" fmla="*/ 941832 h 1883665"/>
              <a:gd name="connsiteX5" fmla="*/ 4572000 w 10991088"/>
              <a:gd name="connsiteY5" fmla="*/ 36576 h 1883665"/>
              <a:gd name="connsiteX6" fmla="*/ 5486400 w 10991088"/>
              <a:gd name="connsiteY6" fmla="*/ 950976 h 1883665"/>
              <a:gd name="connsiteX7" fmla="*/ 6400800 w 10991088"/>
              <a:gd name="connsiteY7" fmla="*/ 1874520 h 1883665"/>
              <a:gd name="connsiteX8" fmla="*/ 7306056 w 10991088"/>
              <a:gd name="connsiteY8" fmla="*/ 932688 h 1883665"/>
              <a:gd name="connsiteX9" fmla="*/ 8211312 w 10991088"/>
              <a:gd name="connsiteY9" fmla="*/ 18288 h 1883665"/>
              <a:gd name="connsiteX10" fmla="*/ 9134856 w 10991088"/>
              <a:gd name="connsiteY10" fmla="*/ 941832 h 1883665"/>
              <a:gd name="connsiteX11" fmla="*/ 10040112 w 10991088"/>
              <a:gd name="connsiteY11" fmla="*/ 1883664 h 1883665"/>
              <a:gd name="connsiteX12" fmla="*/ 10991088 w 10991088"/>
              <a:gd name="connsiteY12" fmla="*/ 950976 h 1883665"/>
              <a:gd name="connsiteX13" fmla="*/ 10991088 w 10991088"/>
              <a:gd name="connsiteY13" fmla="*/ 950976 h 188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91088" h="1883665">
                <a:moveTo>
                  <a:pt x="0" y="941832"/>
                </a:moveTo>
                <a:cubicBezTo>
                  <a:pt x="303276" y="470916"/>
                  <a:pt x="606552" y="0"/>
                  <a:pt x="914400" y="0"/>
                </a:cubicBezTo>
                <a:cubicBezTo>
                  <a:pt x="1222248" y="0"/>
                  <a:pt x="1539240" y="630936"/>
                  <a:pt x="1847088" y="941832"/>
                </a:cubicBezTo>
                <a:cubicBezTo>
                  <a:pt x="2154936" y="1252728"/>
                  <a:pt x="2458212" y="1865376"/>
                  <a:pt x="2761488" y="1865376"/>
                </a:cubicBezTo>
                <a:cubicBezTo>
                  <a:pt x="3064764" y="1865376"/>
                  <a:pt x="3364992" y="1246632"/>
                  <a:pt x="3666744" y="941832"/>
                </a:cubicBezTo>
                <a:cubicBezTo>
                  <a:pt x="3968496" y="637032"/>
                  <a:pt x="4268724" y="35052"/>
                  <a:pt x="4572000" y="36576"/>
                </a:cubicBezTo>
                <a:cubicBezTo>
                  <a:pt x="4875276" y="38100"/>
                  <a:pt x="5486400" y="950976"/>
                  <a:pt x="5486400" y="950976"/>
                </a:cubicBezTo>
                <a:cubicBezTo>
                  <a:pt x="5791200" y="1257300"/>
                  <a:pt x="6097524" y="1877568"/>
                  <a:pt x="6400800" y="1874520"/>
                </a:cubicBezTo>
                <a:cubicBezTo>
                  <a:pt x="6704076" y="1871472"/>
                  <a:pt x="7004304" y="1242060"/>
                  <a:pt x="7306056" y="932688"/>
                </a:cubicBezTo>
                <a:cubicBezTo>
                  <a:pt x="7607808" y="623316"/>
                  <a:pt x="7906512" y="16764"/>
                  <a:pt x="8211312" y="18288"/>
                </a:cubicBezTo>
                <a:cubicBezTo>
                  <a:pt x="8516112" y="19812"/>
                  <a:pt x="8830056" y="630936"/>
                  <a:pt x="9134856" y="941832"/>
                </a:cubicBezTo>
                <a:cubicBezTo>
                  <a:pt x="9439656" y="1252728"/>
                  <a:pt x="9730740" y="1882140"/>
                  <a:pt x="10040112" y="1883664"/>
                </a:cubicBezTo>
                <a:cubicBezTo>
                  <a:pt x="10349484" y="1885188"/>
                  <a:pt x="10991088" y="950976"/>
                  <a:pt x="10991088" y="950976"/>
                </a:cubicBezTo>
                <a:lnTo>
                  <a:pt x="10991088" y="950976"/>
                </a:lnTo>
              </a:path>
            </a:pathLst>
          </a:custGeom>
          <a:noFill/>
          <a:ln>
            <a:solidFill>
              <a:srgbClr val="7DB6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A5CCF8-B2A7-6E2A-3DA7-8C92C896B6A7}"/>
              </a:ext>
            </a:extLst>
          </p:cNvPr>
          <p:cNvSpPr txBox="1"/>
          <p:nvPr/>
        </p:nvSpPr>
        <p:spPr>
          <a:xfrm>
            <a:off x="10810287" y="4517880"/>
            <a:ext cx="122643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92D050"/>
                </a:solidFill>
                <a:latin typeface="Tw Cen MT Condensed" panose="020B0606020104020203" pitchFamily="34" charset="0"/>
                <a:cs typeface="Arial"/>
                <a:sym typeface="Arial"/>
              </a:rPr>
              <a:t>High-energy photon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8F910E9-5A30-6184-A8CA-04E28545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9599"/>
          <a:stretch>
            <a:fillRect/>
          </a:stretch>
        </p:blipFill>
        <p:spPr>
          <a:xfrm>
            <a:off x="6683868" y="1174154"/>
            <a:ext cx="5437835" cy="1784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F87BA91-9CF3-FEFA-8839-DE87DE03262D}"/>
              </a:ext>
            </a:extLst>
          </p:cNvPr>
          <p:cNvSpPr/>
          <p:nvPr/>
        </p:nvSpPr>
        <p:spPr>
          <a:xfrm>
            <a:off x="11571368" y="5935937"/>
            <a:ext cx="97800" cy="978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3F3F3"/>
              </a:solidFill>
              <a:latin typeface="Rockwell" panose="02060603020205020403"/>
              <a:sym typeface="Arial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AB92800-1E24-0D25-D215-A76EC1FBC04C}"/>
              </a:ext>
            </a:extLst>
          </p:cNvPr>
          <p:cNvCxnSpPr>
            <a:cxnSpLocks/>
          </p:cNvCxnSpPr>
          <p:nvPr/>
        </p:nvCxnSpPr>
        <p:spPr>
          <a:xfrm flipV="1">
            <a:off x="10765080" y="5708963"/>
            <a:ext cx="395643" cy="18612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CF286C-B1DF-F0F7-4C72-6B136E4CA80D}"/>
              </a:ext>
            </a:extLst>
          </p:cNvPr>
          <p:cNvCxnSpPr>
            <a:cxnSpLocks/>
          </p:cNvCxnSpPr>
          <p:nvPr/>
        </p:nvCxnSpPr>
        <p:spPr>
          <a:xfrm>
            <a:off x="11183938" y="5771933"/>
            <a:ext cx="348031" cy="14568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611E44F-26E4-8295-90A1-9450C2B6B276}"/>
              </a:ext>
            </a:extLst>
          </p:cNvPr>
          <p:cNvCxnSpPr>
            <a:cxnSpLocks/>
          </p:cNvCxnSpPr>
          <p:nvPr/>
        </p:nvCxnSpPr>
        <p:spPr>
          <a:xfrm flipV="1">
            <a:off x="8375617" y="3017050"/>
            <a:ext cx="1418411" cy="1316812"/>
          </a:xfrm>
          <a:prstGeom prst="straightConnector1">
            <a:avLst/>
          </a:prstGeom>
          <a:ln w="38100">
            <a:solidFill>
              <a:srgbClr val="0082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7FBC042-1FCD-A8B3-E2F5-B0B24D97350E}"/>
              </a:ext>
            </a:extLst>
          </p:cNvPr>
          <p:cNvSpPr txBox="1"/>
          <p:nvPr/>
        </p:nvSpPr>
        <p:spPr>
          <a:xfrm>
            <a:off x="10367208" y="3955253"/>
            <a:ext cx="182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u="sng" kern="0" dirty="0">
                <a:solidFill>
                  <a:srgbClr val="00B0F0"/>
                </a:solidFill>
                <a:latin typeface="Tw Cen MT Condensed" panose="020B0606020104020203" pitchFamily="34" charset="0"/>
                <a:cs typeface="Arial"/>
                <a:sym typeface="Arial"/>
              </a:rPr>
              <a:t>Leptonic scenario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33D606-7E97-2478-E872-29B55436DB60}"/>
              </a:ext>
            </a:extLst>
          </p:cNvPr>
          <p:cNvSpPr txBox="1"/>
          <p:nvPr/>
        </p:nvSpPr>
        <p:spPr>
          <a:xfrm>
            <a:off x="9872054" y="723784"/>
            <a:ext cx="229810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3F3F3"/>
                </a:solidFill>
                <a:latin typeface="Tw Cen MT Condensed" panose="020B0606020104020203" pitchFamily="34" charset="0"/>
                <a:cs typeface="Arial"/>
                <a:sym typeface="Arial"/>
              </a:rPr>
              <a:t>Mastichiadis</a:t>
            </a:r>
            <a:r>
              <a:rPr lang="en-US" sz="18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/>
                <a:sym typeface="Arial"/>
              </a:rPr>
              <a:t> 2016</a:t>
            </a:r>
          </a:p>
        </p:txBody>
      </p:sp>
      <p:sp>
        <p:nvSpPr>
          <p:cNvPr id="5" name="Google Shape;526;p96">
            <a:extLst>
              <a:ext uri="{FF2B5EF4-FFF2-40B4-BE49-F238E27FC236}">
                <a16:creationId xmlns:a16="http://schemas.microsoft.com/office/drawing/2014/main" id="{F662F1B9-305E-5C17-273A-E6D699D1E979}"/>
              </a:ext>
            </a:extLst>
          </p:cNvPr>
          <p:cNvSpPr txBox="1"/>
          <p:nvPr/>
        </p:nvSpPr>
        <p:spPr>
          <a:xfrm>
            <a:off x="83970" y="5750046"/>
            <a:ext cx="1714196" cy="110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Adapted from </a:t>
            </a:r>
            <a:endParaRPr sz="1867" kern="0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Marcotulli+24, Madejski+13</a:t>
            </a:r>
            <a:endParaRPr sz="1867" kern="0" dirty="0">
              <a:solidFill>
                <a:srgbClr val="F3F3F3"/>
              </a:solidFill>
              <a:latin typeface="Tw Cen MT Condensed" panose="020B0606020104020203" pitchFamily="34" charset="0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D950C-5E4A-86B1-2C5D-6C6B7402B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in the desert under a starry sky&#10;&#10;AI-generated content may be incorrect.">
            <a:extLst>
              <a:ext uri="{FF2B5EF4-FFF2-40B4-BE49-F238E27FC236}">
                <a16:creationId xmlns:a16="http://schemas.microsoft.com/office/drawing/2014/main" id="{3A2D59C9-41EE-545A-8D6A-453F6B2E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r="17520"/>
          <a:stretch>
            <a:fillRect/>
          </a:stretch>
        </p:blipFill>
        <p:spPr>
          <a:xfrm>
            <a:off x="0" y="0"/>
            <a:ext cx="63126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E6A73-8390-A73B-6498-FC20F6B9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7284" y="101094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Multi-</a:t>
            </a:r>
            <a:r>
              <a:rPr lang="en-US" sz="2600">
                <a:solidFill>
                  <a:srgbClr val="FFFFFF"/>
                </a:solidFill>
              </a:rPr>
              <a:t>messenger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602;p102">
            <a:extLst>
              <a:ext uri="{FF2B5EF4-FFF2-40B4-BE49-F238E27FC236}">
                <a16:creationId xmlns:a16="http://schemas.microsoft.com/office/drawing/2014/main" id="{3AA4564A-A6BF-6B4B-8EB0-E05E2CCA5CD4}"/>
              </a:ext>
            </a:extLst>
          </p:cNvPr>
          <p:cNvSpPr txBox="1"/>
          <p:nvPr/>
        </p:nvSpPr>
        <p:spPr>
          <a:xfrm>
            <a:off x="97536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33" b="0" i="0" u="none" strike="noStrike" kern="1200" cap="none" spc="0" normalizeH="0" baseline="0" noProof="0" dirty="0">
                <a:ln>
                  <a:noFill/>
                </a:ln>
                <a:solidFill>
                  <a:srgbClr val="CACACA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lang="it-IT" sz="1733" b="0" i="0" u="none" strike="noStrike" kern="1200" cap="none" spc="0" normalizeH="0" baseline="0" noProof="0" dirty="0">
              <a:ln>
                <a:noFill/>
              </a:ln>
              <a:solidFill>
                <a:srgbClr val="CACACA"/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936F42-1391-262C-5ACB-B75085D7F8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48"/>
          <a:stretch>
            <a:fillRect/>
          </a:stretch>
        </p:blipFill>
        <p:spPr>
          <a:xfrm>
            <a:off x="6426787" y="3285233"/>
            <a:ext cx="3771270" cy="8315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48C711-CF77-81A8-D0D0-FD23A5F694AF}"/>
              </a:ext>
            </a:extLst>
          </p:cNvPr>
          <p:cNvSpPr txBox="1"/>
          <p:nvPr/>
        </p:nvSpPr>
        <p:spPr>
          <a:xfrm>
            <a:off x="6809534" y="4318214"/>
            <a:ext cx="18196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November 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625B1-7F58-7AEF-5373-22BFEEDADF67}"/>
              </a:ext>
            </a:extLst>
          </p:cNvPr>
          <p:cNvSpPr txBox="1"/>
          <p:nvPr/>
        </p:nvSpPr>
        <p:spPr>
          <a:xfrm>
            <a:off x="6809534" y="5127998"/>
            <a:ext cx="18196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September 2017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3DD58A-E2E9-B466-A605-E22F04BA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87" y="5715000"/>
            <a:ext cx="570521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97F00E-CFDC-036B-C2E6-3A91C33F2901}"/>
              </a:ext>
            </a:extLst>
          </p:cNvPr>
          <p:cNvCxnSpPr>
            <a:cxnSpLocks/>
          </p:cNvCxnSpPr>
          <p:nvPr/>
        </p:nvCxnSpPr>
        <p:spPr>
          <a:xfrm>
            <a:off x="6693408" y="4533053"/>
            <a:ext cx="0" cy="833472"/>
          </a:xfrm>
          <a:prstGeom prst="line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0E992EF-E1DE-E833-A4D4-F1C89219031B}"/>
              </a:ext>
            </a:extLst>
          </p:cNvPr>
          <p:cNvSpPr txBox="1"/>
          <p:nvPr/>
        </p:nvSpPr>
        <p:spPr>
          <a:xfrm>
            <a:off x="114155" y="6362438"/>
            <a:ext cx="228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IceCube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26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1CA7-5A14-F35B-0716-8BD8DA2B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274320"/>
            <a:ext cx="10515600" cy="1325563"/>
          </a:xfrm>
        </p:spPr>
        <p:txBody>
          <a:bodyPr/>
          <a:lstStyle/>
          <a:p>
            <a:r>
              <a:rPr lang="en-US" dirty="0"/>
              <a:t>TXS 0506+056 (z=0.33)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07900-7397-18C9-6F4B-D54F9DB08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448721"/>
            <a:ext cx="4632509" cy="4563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D72A3-DDC7-04D7-C711-0308E73E8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68" y="1448721"/>
            <a:ext cx="6986760" cy="4490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023CB4-CE65-446C-FDD6-5A584CBC1167}"/>
              </a:ext>
            </a:extLst>
          </p:cNvPr>
          <p:cNvSpPr txBox="1"/>
          <p:nvPr/>
        </p:nvSpPr>
        <p:spPr>
          <a:xfrm>
            <a:off x="5318685" y="6128971"/>
            <a:ext cx="667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IceCube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, Fermi-LAT, MAGIC, AGILE, ASAS-SN, HAWC, H.E.S.S, INTEGRAL, Kanata, Kiso, Kapteyn, Liverpool telescope, Subaru, Swift/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NuSTAR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, VERITAS, and VLA/17B-403 teams, 2017</a:t>
            </a: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8899B6FB-B459-E1D1-5F18-096617DB568E}"/>
              </a:ext>
            </a:extLst>
          </p:cNvPr>
          <p:cNvSpPr txBox="1"/>
          <p:nvPr/>
        </p:nvSpPr>
        <p:spPr>
          <a:xfrm>
            <a:off x="6372" y="6468254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911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B894-3257-734C-B527-F71AB3E9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1350-8EB2-303A-C365-D6A0D65C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274320"/>
            <a:ext cx="10515600" cy="1325563"/>
          </a:xfrm>
        </p:spPr>
        <p:txBody>
          <a:bodyPr/>
          <a:lstStyle/>
          <a:p>
            <a:r>
              <a:rPr lang="en-US" dirty="0"/>
              <a:t>TXS 0506+056 (z=0.33)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17680-7EF0-C350-2846-AEC5C4779E8B}"/>
              </a:ext>
            </a:extLst>
          </p:cNvPr>
          <p:cNvSpPr txBox="1"/>
          <p:nvPr/>
        </p:nvSpPr>
        <p:spPr>
          <a:xfrm>
            <a:off x="5068901" y="6396335"/>
            <a:ext cx="667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IceCube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 Collaboration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A2EFB2-94F0-28C6-4D95-7336FFD9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0" y="2472362"/>
            <a:ext cx="10896800" cy="2736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E88CF2-6A4A-7757-ECD7-7232D127585C}"/>
              </a:ext>
            </a:extLst>
          </p:cNvPr>
          <p:cNvSpPr txBox="1"/>
          <p:nvPr/>
        </p:nvSpPr>
        <p:spPr>
          <a:xfrm>
            <a:off x="6979843" y="173950"/>
            <a:ext cx="5212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 Cerruti+2018, Keivani+2018, Gao+2019, Rodrigues+2018, Palladino+2019, Reimer+2019, Murase+2018, Sahakyan+2018, Tavecchio+2019, Petropolou+2020 </a:t>
            </a: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010B7E4B-5A5C-5060-48B5-11F9301C5552}"/>
              </a:ext>
            </a:extLst>
          </p:cNvPr>
          <p:cNvSpPr txBox="1"/>
          <p:nvPr/>
        </p:nvSpPr>
        <p:spPr>
          <a:xfrm>
            <a:off x="6372" y="6468254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51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757B4-EE85-971A-4CC1-CFA359957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E72E-40EB-CC8A-4E49-51879BB4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274320"/>
            <a:ext cx="10515600" cy="1325563"/>
          </a:xfrm>
        </p:spPr>
        <p:txBody>
          <a:bodyPr/>
          <a:lstStyle/>
          <a:p>
            <a:r>
              <a:rPr lang="en-US" dirty="0"/>
              <a:t>TXS 0506+056 (z=0.33)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8896E4-1BDA-7231-F584-412B5D28BEA9}"/>
              </a:ext>
            </a:extLst>
          </p:cNvPr>
          <p:cNvSpPr txBox="1"/>
          <p:nvPr/>
        </p:nvSpPr>
        <p:spPr>
          <a:xfrm>
            <a:off x="5068901" y="6396335"/>
            <a:ext cx="667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IceCube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 Collaboration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EBEEC-9EA1-201D-B09F-56B561C3EAC0}"/>
              </a:ext>
            </a:extLst>
          </p:cNvPr>
          <p:cNvSpPr txBox="1"/>
          <p:nvPr/>
        </p:nvSpPr>
        <p:spPr>
          <a:xfrm>
            <a:off x="6979843" y="173950"/>
            <a:ext cx="5212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 Cerruti+2018, Keivani+2018, Gao+2019, Rodrigues+2018, Palladino+2019, Reimer+2019, Murase+2018, Sahakyan+2018, Tavecchio+2019, Petropolou+2020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3CE74-4A89-4A47-CEFB-1942E7FBF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0" y="2472362"/>
            <a:ext cx="10896800" cy="2736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945DF4-3962-7B66-84B2-160889D1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97"/>
          <a:stretch>
            <a:fillRect/>
          </a:stretch>
        </p:blipFill>
        <p:spPr>
          <a:xfrm>
            <a:off x="510440" y="1551481"/>
            <a:ext cx="5463710" cy="4475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5BD86-5ADB-AB6C-C9F4-63C78236F875}"/>
              </a:ext>
            </a:extLst>
          </p:cNvPr>
          <p:cNvSpPr txBox="1"/>
          <p:nvPr/>
        </p:nvSpPr>
        <p:spPr>
          <a:xfrm>
            <a:off x="519584" y="5679531"/>
            <a:ext cx="153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Petropolou+2020</a:t>
            </a:r>
            <a:endParaRPr lang="en-US" dirty="0"/>
          </a:p>
        </p:txBody>
      </p:sp>
      <p:sp>
        <p:nvSpPr>
          <p:cNvPr id="5" name="Google Shape;665;p107">
            <a:extLst>
              <a:ext uri="{FF2B5EF4-FFF2-40B4-BE49-F238E27FC236}">
                <a16:creationId xmlns:a16="http://schemas.microsoft.com/office/drawing/2014/main" id="{DE362CF7-848A-378E-C908-F16CC9D98516}"/>
              </a:ext>
            </a:extLst>
          </p:cNvPr>
          <p:cNvSpPr txBox="1"/>
          <p:nvPr/>
        </p:nvSpPr>
        <p:spPr>
          <a:xfrm>
            <a:off x="6372" y="6468254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0A579-6D8C-7682-B593-3131F939C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52" y="1551481"/>
            <a:ext cx="5452871" cy="447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1334C-EE14-7D1E-7303-460D42051170}"/>
              </a:ext>
            </a:extLst>
          </p:cNvPr>
          <p:cNvSpPr txBox="1"/>
          <p:nvPr/>
        </p:nvSpPr>
        <p:spPr>
          <a:xfrm>
            <a:off x="6217852" y="5654376"/>
            <a:ext cx="153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Petropolou+2020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9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4E5D-167C-9C6B-EFF3-59A95474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underwater view of a yellow object&#10;&#10;AI-generated content may be incorrect.">
            <a:extLst>
              <a:ext uri="{FF2B5EF4-FFF2-40B4-BE49-F238E27FC236}">
                <a16:creationId xmlns:a16="http://schemas.microsoft.com/office/drawing/2014/main" id="{9499E4D3-A6F0-07C7-61DF-6C66FB48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/>
          <a:stretch>
            <a:fillRect/>
          </a:stretch>
        </p:blipFill>
        <p:spPr>
          <a:xfrm>
            <a:off x="0" y="12716"/>
            <a:ext cx="4903597" cy="3355848"/>
          </a:xfrm>
          <a:prstGeom prst="rect">
            <a:avLst/>
          </a:prstGeom>
        </p:spPr>
      </p:pic>
      <p:sp>
        <p:nvSpPr>
          <p:cNvPr id="7" name="Google Shape;602;p102">
            <a:extLst>
              <a:ext uri="{FF2B5EF4-FFF2-40B4-BE49-F238E27FC236}">
                <a16:creationId xmlns:a16="http://schemas.microsoft.com/office/drawing/2014/main" id="{8FCC0DB0-E509-9326-4815-EAB98D285E1F}"/>
              </a:ext>
            </a:extLst>
          </p:cNvPr>
          <p:cNvSpPr txBox="1"/>
          <p:nvPr/>
        </p:nvSpPr>
        <p:spPr>
          <a:xfrm>
            <a:off x="97536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33" b="0" i="0" u="none" strike="noStrike" kern="1200" cap="none" spc="0" normalizeH="0" baseline="0" noProof="0" dirty="0">
                <a:ln>
                  <a:noFill/>
                </a:ln>
                <a:solidFill>
                  <a:srgbClr val="CACACA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lang="it-IT" sz="1733" b="0" i="0" u="none" strike="noStrike" kern="1200" cap="none" spc="0" normalizeH="0" baseline="0" noProof="0" dirty="0">
              <a:ln>
                <a:noFill/>
              </a:ln>
              <a:solidFill>
                <a:srgbClr val="CACACA"/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B0F2E7-AB37-38CD-EA94-2D8C04E8E6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4" b="2891"/>
          <a:stretch>
            <a:fillRect/>
          </a:stretch>
        </p:blipFill>
        <p:spPr>
          <a:xfrm>
            <a:off x="4518" y="949665"/>
            <a:ext cx="1893204" cy="24188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D3A5952-B2C2-E2A8-1E07-65C6BFFF5894}"/>
              </a:ext>
            </a:extLst>
          </p:cNvPr>
          <p:cNvSpPr txBox="1"/>
          <p:nvPr/>
        </p:nvSpPr>
        <p:spPr>
          <a:xfrm>
            <a:off x="78066" y="2999231"/>
            <a:ext cx="181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February 2023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688731-CA96-D58C-56B2-D9EBCCB14748}"/>
              </a:ext>
            </a:extLst>
          </p:cNvPr>
          <p:cNvSpPr txBox="1"/>
          <p:nvPr/>
        </p:nvSpPr>
        <p:spPr>
          <a:xfrm>
            <a:off x="13041" y="12715"/>
            <a:ext cx="228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KM3NET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E3C708-707B-153C-3048-F3A923AD6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90" y="785073"/>
            <a:ext cx="5230171" cy="5740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AA96DF-22B8-E4E4-7A5E-785947059A27}"/>
              </a:ext>
            </a:extLst>
          </p:cNvPr>
          <p:cNvSpPr txBox="1"/>
          <p:nvPr/>
        </p:nvSpPr>
        <p:spPr>
          <a:xfrm>
            <a:off x="155448" y="6419088"/>
            <a:ext cx="22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KM3NET Coll. 2025</a:t>
            </a:r>
          </a:p>
        </p:txBody>
      </p:sp>
    </p:spTree>
    <p:extLst>
      <p:ext uri="{BB962C8B-B14F-4D97-AF65-F5344CB8AC3E}">
        <p14:creationId xmlns:p14="http://schemas.microsoft.com/office/powerpoint/2010/main" val="320754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0840B-DC82-C8BA-8AFC-06911428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2;p102">
            <a:extLst>
              <a:ext uri="{FF2B5EF4-FFF2-40B4-BE49-F238E27FC236}">
                <a16:creationId xmlns:a16="http://schemas.microsoft.com/office/drawing/2014/main" id="{BA292F0E-5B87-0960-0028-D8F397FFDA82}"/>
              </a:ext>
            </a:extLst>
          </p:cNvPr>
          <p:cNvSpPr txBox="1"/>
          <p:nvPr/>
        </p:nvSpPr>
        <p:spPr>
          <a:xfrm>
            <a:off x="97536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33" b="0" i="0" u="none" strike="noStrike" kern="1200" cap="none" spc="0" normalizeH="0" baseline="0" noProof="0" dirty="0">
                <a:ln>
                  <a:noFill/>
                </a:ln>
                <a:solidFill>
                  <a:srgbClr val="CACACA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lang="it-IT" sz="1733" b="0" i="0" u="none" strike="noStrike" kern="1200" cap="none" spc="0" normalizeH="0" baseline="0" noProof="0" dirty="0">
              <a:ln>
                <a:noFill/>
              </a:ln>
              <a:solidFill>
                <a:srgbClr val="CACACA"/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C86EE-9269-8D0B-EF14-3ECBB04F6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90" y="785073"/>
            <a:ext cx="5230171" cy="5740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1188F-4FE2-AF47-73A3-75705B005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7" y="150781"/>
            <a:ext cx="4919108" cy="3051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03187-22A3-A66E-7F72-51871CBB5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9" y="3548002"/>
            <a:ext cx="4843405" cy="3129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5EE36B-9E3F-513F-D6AF-D97D208C8264}"/>
              </a:ext>
            </a:extLst>
          </p:cNvPr>
          <p:cNvSpPr txBox="1"/>
          <p:nvPr/>
        </p:nvSpPr>
        <p:spPr>
          <a:xfrm>
            <a:off x="116515" y="2878384"/>
            <a:ext cx="2212848" cy="373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Rodrigues+26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7209D0-78F1-CCBA-A0FF-3D8CEC76F6F5}"/>
              </a:ext>
            </a:extLst>
          </p:cNvPr>
          <p:cNvSpPr txBox="1"/>
          <p:nvPr/>
        </p:nvSpPr>
        <p:spPr>
          <a:xfrm>
            <a:off x="116515" y="6337887"/>
            <a:ext cx="22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Yuan+26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2B0160-943E-73E4-09D7-01536574E9A0}"/>
              </a:ext>
            </a:extLst>
          </p:cNvPr>
          <p:cNvCxnSpPr/>
          <p:nvPr/>
        </p:nvCxnSpPr>
        <p:spPr>
          <a:xfrm flipH="1">
            <a:off x="4946904" y="4087368"/>
            <a:ext cx="3575304" cy="1179576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E581A5-EDAB-C58E-3C3D-996820918C39}"/>
              </a:ext>
            </a:extLst>
          </p:cNvPr>
          <p:cNvCxnSpPr>
            <a:cxnSpLocks/>
          </p:cNvCxnSpPr>
          <p:nvPr/>
        </p:nvCxnSpPr>
        <p:spPr>
          <a:xfrm flipH="1" flipV="1">
            <a:off x="5014784" y="1975104"/>
            <a:ext cx="4775525" cy="2112264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8BDEB76-7616-3E69-42B8-196C589198CA}"/>
              </a:ext>
            </a:extLst>
          </p:cNvPr>
          <p:cNvSpPr txBox="1"/>
          <p:nvPr/>
        </p:nvSpPr>
        <p:spPr>
          <a:xfrm>
            <a:off x="3292037" y="3729966"/>
            <a:ext cx="170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 redshift info</a:t>
            </a:r>
          </a:p>
        </p:txBody>
      </p:sp>
    </p:spTree>
    <p:extLst>
      <p:ext uri="{BB962C8B-B14F-4D97-AF65-F5344CB8AC3E}">
        <p14:creationId xmlns:p14="http://schemas.microsoft.com/office/powerpoint/2010/main" val="700453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3D15-3958-BEC4-3698-BFBA1871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to the diffuse neutrino flux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839DDD-83FD-6B51-72E4-F430CD802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690688"/>
            <a:ext cx="6858000" cy="4423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D91B6-E116-2B63-760A-3F27FFCFDD7E}"/>
              </a:ext>
            </a:extLst>
          </p:cNvPr>
          <p:cNvSpPr txBox="1"/>
          <p:nvPr/>
        </p:nvSpPr>
        <p:spPr>
          <a:xfrm>
            <a:off x="978408" y="2103120"/>
            <a:ext cx="3108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Blazars can contribute to &lt;30% to the diffuse neutrino flux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84F39-1F66-0B3F-F66F-5336C846F477}"/>
              </a:ext>
            </a:extLst>
          </p:cNvPr>
          <p:cNvSpPr txBox="1"/>
          <p:nvPr/>
        </p:nvSpPr>
        <p:spPr>
          <a:xfrm>
            <a:off x="711670" y="6341864"/>
            <a:ext cx="521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 Padovani+2015, Aartsen+2017, Palladino+2018, Yuan+2019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31F9-97FE-AA0A-980F-453D40EF5416}"/>
              </a:ext>
            </a:extLst>
          </p:cNvPr>
          <p:cNvSpPr txBox="1"/>
          <p:nvPr/>
        </p:nvSpPr>
        <p:spPr>
          <a:xfrm>
            <a:off x="4754880" y="5742432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Aartsen+2017</a:t>
            </a:r>
            <a:endParaRPr lang="en-US" dirty="0"/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DE0761CE-7E9E-BEC6-A799-B0195AF268E1}"/>
              </a:ext>
            </a:extLst>
          </p:cNvPr>
          <p:cNvSpPr txBox="1"/>
          <p:nvPr/>
        </p:nvSpPr>
        <p:spPr>
          <a:xfrm>
            <a:off x="9765200" y="1232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085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E14-FE78-8BD9-9F59-64234E50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75048" cy="1325563"/>
          </a:xfrm>
        </p:spPr>
        <p:txBody>
          <a:bodyPr/>
          <a:lstStyle/>
          <a:p>
            <a:r>
              <a:rPr lang="en-US" dirty="0"/>
              <a:t>Are blazar jets hadronic?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855C7-11C4-D865-6EA1-8B300497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2" y="659257"/>
            <a:ext cx="5882640" cy="5833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56E036-6D66-6A4B-B958-B1C3A015D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7" y="4719532"/>
            <a:ext cx="2960181" cy="1981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5472A-1FD2-644A-B2ED-0300E1325B15}"/>
              </a:ext>
            </a:extLst>
          </p:cNvPr>
          <p:cNvSpPr txBox="1"/>
          <p:nvPr/>
        </p:nvSpPr>
        <p:spPr>
          <a:xfrm>
            <a:off x="374904" y="4719532"/>
            <a:ext cx="136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IXPE, 2-8 keV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97C08-55CD-723E-1D88-FA25E4A40E59}"/>
              </a:ext>
            </a:extLst>
          </p:cNvPr>
          <p:cNvSpPr txBox="1"/>
          <p:nvPr/>
        </p:nvSpPr>
        <p:spPr>
          <a:xfrm>
            <a:off x="3611880" y="6019033"/>
            <a:ext cx="195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Kouch+2025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see also Marshall+25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C930B-3712-8A5E-540A-392F2F2944C2}"/>
              </a:ext>
            </a:extLst>
          </p:cNvPr>
          <p:cNvSpPr txBox="1"/>
          <p:nvPr/>
        </p:nvSpPr>
        <p:spPr>
          <a:xfrm>
            <a:off x="941832" y="2276856"/>
            <a:ext cx="47701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Maybe not…</a:t>
            </a:r>
          </a:p>
          <a:p>
            <a:r>
              <a:rPr lang="en-US" sz="3500" dirty="0"/>
              <a:t>Need for a more sensitive            X-ray/gamma-ray polarimeter</a:t>
            </a: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CA17CBD4-BD09-283C-F8B0-A18109ABA041}"/>
              </a:ext>
            </a:extLst>
          </p:cNvPr>
          <p:cNvSpPr txBox="1"/>
          <p:nvPr/>
        </p:nvSpPr>
        <p:spPr>
          <a:xfrm>
            <a:off x="9765200" y="12323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76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DEACB-01A4-36D0-B48C-37AB122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10515600" cy="1027095"/>
          </a:xfrm>
        </p:spPr>
        <p:txBody>
          <a:bodyPr/>
          <a:lstStyle/>
          <a:p>
            <a:r>
              <a:rPr lang="en-US" dirty="0"/>
              <a:t>Extreme environments in the universe</a:t>
            </a:r>
          </a:p>
        </p:txBody>
      </p:sp>
      <p:pic>
        <p:nvPicPr>
          <p:cNvPr id="4" name="Google Shape;466;p91">
            <a:extLst>
              <a:ext uri="{FF2B5EF4-FFF2-40B4-BE49-F238E27FC236}">
                <a16:creationId xmlns:a16="http://schemas.microsoft.com/office/drawing/2014/main" id="{18F24723-03B1-A7A8-8EA6-2DF630448F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21162" t="12887" r="14268" b="12428"/>
          <a:stretch>
            <a:fillRect/>
          </a:stretch>
        </p:blipFill>
        <p:spPr>
          <a:xfrm>
            <a:off x="3381440" y="863147"/>
            <a:ext cx="2658543" cy="24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10B26D-BB6F-34F7-B10D-7031F5E6E316}"/>
              </a:ext>
            </a:extLst>
          </p:cNvPr>
          <p:cNvSpPr txBox="1"/>
          <p:nvPr/>
        </p:nvSpPr>
        <p:spPr>
          <a:xfrm>
            <a:off x="-72809" y="333608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Active Supermassive Black Holes..</a:t>
            </a:r>
          </a:p>
        </p:txBody>
      </p:sp>
      <p:pic>
        <p:nvPicPr>
          <p:cNvPr id="7" name="Picture 6" descr="A black hole in space&#10;&#10;AI-generated content may be incorrect.">
            <a:extLst>
              <a:ext uri="{FF2B5EF4-FFF2-40B4-BE49-F238E27FC236}">
                <a16:creationId xmlns:a16="http://schemas.microsoft.com/office/drawing/2014/main" id="{C0F02F85-9B82-EE1E-2A3E-536717B17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/>
          <a:stretch>
            <a:fillRect/>
          </a:stretch>
        </p:blipFill>
        <p:spPr>
          <a:xfrm>
            <a:off x="5635863" y="4042748"/>
            <a:ext cx="2895362" cy="1805338"/>
          </a:xfrm>
          <a:prstGeom prst="rect">
            <a:avLst/>
          </a:prstGeom>
        </p:spPr>
      </p:pic>
      <p:pic>
        <p:nvPicPr>
          <p:cNvPr id="9" name="Picture 8" descr="A pink light in space&#10;&#10;AI-generated content may be incorrect.">
            <a:extLst>
              <a:ext uri="{FF2B5EF4-FFF2-40B4-BE49-F238E27FC236}">
                <a16:creationId xmlns:a16="http://schemas.microsoft.com/office/drawing/2014/main" id="{AE769495-0399-9CA2-83C5-82826488F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r="16792"/>
          <a:stretch>
            <a:fillRect/>
          </a:stretch>
        </p:blipFill>
        <p:spPr>
          <a:xfrm>
            <a:off x="6291907" y="1026215"/>
            <a:ext cx="2475656" cy="2107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F7187-6BF0-0B59-C372-028C258FE10D}"/>
              </a:ext>
            </a:extLst>
          </p:cNvPr>
          <p:cNvSpPr txBox="1"/>
          <p:nvPr/>
        </p:nvSpPr>
        <p:spPr>
          <a:xfrm>
            <a:off x="5563446" y="333608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Gamma-ray Burst (GRB)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A443E2-E4DC-EF04-93D5-940649CE50B2}"/>
              </a:ext>
            </a:extLst>
          </p:cNvPr>
          <p:cNvSpPr txBox="1"/>
          <p:nvPr/>
        </p:nvSpPr>
        <p:spPr>
          <a:xfrm>
            <a:off x="5196482" y="6140177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Tidal Disruption Events (TDEs)</a:t>
            </a:r>
          </a:p>
        </p:txBody>
      </p:sp>
      <p:pic>
        <p:nvPicPr>
          <p:cNvPr id="24" name="Picture 23" descr="A blue and green glowing ball in space&#10;&#10;AI-generated content may be incorrect.">
            <a:extLst>
              <a:ext uri="{FF2B5EF4-FFF2-40B4-BE49-F238E27FC236}">
                <a16:creationId xmlns:a16="http://schemas.microsoft.com/office/drawing/2014/main" id="{118E29B0-C2B5-1B69-2B17-6128BC452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02" y="4548985"/>
            <a:ext cx="3230524" cy="18171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FF6218-12FF-CF8D-B3F5-172A62F62303}"/>
              </a:ext>
            </a:extLst>
          </p:cNvPr>
          <p:cNvSpPr txBox="1"/>
          <p:nvPr/>
        </p:nvSpPr>
        <p:spPr>
          <a:xfrm>
            <a:off x="8679202" y="3862969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Pulsars and Magnetars</a:t>
            </a:r>
          </a:p>
        </p:txBody>
      </p:sp>
      <p:pic>
        <p:nvPicPr>
          <p:cNvPr id="27" name="Picture 26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2B23CEC4-2DF4-CB68-657F-352E3881A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1" y="1022788"/>
            <a:ext cx="2685745" cy="2113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CBE9DD-396E-0545-FAA5-8AA50F2F1D83}"/>
              </a:ext>
            </a:extLst>
          </p:cNvPr>
          <p:cNvSpPr txBox="1"/>
          <p:nvPr/>
        </p:nvSpPr>
        <p:spPr>
          <a:xfrm>
            <a:off x="2884439" y="333608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..and their jets</a:t>
            </a:r>
          </a:p>
        </p:txBody>
      </p:sp>
      <p:sp>
        <p:nvSpPr>
          <p:cNvPr id="29" name="Google Shape;602;p102">
            <a:extLst>
              <a:ext uri="{FF2B5EF4-FFF2-40B4-BE49-F238E27FC236}">
                <a16:creationId xmlns:a16="http://schemas.microsoft.com/office/drawing/2014/main" id="{A4733E9F-A22A-2ECD-1488-2E773F070A19}"/>
              </a:ext>
            </a:extLst>
          </p:cNvPr>
          <p:cNvSpPr txBox="1"/>
          <p:nvPr/>
        </p:nvSpPr>
        <p:spPr>
          <a:xfrm>
            <a:off x="97536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933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dirty="0">
              <a:solidFill>
                <a:srgbClr val="CACACA"/>
              </a:solidFill>
            </a:endParaRPr>
          </a:p>
        </p:txBody>
      </p:sp>
      <p:pic>
        <p:nvPicPr>
          <p:cNvPr id="6" name="Picture 5" descr="A colorful glowing object in space&#10;&#10;AI-generated content may be incorrect.">
            <a:extLst>
              <a:ext uri="{FF2B5EF4-FFF2-40B4-BE49-F238E27FC236}">
                <a16:creationId xmlns:a16="http://schemas.microsoft.com/office/drawing/2014/main" id="{0B4AD596-A932-9229-1067-516988846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08" y="4407405"/>
            <a:ext cx="2338399" cy="23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4A63B-16BB-D320-F1D5-73C4D3F66F57}"/>
              </a:ext>
            </a:extLst>
          </p:cNvPr>
          <p:cNvSpPr txBox="1"/>
          <p:nvPr/>
        </p:nvSpPr>
        <p:spPr>
          <a:xfrm>
            <a:off x="2354028" y="3862969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Supernovae</a:t>
            </a:r>
          </a:p>
        </p:txBody>
      </p:sp>
      <p:pic>
        <p:nvPicPr>
          <p:cNvPr id="15" name="Picture 14" descr="A black hole in space&#10;&#10;AI-generated content may be incorrect.">
            <a:extLst>
              <a:ext uri="{FF2B5EF4-FFF2-40B4-BE49-F238E27FC236}">
                <a16:creationId xmlns:a16="http://schemas.microsoft.com/office/drawing/2014/main" id="{9AC372A8-7492-2D3E-7CD0-C985C2276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9" y="4005472"/>
            <a:ext cx="2225626" cy="1780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7A0BCE-35A6-8339-5A0E-B962F7E1FA12}"/>
              </a:ext>
            </a:extLst>
          </p:cNvPr>
          <p:cNvSpPr txBox="1"/>
          <p:nvPr/>
        </p:nvSpPr>
        <p:spPr>
          <a:xfrm>
            <a:off x="-401303" y="595551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Black holes/Neutron Stars mergers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9F0CE-4D06-601C-F9B0-A1E1E1C1F6AB}"/>
              </a:ext>
            </a:extLst>
          </p:cNvPr>
          <p:cNvSpPr txBox="1"/>
          <p:nvPr/>
        </p:nvSpPr>
        <p:spPr>
          <a:xfrm>
            <a:off x="443771" y="2889504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NGC 1068 [HST]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13249-A396-3084-79E3-858FEB9287D2}"/>
              </a:ext>
            </a:extLst>
          </p:cNvPr>
          <p:cNvSpPr txBox="1"/>
          <p:nvPr/>
        </p:nvSpPr>
        <p:spPr>
          <a:xfrm>
            <a:off x="3381440" y="3062941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Cen A [ESO,NASA]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FBDFD-45C0-7F45-58E1-450809FD13F9}"/>
              </a:ext>
            </a:extLst>
          </p:cNvPr>
          <p:cNvSpPr txBox="1"/>
          <p:nvPr/>
        </p:nvSpPr>
        <p:spPr>
          <a:xfrm>
            <a:off x="2983409" y="6460156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Kepler SN [NASA/ESA/JHU]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57A5E-271B-8EC2-CA3B-F2013FE61C1B}"/>
              </a:ext>
            </a:extLst>
          </p:cNvPr>
          <p:cNvSpPr txBox="1"/>
          <p:nvPr/>
        </p:nvSpPr>
        <p:spPr>
          <a:xfrm>
            <a:off x="8736586" y="3355466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Starburst Galaxies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B689EF-FF8D-0867-699B-6DB6F4055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95" y="941619"/>
            <a:ext cx="2860504" cy="22310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014973-3805-1A4A-48DA-70EA8BCCA3FA}"/>
              </a:ext>
            </a:extLst>
          </p:cNvPr>
          <p:cNvSpPr txBox="1"/>
          <p:nvPr/>
        </p:nvSpPr>
        <p:spPr>
          <a:xfrm>
            <a:off x="8918196" y="3059144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M82 [NASA/ESA]</a:t>
            </a:r>
          </a:p>
        </p:txBody>
      </p:sp>
    </p:spTree>
    <p:extLst>
      <p:ext uri="{BB962C8B-B14F-4D97-AF65-F5344CB8AC3E}">
        <p14:creationId xmlns:p14="http://schemas.microsoft.com/office/powerpoint/2010/main" val="763939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5"/>
          <p:cNvSpPr/>
          <p:nvPr/>
        </p:nvSpPr>
        <p:spPr>
          <a:xfrm>
            <a:off x="2002567" y="2763267"/>
            <a:ext cx="8136800" cy="131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516" name="Google Shape;516;p95"/>
          <p:cNvSpPr txBox="1">
            <a:spLocks noGrp="1"/>
          </p:cNvSpPr>
          <p:nvPr>
            <p:ph type="ctrTitle" idx="4294967295"/>
          </p:nvPr>
        </p:nvSpPr>
        <p:spPr>
          <a:xfrm>
            <a:off x="2038400" y="2782000"/>
            <a:ext cx="8115200" cy="129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dirty="0">
                <a:solidFill>
                  <a:schemeClr val="tx1"/>
                </a:solidFill>
                <a:latin typeface="Tw Cen MT Condensed" panose="020B0606020104020203" pitchFamily="34" charset="0"/>
              </a:rPr>
              <a:t>AGN CORONAE</a:t>
            </a:r>
            <a:endParaRPr sz="5333" dirty="0">
              <a:solidFill>
                <a:schemeClr val="tx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17" name="Google Shape;517;p95"/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829D-9264-BE78-0AF3-5C478C93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AGN seen by </a:t>
            </a:r>
            <a:r>
              <a:rPr lang="en-US" dirty="0" err="1"/>
              <a:t>IceCube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392-F835-E6EA-D55A-EF7B7532C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26" y="1690688"/>
            <a:ext cx="9156320" cy="4591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383BDF-512A-7EE3-FAA8-03102ED47460}"/>
              </a:ext>
            </a:extLst>
          </p:cNvPr>
          <p:cNvSpPr txBox="1"/>
          <p:nvPr/>
        </p:nvSpPr>
        <p:spPr>
          <a:xfrm>
            <a:off x="9409176" y="6308209"/>
            <a:ext cx="247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IceCube</a:t>
            </a:r>
            <a:r>
              <a:rPr lang="en-US" dirty="0"/>
              <a:t> Collaboration 2022</a:t>
            </a: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82ECE473-6223-66AC-88F7-ED266F37603C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006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14465-DF25-EA1F-AF9E-E6B457EB5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6D29-97AA-FEB9-AEFE-4E2F322A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AGN seen by </a:t>
            </a:r>
            <a:r>
              <a:rPr lang="en-US" dirty="0" err="1"/>
              <a:t>IceCube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1D15B-F2AC-99E7-79D4-826590F46B7B}"/>
              </a:ext>
            </a:extLst>
          </p:cNvPr>
          <p:cNvSpPr txBox="1"/>
          <p:nvPr/>
        </p:nvSpPr>
        <p:spPr>
          <a:xfrm>
            <a:off x="9545606" y="6488668"/>
            <a:ext cx="247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IceCube</a:t>
            </a:r>
            <a:r>
              <a:rPr lang="en-US" dirty="0"/>
              <a:t> Collaboration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58071-A43E-3AA8-C89D-081653849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14" y="1500469"/>
            <a:ext cx="8452821" cy="4992406"/>
          </a:xfrm>
          <a:prstGeom prst="rect">
            <a:avLst/>
          </a:prstGeom>
        </p:spPr>
      </p:pic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24B8EBBD-0D08-8CCE-8B4E-B5F16456471E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67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ACBC9-706E-DF27-5A6A-D7E52F24E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Brightest X-ray unobscured AGN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F2631-4A44-8BDB-9EDC-5B3E8C8D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62" y="0"/>
            <a:ext cx="659053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1A1E9-5453-57FB-5560-E843A82AF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506662"/>
            <a:ext cx="4209288" cy="4209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4842E2-3878-6A80-E78D-8A68547BF28F}"/>
              </a:ext>
            </a:extLst>
          </p:cNvPr>
          <p:cNvSpPr txBox="1"/>
          <p:nvPr/>
        </p:nvSpPr>
        <p:spPr>
          <a:xfrm>
            <a:off x="5601462" y="6364810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Credits: Hubble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D3EF2-A9C0-8444-5EDB-310BF20E9B87}"/>
              </a:ext>
            </a:extLst>
          </p:cNvPr>
          <p:cNvSpPr txBox="1"/>
          <p:nvPr/>
        </p:nvSpPr>
        <p:spPr>
          <a:xfrm>
            <a:off x="701040" y="6261790"/>
            <a:ext cx="360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Composite X-rays,  optical and radio [Chandra]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8CB0D-96C5-A5CD-B438-14FEA102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03"/>
            <a:ext cx="10515600" cy="1352207"/>
          </a:xfrm>
        </p:spPr>
        <p:txBody>
          <a:bodyPr/>
          <a:lstStyle/>
          <a:p>
            <a:r>
              <a:rPr lang="en-US" dirty="0"/>
              <a:t>NGC 4151 (~15.8 Mpc away)</a:t>
            </a:r>
          </a:p>
        </p:txBody>
      </p:sp>
      <p:sp>
        <p:nvSpPr>
          <p:cNvPr id="4" name="Google Shape;665;p107">
            <a:extLst>
              <a:ext uri="{FF2B5EF4-FFF2-40B4-BE49-F238E27FC236}">
                <a16:creationId xmlns:a16="http://schemas.microsoft.com/office/drawing/2014/main" id="{DE10DCAF-0030-4083-9772-242DC55835C4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429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F5193-9C63-780F-645E-5067B3E7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6A3726-5A3E-8D62-3097-38CF2FADA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62" y="0"/>
            <a:ext cx="659053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F0030-69C1-89F3-22A0-9BF679D8D51A}"/>
              </a:ext>
            </a:extLst>
          </p:cNvPr>
          <p:cNvSpPr txBox="1"/>
          <p:nvPr/>
        </p:nvSpPr>
        <p:spPr>
          <a:xfrm>
            <a:off x="5601462" y="6364810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Credits: Hubble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64CAA-62AE-9A48-5F73-FBCCDF49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03"/>
            <a:ext cx="10515600" cy="1352207"/>
          </a:xfrm>
        </p:spPr>
        <p:txBody>
          <a:bodyPr/>
          <a:lstStyle/>
          <a:p>
            <a:r>
              <a:rPr lang="en-US" dirty="0"/>
              <a:t>NGC 4151 (~15.8 Mpc away)</a:t>
            </a:r>
          </a:p>
        </p:txBody>
      </p:sp>
      <p:pic>
        <p:nvPicPr>
          <p:cNvPr id="53" name="Picture 52" descr="A blue circle with a light in the middle&#10;&#10;AI-generated content may be incorrect.">
            <a:extLst>
              <a:ext uri="{FF2B5EF4-FFF2-40B4-BE49-F238E27FC236}">
                <a16:creationId xmlns:a16="http://schemas.microsoft.com/office/drawing/2014/main" id="{98BD2AA1-0DB1-EC98-1478-8133F52B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96" r="21904"/>
          <a:stretch/>
        </p:blipFill>
        <p:spPr>
          <a:xfrm>
            <a:off x="4698151" y="1464950"/>
            <a:ext cx="1714833" cy="1707252"/>
          </a:xfrm>
          <a:prstGeom prst="ellipse">
            <a:avLst/>
          </a:prstGeom>
          <a:effectLst>
            <a:glow rad="127000">
              <a:srgbClr val="00FFF8"/>
            </a:glo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4812051-A9D0-6138-B645-08219E4C87ED}"/>
              </a:ext>
            </a:extLst>
          </p:cNvPr>
          <p:cNvGrpSpPr/>
          <p:nvPr/>
        </p:nvGrpSpPr>
        <p:grpSpPr>
          <a:xfrm>
            <a:off x="369628" y="2669309"/>
            <a:ext cx="4337854" cy="4185948"/>
            <a:chOff x="1638949" y="3039318"/>
            <a:chExt cx="3849579" cy="371477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A92C213-9B10-93AD-E88A-6FD66488A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678" t="1" r="69004" b="21797"/>
            <a:stretch>
              <a:fillRect/>
            </a:stretch>
          </p:blipFill>
          <p:spPr>
            <a:xfrm>
              <a:off x="2772845" y="3077546"/>
              <a:ext cx="2715683" cy="279992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837F49-283C-09BE-66A4-0447C636798B}"/>
                </a:ext>
              </a:extLst>
            </p:cNvPr>
            <p:cNvSpPr txBox="1"/>
            <p:nvPr/>
          </p:nvSpPr>
          <p:spPr>
            <a:xfrm>
              <a:off x="3696674" y="5301574"/>
              <a:ext cx="1495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4C00"/>
                  </a:solidFill>
                  <a:effectLst/>
                  <a:uLnTx/>
                  <a:uFillTx/>
                  <a:ea typeface="Lato Light" panose="020F0502020204030203" pitchFamily="34" charset="0"/>
                  <a:cs typeface="Lato Light" panose="020F0502020204030203" pitchFamily="34" charset="0"/>
                </a:rPr>
                <a:t>Reprocessed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17DE957-9E6E-7FAF-09DC-6D9CBA3227E8}"/>
                </a:ext>
              </a:extLst>
            </p:cNvPr>
            <p:cNvCxnSpPr>
              <a:cxnSpLocks/>
            </p:cNvCxnSpPr>
            <p:nvPr/>
          </p:nvCxnSpPr>
          <p:spPr>
            <a:xfrm>
              <a:off x="4381167" y="4630466"/>
              <a:ext cx="175619" cy="750670"/>
            </a:xfrm>
            <a:prstGeom prst="line">
              <a:avLst/>
            </a:prstGeom>
            <a:noFill/>
            <a:ln w="6350" cap="flat" cmpd="sng" algn="ctr">
              <a:solidFill>
                <a:srgbClr val="FF4C00"/>
              </a:solidFill>
              <a:prstDash val="solid"/>
              <a:miter lim="800000"/>
            </a:ln>
            <a:effectLst/>
          </p:spPr>
        </p:cxn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B58B3228-BA2B-FC1F-5649-3B349C08A31D}"/>
                </a:ext>
              </a:extLst>
            </p:cNvPr>
            <p:cNvSpPr txBox="1">
              <a:spLocks/>
            </p:cNvSpPr>
            <p:nvPr/>
          </p:nvSpPr>
          <p:spPr>
            <a:xfrm>
              <a:off x="2904949" y="3154523"/>
              <a:ext cx="2464843" cy="379590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Unobscured</a:t>
              </a:r>
              <a:endPara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BA4779F7-3856-557B-13F1-CE6381BB668C}"/>
                </a:ext>
              </a:extLst>
            </p:cNvPr>
            <p:cNvSpPr txBox="1">
              <a:spLocks/>
            </p:cNvSpPr>
            <p:nvPr/>
          </p:nvSpPr>
          <p:spPr>
            <a:xfrm>
              <a:off x="2839607" y="5866148"/>
              <a:ext cx="207528" cy="360274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1</a:t>
              </a: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346AF194-D5BB-5CE9-618C-DA6EB4549552}"/>
                </a:ext>
              </a:extLst>
            </p:cNvPr>
            <p:cNvSpPr txBox="1">
              <a:spLocks/>
            </p:cNvSpPr>
            <p:nvPr/>
          </p:nvSpPr>
          <p:spPr>
            <a:xfrm>
              <a:off x="3214722" y="5873018"/>
              <a:ext cx="207528" cy="240183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2</a:t>
              </a: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33EC8ED3-FFAD-C6F4-3559-82003EFC60FD}"/>
                </a:ext>
              </a:extLst>
            </p:cNvPr>
            <p:cNvSpPr txBox="1">
              <a:spLocks/>
            </p:cNvSpPr>
            <p:nvPr/>
          </p:nvSpPr>
          <p:spPr>
            <a:xfrm>
              <a:off x="3709118" y="5873018"/>
              <a:ext cx="207528" cy="240183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5</a:t>
              </a:r>
            </a:p>
          </p:txBody>
        </p: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82F4B29E-E8F0-0C2E-1C18-9A0320CD873D}"/>
                </a:ext>
              </a:extLst>
            </p:cNvPr>
            <p:cNvSpPr txBox="1">
              <a:spLocks/>
            </p:cNvSpPr>
            <p:nvPr/>
          </p:nvSpPr>
          <p:spPr>
            <a:xfrm>
              <a:off x="3990354" y="5866148"/>
              <a:ext cx="390813" cy="360274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10</a:t>
              </a: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08616EF4-8CA4-7E2D-C1BD-A27429C58F0B}"/>
                </a:ext>
              </a:extLst>
            </p:cNvPr>
            <p:cNvSpPr txBox="1">
              <a:spLocks/>
            </p:cNvSpPr>
            <p:nvPr/>
          </p:nvSpPr>
          <p:spPr>
            <a:xfrm>
              <a:off x="4425203" y="5873018"/>
              <a:ext cx="278488" cy="240183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20</a:t>
              </a:r>
            </a:p>
          </p:txBody>
        </p:sp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691BBCFE-C9E9-E92B-1C46-E5C5AA736717}"/>
                </a:ext>
              </a:extLst>
            </p:cNvPr>
            <p:cNvSpPr txBox="1">
              <a:spLocks/>
            </p:cNvSpPr>
            <p:nvPr/>
          </p:nvSpPr>
          <p:spPr>
            <a:xfrm>
              <a:off x="4715081" y="5873018"/>
              <a:ext cx="690961" cy="240183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50</a:t>
              </a:r>
            </a:p>
          </p:txBody>
        </p:sp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E2114E0C-1D4B-7EDC-3F68-1F7AFBB2A121}"/>
                </a:ext>
              </a:extLst>
            </p:cNvPr>
            <p:cNvSpPr txBox="1">
              <a:spLocks/>
            </p:cNvSpPr>
            <p:nvPr/>
          </p:nvSpPr>
          <p:spPr>
            <a:xfrm>
              <a:off x="1913243" y="5696346"/>
              <a:ext cx="861711" cy="299870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0.001</a:t>
              </a:r>
            </a:p>
          </p:txBody>
        </p:sp>
        <p:sp>
          <p:nvSpPr>
            <p:cNvPr id="66" name="Title 1">
              <a:extLst>
                <a:ext uri="{FF2B5EF4-FFF2-40B4-BE49-F238E27FC236}">
                  <a16:creationId xmlns:a16="http://schemas.microsoft.com/office/drawing/2014/main" id="{C218DCA5-D5E6-2A8C-7085-1DD9C8752CAB}"/>
                </a:ext>
              </a:extLst>
            </p:cNvPr>
            <p:cNvSpPr txBox="1">
              <a:spLocks/>
            </p:cNvSpPr>
            <p:nvPr/>
          </p:nvSpPr>
          <p:spPr>
            <a:xfrm>
              <a:off x="1913243" y="4963871"/>
              <a:ext cx="861711" cy="299870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0.01</a:t>
              </a:r>
            </a:p>
          </p:txBody>
        </p:sp>
        <p:sp>
          <p:nvSpPr>
            <p:cNvPr id="67" name="Title 1">
              <a:extLst>
                <a:ext uri="{FF2B5EF4-FFF2-40B4-BE49-F238E27FC236}">
                  <a16:creationId xmlns:a16="http://schemas.microsoft.com/office/drawing/2014/main" id="{1FDDE4C8-12B4-067C-4DCC-A6DF9F22A71D}"/>
                </a:ext>
              </a:extLst>
            </p:cNvPr>
            <p:cNvSpPr txBox="1">
              <a:spLocks/>
            </p:cNvSpPr>
            <p:nvPr/>
          </p:nvSpPr>
          <p:spPr>
            <a:xfrm>
              <a:off x="1913243" y="4223451"/>
              <a:ext cx="861711" cy="299870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0.1</a:t>
              </a:r>
            </a:p>
          </p:txBody>
        </p:sp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EC181B62-4390-C477-46F5-17FCA7CE5B5B}"/>
                </a:ext>
              </a:extLst>
            </p:cNvPr>
            <p:cNvSpPr txBox="1">
              <a:spLocks/>
            </p:cNvSpPr>
            <p:nvPr/>
          </p:nvSpPr>
          <p:spPr>
            <a:xfrm>
              <a:off x="1913243" y="3485605"/>
              <a:ext cx="861711" cy="299870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1</a:t>
              </a: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029E022E-AB06-6DFB-828A-D9A7B614C5B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90222" y="4288045"/>
              <a:ext cx="2941011" cy="443557"/>
            </a:xfrm>
            <a:prstGeom prst="rect">
              <a:avLst/>
            </a:prstGeom>
            <a:solidFill>
              <a:sysClr val="windowText" lastClr="000000"/>
            </a:solidFill>
            <a:ln w="63500">
              <a:noFill/>
            </a:ln>
          </p:spPr>
          <p:txBody>
            <a:bodyPr vert="horz" lIns="36000" tIns="60960" rIns="3600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chemeClr val="bg1"/>
                  </a:solidFill>
                  <a:latin typeface="Lato Hairline" panose="020F0502020204030203" pitchFamily="34" charset="0"/>
                  <a:ea typeface="Lato Hairline" panose="020F0502020204030203" pitchFamily="34" charset="0"/>
                  <a:cs typeface="Lato Hairline" panose="020F050202020403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Intensity (EF</a:t>
              </a:r>
              <a:r>
                <a:rPr kumimoji="0" lang="en-GB" sz="3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E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)</a:t>
              </a: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lumMod val="50000"/>
                    </a:prstClr>
                  </a:glow>
                </a:effectLst>
                <a:uLnTx/>
                <a:uFillTx/>
                <a:latin typeface="+mn-lt"/>
                <a:ea typeface="Lato Thin" panose="020F0502020204030203" pitchFamily="34" charset="0"/>
                <a:cs typeface="Lato Thin" panose="020F0502020204030203" pitchFamily="34" charset="0"/>
              </a:endParaRPr>
            </a:p>
          </p:txBody>
        </p:sp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74E3F495-14CC-9EF8-0F10-F08374B03373}"/>
                </a:ext>
              </a:extLst>
            </p:cNvPr>
            <p:cNvSpPr txBox="1">
              <a:spLocks/>
            </p:cNvSpPr>
            <p:nvPr/>
          </p:nvSpPr>
          <p:spPr>
            <a:xfrm>
              <a:off x="2828013" y="6054961"/>
              <a:ext cx="2660515" cy="699129"/>
            </a:xfrm>
            <a:prstGeom prst="rect">
              <a:avLst/>
            </a:prstGeom>
            <a:noFill/>
            <a:ln w="63500">
              <a:noFill/>
            </a:ln>
          </p:spPr>
          <p:txBody>
            <a:bodyPr vert="horz" lIns="36000" tIns="60960" rIns="3600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chemeClr val="bg1"/>
                  </a:solidFill>
                  <a:latin typeface="Lato Hairline" panose="020F0502020204030203" pitchFamily="34" charset="0"/>
                  <a:ea typeface="Lato Hairline" panose="020F0502020204030203" pitchFamily="34" charset="0"/>
                  <a:cs typeface="Lato Hairline" panose="020F050202020403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Energy / keV</a:t>
              </a: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lumMod val="50000"/>
                    </a:prstClr>
                  </a:glow>
                </a:effectLst>
                <a:uLnTx/>
                <a:uFillTx/>
                <a:latin typeface="+mn-lt"/>
                <a:ea typeface="Lato Thin" panose="020F0502020204030203" pitchFamily="34" charset="0"/>
                <a:cs typeface="Lato Thin" panose="020F0502020204030203" pitchFamily="34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B51433E-EF34-F79E-A4CB-DEADFEEF31CD}"/>
              </a:ext>
            </a:extLst>
          </p:cNvPr>
          <p:cNvSpPr txBox="1"/>
          <p:nvPr/>
        </p:nvSpPr>
        <p:spPr>
          <a:xfrm>
            <a:off x="526322" y="1682126"/>
            <a:ext cx="2466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A2DD"/>
                </a:solidFill>
              </a:rPr>
              <a:t>Transmitted </a:t>
            </a:r>
          </a:p>
          <a:p>
            <a:r>
              <a:rPr lang="en-US" sz="2500" dirty="0">
                <a:solidFill>
                  <a:srgbClr val="00A2DD"/>
                </a:solidFill>
              </a:rPr>
              <a:t>(corona </a:t>
            </a:r>
            <a:r>
              <a:rPr lang="en-US" sz="2500" dirty="0" err="1">
                <a:solidFill>
                  <a:srgbClr val="00A2DD"/>
                </a:solidFill>
              </a:rPr>
              <a:t>powerlaw</a:t>
            </a:r>
            <a:r>
              <a:rPr lang="en-US" sz="2500" dirty="0">
                <a:solidFill>
                  <a:srgbClr val="00A2DD"/>
                </a:solidFill>
              </a:rPr>
              <a:t>) 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5F85A07-8CF5-F771-3E21-D29D16A0C487}"/>
              </a:ext>
            </a:extLst>
          </p:cNvPr>
          <p:cNvCxnSpPr>
            <a:cxnSpLocks/>
          </p:cNvCxnSpPr>
          <p:nvPr/>
        </p:nvCxnSpPr>
        <p:spPr>
          <a:xfrm>
            <a:off x="2062454" y="2512387"/>
            <a:ext cx="316667" cy="916613"/>
          </a:xfrm>
          <a:prstGeom prst="straightConnector1">
            <a:avLst/>
          </a:prstGeom>
          <a:ln w="38100">
            <a:solidFill>
              <a:srgbClr val="00A2D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723386F-3D66-75E8-1BFE-F3033A6F0DC6}"/>
              </a:ext>
            </a:extLst>
          </p:cNvPr>
          <p:cNvSpPr txBox="1"/>
          <p:nvPr/>
        </p:nvSpPr>
        <p:spPr>
          <a:xfrm>
            <a:off x="110836" y="6465455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Schematics from P. Boorman</a:t>
            </a:r>
          </a:p>
        </p:txBody>
      </p:sp>
      <p:sp>
        <p:nvSpPr>
          <p:cNvPr id="78" name="Google Shape;665;p107">
            <a:extLst>
              <a:ext uri="{FF2B5EF4-FFF2-40B4-BE49-F238E27FC236}">
                <a16:creationId xmlns:a16="http://schemas.microsoft.com/office/drawing/2014/main" id="{6F6AB858-C7D8-13CD-0FCA-70F8488BE795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450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2448A-3D72-4559-BC9A-CE00054D7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D22DDC-13FF-1729-D91C-49C83F809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56" y="0"/>
            <a:ext cx="87196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F112A-CD93-0778-AA73-32D6545E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NGC 1068 (~14.4 Mpc away)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3745-22F3-32F5-CE3B-E4CFFAD5A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Close-by heavily obscured AGN </a:t>
            </a:r>
          </a:p>
        </p:txBody>
      </p:sp>
      <p:pic>
        <p:nvPicPr>
          <p:cNvPr id="52" name="Picture 51" descr="A black object with a blue light&#10;&#10;AI-generated content may be incorrect.">
            <a:extLst>
              <a:ext uri="{FF2B5EF4-FFF2-40B4-BE49-F238E27FC236}">
                <a16:creationId xmlns:a16="http://schemas.microsoft.com/office/drawing/2014/main" id="{3D170351-2E0C-3797-BC88-01F167625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58" r="21342"/>
          <a:stretch/>
        </p:blipFill>
        <p:spPr>
          <a:xfrm>
            <a:off x="4729018" y="4964512"/>
            <a:ext cx="1714833" cy="1707252"/>
          </a:xfrm>
          <a:prstGeom prst="ellipse">
            <a:avLst/>
          </a:prstGeom>
          <a:effectLst>
            <a:glow rad="127000">
              <a:srgbClr val="002060"/>
            </a:glo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A6D462D-55D2-40DB-97E5-E9E270FD90ED}"/>
              </a:ext>
            </a:extLst>
          </p:cNvPr>
          <p:cNvGrpSpPr/>
          <p:nvPr/>
        </p:nvGrpSpPr>
        <p:grpSpPr>
          <a:xfrm>
            <a:off x="268027" y="2404807"/>
            <a:ext cx="4460991" cy="4257962"/>
            <a:chOff x="369627" y="2669310"/>
            <a:chExt cx="4460991" cy="42579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0CD6F4-1B97-F4D8-9310-531E6989FC3E}"/>
                </a:ext>
              </a:extLst>
            </p:cNvPr>
            <p:cNvGrpSpPr/>
            <p:nvPr/>
          </p:nvGrpSpPr>
          <p:grpSpPr>
            <a:xfrm>
              <a:off x="1708720" y="2786373"/>
              <a:ext cx="3121898" cy="4140899"/>
              <a:chOff x="7306865" y="3077546"/>
              <a:chExt cx="2844117" cy="367654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2B6A72-C586-F052-5724-CCB0603BD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6626" t="1" b="21797"/>
              <a:stretch>
                <a:fillRect/>
              </a:stretch>
            </p:blipFill>
            <p:spPr>
              <a:xfrm>
                <a:off x="7306865" y="3077546"/>
                <a:ext cx="2844117" cy="279992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4C165A-72A2-2C59-E5D3-C0EA4B0B2377}"/>
                  </a:ext>
                </a:extLst>
              </p:cNvPr>
              <p:cNvSpPr txBox="1"/>
              <p:nvPr/>
            </p:nvSpPr>
            <p:spPr>
              <a:xfrm>
                <a:off x="8376090" y="5070615"/>
                <a:ext cx="1368659" cy="409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ea typeface="Lato Light" panose="020F0502020204030203" pitchFamily="34" charset="0"/>
                    <a:cs typeface="Lato Light" panose="020F0502020204030203" pitchFamily="34" charset="0"/>
                  </a:rPr>
                  <a:t>Transmitted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622C923-83AE-816F-B976-49D1166859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0377" y="5498045"/>
                <a:ext cx="115044" cy="153802"/>
              </a:xfrm>
              <a:prstGeom prst="line">
                <a:avLst/>
              </a:prstGeom>
              <a:noFill/>
              <a:ln w="63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4B86D4EB-AFD7-C1EA-457A-377C529E01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0502" y="3154523"/>
                <a:ext cx="2464843" cy="379590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Compton-thick</a:t>
                </a:r>
                <a:endParaRPr kumimoji="0" lang="en-GB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7830B9F9-4C4D-3E4A-7016-BEAC140A8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4173" y="5869413"/>
                <a:ext cx="207528" cy="360274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1</a:t>
                </a:r>
              </a:p>
            </p:txBody>
          </p:sp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79F84B00-0E27-841B-BC4F-3D89D39C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06818" y="5876283"/>
                <a:ext cx="207528" cy="240183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2</a:t>
                </a: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E0A4BE2A-AE88-1732-DA6E-644F9D8027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18744" y="5876283"/>
                <a:ext cx="207528" cy="240183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5</a:t>
                </a:r>
              </a:p>
            </p:txBody>
          </p:sp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5D5C06D2-8B8C-8BA8-B6F1-A1764B0DAD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3353" y="5869413"/>
                <a:ext cx="390813" cy="360274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10</a:t>
                </a:r>
              </a:p>
            </p:txBody>
          </p:sp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81D5C788-BE61-5EAF-347B-C39DA5E5BA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9889" y="5876283"/>
                <a:ext cx="278488" cy="240183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20</a:t>
                </a:r>
              </a:p>
            </p:txBody>
          </p:sp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BD04F45F-4BF9-D6D9-783D-CE4DAE935C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83141" y="5876283"/>
                <a:ext cx="690961" cy="240183"/>
              </a:xfrm>
              <a:prstGeom prst="rect">
                <a:avLst/>
              </a:prstGeom>
              <a:solidFill>
                <a:sysClr val="windowText" lastClr="000000"/>
              </a:solidFill>
              <a:ln w="76200" cap="sq">
                <a:noFill/>
              </a:ln>
            </p:spPr>
            <p:txBody>
              <a:bodyPr vert="horz" lIns="0" tIns="0" rIns="0" bIns="0" rtlCol="0" anchor="ctr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42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Lato Light" panose="020F0502020204030203" pitchFamily="34" charset="0"/>
                    <a:cs typeface="Lato Light" panose="020F0502020204030203" pitchFamily="34" charset="0"/>
                  </a:rPr>
                  <a:t>50</a:t>
                </a:r>
              </a:p>
            </p:txBody>
          </p:sp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CD81F621-3B90-D4A9-1C59-8A4A4DB0D4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4156" y="6054961"/>
                <a:ext cx="2660515" cy="699129"/>
              </a:xfrm>
              <a:prstGeom prst="rect">
                <a:avLst/>
              </a:prstGeom>
              <a:noFill/>
              <a:ln w="63500">
                <a:noFill/>
              </a:ln>
            </p:spPr>
            <p:txBody>
              <a:bodyPr vert="horz" lIns="36000" tIns="60960" rIns="36000" bIns="6096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b="0" i="0" kern="1200">
                    <a:solidFill>
                      <a:schemeClr val="bg1"/>
                    </a:solidFill>
                    <a:latin typeface="Lato Hairline" panose="020F0502020204030203" pitchFamily="34" charset="0"/>
                    <a:ea typeface="Lato Hairline" panose="020F0502020204030203" pitchFamily="34" charset="0"/>
                    <a:cs typeface="Lato Hairline" panose="020F0502020204030203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>
                          <a:lumMod val="50000"/>
                        </a:prstClr>
                      </a:glow>
                    </a:effectLst>
                    <a:uLnTx/>
                    <a:uFillTx/>
                    <a:latin typeface="+mn-lt"/>
                  </a:rPr>
                  <a:t>Energy / keV</a:t>
                </a:r>
                <a:endParaRPr kumimoji="0" lang="en-GB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  <a:ea typeface="Lato Thin" panose="020F0502020204030203" pitchFamily="34" charset="0"/>
                  <a:cs typeface="Lato Thin" panose="020F0502020204030203" pitchFamily="34" charset="0"/>
                </a:endParaRPr>
              </a:p>
            </p:txBody>
          </p:sp>
        </p:grp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10EE85A0-9957-2730-66CF-297DF28E37C3}"/>
                </a:ext>
              </a:extLst>
            </p:cNvPr>
            <p:cNvSpPr txBox="1">
              <a:spLocks/>
            </p:cNvSpPr>
            <p:nvPr/>
          </p:nvSpPr>
          <p:spPr>
            <a:xfrm>
              <a:off x="678713" y="5663350"/>
              <a:ext cx="971009" cy="337905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0.001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FAC8D069-0D53-5E04-8F01-725F113CA00C}"/>
                </a:ext>
              </a:extLst>
            </p:cNvPr>
            <p:cNvSpPr txBox="1">
              <a:spLocks/>
            </p:cNvSpPr>
            <p:nvPr/>
          </p:nvSpPr>
          <p:spPr>
            <a:xfrm>
              <a:off x="678713" y="4837969"/>
              <a:ext cx="971009" cy="337905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0.01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A07A1386-3526-C33C-9D98-4C01A4B4874E}"/>
                </a:ext>
              </a:extLst>
            </p:cNvPr>
            <p:cNvSpPr txBox="1">
              <a:spLocks/>
            </p:cNvSpPr>
            <p:nvPr/>
          </p:nvSpPr>
          <p:spPr>
            <a:xfrm>
              <a:off x="678713" y="4003636"/>
              <a:ext cx="971009" cy="337905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0.1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F5514737-DDFA-6458-6964-10871D3870CB}"/>
                </a:ext>
              </a:extLst>
            </p:cNvPr>
            <p:cNvSpPr txBox="1">
              <a:spLocks/>
            </p:cNvSpPr>
            <p:nvPr/>
          </p:nvSpPr>
          <p:spPr>
            <a:xfrm>
              <a:off x="678713" y="3172202"/>
              <a:ext cx="971009" cy="337905"/>
            </a:xfrm>
            <a:prstGeom prst="rect">
              <a:avLst/>
            </a:prstGeom>
            <a:solidFill>
              <a:sysClr val="windowText" lastClr="000000"/>
            </a:solidFill>
            <a:ln w="76200" cap="sq">
              <a:noFill/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1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6EA02513-AF80-658A-AA56-41BC5B352BD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037486" y="4076423"/>
              <a:ext cx="3314044" cy="499817"/>
            </a:xfrm>
            <a:prstGeom prst="rect">
              <a:avLst/>
            </a:prstGeom>
            <a:solidFill>
              <a:sysClr val="windowText" lastClr="000000"/>
            </a:solidFill>
            <a:ln w="63500">
              <a:noFill/>
            </a:ln>
          </p:spPr>
          <p:txBody>
            <a:bodyPr vert="horz" lIns="36000" tIns="60960" rIns="36000" bIns="60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0" i="0" kern="1200">
                  <a:solidFill>
                    <a:schemeClr val="bg1"/>
                  </a:solidFill>
                  <a:latin typeface="Lato Hairline" panose="020F0502020204030203" pitchFamily="34" charset="0"/>
                  <a:ea typeface="Lato Hairline" panose="020F0502020204030203" pitchFamily="34" charset="0"/>
                  <a:cs typeface="Lato Hairline" panose="020F050202020403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Intensity (EF</a:t>
              </a:r>
              <a:r>
                <a:rPr kumimoji="0" lang="en-GB" sz="3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E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>
                      <a:prstClr val="white">
                        <a:lumMod val="50000"/>
                      </a:prstClr>
                    </a:glow>
                  </a:effectLst>
                  <a:uLnTx/>
                  <a:uFillTx/>
                  <a:latin typeface="+mn-lt"/>
                </a:rPr>
                <a:t>)</a:t>
              </a:r>
              <a:endPara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lumMod val="50000"/>
                    </a:prstClr>
                  </a:glow>
                </a:effectLst>
                <a:uLnTx/>
                <a:uFillTx/>
                <a:latin typeface="+mn-lt"/>
                <a:ea typeface="Lato Thin" panose="020F0502020204030203" pitchFamily="34" charset="0"/>
                <a:cs typeface="Lato Thin" panose="020F0502020204030203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1FE2376-926F-B597-5D74-851021B4A841}"/>
              </a:ext>
            </a:extLst>
          </p:cNvPr>
          <p:cNvSpPr txBox="1"/>
          <p:nvPr/>
        </p:nvSpPr>
        <p:spPr>
          <a:xfrm>
            <a:off x="120605" y="5818138"/>
            <a:ext cx="24666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5C17"/>
                </a:solidFill>
              </a:rPr>
              <a:t>Reprocessed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5268FC-ADF2-FAB1-F1CE-8B9303E3087A}"/>
              </a:ext>
            </a:extLst>
          </p:cNvPr>
          <p:cNvCxnSpPr>
            <a:cxnSpLocks/>
          </p:cNvCxnSpPr>
          <p:nvPr/>
        </p:nvCxnSpPr>
        <p:spPr>
          <a:xfrm flipV="1">
            <a:off x="1470819" y="4636853"/>
            <a:ext cx="1309956" cy="1216740"/>
          </a:xfrm>
          <a:prstGeom prst="straightConnector1">
            <a:avLst/>
          </a:prstGeom>
          <a:ln w="38100">
            <a:solidFill>
              <a:srgbClr val="FF5C1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937F08A-B54D-0670-7CA6-36A649B5D6DF}"/>
              </a:ext>
            </a:extLst>
          </p:cNvPr>
          <p:cNvSpPr txBox="1"/>
          <p:nvPr/>
        </p:nvSpPr>
        <p:spPr>
          <a:xfrm>
            <a:off x="110836" y="6465455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Schematics from P. Boorman</a:t>
            </a:r>
          </a:p>
        </p:txBody>
      </p:sp>
      <p:sp>
        <p:nvSpPr>
          <p:cNvPr id="39" name="Google Shape;665;p107">
            <a:extLst>
              <a:ext uri="{FF2B5EF4-FFF2-40B4-BE49-F238E27FC236}">
                <a16:creationId xmlns:a16="http://schemas.microsoft.com/office/drawing/2014/main" id="{797265D6-261D-9B49-7758-532E6A8E3960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672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55B6-5A3B-9C64-8745-CDD2782E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production in coronae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A1B19FA-BA1A-121F-DFA3-A82D207A17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8972" y="1529354"/>
            <a:ext cx="4236720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High photon density (X-rays from corona) →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rPr>
              <a:t>efficient p–γ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b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Compact size →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rPr>
              <a:t>large interaction probability </a:t>
            </a:r>
            <a:b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Strong B-fields →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rPr>
              <a:t>acceleration possible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(turbulence, magnetic reconnection, shocks)</a:t>
            </a:r>
            <a:b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High opacity → 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</a:rPr>
              <a:t>suppress gamma rays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8EFA4-160B-DC86-7BF0-9559BDFD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4" y="1623060"/>
            <a:ext cx="6411450" cy="4695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AE2EF-F1AF-9E57-C515-F53F6EAA0843}"/>
              </a:ext>
            </a:extLst>
          </p:cNvPr>
          <p:cNvSpPr txBox="1"/>
          <p:nvPr/>
        </p:nvSpPr>
        <p:spPr>
          <a:xfrm>
            <a:off x="394715" y="5920778"/>
            <a:ext cx="484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e.g., Murase+20, Inoue+21, Fiorillo+24, Mbarek+24, Lemoine+25, Yang+25, Karavola+26, Testagrossa+26, Murase+26, Das+26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FCD4B-C89B-BCC6-D7B2-D28A9E206319}"/>
              </a:ext>
            </a:extLst>
          </p:cNvPr>
          <p:cNvSpPr txBox="1"/>
          <p:nvPr/>
        </p:nvSpPr>
        <p:spPr>
          <a:xfrm>
            <a:off x="5251704" y="5919696"/>
            <a:ext cx="110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Ajello+23</a:t>
            </a:r>
          </a:p>
          <a:p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DF196-9C89-BD95-543E-5053729C48B9}"/>
              </a:ext>
            </a:extLst>
          </p:cNvPr>
          <p:cNvSpPr txBox="1"/>
          <p:nvPr/>
        </p:nvSpPr>
        <p:spPr>
          <a:xfrm>
            <a:off x="6592824" y="1929864"/>
            <a:ext cx="110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NGC 1068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E530FBA5-F139-6C2F-A8F4-CE242A295F8A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509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28571-4361-131E-8643-A00C73F5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9CB9-56EB-2D29-9AA5-50ABE704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production in coronae – background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2CE68A2-32E5-9C93-C57C-4F77CC12C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50992" y="5501242"/>
            <a:ext cx="59771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Only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</a:rPr>
              <a:t>~4-50%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of AGN can be neutrino emitters to avoid overshooting the diffuse flux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B8F7D-A58B-5C93-7550-FEE9BF6F3EC9}"/>
              </a:ext>
            </a:extLst>
          </p:cNvPr>
          <p:cNvSpPr txBox="1"/>
          <p:nvPr/>
        </p:nvSpPr>
        <p:spPr>
          <a:xfrm>
            <a:off x="6592824" y="1929864"/>
            <a:ext cx="110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NGC 1068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BA4F8E-7576-F2EB-7AF8-85CA33C1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" y="1846136"/>
            <a:ext cx="11064240" cy="36044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A8A60D-9AE9-B1E8-895D-A8CD2F66DB88}"/>
              </a:ext>
            </a:extLst>
          </p:cNvPr>
          <p:cNvSpPr txBox="1"/>
          <p:nvPr/>
        </p:nvSpPr>
        <p:spPr>
          <a:xfrm>
            <a:off x="527771" y="5507170"/>
            <a:ext cx="2037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Testagrossa+26</a:t>
            </a: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936A969D-9EFE-DE8E-841E-F7D0EEF691A7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EA397-DD17-11E7-12A3-5B75176B32A2}"/>
              </a:ext>
            </a:extLst>
          </p:cNvPr>
          <p:cNvSpPr txBox="1"/>
          <p:nvPr/>
        </p:nvSpPr>
        <p:spPr>
          <a:xfrm>
            <a:off x="394715" y="5920778"/>
            <a:ext cx="484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e.g., Murase+20, Inoue+21, Fiorillo+24, Mbarek+24, Lemoine+25, Yang+25, Karavola+26, Testagrossa+26, Murase+26, Das+26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A3C23-D0D6-EB92-F36D-B6CD6ED315DC}"/>
              </a:ext>
            </a:extLst>
          </p:cNvPr>
          <p:cNvSpPr txBox="1"/>
          <p:nvPr/>
        </p:nvSpPr>
        <p:spPr>
          <a:xfrm>
            <a:off x="563880" y="1426372"/>
            <a:ext cx="360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AGN ARE NGC 1068-like (heavily obscured)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DA1DB-0DED-D6B0-B60A-EE4773963B61}"/>
              </a:ext>
            </a:extLst>
          </p:cNvPr>
          <p:cNvSpPr txBox="1"/>
          <p:nvPr/>
        </p:nvSpPr>
        <p:spPr>
          <a:xfrm>
            <a:off x="4422944" y="1426372"/>
            <a:ext cx="380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AGN ARE NGC 7469-like (unobscured)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575F9-F7EA-B8C6-5C66-89866C4B2F84}"/>
              </a:ext>
            </a:extLst>
          </p:cNvPr>
          <p:cNvSpPr txBox="1"/>
          <p:nvPr/>
        </p:nvSpPr>
        <p:spPr>
          <a:xfrm>
            <a:off x="8961416" y="1426372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</a:t>
            </a:r>
          </a:p>
        </p:txBody>
      </p:sp>
    </p:spTree>
    <p:extLst>
      <p:ext uri="{BB962C8B-B14F-4D97-AF65-F5344CB8AC3E}">
        <p14:creationId xmlns:p14="http://schemas.microsoft.com/office/powerpoint/2010/main" val="1532224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B9CB5-A9E7-BEE8-80D3-6F47DEF5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high-energy background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5C12C0-5797-CE84-D1B0-008EC2EF988B}"/>
              </a:ext>
            </a:extLst>
          </p:cNvPr>
          <p:cNvGrpSpPr/>
          <p:nvPr/>
        </p:nvGrpSpPr>
        <p:grpSpPr>
          <a:xfrm>
            <a:off x="157715" y="1881170"/>
            <a:ext cx="12034284" cy="4431802"/>
            <a:chOff x="157715" y="2051293"/>
            <a:chExt cx="12034284" cy="443180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AC704C6-E329-AB38-BB58-F1D3972D7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15" y="2051293"/>
              <a:ext cx="6586198" cy="4271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3A4A25F-6FEC-367B-6188-2E9CE0B715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6" t="19333" r="21437" b="39067"/>
            <a:stretch>
              <a:fillRect/>
            </a:stretch>
          </p:blipFill>
          <p:spPr bwMode="auto">
            <a:xfrm>
              <a:off x="4975632" y="3067896"/>
              <a:ext cx="7216367" cy="341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58642CA-1891-DE28-93B7-6D2C1EC63175}"/>
              </a:ext>
            </a:extLst>
          </p:cNvPr>
          <p:cNvSpPr txBox="1"/>
          <p:nvPr/>
        </p:nvSpPr>
        <p:spPr>
          <a:xfrm>
            <a:off x="531628" y="6344869"/>
            <a:ext cx="3147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Ackermann et al. 2015, </a:t>
            </a:r>
            <a:r>
              <a:rPr lang="fr-FR" dirty="0" err="1"/>
              <a:t>IceCube</a:t>
            </a:r>
            <a:r>
              <a:rPr lang="fr-FR" dirty="0"/>
              <a:t> Coll. 2018</a:t>
            </a:r>
          </a:p>
          <a:p>
            <a:br>
              <a:rPr lang="fr-FR" dirty="0"/>
            </a:b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ED9711-AD03-1735-089C-7572BD50BC02}"/>
              </a:ext>
            </a:extLst>
          </p:cNvPr>
          <p:cNvSpPr/>
          <p:nvPr/>
        </p:nvSpPr>
        <p:spPr>
          <a:xfrm>
            <a:off x="838200" y="1910645"/>
            <a:ext cx="1873102" cy="1715058"/>
          </a:xfrm>
          <a:prstGeom prst="ellipse">
            <a:avLst/>
          </a:prstGeom>
          <a:solidFill>
            <a:srgbClr val="0096CC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1001AF-38A3-EBA3-79D5-F0D672559796}"/>
              </a:ext>
            </a:extLst>
          </p:cNvPr>
          <p:cNvCxnSpPr>
            <a:cxnSpLocks/>
          </p:cNvCxnSpPr>
          <p:nvPr/>
        </p:nvCxnSpPr>
        <p:spPr>
          <a:xfrm flipV="1">
            <a:off x="2711302" y="2059925"/>
            <a:ext cx="4715539" cy="683275"/>
          </a:xfrm>
          <a:prstGeom prst="straightConnector1">
            <a:avLst/>
          </a:prstGeom>
          <a:ln w="76200">
            <a:solidFill>
              <a:schemeClr val="bg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F10BE3-557A-FA36-6F4C-276F1CF0B8D3}"/>
              </a:ext>
            </a:extLst>
          </p:cNvPr>
          <p:cNvSpPr txBox="1"/>
          <p:nvPr/>
        </p:nvSpPr>
        <p:spPr>
          <a:xfrm>
            <a:off x="7336464" y="1424763"/>
            <a:ext cx="27963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AGN cumulative emission (50% heavily obscured)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AF29C-180D-8A2E-A2B9-BC54724FA9AF}"/>
              </a:ext>
            </a:extLst>
          </p:cNvPr>
          <p:cNvSpPr txBox="1"/>
          <p:nvPr/>
        </p:nvSpPr>
        <p:spPr>
          <a:xfrm>
            <a:off x="2780414" y="5831110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ENERGY [MeV]</a:t>
            </a:r>
          </a:p>
        </p:txBody>
      </p:sp>
    </p:spTree>
    <p:extLst>
      <p:ext uri="{BB962C8B-B14F-4D97-AF65-F5344CB8AC3E}">
        <p14:creationId xmlns:p14="http://schemas.microsoft.com/office/powerpoint/2010/main" val="2988934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4FE64-7B69-E603-9E29-4CC08412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NGC 1068 – intrinsic corona spectrum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3E2D0-04D3-D413-F435-BFC72A86C5A5}"/>
              </a:ext>
            </a:extLst>
          </p:cNvPr>
          <p:cNvSpPr txBox="1"/>
          <p:nvPr/>
        </p:nvSpPr>
        <p:spPr>
          <a:xfrm>
            <a:off x="918972" y="5048024"/>
            <a:ext cx="10084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Coronal cutoff 50-300 keV </a:t>
            </a:r>
            <a:r>
              <a:rPr lang="en-US" sz="2200" dirty="0">
                <a:solidFill>
                  <a:schemeClr val="accent2"/>
                </a:solidFill>
              </a:rPr>
              <a:t>[not directly measured]</a:t>
            </a:r>
            <a:endParaRPr lang="en-US" sz="2200" dirty="0"/>
          </a:p>
          <a:p>
            <a:r>
              <a:rPr lang="el-GR" sz="2200" dirty="0"/>
              <a:t>Γ ≈ 2.1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2"/>
                </a:solidFill>
              </a:rPr>
              <a:t>[not directly measured]</a:t>
            </a:r>
          </a:p>
          <a:p>
            <a:r>
              <a:rPr lang="en-US" sz="2200" dirty="0"/>
              <a:t>L</a:t>
            </a:r>
            <a:r>
              <a:rPr lang="en-US" sz="2200" baseline="-25000" dirty="0"/>
              <a:t>X</a:t>
            </a:r>
            <a:r>
              <a:rPr lang="en-US" sz="2200" dirty="0"/>
              <a:t> (intrinsic) ~10</a:t>
            </a:r>
            <a:r>
              <a:rPr lang="en-US" sz="2200" baseline="30000" dirty="0"/>
              <a:t>43</a:t>
            </a:r>
            <a:r>
              <a:rPr lang="en-US" sz="2200" dirty="0"/>
              <a:t>-10</a:t>
            </a:r>
            <a:r>
              <a:rPr lang="en-US" sz="2200" baseline="30000" dirty="0"/>
              <a:t>44</a:t>
            </a:r>
            <a:r>
              <a:rPr lang="en-US" sz="2200" dirty="0"/>
              <a:t> erg/s </a:t>
            </a:r>
            <a:r>
              <a:rPr lang="en-US" sz="2200" dirty="0">
                <a:solidFill>
                  <a:schemeClr val="accent2"/>
                </a:solidFill>
              </a:rPr>
              <a:t>[not directly measured]</a:t>
            </a:r>
            <a:endParaRPr lang="en-US" sz="22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BDBF49-42CB-265A-C2C7-FFA103E3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7" y="1425512"/>
            <a:ext cx="9595673" cy="3439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0A9859-32FA-2B8D-1FDF-AAC99C185D25}"/>
              </a:ext>
            </a:extLst>
          </p:cNvPr>
          <p:cNvSpPr txBox="1"/>
          <p:nvPr/>
        </p:nvSpPr>
        <p:spPr>
          <a:xfrm>
            <a:off x="10120690" y="710653"/>
            <a:ext cx="1507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Bauer+15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B62F1-77FB-892F-F990-B50245E5544C}"/>
              </a:ext>
            </a:extLst>
          </p:cNvPr>
          <p:cNvSpPr txBox="1"/>
          <p:nvPr/>
        </p:nvSpPr>
        <p:spPr>
          <a:xfrm>
            <a:off x="7241309" y="5163127"/>
            <a:ext cx="48860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/>
              <a:t>Compton-thick, clumpy, multi-component reflector</a:t>
            </a:r>
            <a:r>
              <a:rPr lang="en-US" sz="2500" dirty="0"/>
              <a:t> combining a dense torus, polar dust/outflows, and extended scattering regions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DC5C4-93AF-7571-8AE4-60B7EF5644AF}"/>
              </a:ext>
            </a:extLst>
          </p:cNvPr>
          <p:cNvSpPr txBox="1"/>
          <p:nvPr/>
        </p:nvSpPr>
        <p:spPr>
          <a:xfrm>
            <a:off x="838200" y="6409622"/>
            <a:ext cx="304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see Bauer+15, Marinucci+16, Ricci+18</a:t>
            </a:r>
          </a:p>
        </p:txBody>
      </p:sp>
      <p:sp>
        <p:nvSpPr>
          <p:cNvPr id="8" name="Google Shape;665;p107">
            <a:extLst>
              <a:ext uri="{FF2B5EF4-FFF2-40B4-BE49-F238E27FC236}">
                <a16:creationId xmlns:a16="http://schemas.microsoft.com/office/drawing/2014/main" id="{78E4E4EF-DC3B-08D2-F9D0-CA44E1A790B1}"/>
              </a:ext>
            </a:extLst>
          </p:cNvPr>
          <p:cNvSpPr txBox="1"/>
          <p:nvPr/>
        </p:nvSpPr>
        <p:spPr>
          <a:xfrm>
            <a:off x="0" y="1389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69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1277-B8A0-532F-3E83-0F03F3A49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71D7-4075-F842-9225-BA3EC14B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10515600" cy="1027095"/>
          </a:xfrm>
        </p:spPr>
        <p:txBody>
          <a:bodyPr/>
          <a:lstStyle/>
          <a:p>
            <a:r>
              <a:rPr lang="en-US" dirty="0"/>
              <a:t>Extreme environments in the universe</a:t>
            </a:r>
          </a:p>
        </p:txBody>
      </p:sp>
      <p:pic>
        <p:nvPicPr>
          <p:cNvPr id="4" name="Google Shape;466;p91">
            <a:extLst>
              <a:ext uri="{FF2B5EF4-FFF2-40B4-BE49-F238E27FC236}">
                <a16:creationId xmlns:a16="http://schemas.microsoft.com/office/drawing/2014/main" id="{04969782-160D-A46E-39F6-5933093449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21162" t="12887" r="14268" b="12428"/>
          <a:stretch>
            <a:fillRect/>
          </a:stretch>
        </p:blipFill>
        <p:spPr>
          <a:xfrm>
            <a:off x="3381440" y="863147"/>
            <a:ext cx="2658543" cy="24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66171-C7CE-0BC2-F229-5DFA14AF0CE3}"/>
              </a:ext>
            </a:extLst>
          </p:cNvPr>
          <p:cNvSpPr txBox="1"/>
          <p:nvPr/>
        </p:nvSpPr>
        <p:spPr>
          <a:xfrm>
            <a:off x="-72809" y="333608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Active Supermassive Black Holes..</a:t>
            </a:r>
          </a:p>
        </p:txBody>
      </p:sp>
      <p:pic>
        <p:nvPicPr>
          <p:cNvPr id="7" name="Picture 6" descr="A black hole in space&#10;&#10;AI-generated content may be incorrect.">
            <a:extLst>
              <a:ext uri="{FF2B5EF4-FFF2-40B4-BE49-F238E27FC236}">
                <a16:creationId xmlns:a16="http://schemas.microsoft.com/office/drawing/2014/main" id="{40FA9168-01EE-80E2-A0E5-63E0229FD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/>
          <a:stretch>
            <a:fillRect/>
          </a:stretch>
        </p:blipFill>
        <p:spPr>
          <a:xfrm>
            <a:off x="5635863" y="4042748"/>
            <a:ext cx="2895362" cy="1805338"/>
          </a:xfrm>
          <a:prstGeom prst="rect">
            <a:avLst/>
          </a:prstGeom>
        </p:spPr>
      </p:pic>
      <p:pic>
        <p:nvPicPr>
          <p:cNvPr id="9" name="Picture 8" descr="A pink light in space&#10;&#10;AI-generated content may be incorrect.">
            <a:extLst>
              <a:ext uri="{FF2B5EF4-FFF2-40B4-BE49-F238E27FC236}">
                <a16:creationId xmlns:a16="http://schemas.microsoft.com/office/drawing/2014/main" id="{FD5EBA63-B5D1-268A-8ECF-8D4BF97E2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r="16792"/>
          <a:stretch>
            <a:fillRect/>
          </a:stretch>
        </p:blipFill>
        <p:spPr>
          <a:xfrm>
            <a:off x="6291907" y="1026215"/>
            <a:ext cx="2475656" cy="2107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C83CBC-C05B-E78E-163C-76F71199F88D}"/>
              </a:ext>
            </a:extLst>
          </p:cNvPr>
          <p:cNvSpPr txBox="1"/>
          <p:nvPr/>
        </p:nvSpPr>
        <p:spPr>
          <a:xfrm>
            <a:off x="5563446" y="333608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Gamma-ray Burst (GRB)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232CB-C1A0-F917-9040-C3E46731E508}"/>
              </a:ext>
            </a:extLst>
          </p:cNvPr>
          <p:cNvSpPr txBox="1"/>
          <p:nvPr/>
        </p:nvSpPr>
        <p:spPr>
          <a:xfrm>
            <a:off x="5196482" y="6140177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Tidal Disruption Events (TDEs)</a:t>
            </a:r>
          </a:p>
        </p:txBody>
      </p:sp>
      <p:pic>
        <p:nvPicPr>
          <p:cNvPr id="24" name="Picture 23" descr="A blue and green glowing ball in space&#10;&#10;AI-generated content may be incorrect.">
            <a:extLst>
              <a:ext uri="{FF2B5EF4-FFF2-40B4-BE49-F238E27FC236}">
                <a16:creationId xmlns:a16="http://schemas.microsoft.com/office/drawing/2014/main" id="{4A512E46-F0D3-121F-CFDE-8B73AF210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02" y="4548985"/>
            <a:ext cx="3230524" cy="18171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389B13-3E29-F4CA-DE6D-389A90F4088E}"/>
              </a:ext>
            </a:extLst>
          </p:cNvPr>
          <p:cNvSpPr txBox="1"/>
          <p:nvPr/>
        </p:nvSpPr>
        <p:spPr>
          <a:xfrm>
            <a:off x="8679202" y="3862969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Pulsars and Magnetars</a:t>
            </a:r>
          </a:p>
        </p:txBody>
      </p:sp>
      <p:pic>
        <p:nvPicPr>
          <p:cNvPr id="27" name="Picture 26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9DB3B0DD-48A9-5F42-F582-EB8EA59E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1" y="1022788"/>
            <a:ext cx="2685745" cy="2113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46A64A-9A48-FE3D-2B92-DC68BE88CCCF}"/>
              </a:ext>
            </a:extLst>
          </p:cNvPr>
          <p:cNvSpPr txBox="1"/>
          <p:nvPr/>
        </p:nvSpPr>
        <p:spPr>
          <a:xfrm>
            <a:off x="2884439" y="333608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..and their jets</a:t>
            </a:r>
          </a:p>
        </p:txBody>
      </p:sp>
      <p:sp>
        <p:nvSpPr>
          <p:cNvPr id="29" name="Google Shape;602;p102">
            <a:extLst>
              <a:ext uri="{FF2B5EF4-FFF2-40B4-BE49-F238E27FC236}">
                <a16:creationId xmlns:a16="http://schemas.microsoft.com/office/drawing/2014/main" id="{C889587B-48A7-BA48-8717-BEE6FBE90DFD}"/>
              </a:ext>
            </a:extLst>
          </p:cNvPr>
          <p:cNvSpPr txBox="1"/>
          <p:nvPr/>
        </p:nvSpPr>
        <p:spPr>
          <a:xfrm>
            <a:off x="97536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933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dirty="0">
              <a:solidFill>
                <a:srgbClr val="CACACA"/>
              </a:solidFill>
            </a:endParaRPr>
          </a:p>
        </p:txBody>
      </p:sp>
      <p:pic>
        <p:nvPicPr>
          <p:cNvPr id="6" name="Picture 5" descr="A colorful glowing object in space&#10;&#10;AI-generated content may be incorrect.">
            <a:extLst>
              <a:ext uri="{FF2B5EF4-FFF2-40B4-BE49-F238E27FC236}">
                <a16:creationId xmlns:a16="http://schemas.microsoft.com/office/drawing/2014/main" id="{E046F8CC-78F7-52FB-90EA-371A3092F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08" y="4407405"/>
            <a:ext cx="2338399" cy="23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F1260-9CBD-57D6-C340-F71D05BD8AC1}"/>
              </a:ext>
            </a:extLst>
          </p:cNvPr>
          <p:cNvSpPr txBox="1"/>
          <p:nvPr/>
        </p:nvSpPr>
        <p:spPr>
          <a:xfrm>
            <a:off x="2354028" y="3862969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Supernovae</a:t>
            </a:r>
          </a:p>
        </p:txBody>
      </p:sp>
      <p:pic>
        <p:nvPicPr>
          <p:cNvPr id="15" name="Picture 14" descr="A black hole in space&#10;&#10;AI-generated content may be incorrect.">
            <a:extLst>
              <a:ext uri="{FF2B5EF4-FFF2-40B4-BE49-F238E27FC236}">
                <a16:creationId xmlns:a16="http://schemas.microsoft.com/office/drawing/2014/main" id="{1AEF8A0A-2145-C3D7-00E3-516C9B307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9" y="4005472"/>
            <a:ext cx="2225626" cy="1780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5370F5-2150-1311-FE85-0D869323B883}"/>
              </a:ext>
            </a:extLst>
          </p:cNvPr>
          <p:cNvSpPr txBox="1"/>
          <p:nvPr/>
        </p:nvSpPr>
        <p:spPr>
          <a:xfrm>
            <a:off x="-401303" y="5955511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Black holes/Neutron Stars mergers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282CC-01BE-82A5-12FC-DBE25D9B4B31}"/>
              </a:ext>
            </a:extLst>
          </p:cNvPr>
          <p:cNvSpPr txBox="1"/>
          <p:nvPr/>
        </p:nvSpPr>
        <p:spPr>
          <a:xfrm>
            <a:off x="443771" y="2889504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NGC 1068 [HST]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B84FB-4D4F-745E-2381-AAE84D9D9DD2}"/>
              </a:ext>
            </a:extLst>
          </p:cNvPr>
          <p:cNvSpPr txBox="1"/>
          <p:nvPr/>
        </p:nvSpPr>
        <p:spPr>
          <a:xfrm>
            <a:off x="3381440" y="3062941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Cen A [ESO,NASA]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93B57-3CCA-77D2-D784-723B9ABCF307}"/>
              </a:ext>
            </a:extLst>
          </p:cNvPr>
          <p:cNvSpPr txBox="1"/>
          <p:nvPr/>
        </p:nvSpPr>
        <p:spPr>
          <a:xfrm>
            <a:off x="2983409" y="6460156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Kepler SN [NASA/ESA/JHU]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1383A-E0AE-FA9D-F448-66F5C1FF575F}"/>
              </a:ext>
            </a:extLst>
          </p:cNvPr>
          <p:cNvSpPr txBox="1"/>
          <p:nvPr/>
        </p:nvSpPr>
        <p:spPr>
          <a:xfrm>
            <a:off x="8736586" y="3355466"/>
            <a:ext cx="35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Starburst Galaxies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6596F7-0FFF-2E44-CFE5-0BD5A6D82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95" y="941619"/>
            <a:ext cx="2860504" cy="22310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5FA70A-1D47-AE8D-2293-37912AEA3AE8}"/>
              </a:ext>
            </a:extLst>
          </p:cNvPr>
          <p:cNvSpPr txBox="1"/>
          <p:nvPr/>
        </p:nvSpPr>
        <p:spPr>
          <a:xfrm>
            <a:off x="8918196" y="3059144"/>
            <a:ext cx="2048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M82 [NASA/ESA]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C4E75-3C05-F15B-A4AF-20528C651A05}"/>
              </a:ext>
            </a:extLst>
          </p:cNvPr>
          <p:cNvSpPr/>
          <p:nvPr/>
        </p:nvSpPr>
        <p:spPr>
          <a:xfrm>
            <a:off x="11600" y="3862969"/>
            <a:ext cx="12180400" cy="2995031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37FFD0-A7E6-93AA-4F77-78855638B7C0}"/>
              </a:ext>
            </a:extLst>
          </p:cNvPr>
          <p:cNvSpPr/>
          <p:nvPr/>
        </p:nvSpPr>
        <p:spPr>
          <a:xfrm>
            <a:off x="6236635" y="739944"/>
            <a:ext cx="5870955" cy="2995031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3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20A4-BA7F-1072-DE58-5EB218BC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luminosity – a general problem for Compton Thick AGN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B5F49F-E961-534F-3EFD-699BE4536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56" y="1727278"/>
            <a:ext cx="8760288" cy="4765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5FB5F-C814-243F-D1F4-2FE1CD5D9858}"/>
              </a:ext>
            </a:extLst>
          </p:cNvPr>
          <p:cNvSpPr txBox="1"/>
          <p:nvPr/>
        </p:nvSpPr>
        <p:spPr>
          <a:xfrm>
            <a:off x="10298757" y="1131723"/>
            <a:ext cx="1545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Boorman+24</a:t>
            </a:r>
          </a:p>
        </p:txBody>
      </p:sp>
      <p:sp>
        <p:nvSpPr>
          <p:cNvPr id="3" name="Google Shape;665;p107">
            <a:extLst>
              <a:ext uri="{FF2B5EF4-FFF2-40B4-BE49-F238E27FC236}">
                <a16:creationId xmlns:a16="http://schemas.microsoft.com/office/drawing/2014/main" id="{0E288B61-FA28-4388-5364-D8191F513CEB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B0CF8-71A6-AEDC-9623-5BBFA92E26C6}"/>
              </a:ext>
            </a:extLst>
          </p:cNvPr>
          <p:cNvSpPr txBox="1"/>
          <p:nvPr/>
        </p:nvSpPr>
        <p:spPr>
          <a:xfrm>
            <a:off x="10557164" y="2392218"/>
            <a:ext cx="145934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DoCTA</a:t>
            </a:r>
            <a:br>
              <a:rPr lang="en-US" sz="2200" dirty="0"/>
            </a:br>
            <a:r>
              <a:rPr lang="en-US" sz="2200" dirty="0"/>
              <a:t>Collection of most reliable Compton-Thick AGN to date (66 sources) including all literature X-ray  luminosity measurements</a:t>
            </a:r>
          </a:p>
        </p:txBody>
      </p:sp>
    </p:spTree>
    <p:extLst>
      <p:ext uri="{BB962C8B-B14F-4D97-AF65-F5344CB8AC3E}">
        <p14:creationId xmlns:p14="http://schemas.microsoft.com/office/powerpoint/2010/main" val="2992821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8D59-15AA-7300-E612-4397218F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NGC 4151 – intrinsic corona spectrum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DB46-A064-4748-A363-219FAEBF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33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Coronal cutoff 200 keV to  &gt;1000 keV </a:t>
            </a:r>
            <a:r>
              <a:rPr lang="en-US" dirty="0">
                <a:solidFill>
                  <a:schemeClr val="accent2"/>
                </a:solidFill>
              </a:rPr>
              <a:t>[directly measured]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Γ ≈ </a:t>
            </a:r>
            <a:r>
              <a:rPr lang="en-US" dirty="0"/>
              <a:t>1.5-1.7 </a:t>
            </a:r>
            <a:r>
              <a:rPr lang="en-US" dirty="0">
                <a:solidFill>
                  <a:schemeClr val="accent2"/>
                </a:solidFill>
              </a:rPr>
              <a:t>[directly measured]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</a:t>
            </a:r>
            <a:r>
              <a:rPr lang="en-US" baseline="-25000" dirty="0"/>
              <a:t>X</a:t>
            </a:r>
            <a:r>
              <a:rPr lang="en-US" dirty="0"/>
              <a:t> (intrinsic) ~10</a:t>
            </a:r>
            <a:r>
              <a:rPr lang="en-US" baseline="30000" dirty="0"/>
              <a:t>42</a:t>
            </a:r>
            <a:r>
              <a:rPr lang="en-US" dirty="0"/>
              <a:t>-10</a:t>
            </a:r>
            <a:r>
              <a:rPr lang="en-US" baseline="30000" dirty="0"/>
              <a:t>43</a:t>
            </a:r>
            <a:r>
              <a:rPr lang="en-US" dirty="0"/>
              <a:t> erg/s </a:t>
            </a:r>
            <a:r>
              <a:rPr lang="en-US" dirty="0">
                <a:solidFill>
                  <a:schemeClr val="accent2"/>
                </a:solidFill>
              </a:rPr>
              <a:t>[directly measured]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5386F-9B00-3556-1DE1-61FF9275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359" y="1690688"/>
            <a:ext cx="6851325" cy="4993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49530-4257-1201-D25E-CF288EB47032}"/>
              </a:ext>
            </a:extLst>
          </p:cNvPr>
          <p:cNvSpPr txBox="1"/>
          <p:nvPr/>
        </p:nvSpPr>
        <p:spPr>
          <a:xfrm>
            <a:off x="4843272" y="6234422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Lubinski+10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2CF60-74D7-6F60-3C35-B2A4E29B580D}"/>
              </a:ext>
            </a:extLst>
          </p:cNvPr>
          <p:cNvSpPr txBox="1"/>
          <p:nvPr/>
        </p:nvSpPr>
        <p:spPr>
          <a:xfrm>
            <a:off x="838200" y="6049756"/>
            <a:ext cx="335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e.g. Lubinski+10, Keck+15, Beuchert+2017</a:t>
            </a:r>
          </a:p>
        </p:txBody>
      </p:sp>
      <p:sp>
        <p:nvSpPr>
          <p:cNvPr id="7" name="Google Shape;665;p107">
            <a:extLst>
              <a:ext uri="{FF2B5EF4-FFF2-40B4-BE49-F238E27FC236}">
                <a16:creationId xmlns:a16="http://schemas.microsoft.com/office/drawing/2014/main" id="{63CF21C0-81DC-F8A0-49D9-71A40187A53A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412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Shape 513">
          <a:extLst>
            <a:ext uri="{FF2B5EF4-FFF2-40B4-BE49-F238E27FC236}">
              <a16:creationId xmlns:a16="http://schemas.microsoft.com/office/drawing/2014/main" id="{419F7612-5AAE-AE6A-6615-080AE3B9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5">
            <a:extLst>
              <a:ext uri="{FF2B5EF4-FFF2-40B4-BE49-F238E27FC236}">
                <a16:creationId xmlns:a16="http://schemas.microsoft.com/office/drawing/2014/main" id="{F02D4C06-D2B8-2887-897C-01417EF77BAB}"/>
              </a:ext>
            </a:extLst>
          </p:cNvPr>
          <p:cNvSpPr/>
          <p:nvPr/>
        </p:nvSpPr>
        <p:spPr>
          <a:xfrm>
            <a:off x="2002567" y="2763267"/>
            <a:ext cx="8136800" cy="131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516" name="Google Shape;516;p95">
            <a:extLst>
              <a:ext uri="{FF2B5EF4-FFF2-40B4-BE49-F238E27FC236}">
                <a16:creationId xmlns:a16="http://schemas.microsoft.com/office/drawing/2014/main" id="{DAE12823-0B99-AF1E-1D29-EEBFE53A915B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038400" y="2782000"/>
            <a:ext cx="8115200" cy="1294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333" dirty="0">
                <a:solidFill>
                  <a:schemeClr val="tx1"/>
                </a:solidFill>
                <a:latin typeface="Tw Cen MT Condensed" panose="020B0606020104020203" pitchFamily="34" charset="0"/>
              </a:rPr>
              <a:t>Future Prospects</a:t>
            </a:r>
            <a:endParaRPr sz="5333" dirty="0">
              <a:solidFill>
                <a:schemeClr val="tx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17" name="Google Shape;517;p95">
            <a:extLst>
              <a:ext uri="{FF2B5EF4-FFF2-40B4-BE49-F238E27FC236}">
                <a16:creationId xmlns:a16="http://schemas.microsoft.com/office/drawing/2014/main" id="{FACFF338-2B7E-1806-1BC9-E2F675B8600F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933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542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D4940935-8672-86B7-AD2B-63CA354DD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E053B6CB-EB2A-462A-7FF5-9A204B2762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1532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</a:pPr>
            <a:r>
              <a:rPr lang="en-US" sz="4000" kern="0" dirty="0">
                <a:solidFill>
                  <a:srgbClr val="F3F3F3"/>
                </a:solidFill>
                <a:latin typeface="Tw Cen MT Condensed" panose="020B0606020104020203" pitchFamily="34" charset="0"/>
              </a:rPr>
              <a:t>New High-Energy missions on the Horizon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E98BE-02F5-1CCC-D13C-23A277C7CDA1}"/>
              </a:ext>
            </a:extLst>
          </p:cNvPr>
          <p:cNvSpPr txBox="1"/>
          <p:nvPr/>
        </p:nvSpPr>
        <p:spPr>
          <a:xfrm>
            <a:off x="384763" y="3826011"/>
            <a:ext cx="273671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Compton Spectrometer and Imager (COSI)</a:t>
            </a:r>
          </a:p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E = 0.2 - 5 MeV</a:t>
            </a:r>
          </a:p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7DB630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Launch 2027</a:t>
            </a:r>
            <a:endParaRPr lang="en-US" sz="2667" kern="0" dirty="0">
              <a:solidFill>
                <a:srgbClr val="7DB630"/>
              </a:solidFill>
              <a:latin typeface="Tw Cen MT Condensed" panose="020B0606020104020203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Google Shape;665;p107">
            <a:extLst>
              <a:ext uri="{FF2B5EF4-FFF2-40B4-BE49-F238E27FC236}">
                <a16:creationId xmlns:a16="http://schemas.microsoft.com/office/drawing/2014/main" id="{16C7F4F1-A865-3520-40C2-BED9B9E853D7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4C279B-68E9-2BAE-825E-E74B9E748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5" y="2207953"/>
            <a:ext cx="1722485" cy="1291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604B4A-2385-137E-46B8-5079E17B63D8}"/>
              </a:ext>
            </a:extLst>
          </p:cNvPr>
          <p:cNvSpPr txBox="1"/>
          <p:nvPr/>
        </p:nvSpPr>
        <p:spPr>
          <a:xfrm>
            <a:off x="371067" y="3491631"/>
            <a:ext cx="4464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COSI detectors, credit: John Tomsick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CE120-89A4-3889-B73F-BC6B23EFA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115" y="2855763"/>
            <a:ext cx="9141585" cy="3293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1541E-2D8D-B0D8-49CF-61758E883E06}"/>
              </a:ext>
            </a:extLst>
          </p:cNvPr>
          <p:cNvSpPr txBox="1"/>
          <p:nvPr/>
        </p:nvSpPr>
        <p:spPr>
          <a:xfrm>
            <a:off x="9707418" y="6299200"/>
            <a:ext cx="181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w Cen MT Condensed" panose="020B0606020104020203" pitchFamily="34" charset="0"/>
              </a:rPr>
              <a:t>Tomsick+23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BD5EB-EF96-3920-A451-FCFE2E955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400" y="587557"/>
            <a:ext cx="3606234" cy="2577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F5487-57A3-6F9B-5F4D-DE6EB33A96A5}"/>
              </a:ext>
            </a:extLst>
          </p:cNvPr>
          <p:cNvSpPr txBox="1"/>
          <p:nvPr/>
        </p:nvSpPr>
        <p:spPr>
          <a:xfrm>
            <a:off x="7571232" y="1214681"/>
            <a:ext cx="440065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Optimized to detect MeV lines, but has continuum sensitivity and polarization capabilities</a:t>
            </a:r>
            <a:endParaRPr lang="en-US" sz="2667" kern="0" dirty="0">
              <a:solidFill>
                <a:srgbClr val="7DB630"/>
              </a:solidFill>
              <a:latin typeface="Tw Cen MT Condensed" panose="020B0606020104020203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544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9AD48FBE-8AC0-95DF-3F12-995FB4BAA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4DD5D6E2-B5A6-BE2D-4191-50C17FD33A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1532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</a:pPr>
            <a:r>
              <a:rPr lang="en-US" sz="4000" kern="0" dirty="0">
                <a:solidFill>
                  <a:srgbClr val="F3F3F3"/>
                </a:solidFill>
                <a:latin typeface="Tw Cen MT Condensed" panose="020B0606020104020203" pitchFamily="34" charset="0"/>
              </a:rPr>
              <a:t>AGN Coronae with COSI – thermal corona cutoff</a:t>
            </a:r>
          </a:p>
        </p:txBody>
      </p:sp>
      <p:sp>
        <p:nvSpPr>
          <p:cNvPr id="17" name="Google Shape;665;p107">
            <a:extLst>
              <a:ext uri="{FF2B5EF4-FFF2-40B4-BE49-F238E27FC236}">
                <a16:creationId xmlns:a16="http://schemas.microsoft.com/office/drawing/2014/main" id="{6CCDD8E8-A985-BA0B-7F80-D33139552137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41FCC-D2AA-A782-2F2C-65FCD22109A7}"/>
              </a:ext>
            </a:extLst>
          </p:cNvPr>
          <p:cNvSpPr txBox="1"/>
          <p:nvPr/>
        </p:nvSpPr>
        <p:spPr>
          <a:xfrm>
            <a:off x="8895044" y="729677"/>
            <a:ext cx="1271016" cy="379656"/>
          </a:xfrm>
          <a:prstGeom prst="rect">
            <a:avLst/>
          </a:prstGeom>
          <a:solidFill>
            <a:srgbClr val="E0666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/>
                <a:sym typeface="Arial"/>
              </a:rPr>
              <a:t>Parshad Patel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15E8A-C0FC-AF80-4B9D-4362F43A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7" t="41030" r="11535" b="-100"/>
          <a:stretch>
            <a:fillRect/>
          </a:stretch>
        </p:blipFill>
        <p:spPr>
          <a:xfrm>
            <a:off x="10030969" y="291195"/>
            <a:ext cx="1684352" cy="1691091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F3B5A6-AB42-FEBD-5758-C273F9C8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288" y="2113657"/>
            <a:ext cx="5414008" cy="4037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DCFDD8-FC56-F68A-F429-E28741CA2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1" y="2113656"/>
            <a:ext cx="5364964" cy="4037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45DE7-D270-3DD7-26F2-4A1C96665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232" y="5745056"/>
            <a:ext cx="1502768" cy="10742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E698B1-4372-2824-834B-0F35485F78D0}"/>
              </a:ext>
            </a:extLst>
          </p:cNvPr>
          <p:cNvSpPr txBox="1"/>
          <p:nvPr/>
        </p:nvSpPr>
        <p:spPr>
          <a:xfrm>
            <a:off x="267680" y="996870"/>
            <a:ext cx="3611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w Cen MT Condensed" panose="020B0606020104020203" pitchFamily="34" charset="0"/>
              </a:rPr>
              <a:t>9 months exposure</a:t>
            </a:r>
          </a:p>
          <a:p>
            <a:r>
              <a:rPr lang="en-US" sz="2500" dirty="0">
                <a:solidFill>
                  <a:schemeClr val="bg1"/>
                </a:solidFill>
                <a:latin typeface="Tw Cen MT Condensed" panose="020B0606020104020203" pitchFamily="34" charset="0"/>
              </a:rPr>
              <a:t>COSI only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19F28-19B2-ACBA-568A-321B99E0C57F}"/>
              </a:ext>
            </a:extLst>
          </p:cNvPr>
          <p:cNvSpPr txBox="1"/>
          <p:nvPr/>
        </p:nvSpPr>
        <p:spPr>
          <a:xfrm>
            <a:off x="5612425" y="968264"/>
            <a:ext cx="3611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w Cen MT Condensed" panose="020B0606020104020203" pitchFamily="34" charset="0"/>
              </a:rPr>
              <a:t>3 months exposure</a:t>
            </a:r>
          </a:p>
          <a:p>
            <a:r>
              <a:rPr lang="en-US" sz="2500" dirty="0">
                <a:solidFill>
                  <a:schemeClr val="bg1"/>
                </a:solidFill>
                <a:latin typeface="Tw Cen MT Condensed" panose="020B0606020104020203" pitchFamily="34" charset="0"/>
              </a:rPr>
              <a:t>Joint fit BAT + COSI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0EBEB0-B8EA-75BB-BC85-3806E63483BA}"/>
              </a:ext>
            </a:extLst>
          </p:cNvPr>
          <p:cNvSpPr txBox="1"/>
          <p:nvPr/>
        </p:nvSpPr>
        <p:spPr>
          <a:xfrm>
            <a:off x="3681167" y="5115200"/>
            <a:ext cx="2037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rPr>
              <a:t>Patel et al in prep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B750F3-6CF2-C4C3-AD0D-DB4A6B2B6B56}"/>
              </a:ext>
            </a:extLst>
          </p:cNvPr>
          <p:cNvSpPr txBox="1"/>
          <p:nvPr/>
        </p:nvSpPr>
        <p:spPr>
          <a:xfrm>
            <a:off x="9224305" y="5004367"/>
            <a:ext cx="2037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</a:rPr>
              <a:t>Patel et al in prep</a:t>
            </a:r>
          </a:p>
        </p:txBody>
      </p:sp>
    </p:spTree>
    <p:extLst>
      <p:ext uri="{BB962C8B-B14F-4D97-AF65-F5344CB8AC3E}">
        <p14:creationId xmlns:p14="http://schemas.microsoft.com/office/powerpoint/2010/main" val="3809622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6438C025-D6BB-9B61-5639-974F59107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710899-407B-71F8-6CC4-09D22FC5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92" y="2148111"/>
            <a:ext cx="5386124" cy="4037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39280-9A7D-97F1-7479-B1AA4A427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61" y="2165103"/>
            <a:ext cx="5414008" cy="4020157"/>
          </a:xfrm>
          <a:prstGeom prst="rect">
            <a:avLst/>
          </a:prstGeom>
        </p:spPr>
      </p:pic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4A8F559B-E16F-3711-96EE-502F637287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1532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990"/>
              <a:buFont typeface="Nunito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sym typeface="Nunito Sans"/>
              </a:rPr>
              <a:t>AGN Coronae with COSI – thermal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sym typeface="Nunito Sans"/>
              </a:rPr>
              <a:t>corona+non-thermal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sym typeface="Nunito Sans"/>
              </a:rPr>
              <a:t> component </a:t>
            </a:r>
          </a:p>
        </p:txBody>
      </p:sp>
      <p:sp>
        <p:nvSpPr>
          <p:cNvPr id="17" name="Google Shape;665;p107">
            <a:extLst>
              <a:ext uri="{FF2B5EF4-FFF2-40B4-BE49-F238E27FC236}">
                <a16:creationId xmlns:a16="http://schemas.microsoft.com/office/drawing/2014/main" id="{F85FB969-23A6-A0D6-555C-553CBF4282DB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933" b="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557DA-2D55-27C5-89BA-D85C47A75B0D}"/>
              </a:ext>
            </a:extLst>
          </p:cNvPr>
          <p:cNvSpPr txBox="1"/>
          <p:nvPr/>
        </p:nvSpPr>
        <p:spPr>
          <a:xfrm>
            <a:off x="8895044" y="729677"/>
            <a:ext cx="1271016" cy="379656"/>
          </a:xfrm>
          <a:prstGeom prst="rect">
            <a:avLst/>
          </a:prstGeom>
          <a:solidFill>
            <a:srgbClr val="E066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Arial"/>
                <a:sym typeface="Arial"/>
              </a:rPr>
              <a:t>Parshad Patel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BE702-DF0B-424C-601A-02125F59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7" t="41030" r="11535" b="-100"/>
          <a:stretch>
            <a:fillRect/>
          </a:stretch>
        </p:blipFill>
        <p:spPr>
          <a:xfrm>
            <a:off x="10030969" y="291195"/>
            <a:ext cx="1684352" cy="169109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AEDEF1-072C-8346-02C5-8F9C5325B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232" y="5745056"/>
            <a:ext cx="1502768" cy="10742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15907B-1AA4-E046-B472-852B926EF361}"/>
              </a:ext>
            </a:extLst>
          </p:cNvPr>
          <p:cNvSpPr txBox="1"/>
          <p:nvPr/>
        </p:nvSpPr>
        <p:spPr>
          <a:xfrm>
            <a:off x="247461" y="1251882"/>
            <a:ext cx="3611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9 months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COSI only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DC5EF9-ED04-16DC-B30E-925DFFD913EA}"/>
              </a:ext>
            </a:extLst>
          </p:cNvPr>
          <p:cNvSpPr txBox="1"/>
          <p:nvPr/>
        </p:nvSpPr>
        <p:spPr>
          <a:xfrm>
            <a:off x="6054492" y="1203425"/>
            <a:ext cx="3611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9 months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COSI only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5C3114-B945-E842-4BBF-1FC6879F8ABB}"/>
              </a:ext>
            </a:extLst>
          </p:cNvPr>
          <p:cNvSpPr txBox="1"/>
          <p:nvPr/>
        </p:nvSpPr>
        <p:spPr>
          <a:xfrm>
            <a:off x="3681167" y="5115200"/>
            <a:ext cx="2037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91919">
                    <a:lumMod val="75000"/>
                    <a:lumOff val="25000"/>
                  </a:srgb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Patel et al in prep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730201-F01B-7D0D-DF70-69707729270A}"/>
              </a:ext>
            </a:extLst>
          </p:cNvPr>
          <p:cNvSpPr txBox="1"/>
          <p:nvPr/>
        </p:nvSpPr>
        <p:spPr>
          <a:xfrm>
            <a:off x="9224305" y="5004367"/>
            <a:ext cx="2037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191919">
                    <a:lumMod val="75000"/>
                    <a:lumOff val="25000"/>
                  </a:srgb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Patel et al in prep</a:t>
            </a:r>
          </a:p>
        </p:txBody>
      </p:sp>
    </p:spTree>
    <p:extLst>
      <p:ext uri="{BB962C8B-B14F-4D97-AF65-F5344CB8AC3E}">
        <p14:creationId xmlns:p14="http://schemas.microsoft.com/office/powerpoint/2010/main" val="474911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760338C8-2E00-3424-A0AE-560DFCB00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D526D1-8CA5-A81B-1F3F-3586F110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03" y="1428106"/>
            <a:ext cx="4825985" cy="4458588"/>
          </a:xfrm>
          <a:prstGeom prst="rect">
            <a:avLst/>
          </a:prstGeom>
        </p:spPr>
      </p:pic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5DDC1A6D-E201-10BB-A53C-F905D5872C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1532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990"/>
              <a:buFont typeface="Nunito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sym typeface="Nunito Sans"/>
              </a:rPr>
              <a:t>AGN Coronae with COSI – testing physical</a:t>
            </a:r>
            <a:r>
              <a:rPr lang="en-US" sz="4000" kern="0" dirty="0">
                <a:solidFill>
                  <a:srgbClr val="F3F3F3"/>
                </a:solidFill>
                <a:latin typeface="Tw Cen MT Condensed" panose="020B0606020104020203" pitchFamily="34" charset="0"/>
              </a:rPr>
              <a:t> models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Tw Cen MT Condensed" panose="020B0606020104020203" pitchFamily="34" charset="0"/>
              <a:sym typeface="Nunito Sans"/>
            </a:endParaRPr>
          </a:p>
        </p:txBody>
      </p:sp>
      <p:sp>
        <p:nvSpPr>
          <p:cNvPr id="17" name="Google Shape;665;p107">
            <a:extLst>
              <a:ext uri="{FF2B5EF4-FFF2-40B4-BE49-F238E27FC236}">
                <a16:creationId xmlns:a16="http://schemas.microsoft.com/office/drawing/2014/main" id="{0C93C546-6ABC-2443-A25D-EBD8EEFDBCB7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933" b="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2F189-8508-D5CC-BFDB-6E40974D9ABC}"/>
              </a:ext>
            </a:extLst>
          </p:cNvPr>
          <p:cNvSpPr txBox="1"/>
          <p:nvPr/>
        </p:nvSpPr>
        <p:spPr>
          <a:xfrm>
            <a:off x="8895044" y="729677"/>
            <a:ext cx="1271016" cy="379656"/>
          </a:xfrm>
          <a:prstGeom prst="rect">
            <a:avLst/>
          </a:prstGeom>
          <a:solidFill>
            <a:srgbClr val="E066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Arial"/>
                <a:sym typeface="Arial"/>
              </a:rPr>
              <a:t>Parshad Patel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B576F-5E52-7701-8C76-7E32628E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7" t="41030" r="11535" b="-100"/>
          <a:stretch>
            <a:fillRect/>
          </a:stretch>
        </p:blipFill>
        <p:spPr>
          <a:xfrm>
            <a:off x="10030969" y="291195"/>
            <a:ext cx="1684352" cy="169109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2DE7E-505F-0C57-BDF2-77568C66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9232" y="5745056"/>
            <a:ext cx="1502768" cy="1074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84372-63AA-B155-3AF9-BA58939F7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23" y="1431079"/>
            <a:ext cx="4825984" cy="4452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39858-F92B-BAA7-C035-8E32A94F54A2}"/>
              </a:ext>
            </a:extLst>
          </p:cNvPr>
          <p:cNvSpPr txBox="1"/>
          <p:nvPr/>
        </p:nvSpPr>
        <p:spPr>
          <a:xfrm>
            <a:off x="4642104" y="6031931"/>
            <a:ext cx="21010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Tw Cen MT Condensed" panose="020B0606020104020203" pitchFamily="34" charset="0"/>
              </a:rPr>
              <a:t>Ongoing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53A619-BBF3-CDCE-A5DC-9769B88D82EF}"/>
              </a:ext>
            </a:extLst>
          </p:cNvPr>
          <p:cNvSpPr txBox="1"/>
          <p:nvPr/>
        </p:nvSpPr>
        <p:spPr>
          <a:xfrm>
            <a:off x="344884" y="5474037"/>
            <a:ext cx="2037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+mn-cs"/>
              </a:rPr>
              <a:t>Testagrossa+26</a:t>
            </a:r>
          </a:p>
        </p:txBody>
      </p:sp>
    </p:spTree>
    <p:extLst>
      <p:ext uri="{BB962C8B-B14F-4D97-AF65-F5344CB8AC3E}">
        <p14:creationId xmlns:p14="http://schemas.microsoft.com/office/powerpoint/2010/main" val="466988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>
          <a:extLst>
            <a:ext uri="{FF2B5EF4-FFF2-40B4-BE49-F238E27FC236}">
              <a16:creationId xmlns:a16="http://schemas.microsoft.com/office/drawing/2014/main" id="{7DE8118B-34B2-C129-CF9A-CCC588423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DFE953-222B-5826-1D04-CDF87F2B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3" t="4584" r="2396" b="21528"/>
          <a:stretch>
            <a:fillRect/>
          </a:stretch>
        </p:blipFill>
        <p:spPr>
          <a:xfrm>
            <a:off x="37067" y="516100"/>
            <a:ext cx="12117912" cy="6076088"/>
          </a:xfrm>
          <a:prstGeom prst="ellipse">
            <a:avLst/>
          </a:prstGeom>
        </p:spPr>
      </p:pic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8D9E691C-A18A-C3A9-CC17-5B383BCC7F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1157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buSzPts val="990"/>
            </a:pPr>
            <a:r>
              <a:rPr lang="en-US" sz="4000" dirty="0">
                <a:solidFill>
                  <a:schemeClr val="lt1"/>
                </a:solidFill>
                <a:latin typeface="Tw Cen MT Condensed" panose="020B0606020104020203" pitchFamily="34" charset="0"/>
              </a:rPr>
              <a:t>A new MeV catalog – 2</a:t>
            </a:r>
            <a:r>
              <a:rPr lang="en-US" sz="4000" baseline="30000" dirty="0">
                <a:solidFill>
                  <a:schemeClr val="lt1"/>
                </a:solidFill>
                <a:latin typeface="Tw Cen MT Condensed" panose="020B0606020104020203" pitchFamily="34" charset="0"/>
              </a:rPr>
              <a:t>nd</a:t>
            </a:r>
            <a:r>
              <a:rPr lang="en-US" sz="4000" dirty="0">
                <a:solidFill>
                  <a:schemeClr val="lt1"/>
                </a:solidFill>
                <a:latin typeface="Tw Cen MT Condensed" panose="020B0606020104020203" pitchFamily="34" charset="0"/>
              </a:rPr>
              <a:t> Fermi LAT Low-Energy catalog (2FLE)</a:t>
            </a:r>
          </a:p>
        </p:txBody>
      </p:sp>
      <p:sp>
        <p:nvSpPr>
          <p:cNvPr id="2" name="Google Shape;665;p107">
            <a:extLst>
              <a:ext uri="{FF2B5EF4-FFF2-40B4-BE49-F238E27FC236}">
                <a16:creationId xmlns:a16="http://schemas.microsoft.com/office/drawing/2014/main" id="{8DF9A224-22D5-39DF-E767-9B62ACC8A7BA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933" dirty="0">
                <a:solidFill>
                  <a:schemeClr val="bg2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DCE9-AEF4-0B4D-D1A0-041023618C0E}"/>
              </a:ext>
            </a:extLst>
          </p:cNvPr>
          <p:cNvSpPr txBox="1"/>
          <p:nvPr/>
        </p:nvSpPr>
        <p:spPr>
          <a:xfrm>
            <a:off x="6167087" y="6324520"/>
            <a:ext cx="5704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buNone/>
            </a:pPr>
            <a:r>
              <a:rPr lang="en-US" sz="2400" b="1" dirty="0">
                <a:solidFill>
                  <a:srgbClr val="FFFFFF"/>
                </a:solidFill>
                <a:latin typeface="Tw Cen MT Condensed" panose="020B0606020104020203" pitchFamily="34" charset="0"/>
              </a:rPr>
              <a:t>Fermi-LAT all sky counts map (PSF3), 20-200 MeV</a:t>
            </a:r>
            <a:endParaRPr lang="en-US" sz="2400" dirty="0">
              <a:latin typeface="Tw Cen MT Condensed" panose="020B0606020104020203" pitchFamily="34" charset="0"/>
            </a:endParaRPr>
          </a:p>
          <a:p>
            <a:pPr>
              <a:buNone/>
            </a:pPr>
            <a:br>
              <a:rPr lang="en-US" sz="2400" dirty="0">
                <a:latin typeface="Tw Cen MT Condensed" panose="020B0606020104020203" pitchFamily="34" charset="0"/>
              </a:rPr>
            </a:br>
            <a:endParaRPr lang="en-US" sz="2400" dirty="0">
              <a:latin typeface="Tw Cen MT Condensed" panose="020B0606020104020203" pitchFamily="34" charset="0"/>
            </a:endParaRPr>
          </a:p>
        </p:txBody>
      </p:sp>
      <p:sp>
        <p:nvSpPr>
          <p:cNvPr id="6" name="Google Shape;633;p104">
            <a:extLst>
              <a:ext uri="{FF2B5EF4-FFF2-40B4-BE49-F238E27FC236}">
                <a16:creationId xmlns:a16="http://schemas.microsoft.com/office/drawing/2014/main" id="{54B823B4-DC2D-48BE-BD84-9D6E0C41BBCE}"/>
              </a:ext>
            </a:extLst>
          </p:cNvPr>
          <p:cNvSpPr txBox="1"/>
          <p:nvPr/>
        </p:nvSpPr>
        <p:spPr>
          <a:xfrm>
            <a:off x="185238" y="4931802"/>
            <a:ext cx="7010793" cy="1206532"/>
          </a:xfrm>
          <a:prstGeom prst="rect">
            <a:avLst/>
          </a:prstGeom>
          <a:solidFill>
            <a:srgbClr val="242223">
              <a:alpha val="95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667" b="1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450 sources at 5</a:t>
            </a:r>
            <a:r>
              <a:rPr lang="el-GR" sz="2667" dirty="0">
                <a:solidFill>
                  <a:srgbClr val="FFFFFF"/>
                </a:solidFill>
                <a:latin typeface="Lexend" panose="020B0604020202020204" charset="0"/>
              </a:rPr>
              <a:t>σ</a:t>
            </a:r>
            <a:r>
              <a:rPr lang="en-US" sz="2667" dirty="0">
                <a:solidFill>
                  <a:srgbClr val="FFFFFF"/>
                </a:solidFill>
                <a:latin typeface="Lexend" panose="020B0604020202020204" charset="0"/>
              </a:rPr>
              <a:t> </a:t>
            </a:r>
            <a:r>
              <a:rPr lang="en" sz="2667" b="1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level (2/3 extragalactic; 1/3 galactic)</a:t>
            </a:r>
          </a:p>
          <a:p>
            <a:pPr algn="ctr"/>
            <a:r>
              <a:rPr lang="en" sz="2667" b="1" dirty="0">
                <a:solidFill>
                  <a:srgbClr val="FFFFFF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About 10% of the catalog is unassociated (new MeV emitters?)</a:t>
            </a:r>
            <a:endParaRPr sz="2667" dirty="0">
              <a:solidFill>
                <a:srgbClr val="FFFFFF"/>
              </a:solidFill>
              <a:latin typeface="Tw Cen MT Condensed" panose="020B0606020104020203" pitchFamily="34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B0452-678A-FB1D-A3DE-B4A124DF8110}"/>
              </a:ext>
            </a:extLst>
          </p:cNvPr>
          <p:cNvSpPr txBox="1"/>
          <p:nvPr/>
        </p:nvSpPr>
        <p:spPr>
          <a:xfrm>
            <a:off x="9561096" y="884080"/>
            <a:ext cx="3162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None/>
            </a:pPr>
            <a:r>
              <a:rPr lang="it-IT" sz="1600" dirty="0">
                <a:solidFill>
                  <a:srgbClr val="FFFFFF"/>
                </a:solidFill>
                <a:latin typeface="Tw Cen MT Condensed" panose="020B0606020104020203" pitchFamily="34" charset="0"/>
              </a:rPr>
              <a:t>Fermi LAT Collaboration in </a:t>
            </a:r>
            <a:r>
              <a:rPr lang="it-IT" sz="1600" dirty="0" err="1">
                <a:solidFill>
                  <a:srgbClr val="FFFFFF"/>
                </a:solidFill>
                <a:latin typeface="Tw Cen MT Condensed" panose="020B0606020104020203" pitchFamily="34" charset="0"/>
              </a:rPr>
              <a:t>prep</a:t>
            </a:r>
            <a:r>
              <a:rPr lang="it-IT" sz="1600" dirty="0">
                <a:solidFill>
                  <a:srgbClr val="FFFFFF"/>
                </a:solidFill>
                <a:latin typeface="Tw Cen MT Condensed" panose="020B0606020104020203" pitchFamily="34" charset="0"/>
              </a:rPr>
              <a:t>.</a:t>
            </a:r>
            <a:endParaRPr lang="it-IT" sz="1600" dirty="0">
              <a:latin typeface="Tw Cen MT Condensed" panose="020B0606020104020203" pitchFamily="34" charset="0"/>
            </a:endParaRPr>
          </a:p>
          <a:p>
            <a:pPr>
              <a:buNone/>
            </a:pPr>
            <a:br>
              <a:rPr lang="it-IT" sz="1600" dirty="0">
                <a:latin typeface="Tw Cen MT Condensed" panose="020B0606020104020203" pitchFamily="34" charset="0"/>
              </a:rPr>
            </a:br>
            <a:endParaRPr lang="en-US" sz="1600" dirty="0">
              <a:latin typeface="Tw Cen MT Condensed" panose="020B0606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1773D-96F3-EA6B-307B-374C574C87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56" b="20711"/>
          <a:stretch>
            <a:fillRect/>
          </a:stretch>
        </p:blipFill>
        <p:spPr>
          <a:xfrm>
            <a:off x="10708672" y="1314967"/>
            <a:ext cx="1324819" cy="140891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4625F-A320-590B-6A0D-AA44E9946C06}"/>
              </a:ext>
            </a:extLst>
          </p:cNvPr>
          <p:cNvSpPr txBox="1"/>
          <p:nvPr/>
        </p:nvSpPr>
        <p:spPr>
          <a:xfrm>
            <a:off x="9857630" y="4679113"/>
            <a:ext cx="2013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Tw Cen MT Condensed" panose="020B0606020104020203" pitchFamily="34" charset="0"/>
              </a:rPr>
              <a:t>NO </a:t>
            </a:r>
            <a:r>
              <a:rPr lang="en-US" sz="4000" dirty="0" err="1">
                <a:solidFill>
                  <a:srgbClr val="92D050"/>
                </a:solidFill>
                <a:latin typeface="Tw Cen MT Condensed" panose="020B0606020104020203" pitchFamily="34" charset="0"/>
              </a:rPr>
              <a:t>Seyferts</a:t>
            </a:r>
            <a:r>
              <a:rPr lang="en-US" sz="4000" dirty="0">
                <a:solidFill>
                  <a:srgbClr val="92D050"/>
                </a:solidFill>
                <a:latin typeface="Tw Cen MT Condensed" panose="020B0606020104020203" pitchFamily="34" charset="0"/>
              </a:rPr>
              <a:t> detected </a:t>
            </a:r>
            <a:r>
              <a:rPr lang="en-US" sz="4000" dirty="0">
                <a:solidFill>
                  <a:srgbClr val="92D050"/>
                </a:solidFill>
                <a:latin typeface="Tw Cen MT Condensed" panose="020B0606020104020203" pitchFamily="34" charset="0"/>
                <a:sym typeface="Wingdings" panose="05000000000000000000" pitchFamily="2" charset="2"/>
              </a:rPr>
              <a:t></a:t>
            </a:r>
            <a:endParaRPr lang="en-US" sz="4000" dirty="0">
              <a:solidFill>
                <a:srgbClr val="92D050"/>
              </a:solidFill>
              <a:latin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57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0681F5A7-E607-ACC0-A02A-93ABB1AB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C195068B-4849-84AE-BB25-8B769C76CA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1532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</a:pPr>
            <a:r>
              <a:rPr lang="en-US" sz="4000" kern="0" dirty="0">
                <a:solidFill>
                  <a:srgbClr val="F3F3F3"/>
                </a:solidFill>
                <a:latin typeface="Tw Cen MT Condensed" panose="020B0606020104020203" pitchFamily="34" charset="0"/>
              </a:rPr>
              <a:t>New High-Energy missions on the Horizon</a:t>
            </a:r>
          </a:p>
        </p:txBody>
      </p:sp>
      <p:pic>
        <p:nvPicPr>
          <p:cNvPr id="3" name="Picture 2" descr="A ferris wheel and a sunset&#10;&#10;AI-generated content may be incorrect.">
            <a:extLst>
              <a:ext uri="{FF2B5EF4-FFF2-40B4-BE49-F238E27FC236}">
                <a16:creationId xmlns:a16="http://schemas.microsoft.com/office/drawing/2014/main" id="{2EB84C1D-63B7-5410-BEC6-25724F8CB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71" y="4300129"/>
            <a:ext cx="4034859" cy="2269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55A7B-A4A2-0469-E698-A2E7EA995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5" y="716462"/>
            <a:ext cx="2953376" cy="21111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C88015-72F4-68CF-8F1B-E562BAC0D838}"/>
              </a:ext>
            </a:extLst>
          </p:cNvPr>
          <p:cNvSpPr txBox="1"/>
          <p:nvPr/>
        </p:nvSpPr>
        <p:spPr>
          <a:xfrm>
            <a:off x="384763" y="3826011"/>
            <a:ext cx="273671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Compton Spectrometer and Imager (COSI)</a:t>
            </a:r>
          </a:p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E = 0.2 - 5 MeV</a:t>
            </a:r>
          </a:p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7DB630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Launch 2027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99658-D1FC-51EF-F110-8486F1BBB39E}"/>
              </a:ext>
            </a:extLst>
          </p:cNvPr>
          <p:cNvSpPr txBox="1"/>
          <p:nvPr/>
        </p:nvSpPr>
        <p:spPr>
          <a:xfrm>
            <a:off x="3822011" y="2217899"/>
            <a:ext cx="4380221" cy="193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Cherenkov Telescope Array Observatory (CTAO)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E =</a:t>
            </a:r>
            <a:r>
              <a:rPr lang="en-US" sz="4000" b="1" dirty="0">
                <a:solidFill>
                  <a:srgbClr val="FFC000"/>
                </a:solidFill>
                <a:latin typeface="Tw Cen MT Condensed"/>
                <a:cs typeface="Arial"/>
                <a:sym typeface="Arial"/>
              </a:rPr>
              <a:t> </a:t>
            </a:r>
            <a:r>
              <a:rPr lang="en-US" sz="2667" dirty="0">
                <a:solidFill>
                  <a:srgbClr val="F3F3F3"/>
                </a:solidFill>
                <a:latin typeface="Tw Cen MT Condensed"/>
                <a:cs typeface="Arial"/>
                <a:sym typeface="Arial"/>
              </a:rPr>
              <a:t>30 GeV to 300 TeV</a:t>
            </a:r>
            <a:endParaRPr lang="en-US" sz="2667" kern="0" dirty="0">
              <a:solidFill>
                <a:srgbClr val="F3F3F3"/>
              </a:solidFill>
              <a:latin typeface="Tw Cen MT Condensed" panose="020B0606020104020203" pitchFamily="34" charset="0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1C34E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4 LSTs in northern site almost ready!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A8BDA8-D503-9CAD-A39A-B9217E04FEEB}"/>
              </a:ext>
            </a:extLst>
          </p:cNvPr>
          <p:cNvSpPr txBox="1"/>
          <p:nvPr/>
        </p:nvSpPr>
        <p:spPr>
          <a:xfrm>
            <a:off x="371068" y="5703763"/>
            <a:ext cx="1752457" cy="666977"/>
          </a:xfrm>
          <a:prstGeom prst="rect">
            <a:avLst/>
          </a:prstGeom>
          <a:solidFill>
            <a:srgbClr val="E0666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/>
                <a:sym typeface="Arial"/>
              </a:rPr>
              <a:t>Parshad Patel - AGN Coronae with COSI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9A61A8-39B8-3A6D-F6EC-5E27B2E96D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97" t="41030" r="11535" b="-100"/>
          <a:stretch>
            <a:fillRect/>
          </a:stretch>
        </p:blipFill>
        <p:spPr>
          <a:xfrm>
            <a:off x="2002722" y="5477430"/>
            <a:ext cx="1106781" cy="1111209"/>
          </a:xfrm>
          <a:prstGeom prst="ellipse">
            <a:avLst/>
          </a:prstGeom>
        </p:spPr>
      </p:pic>
      <p:sp>
        <p:nvSpPr>
          <p:cNvPr id="17" name="Google Shape;665;p107">
            <a:extLst>
              <a:ext uri="{FF2B5EF4-FFF2-40B4-BE49-F238E27FC236}">
                <a16:creationId xmlns:a16="http://schemas.microsoft.com/office/drawing/2014/main" id="{FD61AA75-5456-9B56-154D-EE97B7E6BAD1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046A5-347E-7874-DF38-75F0E7E0F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5" y="2207953"/>
            <a:ext cx="1722485" cy="1291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499ED-9686-FF79-DE4B-FD82326B32A4}"/>
              </a:ext>
            </a:extLst>
          </p:cNvPr>
          <p:cNvSpPr txBox="1"/>
          <p:nvPr/>
        </p:nvSpPr>
        <p:spPr>
          <a:xfrm>
            <a:off x="371067" y="3491631"/>
            <a:ext cx="4464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COSI detectors, credit: John Tomsick</a:t>
            </a:r>
          </a:p>
        </p:txBody>
      </p:sp>
    </p:spTree>
    <p:extLst>
      <p:ext uri="{BB962C8B-B14F-4D97-AF65-F5344CB8AC3E}">
        <p14:creationId xmlns:p14="http://schemas.microsoft.com/office/powerpoint/2010/main" val="1951589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95AF-CF6D-F9F5-820D-FF2D3533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catch a snapshot of a jet?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99C1-67FA-36E5-F6B0-D77BD9DAB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541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Coordinate simultaneous multi-wavelength campaigns with telescopes on the ground and satellites in space to look at the same source all at once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">
                <a:solidFill>
                  <a:srgbClr val="FFFFFF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informs us on the </a:t>
            </a:r>
            <a:r>
              <a:rPr lang="en" b="1">
                <a:solidFill>
                  <a:srgbClr val="FFC000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underlying</a:t>
            </a:r>
            <a:r>
              <a:rPr lang="en">
                <a:solidFill>
                  <a:srgbClr val="FFC000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 </a:t>
            </a:r>
            <a:r>
              <a:rPr lang="en" b="1">
                <a:solidFill>
                  <a:srgbClr val="FFC000"/>
                </a:solidFill>
                <a:latin typeface="Tw Cen MT Condensed" panose="020B0606020104020203" pitchFamily="34" charset="0"/>
                <a:ea typeface="Lato"/>
                <a:cs typeface="Lato"/>
                <a:sym typeface="Lato"/>
              </a:rPr>
              <a:t>jet physics</a:t>
            </a:r>
            <a:r>
              <a:rPr lang="en">
                <a:solidFill>
                  <a:srgbClr val="FFC000"/>
                </a:solidFill>
                <a:latin typeface="Tw Cen MT Condensed" panose="020B0606020104020203" pitchFamily="34" charset="0"/>
                <a:ea typeface="Lato Light"/>
                <a:cs typeface="Lato Light"/>
                <a:sym typeface="Lato Light"/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A5F1A-130E-2CD5-A09C-DE2D6E2E3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53" y="2824453"/>
            <a:ext cx="2419575" cy="1610832"/>
          </a:xfrm>
          <a:prstGeom prst="rect">
            <a:avLst/>
          </a:prstGeom>
        </p:spPr>
      </p:pic>
      <p:pic>
        <p:nvPicPr>
          <p:cNvPr id="9" name="Picture 8" descr="A white dome with a dome at night&#10;&#10;AI-generated content may be incorrect.">
            <a:extLst>
              <a:ext uri="{FF2B5EF4-FFF2-40B4-BE49-F238E27FC236}">
                <a16:creationId xmlns:a16="http://schemas.microsoft.com/office/drawing/2014/main" id="{8295F561-971F-57E7-6EF0-4FFC059AD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63" y="4561493"/>
            <a:ext cx="2494788" cy="1606087"/>
          </a:xfrm>
          <a:prstGeom prst="rect">
            <a:avLst/>
          </a:prstGeom>
        </p:spPr>
      </p:pic>
      <p:pic>
        <p:nvPicPr>
          <p:cNvPr id="10" name="Picture 9" descr="A satellite in space&#10;&#10;AI-generated content may be incorrect.">
            <a:extLst>
              <a:ext uri="{FF2B5EF4-FFF2-40B4-BE49-F238E27FC236}">
                <a16:creationId xmlns:a16="http://schemas.microsoft.com/office/drawing/2014/main" id="{56F79921-096C-80C6-67C0-BE04A0255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729">
            <a:off x="4993696" y="4143531"/>
            <a:ext cx="2857931" cy="1611571"/>
          </a:xfrm>
          <a:prstGeom prst="rect">
            <a:avLst/>
          </a:prstGeom>
        </p:spPr>
      </p:pic>
      <p:pic>
        <p:nvPicPr>
          <p:cNvPr id="11" name="Picture 10" descr="A satellite in space&#10;&#10;AI-generated content may be incorrect.">
            <a:extLst>
              <a:ext uri="{FF2B5EF4-FFF2-40B4-BE49-F238E27FC236}">
                <a16:creationId xmlns:a16="http://schemas.microsoft.com/office/drawing/2014/main" id="{47BEDA43-40A6-8332-F567-A5ADFB81C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1956">
            <a:off x="4155179" y="5640043"/>
            <a:ext cx="2495032" cy="935637"/>
          </a:xfrm>
          <a:prstGeom prst="rect">
            <a:avLst/>
          </a:prstGeom>
        </p:spPr>
      </p:pic>
      <p:pic>
        <p:nvPicPr>
          <p:cNvPr id="13" name="Picture 12" descr="A satellite in space with a black background&#10;&#10;AI-generated content may be incorrect.">
            <a:extLst>
              <a:ext uri="{FF2B5EF4-FFF2-40B4-BE49-F238E27FC236}">
                <a16:creationId xmlns:a16="http://schemas.microsoft.com/office/drawing/2014/main" id="{E9883768-14FF-255B-97D0-C4731DE30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473">
            <a:off x="-74113" y="4904700"/>
            <a:ext cx="2994097" cy="1716616"/>
          </a:xfrm>
          <a:prstGeom prst="rect">
            <a:avLst/>
          </a:prstGeom>
        </p:spPr>
      </p:pic>
      <p:pic>
        <p:nvPicPr>
          <p:cNvPr id="15" name="Picture 14" descr="A ferris wheel and a sunset&#10;&#10;AI-generated content may be incorrect.">
            <a:extLst>
              <a:ext uri="{FF2B5EF4-FFF2-40B4-BE49-F238E27FC236}">
                <a16:creationId xmlns:a16="http://schemas.microsoft.com/office/drawing/2014/main" id="{0C1AEA3A-843B-D0DB-8AD6-5337B9C45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87" y="3002560"/>
            <a:ext cx="3051763" cy="17166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FAFCB0-F347-AE91-7448-DBF744490194}"/>
              </a:ext>
            </a:extLst>
          </p:cNvPr>
          <p:cNvSpPr txBox="1"/>
          <p:nvPr/>
        </p:nvSpPr>
        <p:spPr>
          <a:xfrm>
            <a:off x="9804223" y="3078641"/>
            <a:ext cx="211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 err="1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Effelsberg</a:t>
            </a:r>
            <a:r>
              <a:rPr lang="en-US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 radio telescope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7B35F-2139-EC4F-7FCE-12ED10345CE9}"/>
              </a:ext>
            </a:extLst>
          </p:cNvPr>
          <p:cNvSpPr txBox="1"/>
          <p:nvPr/>
        </p:nvSpPr>
        <p:spPr>
          <a:xfrm>
            <a:off x="9954155" y="6292821"/>
            <a:ext cx="211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Palomar optical telescope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86CB1C-AEB9-3DE1-3104-5AA2B927642A}"/>
              </a:ext>
            </a:extLst>
          </p:cNvPr>
          <p:cNvSpPr txBox="1"/>
          <p:nvPr/>
        </p:nvSpPr>
        <p:spPr>
          <a:xfrm>
            <a:off x="4073451" y="5403456"/>
            <a:ext cx="211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XMM-Newton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D31E14-D3F7-BBB8-74AD-A01D4724B99B}"/>
              </a:ext>
            </a:extLst>
          </p:cNvPr>
          <p:cNvSpPr txBox="1"/>
          <p:nvPr/>
        </p:nvSpPr>
        <p:spPr>
          <a:xfrm>
            <a:off x="5909419" y="4319067"/>
            <a:ext cx="211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 err="1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NuSTAR</a:t>
            </a:r>
            <a:endParaRPr lang="en-US" dirty="0">
              <a:solidFill>
                <a:prstClr val="white"/>
              </a:solidFill>
              <a:latin typeface="Tw Cen MT Condensed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297EF3-E0A3-3553-BED6-9B582694A98E}"/>
              </a:ext>
            </a:extLst>
          </p:cNvPr>
          <p:cNvSpPr txBox="1"/>
          <p:nvPr/>
        </p:nvSpPr>
        <p:spPr>
          <a:xfrm>
            <a:off x="127818" y="5920961"/>
            <a:ext cx="211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Fermi-LAT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D1ECB5-1B20-537D-0E58-2CCDC8739E1B}"/>
              </a:ext>
            </a:extLst>
          </p:cNvPr>
          <p:cNvSpPr txBox="1"/>
          <p:nvPr/>
        </p:nvSpPr>
        <p:spPr>
          <a:xfrm>
            <a:off x="1443135" y="2624399"/>
            <a:ext cx="211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LST-1</a:t>
            </a:r>
          </a:p>
        </p:txBody>
      </p:sp>
      <p:sp>
        <p:nvSpPr>
          <p:cNvPr id="4" name="Google Shape;602;p102">
            <a:extLst>
              <a:ext uri="{FF2B5EF4-FFF2-40B4-BE49-F238E27FC236}">
                <a16:creationId xmlns:a16="http://schemas.microsoft.com/office/drawing/2014/main" id="{31A38CF9-AB36-5371-0987-D8BCFD4B2816}"/>
              </a:ext>
            </a:extLst>
          </p:cNvPr>
          <p:cNvSpPr txBox="1"/>
          <p:nvPr/>
        </p:nvSpPr>
        <p:spPr>
          <a:xfrm>
            <a:off x="9753600" y="2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457189"/>
            <a:r>
              <a:rPr lang="en" sz="933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dirty="0">
              <a:solidFill>
                <a:srgbClr val="CACACA"/>
              </a:solidFill>
              <a:latin typeface="Tw Cen MT Condensed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87861-A731-FD59-DED6-821803B8617D}"/>
              </a:ext>
            </a:extLst>
          </p:cNvPr>
          <p:cNvSpPr txBox="1"/>
          <p:nvPr/>
        </p:nvSpPr>
        <p:spPr>
          <a:xfrm>
            <a:off x="5742016" y="6321071"/>
            <a:ext cx="200850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C000"/>
                </a:solidFill>
                <a:latin typeface="Tw Cen MT Condensed"/>
                <a:cs typeface="Arial"/>
                <a:sym typeface="Arial"/>
              </a:rPr>
              <a:t>PI: Marcotulli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FB0158-6113-DDE9-3D02-1F1AAB7A49E8}"/>
              </a:ext>
            </a:extLst>
          </p:cNvPr>
          <p:cNvCxnSpPr/>
          <p:nvPr/>
        </p:nvCxnSpPr>
        <p:spPr>
          <a:xfrm flipV="1">
            <a:off x="2032001" y="4801192"/>
            <a:ext cx="466148" cy="6022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3B361C-613F-7A16-F1DA-E19196DE03DC}"/>
              </a:ext>
            </a:extLst>
          </p:cNvPr>
          <p:cNvCxnSpPr>
            <a:cxnSpLocks/>
          </p:cNvCxnSpPr>
          <p:nvPr/>
        </p:nvCxnSpPr>
        <p:spPr>
          <a:xfrm>
            <a:off x="4179701" y="4904964"/>
            <a:ext cx="559443" cy="4595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B20A9E-77F8-C05A-E45E-09CF57EF3D15}"/>
              </a:ext>
            </a:extLst>
          </p:cNvPr>
          <p:cNvCxnSpPr>
            <a:cxnSpLocks/>
          </p:cNvCxnSpPr>
          <p:nvPr/>
        </p:nvCxnSpPr>
        <p:spPr>
          <a:xfrm flipV="1">
            <a:off x="7943507" y="5190311"/>
            <a:ext cx="828365" cy="29691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E1CCA6-42A7-7C19-611E-EE7D04B4CD66}"/>
              </a:ext>
            </a:extLst>
          </p:cNvPr>
          <p:cNvSpPr txBox="1"/>
          <p:nvPr/>
        </p:nvSpPr>
        <p:spPr>
          <a:xfrm>
            <a:off x="8638840" y="870040"/>
            <a:ext cx="329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Repointing within 3 days!!!</a:t>
            </a:r>
          </a:p>
        </p:txBody>
      </p:sp>
    </p:spTree>
    <p:extLst>
      <p:ext uri="{BB962C8B-B14F-4D97-AF65-F5344CB8AC3E}">
        <p14:creationId xmlns:p14="http://schemas.microsoft.com/office/powerpoint/2010/main" val="91977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90556">
            <a:off x="236169" y="-718195"/>
            <a:ext cx="14106664" cy="847799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6"/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96"/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582" name="Google Shape;582;p96"/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1F11E-244A-AAB9-92E8-44C1D37C38AA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C4E99F26-D240-B028-61EF-F353202B4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2;p105">
            <a:extLst>
              <a:ext uri="{FF2B5EF4-FFF2-40B4-BE49-F238E27FC236}">
                <a16:creationId xmlns:a16="http://schemas.microsoft.com/office/drawing/2014/main" id="{8A7F0D87-898B-C1C9-9E93-11CFF45EC7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1532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defTabSz="1219170">
              <a:buClr>
                <a:srgbClr val="191919"/>
              </a:buClr>
              <a:buSzPts val="990"/>
              <a:defRPr/>
            </a:pPr>
            <a:r>
              <a:rPr lang="en-US" sz="4000" kern="0" dirty="0">
                <a:solidFill>
                  <a:srgbClr val="F3F3F3"/>
                </a:solidFill>
                <a:latin typeface="Tw Cen MT Condensed" panose="020B0606020104020203" pitchFamily="34" charset="0"/>
              </a:rPr>
              <a:t>New High-Energy missions on the Horizon</a:t>
            </a:r>
          </a:p>
        </p:txBody>
      </p:sp>
      <p:pic>
        <p:nvPicPr>
          <p:cNvPr id="3" name="Picture 2" descr="A ferris wheel and a sunset&#10;&#10;AI-generated content may be incorrect.">
            <a:extLst>
              <a:ext uri="{FF2B5EF4-FFF2-40B4-BE49-F238E27FC236}">
                <a16:creationId xmlns:a16="http://schemas.microsoft.com/office/drawing/2014/main" id="{01E73735-AD7C-00FF-3609-82D3DF7E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71" y="4300129"/>
            <a:ext cx="4034859" cy="2269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C0A72-13C1-5770-13CE-029AD2ED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5" y="716462"/>
            <a:ext cx="2953376" cy="2111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FDBFE0-E441-E14A-B04D-6D7D6C8DD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033" y="1212498"/>
            <a:ext cx="3629247" cy="2721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9B8EBB-4185-F9A7-4D9F-F54614E77A9B}"/>
              </a:ext>
            </a:extLst>
          </p:cNvPr>
          <p:cNvSpPr txBox="1"/>
          <p:nvPr/>
        </p:nvSpPr>
        <p:spPr>
          <a:xfrm>
            <a:off x="384763" y="3826011"/>
            <a:ext cx="273671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Compton Spectrometer and Imager (COSI)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E = 0.2 - 5 MeV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7DB630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Launch 2027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481A7-6073-48B1-58BA-02AFC262BF86}"/>
              </a:ext>
            </a:extLst>
          </p:cNvPr>
          <p:cNvSpPr txBox="1"/>
          <p:nvPr/>
        </p:nvSpPr>
        <p:spPr>
          <a:xfrm>
            <a:off x="3822011" y="2217899"/>
            <a:ext cx="4380221" cy="193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Cherenkov Telescope Array Observatory (CTAO)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E =</a:t>
            </a:r>
            <a:r>
              <a:rPr lang="en-US" sz="4000" b="1" dirty="0">
                <a:solidFill>
                  <a:srgbClr val="FFC000"/>
                </a:solidFill>
                <a:latin typeface="Tw Cen MT Condensed"/>
                <a:cs typeface="Arial"/>
                <a:sym typeface="Arial"/>
              </a:rPr>
              <a:t> </a:t>
            </a:r>
            <a:r>
              <a:rPr lang="en-US" sz="2667" dirty="0">
                <a:solidFill>
                  <a:srgbClr val="F3F3F3"/>
                </a:solidFill>
                <a:latin typeface="Tw Cen MT Condensed"/>
                <a:cs typeface="Arial"/>
                <a:sym typeface="Arial"/>
              </a:rPr>
              <a:t>30 GeV to 300 TeV</a:t>
            </a:r>
            <a:endParaRPr lang="en-US" sz="2667" kern="0" dirty="0">
              <a:solidFill>
                <a:srgbClr val="F3F3F3"/>
              </a:solidFill>
              <a:latin typeface="Tw Cen MT Condensed" panose="020B0606020104020203" pitchFamily="34" charset="0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F1C34E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4 LSTs in northern site almost ready!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79CEC-1813-9682-B25B-3279E6F2251E}"/>
              </a:ext>
            </a:extLst>
          </p:cNvPr>
          <p:cNvSpPr txBox="1"/>
          <p:nvPr/>
        </p:nvSpPr>
        <p:spPr>
          <a:xfrm>
            <a:off x="9183563" y="4187669"/>
            <a:ext cx="273671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-US" sz="2667" kern="0" dirty="0" err="1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NewAthena</a:t>
            </a:r>
            <a:endParaRPr lang="en-US" sz="2667" kern="0" dirty="0">
              <a:solidFill>
                <a:srgbClr val="F3F3F3"/>
              </a:solidFill>
              <a:latin typeface="Tw Cen MT Condensed" panose="020B0606020104020203" pitchFamily="34" charset="0"/>
              <a:cs typeface="Arial" panose="020B0604020202020204" pitchFamily="34" charset="0"/>
              <a:sym typeface="Arial"/>
            </a:endParaRPr>
          </a:p>
          <a:p>
            <a:pPr algn="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E = 0.2-10 keV</a:t>
            </a:r>
          </a:p>
          <a:p>
            <a:pPr algn="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E06666"/>
                </a:solidFill>
                <a:latin typeface="Tw Cen MT Condensed" panose="020B0606020104020203" pitchFamily="34" charset="0"/>
                <a:cs typeface="Arial" panose="020B0604020202020204" pitchFamily="34" charset="0"/>
                <a:sym typeface="Arial"/>
              </a:rPr>
              <a:t>Launch est. 2037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5B1CB-9E15-AE55-8065-6BE8094CEF78}"/>
              </a:ext>
            </a:extLst>
          </p:cNvPr>
          <p:cNvSpPr txBox="1"/>
          <p:nvPr/>
        </p:nvSpPr>
        <p:spPr>
          <a:xfrm>
            <a:off x="371068" y="5703763"/>
            <a:ext cx="1752457" cy="666977"/>
          </a:xfrm>
          <a:prstGeom prst="rect">
            <a:avLst/>
          </a:prstGeom>
          <a:solidFill>
            <a:srgbClr val="E0666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F3F3F3"/>
                </a:solidFill>
                <a:latin typeface="Tw Cen MT Condensed" panose="020B0606020104020203" pitchFamily="34" charset="0"/>
                <a:cs typeface="Arial"/>
                <a:sym typeface="Arial"/>
              </a:rPr>
              <a:t>Parshad Patel - AGN Coronae with COSI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3AB101-2F86-FBD9-12AD-2F19B20AFA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97" t="41030" r="11535" b="-100"/>
          <a:stretch>
            <a:fillRect/>
          </a:stretch>
        </p:blipFill>
        <p:spPr>
          <a:xfrm>
            <a:off x="2002722" y="5477430"/>
            <a:ext cx="1106781" cy="1111209"/>
          </a:xfrm>
          <a:prstGeom prst="ellipse">
            <a:avLst/>
          </a:prstGeom>
        </p:spPr>
      </p:pic>
      <p:sp>
        <p:nvSpPr>
          <p:cNvPr id="17" name="Google Shape;665;p107">
            <a:extLst>
              <a:ext uri="{FF2B5EF4-FFF2-40B4-BE49-F238E27FC236}">
                <a16:creationId xmlns:a16="http://schemas.microsoft.com/office/drawing/2014/main" id="{6BBEFBD0-1C19-FAD5-ED0B-826C73F6239E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933" kern="0" dirty="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D9D9D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041C2-9965-BD38-060C-3D6C9CE9A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5" y="2207953"/>
            <a:ext cx="1722485" cy="1291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DB997-1306-49D4-87C3-99C36CD84B5D}"/>
              </a:ext>
            </a:extLst>
          </p:cNvPr>
          <p:cNvSpPr txBox="1"/>
          <p:nvPr/>
        </p:nvSpPr>
        <p:spPr>
          <a:xfrm>
            <a:off x="371067" y="3491631"/>
            <a:ext cx="4464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solidFill>
                  <a:prstClr val="white"/>
                </a:solidFill>
                <a:latin typeface="Tw Cen MT Condensed"/>
                <a:cs typeface="Arial"/>
                <a:sym typeface="Arial"/>
              </a:rPr>
              <a:t>COSI detectors, credit: John Tomsick</a:t>
            </a:r>
          </a:p>
        </p:txBody>
      </p:sp>
    </p:spTree>
    <p:extLst>
      <p:ext uri="{BB962C8B-B14F-4D97-AF65-F5344CB8AC3E}">
        <p14:creationId xmlns:p14="http://schemas.microsoft.com/office/powerpoint/2010/main" val="3733032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A26BA9DA-4198-012E-016D-C7281DF2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7">
            <a:extLst>
              <a:ext uri="{FF2B5EF4-FFF2-40B4-BE49-F238E27FC236}">
                <a16:creationId xmlns:a16="http://schemas.microsoft.com/office/drawing/2014/main" id="{375D7BAD-B83E-1E7F-B131-4B1C9D656118}"/>
              </a:ext>
            </a:extLst>
          </p:cNvPr>
          <p:cNvSpPr/>
          <p:nvPr/>
        </p:nvSpPr>
        <p:spPr>
          <a:xfrm>
            <a:off x="4710989" y="256333"/>
            <a:ext cx="2682240" cy="1316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664" name="Google Shape;664;p107">
            <a:extLst>
              <a:ext uri="{FF2B5EF4-FFF2-40B4-BE49-F238E27FC236}">
                <a16:creationId xmlns:a16="http://schemas.microsoft.com/office/drawing/2014/main" id="{C78BA965-4E13-28EE-8983-AE1519025D18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858325" y="256333"/>
            <a:ext cx="2475351" cy="12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dirty="0">
                <a:solidFill>
                  <a:schemeClr val="tx1"/>
                </a:solidFill>
                <a:latin typeface="Tw Cen MT Condensed" panose="020B0606020104020203" pitchFamily="34" charset="0"/>
              </a:rPr>
              <a:t>Summary</a:t>
            </a:r>
            <a:endParaRPr sz="4000" dirty="0">
              <a:solidFill>
                <a:schemeClr val="tx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665" name="Google Shape;665;p107">
            <a:extLst>
              <a:ext uri="{FF2B5EF4-FFF2-40B4-BE49-F238E27FC236}">
                <a16:creationId xmlns:a16="http://schemas.microsoft.com/office/drawing/2014/main" id="{908989E3-8795-B8A1-AADD-0CAA8EC446B9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933" kern="0" dirty="0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5F7CE-144A-6588-5CD2-34AD15262F71}"/>
              </a:ext>
            </a:extLst>
          </p:cNvPr>
          <p:cNvSpPr txBox="1"/>
          <p:nvPr/>
        </p:nvSpPr>
        <p:spPr>
          <a:xfrm>
            <a:off x="680485" y="1984745"/>
            <a:ext cx="10831032" cy="316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en-US" sz="3333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1. Active nuclei of galaxies and their jets are </a:t>
            </a:r>
            <a:r>
              <a:rPr lang="en-US" sz="3333" b="1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multi-wavelength, multi-messenger and flickering</a:t>
            </a:r>
            <a:r>
              <a:rPr lang="en-US" sz="3333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 emitters in the universe </a:t>
            </a:r>
            <a:r>
              <a:rPr lang="en-US" sz="3333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Wingdings" panose="05000000000000000000" pitchFamily="2" charset="2"/>
              </a:rPr>
              <a:t> timing is of the essence</a:t>
            </a:r>
            <a:endParaRPr lang="en-US" sz="3333" kern="0" dirty="0">
              <a:solidFill>
                <a:srgbClr val="191919"/>
              </a:solidFill>
              <a:latin typeface="Tw Cen MT Condensed" panose="020B0606020104020203" pitchFamily="34" charset="0"/>
              <a:cs typeface="Arial"/>
              <a:sym typeface="Arial"/>
            </a:endParaRPr>
          </a:p>
          <a:p>
            <a:pPr defTabSz="1219170" fontAlgn="base">
              <a:buClr>
                <a:srgbClr val="000000"/>
              </a:buClr>
            </a:pPr>
            <a:r>
              <a:rPr lang="en-US" sz="3333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2. AGN Coronae are excellent sites to produce neutrinos while blazar jets may not contribute significantly to the neutrino flux </a:t>
            </a:r>
          </a:p>
          <a:p>
            <a:pPr defTabSz="1219170" fontAlgn="base">
              <a:buClr>
                <a:srgbClr val="000000"/>
              </a:buClr>
            </a:pPr>
            <a:r>
              <a:rPr lang="en-US" sz="3333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3. High-energy missions (both </a:t>
            </a:r>
            <a:r>
              <a:rPr lang="en-US" sz="3333" b="1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current and future</a:t>
            </a:r>
            <a:r>
              <a:rPr lang="en-US" sz="3333" kern="0" dirty="0">
                <a:solidFill>
                  <a:srgbClr val="191919"/>
                </a:solidFill>
                <a:latin typeface="Tw Cen MT Condensed" panose="020B0606020104020203" pitchFamily="34" charset="0"/>
                <a:cs typeface="Arial"/>
                <a:sym typeface="Arial"/>
              </a:rPr>
              <a:t>) will be necessary to continue the quests for these cosmic accelerators</a:t>
            </a:r>
          </a:p>
        </p:txBody>
      </p:sp>
    </p:spTree>
    <p:extLst>
      <p:ext uri="{BB962C8B-B14F-4D97-AF65-F5344CB8AC3E}">
        <p14:creationId xmlns:p14="http://schemas.microsoft.com/office/powerpoint/2010/main" val="3081290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Shape 661">
          <a:extLst>
            <a:ext uri="{FF2B5EF4-FFF2-40B4-BE49-F238E27FC236}">
              <a16:creationId xmlns:a16="http://schemas.microsoft.com/office/drawing/2014/main" id="{3C43E6A2-43FD-CBE3-0857-74DC8097F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7">
            <a:extLst>
              <a:ext uri="{FF2B5EF4-FFF2-40B4-BE49-F238E27FC236}">
                <a16:creationId xmlns:a16="http://schemas.microsoft.com/office/drawing/2014/main" id="{25A967B2-447D-53BE-8B09-F19E2FBAB80C}"/>
              </a:ext>
            </a:extLst>
          </p:cNvPr>
          <p:cNvSpPr/>
          <p:nvPr/>
        </p:nvSpPr>
        <p:spPr>
          <a:xfrm>
            <a:off x="4710989" y="256333"/>
            <a:ext cx="2682240" cy="1316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664" name="Google Shape;664;p107">
            <a:extLst>
              <a:ext uri="{FF2B5EF4-FFF2-40B4-BE49-F238E27FC236}">
                <a16:creationId xmlns:a16="http://schemas.microsoft.com/office/drawing/2014/main" id="{AAF48BA2-7BFD-86FA-3830-2C7F9E1CD5BF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858325" y="256333"/>
            <a:ext cx="2475351" cy="12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dirty="0">
                <a:solidFill>
                  <a:schemeClr val="tx1"/>
                </a:solidFill>
                <a:latin typeface="Tw Cen MT Condensed" panose="020B0606020104020203" pitchFamily="34" charset="0"/>
              </a:rPr>
              <a:t>EXTRA</a:t>
            </a:r>
            <a:endParaRPr sz="4000" dirty="0">
              <a:solidFill>
                <a:schemeClr val="tx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665" name="Google Shape;665;p107">
            <a:extLst>
              <a:ext uri="{FF2B5EF4-FFF2-40B4-BE49-F238E27FC236}">
                <a16:creationId xmlns:a16="http://schemas.microsoft.com/office/drawing/2014/main" id="{FA295DAA-319D-3E3C-B7BD-17E68C4DB1C2}"/>
              </a:ext>
            </a:extLst>
          </p:cNvPr>
          <p:cNvSpPr txBox="1"/>
          <p:nvPr/>
        </p:nvSpPr>
        <p:spPr>
          <a:xfrm>
            <a:off x="0" y="646800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933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619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>
          <a:extLst>
            <a:ext uri="{FF2B5EF4-FFF2-40B4-BE49-F238E27FC236}">
              <a16:creationId xmlns:a16="http://schemas.microsoft.com/office/drawing/2014/main" id="{3BE20E68-BB3B-9C98-1727-198ACA465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B15529-66C9-1040-CEFF-DAB21F68E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 for jet detection with COSI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441802-BB78-F84C-5C8F-5370BCC1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" y="1432560"/>
            <a:ext cx="5141976" cy="51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52D471-B9E8-37B5-396B-8018F9ED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40" y="1780032"/>
            <a:ext cx="5562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FAAE8C-651C-8F20-066F-B4705ADE7313}"/>
              </a:ext>
            </a:extLst>
          </p:cNvPr>
          <p:cNvSpPr txBox="1"/>
          <p:nvPr/>
        </p:nvSpPr>
        <p:spPr>
          <a:xfrm>
            <a:off x="8869680" y="6205204"/>
            <a:ext cx="307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Latiolais [incl. LM]+25, under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24BB7-6DAE-CB14-1C37-9832682423D0}"/>
              </a:ext>
            </a:extLst>
          </p:cNvPr>
          <p:cNvSpPr txBox="1"/>
          <p:nvPr/>
        </p:nvSpPr>
        <p:spPr>
          <a:xfrm>
            <a:off x="9441180" y="3257360"/>
            <a:ext cx="23713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>
                <a:solidFill>
                  <a:srgbClr val="C00000"/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FA515-5707-C45A-08BE-F62FB923C15D}"/>
              </a:ext>
            </a:extLst>
          </p:cNvPr>
          <p:cNvSpPr txBox="1"/>
          <p:nvPr/>
        </p:nvSpPr>
        <p:spPr>
          <a:xfrm>
            <a:off x="-934212" y="6225588"/>
            <a:ext cx="307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Marcotulli+22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9F130C-42D5-C9C2-9FAE-EE320643D95E}"/>
              </a:ext>
            </a:extLst>
          </p:cNvPr>
          <p:cNvSpPr/>
          <p:nvPr/>
        </p:nvSpPr>
        <p:spPr>
          <a:xfrm>
            <a:off x="1691640" y="3840480"/>
            <a:ext cx="1609344" cy="2215896"/>
          </a:xfrm>
          <a:prstGeom prst="rect">
            <a:avLst/>
          </a:prstGeom>
          <a:solidFill>
            <a:srgbClr val="156082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A3963-E6F7-6733-6EB0-700579E0ACAB}"/>
              </a:ext>
            </a:extLst>
          </p:cNvPr>
          <p:cNvSpPr txBox="1"/>
          <p:nvPr/>
        </p:nvSpPr>
        <p:spPr>
          <a:xfrm>
            <a:off x="1776984" y="4502110"/>
            <a:ext cx="174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~40 MeV blazars</a:t>
            </a:r>
          </a:p>
          <a:p>
            <a:r>
              <a:rPr lang="en-US" dirty="0"/>
              <a:t>~0-2 coincident neutrinos</a:t>
            </a:r>
          </a:p>
        </p:txBody>
      </p:sp>
    </p:spTree>
    <p:extLst>
      <p:ext uri="{BB962C8B-B14F-4D97-AF65-F5344CB8AC3E}">
        <p14:creationId xmlns:p14="http://schemas.microsoft.com/office/powerpoint/2010/main" val="330931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/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7"/>
          <p:cNvPicPr preferRelativeResize="0"/>
          <p:nvPr/>
        </p:nvPicPr>
        <p:blipFill>
          <a:blip r:embed="rId4">
            <a:alphaModFix/>
          </a:blip>
          <a:srcRect l="6693" t="7419" r="8559" b="16880"/>
          <a:stretch>
            <a:fillRect/>
          </a:stretch>
        </p:blipFill>
        <p:spPr>
          <a:xfrm>
            <a:off x="530561" y="1227965"/>
            <a:ext cx="5586024" cy="42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7"/>
          <p:cNvSpPr txBox="1"/>
          <p:nvPr/>
        </p:nvSpPr>
        <p:spPr>
          <a:xfrm>
            <a:off x="8601824" y="1661331"/>
            <a:ext cx="3590177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Supermassive Black hole (SMBH)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592" name="Google Shape;592;p97"/>
          <p:cNvCxnSpPr/>
          <p:nvPr/>
        </p:nvCxnSpPr>
        <p:spPr>
          <a:xfrm rot="10800000" flipH="1">
            <a:off x="8204000" y="3026933"/>
            <a:ext cx="1324000" cy="1244400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3" name="Google Shape;593;p97"/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p97"/>
          <p:cNvSpPr txBox="1"/>
          <p:nvPr/>
        </p:nvSpPr>
        <p:spPr>
          <a:xfrm>
            <a:off x="501000" y="5096800"/>
            <a:ext cx="26632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067" kern="0" dirty="0">
                <a:solidFill>
                  <a:srgbClr val="F5F5F5"/>
                </a:solidFill>
                <a:latin typeface="Tw Cen MT Condensed" panose="020B0606020104020203" pitchFamily="34" charset="0"/>
                <a:ea typeface="Zilla Slab Light"/>
                <a:cs typeface="Zilla Slab Light"/>
                <a:sym typeface="Zilla Slab Light"/>
              </a:rPr>
              <a:t>M87 black hole, Credits: EHT</a:t>
            </a:r>
            <a:endParaRPr sz="1067" kern="0" dirty="0">
              <a:solidFill>
                <a:srgbClr val="F5F5F5"/>
              </a:solidFill>
              <a:latin typeface="Tw Cen MT Condensed" panose="020B0606020104020203" pitchFamily="34" charset="0"/>
              <a:ea typeface="Zilla Slab Light"/>
              <a:cs typeface="Zilla Slab Light"/>
              <a:sym typeface="Zilla Slab Light"/>
            </a:endParaRPr>
          </a:p>
        </p:txBody>
      </p:sp>
      <p:cxnSp>
        <p:nvCxnSpPr>
          <p:cNvPr id="598" name="Google Shape;598;p97"/>
          <p:cNvCxnSpPr>
            <a:cxnSpLocks/>
          </p:cNvCxnSpPr>
          <p:nvPr/>
        </p:nvCxnSpPr>
        <p:spPr>
          <a:xfrm flipH="1">
            <a:off x="3551583" y="1419615"/>
            <a:ext cx="381663" cy="1607319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9" name="Google Shape;599;p97"/>
          <p:cNvSpPr txBox="1"/>
          <p:nvPr/>
        </p:nvSpPr>
        <p:spPr>
          <a:xfrm>
            <a:off x="2353533" y="718937"/>
            <a:ext cx="3281656" cy="88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467" b="1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Assistant"/>
                <a:cs typeface="Assistant"/>
                <a:sym typeface="Assistant"/>
              </a:rPr>
              <a:t>SMBH</a:t>
            </a:r>
            <a:endParaRPr sz="3467" b="1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Google Shape;582;p96">
            <a:extLst>
              <a:ext uri="{FF2B5EF4-FFF2-40B4-BE49-F238E27FC236}">
                <a16:creationId xmlns:a16="http://schemas.microsoft.com/office/drawing/2014/main" id="{07AE8110-D7E6-24ED-6F85-84D5A25E45E6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81;p96">
            <a:extLst>
              <a:ext uri="{FF2B5EF4-FFF2-40B4-BE49-F238E27FC236}">
                <a16:creationId xmlns:a16="http://schemas.microsoft.com/office/drawing/2014/main" id="{ED4A6B33-B79A-193E-663F-BBCBF573EAEC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C380B-3513-0F0C-93E4-A2E13F87593E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2D5B222F-A7D4-456E-EBC1-50A8FAF4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92795AB8-7071-0477-79AC-600BEB2E1E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7">
            <a:extLst>
              <a:ext uri="{FF2B5EF4-FFF2-40B4-BE49-F238E27FC236}">
                <a16:creationId xmlns:a16="http://schemas.microsoft.com/office/drawing/2014/main" id="{9E5DB963-C22F-341E-9678-3C394D3A9B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6693" t="7419" r="8559" b="16880"/>
          <a:stretch>
            <a:fillRect/>
          </a:stretch>
        </p:blipFill>
        <p:spPr>
          <a:xfrm>
            <a:off x="530561" y="1227965"/>
            <a:ext cx="5586024" cy="42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7">
            <a:extLst>
              <a:ext uri="{FF2B5EF4-FFF2-40B4-BE49-F238E27FC236}">
                <a16:creationId xmlns:a16="http://schemas.microsoft.com/office/drawing/2014/main" id="{114DD694-98A0-564A-68F3-E7C184E68B25}"/>
              </a:ext>
            </a:extLst>
          </p:cNvPr>
          <p:cNvSpPr txBox="1"/>
          <p:nvPr/>
        </p:nvSpPr>
        <p:spPr>
          <a:xfrm>
            <a:off x="8888070" y="4303139"/>
            <a:ext cx="3590177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Accretion Disk </a:t>
            </a:r>
            <a:b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</a:b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&amp;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X-ray corona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592" name="Google Shape;592;p97">
            <a:extLst>
              <a:ext uri="{FF2B5EF4-FFF2-40B4-BE49-F238E27FC236}">
                <a16:creationId xmlns:a16="http://schemas.microsoft.com/office/drawing/2014/main" id="{99655AC0-2EAA-C150-37A8-441EC4529849}"/>
              </a:ext>
            </a:extLst>
          </p:cNvPr>
          <p:cNvCxnSpPr>
            <a:cxnSpLocks/>
          </p:cNvCxnSpPr>
          <p:nvPr/>
        </p:nvCxnSpPr>
        <p:spPr>
          <a:xfrm>
            <a:off x="8460188" y="4271334"/>
            <a:ext cx="1494845" cy="234405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7548FCFD-4D6E-B41A-3EDF-01B67AA07BC0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p97">
            <a:extLst>
              <a:ext uri="{FF2B5EF4-FFF2-40B4-BE49-F238E27FC236}">
                <a16:creationId xmlns:a16="http://schemas.microsoft.com/office/drawing/2014/main" id="{317FFE0A-C3DF-F415-6B4B-8F5DF741663A}"/>
              </a:ext>
            </a:extLst>
          </p:cNvPr>
          <p:cNvSpPr txBox="1"/>
          <p:nvPr/>
        </p:nvSpPr>
        <p:spPr>
          <a:xfrm>
            <a:off x="501000" y="5096800"/>
            <a:ext cx="26632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067" kern="0" dirty="0">
                <a:solidFill>
                  <a:srgbClr val="F5F5F5"/>
                </a:solidFill>
                <a:latin typeface="Tw Cen MT Condensed" panose="020B0606020104020203" pitchFamily="34" charset="0"/>
                <a:ea typeface="Zilla Slab Light"/>
                <a:cs typeface="Zilla Slab Light"/>
                <a:sym typeface="Zilla Slab Light"/>
              </a:rPr>
              <a:t>M87 black hole, Credits: EHT</a:t>
            </a:r>
            <a:endParaRPr sz="1067" kern="0" dirty="0">
              <a:solidFill>
                <a:srgbClr val="F5F5F5"/>
              </a:solidFill>
              <a:latin typeface="Tw Cen MT Condensed" panose="020B0606020104020203" pitchFamily="34" charset="0"/>
              <a:ea typeface="Zilla Slab Light"/>
              <a:cs typeface="Zilla Slab Light"/>
              <a:sym typeface="Zilla Slab Light"/>
            </a:endParaRPr>
          </a:p>
        </p:txBody>
      </p:sp>
      <p:cxnSp>
        <p:nvCxnSpPr>
          <p:cNvPr id="598" name="Google Shape;598;p97">
            <a:extLst>
              <a:ext uri="{FF2B5EF4-FFF2-40B4-BE49-F238E27FC236}">
                <a16:creationId xmlns:a16="http://schemas.microsoft.com/office/drawing/2014/main" id="{56C4FD8F-E0D9-977C-B1FF-621770B4D682}"/>
              </a:ext>
            </a:extLst>
          </p:cNvPr>
          <p:cNvCxnSpPr>
            <a:cxnSpLocks/>
            <a:stCxn id="599" idx="0"/>
          </p:cNvCxnSpPr>
          <p:nvPr/>
        </p:nvCxnSpPr>
        <p:spPr>
          <a:xfrm flipH="1" flipV="1">
            <a:off x="4011359" y="4134679"/>
            <a:ext cx="106460" cy="1087221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9" name="Google Shape;599;p97">
            <a:extLst>
              <a:ext uri="{FF2B5EF4-FFF2-40B4-BE49-F238E27FC236}">
                <a16:creationId xmlns:a16="http://schemas.microsoft.com/office/drawing/2014/main" id="{D4C8482A-3843-22A8-778B-248508F80841}"/>
              </a:ext>
            </a:extLst>
          </p:cNvPr>
          <p:cNvSpPr txBox="1"/>
          <p:nvPr/>
        </p:nvSpPr>
        <p:spPr>
          <a:xfrm>
            <a:off x="1973631" y="5221900"/>
            <a:ext cx="4288376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467" b="1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Assistant"/>
                <a:cs typeface="Assistant"/>
                <a:sym typeface="Assistant"/>
              </a:rPr>
              <a:t>Accretion Disk</a:t>
            </a:r>
            <a:endParaRPr sz="3467" b="1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D5998CBB-A45C-B5AA-9797-3973B7EA1E14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81;p96">
            <a:extLst>
              <a:ext uri="{FF2B5EF4-FFF2-40B4-BE49-F238E27FC236}">
                <a16:creationId xmlns:a16="http://schemas.microsoft.com/office/drawing/2014/main" id="{A01FAD6D-E305-8101-CA5D-39D528D5D4FA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1977C-9BD3-E1C3-36FD-52B6B7E84B4D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394767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0523E549-987D-EBF5-CD89-7AD0861A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0A2D73F5-D253-8B85-104D-482C2A586C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7">
            <a:extLst>
              <a:ext uri="{FF2B5EF4-FFF2-40B4-BE49-F238E27FC236}">
                <a16:creationId xmlns:a16="http://schemas.microsoft.com/office/drawing/2014/main" id="{7432BA58-265D-DA83-C8DB-EFBA06A6F40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6693" t="7419" r="8559" b="16880"/>
          <a:stretch>
            <a:fillRect/>
          </a:stretch>
        </p:blipFill>
        <p:spPr>
          <a:xfrm>
            <a:off x="530561" y="1227965"/>
            <a:ext cx="5586024" cy="42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7">
            <a:extLst>
              <a:ext uri="{FF2B5EF4-FFF2-40B4-BE49-F238E27FC236}">
                <a16:creationId xmlns:a16="http://schemas.microsoft.com/office/drawing/2014/main" id="{592FE7B5-F131-BDE1-DEFB-E02B0F0B7369}"/>
              </a:ext>
            </a:extLst>
          </p:cNvPr>
          <p:cNvSpPr txBox="1"/>
          <p:nvPr/>
        </p:nvSpPr>
        <p:spPr>
          <a:xfrm>
            <a:off x="8888070" y="4303139"/>
            <a:ext cx="3590177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Accretion Disk </a:t>
            </a:r>
            <a:b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</a:b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&amp;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X-ray corona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592" name="Google Shape;592;p97">
            <a:extLst>
              <a:ext uri="{FF2B5EF4-FFF2-40B4-BE49-F238E27FC236}">
                <a16:creationId xmlns:a16="http://schemas.microsoft.com/office/drawing/2014/main" id="{C614CC43-43FE-8337-88C4-7E93EB587A6A}"/>
              </a:ext>
            </a:extLst>
          </p:cNvPr>
          <p:cNvCxnSpPr>
            <a:cxnSpLocks/>
          </p:cNvCxnSpPr>
          <p:nvPr/>
        </p:nvCxnSpPr>
        <p:spPr>
          <a:xfrm>
            <a:off x="8460188" y="4271334"/>
            <a:ext cx="1494845" cy="234405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C55654B6-324C-D026-E230-C8B128BE91AF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p97">
            <a:extLst>
              <a:ext uri="{FF2B5EF4-FFF2-40B4-BE49-F238E27FC236}">
                <a16:creationId xmlns:a16="http://schemas.microsoft.com/office/drawing/2014/main" id="{BB1D3918-363C-5F60-87B5-109772C35FD9}"/>
              </a:ext>
            </a:extLst>
          </p:cNvPr>
          <p:cNvSpPr txBox="1"/>
          <p:nvPr/>
        </p:nvSpPr>
        <p:spPr>
          <a:xfrm>
            <a:off x="501000" y="5096800"/>
            <a:ext cx="26632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067" kern="0" dirty="0">
                <a:solidFill>
                  <a:srgbClr val="F5F5F5"/>
                </a:solidFill>
                <a:latin typeface="Tw Cen MT Condensed" panose="020B0606020104020203" pitchFamily="34" charset="0"/>
                <a:ea typeface="Zilla Slab Light"/>
                <a:cs typeface="Zilla Slab Light"/>
                <a:sym typeface="Zilla Slab Light"/>
              </a:rPr>
              <a:t>M87 black hole, Credits: EHT</a:t>
            </a:r>
            <a:endParaRPr sz="1067" kern="0" dirty="0">
              <a:solidFill>
                <a:srgbClr val="F5F5F5"/>
              </a:solidFill>
              <a:latin typeface="Tw Cen MT Condensed" panose="020B0606020104020203" pitchFamily="34" charset="0"/>
              <a:ea typeface="Zilla Slab Light"/>
              <a:cs typeface="Zilla Slab Light"/>
              <a:sym typeface="Zilla Slab Light"/>
            </a:endParaRPr>
          </a:p>
        </p:txBody>
      </p:sp>
      <p:cxnSp>
        <p:nvCxnSpPr>
          <p:cNvPr id="598" name="Google Shape;598;p97">
            <a:extLst>
              <a:ext uri="{FF2B5EF4-FFF2-40B4-BE49-F238E27FC236}">
                <a16:creationId xmlns:a16="http://schemas.microsoft.com/office/drawing/2014/main" id="{DF764BE9-BC5D-ACA2-31AC-67A2DA44AE2D}"/>
              </a:ext>
            </a:extLst>
          </p:cNvPr>
          <p:cNvCxnSpPr>
            <a:cxnSpLocks/>
            <a:stCxn id="599" idx="0"/>
          </p:cNvCxnSpPr>
          <p:nvPr/>
        </p:nvCxnSpPr>
        <p:spPr>
          <a:xfrm flipH="1" flipV="1">
            <a:off x="4011359" y="4134679"/>
            <a:ext cx="106460" cy="1087221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9" name="Google Shape;599;p97">
            <a:extLst>
              <a:ext uri="{FF2B5EF4-FFF2-40B4-BE49-F238E27FC236}">
                <a16:creationId xmlns:a16="http://schemas.microsoft.com/office/drawing/2014/main" id="{E2523F22-1836-49C9-FA5F-32C29EA81E7B}"/>
              </a:ext>
            </a:extLst>
          </p:cNvPr>
          <p:cNvSpPr txBox="1"/>
          <p:nvPr/>
        </p:nvSpPr>
        <p:spPr>
          <a:xfrm>
            <a:off x="1973631" y="5221900"/>
            <a:ext cx="4288376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467" b="1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Assistant"/>
                <a:cs typeface="Assistant"/>
                <a:sym typeface="Assistant"/>
              </a:rPr>
              <a:t>Accretion Disk</a:t>
            </a:r>
            <a:endParaRPr sz="3467" b="1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0296016B-03D9-6CC3-50AE-58E006FEA9AE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3BB56233-3E46-C233-183A-A7AC0E34B638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D29B86-5DDE-931B-99A1-FC226DD1C7EF}"/>
              </a:ext>
            </a:extLst>
          </p:cNvPr>
          <p:cNvGrpSpPr/>
          <p:nvPr/>
        </p:nvGrpSpPr>
        <p:grpSpPr>
          <a:xfrm>
            <a:off x="230567" y="1366134"/>
            <a:ext cx="6669083" cy="5027125"/>
            <a:chOff x="172925" y="1024600"/>
            <a:chExt cx="5001812" cy="3770344"/>
          </a:xfrm>
        </p:grpSpPr>
        <p:pic>
          <p:nvPicPr>
            <p:cNvPr id="5" name="Google Shape;627;p99">
              <a:extLst>
                <a:ext uri="{FF2B5EF4-FFF2-40B4-BE49-F238E27FC236}">
                  <a16:creationId xmlns:a16="http://schemas.microsoft.com/office/drawing/2014/main" id="{9862F26E-EEAB-05F6-3BE4-3FB49157768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2925" y="1024600"/>
              <a:ext cx="5001812" cy="376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960E35-DB19-D80E-A5E7-E238D537AB53}"/>
                </a:ext>
              </a:extLst>
            </p:cNvPr>
            <p:cNvSpPr/>
            <p:nvPr/>
          </p:nvSpPr>
          <p:spPr>
            <a:xfrm>
              <a:off x="792492" y="1781092"/>
              <a:ext cx="4035845" cy="2468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Rockwell" panose="02060603020205020403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F1E2E-48CA-D1A3-C263-15FA1ADD7862}"/>
                </a:ext>
              </a:extLst>
            </p:cNvPr>
            <p:cNvSpPr/>
            <p:nvPr/>
          </p:nvSpPr>
          <p:spPr>
            <a:xfrm>
              <a:off x="185946" y="1990774"/>
              <a:ext cx="273167" cy="159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Rockwell" panose="02060603020205020403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7C6147-20AF-4ADC-9C08-780C5F71BF62}"/>
                </a:ext>
              </a:extLst>
            </p:cNvPr>
            <p:cNvSpPr/>
            <p:nvPr/>
          </p:nvSpPr>
          <p:spPr>
            <a:xfrm rot="5400000">
              <a:off x="2682533" y="3884510"/>
              <a:ext cx="222941" cy="1597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Rockwell" panose="02060603020205020403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E06793-4718-EF71-665D-5DC8C47CBBF5}"/>
              </a:ext>
            </a:extLst>
          </p:cNvPr>
          <p:cNvSpPr txBox="1"/>
          <p:nvPr/>
        </p:nvSpPr>
        <p:spPr>
          <a:xfrm>
            <a:off x="2523214" y="6000591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FREQUENCY 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, [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Hz])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E04223-2F6B-C8A0-6C21-1B79BC8C525B}"/>
              </a:ext>
            </a:extLst>
          </p:cNvPr>
          <p:cNvSpPr txBox="1"/>
          <p:nvPr/>
        </p:nvSpPr>
        <p:spPr>
          <a:xfrm rot="16200000">
            <a:off x="-1009278" y="3541982"/>
            <a:ext cx="28200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ENERGY FLUX [log(</a:t>
            </a:r>
            <a:r>
              <a:rPr lang="el-GR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F</a:t>
            </a:r>
            <a:r>
              <a:rPr lang="el-GR" sz="2133" kern="0" baseline="-2500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ν</a:t>
            </a:r>
            <a:r>
              <a:rPr lang="en-US" sz="2133" kern="0" dirty="0">
                <a:solidFill>
                  <a:srgbClr val="000000"/>
                </a:solidFill>
                <a:latin typeface="Tw Cen MT Condensed" panose="020B0606020104020203" pitchFamily="34" charset="0"/>
                <a:cs typeface="Arial"/>
                <a:sym typeface="Arial"/>
              </a:rPr>
              <a:t>)]</a:t>
            </a:r>
          </a:p>
        </p:txBody>
      </p:sp>
      <p:sp>
        <p:nvSpPr>
          <p:cNvPr id="12" name="Google Shape;650;p100">
            <a:extLst>
              <a:ext uri="{FF2B5EF4-FFF2-40B4-BE49-F238E27FC236}">
                <a16:creationId xmlns:a16="http://schemas.microsoft.com/office/drawing/2014/main" id="{16BAF976-6198-1326-DF47-DE6D73B87C62}"/>
              </a:ext>
            </a:extLst>
          </p:cNvPr>
          <p:cNvSpPr txBox="1"/>
          <p:nvPr/>
        </p:nvSpPr>
        <p:spPr>
          <a:xfrm>
            <a:off x="197651" y="5970634"/>
            <a:ext cx="169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rPr>
              <a:t>Baldini 2015</a:t>
            </a:r>
            <a:endParaRPr sz="1467" kern="0" dirty="0">
              <a:solidFill>
                <a:srgbClr val="000000"/>
              </a:solidFill>
              <a:latin typeface="Tw Cen MT Condensed" panose="020B0606020104020203" pitchFamily="34" charset="0"/>
              <a:ea typeface="Zilla Slab Light" panose="020B0604020202020204" charset="0"/>
              <a:cs typeface="Zilla Slab Light"/>
              <a:sym typeface="Zilla Slab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B98BA-66F6-EC24-A31A-90EEB16808CF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238372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1FF2022B-A8B4-546A-7235-2986588F6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7">
            <a:extLst>
              <a:ext uri="{FF2B5EF4-FFF2-40B4-BE49-F238E27FC236}">
                <a16:creationId xmlns:a16="http://schemas.microsoft.com/office/drawing/2014/main" id="{A26FD006-C02C-994A-1388-B048468994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4227" r="31974"/>
          <a:stretch>
            <a:fillRect/>
          </a:stretch>
        </p:blipFill>
        <p:spPr>
          <a:xfrm rot="-1290556">
            <a:off x="5053411" y="-776474"/>
            <a:ext cx="4767932" cy="847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97">
            <a:extLst>
              <a:ext uri="{FF2B5EF4-FFF2-40B4-BE49-F238E27FC236}">
                <a16:creationId xmlns:a16="http://schemas.microsoft.com/office/drawing/2014/main" id="{A29DF28B-71DF-B240-3BCA-638FB2A542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6693" t="7419" r="8559" b="16880"/>
          <a:stretch>
            <a:fillRect/>
          </a:stretch>
        </p:blipFill>
        <p:spPr>
          <a:xfrm>
            <a:off x="530561" y="1227965"/>
            <a:ext cx="5586024" cy="42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7">
            <a:extLst>
              <a:ext uri="{FF2B5EF4-FFF2-40B4-BE49-F238E27FC236}">
                <a16:creationId xmlns:a16="http://schemas.microsoft.com/office/drawing/2014/main" id="{E2179887-201B-28DA-DEC7-9E75613E57C2}"/>
              </a:ext>
            </a:extLst>
          </p:cNvPr>
          <p:cNvSpPr txBox="1"/>
          <p:nvPr/>
        </p:nvSpPr>
        <p:spPr>
          <a:xfrm>
            <a:off x="8888070" y="4303139"/>
            <a:ext cx="3590177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Accretion Disk </a:t>
            </a:r>
            <a:b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</a:b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&amp; </a:t>
            </a: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Zilla Slab SemiBold"/>
                <a:cs typeface="Zilla Slab SemiBold"/>
                <a:sym typeface="Zilla Slab SemiBold"/>
              </a:rPr>
              <a:t>X-ray corona</a:t>
            </a:r>
            <a:endParaRPr sz="4000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Zilla Slab SemiBold"/>
              <a:cs typeface="Zilla Slab SemiBold"/>
              <a:sym typeface="Zilla Slab SemiBold"/>
            </a:endParaRPr>
          </a:p>
        </p:txBody>
      </p:sp>
      <p:cxnSp>
        <p:nvCxnSpPr>
          <p:cNvPr id="592" name="Google Shape;592;p97">
            <a:extLst>
              <a:ext uri="{FF2B5EF4-FFF2-40B4-BE49-F238E27FC236}">
                <a16:creationId xmlns:a16="http://schemas.microsoft.com/office/drawing/2014/main" id="{893EDCAA-ADA2-C9BF-A5AD-293956633C63}"/>
              </a:ext>
            </a:extLst>
          </p:cNvPr>
          <p:cNvCxnSpPr>
            <a:cxnSpLocks/>
          </p:cNvCxnSpPr>
          <p:nvPr/>
        </p:nvCxnSpPr>
        <p:spPr>
          <a:xfrm>
            <a:off x="8460188" y="4271334"/>
            <a:ext cx="1494845" cy="234405"/>
          </a:xfrm>
          <a:prstGeom prst="straightConnector1">
            <a:avLst/>
          </a:prstGeom>
          <a:noFill/>
          <a:ln w="2857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3" name="Google Shape;593;p97">
            <a:extLst>
              <a:ext uri="{FF2B5EF4-FFF2-40B4-BE49-F238E27FC236}">
                <a16:creationId xmlns:a16="http://schemas.microsoft.com/office/drawing/2014/main" id="{C00426CD-D2D7-AF10-5AD6-A43B103DAD4A}"/>
              </a:ext>
            </a:extLst>
          </p:cNvPr>
          <p:cNvSpPr/>
          <p:nvPr/>
        </p:nvSpPr>
        <p:spPr>
          <a:xfrm>
            <a:off x="8118355" y="4342443"/>
            <a:ext cx="59200" cy="36800"/>
          </a:xfrm>
          <a:prstGeom prst="ellips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p97">
            <a:extLst>
              <a:ext uri="{FF2B5EF4-FFF2-40B4-BE49-F238E27FC236}">
                <a16:creationId xmlns:a16="http://schemas.microsoft.com/office/drawing/2014/main" id="{522E2C69-FB4A-0C7D-D144-2FFA8C04C27B}"/>
              </a:ext>
            </a:extLst>
          </p:cNvPr>
          <p:cNvSpPr txBox="1"/>
          <p:nvPr/>
        </p:nvSpPr>
        <p:spPr>
          <a:xfrm>
            <a:off x="501000" y="5096800"/>
            <a:ext cx="26632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067" kern="0" dirty="0">
                <a:solidFill>
                  <a:srgbClr val="F5F5F5"/>
                </a:solidFill>
                <a:latin typeface="Tw Cen MT Condensed" panose="020B0606020104020203" pitchFamily="34" charset="0"/>
                <a:ea typeface="Zilla Slab Light"/>
                <a:cs typeface="Zilla Slab Light"/>
                <a:sym typeface="Zilla Slab Light"/>
              </a:rPr>
              <a:t>M87 black hole, Credits: EHT</a:t>
            </a:r>
            <a:endParaRPr sz="1067" kern="0" dirty="0">
              <a:solidFill>
                <a:srgbClr val="F5F5F5"/>
              </a:solidFill>
              <a:latin typeface="Tw Cen MT Condensed" panose="020B0606020104020203" pitchFamily="34" charset="0"/>
              <a:ea typeface="Zilla Slab Light"/>
              <a:cs typeface="Zilla Slab Light"/>
              <a:sym typeface="Zilla Slab Light"/>
            </a:endParaRPr>
          </a:p>
        </p:txBody>
      </p:sp>
      <p:cxnSp>
        <p:nvCxnSpPr>
          <p:cNvPr id="598" name="Google Shape;598;p97">
            <a:extLst>
              <a:ext uri="{FF2B5EF4-FFF2-40B4-BE49-F238E27FC236}">
                <a16:creationId xmlns:a16="http://schemas.microsoft.com/office/drawing/2014/main" id="{462F1F32-BF12-D1F8-F047-D439B681EC70}"/>
              </a:ext>
            </a:extLst>
          </p:cNvPr>
          <p:cNvCxnSpPr>
            <a:cxnSpLocks/>
            <a:stCxn id="599" idx="0"/>
          </p:cNvCxnSpPr>
          <p:nvPr/>
        </p:nvCxnSpPr>
        <p:spPr>
          <a:xfrm flipH="1" flipV="1">
            <a:off x="4011359" y="4134679"/>
            <a:ext cx="106460" cy="1087221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599" name="Google Shape;599;p97">
            <a:extLst>
              <a:ext uri="{FF2B5EF4-FFF2-40B4-BE49-F238E27FC236}">
                <a16:creationId xmlns:a16="http://schemas.microsoft.com/office/drawing/2014/main" id="{77EE192F-F36E-0490-5850-5092D81DB35D}"/>
              </a:ext>
            </a:extLst>
          </p:cNvPr>
          <p:cNvSpPr txBox="1"/>
          <p:nvPr/>
        </p:nvSpPr>
        <p:spPr>
          <a:xfrm>
            <a:off x="1973631" y="5221900"/>
            <a:ext cx="4288376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467" b="1" kern="0" dirty="0">
                <a:solidFill>
                  <a:srgbClr val="DBE0E7">
                    <a:lumMod val="90000"/>
                  </a:srgbClr>
                </a:solidFill>
                <a:latin typeface="Tw Cen MT Condensed" panose="020B0606020104020203" pitchFamily="34" charset="0"/>
                <a:ea typeface="Assistant"/>
                <a:cs typeface="Assistant"/>
                <a:sym typeface="Assistant"/>
              </a:rPr>
              <a:t>Accretion Disk</a:t>
            </a:r>
            <a:endParaRPr sz="3467" b="1" kern="0" dirty="0">
              <a:solidFill>
                <a:srgbClr val="DBE0E7">
                  <a:lumMod val="90000"/>
                </a:srgbClr>
              </a:solidFill>
              <a:latin typeface="Tw Cen MT Condensed" panose="020B0606020104020203" pitchFamily="34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2" name="Google Shape;582;p96">
            <a:extLst>
              <a:ext uri="{FF2B5EF4-FFF2-40B4-BE49-F238E27FC236}">
                <a16:creationId xmlns:a16="http://schemas.microsoft.com/office/drawing/2014/main" id="{77E788F5-00BB-56AA-2685-513AED4E4541}"/>
              </a:ext>
            </a:extLst>
          </p:cNvPr>
          <p:cNvSpPr txBox="1"/>
          <p:nvPr/>
        </p:nvSpPr>
        <p:spPr>
          <a:xfrm>
            <a:off x="9765200" y="0"/>
            <a:ext cx="24268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" sz="933" kern="0" dirty="0">
                <a:solidFill>
                  <a:srgbClr val="CACACA"/>
                </a:solidFill>
                <a:latin typeface="Oswald"/>
                <a:ea typeface="Oswald"/>
                <a:cs typeface="Oswald"/>
                <a:sym typeface="Oswald"/>
              </a:rPr>
              <a:t>Lea Marcotulli | lea.marcotulli@desy.de</a:t>
            </a:r>
            <a:endParaRPr sz="1733" kern="0" dirty="0">
              <a:solidFill>
                <a:srgbClr val="CACAC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581;p96">
            <a:extLst>
              <a:ext uri="{FF2B5EF4-FFF2-40B4-BE49-F238E27FC236}">
                <a16:creationId xmlns:a16="http://schemas.microsoft.com/office/drawing/2014/main" id="{0118520B-DE07-5983-8390-BD48D95F4C84}"/>
              </a:ext>
            </a:extLst>
          </p:cNvPr>
          <p:cNvSpPr txBox="1"/>
          <p:nvPr/>
        </p:nvSpPr>
        <p:spPr>
          <a:xfrm>
            <a:off x="4966400" y="6292192"/>
            <a:ext cx="225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 dirty="0">
                <a:solidFill>
                  <a:srgbClr val="F5F5F5"/>
                </a:solidFill>
                <a:latin typeface="Tw Cen MT Condensed" panose="020B0606020104020203" pitchFamily="34" charset="0"/>
                <a:ea typeface="Average"/>
                <a:cs typeface="Average"/>
                <a:sym typeface="Average"/>
              </a:rPr>
              <a:t>Urry &amp; Padovani 1995</a:t>
            </a:r>
            <a:endParaRPr sz="1867" kern="0" dirty="0">
              <a:solidFill>
                <a:srgbClr val="F5F5F5"/>
              </a:solidFill>
              <a:latin typeface="Tw Cen MT Condensed" panose="020B0606020104020203" pitchFamily="34" charset="0"/>
              <a:ea typeface="Average"/>
              <a:cs typeface="Average"/>
              <a:sym typeface="Average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719D7E-B9AA-98A1-AD78-EF44429A8832}"/>
              </a:ext>
            </a:extLst>
          </p:cNvPr>
          <p:cNvGrpSpPr/>
          <p:nvPr/>
        </p:nvGrpSpPr>
        <p:grpSpPr>
          <a:xfrm>
            <a:off x="158665" y="1350801"/>
            <a:ext cx="6709179" cy="5076448"/>
            <a:chOff x="142853" y="1024600"/>
            <a:chExt cx="5031884" cy="38073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682DC6-6037-3AD7-E375-6CA41A1D6B07}"/>
                </a:ext>
              </a:extLst>
            </p:cNvPr>
            <p:cNvGrpSpPr/>
            <p:nvPr/>
          </p:nvGrpSpPr>
          <p:grpSpPr>
            <a:xfrm>
              <a:off x="172925" y="1024600"/>
              <a:ext cx="5001812" cy="3770344"/>
              <a:chOff x="172925" y="1024600"/>
              <a:chExt cx="5001812" cy="3770344"/>
            </a:xfrm>
          </p:grpSpPr>
          <p:pic>
            <p:nvPicPr>
              <p:cNvPr id="5" name="Google Shape;627;p99">
                <a:extLst>
                  <a:ext uri="{FF2B5EF4-FFF2-40B4-BE49-F238E27FC236}">
                    <a16:creationId xmlns:a16="http://schemas.microsoft.com/office/drawing/2014/main" id="{B62026EB-E23C-CB25-A4B8-4FA3B040BB06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72925" y="1024600"/>
                <a:ext cx="5001812" cy="37661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0A8386D-1F4C-8BB2-959F-DBA1EFB3EE8F}"/>
                  </a:ext>
                </a:extLst>
              </p:cNvPr>
              <p:cNvSpPr/>
              <p:nvPr/>
            </p:nvSpPr>
            <p:spPr>
              <a:xfrm>
                <a:off x="185946" y="1990774"/>
                <a:ext cx="273167" cy="15979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Rockwell" panose="02060603020205020403"/>
                  <a:sym typeface="Arial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23DA37B-285D-E8BD-EA89-A92C1718933D}"/>
                  </a:ext>
                </a:extLst>
              </p:cNvPr>
              <p:cNvSpPr/>
              <p:nvPr/>
            </p:nvSpPr>
            <p:spPr>
              <a:xfrm rot="5400000">
                <a:off x="2682533" y="3884510"/>
                <a:ext cx="222941" cy="15979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Rockwell" panose="02060603020205020403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D2CDB-28AD-A9D5-C7D2-0DA0EB6F2262}"/>
                </a:ext>
              </a:extLst>
            </p:cNvPr>
            <p:cNvSpPr txBox="1"/>
            <p:nvPr/>
          </p:nvSpPr>
          <p:spPr>
            <a:xfrm>
              <a:off x="1892410" y="4500443"/>
              <a:ext cx="211504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FREQUENCY (</a:t>
              </a:r>
              <a:r>
                <a:rPr lang="el-GR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ν</a:t>
              </a:r>
              <a:r>
                <a:rPr lang="en-US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, [</a:t>
              </a: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Hz])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6D965E-2454-5E31-83F1-D250BE0D8833}"/>
                </a:ext>
              </a:extLst>
            </p:cNvPr>
            <p:cNvSpPr txBox="1"/>
            <p:nvPr/>
          </p:nvSpPr>
          <p:spPr>
            <a:xfrm rot="16200000">
              <a:off x="-756959" y="2656487"/>
              <a:ext cx="2115047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ENERGY FLUX [log(</a:t>
              </a:r>
              <a:r>
                <a:rPr lang="el-GR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ν</a:t>
              </a:r>
              <a:r>
                <a:rPr lang="en-US" sz="2133" kern="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F</a:t>
              </a:r>
              <a:r>
                <a:rPr lang="el-GR" sz="2133" kern="0" baseline="-25000" dirty="0">
                  <a:solidFill>
                    <a:srgbClr val="000000"/>
                  </a:solidFill>
                  <a:latin typeface="Aptos" panose="020B0004020202020204" pitchFamily="34" charset="0"/>
                  <a:cs typeface="Arial"/>
                  <a:sym typeface="Arial"/>
                </a:rPr>
                <a:t>ν</a:t>
              </a:r>
              <a:r>
                <a:rPr lang="en-US" sz="2133" kern="0" dirty="0">
                  <a:solidFill>
                    <a:srgbClr val="000000"/>
                  </a:solidFill>
                  <a:latin typeface="Tw Cen MT Condensed" panose="020B0606020104020203" pitchFamily="34" charset="0"/>
                  <a:cs typeface="Arial"/>
                  <a:sym typeface="Arial"/>
                </a:rPr>
                <a:t>)]</a:t>
              </a:r>
            </a:p>
          </p:txBody>
        </p:sp>
        <p:sp>
          <p:nvSpPr>
            <p:cNvPr id="13" name="Google Shape;650;p100">
              <a:extLst>
                <a:ext uri="{FF2B5EF4-FFF2-40B4-BE49-F238E27FC236}">
                  <a16:creationId xmlns:a16="http://schemas.microsoft.com/office/drawing/2014/main" id="{A01C5BD7-3E8B-F946-4438-BE61113C000D}"/>
                </a:ext>
              </a:extLst>
            </p:cNvPr>
            <p:cNvSpPr txBox="1"/>
            <p:nvPr/>
          </p:nvSpPr>
          <p:spPr>
            <a:xfrm>
              <a:off x="148238" y="4477975"/>
              <a:ext cx="1269600" cy="353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467" kern="0" dirty="0">
                  <a:solidFill>
                    <a:srgbClr val="000000"/>
                  </a:solidFill>
                  <a:latin typeface="Tw Cen MT Condensed" panose="020B0606020104020203" pitchFamily="34" charset="0"/>
                  <a:ea typeface="Zilla Slab Light" panose="020B0604020202020204" charset="0"/>
                  <a:cs typeface="Zilla Slab Light"/>
                  <a:sym typeface="Zilla Slab Light"/>
                </a:rPr>
                <a:t>Baldini 2015</a:t>
              </a:r>
              <a:endParaRPr sz="1467" kern="0" dirty="0">
                <a:solidFill>
                  <a:srgbClr val="000000"/>
                </a:solidFill>
                <a:latin typeface="Tw Cen MT Condensed" panose="020B0606020104020203" pitchFamily="34" charset="0"/>
                <a:ea typeface="Zilla Slab Light" panose="020B0604020202020204" charset="0"/>
                <a:cs typeface="Zilla Slab Light"/>
                <a:sym typeface="Zilla Slab Light"/>
              </a:endParaRPr>
            </a:p>
          </p:txBody>
        </p:sp>
      </p:grpSp>
      <p:sp>
        <p:nvSpPr>
          <p:cNvPr id="12" name="Google Shape;649;p100">
            <a:extLst>
              <a:ext uri="{FF2B5EF4-FFF2-40B4-BE49-F238E27FC236}">
                <a16:creationId xmlns:a16="http://schemas.microsoft.com/office/drawing/2014/main" id="{15F04AFB-8B55-EEF6-7A37-11B262470D1C}"/>
              </a:ext>
            </a:extLst>
          </p:cNvPr>
          <p:cNvSpPr/>
          <p:nvPr/>
        </p:nvSpPr>
        <p:spPr>
          <a:xfrm>
            <a:off x="3726900" y="2053336"/>
            <a:ext cx="2766000" cy="3680800"/>
          </a:xfrm>
          <a:prstGeom prst="rect">
            <a:avLst/>
          </a:prstGeom>
          <a:solidFill>
            <a:srgbClr val="949FEA">
              <a:alpha val="25450"/>
            </a:srgbClr>
          </a:solidFill>
          <a:ln w="3810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C74E-49B9-4E69-D04B-CFA528C1A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312" y="105220"/>
            <a:ext cx="2195309" cy="1469709"/>
          </a:xfrm>
          <a:prstGeom prst="rect">
            <a:avLst/>
          </a:prstGeom>
        </p:spPr>
      </p:pic>
      <p:sp>
        <p:nvSpPr>
          <p:cNvPr id="15" name="Google Shape;647;p100">
            <a:extLst>
              <a:ext uri="{FF2B5EF4-FFF2-40B4-BE49-F238E27FC236}">
                <a16:creationId xmlns:a16="http://schemas.microsoft.com/office/drawing/2014/main" id="{733A884D-9351-9C62-877E-D090CDE395F6}"/>
              </a:ext>
            </a:extLst>
          </p:cNvPr>
          <p:cNvSpPr txBox="1"/>
          <p:nvPr/>
        </p:nvSpPr>
        <p:spPr>
          <a:xfrm>
            <a:off x="7539967" y="76833"/>
            <a:ext cx="2574000" cy="6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FFFFFF"/>
                </a:solidFill>
                <a:latin typeface="Tw Cen MT Condensed" panose="020B0606020104020203" pitchFamily="34" charset="0"/>
                <a:ea typeface="Lexend Light"/>
                <a:cs typeface="Lexend Light"/>
                <a:sym typeface="Lexend Light"/>
              </a:rPr>
              <a:t>Giannoli+23</a:t>
            </a:r>
            <a:endParaRPr sz="2000" kern="0" dirty="0">
              <a:solidFill>
                <a:srgbClr val="FFFFFF"/>
              </a:solidFill>
              <a:latin typeface="Tw Cen MT Condensed" panose="020B0606020104020203" pitchFamily="34" charset="0"/>
              <a:ea typeface="Lexend Light"/>
              <a:cs typeface="Lexend Light"/>
              <a:sym typeface="Lexend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FF384-431F-3F0B-5B26-04BBE96BEDD0}"/>
              </a:ext>
            </a:extLst>
          </p:cNvPr>
          <p:cNvSpPr txBox="1"/>
          <p:nvPr/>
        </p:nvSpPr>
        <p:spPr>
          <a:xfrm>
            <a:off x="113781" y="84791"/>
            <a:ext cx="27042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FF"/>
                </a:solidFill>
                <a:latin typeface="Tw Cen MT Condensed" panose="020B0606020104020203" pitchFamily="34" charset="0"/>
                <a:cs typeface="Arial"/>
                <a:sym typeface="Arial"/>
              </a:rPr>
              <a:t>AGN Components</a:t>
            </a:r>
          </a:p>
        </p:txBody>
      </p:sp>
    </p:spTree>
    <p:extLst>
      <p:ext uri="{BB962C8B-B14F-4D97-AF65-F5344CB8AC3E}">
        <p14:creationId xmlns:p14="http://schemas.microsoft.com/office/powerpoint/2010/main" val="305432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W Cen Condensed">
      <a:majorFont>
        <a:latin typeface="Tw Cen MT Condensed Extra Bold"/>
        <a:ea typeface=""/>
        <a:cs typeface=""/>
      </a:majorFont>
      <a:minorFont>
        <a:latin typeface="Tw Cen MT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lamon template">
  <a:themeElements>
    <a:clrScheme name="Custom 347">
      <a:dk1>
        <a:srgbClr val="000000"/>
      </a:dk1>
      <a:lt1>
        <a:srgbClr val="FFFFFF"/>
      </a:lt1>
      <a:dk2>
        <a:srgbClr val="DBE0E7"/>
      </a:dk2>
      <a:lt2>
        <a:srgbClr val="41516B"/>
      </a:lt2>
      <a:accent1>
        <a:srgbClr val="60B0F0"/>
      </a:accent1>
      <a:accent2>
        <a:srgbClr val="FDBA41"/>
      </a:accent2>
      <a:accent3>
        <a:srgbClr val="BADB6F"/>
      </a:accent3>
      <a:accent4>
        <a:srgbClr val="68DAE4"/>
      </a:accent4>
      <a:accent5>
        <a:srgbClr val="A59DDF"/>
      </a:accent5>
      <a:accent6>
        <a:srgbClr val="F56464"/>
      </a:accent6>
      <a:hlink>
        <a:srgbClr val="FFFFFF"/>
      </a:hlink>
      <a:folHlink>
        <a:srgbClr val="6611CC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TW Cen Condensed">
      <a:majorFont>
        <a:latin typeface="Tw Cen MT Condensed Extra Bold"/>
        <a:ea typeface=""/>
        <a:cs typeface=""/>
      </a:majorFont>
      <a:minorFont>
        <a:latin typeface="Tw Cen MT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2507</Words>
  <Application>Microsoft Office PowerPoint</Application>
  <PresentationFormat>Widescreen</PresentationFormat>
  <Paragraphs>417</Paragraphs>
  <Slides>53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77" baseType="lpstr">
      <vt:lpstr>Aptos</vt:lpstr>
      <vt:lpstr>Arial</vt:lpstr>
      <vt:lpstr>Assistant</vt:lpstr>
      <vt:lpstr>Assistant Light</vt:lpstr>
      <vt:lpstr>Helvetica Neue Light</vt:lpstr>
      <vt:lpstr>Lato Light</vt:lpstr>
      <vt:lpstr>Lexend</vt:lpstr>
      <vt:lpstr>Lexend Light</vt:lpstr>
      <vt:lpstr>Nunito Sans</vt:lpstr>
      <vt:lpstr>Nunito Sans ExtraBold</vt:lpstr>
      <vt:lpstr>Oswald</vt:lpstr>
      <vt:lpstr>Pontano Sans</vt:lpstr>
      <vt:lpstr>Rockwell</vt:lpstr>
      <vt:lpstr>Tw Cen MT</vt:lpstr>
      <vt:lpstr>Tw Cen MT Condensed</vt:lpstr>
      <vt:lpstr>Tw Cen MT Condensed Extra Bold</vt:lpstr>
      <vt:lpstr>Wingdings</vt:lpstr>
      <vt:lpstr>Zilla Slab Highlight</vt:lpstr>
      <vt:lpstr>Zilla Slab Light</vt:lpstr>
      <vt:lpstr>Office Theme</vt:lpstr>
      <vt:lpstr>Palamon template</vt:lpstr>
      <vt:lpstr>Marketing Newsletter</vt:lpstr>
      <vt:lpstr>1_Marketing Newsletter</vt:lpstr>
      <vt:lpstr>1_Office Theme</vt:lpstr>
      <vt:lpstr>Multi-wavelength view of multi-messenger sources </vt:lpstr>
      <vt:lpstr>If we see neutrinos, do we expect photons? YES!</vt:lpstr>
      <vt:lpstr>Extreme environments in the universe</vt:lpstr>
      <vt:lpstr>Extreme environments in the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blazar jets look like?</vt:lpstr>
      <vt:lpstr>PowerPoint Presentation</vt:lpstr>
      <vt:lpstr>PowerPoint Presentation</vt:lpstr>
      <vt:lpstr>Blazar jet emission: multiwavelength &amp; highly variable  </vt:lpstr>
      <vt:lpstr>Blazar jet emission: multiwavelength &amp; highly variable  </vt:lpstr>
      <vt:lpstr>Timing is of the essence</vt:lpstr>
      <vt:lpstr>PowerPoint Presentation</vt:lpstr>
      <vt:lpstr>Multi-messenger</vt:lpstr>
      <vt:lpstr>TXS 0506+056 (z=0.33)</vt:lpstr>
      <vt:lpstr>TXS 0506+056 (z=0.33)</vt:lpstr>
      <vt:lpstr>TXS 0506+056 (z=0.33)</vt:lpstr>
      <vt:lpstr>PowerPoint Presentation</vt:lpstr>
      <vt:lpstr>PowerPoint Presentation</vt:lpstr>
      <vt:lpstr>Contribution to the diffuse neutrino flux </vt:lpstr>
      <vt:lpstr>Are blazar jets hadronic? </vt:lpstr>
      <vt:lpstr>AGN CORONAE</vt:lpstr>
      <vt:lpstr>AGN seen by IceCube</vt:lpstr>
      <vt:lpstr>AGN seen by IceCube</vt:lpstr>
      <vt:lpstr>NGC 4151 (~15.8 Mpc away)</vt:lpstr>
      <vt:lpstr>NGC 4151 (~15.8 Mpc away)</vt:lpstr>
      <vt:lpstr>NGC 1068 (~14.4 Mpc away)</vt:lpstr>
      <vt:lpstr>Neutrino production in coronae</vt:lpstr>
      <vt:lpstr>Neutrino production in coronae – background </vt:lpstr>
      <vt:lpstr>Cosmic high-energy background</vt:lpstr>
      <vt:lpstr>NGC 1068 – intrinsic corona spectrum </vt:lpstr>
      <vt:lpstr>X-ray luminosity – a general problem for Compton Thick AGN</vt:lpstr>
      <vt:lpstr>NGC 4151 – intrinsic corona spectrum </vt:lpstr>
      <vt:lpstr>Future Prospects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catch a snapshot of a jet? </vt:lpstr>
      <vt:lpstr>PowerPoint Presentation</vt:lpstr>
      <vt:lpstr>Summary</vt:lpstr>
      <vt:lpstr>EXTRA</vt:lpstr>
      <vt:lpstr>PROSPECTS for jet detection with COSI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Marcotulli, Lea</dc:creator>
  <cp:lastModifiedBy>Marcotulli, Lea</cp:lastModifiedBy>
  <cp:revision>71</cp:revision>
  <dcterms:created xsi:type="dcterms:W3CDTF">2026-04-23T21:15:55Z</dcterms:created>
  <dcterms:modified xsi:type="dcterms:W3CDTF">2026-04-24T14:39:17Z</dcterms:modified>
</cp:coreProperties>
</file>