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ov" ContentType="video/quicktime"/>
  <Default Extension="org&amp;utm_campaign=index&amp;utm_content=thumbnail&amp;_=20240117102319" ContentType="image/pn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3" r:id="rId3"/>
    <p:sldMasterId id="2147483685" r:id="rId4"/>
    <p:sldMasterId id="2147483698" r:id="rId5"/>
    <p:sldMasterId id="2147483710" r:id="rId6"/>
    <p:sldMasterId id="2147483723" r:id="rId7"/>
    <p:sldMasterId id="2147483735" r:id="rId8"/>
  </p:sldMasterIdLst>
  <p:notesMasterIdLst>
    <p:notesMasterId r:id="rId41"/>
  </p:notesMasterIdLst>
  <p:sldIdLst>
    <p:sldId id="256" r:id="rId9"/>
    <p:sldId id="1721" r:id="rId10"/>
    <p:sldId id="260" r:id="rId11"/>
    <p:sldId id="1747" r:id="rId12"/>
    <p:sldId id="1725" r:id="rId13"/>
    <p:sldId id="1757" r:id="rId14"/>
    <p:sldId id="399" r:id="rId15"/>
    <p:sldId id="1722" r:id="rId16"/>
    <p:sldId id="1754" r:id="rId17"/>
    <p:sldId id="400" r:id="rId18"/>
    <p:sldId id="402" r:id="rId19"/>
    <p:sldId id="258" r:id="rId20"/>
    <p:sldId id="343" r:id="rId21"/>
    <p:sldId id="1698" r:id="rId22"/>
    <p:sldId id="1751" r:id="rId23"/>
    <p:sldId id="1748" r:id="rId24"/>
    <p:sldId id="1746" r:id="rId25"/>
    <p:sldId id="1753" r:id="rId26"/>
    <p:sldId id="401" r:id="rId27"/>
    <p:sldId id="404" r:id="rId28"/>
    <p:sldId id="405" r:id="rId29"/>
    <p:sldId id="411" r:id="rId30"/>
    <p:sldId id="410" r:id="rId31"/>
    <p:sldId id="407" r:id="rId32"/>
    <p:sldId id="1760" r:id="rId33"/>
    <p:sldId id="1720" r:id="rId34"/>
    <p:sldId id="1759" r:id="rId35"/>
    <p:sldId id="1758" r:id="rId36"/>
    <p:sldId id="1744" r:id="rId37"/>
    <p:sldId id="1705" r:id="rId38"/>
    <p:sldId id="1749" r:id="rId39"/>
    <p:sldId id="1724"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D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16" d="100"/>
          <a:sy n="116" d="100"/>
        </p:scale>
        <p:origin x="864" y="17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viewProps" Target="viewProp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20" Type="http://schemas.openxmlformats.org/officeDocument/2006/relationships/slide" Target="slides/slide12.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711982-E6DC-4C4B-A382-08FE00A9D4E1}" type="datetimeFigureOut">
              <a:rPr lang="en-US" smtClean="0"/>
              <a:t>10/13/26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52DEFC-50F7-384E-B235-1174ACE462A5}" type="slidenum">
              <a:rPr lang="en-US" smtClean="0"/>
              <a:t>‹#›</a:t>
            </a:fld>
            <a:endParaRPr lang="en-US"/>
          </a:p>
        </p:txBody>
      </p:sp>
    </p:spTree>
    <p:extLst>
      <p:ext uri="{BB962C8B-B14F-4D97-AF65-F5344CB8AC3E}">
        <p14:creationId xmlns:p14="http://schemas.microsoft.com/office/powerpoint/2010/main" val="1934352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AE8991-346D-DC4D-8A9B-28FFBB851960}" type="slidenum">
              <a:rPr lang="en-US" smtClean="0"/>
              <a:t>3</a:t>
            </a:fld>
            <a:endParaRPr lang="en-US"/>
          </a:p>
        </p:txBody>
      </p:sp>
    </p:spTree>
    <p:extLst>
      <p:ext uri="{BB962C8B-B14F-4D97-AF65-F5344CB8AC3E}">
        <p14:creationId xmlns:p14="http://schemas.microsoft.com/office/powerpoint/2010/main" val="4055941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Data flows from spacecraft through the MOC to the FSSC and out to the instrument operations centers to be distributed and archived through HEASARC and available immediately to the public. Science alerts are  rapidly distributed through GCN.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CB053-BE1B-864D-9856-2A999EF135C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78110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Shape 257"/>
          <p:cNvSpPr>
            <a:spLocks noGrp="1" noRot="1" noChangeAspect="1"/>
          </p:cNvSpPr>
          <p:nvPr>
            <p:ph type="sldImg" idx="2"/>
          </p:nvPr>
        </p:nvSpPr>
        <p:spPr>
          <a:xfrm>
            <a:off x="384175" y="681038"/>
            <a:ext cx="6069013" cy="3414712"/>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58" name="Shape 258"/>
          <p:cNvSpPr txBox="1">
            <a:spLocks noGrp="1"/>
          </p:cNvSpPr>
          <p:nvPr>
            <p:ph type="body" idx="1"/>
          </p:nvPr>
        </p:nvSpPr>
        <p:spPr>
          <a:xfrm>
            <a:off x="892087" y="4324047"/>
            <a:ext cx="5048928" cy="4170733"/>
          </a:xfrm>
          <a:prstGeom prst="rect">
            <a:avLst/>
          </a:prstGeom>
          <a:noFill/>
          <a:ln>
            <a:noFill/>
          </a:ln>
        </p:spPr>
        <p:txBody>
          <a:bodyPr lIns="90220" tIns="45098" rIns="90220" bIns="45098" anchor="t" anchorCtr="0">
            <a:noAutofit/>
          </a:bodyPr>
          <a:lstStyle/>
          <a:p>
            <a:pPr>
              <a:buSzPct val="25000"/>
            </a:pPr>
            <a:r>
              <a:rPr lang="en-GB" dirty="0">
                <a:solidFill>
                  <a:schemeClr val="dk1"/>
                </a:solidFill>
                <a:latin typeface="Times New Roman"/>
                <a:ea typeface="Times New Roman"/>
                <a:cs typeface="Times New Roman"/>
                <a:sym typeface="Times New Roman"/>
              </a:rPr>
              <a:t>New and missing from this list! Magnetar Giant Flares, counterparts of fast radio bursts, </a:t>
            </a:r>
            <a:r>
              <a:rPr lang="en-GB" dirty="0" err="1">
                <a:solidFill>
                  <a:schemeClr val="dk1"/>
                </a:solidFill>
                <a:latin typeface="Times New Roman"/>
                <a:ea typeface="Times New Roman"/>
                <a:cs typeface="Times New Roman"/>
                <a:sym typeface="Times New Roman"/>
              </a:rPr>
              <a:t>SLSNe</a:t>
            </a:r>
            <a:r>
              <a:rPr lang="en-GB" dirty="0">
                <a:solidFill>
                  <a:schemeClr val="dk1"/>
                </a:solidFill>
                <a:latin typeface="Times New Roman"/>
                <a:ea typeface="Times New Roman"/>
                <a:cs typeface="Times New Roman"/>
                <a:sym typeface="Times New Roman"/>
              </a:rPr>
              <a:t>, pulsar planets (pending publication), the stochastic GW background (pending publication)</a:t>
            </a:r>
          </a:p>
        </p:txBody>
      </p:sp>
      <p:sp>
        <p:nvSpPr>
          <p:cNvPr id="259" name="Shape 259"/>
          <p:cNvSpPr txBox="1">
            <a:spLocks noGrp="1"/>
          </p:cNvSpPr>
          <p:nvPr>
            <p:ph type="sldNum" idx="12"/>
          </p:nvPr>
        </p:nvSpPr>
        <p:spPr>
          <a:xfrm>
            <a:off x="3861037" y="8723185"/>
            <a:ext cx="2970507" cy="453680"/>
          </a:xfrm>
          <a:prstGeom prst="rect">
            <a:avLst/>
          </a:prstGeom>
          <a:noFill/>
          <a:ln>
            <a:noFill/>
          </a:ln>
        </p:spPr>
        <p:txBody>
          <a:bodyPr lIns="90220" tIns="45098" rIns="90220" bIns="45098" anchor="b" anchorCtr="0">
            <a:noAutofit/>
          </a:bodyPr>
          <a:lstStyle/>
          <a:p>
            <a:pPr marL="0" marR="0" lvl="0" indent="0" algn="r" defTabSz="4572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GB" sz="1100" b="0" i="0" u="none" strike="noStrike" kern="1200" cap="none" spc="0" normalizeH="0" baseline="0" noProof="0">
                <a:ln>
                  <a:noFill/>
                </a:ln>
                <a:solidFill>
                  <a:prstClr val="black"/>
                </a:solidFill>
                <a:effectLst/>
                <a:uLnTx/>
                <a:uFillTx/>
                <a:latin typeface="Times New Roman"/>
                <a:ea typeface="Times New Roman"/>
                <a:cs typeface="Times New Roman"/>
                <a:sym typeface="Times New Roman"/>
              </a:rPr>
              <a:pPr marL="0" marR="0" lvl="0" indent="0" algn="r" defTabSz="457200" rtl="0" eaLnBrk="1" fontAlgn="auto" latinLnBrk="0" hangingPunct="1">
                <a:lnSpc>
                  <a:spcPct val="100000"/>
                </a:lnSpc>
                <a:spcBef>
                  <a:spcPts val="0"/>
                </a:spcBef>
                <a:spcAft>
                  <a:spcPts val="0"/>
                </a:spcAft>
                <a:buClrTx/>
                <a:buSzPct val="25000"/>
                <a:buFontTx/>
                <a:buNone/>
                <a:tabLst/>
                <a:defRPr/>
              </a:pPr>
              <a:t>7</a:t>
            </a:fld>
            <a:endParaRPr kumimoji="0" lang="en-GB" sz="1100" b="0" i="0" u="none" strike="noStrike" kern="1200" cap="none" spc="0" normalizeH="0" baseline="0" noProof="0">
              <a:ln>
                <a:noFill/>
              </a:ln>
              <a:solidFill>
                <a:prstClr val="black"/>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955829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End states of stellar evolution and cores of galaxies are highly dynamic and highly energetic.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Fermi’s broad sky coverage and resolution have provided thousands of well located and identified sources  - ongoing work! Still some hard cases and intriguing hints of emerging classes.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gamma-ray diffuse emission is being mapped beyond the ability of any other data set to predict 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Fermi’s broad spectral context for transients across orders of magnitude in energy has revealed the multiple components at work in gamma-ray bursts and new features to be explained.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B171CB-C913-6347-A0DB-32F7A9BD4BE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4569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just a deep image! Fermi’s movie of the Universe shows just how dynamic the sky can be.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B171CB-C913-6347-A0DB-32F7A9BD4BE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38320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Recent observations of V906 Carinae show that not only do novae produce optical light and gamma rays, but most of the optical light is actually produced in the same place as the gamma rays. </a:t>
            </a:r>
          </a:p>
          <a:p>
            <a:r>
              <a:rPr lang="en-US" dirty="0"/>
              <a:t>The BRITE Constellation is a partnership among Canada, Austria, and Poland. The constellation includes 5 nanosatellites. </a:t>
            </a:r>
          </a:p>
          <a:p>
            <a:r>
              <a:rPr lang="en-US" dirty="0"/>
              <a:t>https://</a:t>
            </a:r>
            <a:r>
              <a:rPr lang="en-US" dirty="0" err="1"/>
              <a:t>www.asc-csa.gc.ca</a:t>
            </a:r>
            <a:r>
              <a:rPr lang="en-US" dirty="0"/>
              <a:t>/</a:t>
            </a:r>
            <a:r>
              <a:rPr lang="en-US" dirty="0" err="1"/>
              <a:t>eng</a:t>
            </a:r>
            <a:r>
              <a:rPr lang="en-US" dirty="0"/>
              <a:t>/satellites/</a:t>
            </a:r>
            <a:r>
              <a:rPr lang="en-US" dirty="0" err="1"/>
              <a:t>brite</a:t>
            </a:r>
            <a:r>
              <a:rPr lang="en-US" dirty="0"/>
              <a:t>/</a:t>
            </a:r>
            <a:r>
              <a:rPr lang="en-US" dirty="0" err="1"/>
              <a:t>default.asp</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2A61A-01E5-4665-BC1C-4B24E06E071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6852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will we detect the GWB and will it confirm radio measurements? Does it make sense with our understanding of SMBH binaries?</a:t>
            </a:r>
          </a:p>
          <a:p>
            <a:r>
              <a:rPr lang="en-US"/>
              <a:t>15.5 yr measurement constraint of GW background is below predicted sensitivity. Running a little ahead on this due to improvements in the method.</a:t>
            </a:r>
          </a:p>
        </p:txBody>
      </p:sp>
      <p:sp>
        <p:nvSpPr>
          <p:cNvPr id="4" name="Slide Number Placeholder 3"/>
          <p:cNvSpPr>
            <a:spLocks noGrp="1"/>
          </p:cNvSpPr>
          <p:nvPr>
            <p:ph type="sldNum" sz="quarter" idx="5"/>
          </p:nvPr>
        </p:nvSpPr>
        <p:spPr/>
        <p:txBody>
          <a:bodyPr/>
          <a:lstStyle/>
          <a:p>
            <a:fld id="{69E64038-8354-0F40-B459-D59BE39CE983}" type="slidenum">
              <a:rPr lang="en-US" smtClean="0"/>
              <a:t>16</a:t>
            </a:fld>
            <a:endParaRPr lang="en-US"/>
          </a:p>
        </p:txBody>
      </p:sp>
    </p:spTree>
    <p:extLst>
      <p:ext uri="{BB962C8B-B14F-4D97-AF65-F5344CB8AC3E}">
        <p14:creationId xmlns:p14="http://schemas.microsoft.com/office/powerpoint/2010/main" val="444229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Abassi 2023 https://</a:t>
            </a:r>
            <a:r>
              <a:rPr lang="en-US" dirty="0" err="1"/>
              <a:t>arxiv.org</a:t>
            </a:r>
            <a:r>
              <a:rPr lang="en-US" dirty="0"/>
              <a:t>/pdf/2304.12675 (paper on </a:t>
            </a:r>
            <a:r>
              <a:rPr lang="en-US" dirty="0" err="1"/>
              <a:t>IceCube</a:t>
            </a:r>
            <a:r>
              <a:rPr lang="en-US" dirty="0"/>
              <a:t> method to </a:t>
            </a:r>
            <a:r>
              <a:rPr lang="en-US" dirty="0">
                <a:effectLst/>
                <a:latin typeface="Arial" panose="020B0604020202020204" pitchFamily="34" charset="0"/>
              </a:rPr>
              <a:t>calculate the overall</a:t>
            </a:r>
            <a:br>
              <a:rPr lang="en-US" dirty="0"/>
            </a:br>
            <a:r>
              <a:rPr lang="en-US" dirty="0">
                <a:effectLst/>
                <a:latin typeface="Arial" panose="020B0604020202020204" pitchFamily="34" charset="0"/>
              </a:rPr>
              <a:t>correlation between neutrino alerts and a catalog of candidate sources. </a:t>
            </a:r>
            <a:r>
              <a:rPr lang="en-US" dirty="0"/>
              <a:t>which uses LCR for weighting of 4FGL-DR2 blazars)</a:t>
            </a:r>
          </a:p>
          <a:p>
            <a:r>
              <a:rPr lang="en-US" dirty="0"/>
              <a:t>Correlation not significant but is also compatible with hints of signal in pub (TXS 0506 and PKS 1502)</a:t>
            </a:r>
          </a:p>
          <a:p>
            <a:r>
              <a:rPr lang="en-US" dirty="0">
                <a:effectLst/>
                <a:latin typeface="Arial" panose="020B0604020202020204" pitchFamily="34" charset="0"/>
              </a:rPr>
              <a:t>The observed </a:t>
            </a:r>
            <a:r>
              <a:rPr lang="en-US" dirty="0" err="1">
                <a:effectLst/>
                <a:latin typeface="Arial" panose="020B0604020202020204" pitchFamily="34" charset="0"/>
              </a:rPr>
              <a:t>TSdata</a:t>
            </a:r>
            <a:r>
              <a:rPr lang="en-US" dirty="0">
                <a:effectLst/>
                <a:latin typeface="Arial" panose="020B0604020202020204" pitchFamily="34" charset="0"/>
              </a:rPr>
              <a:t> is compatible with the TS distribution that one would obtain if only 1% of the blazars in the selected Fermi 4LAC-DR2 catalog emits</a:t>
            </a:r>
            <a:br>
              <a:rPr lang="en-US" dirty="0"/>
            </a:br>
            <a:r>
              <a:rPr lang="en-US" dirty="0">
                <a:effectLst/>
                <a:latin typeface="Arial" panose="020B0604020202020204" pitchFamily="34" charset="0"/>
              </a:rPr>
              <a:t>neutrinos. </a:t>
            </a:r>
          </a:p>
          <a:p>
            <a:r>
              <a:rPr lang="en-US" dirty="0">
                <a:effectLst/>
                <a:latin typeface="Arial" panose="020B0604020202020204" pitchFamily="34" charset="0"/>
              </a:rPr>
              <a:t>The same study was performed with RFC 2022a, with similar results. This indicates the possibility that only a small</a:t>
            </a:r>
            <a:br>
              <a:rPr lang="en-US" dirty="0"/>
            </a:br>
            <a:r>
              <a:rPr lang="en-US" dirty="0">
                <a:effectLst/>
                <a:latin typeface="Arial" panose="020B0604020202020204" pitchFamily="34" charset="0"/>
              </a:rPr>
              <a:t>fraction of the gamma-ray bright and radio-bright AGN population are sources of high-energy neutrinos.</a:t>
            </a:r>
          </a:p>
          <a:p>
            <a:r>
              <a:rPr lang="en-US" dirty="0">
                <a:effectLst/>
                <a:latin typeface="Arial" panose="020B0604020202020204" pitchFamily="34" charset="0"/>
              </a:rPr>
              <a:t>Why??</a:t>
            </a:r>
          </a:p>
          <a:p>
            <a:endParaRPr lang="en-US" dirty="0">
              <a:effectLst/>
              <a:latin typeface="Arial" panose="020B0604020202020204" pitchFamily="34" charset="0"/>
            </a:endParaRPr>
          </a:p>
          <a:p>
            <a:r>
              <a:rPr lang="en-US" dirty="0">
                <a:effectLst/>
                <a:latin typeface="Arial" panose="020B0604020202020204" pitchFamily="34" charset="0"/>
              </a:rPr>
              <a:t>From Neilson, Murase, Santander Annual Review: “NGC 1068, at a ∼ 14 Mpc distance, is</a:t>
            </a:r>
            <a:br>
              <a:rPr lang="en-US" dirty="0"/>
            </a:br>
            <a:r>
              <a:rPr lang="en-US" dirty="0">
                <a:effectLst/>
                <a:latin typeface="Arial" panose="020B0604020202020204" pitchFamily="34" charset="0"/>
              </a:rPr>
              <a:t>the most luminous Seyfert II galaxy detected by Fermi-LAT, making it a not surprising source to emerge this way. “</a:t>
            </a:r>
          </a:p>
          <a:p>
            <a:endParaRPr lang="en-US" dirty="0">
              <a:effectLst/>
              <a:latin typeface="Arial" panose="020B0604020202020204" pitchFamily="34" charset="0"/>
            </a:endParaRPr>
          </a:p>
          <a:p>
            <a:r>
              <a:rPr lang="en-US" dirty="0">
                <a:effectLst/>
                <a:latin typeface="Arial" panose="020B0604020202020204" pitchFamily="34" charset="0"/>
              </a:rPr>
              <a:t>From Negro et al.</a:t>
            </a:r>
          </a:p>
          <a:p>
            <a:r>
              <a:rPr lang="en-US" dirty="0">
                <a:effectLst/>
                <a:latin typeface="Arial" panose="020B0604020202020204" pitchFamily="34" charset="0"/>
              </a:rPr>
              <a:t>under the assumption that there is no intrinsic cutoff and/or hardening of the spectrum above Fermi -LAT energies, and that all gamma-rays from the unresolved blazars dominating the UGRB fluctuation field</a:t>
            </a:r>
            <a:br>
              <a:rPr lang="en-US" dirty="0"/>
            </a:br>
            <a:r>
              <a:rPr lang="en-US" dirty="0">
                <a:effectLst/>
                <a:latin typeface="Arial" panose="020B0604020202020204" pitchFamily="34" charset="0"/>
              </a:rPr>
              <a:t>are produced by neutral pions from p-p (p-</a:t>
            </a:r>
            <a:r>
              <a:rPr lang="el-GR" dirty="0">
                <a:effectLst/>
                <a:latin typeface="Arial" panose="020B0604020202020204" pitchFamily="34" charset="0"/>
              </a:rPr>
              <a:t>γ) </a:t>
            </a:r>
            <a:r>
              <a:rPr lang="en-US" dirty="0">
                <a:effectLst/>
                <a:latin typeface="Arial" panose="020B0604020202020204" pitchFamily="34" charset="0"/>
              </a:rPr>
              <a:t>interactions, up to 60% (30%) of such population may contribute to the total neutrino events observed by </a:t>
            </a:r>
            <a:r>
              <a:rPr lang="en-US" dirty="0" err="1">
                <a:effectLst/>
                <a:latin typeface="Arial" panose="020B0604020202020204" pitchFamily="34" charset="0"/>
              </a:rPr>
              <a:t>IceCube</a:t>
            </a:r>
            <a:r>
              <a:rPr lang="en-US" dirty="0">
                <a:effectLst/>
                <a:latin typeface="Arial" panose="020B0604020202020204" pitchFamily="34" charset="0"/>
              </a:rPr>
              <a:t>. This translates into a O(1%) maximum</a:t>
            </a:r>
            <a:br>
              <a:rPr lang="en-US" dirty="0"/>
            </a:br>
            <a:r>
              <a:rPr lang="en-US" dirty="0">
                <a:effectLst/>
                <a:latin typeface="Arial" panose="020B0604020202020204" pitchFamily="34" charset="0"/>
              </a:rPr>
              <a:t>contribution to the astrophysical high-energy neutrino flux observed by </a:t>
            </a:r>
            <a:r>
              <a:rPr lang="en-US" dirty="0" err="1">
                <a:effectLst/>
                <a:latin typeface="Arial" panose="020B0604020202020204" pitchFamily="34" charset="0"/>
              </a:rPr>
              <a:t>IceCube</a:t>
            </a:r>
            <a:r>
              <a:rPr lang="en-US" dirty="0">
                <a:effectLst/>
                <a:latin typeface="Arial" panose="020B0604020202020204" pitchFamily="34" charset="0"/>
              </a:rPr>
              <a:t> at 100 </a:t>
            </a:r>
            <a:r>
              <a:rPr lang="en-US" dirty="0" err="1">
                <a:effectLst/>
                <a:latin typeface="Arial" panose="020B0604020202020204" pitchFamily="34" charset="0"/>
              </a:rPr>
              <a:t>TeV</a:t>
            </a:r>
            <a:r>
              <a:rPr lang="en-US" dirty="0">
                <a:effectLst/>
                <a:latin typeface="Arial" panose="020B0604020202020204" pitchFamily="34" charset="0"/>
              </a:rPr>
              <a:t>.</a:t>
            </a:r>
          </a:p>
          <a:p>
            <a:r>
              <a:rPr lang="en-US" dirty="0">
                <a:effectLst/>
                <a:latin typeface="Arial" panose="020B0604020202020204" pitchFamily="34" charset="0"/>
              </a:rPr>
              <a:t>N.B.: the resolved blazars contribute less than ∼30% and 1% of the measured diffuse flux (Aartsen et al. 2017; Abbasi et al. 2022),</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9163" rtl="0" eaLnBrk="1" fontAlgn="base" latinLnBrk="0" hangingPunct="1">
              <a:lnSpc>
                <a:spcPct val="100000"/>
              </a:lnSpc>
              <a:spcBef>
                <a:spcPct val="0"/>
              </a:spcBef>
              <a:spcAft>
                <a:spcPct val="0"/>
              </a:spcAft>
              <a:buClrTx/>
              <a:buSzTx/>
              <a:buFontTx/>
              <a:buNone/>
              <a:tabLst/>
              <a:defRPr/>
            </a:pPr>
            <a:fld id="{CD55270F-9DC7-5D4A-AE1E-C4890BB796AC}" type="slidenum">
              <a:rPr kumimoji="0" lang="en-US" altLang="en-US" sz="11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9163" rtl="0" eaLnBrk="1" fontAlgn="base" latinLnBrk="0" hangingPunct="1">
                <a:lnSpc>
                  <a:spcPct val="100000"/>
                </a:lnSpc>
                <a:spcBef>
                  <a:spcPct val="0"/>
                </a:spcBef>
                <a:spcAft>
                  <a:spcPct val="0"/>
                </a:spcAft>
                <a:buClrTx/>
                <a:buSzTx/>
                <a:buFontTx/>
                <a:buNone/>
                <a:tabLst/>
                <a:defRPr/>
              </a:pPr>
              <a:t>17</a:t>
            </a:fld>
            <a:endParaRPr kumimoji="0" lang="en-US" altLang="en-US" sz="11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998396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Excellent work in transient detection and spectra, but from 100s of keV to 10s of MeV, we remain blind.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B171CB-C913-6347-A0DB-32F7A9BD4BE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789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Transitions in blazar populations falls in that blind spot. Blazars at higher red shift tend to peak below the LAT band.</a:t>
            </a:r>
          </a:p>
        </p:txBody>
      </p:sp>
      <p:sp>
        <p:nvSpPr>
          <p:cNvPr id="4" name="Slide Number Placeholder 3"/>
          <p:cNvSpPr>
            <a:spLocks noGrp="1"/>
          </p:cNvSpPr>
          <p:nvPr>
            <p:ph type="sldNum" sz="quarter" idx="5"/>
          </p:nvPr>
        </p:nvSpPr>
        <p:spPr/>
        <p:txBody>
          <a:bodyPr/>
          <a:lstStyle/>
          <a:p>
            <a:fld id="{EBB171CB-C913-6347-A0DB-32F7A9BD4BEA}" type="slidenum">
              <a:rPr lang="en-US" smtClean="0"/>
              <a:t>20</a:t>
            </a:fld>
            <a:endParaRPr lang="en-US"/>
          </a:p>
        </p:txBody>
      </p:sp>
    </p:spTree>
    <p:extLst>
      <p:ext uri="{BB962C8B-B14F-4D97-AF65-F5344CB8AC3E}">
        <p14:creationId xmlns:p14="http://schemas.microsoft.com/office/powerpoint/2010/main" val="277676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Jet decline?</a:t>
            </a:r>
          </a:p>
        </p:txBody>
      </p:sp>
      <p:sp>
        <p:nvSpPr>
          <p:cNvPr id="4" name="Slide Number Placeholder 3"/>
          <p:cNvSpPr>
            <a:spLocks noGrp="1"/>
          </p:cNvSpPr>
          <p:nvPr>
            <p:ph type="sldNum" sz="quarter" idx="5"/>
          </p:nvPr>
        </p:nvSpPr>
        <p:spPr/>
        <p:txBody>
          <a:bodyPr/>
          <a:lstStyle/>
          <a:p>
            <a:fld id="{EBB171CB-C913-6347-A0DB-32F7A9BD4BEA}" type="slidenum">
              <a:rPr lang="en-US" smtClean="0"/>
              <a:t>23</a:t>
            </a:fld>
            <a:endParaRPr lang="en-US"/>
          </a:p>
        </p:txBody>
      </p:sp>
    </p:spTree>
    <p:extLst>
      <p:ext uri="{BB962C8B-B14F-4D97-AF65-F5344CB8AC3E}">
        <p14:creationId xmlns:p14="http://schemas.microsoft.com/office/powerpoint/2010/main" val="21577417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Recent Highlights</a:t>
            </a:r>
          </a:p>
        </p:txBody>
      </p:sp>
      <p:sp>
        <p:nvSpPr>
          <p:cNvPr id="4" name="Slide Number Placeholder 3"/>
          <p:cNvSpPr>
            <a:spLocks noGrp="1"/>
          </p:cNvSpPr>
          <p:nvPr>
            <p:ph type="sldNum" sz="quarter" idx="5"/>
          </p:nvPr>
        </p:nvSpPr>
        <p:spPr/>
        <p:txBody>
          <a:bodyPr/>
          <a:lstStyle/>
          <a:p>
            <a:fld id="{F952DEFC-50F7-384E-B235-1174ACE462A5}" type="slidenum">
              <a:rPr lang="en-US" smtClean="0"/>
              <a:t>26</a:t>
            </a:fld>
            <a:endParaRPr lang="en-US"/>
          </a:p>
        </p:txBody>
      </p:sp>
    </p:spTree>
    <p:extLst>
      <p:ext uri="{BB962C8B-B14F-4D97-AF65-F5344CB8AC3E}">
        <p14:creationId xmlns:p14="http://schemas.microsoft.com/office/powerpoint/2010/main" val="3454132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a:extLst>
            <a:ext uri="{FF2B5EF4-FFF2-40B4-BE49-F238E27FC236}">
              <a16:creationId xmlns:a16="http://schemas.microsoft.com/office/drawing/2014/main" id="{1F406676-91F1-1FD2-21A0-D8D6FEE0B35A}"/>
            </a:ext>
          </a:extLst>
        </p:cNvPr>
        <p:cNvGrpSpPr/>
        <p:nvPr/>
      </p:nvGrpSpPr>
      <p:grpSpPr>
        <a:xfrm>
          <a:off x="0" y="0"/>
          <a:ext cx="0" cy="0"/>
          <a:chOff x="0" y="0"/>
          <a:chExt cx="0" cy="0"/>
        </a:xfrm>
      </p:grpSpPr>
      <p:sp>
        <p:nvSpPr>
          <p:cNvPr id="395" name="Google Shape;395;g11df30f79b2_1_50:notes">
            <a:extLst>
              <a:ext uri="{FF2B5EF4-FFF2-40B4-BE49-F238E27FC236}">
                <a16:creationId xmlns:a16="http://schemas.microsoft.com/office/drawing/2014/main" id="{CCD6F8A0-6005-F5A0-EDE5-C4D628611454}"/>
              </a:ext>
            </a:extLst>
          </p:cNvPr>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We don’t just provide photon lists to the community, we’ve built many onboard/ground/automated/catalog analyses that guide multiwavelength and multimessenger studies on timescales from microsec to years from sources earth to the cosmological scales.</a:t>
            </a:r>
          </a:p>
          <a:p>
            <a:pPr marL="0" lvl="0" indent="0" algn="l" rtl="0">
              <a:spcBef>
                <a:spcPts val="0"/>
              </a:spcBef>
              <a:spcAft>
                <a:spcPts val="0"/>
              </a:spcAft>
              <a:buNone/>
            </a:pPr>
            <a:r>
              <a:rPr lang="en-US"/>
              <a:t>Critical community enabling services.</a:t>
            </a:r>
          </a:p>
          <a:p>
            <a:pPr marL="0" lvl="0" indent="0" algn="l" rtl="0">
              <a:spcBef>
                <a:spcPts val="0"/>
              </a:spcBef>
              <a:spcAft>
                <a:spcPts val="0"/>
              </a:spcAft>
              <a:buNone/>
            </a:pPr>
            <a:r>
              <a:rPr lang="en-US"/>
              <a:t>Utilize skills and processing capacity we have access to get the most for the user community.</a:t>
            </a:r>
          </a:p>
          <a:p>
            <a:pPr marL="0" lvl="0" indent="0" algn="l" rtl="0">
              <a:spcBef>
                <a:spcPts val="0"/>
              </a:spcBef>
              <a:spcAft>
                <a:spcPts val="0"/>
              </a:spcAft>
              <a:buNone/>
            </a:pPr>
            <a:endParaRPr lang="en-US"/>
          </a:p>
          <a:p>
            <a:pPr marL="0" lvl="0" indent="0" algn="l" rtl="0">
              <a:spcBef>
                <a:spcPts val="0"/>
              </a:spcBef>
              <a:spcAft>
                <a:spcPts val="0"/>
              </a:spcAft>
              <a:buNone/>
            </a:pPr>
            <a:r>
              <a:rPr lang="en-US"/>
              <a:t>Teams take advantage of skills already needed to support parts of science operations to also generate a large menu of PUBLIC data products, many continuously updated, to support very broad science</a:t>
            </a:r>
            <a:endParaRPr/>
          </a:p>
        </p:txBody>
      </p:sp>
      <p:sp>
        <p:nvSpPr>
          <p:cNvPr id="396" name="Google Shape;396;g11df30f79b2_1_50:notes">
            <a:extLst>
              <a:ext uri="{FF2B5EF4-FFF2-40B4-BE49-F238E27FC236}">
                <a16:creationId xmlns:a16="http://schemas.microsoft.com/office/drawing/2014/main" id="{B3B76403-16A0-CABE-D40F-BEE31CB5A9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1267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suggests that the emitting region is smaller than the size of the BH event horizon for comparison. The expected size of shocked regions is larger and makes magnetic reconnection an interesting effect to consider?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42C202-8DE3-B64D-99F6-7A5CB6A836F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09443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Fermi sources are tracing large scale properties of the Universe independently of other methods.</a:t>
            </a:r>
          </a:p>
          <a:p>
            <a:r>
              <a:rPr lang="en-US"/>
              <a:t>Update: </a:t>
            </a:r>
          </a:p>
          <a:p>
            <a:r>
              <a:rPr lang="en-US"/>
              <a:t>Work presented at the AAS and under journal review shows that the more distant gamma ray blazars correlate with cosmic voids suggests that we are seeing the impact of these intergalactic effects.</a:t>
            </a:r>
          </a:p>
          <a:p>
            <a:r>
              <a:rPr lang="en-US"/>
              <a:t>This becomes even more interesting as complementary gamma-ray facilities come online on the ground and larger optical surveys will help characterize the gamma-ray blazars.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E64038-8354-0F40-B459-D59BE39CE9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9279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54AB6-AC02-FCB0-D19F-4D80B96FF7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C218A5-6F2B-4501-1178-2BE81DF093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3A3972F-6797-64FF-FA51-7DEF2CFB2AA1}"/>
              </a:ext>
            </a:extLst>
          </p:cNvPr>
          <p:cNvSpPr>
            <a:spLocks noGrp="1"/>
          </p:cNvSpPr>
          <p:nvPr>
            <p:ph type="dt" sz="half" idx="10"/>
          </p:nvPr>
        </p:nvSpPr>
        <p:spPr/>
        <p:txBody>
          <a:bodyPr/>
          <a:lstStyle/>
          <a:p>
            <a:fld id="{F3BE59AE-4AEA-104B-B281-00FCD4830796}" type="datetimeFigureOut">
              <a:rPr lang="en-US" smtClean="0"/>
              <a:t>10/13/26</a:t>
            </a:fld>
            <a:endParaRPr lang="en-US"/>
          </a:p>
        </p:txBody>
      </p:sp>
      <p:sp>
        <p:nvSpPr>
          <p:cNvPr id="5" name="Footer Placeholder 4">
            <a:extLst>
              <a:ext uri="{FF2B5EF4-FFF2-40B4-BE49-F238E27FC236}">
                <a16:creationId xmlns:a16="http://schemas.microsoft.com/office/drawing/2014/main" id="{C00E28AF-5F56-9A30-C89D-F2AEC36FA0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12D957-DEBD-8ED9-65B8-FEBBEA2E3882}"/>
              </a:ext>
            </a:extLst>
          </p:cNvPr>
          <p:cNvSpPr>
            <a:spLocks noGrp="1"/>
          </p:cNvSpPr>
          <p:nvPr>
            <p:ph type="sldNum" sz="quarter" idx="12"/>
          </p:nvPr>
        </p:nvSpPr>
        <p:spPr/>
        <p:txBody>
          <a:bodyPr/>
          <a:lstStyle/>
          <a:p>
            <a:fld id="{49C320EC-86B7-074B-8230-950FBC2C7172}" type="slidenum">
              <a:rPr lang="en-US" smtClean="0"/>
              <a:t>‹#›</a:t>
            </a:fld>
            <a:endParaRPr lang="en-US"/>
          </a:p>
        </p:txBody>
      </p:sp>
    </p:spTree>
    <p:extLst>
      <p:ext uri="{BB962C8B-B14F-4D97-AF65-F5344CB8AC3E}">
        <p14:creationId xmlns:p14="http://schemas.microsoft.com/office/powerpoint/2010/main" val="363268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66F55-50A1-B149-8728-046F9CF95E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82CA4C-5C93-8A04-2953-86E9D51CBD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945CDE-6286-6A8C-2798-56F6C22B224D}"/>
              </a:ext>
            </a:extLst>
          </p:cNvPr>
          <p:cNvSpPr>
            <a:spLocks noGrp="1"/>
          </p:cNvSpPr>
          <p:nvPr>
            <p:ph type="dt" sz="half" idx="10"/>
          </p:nvPr>
        </p:nvSpPr>
        <p:spPr/>
        <p:txBody>
          <a:bodyPr/>
          <a:lstStyle/>
          <a:p>
            <a:fld id="{F3BE59AE-4AEA-104B-B281-00FCD4830796}" type="datetimeFigureOut">
              <a:rPr lang="en-US" smtClean="0"/>
              <a:t>10/13/26</a:t>
            </a:fld>
            <a:endParaRPr lang="en-US"/>
          </a:p>
        </p:txBody>
      </p:sp>
      <p:sp>
        <p:nvSpPr>
          <p:cNvPr id="5" name="Footer Placeholder 4">
            <a:extLst>
              <a:ext uri="{FF2B5EF4-FFF2-40B4-BE49-F238E27FC236}">
                <a16:creationId xmlns:a16="http://schemas.microsoft.com/office/drawing/2014/main" id="{E945AF03-5F5E-6518-FB89-6CF1EA4FA4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898D3D-F87F-A7B4-7254-70E616AB8C9F}"/>
              </a:ext>
            </a:extLst>
          </p:cNvPr>
          <p:cNvSpPr>
            <a:spLocks noGrp="1"/>
          </p:cNvSpPr>
          <p:nvPr>
            <p:ph type="sldNum" sz="quarter" idx="12"/>
          </p:nvPr>
        </p:nvSpPr>
        <p:spPr/>
        <p:txBody>
          <a:bodyPr/>
          <a:lstStyle/>
          <a:p>
            <a:fld id="{49C320EC-86B7-074B-8230-950FBC2C7172}" type="slidenum">
              <a:rPr lang="en-US" smtClean="0"/>
              <a:t>‹#›</a:t>
            </a:fld>
            <a:endParaRPr lang="en-US"/>
          </a:p>
        </p:txBody>
      </p:sp>
    </p:spTree>
    <p:extLst>
      <p:ext uri="{BB962C8B-B14F-4D97-AF65-F5344CB8AC3E}">
        <p14:creationId xmlns:p14="http://schemas.microsoft.com/office/powerpoint/2010/main" val="2581422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0A110-3299-9E02-73F8-031FB17F92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305D0F-685D-5325-27D0-DC351EA11B6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2E7E4E-1AEF-70CC-3465-BF0B26D01076}"/>
              </a:ext>
            </a:extLst>
          </p:cNvPr>
          <p:cNvSpPr>
            <a:spLocks noGrp="1"/>
          </p:cNvSpPr>
          <p:nvPr>
            <p:ph type="dt" sz="half" idx="10"/>
          </p:nvPr>
        </p:nvSpPr>
        <p:spPr/>
        <p:txBody>
          <a:bodyPr/>
          <a:lstStyle/>
          <a:p>
            <a:fld id="{F3BE59AE-4AEA-104B-B281-00FCD4830796}" type="datetimeFigureOut">
              <a:rPr lang="en-US" smtClean="0"/>
              <a:t>10/13/26</a:t>
            </a:fld>
            <a:endParaRPr lang="en-US"/>
          </a:p>
        </p:txBody>
      </p:sp>
      <p:sp>
        <p:nvSpPr>
          <p:cNvPr id="5" name="Footer Placeholder 4">
            <a:extLst>
              <a:ext uri="{FF2B5EF4-FFF2-40B4-BE49-F238E27FC236}">
                <a16:creationId xmlns:a16="http://schemas.microsoft.com/office/drawing/2014/main" id="{B2A19EF6-E500-B4D8-ED72-556FD3B8D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53A379-710E-BA40-0066-C8D3083599F0}"/>
              </a:ext>
            </a:extLst>
          </p:cNvPr>
          <p:cNvSpPr>
            <a:spLocks noGrp="1"/>
          </p:cNvSpPr>
          <p:nvPr>
            <p:ph type="sldNum" sz="quarter" idx="12"/>
          </p:nvPr>
        </p:nvSpPr>
        <p:spPr/>
        <p:txBody>
          <a:bodyPr/>
          <a:lstStyle/>
          <a:p>
            <a:fld id="{49C320EC-86B7-074B-8230-950FBC2C7172}" type="slidenum">
              <a:rPr lang="en-US" smtClean="0"/>
              <a:t>‹#›</a:t>
            </a:fld>
            <a:endParaRPr lang="en-US"/>
          </a:p>
        </p:txBody>
      </p:sp>
    </p:spTree>
    <p:extLst>
      <p:ext uri="{BB962C8B-B14F-4D97-AF65-F5344CB8AC3E}">
        <p14:creationId xmlns:p14="http://schemas.microsoft.com/office/powerpoint/2010/main" val="1720359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213A0-9B83-C66B-65C8-182546227F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7996DA-5112-8C25-468F-6DE5F72323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9C1492-B40E-9203-7700-A0A474CAF60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480CA1-511D-340B-49CA-8D61733D2B36}"/>
              </a:ext>
            </a:extLst>
          </p:cNvPr>
          <p:cNvSpPr>
            <a:spLocks noGrp="1"/>
          </p:cNvSpPr>
          <p:nvPr>
            <p:ph type="dt" sz="half" idx="10"/>
          </p:nvPr>
        </p:nvSpPr>
        <p:spPr/>
        <p:txBody>
          <a:bodyPr/>
          <a:lstStyle/>
          <a:p>
            <a:fld id="{F3BE59AE-4AEA-104B-B281-00FCD4830796}" type="datetimeFigureOut">
              <a:rPr lang="en-US" smtClean="0"/>
              <a:t>10/13/26</a:t>
            </a:fld>
            <a:endParaRPr lang="en-US"/>
          </a:p>
        </p:txBody>
      </p:sp>
      <p:sp>
        <p:nvSpPr>
          <p:cNvPr id="6" name="Footer Placeholder 5">
            <a:extLst>
              <a:ext uri="{FF2B5EF4-FFF2-40B4-BE49-F238E27FC236}">
                <a16:creationId xmlns:a16="http://schemas.microsoft.com/office/drawing/2014/main" id="{59393D26-A2EF-3B17-0831-D070190713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3C4C79-D0D1-2FE8-E099-9F2592BB2371}"/>
              </a:ext>
            </a:extLst>
          </p:cNvPr>
          <p:cNvSpPr>
            <a:spLocks noGrp="1"/>
          </p:cNvSpPr>
          <p:nvPr>
            <p:ph type="sldNum" sz="quarter" idx="12"/>
          </p:nvPr>
        </p:nvSpPr>
        <p:spPr/>
        <p:txBody>
          <a:bodyPr/>
          <a:lstStyle/>
          <a:p>
            <a:fld id="{49C320EC-86B7-074B-8230-950FBC2C7172}" type="slidenum">
              <a:rPr lang="en-US" smtClean="0"/>
              <a:t>‹#›</a:t>
            </a:fld>
            <a:endParaRPr lang="en-US"/>
          </a:p>
        </p:txBody>
      </p:sp>
    </p:spTree>
    <p:extLst>
      <p:ext uri="{BB962C8B-B14F-4D97-AF65-F5344CB8AC3E}">
        <p14:creationId xmlns:p14="http://schemas.microsoft.com/office/powerpoint/2010/main" val="317137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0EBA0-8111-9614-4E31-079AE968E72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EB6FFB-2D4C-BBFC-20D2-670797629B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DE4063-EA5C-12D0-B75D-DE14EBF750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47ECF1-9788-E83C-CBD9-C532AC3225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360AF8-703A-9B02-14C0-6D98E46D2CC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02B821-A252-BDA8-29BE-51CD2696CD09}"/>
              </a:ext>
            </a:extLst>
          </p:cNvPr>
          <p:cNvSpPr>
            <a:spLocks noGrp="1"/>
          </p:cNvSpPr>
          <p:nvPr>
            <p:ph type="dt" sz="half" idx="10"/>
          </p:nvPr>
        </p:nvSpPr>
        <p:spPr/>
        <p:txBody>
          <a:bodyPr/>
          <a:lstStyle/>
          <a:p>
            <a:fld id="{F3BE59AE-4AEA-104B-B281-00FCD4830796}" type="datetimeFigureOut">
              <a:rPr lang="en-US" smtClean="0"/>
              <a:t>10/13/26</a:t>
            </a:fld>
            <a:endParaRPr lang="en-US"/>
          </a:p>
        </p:txBody>
      </p:sp>
      <p:sp>
        <p:nvSpPr>
          <p:cNvPr id="8" name="Footer Placeholder 7">
            <a:extLst>
              <a:ext uri="{FF2B5EF4-FFF2-40B4-BE49-F238E27FC236}">
                <a16:creationId xmlns:a16="http://schemas.microsoft.com/office/drawing/2014/main" id="{662D917E-633D-193B-C061-005F07FF5B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47FA795-661D-D282-B1F9-C3D9C0A1C927}"/>
              </a:ext>
            </a:extLst>
          </p:cNvPr>
          <p:cNvSpPr>
            <a:spLocks noGrp="1"/>
          </p:cNvSpPr>
          <p:nvPr>
            <p:ph type="sldNum" sz="quarter" idx="12"/>
          </p:nvPr>
        </p:nvSpPr>
        <p:spPr/>
        <p:txBody>
          <a:bodyPr/>
          <a:lstStyle/>
          <a:p>
            <a:fld id="{49C320EC-86B7-074B-8230-950FBC2C7172}" type="slidenum">
              <a:rPr lang="en-US" smtClean="0"/>
              <a:t>‹#›</a:t>
            </a:fld>
            <a:endParaRPr lang="en-US"/>
          </a:p>
        </p:txBody>
      </p:sp>
    </p:spTree>
    <p:extLst>
      <p:ext uri="{BB962C8B-B14F-4D97-AF65-F5344CB8AC3E}">
        <p14:creationId xmlns:p14="http://schemas.microsoft.com/office/powerpoint/2010/main" val="868451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BC3BC-11A9-934F-741F-5054F8EC57E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E3DF1A-651F-978A-32C2-5817F7ED1588}"/>
              </a:ext>
            </a:extLst>
          </p:cNvPr>
          <p:cNvSpPr>
            <a:spLocks noGrp="1"/>
          </p:cNvSpPr>
          <p:nvPr>
            <p:ph type="dt" sz="half" idx="10"/>
          </p:nvPr>
        </p:nvSpPr>
        <p:spPr/>
        <p:txBody>
          <a:bodyPr/>
          <a:lstStyle/>
          <a:p>
            <a:fld id="{F3BE59AE-4AEA-104B-B281-00FCD4830796}" type="datetimeFigureOut">
              <a:rPr lang="en-US" smtClean="0"/>
              <a:t>10/13/26</a:t>
            </a:fld>
            <a:endParaRPr lang="en-US"/>
          </a:p>
        </p:txBody>
      </p:sp>
      <p:sp>
        <p:nvSpPr>
          <p:cNvPr id="4" name="Footer Placeholder 3">
            <a:extLst>
              <a:ext uri="{FF2B5EF4-FFF2-40B4-BE49-F238E27FC236}">
                <a16:creationId xmlns:a16="http://schemas.microsoft.com/office/drawing/2014/main" id="{C1164976-99B2-CB91-2642-8DDEBFDD152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073CD8C-A766-C01A-F183-2863583807F2}"/>
              </a:ext>
            </a:extLst>
          </p:cNvPr>
          <p:cNvSpPr>
            <a:spLocks noGrp="1"/>
          </p:cNvSpPr>
          <p:nvPr>
            <p:ph type="sldNum" sz="quarter" idx="12"/>
          </p:nvPr>
        </p:nvSpPr>
        <p:spPr/>
        <p:txBody>
          <a:bodyPr/>
          <a:lstStyle/>
          <a:p>
            <a:fld id="{49C320EC-86B7-074B-8230-950FBC2C7172}" type="slidenum">
              <a:rPr lang="en-US" smtClean="0"/>
              <a:t>‹#›</a:t>
            </a:fld>
            <a:endParaRPr lang="en-US"/>
          </a:p>
        </p:txBody>
      </p:sp>
    </p:spTree>
    <p:extLst>
      <p:ext uri="{BB962C8B-B14F-4D97-AF65-F5344CB8AC3E}">
        <p14:creationId xmlns:p14="http://schemas.microsoft.com/office/powerpoint/2010/main" val="135169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16A3AC-8A60-8E61-5006-96F0F43D3626}"/>
              </a:ext>
            </a:extLst>
          </p:cNvPr>
          <p:cNvSpPr>
            <a:spLocks noGrp="1"/>
          </p:cNvSpPr>
          <p:nvPr>
            <p:ph type="dt" sz="half" idx="10"/>
          </p:nvPr>
        </p:nvSpPr>
        <p:spPr/>
        <p:txBody>
          <a:bodyPr/>
          <a:lstStyle/>
          <a:p>
            <a:fld id="{F3BE59AE-4AEA-104B-B281-00FCD4830796}" type="datetimeFigureOut">
              <a:rPr lang="en-US" smtClean="0"/>
              <a:t>10/13/26</a:t>
            </a:fld>
            <a:endParaRPr lang="en-US"/>
          </a:p>
        </p:txBody>
      </p:sp>
      <p:sp>
        <p:nvSpPr>
          <p:cNvPr id="3" name="Footer Placeholder 2">
            <a:extLst>
              <a:ext uri="{FF2B5EF4-FFF2-40B4-BE49-F238E27FC236}">
                <a16:creationId xmlns:a16="http://schemas.microsoft.com/office/drawing/2014/main" id="{6911DEAD-A91D-9AD2-84B8-3062904C92A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15B1D9-540C-D544-FCB3-E0F12D274084}"/>
              </a:ext>
            </a:extLst>
          </p:cNvPr>
          <p:cNvSpPr>
            <a:spLocks noGrp="1"/>
          </p:cNvSpPr>
          <p:nvPr>
            <p:ph type="sldNum" sz="quarter" idx="12"/>
          </p:nvPr>
        </p:nvSpPr>
        <p:spPr/>
        <p:txBody>
          <a:bodyPr/>
          <a:lstStyle/>
          <a:p>
            <a:fld id="{49C320EC-86B7-074B-8230-950FBC2C7172}" type="slidenum">
              <a:rPr lang="en-US" smtClean="0"/>
              <a:t>‹#›</a:t>
            </a:fld>
            <a:endParaRPr lang="en-US"/>
          </a:p>
        </p:txBody>
      </p:sp>
    </p:spTree>
    <p:extLst>
      <p:ext uri="{BB962C8B-B14F-4D97-AF65-F5344CB8AC3E}">
        <p14:creationId xmlns:p14="http://schemas.microsoft.com/office/powerpoint/2010/main" val="2895973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E5740-44DA-137A-E3EE-2A2B3A0F20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BAE6E7B-04BA-F0C2-853C-E7774391DA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ECBD866-2D6D-EDC6-7564-BEB0B67100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14A16C-5FC2-81B2-8AA5-C18A8567C495}"/>
              </a:ext>
            </a:extLst>
          </p:cNvPr>
          <p:cNvSpPr>
            <a:spLocks noGrp="1"/>
          </p:cNvSpPr>
          <p:nvPr>
            <p:ph type="dt" sz="half" idx="10"/>
          </p:nvPr>
        </p:nvSpPr>
        <p:spPr/>
        <p:txBody>
          <a:bodyPr/>
          <a:lstStyle/>
          <a:p>
            <a:fld id="{F3BE59AE-4AEA-104B-B281-00FCD4830796}" type="datetimeFigureOut">
              <a:rPr lang="en-US" smtClean="0"/>
              <a:t>10/13/26</a:t>
            </a:fld>
            <a:endParaRPr lang="en-US"/>
          </a:p>
        </p:txBody>
      </p:sp>
      <p:sp>
        <p:nvSpPr>
          <p:cNvPr id="6" name="Footer Placeholder 5">
            <a:extLst>
              <a:ext uri="{FF2B5EF4-FFF2-40B4-BE49-F238E27FC236}">
                <a16:creationId xmlns:a16="http://schemas.microsoft.com/office/drawing/2014/main" id="{B23169D1-5AF5-0948-98D5-4FC8012CB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783382-245C-F306-02F7-E6BA666B340D}"/>
              </a:ext>
            </a:extLst>
          </p:cNvPr>
          <p:cNvSpPr>
            <a:spLocks noGrp="1"/>
          </p:cNvSpPr>
          <p:nvPr>
            <p:ph type="sldNum" sz="quarter" idx="12"/>
          </p:nvPr>
        </p:nvSpPr>
        <p:spPr/>
        <p:txBody>
          <a:bodyPr/>
          <a:lstStyle/>
          <a:p>
            <a:fld id="{49C320EC-86B7-074B-8230-950FBC2C7172}" type="slidenum">
              <a:rPr lang="en-US" smtClean="0"/>
              <a:t>‹#›</a:t>
            </a:fld>
            <a:endParaRPr lang="en-US"/>
          </a:p>
        </p:txBody>
      </p:sp>
    </p:spTree>
    <p:extLst>
      <p:ext uri="{BB962C8B-B14F-4D97-AF65-F5344CB8AC3E}">
        <p14:creationId xmlns:p14="http://schemas.microsoft.com/office/powerpoint/2010/main" val="3584619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8BDDF-A231-F8FC-EF59-B4D8BF6427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3F8AA6-4CBE-0F6E-E842-918C493EC9A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074231D-1E2C-A7F6-EC2F-2734EA2E8C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88A6ED-6619-8560-97B5-4AE701006FBE}"/>
              </a:ext>
            </a:extLst>
          </p:cNvPr>
          <p:cNvSpPr>
            <a:spLocks noGrp="1"/>
          </p:cNvSpPr>
          <p:nvPr>
            <p:ph type="dt" sz="half" idx="10"/>
          </p:nvPr>
        </p:nvSpPr>
        <p:spPr/>
        <p:txBody>
          <a:bodyPr/>
          <a:lstStyle/>
          <a:p>
            <a:fld id="{F3BE59AE-4AEA-104B-B281-00FCD4830796}" type="datetimeFigureOut">
              <a:rPr lang="en-US" smtClean="0"/>
              <a:t>10/13/26</a:t>
            </a:fld>
            <a:endParaRPr lang="en-US"/>
          </a:p>
        </p:txBody>
      </p:sp>
      <p:sp>
        <p:nvSpPr>
          <p:cNvPr id="6" name="Footer Placeholder 5">
            <a:extLst>
              <a:ext uri="{FF2B5EF4-FFF2-40B4-BE49-F238E27FC236}">
                <a16:creationId xmlns:a16="http://schemas.microsoft.com/office/drawing/2014/main" id="{09C8C060-DAE9-C87B-2609-98F87F4FA9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94A400-8876-BBBC-60BC-CB9707F42752}"/>
              </a:ext>
            </a:extLst>
          </p:cNvPr>
          <p:cNvSpPr>
            <a:spLocks noGrp="1"/>
          </p:cNvSpPr>
          <p:nvPr>
            <p:ph type="sldNum" sz="quarter" idx="12"/>
          </p:nvPr>
        </p:nvSpPr>
        <p:spPr/>
        <p:txBody>
          <a:bodyPr/>
          <a:lstStyle/>
          <a:p>
            <a:fld id="{49C320EC-86B7-074B-8230-950FBC2C7172}" type="slidenum">
              <a:rPr lang="en-US" smtClean="0"/>
              <a:t>‹#›</a:t>
            </a:fld>
            <a:endParaRPr lang="en-US"/>
          </a:p>
        </p:txBody>
      </p:sp>
    </p:spTree>
    <p:extLst>
      <p:ext uri="{BB962C8B-B14F-4D97-AF65-F5344CB8AC3E}">
        <p14:creationId xmlns:p14="http://schemas.microsoft.com/office/powerpoint/2010/main" val="1565217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D1ED5-AFBA-1F21-A448-883D74F29B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124B9F3-AC48-89BA-FFB2-856CBD32DF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14A031-1E28-823C-2ABD-E813331EE4FE}"/>
              </a:ext>
            </a:extLst>
          </p:cNvPr>
          <p:cNvSpPr>
            <a:spLocks noGrp="1"/>
          </p:cNvSpPr>
          <p:nvPr>
            <p:ph type="dt" sz="half" idx="10"/>
          </p:nvPr>
        </p:nvSpPr>
        <p:spPr/>
        <p:txBody>
          <a:bodyPr/>
          <a:lstStyle/>
          <a:p>
            <a:fld id="{F3BE59AE-4AEA-104B-B281-00FCD4830796}" type="datetimeFigureOut">
              <a:rPr lang="en-US" smtClean="0"/>
              <a:t>10/13/26</a:t>
            </a:fld>
            <a:endParaRPr lang="en-US"/>
          </a:p>
        </p:txBody>
      </p:sp>
      <p:sp>
        <p:nvSpPr>
          <p:cNvPr id="5" name="Footer Placeholder 4">
            <a:extLst>
              <a:ext uri="{FF2B5EF4-FFF2-40B4-BE49-F238E27FC236}">
                <a16:creationId xmlns:a16="http://schemas.microsoft.com/office/drawing/2014/main" id="{75092BD4-A668-270E-A7AD-440FC93F72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99ED86-3D69-5CF4-D69E-2C25B66852D7}"/>
              </a:ext>
            </a:extLst>
          </p:cNvPr>
          <p:cNvSpPr>
            <a:spLocks noGrp="1"/>
          </p:cNvSpPr>
          <p:nvPr>
            <p:ph type="sldNum" sz="quarter" idx="12"/>
          </p:nvPr>
        </p:nvSpPr>
        <p:spPr/>
        <p:txBody>
          <a:bodyPr/>
          <a:lstStyle/>
          <a:p>
            <a:fld id="{49C320EC-86B7-074B-8230-950FBC2C7172}" type="slidenum">
              <a:rPr lang="en-US" smtClean="0"/>
              <a:t>‹#›</a:t>
            </a:fld>
            <a:endParaRPr lang="en-US"/>
          </a:p>
        </p:txBody>
      </p:sp>
    </p:spTree>
    <p:extLst>
      <p:ext uri="{BB962C8B-B14F-4D97-AF65-F5344CB8AC3E}">
        <p14:creationId xmlns:p14="http://schemas.microsoft.com/office/powerpoint/2010/main" val="3348497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868B69-9D7D-8BCC-FBE7-FF3BB695FA9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AA7219-F445-3CE8-95A4-84A0D2A9D0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21A35E-76A0-1C87-2726-12FA485B97C9}"/>
              </a:ext>
            </a:extLst>
          </p:cNvPr>
          <p:cNvSpPr>
            <a:spLocks noGrp="1"/>
          </p:cNvSpPr>
          <p:nvPr>
            <p:ph type="dt" sz="half" idx="10"/>
          </p:nvPr>
        </p:nvSpPr>
        <p:spPr/>
        <p:txBody>
          <a:bodyPr/>
          <a:lstStyle/>
          <a:p>
            <a:fld id="{F3BE59AE-4AEA-104B-B281-00FCD4830796}" type="datetimeFigureOut">
              <a:rPr lang="en-US" smtClean="0"/>
              <a:t>10/13/26</a:t>
            </a:fld>
            <a:endParaRPr lang="en-US"/>
          </a:p>
        </p:txBody>
      </p:sp>
      <p:sp>
        <p:nvSpPr>
          <p:cNvPr id="5" name="Footer Placeholder 4">
            <a:extLst>
              <a:ext uri="{FF2B5EF4-FFF2-40B4-BE49-F238E27FC236}">
                <a16:creationId xmlns:a16="http://schemas.microsoft.com/office/drawing/2014/main" id="{1A124C79-7832-5F41-CE66-150A154EF6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3E7579-42EB-9918-BAB8-72960FFAD81C}"/>
              </a:ext>
            </a:extLst>
          </p:cNvPr>
          <p:cNvSpPr>
            <a:spLocks noGrp="1"/>
          </p:cNvSpPr>
          <p:nvPr>
            <p:ph type="sldNum" sz="quarter" idx="12"/>
          </p:nvPr>
        </p:nvSpPr>
        <p:spPr/>
        <p:txBody>
          <a:bodyPr/>
          <a:lstStyle/>
          <a:p>
            <a:fld id="{49C320EC-86B7-074B-8230-950FBC2C7172}" type="slidenum">
              <a:rPr lang="en-US" smtClean="0"/>
              <a:t>‹#›</a:t>
            </a:fld>
            <a:endParaRPr lang="en-US"/>
          </a:p>
        </p:txBody>
      </p:sp>
    </p:spTree>
    <p:extLst>
      <p:ext uri="{BB962C8B-B14F-4D97-AF65-F5344CB8AC3E}">
        <p14:creationId xmlns:p14="http://schemas.microsoft.com/office/powerpoint/2010/main" val="28808084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E6A3395-910A-5C4A-A188-056D1F60EC3A}" type="datetime1">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4890399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169829-6C34-9D4F-95B3-C6C6EE65FA12}" type="datetime1">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768879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FAD3C0-6F1F-B34E-A7A0-037F113ECF6A}" type="datetime1">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4533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BE5D7E-3A01-FF4C-82C8-EDEC0D41FFBA}" type="datetime1">
              <a:rPr lang="en-US" smtClean="0"/>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101500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7525C0-0BAE-464D-9401-9997E69CDD79}" type="datetime1">
              <a:rPr lang="en-US" smtClean="0"/>
              <a:t>10/13/26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232153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55713B6-54F1-7843-9945-996B421CAAB1}" type="datetime1">
              <a:rPr lang="en-US" smtClean="0"/>
              <a:t>10/13/26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007000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7F708-E337-E344-802A-5341DF2083FA}" type="datetime1">
              <a:rPr lang="en-US" smtClean="0"/>
              <a:t>10/13/26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4287087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90AAB62-E5A9-4F47-A484-58334338DF7F}" type="datetime1">
              <a:rPr lang="en-US" smtClean="0"/>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6714485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FD99B46-13BE-3047-986F-B313586F834E}" type="datetime1">
              <a:rPr lang="en-US" smtClean="0"/>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847131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31B591-E60A-9C43-869E-C8862AE1651B}" type="datetime1">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40051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C793F7-2ADA-6A43-A462-AB2D7AEA1C79}" type="datetime1">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821080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609600" y="274637"/>
            <a:ext cx="109728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 name="Shape 14"/>
          <p:cNvSpPr txBox="1">
            <a:spLocks noGrp="1"/>
          </p:cNvSpPr>
          <p:nvPr>
            <p:ph type="body" idx="1"/>
          </p:nvPr>
        </p:nvSpPr>
        <p:spPr>
          <a:xfrm>
            <a:off x="609600" y="1600201"/>
            <a:ext cx="10972800" cy="4967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 name="Shape 15"/>
          <p:cNvSpPr txBox="1">
            <a:spLocks noGrp="1"/>
          </p:cNvSpPr>
          <p:nvPr>
            <p:ph type="sldNum" idx="12"/>
          </p:nvPr>
        </p:nvSpPr>
        <p:spPr>
          <a:xfrm>
            <a:off x="11409057" y="6333135"/>
            <a:ext cx="731599" cy="524699"/>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34253578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87679-FA45-51A2-D8EA-22ED843FFA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6BF06E-CA63-2319-5905-65E0288A0B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499D24A-4808-BF94-1B99-8C07DD17758A}"/>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5" name="Footer Placeholder 4">
            <a:extLst>
              <a:ext uri="{FF2B5EF4-FFF2-40B4-BE49-F238E27FC236}">
                <a16:creationId xmlns:a16="http://schemas.microsoft.com/office/drawing/2014/main" id="{8183976C-F712-AEAA-0846-D1757C29BF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9320B6-786D-6200-C047-8471738ED0CE}"/>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13879253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78A5C-ED18-60FD-6E51-4F68910BD7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0C87CD-FA26-8508-FFCA-44D4F6A584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BA70A4-E961-F2BF-FB6B-44126ADA2336}"/>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5" name="Footer Placeholder 4">
            <a:extLst>
              <a:ext uri="{FF2B5EF4-FFF2-40B4-BE49-F238E27FC236}">
                <a16:creationId xmlns:a16="http://schemas.microsoft.com/office/drawing/2014/main" id="{86FB4291-B6AF-22B2-4688-E98607819B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8788B8-3898-B732-C176-930E35661861}"/>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20775559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835E8-ECCA-0317-F554-2CE66CB9A4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0E8D92E-3A81-3AAE-27C5-1A7EFD312B3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167BBBC-8F05-C475-5EE3-76F2EF068CD2}"/>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5" name="Footer Placeholder 4">
            <a:extLst>
              <a:ext uri="{FF2B5EF4-FFF2-40B4-BE49-F238E27FC236}">
                <a16:creationId xmlns:a16="http://schemas.microsoft.com/office/drawing/2014/main" id="{765916A4-A675-8B10-A241-54C5ED4D39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4B86A5-1F90-35DA-DDA5-A9EF3C35D821}"/>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8158352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FE127-ED1D-AAAC-5A9C-5F4D0FCD25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40DE3D-F397-AEA3-D1E6-9946D846A3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54E2A6-FC2F-619C-67BA-B7FBDEE2E7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8D337D-7088-5336-F3A2-D2173BC4BE60}"/>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6" name="Footer Placeholder 5">
            <a:extLst>
              <a:ext uri="{FF2B5EF4-FFF2-40B4-BE49-F238E27FC236}">
                <a16:creationId xmlns:a16="http://schemas.microsoft.com/office/drawing/2014/main" id="{EE58FC18-D497-2641-8B11-F447DA7E58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039FB6-72A1-5B67-B14E-82395815BCBB}"/>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7264904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AA760-A4A1-3360-6B2B-B0C6660D1C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901721-0DFE-1916-25D7-DD40573906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2D080B-08C8-E534-D39F-0E0A338043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55A240-D2B7-038F-DCBC-E0E1759760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67347D-3A25-BF46-048E-BF9B1F4638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3C2E7BC-668B-6FE2-ABAD-DF9B528FBB88}"/>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8" name="Footer Placeholder 7">
            <a:extLst>
              <a:ext uri="{FF2B5EF4-FFF2-40B4-BE49-F238E27FC236}">
                <a16:creationId xmlns:a16="http://schemas.microsoft.com/office/drawing/2014/main" id="{0D98C285-CD98-2473-626E-CA62BE7F743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1C2ECC4-E4A8-B9D7-7A09-81D9A2817151}"/>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2136620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DB704-D9D8-AED4-3164-803AA8848FE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638975-E4D8-761A-3D1F-8EB2CF60BAD6}"/>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4" name="Footer Placeholder 3">
            <a:extLst>
              <a:ext uri="{FF2B5EF4-FFF2-40B4-BE49-F238E27FC236}">
                <a16:creationId xmlns:a16="http://schemas.microsoft.com/office/drawing/2014/main" id="{62AE799D-787A-A901-E577-7535916318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5E5AE4-30B0-5B49-FDEF-3AF460BECC05}"/>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23083065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029FCA-E943-D1A2-4886-7CAF7AE46F78}"/>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3" name="Footer Placeholder 2">
            <a:extLst>
              <a:ext uri="{FF2B5EF4-FFF2-40B4-BE49-F238E27FC236}">
                <a16:creationId xmlns:a16="http://schemas.microsoft.com/office/drawing/2014/main" id="{72801AFA-22F3-D12A-8E07-E88EDA46FC9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55F3CA2-8A66-8B8A-3C6A-D40878C39391}"/>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41407486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88E66-4A34-2817-C354-58C9A89E96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7A2C2FB-A711-24CF-0A29-C36275F4DE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23DC729-826B-2F8A-82CA-27B94D5EC6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1A16C0-F010-7502-8CFE-B8E83D001C09}"/>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6" name="Footer Placeholder 5">
            <a:extLst>
              <a:ext uri="{FF2B5EF4-FFF2-40B4-BE49-F238E27FC236}">
                <a16:creationId xmlns:a16="http://schemas.microsoft.com/office/drawing/2014/main" id="{B2698250-A5A3-A604-CE36-05407FA7F0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7865ED-6356-AC46-4C4F-5706E9E1E066}"/>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22907233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851DB-759C-6060-542D-1426A605F9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0FA047-118C-A578-02C8-ECF0FAD8E8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6340317-9F49-168A-0F9C-60BA004560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841A1C-9C43-C2F5-2A0E-F710C8E58423}"/>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6" name="Footer Placeholder 5">
            <a:extLst>
              <a:ext uri="{FF2B5EF4-FFF2-40B4-BE49-F238E27FC236}">
                <a16:creationId xmlns:a16="http://schemas.microsoft.com/office/drawing/2014/main" id="{84D23921-6305-DB63-B902-A376E671D2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0FC997-A112-555A-EA49-90EB994EFB7E}"/>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14318351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816F5-FDC9-EBBF-000C-9A4E0680BED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9ADB8B-97BE-D4E6-E1F1-D27CAD041E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583C50-68D9-1B68-852A-9AAA2569AA77}"/>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5" name="Footer Placeholder 4">
            <a:extLst>
              <a:ext uri="{FF2B5EF4-FFF2-40B4-BE49-F238E27FC236}">
                <a16:creationId xmlns:a16="http://schemas.microsoft.com/office/drawing/2014/main" id="{309A2661-B10C-E5FF-C2EC-1764CB9EA9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D9214C-B785-983D-CEF0-B07C087A9349}"/>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37837807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B5CF4A-AEC3-A0D1-DC9C-429B3D3F7D2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750ADE-3237-369C-B4F7-D16498CFB4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E391A7-0C76-A32C-D217-3D50BCE59AB4}"/>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5" name="Footer Placeholder 4">
            <a:extLst>
              <a:ext uri="{FF2B5EF4-FFF2-40B4-BE49-F238E27FC236}">
                <a16:creationId xmlns:a16="http://schemas.microsoft.com/office/drawing/2014/main" id="{23BCCAB6-AF85-1E04-9B13-7C72B87644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84B027-7BC4-F872-9B3D-9007DC6864A8}"/>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34929694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11177AF-8CD4-254B-B340-19B74A9AFC03}" type="datetime1">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8530BB-437E-CE41-865B-116E4A75244A}" type="slidenum">
              <a:rPr lang="en-US" smtClean="0"/>
              <a:t>‹#›</a:t>
            </a:fld>
            <a:endParaRPr lang="en-US"/>
          </a:p>
        </p:txBody>
      </p:sp>
    </p:spTree>
    <p:extLst>
      <p:ext uri="{BB962C8B-B14F-4D97-AF65-F5344CB8AC3E}">
        <p14:creationId xmlns:p14="http://schemas.microsoft.com/office/powerpoint/2010/main" val="4858195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5ABCD6-CBBE-0F47-A89E-DDF08649B85A}" type="datetime1">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8530BB-437E-CE41-865B-116E4A75244A}" type="slidenum">
              <a:rPr lang="en-US" smtClean="0"/>
              <a:t>‹#›</a:t>
            </a:fld>
            <a:endParaRPr lang="en-US"/>
          </a:p>
        </p:txBody>
      </p:sp>
    </p:spTree>
    <p:extLst>
      <p:ext uri="{BB962C8B-B14F-4D97-AF65-F5344CB8AC3E}">
        <p14:creationId xmlns:p14="http://schemas.microsoft.com/office/powerpoint/2010/main" val="1862488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6D139C-3CCB-D44C-8A0E-EE25F59967BC}" type="datetime1">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8530BB-437E-CE41-865B-116E4A75244A}" type="slidenum">
              <a:rPr lang="en-US" smtClean="0"/>
              <a:t>‹#›</a:t>
            </a:fld>
            <a:endParaRPr lang="en-US"/>
          </a:p>
        </p:txBody>
      </p:sp>
    </p:spTree>
    <p:extLst>
      <p:ext uri="{BB962C8B-B14F-4D97-AF65-F5344CB8AC3E}">
        <p14:creationId xmlns:p14="http://schemas.microsoft.com/office/powerpoint/2010/main" val="33893530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22E64B1-BFAD-2549-97CD-1BDC1A047D50}" type="datetime1">
              <a:rPr lang="en-US" smtClean="0"/>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8530BB-437E-CE41-865B-116E4A75244A}" type="slidenum">
              <a:rPr lang="en-US" smtClean="0"/>
              <a:t>‹#›</a:t>
            </a:fld>
            <a:endParaRPr lang="en-US"/>
          </a:p>
        </p:txBody>
      </p:sp>
    </p:spTree>
    <p:extLst>
      <p:ext uri="{BB962C8B-B14F-4D97-AF65-F5344CB8AC3E}">
        <p14:creationId xmlns:p14="http://schemas.microsoft.com/office/powerpoint/2010/main" val="7518810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5D3B9B6-175B-E942-B8A0-9FAD13D869F0}" type="datetime1">
              <a:rPr lang="en-US" smtClean="0"/>
              <a:t>10/13/26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8530BB-437E-CE41-865B-116E4A75244A}" type="slidenum">
              <a:rPr lang="en-US" smtClean="0"/>
              <a:t>‹#›</a:t>
            </a:fld>
            <a:endParaRPr lang="en-US"/>
          </a:p>
        </p:txBody>
      </p:sp>
    </p:spTree>
    <p:extLst>
      <p:ext uri="{BB962C8B-B14F-4D97-AF65-F5344CB8AC3E}">
        <p14:creationId xmlns:p14="http://schemas.microsoft.com/office/powerpoint/2010/main" val="9442237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1C7785D-2E71-6A4A-946E-5AE918AB992B}" type="datetime1">
              <a:rPr lang="en-US" smtClean="0"/>
              <a:t>10/13/26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8530BB-437E-CE41-865B-116E4A75244A}" type="slidenum">
              <a:rPr lang="en-US" smtClean="0"/>
              <a:t>‹#›</a:t>
            </a:fld>
            <a:endParaRPr lang="en-US"/>
          </a:p>
        </p:txBody>
      </p:sp>
    </p:spTree>
    <p:extLst>
      <p:ext uri="{BB962C8B-B14F-4D97-AF65-F5344CB8AC3E}">
        <p14:creationId xmlns:p14="http://schemas.microsoft.com/office/powerpoint/2010/main" val="39803074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7607B6-CDC7-5149-9B3D-05969B8BB81A}" type="datetime1">
              <a:rPr lang="en-US" smtClean="0"/>
              <a:t>10/13/26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8530BB-437E-CE41-865B-116E4A75244A}" type="slidenum">
              <a:rPr lang="en-US" smtClean="0"/>
              <a:t>‹#›</a:t>
            </a:fld>
            <a:endParaRPr lang="en-US"/>
          </a:p>
        </p:txBody>
      </p:sp>
    </p:spTree>
    <p:extLst>
      <p:ext uri="{BB962C8B-B14F-4D97-AF65-F5344CB8AC3E}">
        <p14:creationId xmlns:p14="http://schemas.microsoft.com/office/powerpoint/2010/main" val="3445297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70130000-CA4A-0543-8B75-F30E0AF9176F}" type="datetime1">
              <a:rPr lang="en-US" smtClean="0"/>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8530BB-437E-CE41-865B-116E4A75244A}" type="slidenum">
              <a:rPr lang="en-US" smtClean="0"/>
              <a:t>‹#›</a:t>
            </a:fld>
            <a:endParaRPr lang="en-US"/>
          </a:p>
        </p:txBody>
      </p:sp>
    </p:spTree>
    <p:extLst>
      <p:ext uri="{BB962C8B-B14F-4D97-AF65-F5344CB8AC3E}">
        <p14:creationId xmlns:p14="http://schemas.microsoft.com/office/powerpoint/2010/main" val="15428028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3ACEB9BA-53FB-734C-B388-804B8D886A62}" type="datetime1">
              <a:rPr lang="en-US" smtClean="0"/>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8530BB-437E-CE41-865B-116E4A75244A}" type="slidenum">
              <a:rPr lang="en-US" smtClean="0"/>
              <a:t>‹#›</a:t>
            </a:fld>
            <a:endParaRPr lang="en-US"/>
          </a:p>
        </p:txBody>
      </p:sp>
    </p:spTree>
    <p:extLst>
      <p:ext uri="{BB962C8B-B14F-4D97-AF65-F5344CB8AC3E}">
        <p14:creationId xmlns:p14="http://schemas.microsoft.com/office/powerpoint/2010/main" val="41158855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2BA951-F14C-4649-9C51-AB343F7182F3}" type="datetime1">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8530BB-437E-CE41-865B-116E4A75244A}" type="slidenum">
              <a:rPr lang="en-US" smtClean="0"/>
              <a:t>‹#›</a:t>
            </a:fld>
            <a:endParaRPr lang="en-US"/>
          </a:p>
        </p:txBody>
      </p:sp>
    </p:spTree>
    <p:extLst>
      <p:ext uri="{BB962C8B-B14F-4D97-AF65-F5344CB8AC3E}">
        <p14:creationId xmlns:p14="http://schemas.microsoft.com/office/powerpoint/2010/main" val="15164947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9DACC5-B44A-B740-8F83-0BA2E4E0B5B2}" type="datetime1">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8530BB-437E-CE41-865B-116E4A75244A}" type="slidenum">
              <a:rPr lang="en-US" smtClean="0"/>
              <a:t>‹#›</a:t>
            </a:fld>
            <a:endParaRPr lang="en-US"/>
          </a:p>
        </p:txBody>
      </p:sp>
    </p:spTree>
    <p:extLst>
      <p:ext uri="{BB962C8B-B14F-4D97-AF65-F5344CB8AC3E}">
        <p14:creationId xmlns:p14="http://schemas.microsoft.com/office/powerpoint/2010/main" val="14587609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460400" y="6333200"/>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775931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87679-FA45-51A2-D8EA-22ED843FFA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6BF06E-CA63-2319-5905-65E0288A0B63}"/>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499D24A-4808-BF94-1B99-8C07DD17758A}"/>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5" name="Footer Placeholder 4">
            <a:extLst>
              <a:ext uri="{FF2B5EF4-FFF2-40B4-BE49-F238E27FC236}">
                <a16:creationId xmlns:a16="http://schemas.microsoft.com/office/drawing/2014/main" id="{8183976C-F712-AEAA-0846-D1757C29BF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9320B6-786D-6200-C047-8471738ED0CE}"/>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2223551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78A5C-ED18-60FD-6E51-4F68910BD7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0C87CD-FA26-8508-FFCA-44D4F6A584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BA70A4-E961-F2BF-FB6B-44126ADA2336}"/>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5" name="Footer Placeholder 4">
            <a:extLst>
              <a:ext uri="{FF2B5EF4-FFF2-40B4-BE49-F238E27FC236}">
                <a16:creationId xmlns:a16="http://schemas.microsoft.com/office/drawing/2014/main" id="{86FB4291-B6AF-22B2-4688-E98607819B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8788B8-3898-B732-C176-930E35661861}"/>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238471783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835E8-ECCA-0317-F554-2CE66CB9A4D7}"/>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0E8D92E-3A81-3AAE-27C5-1A7EFD312B35}"/>
              </a:ext>
            </a:extLst>
          </p:cNvPr>
          <p:cNvSpPr>
            <a:spLocks noGrp="1"/>
          </p:cNvSpPr>
          <p:nvPr>
            <p:ph type="body" idx="1"/>
          </p:nvPr>
        </p:nvSpPr>
        <p:spPr>
          <a:xfrm>
            <a:off x="831851" y="4589464"/>
            <a:ext cx="10515600" cy="1500187"/>
          </a:xfrm>
        </p:spPr>
        <p:txBody>
          <a:bodyPr/>
          <a:lstStyle>
            <a:lvl1pPr marL="0" indent="0">
              <a:buNone/>
              <a:defRPr sz="2400">
                <a:solidFill>
                  <a:schemeClr val="tx1">
                    <a:tint val="82000"/>
                  </a:schemeClr>
                </a:solidFill>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167BBBC-8F05-C475-5EE3-76F2EF068CD2}"/>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5" name="Footer Placeholder 4">
            <a:extLst>
              <a:ext uri="{FF2B5EF4-FFF2-40B4-BE49-F238E27FC236}">
                <a16:creationId xmlns:a16="http://schemas.microsoft.com/office/drawing/2014/main" id="{765916A4-A675-8B10-A241-54C5ED4D39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4B86A5-1F90-35DA-DDA5-A9EF3C35D821}"/>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78806192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FE127-ED1D-AAAC-5A9C-5F4D0FCD25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40DE3D-F397-AEA3-D1E6-9946D846A3ED}"/>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54E2A6-FC2F-619C-67BA-B7FBDEE2E7D9}"/>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8D337D-7088-5336-F3A2-D2173BC4BE60}"/>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6" name="Footer Placeholder 5">
            <a:extLst>
              <a:ext uri="{FF2B5EF4-FFF2-40B4-BE49-F238E27FC236}">
                <a16:creationId xmlns:a16="http://schemas.microsoft.com/office/drawing/2014/main" id="{EE58FC18-D497-2641-8B11-F447DA7E58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039FB6-72A1-5B67-B14E-82395815BCBB}"/>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8308611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AA760-A4A1-3360-6B2B-B0C6660D1C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901721-0DFE-1916-25D7-DD4057390625}"/>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2D080B-08C8-E534-D39F-0E0A33804320}"/>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55A240-D2B7-038F-DCBC-E0E1759760A7}"/>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67347D-3A25-BF46-048E-BF9B1F4638ED}"/>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3C2E7BC-668B-6FE2-ABAD-DF9B528FBB88}"/>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8" name="Footer Placeholder 7">
            <a:extLst>
              <a:ext uri="{FF2B5EF4-FFF2-40B4-BE49-F238E27FC236}">
                <a16:creationId xmlns:a16="http://schemas.microsoft.com/office/drawing/2014/main" id="{0D98C285-CD98-2473-626E-CA62BE7F743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1C2ECC4-E4A8-B9D7-7A09-81D9A2817151}"/>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22011786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DB704-D9D8-AED4-3164-803AA8848FE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638975-E4D8-761A-3D1F-8EB2CF60BAD6}"/>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4" name="Footer Placeholder 3">
            <a:extLst>
              <a:ext uri="{FF2B5EF4-FFF2-40B4-BE49-F238E27FC236}">
                <a16:creationId xmlns:a16="http://schemas.microsoft.com/office/drawing/2014/main" id="{62AE799D-787A-A901-E577-7535916318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5E5AE4-30B0-5B49-FDEF-3AF460BECC05}"/>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423528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029FCA-E943-D1A2-4886-7CAF7AE46F78}"/>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3" name="Footer Placeholder 2">
            <a:extLst>
              <a:ext uri="{FF2B5EF4-FFF2-40B4-BE49-F238E27FC236}">
                <a16:creationId xmlns:a16="http://schemas.microsoft.com/office/drawing/2014/main" id="{72801AFA-22F3-D12A-8E07-E88EDA46FC9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55F3CA2-8A66-8B8A-3C6A-D40878C39391}"/>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240368539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88E66-4A34-2817-C354-58C9A89E96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7A2C2FB-A711-24CF-0A29-C36275F4DE94}"/>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23DC729-826B-2F8A-82CA-27B94D5EC640}"/>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1A16C0-F010-7502-8CFE-B8E83D001C09}"/>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6" name="Footer Placeholder 5">
            <a:extLst>
              <a:ext uri="{FF2B5EF4-FFF2-40B4-BE49-F238E27FC236}">
                <a16:creationId xmlns:a16="http://schemas.microsoft.com/office/drawing/2014/main" id="{B2698250-A5A3-A604-CE36-05407FA7F0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7865ED-6356-AC46-4C4F-5706E9E1E066}"/>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3140743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851DB-759C-6060-542D-1426A605F9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0FA047-118C-A578-02C8-ECF0FAD8E890}"/>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56340317-9F49-168A-0F9C-60BA00456094}"/>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841A1C-9C43-C2F5-2A0E-F710C8E58423}"/>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6" name="Footer Placeholder 5">
            <a:extLst>
              <a:ext uri="{FF2B5EF4-FFF2-40B4-BE49-F238E27FC236}">
                <a16:creationId xmlns:a16="http://schemas.microsoft.com/office/drawing/2014/main" id="{84D23921-6305-DB63-B902-A376E671D2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0FC997-A112-555A-EA49-90EB994EFB7E}"/>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6000825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816F5-FDC9-EBBF-000C-9A4E0680BED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9ADB8B-97BE-D4E6-E1F1-D27CAD041E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583C50-68D9-1B68-852A-9AAA2569AA77}"/>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5" name="Footer Placeholder 4">
            <a:extLst>
              <a:ext uri="{FF2B5EF4-FFF2-40B4-BE49-F238E27FC236}">
                <a16:creationId xmlns:a16="http://schemas.microsoft.com/office/drawing/2014/main" id="{309A2661-B10C-E5FF-C2EC-1764CB9EA9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D9214C-B785-983D-CEF0-B07C087A9349}"/>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96644188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B5CF4A-AEC3-A0D1-DC9C-429B3D3F7D2E}"/>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750ADE-3237-369C-B4F7-D16498CFB4A4}"/>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E391A7-0C76-A32C-D217-3D50BCE59AB4}"/>
              </a:ext>
            </a:extLst>
          </p:cNvPr>
          <p:cNvSpPr>
            <a:spLocks noGrp="1"/>
          </p:cNvSpPr>
          <p:nvPr>
            <p:ph type="dt" sz="half" idx="10"/>
          </p:nvPr>
        </p:nvSpPr>
        <p:spPr/>
        <p:txBody>
          <a:bodyPr/>
          <a:lstStyle/>
          <a:p>
            <a:fld id="{F21F93CD-0AA4-4C46-A797-19791AD222C9}" type="datetimeFigureOut">
              <a:rPr lang="en-US" smtClean="0"/>
              <a:t>10/13/26</a:t>
            </a:fld>
            <a:endParaRPr lang="en-US"/>
          </a:p>
        </p:txBody>
      </p:sp>
      <p:sp>
        <p:nvSpPr>
          <p:cNvPr id="5" name="Footer Placeholder 4">
            <a:extLst>
              <a:ext uri="{FF2B5EF4-FFF2-40B4-BE49-F238E27FC236}">
                <a16:creationId xmlns:a16="http://schemas.microsoft.com/office/drawing/2014/main" id="{23BCCAB6-AF85-1E04-9B13-7C72B87644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84B027-7BC4-F872-9B3D-9007DC6864A8}"/>
              </a:ext>
            </a:extLst>
          </p:cNvPr>
          <p:cNvSpPr>
            <a:spLocks noGrp="1"/>
          </p:cNvSpPr>
          <p:nvPr>
            <p:ph type="sldNum" sz="quarter" idx="12"/>
          </p:nvPr>
        </p:nvSpPr>
        <p:spPr/>
        <p:txBody>
          <a:bodyPr/>
          <a:lstStyle/>
          <a:p>
            <a:fld id="{0FAF58BE-1ED3-E747-977D-1CA5DD4926AB}" type="slidenum">
              <a:rPr lang="en-US" smtClean="0"/>
              <a:t>‹#›</a:t>
            </a:fld>
            <a:endParaRPr lang="en-US"/>
          </a:p>
        </p:txBody>
      </p:sp>
    </p:spTree>
    <p:extLst>
      <p:ext uri="{BB962C8B-B14F-4D97-AF65-F5344CB8AC3E}">
        <p14:creationId xmlns:p14="http://schemas.microsoft.com/office/powerpoint/2010/main" val="39690686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63C0B-5D60-5C4A-9A4F-C33F5D1381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86B7E6-3EAA-A148-BEB1-B5671B8B3F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6424A8E-CC6F-5945-9AF1-1F416EDB235B}"/>
              </a:ext>
            </a:extLst>
          </p:cNvPr>
          <p:cNvSpPr>
            <a:spLocks noGrp="1"/>
          </p:cNvSpPr>
          <p:nvPr>
            <p:ph type="dt" sz="half" idx="10"/>
          </p:nvPr>
        </p:nvSpPr>
        <p:spPr/>
        <p:txBody>
          <a:bodyPr/>
          <a:lstStyle/>
          <a:p>
            <a:fld id="{FB0254CA-6898-F94D-91D8-73C61AE5B0ED}" type="datetimeFigureOut">
              <a:rPr lang="en-US" smtClean="0"/>
              <a:t>10/13/26</a:t>
            </a:fld>
            <a:endParaRPr lang="en-US"/>
          </a:p>
        </p:txBody>
      </p:sp>
      <p:sp>
        <p:nvSpPr>
          <p:cNvPr id="5" name="Footer Placeholder 4">
            <a:extLst>
              <a:ext uri="{FF2B5EF4-FFF2-40B4-BE49-F238E27FC236}">
                <a16:creationId xmlns:a16="http://schemas.microsoft.com/office/drawing/2014/main" id="{32887534-21E9-BC47-AE80-E18B6D8468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A2D6E5-3AF1-FE4F-8480-13581CA1A379}"/>
              </a:ext>
            </a:extLst>
          </p:cNvPr>
          <p:cNvSpPr>
            <a:spLocks noGrp="1"/>
          </p:cNvSpPr>
          <p:nvPr>
            <p:ph type="sldNum" sz="quarter" idx="12"/>
          </p:nvPr>
        </p:nvSpPr>
        <p:spPr/>
        <p:txBody>
          <a:bodyPr/>
          <a:lstStyle/>
          <a:p>
            <a:fld id="{90E6580B-EAD0-2F40-B589-0C518D5E1722}" type="slidenum">
              <a:rPr lang="en-US" smtClean="0"/>
              <a:t>‹#›</a:t>
            </a:fld>
            <a:endParaRPr lang="en-US"/>
          </a:p>
        </p:txBody>
      </p:sp>
    </p:spTree>
    <p:extLst>
      <p:ext uri="{BB962C8B-B14F-4D97-AF65-F5344CB8AC3E}">
        <p14:creationId xmlns:p14="http://schemas.microsoft.com/office/powerpoint/2010/main" val="21072028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DE5E8-AAE5-934C-BA61-49B0D82A47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A6A1CB-79B1-A34D-B168-C2CB9F719E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CD722F-AA07-4D40-812A-DFE32E0E98A9}"/>
              </a:ext>
            </a:extLst>
          </p:cNvPr>
          <p:cNvSpPr>
            <a:spLocks noGrp="1"/>
          </p:cNvSpPr>
          <p:nvPr>
            <p:ph type="dt" sz="half" idx="10"/>
          </p:nvPr>
        </p:nvSpPr>
        <p:spPr/>
        <p:txBody>
          <a:bodyPr/>
          <a:lstStyle/>
          <a:p>
            <a:fld id="{FB0254CA-6898-F94D-91D8-73C61AE5B0ED}" type="datetimeFigureOut">
              <a:rPr lang="en-US" smtClean="0"/>
              <a:t>10/13/26</a:t>
            </a:fld>
            <a:endParaRPr lang="en-US"/>
          </a:p>
        </p:txBody>
      </p:sp>
      <p:sp>
        <p:nvSpPr>
          <p:cNvPr id="5" name="Footer Placeholder 4">
            <a:extLst>
              <a:ext uri="{FF2B5EF4-FFF2-40B4-BE49-F238E27FC236}">
                <a16:creationId xmlns:a16="http://schemas.microsoft.com/office/drawing/2014/main" id="{2354F5F0-EDD7-D44F-8616-29B8E1321B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1E84B8-5E13-8646-8E9F-406B013E08A2}"/>
              </a:ext>
            </a:extLst>
          </p:cNvPr>
          <p:cNvSpPr>
            <a:spLocks noGrp="1"/>
          </p:cNvSpPr>
          <p:nvPr>
            <p:ph type="sldNum" sz="quarter" idx="12"/>
          </p:nvPr>
        </p:nvSpPr>
        <p:spPr/>
        <p:txBody>
          <a:bodyPr/>
          <a:lstStyle/>
          <a:p>
            <a:fld id="{90E6580B-EAD0-2F40-B589-0C518D5E1722}" type="slidenum">
              <a:rPr lang="en-US" smtClean="0"/>
              <a:t>‹#›</a:t>
            </a:fld>
            <a:endParaRPr lang="en-US"/>
          </a:p>
        </p:txBody>
      </p:sp>
    </p:spTree>
    <p:extLst>
      <p:ext uri="{BB962C8B-B14F-4D97-AF65-F5344CB8AC3E}">
        <p14:creationId xmlns:p14="http://schemas.microsoft.com/office/powerpoint/2010/main" val="21766176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256D3-6BD0-594D-9B19-8F92F6D924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EB40D9-574C-D44E-A332-974572918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AC13AB-F7E2-4445-B2C0-A3939DC53438}"/>
              </a:ext>
            </a:extLst>
          </p:cNvPr>
          <p:cNvSpPr>
            <a:spLocks noGrp="1"/>
          </p:cNvSpPr>
          <p:nvPr>
            <p:ph type="dt" sz="half" idx="10"/>
          </p:nvPr>
        </p:nvSpPr>
        <p:spPr/>
        <p:txBody>
          <a:bodyPr/>
          <a:lstStyle/>
          <a:p>
            <a:fld id="{FB0254CA-6898-F94D-91D8-73C61AE5B0ED}" type="datetimeFigureOut">
              <a:rPr lang="en-US" smtClean="0"/>
              <a:t>10/13/26</a:t>
            </a:fld>
            <a:endParaRPr lang="en-US"/>
          </a:p>
        </p:txBody>
      </p:sp>
      <p:sp>
        <p:nvSpPr>
          <p:cNvPr id="5" name="Footer Placeholder 4">
            <a:extLst>
              <a:ext uri="{FF2B5EF4-FFF2-40B4-BE49-F238E27FC236}">
                <a16:creationId xmlns:a16="http://schemas.microsoft.com/office/drawing/2014/main" id="{C041BBAC-16D1-644A-8EF5-04E8733648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4D7845-0D46-6640-B1DF-A3FA2D2E53C6}"/>
              </a:ext>
            </a:extLst>
          </p:cNvPr>
          <p:cNvSpPr>
            <a:spLocks noGrp="1"/>
          </p:cNvSpPr>
          <p:nvPr>
            <p:ph type="sldNum" sz="quarter" idx="12"/>
          </p:nvPr>
        </p:nvSpPr>
        <p:spPr/>
        <p:txBody>
          <a:bodyPr/>
          <a:lstStyle/>
          <a:p>
            <a:fld id="{90E6580B-EAD0-2F40-B589-0C518D5E1722}" type="slidenum">
              <a:rPr lang="en-US" smtClean="0"/>
              <a:t>‹#›</a:t>
            </a:fld>
            <a:endParaRPr lang="en-US"/>
          </a:p>
        </p:txBody>
      </p:sp>
    </p:spTree>
    <p:extLst>
      <p:ext uri="{BB962C8B-B14F-4D97-AF65-F5344CB8AC3E}">
        <p14:creationId xmlns:p14="http://schemas.microsoft.com/office/powerpoint/2010/main" val="347906883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EA060-34E0-1344-A970-1790D3D439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D31526-77B2-2344-B528-7D950768774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CCA58D-8831-DB4F-9CDE-4D6341BB710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A07DC5-3AD8-F241-A33A-F188CC878ADD}"/>
              </a:ext>
            </a:extLst>
          </p:cNvPr>
          <p:cNvSpPr>
            <a:spLocks noGrp="1"/>
          </p:cNvSpPr>
          <p:nvPr>
            <p:ph type="dt" sz="half" idx="10"/>
          </p:nvPr>
        </p:nvSpPr>
        <p:spPr/>
        <p:txBody>
          <a:bodyPr/>
          <a:lstStyle/>
          <a:p>
            <a:fld id="{FB0254CA-6898-F94D-91D8-73C61AE5B0ED}" type="datetimeFigureOut">
              <a:rPr lang="en-US" smtClean="0"/>
              <a:t>10/13/26</a:t>
            </a:fld>
            <a:endParaRPr lang="en-US"/>
          </a:p>
        </p:txBody>
      </p:sp>
      <p:sp>
        <p:nvSpPr>
          <p:cNvPr id="6" name="Footer Placeholder 5">
            <a:extLst>
              <a:ext uri="{FF2B5EF4-FFF2-40B4-BE49-F238E27FC236}">
                <a16:creationId xmlns:a16="http://schemas.microsoft.com/office/drawing/2014/main" id="{BEA28266-B9FB-DD47-A73C-966C2752AA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005A5E-BB8B-B243-A2CA-018F98AAB4EC}"/>
              </a:ext>
            </a:extLst>
          </p:cNvPr>
          <p:cNvSpPr>
            <a:spLocks noGrp="1"/>
          </p:cNvSpPr>
          <p:nvPr>
            <p:ph type="sldNum" sz="quarter" idx="12"/>
          </p:nvPr>
        </p:nvSpPr>
        <p:spPr/>
        <p:txBody>
          <a:bodyPr/>
          <a:lstStyle/>
          <a:p>
            <a:fld id="{90E6580B-EAD0-2F40-B589-0C518D5E1722}" type="slidenum">
              <a:rPr lang="en-US" smtClean="0"/>
              <a:t>‹#›</a:t>
            </a:fld>
            <a:endParaRPr lang="en-US"/>
          </a:p>
        </p:txBody>
      </p:sp>
    </p:spTree>
    <p:extLst>
      <p:ext uri="{BB962C8B-B14F-4D97-AF65-F5344CB8AC3E}">
        <p14:creationId xmlns:p14="http://schemas.microsoft.com/office/powerpoint/2010/main" val="302668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FB98B-179B-4446-B5C6-2AEBFAA4DC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A4683B-E422-9A41-ACBA-69AD8EE172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C02E9B-CEFF-0A42-93F8-D5FC213B6A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24F51C-1BFB-B444-B941-7618581452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9562EF-5AEB-4242-9319-AF80F733AC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E4441F-E94D-1E44-9DA1-A65F1778B553}"/>
              </a:ext>
            </a:extLst>
          </p:cNvPr>
          <p:cNvSpPr>
            <a:spLocks noGrp="1"/>
          </p:cNvSpPr>
          <p:nvPr>
            <p:ph type="dt" sz="half" idx="10"/>
          </p:nvPr>
        </p:nvSpPr>
        <p:spPr/>
        <p:txBody>
          <a:bodyPr/>
          <a:lstStyle/>
          <a:p>
            <a:fld id="{FB0254CA-6898-F94D-91D8-73C61AE5B0ED}" type="datetimeFigureOut">
              <a:rPr lang="en-US" smtClean="0"/>
              <a:t>10/13/26</a:t>
            </a:fld>
            <a:endParaRPr lang="en-US"/>
          </a:p>
        </p:txBody>
      </p:sp>
      <p:sp>
        <p:nvSpPr>
          <p:cNvPr id="8" name="Footer Placeholder 7">
            <a:extLst>
              <a:ext uri="{FF2B5EF4-FFF2-40B4-BE49-F238E27FC236}">
                <a16:creationId xmlns:a16="http://schemas.microsoft.com/office/drawing/2014/main" id="{3BAF5D0E-9ABC-7D4F-B995-A2E43BF068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043C23-528B-CC4B-9EAD-33EDC430ECC5}"/>
              </a:ext>
            </a:extLst>
          </p:cNvPr>
          <p:cNvSpPr>
            <a:spLocks noGrp="1"/>
          </p:cNvSpPr>
          <p:nvPr>
            <p:ph type="sldNum" sz="quarter" idx="12"/>
          </p:nvPr>
        </p:nvSpPr>
        <p:spPr/>
        <p:txBody>
          <a:bodyPr/>
          <a:lstStyle/>
          <a:p>
            <a:fld id="{90E6580B-EAD0-2F40-B589-0C518D5E1722}" type="slidenum">
              <a:rPr lang="en-US" smtClean="0"/>
              <a:t>‹#›</a:t>
            </a:fld>
            <a:endParaRPr lang="en-US"/>
          </a:p>
        </p:txBody>
      </p:sp>
    </p:spTree>
    <p:extLst>
      <p:ext uri="{BB962C8B-B14F-4D97-AF65-F5344CB8AC3E}">
        <p14:creationId xmlns:p14="http://schemas.microsoft.com/office/powerpoint/2010/main" val="20283918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0750F-676B-C448-ACA1-669ED826F5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D680C41-AB45-9742-982B-C86FA525839B}"/>
              </a:ext>
            </a:extLst>
          </p:cNvPr>
          <p:cNvSpPr>
            <a:spLocks noGrp="1"/>
          </p:cNvSpPr>
          <p:nvPr>
            <p:ph type="dt" sz="half" idx="10"/>
          </p:nvPr>
        </p:nvSpPr>
        <p:spPr/>
        <p:txBody>
          <a:bodyPr/>
          <a:lstStyle/>
          <a:p>
            <a:fld id="{FB0254CA-6898-F94D-91D8-73C61AE5B0ED}" type="datetimeFigureOut">
              <a:rPr lang="en-US" smtClean="0"/>
              <a:t>10/13/26</a:t>
            </a:fld>
            <a:endParaRPr lang="en-US"/>
          </a:p>
        </p:txBody>
      </p:sp>
      <p:sp>
        <p:nvSpPr>
          <p:cNvPr id="4" name="Footer Placeholder 3">
            <a:extLst>
              <a:ext uri="{FF2B5EF4-FFF2-40B4-BE49-F238E27FC236}">
                <a16:creationId xmlns:a16="http://schemas.microsoft.com/office/drawing/2014/main" id="{04381963-9567-AF49-BD6A-ED332263754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2EA8BB0-246F-DD47-9F24-601C70B48058}"/>
              </a:ext>
            </a:extLst>
          </p:cNvPr>
          <p:cNvSpPr>
            <a:spLocks noGrp="1"/>
          </p:cNvSpPr>
          <p:nvPr>
            <p:ph type="sldNum" sz="quarter" idx="12"/>
          </p:nvPr>
        </p:nvSpPr>
        <p:spPr/>
        <p:txBody>
          <a:bodyPr/>
          <a:lstStyle/>
          <a:p>
            <a:fld id="{90E6580B-EAD0-2F40-B589-0C518D5E1722}" type="slidenum">
              <a:rPr lang="en-US" smtClean="0"/>
              <a:t>‹#›</a:t>
            </a:fld>
            <a:endParaRPr lang="en-US"/>
          </a:p>
        </p:txBody>
      </p:sp>
    </p:spTree>
    <p:extLst>
      <p:ext uri="{BB962C8B-B14F-4D97-AF65-F5344CB8AC3E}">
        <p14:creationId xmlns:p14="http://schemas.microsoft.com/office/powerpoint/2010/main" val="42203136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FD9BA8-1F00-6D4F-9FD1-47F2AF0D2674}"/>
              </a:ext>
            </a:extLst>
          </p:cNvPr>
          <p:cNvSpPr>
            <a:spLocks noGrp="1"/>
          </p:cNvSpPr>
          <p:nvPr>
            <p:ph type="dt" sz="half" idx="10"/>
          </p:nvPr>
        </p:nvSpPr>
        <p:spPr/>
        <p:txBody>
          <a:bodyPr/>
          <a:lstStyle/>
          <a:p>
            <a:fld id="{FB0254CA-6898-F94D-91D8-73C61AE5B0ED}" type="datetimeFigureOut">
              <a:rPr lang="en-US" smtClean="0"/>
              <a:t>10/13/26</a:t>
            </a:fld>
            <a:endParaRPr lang="en-US"/>
          </a:p>
        </p:txBody>
      </p:sp>
      <p:sp>
        <p:nvSpPr>
          <p:cNvPr id="3" name="Footer Placeholder 2">
            <a:extLst>
              <a:ext uri="{FF2B5EF4-FFF2-40B4-BE49-F238E27FC236}">
                <a16:creationId xmlns:a16="http://schemas.microsoft.com/office/drawing/2014/main" id="{DDE6EB84-DC7F-904A-91D6-CEEDC9FF07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7FFED2D-91CC-C043-A942-46164B7DAAE9}"/>
              </a:ext>
            </a:extLst>
          </p:cNvPr>
          <p:cNvSpPr>
            <a:spLocks noGrp="1"/>
          </p:cNvSpPr>
          <p:nvPr>
            <p:ph type="sldNum" sz="quarter" idx="12"/>
          </p:nvPr>
        </p:nvSpPr>
        <p:spPr/>
        <p:txBody>
          <a:bodyPr/>
          <a:lstStyle/>
          <a:p>
            <a:fld id="{90E6580B-EAD0-2F40-B589-0C518D5E1722}" type="slidenum">
              <a:rPr lang="en-US" smtClean="0"/>
              <a:t>‹#›</a:t>
            </a:fld>
            <a:endParaRPr lang="en-US"/>
          </a:p>
        </p:txBody>
      </p:sp>
    </p:spTree>
    <p:extLst>
      <p:ext uri="{BB962C8B-B14F-4D97-AF65-F5344CB8AC3E}">
        <p14:creationId xmlns:p14="http://schemas.microsoft.com/office/powerpoint/2010/main" val="47996182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0D7F9-E884-524C-A594-FC2C3F729A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33F5AFF-A25D-FD42-84D7-D5618AA48B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C26AE54-553E-1941-923A-B086DF34C5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E24240-511A-6D4D-AF27-E8CF3AE34A72}"/>
              </a:ext>
            </a:extLst>
          </p:cNvPr>
          <p:cNvSpPr>
            <a:spLocks noGrp="1"/>
          </p:cNvSpPr>
          <p:nvPr>
            <p:ph type="dt" sz="half" idx="10"/>
          </p:nvPr>
        </p:nvSpPr>
        <p:spPr/>
        <p:txBody>
          <a:bodyPr/>
          <a:lstStyle/>
          <a:p>
            <a:fld id="{FB0254CA-6898-F94D-91D8-73C61AE5B0ED}" type="datetimeFigureOut">
              <a:rPr lang="en-US" smtClean="0"/>
              <a:t>10/13/26</a:t>
            </a:fld>
            <a:endParaRPr lang="en-US"/>
          </a:p>
        </p:txBody>
      </p:sp>
      <p:sp>
        <p:nvSpPr>
          <p:cNvPr id="6" name="Footer Placeholder 5">
            <a:extLst>
              <a:ext uri="{FF2B5EF4-FFF2-40B4-BE49-F238E27FC236}">
                <a16:creationId xmlns:a16="http://schemas.microsoft.com/office/drawing/2014/main" id="{5F1A6339-0C0C-B54F-8164-8EE5CE719E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77FB34-3CFF-5F45-94E2-C137EE7E337C}"/>
              </a:ext>
            </a:extLst>
          </p:cNvPr>
          <p:cNvSpPr>
            <a:spLocks noGrp="1"/>
          </p:cNvSpPr>
          <p:nvPr>
            <p:ph type="sldNum" sz="quarter" idx="12"/>
          </p:nvPr>
        </p:nvSpPr>
        <p:spPr/>
        <p:txBody>
          <a:bodyPr/>
          <a:lstStyle/>
          <a:p>
            <a:fld id="{90E6580B-EAD0-2F40-B589-0C518D5E1722}" type="slidenum">
              <a:rPr lang="en-US" smtClean="0"/>
              <a:t>‹#›</a:t>
            </a:fld>
            <a:endParaRPr lang="en-US"/>
          </a:p>
        </p:txBody>
      </p:sp>
    </p:spTree>
    <p:extLst>
      <p:ext uri="{BB962C8B-B14F-4D97-AF65-F5344CB8AC3E}">
        <p14:creationId xmlns:p14="http://schemas.microsoft.com/office/powerpoint/2010/main" val="379158390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0610E-38C0-4D41-A08B-F6B49F5A4E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0E8B45-AB1E-734C-AE68-6A0C1FE3A1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9DE21D-F402-B049-A8B5-9B94D31E3B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E66760-5967-BF4A-8559-ADCB87BB101E}"/>
              </a:ext>
            </a:extLst>
          </p:cNvPr>
          <p:cNvSpPr>
            <a:spLocks noGrp="1"/>
          </p:cNvSpPr>
          <p:nvPr>
            <p:ph type="dt" sz="half" idx="10"/>
          </p:nvPr>
        </p:nvSpPr>
        <p:spPr/>
        <p:txBody>
          <a:bodyPr/>
          <a:lstStyle/>
          <a:p>
            <a:fld id="{FB0254CA-6898-F94D-91D8-73C61AE5B0ED}" type="datetimeFigureOut">
              <a:rPr lang="en-US" smtClean="0"/>
              <a:t>10/13/26</a:t>
            </a:fld>
            <a:endParaRPr lang="en-US"/>
          </a:p>
        </p:txBody>
      </p:sp>
      <p:sp>
        <p:nvSpPr>
          <p:cNvPr id="6" name="Footer Placeholder 5">
            <a:extLst>
              <a:ext uri="{FF2B5EF4-FFF2-40B4-BE49-F238E27FC236}">
                <a16:creationId xmlns:a16="http://schemas.microsoft.com/office/drawing/2014/main" id="{6F6BCE83-39E9-A145-9FA8-543D85E1EE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C861BC-19A9-AA4D-BD57-7A5D1C98DC0C}"/>
              </a:ext>
            </a:extLst>
          </p:cNvPr>
          <p:cNvSpPr>
            <a:spLocks noGrp="1"/>
          </p:cNvSpPr>
          <p:nvPr>
            <p:ph type="sldNum" sz="quarter" idx="12"/>
          </p:nvPr>
        </p:nvSpPr>
        <p:spPr/>
        <p:txBody>
          <a:bodyPr/>
          <a:lstStyle/>
          <a:p>
            <a:fld id="{90E6580B-EAD0-2F40-B589-0C518D5E1722}" type="slidenum">
              <a:rPr lang="en-US" smtClean="0"/>
              <a:t>‹#›</a:t>
            </a:fld>
            <a:endParaRPr lang="en-US"/>
          </a:p>
        </p:txBody>
      </p:sp>
    </p:spTree>
    <p:extLst>
      <p:ext uri="{BB962C8B-B14F-4D97-AF65-F5344CB8AC3E}">
        <p14:creationId xmlns:p14="http://schemas.microsoft.com/office/powerpoint/2010/main" val="322326887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5D1BA-4BD9-8744-B981-6BF843CEF1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7DDE748-8809-8A4A-B5C3-A4765421EF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B4D64B-2666-1949-9078-8F3098E09630}"/>
              </a:ext>
            </a:extLst>
          </p:cNvPr>
          <p:cNvSpPr>
            <a:spLocks noGrp="1"/>
          </p:cNvSpPr>
          <p:nvPr>
            <p:ph type="dt" sz="half" idx="10"/>
          </p:nvPr>
        </p:nvSpPr>
        <p:spPr/>
        <p:txBody>
          <a:bodyPr/>
          <a:lstStyle/>
          <a:p>
            <a:fld id="{FB0254CA-6898-F94D-91D8-73C61AE5B0ED}" type="datetimeFigureOut">
              <a:rPr lang="en-US" smtClean="0"/>
              <a:t>10/13/26</a:t>
            </a:fld>
            <a:endParaRPr lang="en-US"/>
          </a:p>
        </p:txBody>
      </p:sp>
      <p:sp>
        <p:nvSpPr>
          <p:cNvPr id="5" name="Footer Placeholder 4">
            <a:extLst>
              <a:ext uri="{FF2B5EF4-FFF2-40B4-BE49-F238E27FC236}">
                <a16:creationId xmlns:a16="http://schemas.microsoft.com/office/drawing/2014/main" id="{7B6070E0-5FB3-0247-961C-5A9BF16906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D268EB-BA9F-A648-BC9E-5AC094EA7745}"/>
              </a:ext>
            </a:extLst>
          </p:cNvPr>
          <p:cNvSpPr>
            <a:spLocks noGrp="1"/>
          </p:cNvSpPr>
          <p:nvPr>
            <p:ph type="sldNum" sz="quarter" idx="12"/>
          </p:nvPr>
        </p:nvSpPr>
        <p:spPr/>
        <p:txBody>
          <a:bodyPr/>
          <a:lstStyle/>
          <a:p>
            <a:fld id="{90E6580B-EAD0-2F40-B589-0C518D5E1722}" type="slidenum">
              <a:rPr lang="en-US" smtClean="0"/>
              <a:t>‹#›</a:t>
            </a:fld>
            <a:endParaRPr lang="en-US"/>
          </a:p>
        </p:txBody>
      </p:sp>
    </p:spTree>
    <p:extLst>
      <p:ext uri="{BB962C8B-B14F-4D97-AF65-F5344CB8AC3E}">
        <p14:creationId xmlns:p14="http://schemas.microsoft.com/office/powerpoint/2010/main" val="341242867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3B839A-9EEF-2B4D-81F1-59B65ACC271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C69D91A-596D-D643-BA60-83A60CC475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FB787B-A90F-CB4F-871E-1811E77AE820}"/>
              </a:ext>
            </a:extLst>
          </p:cNvPr>
          <p:cNvSpPr>
            <a:spLocks noGrp="1"/>
          </p:cNvSpPr>
          <p:nvPr>
            <p:ph type="dt" sz="half" idx="10"/>
          </p:nvPr>
        </p:nvSpPr>
        <p:spPr/>
        <p:txBody>
          <a:bodyPr/>
          <a:lstStyle/>
          <a:p>
            <a:fld id="{FB0254CA-6898-F94D-91D8-73C61AE5B0ED}" type="datetimeFigureOut">
              <a:rPr lang="en-US" smtClean="0"/>
              <a:t>10/13/26</a:t>
            </a:fld>
            <a:endParaRPr lang="en-US"/>
          </a:p>
        </p:txBody>
      </p:sp>
      <p:sp>
        <p:nvSpPr>
          <p:cNvPr id="5" name="Footer Placeholder 4">
            <a:extLst>
              <a:ext uri="{FF2B5EF4-FFF2-40B4-BE49-F238E27FC236}">
                <a16:creationId xmlns:a16="http://schemas.microsoft.com/office/drawing/2014/main" id="{07270D7E-2A19-5E43-B918-7169734CC6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653731-D198-5947-B180-C6B61DFA816A}"/>
              </a:ext>
            </a:extLst>
          </p:cNvPr>
          <p:cNvSpPr>
            <a:spLocks noGrp="1"/>
          </p:cNvSpPr>
          <p:nvPr>
            <p:ph type="sldNum" sz="quarter" idx="12"/>
          </p:nvPr>
        </p:nvSpPr>
        <p:spPr/>
        <p:txBody>
          <a:bodyPr/>
          <a:lstStyle/>
          <a:p>
            <a:fld id="{90E6580B-EAD0-2F40-B589-0C518D5E1722}" type="slidenum">
              <a:rPr lang="en-US" smtClean="0"/>
              <a:t>‹#›</a:t>
            </a:fld>
            <a:endParaRPr lang="en-US"/>
          </a:p>
        </p:txBody>
      </p:sp>
    </p:spTree>
    <p:extLst>
      <p:ext uri="{BB962C8B-B14F-4D97-AF65-F5344CB8AC3E}">
        <p14:creationId xmlns:p14="http://schemas.microsoft.com/office/powerpoint/2010/main" val="381041675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609600" y="274637"/>
            <a:ext cx="109728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 name="Shape 14"/>
          <p:cNvSpPr txBox="1">
            <a:spLocks noGrp="1"/>
          </p:cNvSpPr>
          <p:nvPr>
            <p:ph type="body" idx="1"/>
          </p:nvPr>
        </p:nvSpPr>
        <p:spPr>
          <a:xfrm>
            <a:off x="609600" y="1600201"/>
            <a:ext cx="10972800" cy="49677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 name="Shape 15"/>
          <p:cNvSpPr txBox="1">
            <a:spLocks noGrp="1"/>
          </p:cNvSpPr>
          <p:nvPr>
            <p:ph type="sldNum" idx="12"/>
          </p:nvPr>
        </p:nvSpPr>
        <p:spPr>
          <a:xfrm>
            <a:off x="11409057" y="6333135"/>
            <a:ext cx="731599" cy="524699"/>
          </a:xfrm>
          <a:prstGeom prst="rect">
            <a:avLst/>
          </a:prstGeom>
        </p:spPr>
        <p:txBody>
          <a:bodyPr lIns="91425" tIns="91425" rIns="91425" bIns="91425" anchor="ctr" anchorCtr="0">
            <a:noAutofit/>
          </a:bodyPr>
          <a:lstStyle/>
          <a:p>
            <a:fld id="{00000000-1234-1234-1234-123412341234}" type="slidenum">
              <a:rPr lang="en"/>
              <a:pPr/>
              <a:t>‹#›</a:t>
            </a:fld>
            <a:endParaRPr lang="en"/>
          </a:p>
        </p:txBody>
      </p:sp>
    </p:spTree>
    <p:extLst>
      <p:ext uri="{BB962C8B-B14F-4D97-AF65-F5344CB8AC3E}">
        <p14:creationId xmlns:p14="http://schemas.microsoft.com/office/powerpoint/2010/main" val="96291624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p>
        </p:txBody>
      </p:sp>
    </p:spTree>
    <p:extLst>
      <p:ext uri="{BB962C8B-B14F-4D97-AF65-F5344CB8AC3E}">
        <p14:creationId xmlns:p14="http://schemas.microsoft.com/office/powerpoint/2010/main" val="105557330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5119604"/>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Tree>
    <p:extLst>
      <p:ext uri="{BB962C8B-B14F-4D97-AF65-F5344CB8AC3E}">
        <p14:creationId xmlns:p14="http://schemas.microsoft.com/office/powerpoint/2010/main" val="928790550"/>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6084" y="1257300"/>
            <a:ext cx="5223933"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63220" y="1257300"/>
            <a:ext cx="5226049"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8300286"/>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8352354"/>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24296956"/>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6803943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Tree>
    <p:extLst>
      <p:ext uri="{BB962C8B-B14F-4D97-AF65-F5344CB8AC3E}">
        <p14:creationId xmlns:p14="http://schemas.microsoft.com/office/powerpoint/2010/main" val="3066314430"/>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Tree>
    <p:extLst>
      <p:ext uri="{BB962C8B-B14F-4D97-AF65-F5344CB8AC3E}">
        <p14:creationId xmlns:p14="http://schemas.microsoft.com/office/powerpoint/2010/main" val="2507481414"/>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8254165"/>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6502" y="104775"/>
            <a:ext cx="2662767" cy="61801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6084" y="104775"/>
            <a:ext cx="7787216" cy="61801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1072794"/>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Fermibooth08.jpg"/>
          <p:cNvPicPr>
            <a:picLocks noChangeAspect="1"/>
          </p:cNvPicPr>
          <p:nvPr/>
        </p:nvPicPr>
        <p:blipFill>
          <a:blip r:embed="rId2"/>
          <a:srcRect/>
          <a:stretch>
            <a:fillRect/>
          </a:stretch>
        </p:blipFill>
        <p:spPr bwMode="auto">
          <a:xfrm>
            <a:off x="1" y="0"/>
            <a:ext cx="4602479" cy="6858000"/>
          </a:xfrm>
          <a:prstGeom prst="rect">
            <a:avLst/>
          </a:prstGeom>
          <a:noFill/>
          <a:ln w="9525">
            <a:noFill/>
            <a:miter lim="800000"/>
            <a:headEnd/>
            <a:tailEnd/>
          </a:ln>
        </p:spPr>
      </p:pic>
      <p:pic>
        <p:nvPicPr>
          <p:cNvPr id="5" name="Picture 22" descr="fermi_logo_small"/>
          <p:cNvPicPr>
            <a:picLocks noChangeAspect="1" noChangeArrowheads="1"/>
          </p:cNvPicPr>
          <p:nvPr/>
        </p:nvPicPr>
        <p:blipFill>
          <a:blip r:embed="rId3"/>
          <a:srcRect/>
          <a:stretch>
            <a:fillRect/>
          </a:stretch>
        </p:blipFill>
        <p:spPr bwMode="auto">
          <a:xfrm>
            <a:off x="11054079" y="1"/>
            <a:ext cx="1040131" cy="931863"/>
          </a:xfrm>
          <a:prstGeom prst="rect">
            <a:avLst/>
          </a:prstGeom>
          <a:noFill/>
          <a:ln w="9525">
            <a:noFill/>
            <a:miter lim="800000"/>
            <a:headEnd/>
            <a:tailEnd/>
          </a:ln>
        </p:spPr>
      </p:pic>
      <p:sp>
        <p:nvSpPr>
          <p:cNvPr id="2" name="Title 1"/>
          <p:cNvSpPr>
            <a:spLocks noGrp="1"/>
          </p:cNvSpPr>
          <p:nvPr>
            <p:ph type="ctrTitle"/>
          </p:nvPr>
        </p:nvSpPr>
        <p:spPr>
          <a:xfrm>
            <a:off x="5364480" y="2130426"/>
            <a:ext cx="5872480" cy="1470025"/>
          </a:xfrm>
        </p:spPr>
        <p:txBody>
          <a:bodyPr/>
          <a:lstStyle/>
          <a:p>
            <a:r>
              <a:rPr lang="en-US"/>
              <a:t>Click to edit Master title style</a:t>
            </a:r>
          </a:p>
        </p:txBody>
      </p:sp>
      <p:sp>
        <p:nvSpPr>
          <p:cNvPr id="3" name="Subtitle 2"/>
          <p:cNvSpPr>
            <a:spLocks noGrp="1"/>
          </p:cNvSpPr>
          <p:nvPr>
            <p:ph type="subTitle" idx="1"/>
          </p:nvPr>
        </p:nvSpPr>
        <p:spPr>
          <a:xfrm>
            <a:off x="5466079" y="3886200"/>
            <a:ext cx="5637581"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963974146"/>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15"/>
          <p:cNvSpPr>
            <a:spLocks noGrp="1"/>
          </p:cNvSpPr>
          <p:nvPr>
            <p:ph type="ftr" sz="quarter" idx="10"/>
          </p:nvPr>
        </p:nvSpPr>
        <p:spPr/>
        <p:txBody>
          <a:bodyPr/>
          <a:lstStyle>
            <a:lvl1pPr>
              <a:defRPr/>
            </a:lvl1pPr>
          </a:lstStyle>
          <a:p>
            <a:endParaRPr lang="en-US"/>
          </a:p>
        </p:txBody>
      </p:sp>
      <p:sp>
        <p:nvSpPr>
          <p:cNvPr id="5" name="Date Placeholder 16"/>
          <p:cNvSpPr>
            <a:spLocks noGrp="1"/>
          </p:cNvSpPr>
          <p:nvPr>
            <p:ph type="dt" sz="half" idx="11"/>
          </p:nvPr>
        </p:nvSpPr>
        <p:spPr/>
        <p:txBody>
          <a:bodyPr/>
          <a:lstStyle>
            <a:lvl1pPr>
              <a:defRPr/>
            </a:lvl1pPr>
          </a:lstStyle>
          <a:p>
            <a:fld id="{5B45CD58-C747-7E4E-AE53-0E0668B1D4D2}" type="datetime1">
              <a:rPr lang="en-US" smtClean="0"/>
              <a:t>10/13/26</a:t>
            </a:fld>
            <a:endParaRPr lang="en-US"/>
          </a:p>
        </p:txBody>
      </p:sp>
      <p:sp>
        <p:nvSpPr>
          <p:cNvPr id="6" name="Slide Number Placeholder 17"/>
          <p:cNvSpPr>
            <a:spLocks noGrp="1"/>
          </p:cNvSpPr>
          <p:nvPr>
            <p:ph type="sldNum" sz="quarter" idx="12"/>
          </p:nvPr>
        </p:nvSpPr>
        <p:spPr/>
        <p:txBody>
          <a:bodyPr/>
          <a:lstStyle>
            <a:lvl1pPr>
              <a:defRPr/>
            </a:lvl1pPr>
          </a:lstStyle>
          <a:p>
            <a:fld id="{41D3003B-8371-094A-AE8D-F0BBC759D1F1}" type="slidenum">
              <a:rPr lang="en-US"/>
              <a:pPr/>
              <a:t>‹#›</a:t>
            </a:fld>
            <a:endParaRPr lang="en-US"/>
          </a:p>
        </p:txBody>
      </p:sp>
    </p:spTree>
    <p:extLst>
      <p:ext uri="{BB962C8B-B14F-4D97-AF65-F5344CB8AC3E}">
        <p14:creationId xmlns:p14="http://schemas.microsoft.com/office/powerpoint/2010/main" val="1621959179"/>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00680828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3967" y="1257301"/>
            <a:ext cx="5226051"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63218" y="1257301"/>
            <a:ext cx="5226049"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15"/>
          <p:cNvSpPr>
            <a:spLocks noGrp="1"/>
          </p:cNvSpPr>
          <p:nvPr>
            <p:ph type="ftr" sz="quarter" idx="10"/>
          </p:nvPr>
        </p:nvSpPr>
        <p:spPr/>
        <p:txBody>
          <a:bodyPr/>
          <a:lstStyle>
            <a:lvl1pPr>
              <a:defRPr/>
            </a:lvl1pPr>
          </a:lstStyle>
          <a:p>
            <a:endParaRPr lang="en-US"/>
          </a:p>
        </p:txBody>
      </p:sp>
      <p:sp>
        <p:nvSpPr>
          <p:cNvPr id="6" name="Date Placeholder 16"/>
          <p:cNvSpPr>
            <a:spLocks noGrp="1"/>
          </p:cNvSpPr>
          <p:nvPr>
            <p:ph type="dt" sz="half" idx="11"/>
          </p:nvPr>
        </p:nvSpPr>
        <p:spPr/>
        <p:txBody>
          <a:bodyPr/>
          <a:lstStyle>
            <a:lvl1pPr>
              <a:defRPr/>
            </a:lvl1pPr>
          </a:lstStyle>
          <a:p>
            <a:fld id="{6A3D5ACE-6C9A-9141-AEAD-5DDFE35DBAF7}" type="datetime1">
              <a:rPr lang="en-US" smtClean="0"/>
              <a:t>10/13/26</a:t>
            </a:fld>
            <a:endParaRPr lang="en-US"/>
          </a:p>
        </p:txBody>
      </p:sp>
      <p:sp>
        <p:nvSpPr>
          <p:cNvPr id="7" name="Slide Number Placeholder 17"/>
          <p:cNvSpPr>
            <a:spLocks noGrp="1"/>
          </p:cNvSpPr>
          <p:nvPr>
            <p:ph type="sldNum" sz="quarter" idx="12"/>
          </p:nvPr>
        </p:nvSpPr>
        <p:spPr/>
        <p:txBody>
          <a:bodyPr/>
          <a:lstStyle>
            <a:lvl1pPr>
              <a:defRPr/>
            </a:lvl1pPr>
          </a:lstStyle>
          <a:p>
            <a:fld id="{8CB90EFB-A185-504B-9378-73B3788467A7}" type="slidenum">
              <a:rPr lang="en-US"/>
              <a:pPr/>
              <a:t>‹#›</a:t>
            </a:fld>
            <a:endParaRPr lang="en-US"/>
          </a:p>
        </p:txBody>
      </p:sp>
    </p:spTree>
    <p:extLst>
      <p:ext uri="{BB962C8B-B14F-4D97-AF65-F5344CB8AC3E}">
        <p14:creationId xmlns:p14="http://schemas.microsoft.com/office/powerpoint/2010/main" val="317135346"/>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10058400" cy="62269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15"/>
          <p:cNvSpPr>
            <a:spLocks noGrp="1"/>
          </p:cNvSpPr>
          <p:nvPr>
            <p:ph type="ftr" sz="quarter" idx="10"/>
          </p:nvPr>
        </p:nvSpPr>
        <p:spPr/>
        <p:txBody>
          <a:bodyPr/>
          <a:lstStyle>
            <a:lvl1pPr>
              <a:defRPr/>
            </a:lvl1pPr>
          </a:lstStyle>
          <a:p>
            <a:endParaRPr lang="en-US"/>
          </a:p>
        </p:txBody>
      </p:sp>
      <p:sp>
        <p:nvSpPr>
          <p:cNvPr id="8" name="Date Placeholder 16"/>
          <p:cNvSpPr>
            <a:spLocks noGrp="1"/>
          </p:cNvSpPr>
          <p:nvPr>
            <p:ph type="dt" sz="half" idx="11"/>
          </p:nvPr>
        </p:nvSpPr>
        <p:spPr/>
        <p:txBody>
          <a:bodyPr/>
          <a:lstStyle>
            <a:lvl1pPr>
              <a:defRPr/>
            </a:lvl1pPr>
          </a:lstStyle>
          <a:p>
            <a:fld id="{49AB86CF-A42C-1F40-98CF-0EB29B978EEA}" type="datetime1">
              <a:rPr lang="en-US" smtClean="0"/>
              <a:t>10/13/26</a:t>
            </a:fld>
            <a:endParaRPr lang="en-US"/>
          </a:p>
        </p:txBody>
      </p:sp>
      <p:sp>
        <p:nvSpPr>
          <p:cNvPr id="9" name="Slide Number Placeholder 17"/>
          <p:cNvSpPr>
            <a:spLocks noGrp="1"/>
          </p:cNvSpPr>
          <p:nvPr>
            <p:ph type="sldNum" sz="quarter" idx="12"/>
          </p:nvPr>
        </p:nvSpPr>
        <p:spPr/>
        <p:txBody>
          <a:bodyPr/>
          <a:lstStyle>
            <a:lvl1pPr>
              <a:defRPr/>
            </a:lvl1pPr>
          </a:lstStyle>
          <a:p>
            <a:fld id="{FD45CAFE-3347-A642-A49F-6E60113DE15A}" type="slidenum">
              <a:rPr lang="en-US"/>
              <a:pPr/>
              <a:t>‹#›</a:t>
            </a:fld>
            <a:endParaRPr lang="en-US"/>
          </a:p>
        </p:txBody>
      </p:sp>
    </p:spTree>
    <p:extLst>
      <p:ext uri="{BB962C8B-B14F-4D97-AF65-F5344CB8AC3E}">
        <p14:creationId xmlns:p14="http://schemas.microsoft.com/office/powerpoint/2010/main" val="2050029839"/>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15"/>
          <p:cNvSpPr>
            <a:spLocks noGrp="1"/>
          </p:cNvSpPr>
          <p:nvPr>
            <p:ph type="ftr" sz="quarter" idx="10"/>
          </p:nvPr>
        </p:nvSpPr>
        <p:spPr/>
        <p:txBody>
          <a:bodyPr/>
          <a:lstStyle>
            <a:lvl1pPr>
              <a:defRPr/>
            </a:lvl1pPr>
          </a:lstStyle>
          <a:p>
            <a:endParaRPr lang="en-US"/>
          </a:p>
        </p:txBody>
      </p:sp>
      <p:sp>
        <p:nvSpPr>
          <p:cNvPr id="4" name="Date Placeholder 16"/>
          <p:cNvSpPr>
            <a:spLocks noGrp="1"/>
          </p:cNvSpPr>
          <p:nvPr>
            <p:ph type="dt" sz="half" idx="11"/>
          </p:nvPr>
        </p:nvSpPr>
        <p:spPr/>
        <p:txBody>
          <a:bodyPr/>
          <a:lstStyle>
            <a:lvl1pPr>
              <a:defRPr/>
            </a:lvl1pPr>
          </a:lstStyle>
          <a:p>
            <a:fld id="{E76CCB06-F656-FA4B-AB88-7144F3CE2E36}" type="datetime1">
              <a:rPr lang="en-US" smtClean="0"/>
              <a:t>10/13/26</a:t>
            </a:fld>
            <a:endParaRPr lang="en-US"/>
          </a:p>
        </p:txBody>
      </p:sp>
      <p:sp>
        <p:nvSpPr>
          <p:cNvPr id="5" name="Slide Number Placeholder 17"/>
          <p:cNvSpPr>
            <a:spLocks noGrp="1"/>
          </p:cNvSpPr>
          <p:nvPr>
            <p:ph type="sldNum" sz="quarter" idx="12"/>
          </p:nvPr>
        </p:nvSpPr>
        <p:spPr/>
        <p:txBody>
          <a:bodyPr/>
          <a:lstStyle>
            <a:lvl1pPr>
              <a:defRPr/>
            </a:lvl1pPr>
          </a:lstStyle>
          <a:p>
            <a:fld id="{08923072-41C1-D44E-8A3E-A7A1A33EEF13}" type="slidenum">
              <a:rPr lang="en-US"/>
              <a:pPr/>
              <a:t>‹#›</a:t>
            </a:fld>
            <a:endParaRPr lang="en-US"/>
          </a:p>
        </p:txBody>
      </p:sp>
    </p:spTree>
    <p:extLst>
      <p:ext uri="{BB962C8B-B14F-4D97-AF65-F5344CB8AC3E}">
        <p14:creationId xmlns:p14="http://schemas.microsoft.com/office/powerpoint/2010/main" val="48325083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5"/>
          <p:cNvSpPr>
            <a:spLocks noGrp="1"/>
          </p:cNvSpPr>
          <p:nvPr>
            <p:ph type="ftr" sz="quarter" idx="10"/>
          </p:nvPr>
        </p:nvSpPr>
        <p:spPr/>
        <p:txBody>
          <a:bodyPr/>
          <a:lstStyle>
            <a:lvl1pPr>
              <a:defRPr/>
            </a:lvl1pPr>
          </a:lstStyle>
          <a:p>
            <a:endParaRPr lang="en-US"/>
          </a:p>
        </p:txBody>
      </p:sp>
      <p:sp>
        <p:nvSpPr>
          <p:cNvPr id="3" name="Date Placeholder 16"/>
          <p:cNvSpPr>
            <a:spLocks noGrp="1"/>
          </p:cNvSpPr>
          <p:nvPr>
            <p:ph type="dt" sz="half" idx="11"/>
          </p:nvPr>
        </p:nvSpPr>
        <p:spPr/>
        <p:txBody>
          <a:bodyPr/>
          <a:lstStyle>
            <a:lvl1pPr>
              <a:defRPr/>
            </a:lvl1pPr>
          </a:lstStyle>
          <a:p>
            <a:fld id="{69577D60-D877-394B-9A17-8B3ADAA4AFB9}" type="datetime1">
              <a:rPr lang="en-US" smtClean="0"/>
              <a:t>10/13/26</a:t>
            </a:fld>
            <a:endParaRPr lang="en-US"/>
          </a:p>
        </p:txBody>
      </p:sp>
      <p:sp>
        <p:nvSpPr>
          <p:cNvPr id="4" name="Slide Number Placeholder 17"/>
          <p:cNvSpPr>
            <a:spLocks noGrp="1"/>
          </p:cNvSpPr>
          <p:nvPr>
            <p:ph type="sldNum" sz="quarter" idx="12"/>
          </p:nvPr>
        </p:nvSpPr>
        <p:spPr/>
        <p:txBody>
          <a:bodyPr/>
          <a:lstStyle>
            <a:lvl1pPr>
              <a:defRPr/>
            </a:lvl1pPr>
          </a:lstStyle>
          <a:p>
            <a:fld id="{86CAA1BB-0123-1B4F-B012-8886C4170C91}" type="slidenum">
              <a:rPr lang="en-US"/>
              <a:pPr/>
              <a:t>‹#›</a:t>
            </a:fld>
            <a:endParaRPr lang="en-US"/>
          </a:p>
        </p:txBody>
      </p:sp>
    </p:spTree>
    <p:extLst>
      <p:ext uri="{BB962C8B-B14F-4D97-AF65-F5344CB8AC3E}">
        <p14:creationId xmlns:p14="http://schemas.microsoft.com/office/powerpoint/2010/main" val="38511326"/>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15"/>
          <p:cNvSpPr>
            <a:spLocks noGrp="1"/>
          </p:cNvSpPr>
          <p:nvPr>
            <p:ph type="ftr" sz="quarter" idx="10"/>
          </p:nvPr>
        </p:nvSpPr>
        <p:spPr/>
        <p:txBody>
          <a:bodyPr/>
          <a:lstStyle>
            <a:lvl1pPr>
              <a:defRPr/>
            </a:lvl1pPr>
          </a:lstStyle>
          <a:p>
            <a:endParaRPr lang="en-US"/>
          </a:p>
        </p:txBody>
      </p:sp>
      <p:sp>
        <p:nvSpPr>
          <p:cNvPr id="6" name="Date Placeholder 16"/>
          <p:cNvSpPr>
            <a:spLocks noGrp="1"/>
          </p:cNvSpPr>
          <p:nvPr>
            <p:ph type="dt" sz="half" idx="11"/>
          </p:nvPr>
        </p:nvSpPr>
        <p:spPr/>
        <p:txBody>
          <a:bodyPr/>
          <a:lstStyle>
            <a:lvl1pPr>
              <a:defRPr/>
            </a:lvl1pPr>
          </a:lstStyle>
          <a:p>
            <a:fld id="{DF2BCECB-1503-E641-A13C-DB33E0797C3D}" type="datetime1">
              <a:rPr lang="en-US" smtClean="0"/>
              <a:t>10/13/26</a:t>
            </a:fld>
            <a:endParaRPr lang="en-US"/>
          </a:p>
        </p:txBody>
      </p:sp>
      <p:sp>
        <p:nvSpPr>
          <p:cNvPr id="7" name="Slide Number Placeholder 17"/>
          <p:cNvSpPr>
            <a:spLocks noGrp="1"/>
          </p:cNvSpPr>
          <p:nvPr>
            <p:ph type="sldNum" sz="quarter" idx="12"/>
          </p:nvPr>
        </p:nvSpPr>
        <p:spPr/>
        <p:txBody>
          <a:bodyPr/>
          <a:lstStyle>
            <a:lvl1pPr>
              <a:defRPr/>
            </a:lvl1pPr>
          </a:lstStyle>
          <a:p>
            <a:fld id="{4CEB5D51-510C-034E-9F54-FC2CD8324E69}" type="slidenum">
              <a:rPr lang="en-US"/>
              <a:pPr/>
              <a:t>‹#›</a:t>
            </a:fld>
            <a:endParaRPr lang="en-US"/>
          </a:p>
        </p:txBody>
      </p:sp>
    </p:spTree>
    <p:extLst>
      <p:ext uri="{BB962C8B-B14F-4D97-AF65-F5344CB8AC3E}">
        <p14:creationId xmlns:p14="http://schemas.microsoft.com/office/powerpoint/2010/main" val="3129066448"/>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75904139"/>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3085879"/>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6501" y="100013"/>
            <a:ext cx="2662767" cy="61849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3967" y="100013"/>
            <a:ext cx="7789333" cy="6184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940616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1.jpe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heme" Target="../theme/theme6.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2.jpe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3.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FB71BC-8056-AEE3-4BD7-99FEA9E3E4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210617-2912-5049-B74D-354816B146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858C2-8468-2CCE-74AC-FADE7F4FB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3BE59AE-4AEA-104B-B281-00FCD4830796}" type="datetimeFigureOut">
              <a:rPr lang="en-US" smtClean="0"/>
              <a:t>10/13/26</a:t>
            </a:fld>
            <a:endParaRPr lang="en-US"/>
          </a:p>
        </p:txBody>
      </p:sp>
      <p:sp>
        <p:nvSpPr>
          <p:cNvPr id="5" name="Footer Placeholder 4">
            <a:extLst>
              <a:ext uri="{FF2B5EF4-FFF2-40B4-BE49-F238E27FC236}">
                <a16:creationId xmlns:a16="http://schemas.microsoft.com/office/drawing/2014/main" id="{594F0D32-C8AA-1B27-A0E1-2FFA970C4E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B9B7BC6-4E63-56A1-E90F-67C4F6B5E0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9C320EC-86B7-074B-8230-950FBC2C7172}" type="slidenum">
              <a:rPr lang="en-US" smtClean="0"/>
              <a:t>‹#›</a:t>
            </a:fld>
            <a:endParaRPr lang="en-US"/>
          </a:p>
        </p:txBody>
      </p:sp>
    </p:spTree>
    <p:extLst>
      <p:ext uri="{BB962C8B-B14F-4D97-AF65-F5344CB8AC3E}">
        <p14:creationId xmlns:p14="http://schemas.microsoft.com/office/powerpoint/2010/main" val="41780975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FA26D8-1E06-A54C-A3D8-14883C70CCD2}" type="datetime1">
              <a:rPr lang="en-US" smtClean="0"/>
              <a:t>10/13/26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1590782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FF7A21-A975-4FF3-5947-14A0DCED44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7FDA28-C531-D131-8207-894DCA39BA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B62E89-F4E1-A19A-7903-4A2E3C5C09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21F93CD-0AA4-4C46-A797-19791AD222C9}" type="datetimeFigureOut">
              <a:rPr lang="en-US" smtClean="0"/>
              <a:t>10/13/26</a:t>
            </a:fld>
            <a:endParaRPr lang="en-US"/>
          </a:p>
        </p:txBody>
      </p:sp>
      <p:sp>
        <p:nvSpPr>
          <p:cNvPr id="5" name="Footer Placeholder 4">
            <a:extLst>
              <a:ext uri="{FF2B5EF4-FFF2-40B4-BE49-F238E27FC236}">
                <a16:creationId xmlns:a16="http://schemas.microsoft.com/office/drawing/2014/main" id="{93F88BDE-CB69-275E-67AE-8F4F93F271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34056A7-F4D3-84A6-B8E0-0524597F3E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FAF58BE-1ED3-E747-977D-1CA5DD4926AB}" type="slidenum">
              <a:rPr lang="en-US" smtClean="0"/>
              <a:t>‹#›</a:t>
            </a:fld>
            <a:endParaRPr lang="en-US"/>
          </a:p>
        </p:txBody>
      </p:sp>
    </p:spTree>
    <p:extLst>
      <p:ext uri="{BB962C8B-B14F-4D97-AF65-F5344CB8AC3E}">
        <p14:creationId xmlns:p14="http://schemas.microsoft.com/office/powerpoint/2010/main" val="250282040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50000"/>
                <a:lumOff val="50000"/>
              </a:schemeClr>
            </a:gs>
            <a:gs pos="15000">
              <a:schemeClr val="tx1">
                <a:lumMod val="50000"/>
              </a:schemeClr>
            </a:gs>
            <a:gs pos="100000">
              <a:schemeClr val="bg1">
                <a:shade val="20000"/>
                <a:satMod val="255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43386"/>
            <a:ext cx="10972800" cy="103789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391289"/>
            <a:ext cx="10972800" cy="47348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F8E426BA-F72D-4949-8E7B-54C619F53B32}" type="datetime1">
              <a:rPr lang="en-US" smtClean="0"/>
              <a:t>10/13/26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347200" y="6482292"/>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18530BB-437E-CE41-865B-116E4A75244A}" type="slidenum">
              <a:rPr lang="en-US" smtClean="0"/>
              <a:t>‹#›</a:t>
            </a:fld>
            <a:endParaRPr lang="en-US"/>
          </a:p>
        </p:txBody>
      </p:sp>
    </p:spTree>
    <p:extLst>
      <p:ext uri="{BB962C8B-B14F-4D97-AF65-F5344CB8AC3E}">
        <p14:creationId xmlns:p14="http://schemas.microsoft.com/office/powerpoint/2010/main" val="1916834052"/>
      </p:ext>
    </p:extLst>
  </p:cSld>
  <p:clrMap bg1="dk1" tx1="lt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FF7A21-A975-4FF3-5947-14A0DCED44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7FDA28-C531-D131-8207-894DCA39BA2F}"/>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B62E89-F4E1-A19A-7903-4A2E3C5C0921}"/>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21F93CD-0AA4-4C46-A797-19791AD222C9}" type="datetimeFigureOut">
              <a:rPr lang="en-US" smtClean="0"/>
              <a:t>10/13/26</a:t>
            </a:fld>
            <a:endParaRPr lang="en-US"/>
          </a:p>
        </p:txBody>
      </p:sp>
      <p:sp>
        <p:nvSpPr>
          <p:cNvPr id="5" name="Footer Placeholder 4">
            <a:extLst>
              <a:ext uri="{FF2B5EF4-FFF2-40B4-BE49-F238E27FC236}">
                <a16:creationId xmlns:a16="http://schemas.microsoft.com/office/drawing/2014/main" id="{93F88BDE-CB69-275E-67AE-8F4F93F271EA}"/>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34056A7-F4D3-84A6-B8E0-0524597F3E8D}"/>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FAF58BE-1ED3-E747-977D-1CA5DD4926AB}" type="slidenum">
              <a:rPr lang="en-US" smtClean="0"/>
              <a:t>‹#›</a:t>
            </a:fld>
            <a:endParaRPr lang="en-US"/>
          </a:p>
        </p:txBody>
      </p:sp>
    </p:spTree>
    <p:extLst>
      <p:ext uri="{BB962C8B-B14F-4D97-AF65-F5344CB8AC3E}">
        <p14:creationId xmlns:p14="http://schemas.microsoft.com/office/powerpoint/2010/main" val="148823680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53C9A2-38D8-DB42-8A2B-9591D0ED1B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39D151-DAA9-E54B-B04B-D9B9AF7A92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394D5B-0704-4446-A1CC-B99945942C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0254CA-6898-F94D-91D8-73C61AE5B0ED}" type="datetimeFigureOut">
              <a:rPr lang="en-US" smtClean="0"/>
              <a:t>10/13/26</a:t>
            </a:fld>
            <a:endParaRPr lang="en-US"/>
          </a:p>
        </p:txBody>
      </p:sp>
      <p:sp>
        <p:nvSpPr>
          <p:cNvPr id="5" name="Footer Placeholder 4">
            <a:extLst>
              <a:ext uri="{FF2B5EF4-FFF2-40B4-BE49-F238E27FC236}">
                <a16:creationId xmlns:a16="http://schemas.microsoft.com/office/drawing/2014/main" id="{9C085517-9015-0741-9251-AB3BD081CA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3AB267-D3F3-6A43-B505-97EBD32ACC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E6580B-EAD0-2F40-B589-0C518D5E1722}" type="slidenum">
              <a:rPr lang="en-US" smtClean="0"/>
              <a:t>‹#›</a:t>
            </a:fld>
            <a:endParaRPr lang="en-US"/>
          </a:p>
        </p:txBody>
      </p:sp>
    </p:spTree>
    <p:extLst>
      <p:ext uri="{BB962C8B-B14F-4D97-AF65-F5344CB8AC3E}">
        <p14:creationId xmlns:p14="http://schemas.microsoft.com/office/powerpoint/2010/main" val="2706088815"/>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54563" name="Rectangle 3">
            <a:extLst>
              <a:ext uri="{FF2B5EF4-FFF2-40B4-BE49-F238E27FC236}">
                <a16:creationId xmlns:a16="http://schemas.microsoft.com/office/drawing/2014/main" id="{886DD139-DF35-4B45-8108-609B524A95DD}"/>
              </a:ext>
            </a:extLst>
          </p:cNvPr>
          <p:cNvSpPr>
            <a:spLocks noGrp="1" noChangeArrowheads="1"/>
          </p:cNvSpPr>
          <p:nvPr>
            <p:ph type="title"/>
          </p:nvPr>
        </p:nvSpPr>
        <p:spPr bwMode="auto">
          <a:xfrm>
            <a:off x="1473200" y="105834"/>
            <a:ext cx="9906000" cy="656167"/>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4">
            <a:extLst>
              <a:ext uri="{FF2B5EF4-FFF2-40B4-BE49-F238E27FC236}">
                <a16:creationId xmlns:a16="http://schemas.microsoft.com/office/drawing/2014/main" id="{CBCE88F6-30B5-744B-96C6-5645FF5A9D98}"/>
              </a:ext>
            </a:extLst>
          </p:cNvPr>
          <p:cNvSpPr>
            <a:spLocks noGrp="1" noChangeArrowheads="1"/>
          </p:cNvSpPr>
          <p:nvPr>
            <p:ph type="body" idx="1"/>
          </p:nvPr>
        </p:nvSpPr>
        <p:spPr bwMode="auto">
          <a:xfrm>
            <a:off x="836085" y="1257301"/>
            <a:ext cx="10653183" cy="5027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Line 5">
            <a:extLst>
              <a:ext uri="{FF2B5EF4-FFF2-40B4-BE49-F238E27FC236}">
                <a16:creationId xmlns:a16="http://schemas.microsoft.com/office/drawing/2014/main" id="{77F49F1C-0174-0A40-9A1D-32260E288B7B}"/>
              </a:ext>
            </a:extLst>
          </p:cNvPr>
          <p:cNvSpPr>
            <a:spLocks noChangeShapeType="1"/>
          </p:cNvSpPr>
          <p:nvPr/>
        </p:nvSpPr>
        <p:spPr bwMode="auto">
          <a:xfrm flipV="1">
            <a:off x="855133" y="914400"/>
            <a:ext cx="10668000" cy="0"/>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2754566" name="Text Box 6">
            <a:extLst>
              <a:ext uri="{FF2B5EF4-FFF2-40B4-BE49-F238E27FC236}">
                <a16:creationId xmlns:a16="http://schemas.microsoft.com/office/drawing/2014/main" id="{F2E52D5B-1E74-EE48-9EB6-1B1C4C515439}"/>
              </a:ext>
            </a:extLst>
          </p:cNvPr>
          <p:cNvSpPr txBox="1">
            <a:spLocks noChangeArrowheads="1"/>
          </p:cNvSpPr>
          <p:nvPr/>
        </p:nvSpPr>
        <p:spPr bwMode="auto">
          <a:xfrm>
            <a:off x="0" y="6582834"/>
            <a:ext cx="12192000" cy="276999"/>
          </a:xfrm>
          <a:prstGeom prst="rect">
            <a:avLst/>
          </a:prstGeom>
          <a:noFill/>
          <a:ln>
            <a:noFill/>
          </a:ln>
          <a:effectLst/>
        </p:spPr>
        <p:txBody>
          <a:bodyPr>
            <a:spAutoFit/>
          </a:bodyPr>
          <a:lstStyle>
            <a:lvl1pPr>
              <a:defRPr sz="2400">
                <a:solidFill>
                  <a:schemeClr val="tx1"/>
                </a:solidFill>
                <a:latin typeface="Comic Sans MS" panose="030F0902030302020204" pitchFamily="66" charset="0"/>
                <a:ea typeface="ＭＳ Ｐゴシック" panose="020B0600070205080204" pitchFamily="34" charset="-128"/>
              </a:defRPr>
            </a:lvl1pPr>
            <a:lvl2pPr marL="742950" indent="-285750">
              <a:defRPr sz="2400">
                <a:solidFill>
                  <a:schemeClr val="tx1"/>
                </a:solidFill>
                <a:latin typeface="Comic Sans MS" panose="030F0902030302020204" pitchFamily="66" charset="0"/>
                <a:ea typeface="ＭＳ Ｐゴシック" panose="020B0600070205080204" pitchFamily="34" charset="-128"/>
              </a:defRPr>
            </a:lvl2pPr>
            <a:lvl3pPr marL="1143000" indent="-228600">
              <a:defRPr sz="2400">
                <a:solidFill>
                  <a:schemeClr val="tx1"/>
                </a:solidFill>
                <a:latin typeface="Comic Sans MS" panose="030F0902030302020204" pitchFamily="66" charset="0"/>
                <a:ea typeface="ＭＳ Ｐゴシック" panose="020B0600070205080204" pitchFamily="34" charset="-128"/>
              </a:defRPr>
            </a:lvl3pPr>
            <a:lvl4pPr marL="1600200" indent="-228600">
              <a:defRPr sz="2400">
                <a:solidFill>
                  <a:schemeClr val="tx1"/>
                </a:solidFill>
                <a:latin typeface="Comic Sans MS" panose="030F0902030302020204" pitchFamily="66" charset="0"/>
                <a:ea typeface="ＭＳ Ｐゴシック" panose="020B0600070205080204" pitchFamily="34" charset="-128"/>
              </a:defRPr>
            </a:lvl4pPr>
            <a:lvl5pPr marL="2057400" indent="-228600">
              <a:defRPr sz="2400">
                <a:solidFill>
                  <a:schemeClr val="tx1"/>
                </a:solidFill>
                <a:latin typeface="Comic Sans MS" panose="030F0902030302020204" pitchFamily="66"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902030302020204" pitchFamily="66"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902030302020204" pitchFamily="66"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902030302020204" pitchFamily="66"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902030302020204" pitchFamily="66" charset="0"/>
                <a:ea typeface="ＭＳ Ｐゴシック" panose="020B0600070205080204" pitchFamily="34" charset="-128"/>
              </a:defRPr>
            </a:lvl9pPr>
          </a:lstStyle>
          <a:p>
            <a:pPr eaLnBrk="1" hangingPunct="1">
              <a:spcBef>
                <a:spcPct val="50000"/>
              </a:spcBef>
              <a:defRPr/>
            </a:pPr>
            <a:r>
              <a:rPr lang="en-US" altLang="en-US" sz="1200" b="1">
                <a:solidFill>
                  <a:schemeClr val="accent2"/>
                </a:solidFill>
                <a:latin typeface="Arial" panose="020B0604020202020204" pitchFamily="34" charset="0"/>
              </a:rPr>
              <a:t>						     		                                  </a:t>
            </a:r>
            <a:fld id="{3977F68D-3E47-EB4C-AF3E-17056B2A11AD}" type="slidenum">
              <a:rPr lang="en-US" altLang="en-US" sz="1200" b="1" smtClean="0">
                <a:solidFill>
                  <a:schemeClr val="accent2"/>
                </a:solidFill>
                <a:latin typeface="Arial" panose="020B0604020202020204" pitchFamily="34" charset="0"/>
              </a:rPr>
              <a:pPr eaLnBrk="1" hangingPunct="1">
                <a:spcBef>
                  <a:spcPct val="50000"/>
                </a:spcBef>
                <a:defRPr/>
              </a:pPr>
              <a:t>‹#›</a:t>
            </a:fld>
            <a:endParaRPr lang="en-US" altLang="en-US" sz="1200" b="1">
              <a:solidFill>
                <a:schemeClr val="accent2"/>
              </a:solidFill>
              <a:latin typeface="Arial" panose="020B0604020202020204" pitchFamily="34" charset="0"/>
            </a:endParaRPr>
          </a:p>
        </p:txBody>
      </p:sp>
      <p:pic>
        <p:nvPicPr>
          <p:cNvPr id="1030" name="Picture 7" descr="268410main_fermi_logo_226x199">
            <a:extLst>
              <a:ext uri="{FF2B5EF4-FFF2-40B4-BE49-F238E27FC236}">
                <a16:creationId xmlns:a16="http://schemas.microsoft.com/office/drawing/2014/main" id="{23898283-DD95-624E-8949-A8D6F95392EE}"/>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18533" y="44451"/>
            <a:ext cx="1202267" cy="793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284522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ransition/>
  <p:txStyles>
    <p:titleStyle>
      <a:lvl1pPr algn="ctr" rtl="0" eaLnBrk="0" fontAlgn="base" hangingPunct="0">
        <a:spcBef>
          <a:spcPct val="0"/>
        </a:spcBef>
        <a:spcAft>
          <a:spcPct val="0"/>
        </a:spcAft>
        <a:defRPr sz="2800" b="1">
          <a:solidFill>
            <a:schemeClr val="accent2"/>
          </a:solidFill>
          <a:effectLst>
            <a:outerShdw blurRad="38100" dist="38100" dir="2700000" algn="tl">
              <a:srgbClr val="DDDDDD"/>
            </a:outerShdw>
          </a:effectLst>
          <a:latin typeface="+mj-lt"/>
          <a:ea typeface="+mj-ea"/>
          <a:cs typeface="ＭＳ Ｐゴシック" charset="0"/>
        </a:defRPr>
      </a:lvl1pPr>
      <a:lvl2pPr algn="ctr" rtl="0" eaLnBrk="0" fontAlgn="base" hangingPunct="0">
        <a:spcBef>
          <a:spcPct val="0"/>
        </a:spcBef>
        <a:spcAft>
          <a:spcPct val="0"/>
        </a:spcAft>
        <a:defRPr sz="2800" b="1">
          <a:solidFill>
            <a:schemeClr val="accent2"/>
          </a:solidFill>
          <a:effectLst>
            <a:outerShdw blurRad="38100" dist="38100" dir="2700000" algn="tl">
              <a:srgbClr val="DDDDDD"/>
            </a:outerShdw>
          </a:effectLst>
          <a:latin typeface="Arial" charset="0"/>
          <a:ea typeface="ＭＳ Ｐゴシック" charset="0"/>
          <a:cs typeface="ＭＳ Ｐゴシック" charset="0"/>
        </a:defRPr>
      </a:lvl2pPr>
      <a:lvl3pPr algn="ctr" rtl="0" eaLnBrk="0" fontAlgn="base" hangingPunct="0">
        <a:spcBef>
          <a:spcPct val="0"/>
        </a:spcBef>
        <a:spcAft>
          <a:spcPct val="0"/>
        </a:spcAft>
        <a:defRPr sz="2800" b="1">
          <a:solidFill>
            <a:schemeClr val="accent2"/>
          </a:solidFill>
          <a:effectLst>
            <a:outerShdw blurRad="38100" dist="38100" dir="2700000" algn="tl">
              <a:srgbClr val="DDDDDD"/>
            </a:outerShdw>
          </a:effectLst>
          <a:latin typeface="Arial" charset="0"/>
          <a:ea typeface="ＭＳ Ｐゴシック" charset="0"/>
          <a:cs typeface="ＭＳ Ｐゴシック" charset="0"/>
        </a:defRPr>
      </a:lvl3pPr>
      <a:lvl4pPr algn="ctr" rtl="0" eaLnBrk="0" fontAlgn="base" hangingPunct="0">
        <a:spcBef>
          <a:spcPct val="0"/>
        </a:spcBef>
        <a:spcAft>
          <a:spcPct val="0"/>
        </a:spcAft>
        <a:defRPr sz="2800" b="1">
          <a:solidFill>
            <a:schemeClr val="accent2"/>
          </a:solidFill>
          <a:effectLst>
            <a:outerShdw blurRad="38100" dist="38100" dir="2700000" algn="tl">
              <a:srgbClr val="DDDDDD"/>
            </a:outerShdw>
          </a:effectLst>
          <a:latin typeface="Arial" charset="0"/>
          <a:ea typeface="ＭＳ Ｐゴシック" charset="0"/>
          <a:cs typeface="ＭＳ Ｐゴシック" charset="0"/>
        </a:defRPr>
      </a:lvl4pPr>
      <a:lvl5pPr algn="ctr" rtl="0" eaLnBrk="0" fontAlgn="base" hangingPunct="0">
        <a:spcBef>
          <a:spcPct val="0"/>
        </a:spcBef>
        <a:spcAft>
          <a:spcPct val="0"/>
        </a:spcAft>
        <a:defRPr sz="2800" b="1">
          <a:solidFill>
            <a:schemeClr val="accent2"/>
          </a:solidFill>
          <a:effectLst>
            <a:outerShdw blurRad="38100" dist="38100" dir="2700000" algn="tl">
              <a:srgbClr val="DDDDDD"/>
            </a:outerShdw>
          </a:effectLst>
          <a:latin typeface="Arial" charset="0"/>
          <a:ea typeface="ＭＳ Ｐゴシック" charset="0"/>
          <a:cs typeface="ＭＳ Ｐゴシック" charset="0"/>
        </a:defRPr>
      </a:lvl5pPr>
      <a:lvl6pPr marL="457189" algn="ctr" rtl="0" fontAlgn="base">
        <a:spcBef>
          <a:spcPct val="0"/>
        </a:spcBef>
        <a:spcAft>
          <a:spcPct val="0"/>
        </a:spcAft>
        <a:defRPr sz="2800" b="1">
          <a:solidFill>
            <a:schemeClr val="accent2"/>
          </a:solidFill>
          <a:effectLst>
            <a:outerShdw blurRad="38100" dist="38100" dir="2700000" algn="tl">
              <a:srgbClr val="DDDDDD"/>
            </a:outerShdw>
          </a:effectLst>
          <a:latin typeface="Arial" charset="0"/>
          <a:ea typeface="ＭＳ Ｐゴシック" charset="0"/>
        </a:defRPr>
      </a:lvl6pPr>
      <a:lvl7pPr marL="914377" algn="ctr" rtl="0" fontAlgn="base">
        <a:spcBef>
          <a:spcPct val="0"/>
        </a:spcBef>
        <a:spcAft>
          <a:spcPct val="0"/>
        </a:spcAft>
        <a:defRPr sz="2800" b="1">
          <a:solidFill>
            <a:schemeClr val="accent2"/>
          </a:solidFill>
          <a:effectLst>
            <a:outerShdw blurRad="38100" dist="38100" dir="2700000" algn="tl">
              <a:srgbClr val="DDDDDD"/>
            </a:outerShdw>
          </a:effectLst>
          <a:latin typeface="Arial" charset="0"/>
          <a:ea typeface="ＭＳ Ｐゴシック" charset="0"/>
        </a:defRPr>
      </a:lvl7pPr>
      <a:lvl8pPr marL="1371566" algn="ctr" rtl="0" fontAlgn="base">
        <a:spcBef>
          <a:spcPct val="0"/>
        </a:spcBef>
        <a:spcAft>
          <a:spcPct val="0"/>
        </a:spcAft>
        <a:defRPr sz="2800" b="1">
          <a:solidFill>
            <a:schemeClr val="accent2"/>
          </a:solidFill>
          <a:effectLst>
            <a:outerShdw blurRad="38100" dist="38100" dir="2700000" algn="tl">
              <a:srgbClr val="DDDDDD"/>
            </a:outerShdw>
          </a:effectLst>
          <a:latin typeface="Arial" charset="0"/>
          <a:ea typeface="ＭＳ Ｐゴシック" charset="0"/>
        </a:defRPr>
      </a:lvl8pPr>
      <a:lvl9pPr marL="1828754" algn="ctr" rtl="0" fontAlgn="base">
        <a:spcBef>
          <a:spcPct val="0"/>
        </a:spcBef>
        <a:spcAft>
          <a:spcPct val="0"/>
        </a:spcAft>
        <a:defRPr sz="2800" b="1">
          <a:solidFill>
            <a:schemeClr val="accent2"/>
          </a:solidFill>
          <a:effectLst>
            <a:outerShdw blurRad="38100" dist="38100" dir="2700000" algn="tl">
              <a:srgbClr val="DDDDDD"/>
            </a:outerShdw>
          </a:effectLst>
          <a:latin typeface="Arial" charset="0"/>
          <a:ea typeface="ＭＳ Ｐゴシック" charset="0"/>
        </a:defRPr>
      </a:lvl9pPr>
    </p:titleStyle>
    <p:bodyStyle>
      <a:lvl1pPr marL="342891" indent="-342891" algn="l" rtl="0" eaLnBrk="0" fontAlgn="base" hangingPunct="0">
        <a:spcBef>
          <a:spcPct val="20000"/>
        </a:spcBef>
        <a:spcAft>
          <a:spcPct val="0"/>
        </a:spcAft>
        <a:buChar char="•"/>
        <a:defRPr sz="2000" b="1">
          <a:solidFill>
            <a:schemeClr val="tx1"/>
          </a:solidFill>
          <a:latin typeface="+mn-lt"/>
          <a:ea typeface="+mn-ea"/>
          <a:cs typeface="ＭＳ Ｐゴシック" charset="0"/>
        </a:defRPr>
      </a:lvl1pPr>
      <a:lvl2pPr marL="742932" indent="-285744" algn="l" rtl="0" eaLnBrk="0" fontAlgn="base" hangingPunct="0">
        <a:spcBef>
          <a:spcPct val="20000"/>
        </a:spcBef>
        <a:spcAft>
          <a:spcPct val="0"/>
        </a:spcAft>
        <a:buChar char="–"/>
        <a:defRPr sz="2000" b="1">
          <a:solidFill>
            <a:srgbClr val="0033CC"/>
          </a:solidFill>
          <a:latin typeface="+mn-lt"/>
          <a:ea typeface="+mn-ea"/>
        </a:defRPr>
      </a:lvl2pPr>
      <a:lvl3pPr marL="1142971" indent="-228594" algn="l" rtl="0" eaLnBrk="0" fontAlgn="base" hangingPunct="0">
        <a:spcBef>
          <a:spcPct val="20000"/>
        </a:spcBef>
        <a:spcAft>
          <a:spcPct val="0"/>
        </a:spcAft>
        <a:buChar char="•"/>
        <a:defRPr sz="2000" b="1">
          <a:solidFill>
            <a:srgbClr val="0033CC"/>
          </a:solidFill>
          <a:latin typeface="+mn-lt"/>
          <a:ea typeface="+mn-ea"/>
        </a:defRPr>
      </a:lvl3pPr>
      <a:lvl4pPr marL="1600160" indent="-228594" algn="l" rtl="0" eaLnBrk="0" fontAlgn="base" hangingPunct="0">
        <a:spcBef>
          <a:spcPct val="20000"/>
        </a:spcBef>
        <a:spcAft>
          <a:spcPct val="0"/>
        </a:spcAft>
        <a:buChar char="–"/>
        <a:defRPr b="1">
          <a:solidFill>
            <a:schemeClr val="tx1"/>
          </a:solidFill>
          <a:latin typeface="+mn-lt"/>
          <a:ea typeface="+mn-ea"/>
        </a:defRPr>
      </a:lvl4pPr>
      <a:lvl5pPr marL="2057349" indent="-228594" algn="l" rtl="0" eaLnBrk="0" fontAlgn="base" hangingPunct="0">
        <a:spcBef>
          <a:spcPct val="20000"/>
        </a:spcBef>
        <a:spcAft>
          <a:spcPct val="0"/>
        </a:spcAft>
        <a:buChar char="»"/>
        <a:defRPr b="1">
          <a:solidFill>
            <a:schemeClr val="tx1"/>
          </a:solidFill>
          <a:latin typeface="+mn-lt"/>
          <a:ea typeface="+mn-ea"/>
        </a:defRPr>
      </a:lvl5pPr>
      <a:lvl6pPr marL="2514537" indent="-228594" algn="l" rtl="0" fontAlgn="base">
        <a:spcBef>
          <a:spcPct val="20000"/>
        </a:spcBef>
        <a:spcAft>
          <a:spcPct val="0"/>
        </a:spcAft>
        <a:buChar char="»"/>
        <a:defRPr b="1">
          <a:solidFill>
            <a:schemeClr val="tx1"/>
          </a:solidFill>
          <a:latin typeface="+mn-lt"/>
          <a:ea typeface="+mn-ea"/>
        </a:defRPr>
      </a:lvl6pPr>
      <a:lvl7pPr marL="2971726" indent="-228594" algn="l" rtl="0" fontAlgn="base">
        <a:spcBef>
          <a:spcPct val="20000"/>
        </a:spcBef>
        <a:spcAft>
          <a:spcPct val="0"/>
        </a:spcAft>
        <a:buChar char="»"/>
        <a:defRPr b="1">
          <a:solidFill>
            <a:schemeClr val="tx1"/>
          </a:solidFill>
          <a:latin typeface="+mn-lt"/>
          <a:ea typeface="+mn-ea"/>
        </a:defRPr>
      </a:lvl7pPr>
      <a:lvl8pPr marL="3428914" indent="-228594" algn="l" rtl="0" fontAlgn="base">
        <a:spcBef>
          <a:spcPct val="20000"/>
        </a:spcBef>
        <a:spcAft>
          <a:spcPct val="0"/>
        </a:spcAft>
        <a:buChar char="»"/>
        <a:defRPr b="1">
          <a:solidFill>
            <a:schemeClr val="tx1"/>
          </a:solidFill>
          <a:latin typeface="+mn-lt"/>
          <a:ea typeface="+mn-ea"/>
        </a:defRPr>
      </a:lvl8pPr>
      <a:lvl9pPr marL="3886103" indent="-228594" algn="l" rtl="0" fontAlgn="base">
        <a:spcBef>
          <a:spcPct val="20000"/>
        </a:spcBef>
        <a:spcAft>
          <a:spcPct val="0"/>
        </a:spcAft>
        <a:buChar char="»"/>
        <a:defRPr b="1">
          <a:solidFill>
            <a:schemeClr val="tx1"/>
          </a:solidFill>
          <a:latin typeface="+mn-lt"/>
          <a:ea typeface="+mn-ea"/>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11013017" y="0"/>
            <a:ext cx="1191683" cy="1131888"/>
          </a:xfrm>
          <a:prstGeom prst="rect">
            <a:avLst/>
          </a:prstGeom>
          <a:solidFill>
            <a:schemeClr val="accent3"/>
          </a:solidFill>
        </p:spPr>
      </p:pic>
      <p:sp>
        <p:nvSpPr>
          <p:cNvPr id="1026" name="Rectangle 2"/>
          <p:cNvSpPr>
            <a:spLocks noGrp="1" noChangeArrowheads="1"/>
          </p:cNvSpPr>
          <p:nvPr>
            <p:ph type="title"/>
          </p:nvPr>
        </p:nvSpPr>
        <p:spPr bwMode="auto">
          <a:xfrm>
            <a:off x="1162050" y="100014"/>
            <a:ext cx="9850967" cy="6572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833966" y="1257301"/>
            <a:ext cx="10748433" cy="5027613"/>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2" name="Line 8"/>
          <p:cNvSpPr>
            <a:spLocks noChangeShapeType="1"/>
          </p:cNvSpPr>
          <p:nvPr/>
        </p:nvSpPr>
        <p:spPr bwMode="auto">
          <a:xfrm>
            <a:off x="1564218" y="817563"/>
            <a:ext cx="9103783" cy="0"/>
          </a:xfrm>
          <a:prstGeom prst="line">
            <a:avLst/>
          </a:prstGeom>
          <a:noFill/>
          <a:ln w="57150" cmpd="thickThin">
            <a:solidFill>
              <a:schemeClr val="tx1"/>
            </a:solidFill>
            <a:round/>
            <a:headEnd/>
            <a:tailEnd/>
          </a:ln>
          <a:effectLst/>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pic>
        <p:nvPicPr>
          <p:cNvPr id="1030" name="Picture 22" descr="fermi_logo_small"/>
          <p:cNvPicPr>
            <a:picLocks noChangeAspect="1" noChangeArrowheads="1"/>
          </p:cNvPicPr>
          <p:nvPr/>
        </p:nvPicPr>
        <p:blipFill>
          <a:blip r:embed="rId14"/>
          <a:srcRect/>
          <a:stretch>
            <a:fillRect/>
          </a:stretch>
        </p:blipFill>
        <p:spPr bwMode="auto">
          <a:xfrm>
            <a:off x="1" y="0"/>
            <a:ext cx="1162049" cy="1017588"/>
          </a:xfrm>
          <a:prstGeom prst="rect">
            <a:avLst/>
          </a:prstGeom>
          <a:noFill/>
          <a:ln w="9525">
            <a:noFill/>
            <a:miter lim="800000"/>
            <a:headEnd/>
            <a:tailEnd/>
          </a:ln>
        </p:spPr>
      </p:pic>
      <p:sp>
        <p:nvSpPr>
          <p:cNvPr id="16" name="Footer Placeholder 15"/>
          <p:cNvSpPr>
            <a:spLocks noGrp="1"/>
          </p:cNvSpPr>
          <p:nvPr>
            <p:ph type="ftr" sz="quarter" idx="3"/>
          </p:nvPr>
        </p:nvSpPr>
        <p:spPr>
          <a:xfrm>
            <a:off x="4165600" y="6400801"/>
            <a:ext cx="38608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endParaRPr lang="en-US"/>
          </a:p>
        </p:txBody>
      </p:sp>
      <p:sp>
        <p:nvSpPr>
          <p:cNvPr id="17" name="Date Placeholder 16"/>
          <p:cNvSpPr>
            <a:spLocks noGrp="1"/>
          </p:cNvSpPr>
          <p:nvPr>
            <p:ph type="dt" sz="half" idx="2"/>
          </p:nvPr>
        </p:nvSpPr>
        <p:spPr>
          <a:xfrm>
            <a:off x="833967" y="640080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b="1">
                <a:solidFill>
                  <a:srgbClr val="3333CC"/>
                </a:solidFill>
              </a:defRPr>
            </a:lvl1pPr>
          </a:lstStyle>
          <a:p>
            <a:fld id="{85018E18-6F20-9B40-B59F-E626772599FC}" type="datetime1">
              <a:rPr lang="en-US" smtClean="0"/>
              <a:t>10/13/26</a:t>
            </a:fld>
            <a:endParaRPr lang="en-US"/>
          </a:p>
        </p:txBody>
      </p:sp>
      <p:sp>
        <p:nvSpPr>
          <p:cNvPr id="18" name="Slide Number Placeholder 17"/>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b="1">
                <a:solidFill>
                  <a:srgbClr val="3333CC"/>
                </a:solidFill>
              </a:defRPr>
            </a:lvl1pPr>
          </a:lstStyle>
          <a:p>
            <a:fld id="{4BD41DB2-6B19-DC46-9B1B-06E3AE57B241}" type="slidenum">
              <a:rPr lang="en-US"/>
              <a:pPr/>
              <a:t>‹#›</a:t>
            </a:fld>
            <a:endParaRPr lang="en-US"/>
          </a:p>
        </p:txBody>
      </p:sp>
    </p:spTree>
    <p:extLst>
      <p:ext uri="{BB962C8B-B14F-4D97-AF65-F5344CB8AC3E}">
        <p14:creationId xmlns:p14="http://schemas.microsoft.com/office/powerpoint/2010/main" val="260382700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ransition/>
  <p:hf hdr="0" ftr="0" dt="0"/>
  <p:txStyles>
    <p:titleStyle>
      <a:lvl1pPr algn="ctr" rtl="0" fontAlgn="base">
        <a:spcBef>
          <a:spcPct val="0"/>
        </a:spcBef>
        <a:spcAft>
          <a:spcPct val="0"/>
        </a:spcAft>
        <a:defRPr sz="2400" b="1">
          <a:solidFill>
            <a:srgbClr val="D43E2E"/>
          </a:solidFill>
          <a:effectLst>
            <a:outerShdw blurRad="38100" dist="38100" dir="2700000" algn="tl">
              <a:srgbClr val="DDDDDD"/>
            </a:outerShdw>
          </a:effectLst>
          <a:latin typeface="+mj-lt"/>
          <a:ea typeface="ＭＳ Ｐゴシック" pitchFamily="1" charset="-128"/>
          <a:cs typeface="ＭＳ Ｐゴシック" pitchFamily="1" charset="-128"/>
        </a:defRPr>
      </a:lvl1pPr>
      <a:lvl2pPr algn="ctr" rtl="0" fontAlgn="base">
        <a:spcBef>
          <a:spcPct val="0"/>
        </a:spcBef>
        <a:spcAft>
          <a:spcPct val="0"/>
        </a:spcAft>
        <a:defRPr sz="2400" b="1">
          <a:solidFill>
            <a:srgbClr val="D43E2E"/>
          </a:solidFill>
          <a:effectLst>
            <a:outerShdw blurRad="38100" dist="38100" dir="2700000" algn="tl">
              <a:srgbClr val="DDDDDD"/>
            </a:outerShdw>
          </a:effectLst>
          <a:latin typeface="Arial" pitchFamily="-112" charset="0"/>
          <a:ea typeface="ＭＳ Ｐゴシック" pitchFamily="1" charset="-128"/>
          <a:cs typeface="ＭＳ Ｐゴシック" pitchFamily="1" charset="-128"/>
        </a:defRPr>
      </a:lvl2pPr>
      <a:lvl3pPr algn="ctr" rtl="0" fontAlgn="base">
        <a:spcBef>
          <a:spcPct val="0"/>
        </a:spcBef>
        <a:spcAft>
          <a:spcPct val="0"/>
        </a:spcAft>
        <a:defRPr sz="2400" b="1">
          <a:solidFill>
            <a:srgbClr val="D43E2E"/>
          </a:solidFill>
          <a:effectLst>
            <a:outerShdw blurRad="38100" dist="38100" dir="2700000" algn="tl">
              <a:srgbClr val="DDDDDD"/>
            </a:outerShdw>
          </a:effectLst>
          <a:latin typeface="Arial" pitchFamily="-112" charset="0"/>
          <a:ea typeface="ＭＳ Ｐゴシック" pitchFamily="1" charset="-128"/>
          <a:cs typeface="ＭＳ Ｐゴシック" pitchFamily="1" charset="-128"/>
        </a:defRPr>
      </a:lvl3pPr>
      <a:lvl4pPr algn="ctr" rtl="0" fontAlgn="base">
        <a:spcBef>
          <a:spcPct val="0"/>
        </a:spcBef>
        <a:spcAft>
          <a:spcPct val="0"/>
        </a:spcAft>
        <a:defRPr sz="2400" b="1">
          <a:solidFill>
            <a:srgbClr val="D43E2E"/>
          </a:solidFill>
          <a:effectLst>
            <a:outerShdw blurRad="38100" dist="38100" dir="2700000" algn="tl">
              <a:srgbClr val="DDDDDD"/>
            </a:outerShdw>
          </a:effectLst>
          <a:latin typeface="Arial" pitchFamily="-112" charset="0"/>
          <a:ea typeface="ＭＳ Ｐゴシック" pitchFamily="1" charset="-128"/>
          <a:cs typeface="ＭＳ Ｐゴシック" pitchFamily="1" charset="-128"/>
        </a:defRPr>
      </a:lvl4pPr>
      <a:lvl5pPr algn="ctr" rtl="0" fontAlgn="base">
        <a:spcBef>
          <a:spcPct val="0"/>
        </a:spcBef>
        <a:spcAft>
          <a:spcPct val="0"/>
        </a:spcAft>
        <a:defRPr sz="2400" b="1">
          <a:solidFill>
            <a:srgbClr val="D43E2E"/>
          </a:solidFill>
          <a:effectLst>
            <a:outerShdw blurRad="38100" dist="38100" dir="2700000" algn="tl">
              <a:srgbClr val="DDDDDD"/>
            </a:outerShdw>
          </a:effectLst>
          <a:latin typeface="Arial" pitchFamily="-112" charset="0"/>
          <a:ea typeface="ＭＳ Ｐゴシック" pitchFamily="1" charset="-128"/>
          <a:cs typeface="ＭＳ Ｐゴシック" pitchFamily="1" charset="-128"/>
        </a:defRPr>
      </a:lvl5pPr>
      <a:lvl6pPr marL="457200" algn="ctr" rtl="0" eaLnBrk="1" fontAlgn="base" hangingPunct="1">
        <a:spcBef>
          <a:spcPct val="0"/>
        </a:spcBef>
        <a:spcAft>
          <a:spcPct val="0"/>
        </a:spcAft>
        <a:defRPr sz="2400" b="1">
          <a:solidFill>
            <a:srgbClr val="D43E2E"/>
          </a:solidFill>
          <a:effectLst>
            <a:outerShdw blurRad="38100" dist="38100" dir="2700000" algn="tl">
              <a:srgbClr val="DDDDDD"/>
            </a:outerShdw>
          </a:effectLst>
          <a:latin typeface="Arial" pitchFamily="-112" charset="0"/>
        </a:defRPr>
      </a:lvl6pPr>
      <a:lvl7pPr marL="914400" algn="ctr" rtl="0" eaLnBrk="1" fontAlgn="base" hangingPunct="1">
        <a:spcBef>
          <a:spcPct val="0"/>
        </a:spcBef>
        <a:spcAft>
          <a:spcPct val="0"/>
        </a:spcAft>
        <a:defRPr sz="2400" b="1">
          <a:solidFill>
            <a:srgbClr val="D43E2E"/>
          </a:solidFill>
          <a:effectLst>
            <a:outerShdw blurRad="38100" dist="38100" dir="2700000" algn="tl">
              <a:srgbClr val="DDDDDD"/>
            </a:outerShdw>
          </a:effectLst>
          <a:latin typeface="Arial" pitchFamily="-112" charset="0"/>
        </a:defRPr>
      </a:lvl7pPr>
      <a:lvl8pPr marL="1371600" algn="ctr" rtl="0" eaLnBrk="1" fontAlgn="base" hangingPunct="1">
        <a:spcBef>
          <a:spcPct val="0"/>
        </a:spcBef>
        <a:spcAft>
          <a:spcPct val="0"/>
        </a:spcAft>
        <a:defRPr sz="2400" b="1">
          <a:solidFill>
            <a:srgbClr val="D43E2E"/>
          </a:solidFill>
          <a:effectLst>
            <a:outerShdw blurRad="38100" dist="38100" dir="2700000" algn="tl">
              <a:srgbClr val="DDDDDD"/>
            </a:outerShdw>
          </a:effectLst>
          <a:latin typeface="Arial" pitchFamily="-112" charset="0"/>
        </a:defRPr>
      </a:lvl8pPr>
      <a:lvl9pPr marL="1828800" algn="ctr" rtl="0" eaLnBrk="1" fontAlgn="base" hangingPunct="1">
        <a:spcBef>
          <a:spcPct val="0"/>
        </a:spcBef>
        <a:spcAft>
          <a:spcPct val="0"/>
        </a:spcAft>
        <a:defRPr sz="2400" b="1">
          <a:solidFill>
            <a:srgbClr val="D43E2E"/>
          </a:solidFill>
          <a:effectLst>
            <a:outerShdw blurRad="38100" dist="38100" dir="2700000" algn="tl">
              <a:srgbClr val="DDDDDD"/>
            </a:outerShdw>
          </a:effectLst>
          <a:latin typeface="Arial" pitchFamily="-112" charset="0"/>
        </a:defRPr>
      </a:lvl9pPr>
    </p:titleStyle>
    <p:bodyStyle>
      <a:lvl1pPr marL="342900" indent="-342900" algn="l" rtl="0" fontAlgn="base">
        <a:spcBef>
          <a:spcPct val="20000"/>
        </a:spcBef>
        <a:spcAft>
          <a:spcPct val="0"/>
        </a:spcAft>
        <a:buChar char="•"/>
        <a:defRPr sz="2000" b="1">
          <a:solidFill>
            <a:schemeClr val="tx1"/>
          </a:solidFill>
          <a:latin typeface="+mn-lt"/>
          <a:ea typeface="ＭＳ Ｐゴシック" pitchFamily="1" charset="-128"/>
          <a:cs typeface="ＭＳ Ｐゴシック" pitchFamily="1" charset="-128"/>
        </a:defRPr>
      </a:lvl1pPr>
      <a:lvl2pPr marL="742950" indent="-285750" algn="l" rtl="0" fontAlgn="base">
        <a:spcBef>
          <a:spcPct val="20000"/>
        </a:spcBef>
        <a:spcAft>
          <a:spcPct val="0"/>
        </a:spcAft>
        <a:buChar char="–"/>
        <a:defRPr sz="2000" b="1">
          <a:solidFill>
            <a:srgbClr val="0033CC"/>
          </a:solidFill>
          <a:latin typeface="+mn-lt"/>
          <a:ea typeface="ＭＳ Ｐゴシック" pitchFamily="-112" charset="-128"/>
        </a:defRPr>
      </a:lvl2pPr>
      <a:lvl3pPr marL="1143000" indent="-228600" algn="l" rtl="0" fontAlgn="base">
        <a:spcBef>
          <a:spcPct val="20000"/>
        </a:spcBef>
        <a:spcAft>
          <a:spcPct val="0"/>
        </a:spcAft>
        <a:buChar char="•"/>
        <a:defRPr sz="2000" b="1">
          <a:solidFill>
            <a:srgbClr val="FF0000"/>
          </a:solidFill>
          <a:latin typeface="+mn-lt"/>
          <a:ea typeface="ＭＳ Ｐゴシック" pitchFamily="-112" charset="-128"/>
        </a:defRPr>
      </a:lvl3pPr>
      <a:lvl4pPr marL="1600200" indent="-228600" algn="l" rtl="0" fontAlgn="base">
        <a:spcBef>
          <a:spcPct val="20000"/>
        </a:spcBef>
        <a:spcAft>
          <a:spcPct val="0"/>
        </a:spcAft>
        <a:buChar char="–"/>
        <a:defRPr b="1">
          <a:solidFill>
            <a:schemeClr val="tx1"/>
          </a:solidFill>
          <a:latin typeface="+mn-lt"/>
          <a:ea typeface="ＭＳ Ｐゴシック" pitchFamily="-112" charset="-128"/>
        </a:defRPr>
      </a:lvl4pPr>
      <a:lvl5pPr marL="2057400" indent="-228600" algn="l" rtl="0" fontAlgn="base">
        <a:spcBef>
          <a:spcPct val="20000"/>
        </a:spcBef>
        <a:spcAft>
          <a:spcPct val="0"/>
        </a:spcAft>
        <a:buChar char="»"/>
        <a:defRPr b="1">
          <a:solidFill>
            <a:schemeClr val="tx1"/>
          </a:solidFill>
          <a:latin typeface="+mn-lt"/>
          <a:ea typeface="ＭＳ Ｐゴシック" pitchFamily="-112" charset="-128"/>
        </a:defRPr>
      </a:lvl5pPr>
      <a:lvl6pPr marL="2514600" indent="-228600" algn="l" rtl="0" eaLnBrk="1" fontAlgn="base" hangingPunct="1">
        <a:spcBef>
          <a:spcPct val="20000"/>
        </a:spcBef>
        <a:spcAft>
          <a:spcPct val="0"/>
        </a:spcAft>
        <a:buChar char="»"/>
        <a:defRPr b="1">
          <a:solidFill>
            <a:schemeClr val="tx1"/>
          </a:solidFill>
          <a:latin typeface="+mn-lt"/>
          <a:ea typeface="ＭＳ Ｐゴシック" pitchFamily="-112" charset="-128"/>
        </a:defRPr>
      </a:lvl6pPr>
      <a:lvl7pPr marL="2971800" indent="-228600" algn="l" rtl="0" eaLnBrk="1" fontAlgn="base" hangingPunct="1">
        <a:spcBef>
          <a:spcPct val="20000"/>
        </a:spcBef>
        <a:spcAft>
          <a:spcPct val="0"/>
        </a:spcAft>
        <a:buChar char="»"/>
        <a:defRPr b="1">
          <a:solidFill>
            <a:schemeClr val="tx1"/>
          </a:solidFill>
          <a:latin typeface="+mn-lt"/>
          <a:ea typeface="ＭＳ Ｐゴシック" pitchFamily="-112" charset="-128"/>
        </a:defRPr>
      </a:lvl7pPr>
      <a:lvl8pPr marL="3429000" indent="-228600" algn="l" rtl="0" eaLnBrk="1" fontAlgn="base" hangingPunct="1">
        <a:spcBef>
          <a:spcPct val="20000"/>
        </a:spcBef>
        <a:spcAft>
          <a:spcPct val="0"/>
        </a:spcAft>
        <a:buChar char="»"/>
        <a:defRPr b="1">
          <a:solidFill>
            <a:schemeClr val="tx1"/>
          </a:solidFill>
          <a:latin typeface="+mn-lt"/>
          <a:ea typeface="ＭＳ Ｐゴシック" pitchFamily="-112" charset="-128"/>
        </a:defRPr>
      </a:lvl8pPr>
      <a:lvl9pPr marL="3886200" indent="-228600" algn="l" rtl="0" eaLnBrk="1" fontAlgn="base" hangingPunct="1">
        <a:spcBef>
          <a:spcPct val="20000"/>
        </a:spcBef>
        <a:spcAft>
          <a:spcPct val="0"/>
        </a:spcAft>
        <a:buChar char="»"/>
        <a:defRPr b="1">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image" Target="../media/image16.png"/><Relationship Id="rId5" Type="http://schemas.openxmlformats.org/officeDocument/2006/relationships/image" Target="../media/image10.jpeg"/><Relationship Id="rId10" Type="http://schemas.openxmlformats.org/officeDocument/2006/relationships/image" Target="../media/image15.org&amp;utm_campaign=index&amp;utm_content=thumbnail&amp;_=20240117102319"/><Relationship Id="rId4" Type="http://schemas.openxmlformats.org/officeDocument/2006/relationships/image" Target="../media/image9.pn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53.xml"/><Relationship Id="rId6" Type="http://schemas.microsoft.com/office/2007/relationships/hdphoto" Target="../media/hdphoto2.wdp"/><Relationship Id="rId5" Type="http://schemas.openxmlformats.org/officeDocument/2006/relationships/image" Target="../media/image18.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jpeg"/><Relationship Id="rId18" Type="http://schemas.openxmlformats.org/officeDocument/2006/relationships/image" Target="../media/image34.emf"/><Relationship Id="rId3" Type="http://schemas.openxmlformats.org/officeDocument/2006/relationships/image" Target="../media/image19.jpeg"/><Relationship Id="rId7" Type="http://schemas.openxmlformats.org/officeDocument/2006/relationships/image" Target="../media/image23.jpeg"/><Relationship Id="rId12" Type="http://schemas.openxmlformats.org/officeDocument/2006/relationships/image" Target="../media/image28.png"/><Relationship Id="rId17" Type="http://schemas.openxmlformats.org/officeDocument/2006/relationships/image" Target="../media/image33.jpeg"/><Relationship Id="rId2" Type="http://schemas.openxmlformats.org/officeDocument/2006/relationships/notesSlide" Target="../notesSlides/notesSlide3.xml"/><Relationship Id="rId16" Type="http://schemas.openxmlformats.org/officeDocument/2006/relationships/image" Target="../media/image32.png"/><Relationship Id="rId1" Type="http://schemas.openxmlformats.org/officeDocument/2006/relationships/slideLayout" Target="../slideLayouts/slideLayout18.xml"/><Relationship Id="rId6" Type="http://schemas.openxmlformats.org/officeDocument/2006/relationships/image" Target="../media/image22.png"/><Relationship Id="rId11" Type="http://schemas.openxmlformats.org/officeDocument/2006/relationships/image" Target="../media/image27.jpe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19" Type="http://schemas.openxmlformats.org/officeDocument/2006/relationships/image" Target="../media/image35.jpeg"/><Relationship Id="rId4" Type="http://schemas.openxmlformats.org/officeDocument/2006/relationships/image" Target="../media/image20.jpg"/><Relationship Id="rId9" Type="http://schemas.openxmlformats.org/officeDocument/2006/relationships/image" Target="../media/image25.jpg"/><Relationship Id="rId14" Type="http://schemas.openxmlformats.org/officeDocument/2006/relationships/image" Target="../media/image30.png"/></Relationships>
</file>

<file path=ppt/slides/_rels/slide8.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39.pn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40.png"/><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xml"/><Relationship Id="rId1" Type="http://schemas.openxmlformats.org/officeDocument/2006/relationships/slideLayout" Target="../slideLayouts/slideLayout63.xml"/><Relationship Id="rId5" Type="http://schemas.openxmlformats.org/officeDocument/2006/relationships/image" Target="../media/image44.gif"/><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eg"/><Relationship Id="rId1" Type="http://schemas.openxmlformats.org/officeDocument/2006/relationships/slideLayout" Target="../slideLayouts/slideLayout59.xml"/><Relationship Id="rId6" Type="http://schemas.openxmlformats.org/officeDocument/2006/relationships/image" Target="../media/image47.png"/><Relationship Id="rId5" Type="http://schemas.openxmlformats.org/officeDocument/2006/relationships/hyperlink" Target="https://www.nature.com/articles/s41550-020-01287-8" TargetMode="External"/><Relationship Id="rId4" Type="http://schemas.openxmlformats.org/officeDocument/2006/relationships/hyperlink" Target="https://www.nature.com/articles/s41586-020-03077-8"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59.xml"/><Relationship Id="rId5" Type="http://schemas.openxmlformats.org/officeDocument/2006/relationships/image" Target="../media/image52.jpeg"/><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xml"/><Relationship Id="rId1" Type="http://schemas.openxmlformats.org/officeDocument/2006/relationships/slideLayout" Target="../slideLayouts/slideLayout71.xml"/><Relationship Id="rId4" Type="http://schemas.openxmlformats.org/officeDocument/2006/relationships/image" Target="../media/image5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0.xml"/><Relationship Id="rId1" Type="http://schemas.openxmlformats.org/officeDocument/2006/relationships/slideLayout" Target="../slideLayouts/slideLayout25.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22.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2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hyperlink" Target="https://fermi.gsfc.nasa.gov/science/mtgs/summerschool/"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8" Type="http://schemas.openxmlformats.org/officeDocument/2006/relationships/image" Target="../media/image73.jpeg"/><Relationship Id="rId13" Type="http://schemas.openxmlformats.org/officeDocument/2006/relationships/image" Target="../media/image78.png"/><Relationship Id="rId3" Type="http://schemas.openxmlformats.org/officeDocument/2006/relationships/image" Target="../media/image68.png"/><Relationship Id="rId7" Type="http://schemas.openxmlformats.org/officeDocument/2006/relationships/image" Target="../media/image72.png"/><Relationship Id="rId12" Type="http://schemas.openxmlformats.org/officeDocument/2006/relationships/image" Target="../media/image77.jpeg"/><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image" Target="../media/image71.jpeg"/><Relationship Id="rId11" Type="http://schemas.openxmlformats.org/officeDocument/2006/relationships/image" Target="../media/image76.pn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69.jpeg"/><Relationship Id="rId9" Type="http://schemas.openxmlformats.org/officeDocument/2006/relationships/image" Target="../media/image74.png"/></Relationships>
</file>

<file path=ppt/slides/_rels/slide3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4.xml"/><Relationship Id="rId1" Type="http://schemas.openxmlformats.org/officeDocument/2006/relationships/slideLayout" Target="../slideLayouts/slideLayout69.xml"/><Relationship Id="rId4" Type="http://schemas.openxmlformats.org/officeDocument/2006/relationships/image" Target="../media/image79.emf"/></Relationships>
</file>

<file path=ppt/slides/_rels/slide3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82.xml"/><Relationship Id="rId5" Type="http://schemas.openxmlformats.org/officeDocument/2006/relationships/image" Target="../media/image83.png"/><Relationship Id="rId4" Type="http://schemas.openxmlformats.org/officeDocument/2006/relationships/image" Target="../media/image82.png"/></Relationships>
</file>

<file path=ppt/slides/_rels/slide32.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notesSlide" Target="../notesSlides/notesSlide15.xml"/><Relationship Id="rId1" Type="http://schemas.openxmlformats.org/officeDocument/2006/relationships/slideLayout" Target="../slideLayouts/slideLayout36.xml"/><Relationship Id="rId4" Type="http://schemas.openxmlformats.org/officeDocument/2006/relationships/image" Target="../media/image85.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9A7E79B-F1F9-1335-D8F2-6C75CAB2E78A}"/>
              </a:ext>
            </a:extLst>
          </p:cNvPr>
          <p:cNvPicPr>
            <a:picLocks noChangeAspect="1"/>
          </p:cNvPicPr>
          <p:nvPr/>
        </p:nvPicPr>
        <p:blipFill>
          <a:blip r:embed="rId2">
            <a:alphaModFix amt="40000"/>
          </a:blip>
          <a:srcRect t="32405" r="-1" b="24283"/>
          <a:stretch>
            <a:fillRect/>
          </a:stretch>
        </p:blipFill>
        <p:spPr>
          <a:xfrm rot="21600000">
            <a:off x="20" y="10"/>
            <a:ext cx="12191980" cy="6857990"/>
          </a:xfrm>
          <a:prstGeom prst="rect">
            <a:avLst/>
          </a:prstGeom>
        </p:spPr>
      </p:pic>
      <p:sp>
        <p:nvSpPr>
          <p:cNvPr id="2" name="Title 1">
            <a:extLst>
              <a:ext uri="{FF2B5EF4-FFF2-40B4-BE49-F238E27FC236}">
                <a16:creationId xmlns:a16="http://schemas.microsoft.com/office/drawing/2014/main" id="{B9E29C7C-4007-199B-90AB-C1038EA62F86}"/>
              </a:ext>
            </a:extLst>
          </p:cNvPr>
          <p:cNvSpPr>
            <a:spLocks noGrp="1"/>
          </p:cNvSpPr>
          <p:nvPr>
            <p:ph type="ctrTitle"/>
          </p:nvPr>
        </p:nvSpPr>
        <p:spPr>
          <a:xfrm>
            <a:off x="965200" y="965200"/>
            <a:ext cx="10261600" cy="3564869"/>
          </a:xfrm>
        </p:spPr>
        <p:txBody>
          <a:bodyPr>
            <a:normAutofit/>
          </a:bodyPr>
          <a:lstStyle/>
          <a:p>
            <a:pPr algn="l"/>
            <a:r>
              <a:rPr lang="en-US" sz="7200" dirty="0">
                <a:ln w="22225">
                  <a:solidFill>
                    <a:schemeClr val="tx1"/>
                  </a:solidFill>
                  <a:miter lim="800000"/>
                </a:ln>
                <a:noFill/>
              </a:rPr>
              <a:t>Space-based Gamma-ray Astronomy in the Fermi Era</a:t>
            </a:r>
          </a:p>
        </p:txBody>
      </p:sp>
      <p:sp>
        <p:nvSpPr>
          <p:cNvPr id="3" name="Subtitle 2">
            <a:extLst>
              <a:ext uri="{FF2B5EF4-FFF2-40B4-BE49-F238E27FC236}">
                <a16:creationId xmlns:a16="http://schemas.microsoft.com/office/drawing/2014/main" id="{852A3962-32A2-1224-EF02-97886A5EBE08}"/>
              </a:ext>
            </a:extLst>
          </p:cNvPr>
          <p:cNvSpPr>
            <a:spLocks noGrp="1"/>
          </p:cNvSpPr>
          <p:nvPr>
            <p:ph type="subTitle" idx="1"/>
          </p:nvPr>
        </p:nvSpPr>
        <p:spPr>
          <a:xfrm>
            <a:off x="965200" y="4572002"/>
            <a:ext cx="10261600" cy="1202995"/>
          </a:xfrm>
        </p:spPr>
        <p:txBody>
          <a:bodyPr>
            <a:normAutofit/>
          </a:bodyPr>
          <a:lstStyle/>
          <a:p>
            <a:pPr algn="l"/>
            <a:r>
              <a:rPr lang="en-US" sz="3200"/>
              <a:t>Elizabeth Hays</a:t>
            </a:r>
          </a:p>
          <a:p>
            <a:pPr algn="l"/>
            <a:r>
              <a:rPr lang="en-US" sz="3200"/>
              <a:t>NASA Goddard Space Flight Center</a:t>
            </a:r>
          </a:p>
        </p:txBody>
      </p:sp>
    </p:spTree>
    <p:extLst>
      <p:ext uri="{BB962C8B-B14F-4D97-AF65-F5344CB8AC3E}">
        <p14:creationId xmlns:p14="http://schemas.microsoft.com/office/powerpoint/2010/main" val="69318957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2DD3ECE-6945-91FA-B227-0592DF5F3C17}"/>
              </a:ext>
            </a:extLst>
          </p:cNvPr>
          <p:cNvPicPr>
            <a:picLocks noChangeAspect="1"/>
          </p:cNvPicPr>
          <p:nvPr/>
        </p:nvPicPr>
        <p:blipFill>
          <a:blip r:embed="rId2">
            <a:alphaModFix amt="40000"/>
          </a:blip>
          <a:srcRect t="32405" r="-1" b="24283"/>
          <a:stretch>
            <a:fillRect/>
          </a:stretch>
        </p:blipFill>
        <p:spPr>
          <a:xfrm rot="21600000">
            <a:off x="20" y="10"/>
            <a:ext cx="12191980" cy="6857990"/>
          </a:xfrm>
          <a:prstGeom prst="rect">
            <a:avLst/>
          </a:prstGeom>
        </p:spPr>
      </p:pic>
      <p:sp>
        <p:nvSpPr>
          <p:cNvPr id="2" name="Title 1">
            <a:extLst>
              <a:ext uri="{FF2B5EF4-FFF2-40B4-BE49-F238E27FC236}">
                <a16:creationId xmlns:a16="http://schemas.microsoft.com/office/drawing/2014/main" id="{7BD87668-7EC7-240B-C92F-029987E2C7FB}"/>
              </a:ext>
            </a:extLst>
          </p:cNvPr>
          <p:cNvSpPr>
            <a:spLocks noGrp="1"/>
          </p:cNvSpPr>
          <p:nvPr>
            <p:ph type="title"/>
          </p:nvPr>
        </p:nvSpPr>
        <p:spPr>
          <a:xfrm>
            <a:off x="838200" y="365126"/>
            <a:ext cx="10515600" cy="950108"/>
          </a:xfrm>
          <a:solidFill>
            <a:schemeClr val="bg1"/>
          </a:solidFill>
        </p:spPr>
        <p:txBody>
          <a:bodyPr/>
          <a:lstStyle/>
          <a:p>
            <a:r>
              <a:rPr lang="en-US" dirty="0"/>
              <a:t>Overview</a:t>
            </a:r>
          </a:p>
        </p:txBody>
      </p:sp>
      <p:sp>
        <p:nvSpPr>
          <p:cNvPr id="3" name="Content Placeholder 2">
            <a:extLst>
              <a:ext uri="{FF2B5EF4-FFF2-40B4-BE49-F238E27FC236}">
                <a16:creationId xmlns:a16="http://schemas.microsoft.com/office/drawing/2014/main" id="{CB7CB7E3-4B55-AACB-4948-0E9677A50C52}"/>
              </a:ext>
            </a:extLst>
          </p:cNvPr>
          <p:cNvSpPr>
            <a:spLocks noGrp="1"/>
          </p:cNvSpPr>
          <p:nvPr>
            <p:ph idx="1"/>
          </p:nvPr>
        </p:nvSpPr>
        <p:spPr>
          <a:xfrm>
            <a:off x="838200" y="1825625"/>
            <a:ext cx="10515600" cy="2320490"/>
          </a:xfrm>
          <a:solidFill>
            <a:schemeClr val="bg1"/>
          </a:solidFill>
        </p:spPr>
        <p:txBody>
          <a:bodyPr/>
          <a:lstStyle/>
          <a:p>
            <a:r>
              <a:rPr lang="en-US" dirty="0"/>
              <a:t>Space-based gamma rays</a:t>
            </a:r>
          </a:p>
          <a:p>
            <a:r>
              <a:rPr lang="en-US" dirty="0"/>
              <a:t>Fermi mission status</a:t>
            </a:r>
          </a:p>
          <a:p>
            <a:r>
              <a:rPr lang="en-US" dirty="0"/>
              <a:t>High impact science in Fermi’s latest decade </a:t>
            </a:r>
          </a:p>
          <a:p>
            <a:r>
              <a:rPr lang="en-US" dirty="0"/>
              <a:t>Science and capabilities for the future</a:t>
            </a:r>
          </a:p>
        </p:txBody>
      </p:sp>
    </p:spTree>
    <p:extLst>
      <p:ext uri="{BB962C8B-B14F-4D97-AF65-F5344CB8AC3E}">
        <p14:creationId xmlns:p14="http://schemas.microsoft.com/office/powerpoint/2010/main" val="3158466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B0022-2B3A-9A44-60E3-8F589ED30D80}"/>
              </a:ext>
            </a:extLst>
          </p:cNvPr>
          <p:cNvSpPr>
            <a:spLocks noGrp="1"/>
          </p:cNvSpPr>
          <p:nvPr>
            <p:ph type="title"/>
          </p:nvPr>
        </p:nvSpPr>
        <p:spPr>
          <a:xfrm>
            <a:off x="838200" y="365125"/>
            <a:ext cx="10515600" cy="946841"/>
          </a:xfrm>
        </p:spPr>
        <p:txBody>
          <a:bodyPr/>
          <a:lstStyle/>
          <a:p>
            <a:r>
              <a:rPr lang="en-US" dirty="0"/>
              <a:t>Space-based Gamma Ray Astronomy</a:t>
            </a:r>
          </a:p>
        </p:txBody>
      </p:sp>
      <p:sp>
        <p:nvSpPr>
          <p:cNvPr id="3" name="Content Placeholder 2">
            <a:extLst>
              <a:ext uri="{FF2B5EF4-FFF2-40B4-BE49-F238E27FC236}">
                <a16:creationId xmlns:a16="http://schemas.microsoft.com/office/drawing/2014/main" id="{0E80B3DE-7126-2D16-C048-7DF2DF82D69E}"/>
              </a:ext>
            </a:extLst>
          </p:cNvPr>
          <p:cNvSpPr>
            <a:spLocks noGrp="1"/>
          </p:cNvSpPr>
          <p:nvPr>
            <p:ph idx="1"/>
          </p:nvPr>
        </p:nvSpPr>
        <p:spPr>
          <a:xfrm>
            <a:off x="838200" y="1311966"/>
            <a:ext cx="10515600" cy="5044384"/>
          </a:xfrm>
        </p:spPr>
        <p:txBody>
          <a:bodyPr>
            <a:normAutofit/>
          </a:bodyPr>
          <a:lstStyle/>
          <a:p>
            <a:r>
              <a:rPr lang="en-US" dirty="0"/>
              <a:t>Energies from 100s keV to </a:t>
            </a:r>
            <a:r>
              <a:rPr lang="en-US" dirty="0" err="1"/>
              <a:t>TeV</a:t>
            </a:r>
            <a:r>
              <a:rPr lang="en-US" dirty="0"/>
              <a:t> </a:t>
            </a:r>
          </a:p>
          <a:p>
            <a:pPr lvl="1"/>
            <a:r>
              <a:rPr lang="en-US" dirty="0"/>
              <a:t>Techniques range from photon absorption (scintillators, e.g. Fermi GBM)and shadowing (coded mask, e.g. Swift BAT) to Compton scattering (COSI) and pair production (e.g. AGILE, Fermi LAT)</a:t>
            </a:r>
          </a:p>
          <a:p>
            <a:r>
              <a:rPr lang="en-US" dirty="0"/>
              <a:t>Instruments typically wide or very wide field</a:t>
            </a:r>
          </a:p>
          <a:p>
            <a:pPr lvl="1"/>
            <a:r>
              <a:rPr lang="en-US" dirty="0"/>
              <a:t>Collection areas are relatively small (m</a:t>
            </a:r>
            <a:r>
              <a:rPr lang="en-US" baseline="30000" dirty="0"/>
              <a:t>2</a:t>
            </a:r>
            <a:r>
              <a:rPr lang="en-US" dirty="0"/>
              <a:t>) – many sources require relatively long exposures; data is “sparse” (with some notable exceptions)</a:t>
            </a:r>
          </a:p>
          <a:p>
            <a:pPr lvl="1"/>
            <a:r>
              <a:rPr lang="en-US" dirty="0"/>
              <a:t>Time scales of phenomena run from </a:t>
            </a:r>
            <a:r>
              <a:rPr lang="en-US" dirty="0" err="1"/>
              <a:t>ms</a:t>
            </a:r>
            <a:r>
              <a:rPr lang="en-US" dirty="0"/>
              <a:t> to years</a:t>
            </a:r>
          </a:p>
          <a:p>
            <a:pPr lvl="1"/>
            <a:r>
              <a:rPr lang="en-US" dirty="0"/>
              <a:t>Angular resolution limited and energy/process/physics dependent</a:t>
            </a:r>
          </a:p>
          <a:p>
            <a:pPr lvl="1"/>
            <a:r>
              <a:rPr lang="en-US" dirty="0"/>
              <a:t>Backgrounds are large (and some are also gamma rays)</a:t>
            </a:r>
          </a:p>
          <a:p>
            <a:r>
              <a:rPr lang="en-US" dirty="0"/>
              <a:t>Astronomy beyond the onset of non-thermal processes</a:t>
            </a:r>
          </a:p>
          <a:p>
            <a:pPr marL="0" indent="0">
              <a:buNone/>
            </a:pPr>
            <a:r>
              <a:rPr lang="en-US" i="1" dirty="0"/>
              <a:t>(why gamma-ray astronomers love particle astrophysics symposia)</a:t>
            </a:r>
          </a:p>
        </p:txBody>
      </p:sp>
      <p:sp>
        <p:nvSpPr>
          <p:cNvPr id="4" name="Slide Number Placeholder 3">
            <a:extLst>
              <a:ext uri="{FF2B5EF4-FFF2-40B4-BE49-F238E27FC236}">
                <a16:creationId xmlns:a16="http://schemas.microsoft.com/office/drawing/2014/main" id="{0DF6F4CB-EBC8-9D60-5E60-3B3078419548}"/>
              </a:ext>
            </a:extLst>
          </p:cNvPr>
          <p:cNvSpPr>
            <a:spLocks noGrp="1"/>
          </p:cNvSpPr>
          <p:nvPr>
            <p:ph type="sldNum" sz="quarter" idx="12"/>
          </p:nvPr>
        </p:nvSpPr>
        <p:spPr/>
        <p:txBody>
          <a:bodyPr/>
          <a:lstStyle/>
          <a:p>
            <a:fld id="{90D41652-3560-8A40-8424-91CCB7DEAB9A}" type="slidenum">
              <a:rPr lang="en-US" smtClean="0"/>
              <a:t>3</a:t>
            </a:fld>
            <a:endParaRPr lang="en-US"/>
          </a:p>
        </p:txBody>
      </p:sp>
    </p:spTree>
    <p:extLst>
      <p:ext uri="{BB962C8B-B14F-4D97-AF65-F5344CB8AC3E}">
        <p14:creationId xmlns:p14="http://schemas.microsoft.com/office/powerpoint/2010/main" val="3115707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BB85E-1E1B-7998-4CA5-C24DDD058608}"/>
              </a:ext>
            </a:extLst>
          </p:cNvPr>
          <p:cNvSpPr/>
          <p:nvPr/>
        </p:nvSpPr>
        <p:spPr>
          <a:xfrm>
            <a:off x="0" y="0"/>
            <a:ext cx="12192000" cy="305211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641A720F-80B3-FECE-222C-825E29732DD2}"/>
              </a:ext>
            </a:extLst>
          </p:cNvPr>
          <p:cNvSpPr>
            <a:spLocks noGrp="1"/>
          </p:cNvSpPr>
          <p:nvPr>
            <p:ph type="sldNum" sz="quarter" idx="12"/>
          </p:nvPr>
        </p:nvSpPr>
        <p:spPr/>
        <p:txBody>
          <a:bodyPr/>
          <a:lstStyle/>
          <a:p>
            <a:fld id="{90D41652-3560-8A40-8424-91CCB7DEAB9A}" type="slidenum">
              <a:rPr lang="en-US" smtClean="0"/>
              <a:t>4</a:t>
            </a:fld>
            <a:endParaRPr lang="en-US"/>
          </a:p>
        </p:txBody>
      </p:sp>
      <p:pic>
        <p:nvPicPr>
          <p:cNvPr id="3074" name="Picture 2" descr="Earth Science to Action - NASA Science">
            <a:extLst>
              <a:ext uri="{FF2B5EF4-FFF2-40B4-BE49-F238E27FC236}">
                <a16:creationId xmlns:a16="http://schemas.microsoft.com/office/drawing/2014/main" id="{F59CA35C-BE54-C1D2-E9AC-A82E6B7E97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94000"/>
            <a:ext cx="12192000" cy="40640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The Neil Gehrels Swift Observatory">
            <a:extLst>
              <a:ext uri="{FF2B5EF4-FFF2-40B4-BE49-F238E27FC236}">
                <a16:creationId xmlns:a16="http://schemas.microsoft.com/office/drawing/2014/main" id="{BF6B0291-5BA6-1DCC-0C5C-B817296F6E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4969" y="28349"/>
            <a:ext cx="1982190" cy="1783971"/>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Rendering of EIRSAT-1 in deployed configuration ">
            <a:extLst>
              <a:ext uri="{FF2B5EF4-FFF2-40B4-BE49-F238E27FC236}">
                <a16:creationId xmlns:a16="http://schemas.microsoft.com/office/drawing/2014/main" id="{72C4E819-C136-45C4-DB33-F8B6FA7E647B}"/>
              </a:ext>
            </a:extLst>
          </p:cNvPr>
          <p:cNvPicPr>
            <a:picLocks noChangeAspect="1" noChangeArrowheads="1"/>
          </p:cNvPicPr>
          <p:nvPr/>
        </p:nvPicPr>
        <p:blipFill rotWithShape="1">
          <a:blip r:embed="rId4">
            <a:alphaModFix/>
            <a:extLst>
              <a:ext uri="{28A0092B-C50C-407E-A947-70E740481C1C}">
                <a14:useLocalDpi xmlns:a14="http://schemas.microsoft.com/office/drawing/2010/main" val="0"/>
              </a:ext>
            </a:extLst>
          </a:blip>
          <a:srcRect l="11858" r="22365"/>
          <a:stretch/>
        </p:blipFill>
        <p:spPr bwMode="auto">
          <a:xfrm>
            <a:off x="2241745" y="3849056"/>
            <a:ext cx="977512" cy="835929"/>
          </a:xfrm>
          <a:prstGeom prst="rect">
            <a:avLst/>
          </a:prstGeom>
          <a:noFill/>
          <a:extLst>
            <a:ext uri="{909E8E84-426E-40DD-AFC4-6F175D3DCCD1}">
              <a14:hiddenFill xmlns:a14="http://schemas.microsoft.com/office/drawing/2010/main">
                <a:solidFill>
                  <a:srgbClr val="FFFFFF"/>
                </a:solidFill>
              </a14:hiddenFill>
            </a:ext>
          </a:extLst>
        </p:spPr>
      </p:pic>
      <p:pic>
        <p:nvPicPr>
          <p:cNvPr id="3094" name="Picture 22" descr="VZLUSAT-2">
            <a:extLst>
              <a:ext uri="{FF2B5EF4-FFF2-40B4-BE49-F238E27FC236}">
                <a16:creationId xmlns:a16="http://schemas.microsoft.com/office/drawing/2014/main" id="{26FF82F6-0D12-E795-A73C-F1B11CA39B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40327" y="3558971"/>
            <a:ext cx="953856" cy="82229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E143329-0B99-CE6F-73FC-5813A1F5548F}"/>
              </a:ext>
            </a:extLst>
          </p:cNvPr>
          <p:cNvSpPr txBox="1"/>
          <p:nvPr/>
        </p:nvSpPr>
        <p:spPr>
          <a:xfrm>
            <a:off x="2336636" y="4662058"/>
            <a:ext cx="977512" cy="369332"/>
          </a:xfrm>
          <a:prstGeom prst="rect">
            <a:avLst/>
          </a:prstGeom>
          <a:noFill/>
        </p:spPr>
        <p:txBody>
          <a:bodyPr wrap="none" rtlCol="0">
            <a:spAutoFit/>
          </a:bodyPr>
          <a:lstStyle/>
          <a:p>
            <a:r>
              <a:rPr lang="en-US" dirty="0">
                <a:solidFill>
                  <a:schemeClr val="bg1"/>
                </a:solidFill>
              </a:rPr>
              <a:t>EIRSAT-1</a:t>
            </a:r>
          </a:p>
        </p:txBody>
      </p:sp>
      <p:sp>
        <p:nvSpPr>
          <p:cNvPr id="10" name="TextBox 9">
            <a:extLst>
              <a:ext uri="{FF2B5EF4-FFF2-40B4-BE49-F238E27FC236}">
                <a16:creationId xmlns:a16="http://schemas.microsoft.com/office/drawing/2014/main" id="{7DFB0163-A697-CD48-6DF8-8D0E5A3A86B6}"/>
              </a:ext>
            </a:extLst>
          </p:cNvPr>
          <p:cNvSpPr txBox="1"/>
          <p:nvPr/>
        </p:nvSpPr>
        <p:spPr>
          <a:xfrm>
            <a:off x="5520173" y="4381261"/>
            <a:ext cx="1164742" cy="369332"/>
          </a:xfrm>
          <a:prstGeom prst="rect">
            <a:avLst/>
          </a:prstGeom>
          <a:noFill/>
        </p:spPr>
        <p:txBody>
          <a:bodyPr wrap="none" rtlCol="0">
            <a:spAutoFit/>
          </a:bodyPr>
          <a:lstStyle/>
          <a:p>
            <a:r>
              <a:rPr lang="en-US" dirty="0">
                <a:solidFill>
                  <a:schemeClr val="bg1"/>
                </a:solidFill>
              </a:rPr>
              <a:t>VZLUSAT-2</a:t>
            </a:r>
          </a:p>
        </p:txBody>
      </p:sp>
      <p:pic>
        <p:nvPicPr>
          <p:cNvPr id="3096" name="Picture 24" descr="GRBAlpha">
            <a:extLst>
              <a:ext uri="{FF2B5EF4-FFF2-40B4-BE49-F238E27FC236}">
                <a16:creationId xmlns:a16="http://schemas.microsoft.com/office/drawing/2014/main" id="{417F537D-8861-4741-C9EE-8E51E008BA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36648" y="3655893"/>
            <a:ext cx="1052882" cy="78867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675BBBF3-9FF4-178A-423D-94FF8F7D943B}"/>
              </a:ext>
            </a:extLst>
          </p:cNvPr>
          <p:cNvSpPr txBox="1"/>
          <p:nvPr/>
        </p:nvSpPr>
        <p:spPr>
          <a:xfrm>
            <a:off x="3831577" y="4429506"/>
            <a:ext cx="1118576" cy="369332"/>
          </a:xfrm>
          <a:prstGeom prst="rect">
            <a:avLst/>
          </a:prstGeom>
          <a:noFill/>
        </p:spPr>
        <p:txBody>
          <a:bodyPr wrap="none" rtlCol="0">
            <a:spAutoFit/>
          </a:bodyPr>
          <a:lstStyle/>
          <a:p>
            <a:r>
              <a:rPr lang="en-US" dirty="0" err="1">
                <a:solidFill>
                  <a:schemeClr val="bg1"/>
                </a:solidFill>
              </a:rPr>
              <a:t>GRBAlpha</a:t>
            </a:r>
            <a:endParaRPr lang="en-US" dirty="0">
              <a:solidFill>
                <a:schemeClr val="bg1"/>
              </a:solidFill>
            </a:endParaRPr>
          </a:p>
        </p:txBody>
      </p:sp>
      <p:pic>
        <p:nvPicPr>
          <p:cNvPr id="3098" name="Picture 26" descr="International Space Station - NASA">
            <a:extLst>
              <a:ext uri="{FF2B5EF4-FFF2-40B4-BE49-F238E27FC236}">
                <a16:creationId xmlns:a16="http://schemas.microsoft.com/office/drawing/2014/main" id="{DC77AFB2-ED4B-30D0-1C17-F2E83B084C5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75485" y="2642338"/>
            <a:ext cx="3822700" cy="21209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05FC1E7-4A94-EA73-3DA8-1A1CA2297F0B}"/>
              </a:ext>
            </a:extLst>
          </p:cNvPr>
          <p:cNvSpPr txBox="1"/>
          <p:nvPr/>
        </p:nvSpPr>
        <p:spPr>
          <a:xfrm>
            <a:off x="9263042" y="3968592"/>
            <a:ext cx="1698607" cy="923330"/>
          </a:xfrm>
          <a:prstGeom prst="rect">
            <a:avLst/>
          </a:prstGeom>
          <a:noFill/>
        </p:spPr>
        <p:txBody>
          <a:bodyPr wrap="none" rtlCol="0">
            <a:spAutoFit/>
          </a:bodyPr>
          <a:lstStyle/>
          <a:p>
            <a:r>
              <a:rPr lang="en-US" b="1" dirty="0">
                <a:solidFill>
                  <a:schemeClr val="bg1"/>
                </a:solidFill>
              </a:rPr>
              <a:t>On ISS</a:t>
            </a:r>
          </a:p>
          <a:p>
            <a:r>
              <a:rPr lang="en-US" dirty="0" err="1">
                <a:solidFill>
                  <a:schemeClr val="bg1"/>
                </a:solidFill>
              </a:rPr>
              <a:t>GlowBug</a:t>
            </a:r>
            <a:r>
              <a:rPr lang="en-US" dirty="0">
                <a:solidFill>
                  <a:schemeClr val="bg1"/>
                </a:solidFill>
              </a:rPr>
              <a:t>, MAXI</a:t>
            </a:r>
          </a:p>
          <a:p>
            <a:r>
              <a:rPr lang="en-US" dirty="0">
                <a:solidFill>
                  <a:schemeClr val="bg1"/>
                </a:solidFill>
              </a:rPr>
              <a:t>CALET</a:t>
            </a:r>
          </a:p>
        </p:txBody>
      </p:sp>
      <p:sp>
        <p:nvSpPr>
          <p:cNvPr id="15" name="TextBox 14">
            <a:extLst>
              <a:ext uri="{FF2B5EF4-FFF2-40B4-BE49-F238E27FC236}">
                <a16:creationId xmlns:a16="http://schemas.microsoft.com/office/drawing/2014/main" id="{31E674BF-0CDB-B103-16E0-E3D794E0A2AC}"/>
              </a:ext>
            </a:extLst>
          </p:cNvPr>
          <p:cNvSpPr txBox="1"/>
          <p:nvPr/>
        </p:nvSpPr>
        <p:spPr>
          <a:xfrm>
            <a:off x="3144583" y="1518819"/>
            <a:ext cx="2507481" cy="369332"/>
          </a:xfrm>
          <a:prstGeom prst="rect">
            <a:avLst/>
          </a:prstGeom>
          <a:noFill/>
        </p:spPr>
        <p:txBody>
          <a:bodyPr wrap="none" rtlCol="0">
            <a:spAutoFit/>
          </a:bodyPr>
          <a:lstStyle/>
          <a:p>
            <a:r>
              <a:rPr lang="en-US" dirty="0">
                <a:solidFill>
                  <a:schemeClr val="bg1"/>
                </a:solidFill>
              </a:rPr>
              <a:t>Neil Gehrels Swift (BAT)</a:t>
            </a:r>
          </a:p>
        </p:txBody>
      </p:sp>
      <p:pic>
        <p:nvPicPr>
          <p:cNvPr id="3100" name="Picture 28" descr="GECAM A, B (KX 08A, 08B / Xiaoji, Xiaomu) - Gunter's Space Page">
            <a:extLst>
              <a:ext uri="{FF2B5EF4-FFF2-40B4-BE49-F238E27FC236}">
                <a16:creationId xmlns:a16="http://schemas.microsoft.com/office/drawing/2014/main" id="{004A8ACA-F837-3244-F24D-75CFAB238FF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53031" y="3028749"/>
            <a:ext cx="1881150" cy="1199233"/>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B5114A7C-01A2-6921-E803-FDA20A910D46}"/>
              </a:ext>
            </a:extLst>
          </p:cNvPr>
          <p:cNvSpPr txBox="1"/>
          <p:nvPr/>
        </p:nvSpPr>
        <p:spPr>
          <a:xfrm>
            <a:off x="7026399" y="4273497"/>
            <a:ext cx="893706" cy="369332"/>
          </a:xfrm>
          <a:prstGeom prst="rect">
            <a:avLst/>
          </a:prstGeom>
          <a:noFill/>
        </p:spPr>
        <p:txBody>
          <a:bodyPr wrap="none" rtlCol="0">
            <a:spAutoFit/>
          </a:bodyPr>
          <a:lstStyle/>
          <a:p>
            <a:r>
              <a:rPr lang="en-US" dirty="0">
                <a:solidFill>
                  <a:schemeClr val="bg1"/>
                </a:solidFill>
              </a:rPr>
              <a:t>GECAM</a:t>
            </a:r>
          </a:p>
        </p:txBody>
      </p:sp>
      <p:pic>
        <p:nvPicPr>
          <p:cNvPr id="3102" name="Picture 30" descr="SVOM - Gunter's Space Page">
            <a:extLst>
              <a:ext uri="{FF2B5EF4-FFF2-40B4-BE49-F238E27FC236}">
                <a16:creationId xmlns:a16="http://schemas.microsoft.com/office/drawing/2014/main" id="{D12C10DE-8B57-760D-3FFA-907C1B718DA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63042" y="541451"/>
            <a:ext cx="2890974" cy="1851869"/>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34126CCB-5222-ECCD-1972-75B4DA211165}"/>
              </a:ext>
            </a:extLst>
          </p:cNvPr>
          <p:cNvSpPr txBox="1"/>
          <p:nvPr/>
        </p:nvSpPr>
        <p:spPr>
          <a:xfrm>
            <a:off x="9877436" y="2080378"/>
            <a:ext cx="2068063" cy="646331"/>
          </a:xfrm>
          <a:prstGeom prst="rect">
            <a:avLst/>
          </a:prstGeom>
          <a:noFill/>
        </p:spPr>
        <p:txBody>
          <a:bodyPr wrap="square" rtlCol="0">
            <a:spAutoFit/>
          </a:bodyPr>
          <a:lstStyle/>
          <a:p>
            <a:r>
              <a:rPr lang="en-US" dirty="0">
                <a:solidFill>
                  <a:schemeClr val="bg1"/>
                </a:solidFill>
              </a:rPr>
              <a:t>SVOM (ECLAIRS, GRM)</a:t>
            </a:r>
          </a:p>
        </p:txBody>
      </p:sp>
      <p:sp>
        <p:nvSpPr>
          <p:cNvPr id="19" name="TextBox 18">
            <a:extLst>
              <a:ext uri="{FF2B5EF4-FFF2-40B4-BE49-F238E27FC236}">
                <a16:creationId xmlns:a16="http://schemas.microsoft.com/office/drawing/2014/main" id="{8F7AC9C2-BE38-741B-79D2-474A34E8046B}"/>
              </a:ext>
            </a:extLst>
          </p:cNvPr>
          <p:cNvSpPr txBox="1"/>
          <p:nvPr/>
        </p:nvSpPr>
        <p:spPr>
          <a:xfrm>
            <a:off x="1542819" y="3232399"/>
            <a:ext cx="4037431" cy="369332"/>
          </a:xfrm>
          <a:prstGeom prst="rect">
            <a:avLst/>
          </a:prstGeom>
          <a:noFill/>
        </p:spPr>
        <p:txBody>
          <a:bodyPr wrap="square" rtlCol="0">
            <a:spAutoFit/>
          </a:bodyPr>
          <a:lstStyle/>
          <a:p>
            <a:r>
              <a:rPr lang="en-US" dirty="0">
                <a:solidFill>
                  <a:schemeClr val="bg1"/>
                </a:solidFill>
              </a:rPr>
              <a:t>Gamma-ray Burst small satellites</a:t>
            </a:r>
          </a:p>
        </p:txBody>
      </p:sp>
      <p:pic>
        <p:nvPicPr>
          <p:cNvPr id="3" name="Picture 2" descr="File:Einstein Probe illustration.png">
            <a:extLst>
              <a:ext uri="{FF2B5EF4-FFF2-40B4-BE49-F238E27FC236}">
                <a16:creationId xmlns:a16="http://schemas.microsoft.com/office/drawing/2014/main" id="{7985B4DE-238F-DAE2-CFE8-F71B7BDE731B}"/>
              </a:ext>
            </a:extLst>
          </p:cNvPr>
          <p:cNvPicPr>
            <a:picLocks noChangeAspect="1"/>
          </p:cNvPicPr>
          <p:nvPr/>
        </p:nvPicPr>
        <p:blipFill>
          <a:blip r:embed="rId10"/>
          <a:stretch>
            <a:fillRect/>
          </a:stretch>
        </p:blipFill>
        <p:spPr>
          <a:xfrm>
            <a:off x="9472" y="891001"/>
            <a:ext cx="3199184" cy="1516279"/>
          </a:xfrm>
          <a:prstGeom prst="rect">
            <a:avLst/>
          </a:prstGeom>
        </p:spPr>
      </p:pic>
      <p:sp>
        <p:nvSpPr>
          <p:cNvPr id="7" name="TextBox 6">
            <a:extLst>
              <a:ext uri="{FF2B5EF4-FFF2-40B4-BE49-F238E27FC236}">
                <a16:creationId xmlns:a16="http://schemas.microsoft.com/office/drawing/2014/main" id="{475C90BA-F7F4-B2F7-D78A-C27D70ECBFB9}"/>
              </a:ext>
            </a:extLst>
          </p:cNvPr>
          <p:cNvSpPr txBox="1"/>
          <p:nvPr/>
        </p:nvSpPr>
        <p:spPr>
          <a:xfrm>
            <a:off x="825433" y="2357377"/>
            <a:ext cx="2236638" cy="369332"/>
          </a:xfrm>
          <a:prstGeom prst="rect">
            <a:avLst/>
          </a:prstGeom>
          <a:noFill/>
        </p:spPr>
        <p:txBody>
          <a:bodyPr wrap="none" rtlCol="0">
            <a:spAutoFit/>
          </a:bodyPr>
          <a:lstStyle/>
          <a:p>
            <a:r>
              <a:rPr lang="en-US" dirty="0">
                <a:solidFill>
                  <a:schemeClr val="bg1"/>
                </a:solidFill>
              </a:rPr>
              <a:t>Einstein Probe (WXT)</a:t>
            </a:r>
          </a:p>
        </p:txBody>
      </p:sp>
      <p:pic>
        <p:nvPicPr>
          <p:cNvPr id="20" name="Picture 19" descr="Fermi Learning Center">
            <a:extLst>
              <a:ext uri="{FF2B5EF4-FFF2-40B4-BE49-F238E27FC236}">
                <a16:creationId xmlns:a16="http://schemas.microsoft.com/office/drawing/2014/main" id="{B6214416-6D66-AAC4-3F2C-B98171A91AD7}"/>
              </a:ext>
            </a:extLst>
          </p:cNvPr>
          <p:cNvPicPr>
            <a:picLocks noChangeAspect="1"/>
          </p:cNvPicPr>
          <p:nvPr/>
        </p:nvPicPr>
        <p:blipFill>
          <a:blip r:embed="rId11"/>
          <a:stretch>
            <a:fillRect/>
          </a:stretch>
        </p:blipFill>
        <p:spPr>
          <a:xfrm rot="1704023">
            <a:off x="5035180" y="678721"/>
            <a:ext cx="5142467" cy="1626250"/>
          </a:xfrm>
          <a:prstGeom prst="rect">
            <a:avLst/>
          </a:prstGeom>
        </p:spPr>
      </p:pic>
      <p:sp>
        <p:nvSpPr>
          <p:cNvPr id="21" name="TextBox 20">
            <a:extLst>
              <a:ext uri="{FF2B5EF4-FFF2-40B4-BE49-F238E27FC236}">
                <a16:creationId xmlns:a16="http://schemas.microsoft.com/office/drawing/2014/main" id="{024732CF-D646-26E0-73B9-AC00917C4943}"/>
              </a:ext>
            </a:extLst>
          </p:cNvPr>
          <p:cNvSpPr txBox="1"/>
          <p:nvPr/>
        </p:nvSpPr>
        <p:spPr>
          <a:xfrm>
            <a:off x="5874306" y="1646349"/>
            <a:ext cx="719877" cy="369332"/>
          </a:xfrm>
          <a:prstGeom prst="rect">
            <a:avLst/>
          </a:prstGeom>
          <a:noFill/>
        </p:spPr>
        <p:txBody>
          <a:bodyPr wrap="none" rtlCol="0">
            <a:spAutoFit/>
          </a:bodyPr>
          <a:lstStyle/>
          <a:p>
            <a:r>
              <a:rPr lang="en-US" dirty="0">
                <a:solidFill>
                  <a:schemeClr val="bg1"/>
                </a:solidFill>
              </a:rPr>
              <a:t>Fermi</a:t>
            </a:r>
          </a:p>
        </p:txBody>
      </p:sp>
      <p:sp>
        <p:nvSpPr>
          <p:cNvPr id="22" name="TextBox 21">
            <a:extLst>
              <a:ext uri="{FF2B5EF4-FFF2-40B4-BE49-F238E27FC236}">
                <a16:creationId xmlns:a16="http://schemas.microsoft.com/office/drawing/2014/main" id="{70260EAD-CF96-FB6F-4D69-798D61E939AC}"/>
              </a:ext>
            </a:extLst>
          </p:cNvPr>
          <p:cNvSpPr txBox="1"/>
          <p:nvPr/>
        </p:nvSpPr>
        <p:spPr>
          <a:xfrm>
            <a:off x="365946" y="3957968"/>
            <a:ext cx="1363253" cy="646331"/>
          </a:xfrm>
          <a:prstGeom prst="rect">
            <a:avLst/>
          </a:prstGeom>
          <a:noFill/>
        </p:spPr>
        <p:txBody>
          <a:bodyPr wrap="square" rtlCol="0">
            <a:spAutoFit/>
          </a:bodyPr>
          <a:lstStyle/>
          <a:p>
            <a:r>
              <a:rPr lang="en-US" dirty="0" err="1">
                <a:solidFill>
                  <a:schemeClr val="bg1"/>
                </a:solidFill>
              </a:rPr>
              <a:t>StarBurst</a:t>
            </a:r>
            <a:r>
              <a:rPr lang="en-US" dirty="0">
                <a:solidFill>
                  <a:schemeClr val="bg1"/>
                </a:solidFill>
              </a:rPr>
              <a:t> </a:t>
            </a:r>
          </a:p>
          <a:p>
            <a:r>
              <a:rPr lang="en-US" dirty="0">
                <a:solidFill>
                  <a:schemeClr val="bg1"/>
                </a:solidFill>
              </a:rPr>
              <a:t>(NET 2028)</a:t>
            </a:r>
          </a:p>
        </p:txBody>
      </p:sp>
      <p:sp>
        <p:nvSpPr>
          <p:cNvPr id="23" name="TextBox 22">
            <a:extLst>
              <a:ext uri="{FF2B5EF4-FFF2-40B4-BE49-F238E27FC236}">
                <a16:creationId xmlns:a16="http://schemas.microsoft.com/office/drawing/2014/main" id="{4A85F03A-6170-5DED-2C3B-1550ED658D4C}"/>
              </a:ext>
            </a:extLst>
          </p:cNvPr>
          <p:cNvSpPr txBox="1"/>
          <p:nvPr/>
        </p:nvSpPr>
        <p:spPr>
          <a:xfrm>
            <a:off x="4732747" y="2305966"/>
            <a:ext cx="1363253" cy="646331"/>
          </a:xfrm>
          <a:prstGeom prst="rect">
            <a:avLst/>
          </a:prstGeom>
          <a:noFill/>
        </p:spPr>
        <p:txBody>
          <a:bodyPr wrap="square" rtlCol="0">
            <a:spAutoFit/>
          </a:bodyPr>
          <a:lstStyle/>
          <a:p>
            <a:r>
              <a:rPr lang="en-US" dirty="0">
                <a:solidFill>
                  <a:schemeClr val="bg1"/>
                </a:solidFill>
              </a:rPr>
              <a:t>COSI </a:t>
            </a:r>
          </a:p>
          <a:p>
            <a:r>
              <a:rPr lang="en-US" dirty="0">
                <a:solidFill>
                  <a:schemeClr val="bg1"/>
                </a:solidFill>
              </a:rPr>
              <a:t>(NET 2027)</a:t>
            </a:r>
          </a:p>
        </p:txBody>
      </p:sp>
    </p:spTree>
    <p:extLst>
      <p:ext uri="{BB962C8B-B14F-4D97-AF65-F5344CB8AC3E}">
        <p14:creationId xmlns:p14="http://schemas.microsoft.com/office/powerpoint/2010/main" val="3921979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9" name="Chord 3128">
            <a:extLst>
              <a:ext uri="{FF2B5EF4-FFF2-40B4-BE49-F238E27FC236}">
                <a16:creationId xmlns:a16="http://schemas.microsoft.com/office/drawing/2014/main" id="{0B417F24-60B0-D6C6-1BC2-753C72B65810}"/>
              </a:ext>
            </a:extLst>
          </p:cNvPr>
          <p:cNvSpPr/>
          <p:nvPr/>
        </p:nvSpPr>
        <p:spPr>
          <a:xfrm rot="14902868" flipH="1">
            <a:off x="-954410" y="2271679"/>
            <a:ext cx="14126199" cy="20507045"/>
          </a:xfrm>
          <a:prstGeom prst="chord">
            <a:avLst>
              <a:gd name="adj1" fmla="val 6147934"/>
              <a:gd name="adj2" fmla="val 11820026"/>
            </a:avLst>
          </a:prstGeom>
          <a:solidFill>
            <a:schemeClr val="bg2">
              <a:alpha val="3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C4B1D123-0AC5-F6DE-80C0-D3081E6934B2}"/>
              </a:ext>
            </a:extLst>
          </p:cNvPr>
          <p:cNvSpPr txBox="1"/>
          <p:nvPr/>
        </p:nvSpPr>
        <p:spPr>
          <a:xfrm>
            <a:off x="6095997" y="850007"/>
            <a:ext cx="4218723" cy="46166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ptos" panose="02110004020202020204"/>
                <a:ea typeface="+mn-ea"/>
                <a:cs typeface="+mn-cs"/>
              </a:rPr>
              <a:t>Large Area Telescope (LAT)</a:t>
            </a:r>
          </a:p>
        </p:txBody>
      </p:sp>
      <p:sp>
        <p:nvSpPr>
          <p:cNvPr id="4" name="TextBox 3">
            <a:extLst>
              <a:ext uri="{FF2B5EF4-FFF2-40B4-BE49-F238E27FC236}">
                <a16:creationId xmlns:a16="http://schemas.microsoft.com/office/drawing/2014/main" id="{504DC731-362D-E4E9-11F2-D460C78BFD03}"/>
              </a:ext>
            </a:extLst>
          </p:cNvPr>
          <p:cNvSpPr txBox="1"/>
          <p:nvPr/>
        </p:nvSpPr>
        <p:spPr>
          <a:xfrm>
            <a:off x="6358669" y="3275930"/>
            <a:ext cx="4764219" cy="46166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ptos" panose="02110004020202020204"/>
                <a:ea typeface="+mn-ea"/>
                <a:cs typeface="+mn-cs"/>
              </a:rPr>
              <a:t>Gamma-ray Burst Monitor (GBM)</a:t>
            </a:r>
          </a:p>
        </p:txBody>
      </p:sp>
      <p:cxnSp>
        <p:nvCxnSpPr>
          <p:cNvPr id="6" name="Straight Arrow Connector 5">
            <a:extLst>
              <a:ext uri="{FF2B5EF4-FFF2-40B4-BE49-F238E27FC236}">
                <a16:creationId xmlns:a16="http://schemas.microsoft.com/office/drawing/2014/main" id="{5B6714CB-E6EA-3039-6C5B-465F015EFD10}"/>
              </a:ext>
            </a:extLst>
          </p:cNvPr>
          <p:cNvCxnSpPr>
            <a:cxnSpLocks/>
            <a:stCxn id="3" idx="1"/>
          </p:cNvCxnSpPr>
          <p:nvPr/>
        </p:nvCxnSpPr>
        <p:spPr>
          <a:xfrm flipH="1">
            <a:off x="5473522" y="1080840"/>
            <a:ext cx="622475" cy="22096"/>
          </a:xfrm>
          <a:prstGeom prst="straightConnector1">
            <a:avLst/>
          </a:prstGeom>
          <a:ln w="38100" cmpd="thinThick">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4CA57ED-61E6-36E0-E10B-30D9014DA7CC}"/>
              </a:ext>
            </a:extLst>
          </p:cNvPr>
          <p:cNvCxnSpPr>
            <a:cxnSpLocks/>
            <a:stCxn id="4" idx="1"/>
          </p:cNvCxnSpPr>
          <p:nvPr/>
        </p:nvCxnSpPr>
        <p:spPr>
          <a:xfrm flipH="1" flipV="1">
            <a:off x="5448855" y="2699424"/>
            <a:ext cx="909814" cy="807339"/>
          </a:xfrm>
          <a:prstGeom prst="straightConnector1">
            <a:avLst/>
          </a:prstGeom>
          <a:ln w="38100" cmpd="thinThick">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1F328DA-17C7-696B-A32C-F5B0634056EE}"/>
              </a:ext>
            </a:extLst>
          </p:cNvPr>
          <p:cNvSpPr txBox="1"/>
          <p:nvPr/>
        </p:nvSpPr>
        <p:spPr>
          <a:xfrm>
            <a:off x="4149257" y="5501558"/>
            <a:ext cx="1485363" cy="738664"/>
          </a:xfrm>
          <a:prstGeom prst="rect">
            <a:avLst/>
          </a:prstGeom>
          <a:solidFill>
            <a:schemeClr val="tx1"/>
          </a:solidFill>
          <a:ln w="22225">
            <a:solidFill>
              <a:schemeClr val="accent1"/>
            </a:solidFill>
          </a:ln>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Mission Operations Center (MOC)</a:t>
            </a:r>
          </a:p>
        </p:txBody>
      </p:sp>
      <p:sp>
        <p:nvSpPr>
          <p:cNvPr id="10" name="TextBox 9">
            <a:extLst>
              <a:ext uri="{FF2B5EF4-FFF2-40B4-BE49-F238E27FC236}">
                <a16:creationId xmlns:a16="http://schemas.microsoft.com/office/drawing/2014/main" id="{EF9E2DA9-316F-3A4E-C548-619EE5735040}"/>
              </a:ext>
            </a:extLst>
          </p:cNvPr>
          <p:cNvSpPr txBox="1"/>
          <p:nvPr/>
        </p:nvSpPr>
        <p:spPr>
          <a:xfrm>
            <a:off x="6382941" y="4884499"/>
            <a:ext cx="2303859" cy="523220"/>
          </a:xfrm>
          <a:prstGeom prst="rect">
            <a:avLst/>
          </a:prstGeom>
          <a:solidFill>
            <a:schemeClr val="tx1"/>
          </a:solidFill>
          <a:ln w="22225">
            <a:solidFill>
              <a:schemeClr val="accent1"/>
            </a:solidFill>
          </a:ln>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Fermi Science Support Center (FSSC)</a:t>
            </a:r>
          </a:p>
        </p:txBody>
      </p:sp>
      <p:sp>
        <p:nvSpPr>
          <p:cNvPr id="11" name="TextBox 10">
            <a:extLst>
              <a:ext uri="{FF2B5EF4-FFF2-40B4-BE49-F238E27FC236}">
                <a16:creationId xmlns:a16="http://schemas.microsoft.com/office/drawing/2014/main" id="{AB5A9AF9-09D0-6625-A6D4-90E9FBF5CF57}"/>
              </a:ext>
            </a:extLst>
          </p:cNvPr>
          <p:cNvSpPr txBox="1"/>
          <p:nvPr/>
        </p:nvSpPr>
        <p:spPr>
          <a:xfrm>
            <a:off x="6376448" y="5608443"/>
            <a:ext cx="2310352" cy="523220"/>
          </a:xfrm>
          <a:prstGeom prst="rect">
            <a:avLst/>
          </a:prstGeom>
          <a:solidFill>
            <a:schemeClr val="tx1"/>
          </a:solidFill>
          <a:ln w="22225">
            <a:solidFill>
              <a:schemeClr val="accent1"/>
            </a:solidFill>
          </a:ln>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LAT Instrument Science Operations Center (LISOC)</a:t>
            </a:r>
          </a:p>
        </p:txBody>
      </p:sp>
      <p:sp>
        <p:nvSpPr>
          <p:cNvPr id="12" name="TextBox 11">
            <a:extLst>
              <a:ext uri="{FF2B5EF4-FFF2-40B4-BE49-F238E27FC236}">
                <a16:creationId xmlns:a16="http://schemas.microsoft.com/office/drawing/2014/main" id="{24A4D413-BAC2-7569-3533-102FA4DCD373}"/>
              </a:ext>
            </a:extLst>
          </p:cNvPr>
          <p:cNvSpPr txBox="1"/>
          <p:nvPr/>
        </p:nvSpPr>
        <p:spPr>
          <a:xfrm>
            <a:off x="6376450" y="6289610"/>
            <a:ext cx="2310351" cy="523220"/>
          </a:xfrm>
          <a:prstGeom prst="rect">
            <a:avLst/>
          </a:prstGeom>
          <a:solidFill>
            <a:schemeClr val="tx1"/>
          </a:solidFill>
          <a:ln w="22225">
            <a:solidFill>
              <a:schemeClr val="accent1"/>
            </a:solidFill>
          </a:ln>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GBM Instrument Operations Center (GIOC)</a:t>
            </a:r>
          </a:p>
        </p:txBody>
      </p:sp>
      <p:sp>
        <p:nvSpPr>
          <p:cNvPr id="13" name="TextBox 12">
            <a:extLst>
              <a:ext uri="{FF2B5EF4-FFF2-40B4-BE49-F238E27FC236}">
                <a16:creationId xmlns:a16="http://schemas.microsoft.com/office/drawing/2014/main" id="{40957B93-352F-719F-22DA-A59DAA893B0E}"/>
              </a:ext>
            </a:extLst>
          </p:cNvPr>
          <p:cNvSpPr txBox="1"/>
          <p:nvPr/>
        </p:nvSpPr>
        <p:spPr>
          <a:xfrm>
            <a:off x="9159945" y="4782193"/>
            <a:ext cx="2467763" cy="738664"/>
          </a:xfrm>
          <a:prstGeom prst="rect">
            <a:avLst/>
          </a:prstGeom>
          <a:solidFill>
            <a:schemeClr val="tx1"/>
          </a:solidFill>
          <a:ln w="22225">
            <a:solidFill>
              <a:schemeClr val="accent1"/>
            </a:solidFill>
          </a:ln>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High Energy Astrophysics Science Archive Research Center (HEASARC)</a:t>
            </a:r>
          </a:p>
        </p:txBody>
      </p:sp>
      <p:sp>
        <p:nvSpPr>
          <p:cNvPr id="14" name="TextBox 13">
            <a:extLst>
              <a:ext uri="{FF2B5EF4-FFF2-40B4-BE49-F238E27FC236}">
                <a16:creationId xmlns:a16="http://schemas.microsoft.com/office/drawing/2014/main" id="{94824968-43F1-7DEB-D492-860833C92ABD}"/>
              </a:ext>
            </a:extLst>
          </p:cNvPr>
          <p:cNvSpPr txBox="1"/>
          <p:nvPr/>
        </p:nvSpPr>
        <p:spPr>
          <a:xfrm>
            <a:off x="9159945" y="5900188"/>
            <a:ext cx="2467763" cy="523220"/>
          </a:xfrm>
          <a:prstGeom prst="rect">
            <a:avLst/>
          </a:prstGeom>
          <a:solidFill>
            <a:schemeClr val="tx1"/>
          </a:solidFill>
          <a:ln w="22225">
            <a:solidFill>
              <a:schemeClr val="accent1"/>
            </a:solidFill>
          </a:ln>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General Coordinates Network (GCN)</a:t>
            </a:r>
          </a:p>
        </p:txBody>
      </p:sp>
      <p:sp>
        <p:nvSpPr>
          <p:cNvPr id="15" name="TextBox 14">
            <a:extLst>
              <a:ext uri="{FF2B5EF4-FFF2-40B4-BE49-F238E27FC236}">
                <a16:creationId xmlns:a16="http://schemas.microsoft.com/office/drawing/2014/main" id="{B5851666-DF59-F1C5-F0A9-2A54C8EA3DED}"/>
              </a:ext>
            </a:extLst>
          </p:cNvPr>
          <p:cNvSpPr txBox="1"/>
          <p:nvPr/>
        </p:nvSpPr>
        <p:spPr>
          <a:xfrm>
            <a:off x="3542278" y="12130"/>
            <a:ext cx="6053839"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ptos" panose="02110004020202020204"/>
                <a:ea typeface="+mn-ea"/>
                <a:cs typeface="+mn-cs"/>
              </a:rPr>
              <a:t>Fermi Mission Elements</a:t>
            </a:r>
          </a:p>
        </p:txBody>
      </p:sp>
      <p:pic>
        <p:nvPicPr>
          <p:cNvPr id="16" name="Picture 2">
            <a:extLst>
              <a:ext uri="{FF2B5EF4-FFF2-40B4-BE49-F238E27FC236}">
                <a16:creationId xmlns:a16="http://schemas.microsoft.com/office/drawing/2014/main" id="{50A6FB81-AD11-D430-1279-BAFEC898BC5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2500" r="69667">
                        <a14:foregroundMark x1="25667" y1="27121" x2="25667" y2="27121"/>
                        <a14:foregroundMark x1="27250" y1="25758" x2="31583" y2="23939"/>
                        <a14:foregroundMark x1="31583" y1="23939" x2="30500" y2="15606"/>
                        <a14:foregroundMark x1="30500" y1="15606" x2="26333" y2="19242"/>
                        <a14:foregroundMark x1="26333" y1="19242" x2="26250" y2="20000"/>
                        <a14:foregroundMark x1="30250" y1="35000" x2="31333" y2="31364"/>
                        <a14:foregroundMark x1="33000" y1="19848" x2="33000" y2="19848"/>
                        <a14:foregroundMark x1="33167" y1="21364" x2="33167" y2="21364"/>
                        <a14:foregroundMark x1="33167" y1="23030" x2="33167" y2="23030"/>
                        <a14:foregroundMark x1="32833" y1="25909" x2="32833" y2="25909"/>
                        <a14:foregroundMark x1="33000" y1="25758" x2="33000" y2="25758"/>
                        <a14:foregroundMark x1="35000" y1="49545" x2="35000" y2="49545"/>
                        <a14:foregroundMark x1="29417" y1="77121" x2="29917" y2="80000"/>
                        <a14:foregroundMark x1="30000" y1="67424" x2="32250" y2="73333"/>
                        <a14:foregroundMark x1="32250" y1="73333" x2="33000" y2="77727"/>
                        <a14:foregroundMark x1="32333" y1="68182" x2="32333" y2="68182"/>
                        <a14:foregroundMark x1="30917" y1="62727" x2="30917" y2="62727"/>
                        <a14:foregroundMark x1="31583" y1="63485" x2="33333" y2="56970"/>
                        <a14:foregroundMark x1="33333" y1="56970" x2="33333" y2="56970"/>
                        <a14:foregroundMark x1="32583" y1="62424" x2="31917" y2="66970"/>
                        <a14:foregroundMark x1="28083" y1="62576" x2="31333" y2="61061"/>
                        <a14:foregroundMark x1="26833" y1="50909" x2="21667" y2="49697"/>
                        <a14:foregroundMark x1="18833" y1="44697" x2="16667" y2="42727"/>
                        <a14:foregroundMark x1="18750" y1="48030" x2="18167" y2="47273"/>
                        <a14:foregroundMark x1="17917" y1="48030" x2="17917" y2="48030"/>
                        <a14:foregroundMark x1="13417" y1="48182" x2="13417" y2="48182"/>
                        <a14:foregroundMark x1="12583" y1="48182" x2="13583" y2="48030"/>
                        <a14:foregroundMark x1="26000" y1="45455" x2="26000" y2="45455"/>
                        <a14:foregroundMark x1="46083" y1="52273" x2="46083" y2="52273"/>
                        <a14:foregroundMark x1="47917" y1="51061" x2="44417" y2="49394"/>
                        <a14:foregroundMark x1="69667" y1="51515" x2="69667" y2="58030"/>
                        <a14:foregroundMark x1="33250" y1="41970" x2="30917" y2="34697"/>
                        <a14:foregroundMark x1="30917" y1="34697" x2="33417" y2="42121"/>
                        <a14:foregroundMark x1="33417" y1="42121" x2="33417" y2="42121"/>
                        <a14:foregroundMark x1="36333" y1="41818" x2="31417" y2="36970"/>
                        <a14:foregroundMark x1="40833" y1="46515" x2="41167" y2="53636"/>
                        <a14:foregroundMark x1="39083" y1="53030" x2="39500" y2="42273"/>
                        <a14:foregroundMark x1="38500" y1="53485" x2="41083" y2="53939"/>
                        <a14:foregroundMark x1="38583" y1="54394" x2="40750" y2="56061"/>
                        <a14:foregroundMark x1="29500" y1="59848" x2="30250" y2="64242"/>
                        <a14:foregroundMark x1="33250" y1="75758" x2="33667" y2="82879"/>
                        <a14:foregroundMark x1="33667" y1="82879" x2="33667" y2="83485"/>
                        <a14:foregroundMark x1="14333" y1="48485" x2="14583" y2="47727"/>
                        <a14:foregroundMark x1="14250" y1="48182" x2="14917" y2="48485"/>
                        <a14:foregroundMark x1="19250" y1="43485" x2="18083" y2="44242"/>
                      </a14:backgroundRemoval>
                    </a14:imgEffect>
                  </a14:imgLayer>
                </a14:imgProps>
              </a:ext>
              <a:ext uri="{28A0092B-C50C-407E-A947-70E740481C1C}">
                <a14:useLocalDpi xmlns:a14="http://schemas.microsoft.com/office/drawing/2010/main" val="0"/>
              </a:ext>
            </a:extLst>
          </a:blip>
          <a:srcRect l="12359" r="24261"/>
          <a:stretch/>
        </p:blipFill>
        <p:spPr bwMode="auto">
          <a:xfrm rot="12757315">
            <a:off x="179198" y="598849"/>
            <a:ext cx="1808559" cy="156942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atellite Ground Station - 3D model by Harri Snellman (@rivetech) [29d734a]">
            <a:extLst>
              <a:ext uri="{FF2B5EF4-FFF2-40B4-BE49-F238E27FC236}">
                <a16:creationId xmlns:a16="http://schemas.microsoft.com/office/drawing/2014/main" id="{F97EDAB6-D6A0-475A-0071-81AE19D1147D}"/>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4352" b="90000" l="10000" r="90000">
                        <a14:foregroundMark x1="39740" y1="17130" x2="40104" y2="25556"/>
                        <a14:foregroundMark x1="40104" y1="25556" x2="40104" y2="25556"/>
                        <a14:foregroundMark x1="42031" y1="8981" x2="45729" y2="5741"/>
                        <a14:foregroundMark x1="40260" y1="15926" x2="40729" y2="9722"/>
                        <a14:foregroundMark x1="33177" y1="81019" x2="35000" y2="77778"/>
                        <a14:foregroundMark x1="61198" y1="21019" x2="65521" y2="22222"/>
                        <a14:foregroundMark x1="67292" y1="20648" x2="69583" y2="18796"/>
                        <a14:foregroundMark x1="65521" y1="29815" x2="65990" y2="27407"/>
                        <a14:foregroundMark x1="62187" y1="38426" x2="63125" y2="34630"/>
                        <a14:foregroundMark x1="48906" y1="78148" x2="50104" y2="78426"/>
                        <a14:foregroundMark x1="48438" y1="59537" x2="51979" y2="62500"/>
                        <a14:foregroundMark x1="51979" y1="62500" x2="51979" y2="62500"/>
                        <a14:foregroundMark x1="50000" y1="63241" x2="50000" y2="63241"/>
                        <a14:foregroundMark x1="40417" y1="32685" x2="40729" y2="36667"/>
                        <a14:foregroundMark x1="39896" y1="30741" x2="40104" y2="32500"/>
                        <a14:foregroundMark x1="39531" y1="27870" x2="39531" y2="27870"/>
                        <a14:foregroundMark x1="39531" y1="28704" x2="39740" y2="31944"/>
                        <a14:foregroundMark x1="39219" y1="25278" x2="39583" y2="27963"/>
                        <a14:foregroundMark x1="39219" y1="25278" x2="39323" y2="21481"/>
                        <a14:foregroundMark x1="46458" y1="4352" x2="46719" y2="5648"/>
                        <a14:foregroundMark x1="69792" y1="18889" x2="70677" y2="20278"/>
                        <a14:foregroundMark x1="59740" y1="18426" x2="53281" y2="15278"/>
                        <a14:foregroundMark x1="59167" y1="17407" x2="53385" y2="15185"/>
                        <a14:foregroundMark x1="57083" y1="16019" x2="52708" y2="14630"/>
                        <a14:foregroundMark x1="55573" y1="15463" x2="53646" y2="14352"/>
                        <a14:foregroundMark x1="60365" y1="28796" x2="61927" y2="27870"/>
                        <a14:foregroundMark x1="63125" y1="34815" x2="64063" y2="32315"/>
                        <a14:foregroundMark x1="61406" y1="31759" x2="61146" y2="31111"/>
                        <a14:foregroundMark x1="61146" y1="31019" x2="61875" y2="31852"/>
                        <a14:foregroundMark x1="64323" y1="37778" x2="64271" y2="38519"/>
                        <a14:foregroundMark x1="59635" y1="26481" x2="59010" y2="24074"/>
                        <a14:backgroundMark x1="51094" y1="72407" x2="51094" y2="72407"/>
                        <a14:backgroundMark x1="66094" y1="30463" x2="66094" y2="30463"/>
                        <a14:backgroundMark x1="65938" y1="30926" x2="66094" y2="30093"/>
                        <a14:backgroundMark x1="65990" y1="30185" x2="66094" y2="29259"/>
                        <a14:backgroundMark x1="45781" y1="63611" x2="45781" y2="63611"/>
                      </a14:backgroundRemoval>
                    </a14:imgEffect>
                  </a14:imgLayer>
                </a14:imgProps>
              </a:ext>
              <a:ext uri="{28A0092B-C50C-407E-A947-70E740481C1C}">
                <a14:useLocalDpi xmlns:a14="http://schemas.microsoft.com/office/drawing/2010/main" val="0"/>
              </a:ext>
            </a:extLst>
          </a:blip>
          <a:srcRect l="27999" r="23713"/>
          <a:stretch/>
        </p:blipFill>
        <p:spPr bwMode="auto">
          <a:xfrm rot="21444960" flipH="1">
            <a:off x="2871675" y="5569763"/>
            <a:ext cx="703619" cy="87480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BE88B35C-5708-05E4-16D4-1619DA381F64}"/>
              </a:ext>
            </a:extLst>
          </p:cNvPr>
          <p:cNvSpPr txBox="1"/>
          <p:nvPr/>
        </p:nvSpPr>
        <p:spPr>
          <a:xfrm>
            <a:off x="173664" y="1461743"/>
            <a:ext cx="1057389" cy="73866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TDRS SN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S &amp; Ku Band</a:t>
            </a:r>
          </a:p>
        </p:txBody>
      </p:sp>
      <p:sp>
        <p:nvSpPr>
          <p:cNvPr id="18" name="TextBox 17">
            <a:extLst>
              <a:ext uri="{FF2B5EF4-FFF2-40B4-BE49-F238E27FC236}">
                <a16:creationId xmlns:a16="http://schemas.microsoft.com/office/drawing/2014/main" id="{EA9AF953-7799-BCE3-04B0-3545EA6FDB3C}"/>
              </a:ext>
            </a:extLst>
          </p:cNvPr>
          <p:cNvSpPr txBox="1"/>
          <p:nvPr/>
        </p:nvSpPr>
        <p:spPr>
          <a:xfrm>
            <a:off x="1782451" y="5761689"/>
            <a:ext cx="1229964" cy="307777"/>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110004020202020204"/>
                <a:ea typeface="+mn-ea"/>
                <a:cs typeface="+mn-cs"/>
              </a:rPr>
              <a:t>White Sands</a:t>
            </a:r>
          </a:p>
        </p:txBody>
      </p:sp>
      <p:cxnSp>
        <p:nvCxnSpPr>
          <p:cNvPr id="20" name="Curved Connector 19">
            <a:extLst>
              <a:ext uri="{FF2B5EF4-FFF2-40B4-BE49-F238E27FC236}">
                <a16:creationId xmlns:a16="http://schemas.microsoft.com/office/drawing/2014/main" id="{C1E58942-1231-463E-AB30-43EBD7F291DD}"/>
              </a:ext>
            </a:extLst>
          </p:cNvPr>
          <p:cNvCxnSpPr>
            <a:cxnSpLocks/>
          </p:cNvCxnSpPr>
          <p:nvPr/>
        </p:nvCxnSpPr>
        <p:spPr>
          <a:xfrm rot="10800000">
            <a:off x="1554481" y="1569649"/>
            <a:ext cx="3423372" cy="2183041"/>
          </a:xfrm>
          <a:prstGeom prst="curvedConnector3">
            <a:avLst>
              <a:gd name="adj1" fmla="val 62821"/>
            </a:avLst>
          </a:prstGeom>
          <a:ln w="38100">
            <a:solidFill>
              <a:srgbClr val="FF40FF"/>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5" name="Curved Connector 24">
            <a:extLst>
              <a:ext uri="{FF2B5EF4-FFF2-40B4-BE49-F238E27FC236}">
                <a16:creationId xmlns:a16="http://schemas.microsoft.com/office/drawing/2014/main" id="{2F94FD7B-F15F-8769-BFEE-7A6839B8CE57}"/>
              </a:ext>
            </a:extLst>
          </p:cNvPr>
          <p:cNvCxnSpPr>
            <a:cxnSpLocks/>
          </p:cNvCxnSpPr>
          <p:nvPr/>
        </p:nvCxnSpPr>
        <p:spPr>
          <a:xfrm rot="10800000">
            <a:off x="1819656" y="1461744"/>
            <a:ext cx="2615184" cy="1998851"/>
          </a:xfrm>
          <a:prstGeom prst="curvedConnector3">
            <a:avLst>
              <a:gd name="adj1" fmla="val 53497"/>
            </a:avLst>
          </a:prstGeom>
          <a:ln w="38100">
            <a:solidFill>
              <a:schemeClr val="accent2"/>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0" name="Curved Connector 29">
            <a:extLst>
              <a:ext uri="{FF2B5EF4-FFF2-40B4-BE49-F238E27FC236}">
                <a16:creationId xmlns:a16="http://schemas.microsoft.com/office/drawing/2014/main" id="{F080C53B-4542-69DA-468F-172C84AC985D}"/>
              </a:ext>
            </a:extLst>
          </p:cNvPr>
          <p:cNvCxnSpPr>
            <a:cxnSpLocks/>
          </p:cNvCxnSpPr>
          <p:nvPr/>
        </p:nvCxnSpPr>
        <p:spPr>
          <a:xfrm rot="16200000" flipH="1">
            <a:off x="309964" y="3197027"/>
            <a:ext cx="3381085" cy="1477269"/>
          </a:xfrm>
          <a:prstGeom prst="curvedConnector3">
            <a:avLst>
              <a:gd name="adj1" fmla="val 50000"/>
            </a:avLst>
          </a:prstGeom>
          <a:ln w="38100">
            <a:solidFill>
              <a:srgbClr val="FF40FF"/>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3" name="Curved Connector 32">
            <a:extLst>
              <a:ext uri="{FF2B5EF4-FFF2-40B4-BE49-F238E27FC236}">
                <a16:creationId xmlns:a16="http://schemas.microsoft.com/office/drawing/2014/main" id="{1137B149-9938-92A2-C0B0-3B797BB42E39}"/>
              </a:ext>
            </a:extLst>
          </p:cNvPr>
          <p:cNvCxnSpPr>
            <a:cxnSpLocks/>
          </p:cNvCxnSpPr>
          <p:nvPr/>
        </p:nvCxnSpPr>
        <p:spPr>
          <a:xfrm rot="16200000" flipH="1">
            <a:off x="497071" y="3050529"/>
            <a:ext cx="3572061" cy="1603545"/>
          </a:xfrm>
          <a:prstGeom prst="curvedConnector3">
            <a:avLst>
              <a:gd name="adj1" fmla="val 50000"/>
            </a:avLst>
          </a:prstGeom>
          <a:ln w="38100">
            <a:solidFill>
              <a:schemeClr val="accent2"/>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52D79F72-9DD4-B059-33F3-824F5D9BEE4B}"/>
              </a:ext>
            </a:extLst>
          </p:cNvPr>
          <p:cNvCxnSpPr>
            <a:cxnSpLocks/>
            <a:endCxn id="9" idx="1"/>
          </p:cNvCxnSpPr>
          <p:nvPr/>
        </p:nvCxnSpPr>
        <p:spPr>
          <a:xfrm>
            <a:off x="3542276" y="5870053"/>
            <a:ext cx="606981" cy="837"/>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Elbow Connector 18">
            <a:extLst>
              <a:ext uri="{FF2B5EF4-FFF2-40B4-BE49-F238E27FC236}">
                <a16:creationId xmlns:a16="http://schemas.microsoft.com/office/drawing/2014/main" id="{B963F600-621C-C45E-EB8B-2CF8FA5BE0BA}"/>
              </a:ext>
            </a:extLst>
          </p:cNvPr>
          <p:cNvCxnSpPr>
            <a:cxnSpLocks/>
            <a:stCxn id="9" idx="3"/>
            <a:endCxn id="10" idx="1"/>
          </p:cNvCxnSpPr>
          <p:nvPr/>
        </p:nvCxnSpPr>
        <p:spPr>
          <a:xfrm flipV="1">
            <a:off x="5634620" y="5146109"/>
            <a:ext cx="748321" cy="724781"/>
          </a:xfrm>
          <a:prstGeom prst="bentConnector3">
            <a:avLst>
              <a:gd name="adj1" fmla="val 50000"/>
            </a:avLst>
          </a:prstGeom>
          <a:ln w="38100">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2" name="Elbow Connector 21">
            <a:extLst>
              <a:ext uri="{FF2B5EF4-FFF2-40B4-BE49-F238E27FC236}">
                <a16:creationId xmlns:a16="http://schemas.microsoft.com/office/drawing/2014/main" id="{0887080B-BADF-7F86-883F-CD64C5D8E851}"/>
              </a:ext>
            </a:extLst>
          </p:cNvPr>
          <p:cNvCxnSpPr>
            <a:cxnSpLocks/>
            <a:stCxn id="9" idx="3"/>
            <a:endCxn id="12" idx="1"/>
          </p:cNvCxnSpPr>
          <p:nvPr/>
        </p:nvCxnSpPr>
        <p:spPr>
          <a:xfrm>
            <a:off x="5634620" y="5870890"/>
            <a:ext cx="741830" cy="680330"/>
          </a:xfrm>
          <a:prstGeom prst="bentConnector3">
            <a:avLst>
              <a:gd name="adj1" fmla="val 50000"/>
            </a:avLst>
          </a:prstGeom>
          <a:ln w="38100">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B8BA223D-65AD-19BE-8D21-58E36051E0BF}"/>
              </a:ext>
            </a:extLst>
          </p:cNvPr>
          <p:cNvCxnSpPr>
            <a:cxnSpLocks/>
          </p:cNvCxnSpPr>
          <p:nvPr/>
        </p:nvCxnSpPr>
        <p:spPr>
          <a:xfrm flipV="1">
            <a:off x="5634620" y="5870054"/>
            <a:ext cx="741829" cy="836"/>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3" name="Elbow Connector 42">
            <a:extLst>
              <a:ext uri="{FF2B5EF4-FFF2-40B4-BE49-F238E27FC236}">
                <a16:creationId xmlns:a16="http://schemas.microsoft.com/office/drawing/2014/main" id="{95942E6D-7294-BCEE-FB9D-291B69D14BA6}"/>
              </a:ext>
            </a:extLst>
          </p:cNvPr>
          <p:cNvCxnSpPr>
            <a:cxnSpLocks/>
            <a:stCxn id="11" idx="3"/>
            <a:endCxn id="14" idx="1"/>
          </p:cNvCxnSpPr>
          <p:nvPr/>
        </p:nvCxnSpPr>
        <p:spPr>
          <a:xfrm>
            <a:off x="8686800" y="5870053"/>
            <a:ext cx="473145" cy="291745"/>
          </a:xfrm>
          <a:prstGeom prst="bentConnector3">
            <a:avLst>
              <a:gd name="adj1" fmla="val 50000"/>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46" name="Elbow Connector 45">
            <a:extLst>
              <a:ext uri="{FF2B5EF4-FFF2-40B4-BE49-F238E27FC236}">
                <a16:creationId xmlns:a16="http://schemas.microsoft.com/office/drawing/2014/main" id="{E37658AF-E67D-8F28-5F7B-9FFA8958C599}"/>
              </a:ext>
            </a:extLst>
          </p:cNvPr>
          <p:cNvCxnSpPr>
            <a:cxnSpLocks/>
            <a:stCxn id="12" idx="3"/>
            <a:endCxn id="14" idx="1"/>
          </p:cNvCxnSpPr>
          <p:nvPr/>
        </p:nvCxnSpPr>
        <p:spPr>
          <a:xfrm flipV="1">
            <a:off x="8686801" y="6161798"/>
            <a:ext cx="473144" cy="389422"/>
          </a:xfrm>
          <a:prstGeom prst="bentConnector3">
            <a:avLst>
              <a:gd name="adj1" fmla="val 50000"/>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7BABEBD8-C000-59DA-EE5B-F193EFA35036}"/>
              </a:ext>
            </a:extLst>
          </p:cNvPr>
          <p:cNvCxnSpPr>
            <a:cxnSpLocks/>
            <a:stCxn id="4" idx="1"/>
          </p:cNvCxnSpPr>
          <p:nvPr/>
        </p:nvCxnSpPr>
        <p:spPr>
          <a:xfrm flipH="1" flipV="1">
            <a:off x="4977853" y="3002874"/>
            <a:ext cx="1380816" cy="503889"/>
          </a:xfrm>
          <a:prstGeom prst="straightConnector1">
            <a:avLst/>
          </a:prstGeom>
          <a:ln w="38100" cmpd="thinThick">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93025759-8BC2-10BC-7EBA-CFC38E5FC285}"/>
              </a:ext>
            </a:extLst>
          </p:cNvPr>
          <p:cNvCxnSpPr>
            <a:cxnSpLocks/>
            <a:stCxn id="10" idx="3"/>
            <a:endCxn id="13" idx="1"/>
          </p:cNvCxnSpPr>
          <p:nvPr/>
        </p:nvCxnSpPr>
        <p:spPr>
          <a:xfrm>
            <a:off x="8686800" y="5146109"/>
            <a:ext cx="473145" cy="5416"/>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5345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8E0B6-37FB-D5E3-03E6-FA49A906E78E}"/>
              </a:ext>
            </a:extLst>
          </p:cNvPr>
          <p:cNvSpPr>
            <a:spLocks noGrp="1"/>
          </p:cNvSpPr>
          <p:nvPr>
            <p:ph type="title"/>
          </p:nvPr>
        </p:nvSpPr>
        <p:spPr>
          <a:xfrm>
            <a:off x="838200" y="365125"/>
            <a:ext cx="10515600" cy="762217"/>
          </a:xfrm>
          <a:solidFill>
            <a:schemeClr val="bg1">
              <a:alpha val="75000"/>
            </a:schemeClr>
          </a:solidFill>
        </p:spPr>
        <p:txBody>
          <a:bodyPr/>
          <a:lstStyle/>
          <a:p>
            <a:r>
              <a:rPr lang="en-US" dirty="0"/>
              <a:t>Fermi Status and Updates</a:t>
            </a:r>
          </a:p>
        </p:txBody>
      </p:sp>
      <p:sp>
        <p:nvSpPr>
          <p:cNvPr id="3" name="Content Placeholder 2">
            <a:extLst>
              <a:ext uri="{FF2B5EF4-FFF2-40B4-BE49-F238E27FC236}">
                <a16:creationId xmlns:a16="http://schemas.microsoft.com/office/drawing/2014/main" id="{6A06C5FE-574C-E4A6-8A07-D4C781A6F669}"/>
              </a:ext>
            </a:extLst>
          </p:cNvPr>
          <p:cNvSpPr>
            <a:spLocks noGrp="1"/>
          </p:cNvSpPr>
          <p:nvPr>
            <p:ph idx="1"/>
          </p:nvPr>
        </p:nvSpPr>
        <p:spPr>
          <a:xfrm>
            <a:off x="838200" y="2129425"/>
            <a:ext cx="10515600" cy="4047539"/>
          </a:xfrm>
          <a:solidFill>
            <a:schemeClr val="bg1">
              <a:alpha val="85000"/>
            </a:schemeClr>
          </a:solidFill>
        </p:spPr>
        <p:txBody>
          <a:bodyPr>
            <a:normAutofit fontScale="92500" lnSpcReduction="10000"/>
          </a:bodyPr>
          <a:lstStyle/>
          <a:p>
            <a:r>
              <a:rPr lang="en-US" dirty="0"/>
              <a:t>Spacecraft and instruments healthy. Instruments performing better than at launch (due to software and process </a:t>
            </a:r>
            <a:r>
              <a:rPr lang="en-US" dirty="0" err="1"/>
              <a:t>imporvements</a:t>
            </a:r>
            <a:r>
              <a:rPr lang="en-US" dirty="0"/>
              <a:t>).</a:t>
            </a:r>
          </a:p>
          <a:p>
            <a:pPr lvl="1"/>
            <a:r>
              <a:rPr lang="en-US" b="1" dirty="0"/>
              <a:t>Target of opportunity observations restored last year!</a:t>
            </a:r>
          </a:p>
          <a:p>
            <a:r>
              <a:rPr lang="en-US" dirty="0"/>
              <a:t>New public products from LAT and GBM for transients and variable sources in work.</a:t>
            </a:r>
          </a:p>
          <a:p>
            <a:r>
              <a:rPr lang="en-US" dirty="0"/>
              <a:t>Public photon data server modernization and integration into cloud-based platforms underway.</a:t>
            </a:r>
          </a:p>
          <a:p>
            <a:r>
              <a:rPr lang="en-US" dirty="0"/>
              <a:t>5FGL preliminary LAT source list released last year.</a:t>
            </a:r>
          </a:p>
          <a:p>
            <a:pPr lvl="1"/>
            <a:r>
              <a:rPr lang="en-US" dirty="0"/>
              <a:t>5FGL catalog and diffuse model underway</a:t>
            </a:r>
          </a:p>
          <a:p>
            <a:r>
              <a:rPr lang="en-US" b="1" dirty="0"/>
              <a:t>Announcement for Cycle 20 GI proposals will be out soon.</a:t>
            </a:r>
          </a:p>
        </p:txBody>
      </p:sp>
    </p:spTree>
    <p:extLst>
      <p:ext uri="{BB962C8B-B14F-4D97-AF65-F5344CB8AC3E}">
        <p14:creationId xmlns:p14="http://schemas.microsoft.com/office/powerpoint/2010/main" val="654116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9000">
              <a:srgbClr val="0C104D"/>
            </a:gs>
            <a:gs pos="99000">
              <a:srgbClr val="000000"/>
            </a:gs>
          </a:gsLst>
          <a:lin ang="3000000" scaled="0"/>
        </a:gradFill>
        <a:effectLst/>
      </p:bgPr>
    </p:bg>
    <p:spTree>
      <p:nvGrpSpPr>
        <p:cNvPr id="1" name="Shape 260"/>
        <p:cNvGrpSpPr/>
        <p:nvPr/>
      </p:nvGrpSpPr>
      <p:grpSpPr>
        <a:xfrm>
          <a:off x="0" y="0"/>
          <a:ext cx="0" cy="0"/>
          <a:chOff x="0" y="0"/>
          <a:chExt cx="0" cy="0"/>
        </a:xfrm>
      </p:grpSpPr>
      <p:sp>
        <p:nvSpPr>
          <p:cNvPr id="261" name="Shape 261"/>
          <p:cNvSpPr txBox="1"/>
          <p:nvPr/>
        </p:nvSpPr>
        <p:spPr>
          <a:xfrm>
            <a:off x="62616" y="3283667"/>
            <a:ext cx="2500309" cy="443320"/>
          </a:xfrm>
          <a:prstGeom prst="rect">
            <a:avLst/>
          </a:prstGeom>
          <a:noFill/>
          <a:ln>
            <a:noFill/>
          </a:ln>
        </p:spPr>
        <p:txBody>
          <a:bodyPr lIns="91425" tIns="45700" rIns="91425" bIns="45700" anchor="t" anchorCtr="0">
            <a:noAutofit/>
          </a:bodyPr>
          <a:lstStyle/>
          <a:p>
            <a:pPr marL="0" marR="0" lvl="0" indent="0" algn="l" defTabSz="914354" rtl="0" eaLnBrk="1" fontAlgn="auto" latinLnBrk="0" hangingPunct="1">
              <a:lnSpc>
                <a:spcPct val="100000"/>
              </a:lnSpc>
              <a:spcBef>
                <a:spcPts val="0"/>
              </a:spcBef>
              <a:spcAft>
                <a:spcPts val="0"/>
              </a:spcAft>
              <a:buClrTx/>
              <a:buSzPct val="25000"/>
              <a:buFontTx/>
              <a:buNone/>
              <a:tabLst/>
              <a:defRPr/>
            </a:pPr>
            <a:r>
              <a:rPr kumimoji="0" lang="en-GB" sz="2000" b="0" i="0" u="none" strike="noStrike" kern="0" cap="none" spc="0" normalizeH="0" baseline="0" noProof="0" dirty="0">
                <a:ln>
                  <a:noFill/>
                </a:ln>
                <a:solidFill>
                  <a:srgbClr val="FFFFFF"/>
                </a:solidFill>
                <a:effectLst/>
                <a:uLnTx/>
                <a:uFillTx/>
                <a:latin typeface="Calibri"/>
                <a:ea typeface="Calibri"/>
                <a:cs typeface="Calibri"/>
                <a:sym typeface="Calibri"/>
                <a:rtl val="0"/>
              </a:rPr>
              <a:t>Dark Matter searches</a:t>
            </a:r>
          </a:p>
        </p:txBody>
      </p:sp>
      <p:cxnSp>
        <p:nvCxnSpPr>
          <p:cNvPr id="262" name="Shape 262"/>
          <p:cNvCxnSpPr/>
          <p:nvPr/>
        </p:nvCxnSpPr>
        <p:spPr>
          <a:xfrm flipH="1">
            <a:off x="8462699" y="5237263"/>
            <a:ext cx="804672" cy="0"/>
          </a:xfrm>
          <a:prstGeom prst="straightConnector1">
            <a:avLst/>
          </a:prstGeom>
          <a:noFill/>
          <a:ln w="12700" cap="flat" cmpd="sng">
            <a:solidFill>
              <a:srgbClr val="FFFFFF"/>
            </a:solidFill>
            <a:prstDash val="solid"/>
            <a:round/>
            <a:headEnd type="none" w="med" len="med"/>
            <a:tailEnd type="none" w="med" len="med"/>
          </a:ln>
        </p:spPr>
      </p:cxnSp>
      <p:cxnSp>
        <p:nvCxnSpPr>
          <p:cNvPr id="263" name="Shape 263"/>
          <p:cNvCxnSpPr/>
          <p:nvPr/>
        </p:nvCxnSpPr>
        <p:spPr>
          <a:xfrm flipH="1">
            <a:off x="5765806" y="6153123"/>
            <a:ext cx="338327" cy="6349"/>
          </a:xfrm>
          <a:prstGeom prst="straightConnector1">
            <a:avLst/>
          </a:prstGeom>
          <a:noFill/>
          <a:ln w="12700" cap="flat" cmpd="sng">
            <a:solidFill>
              <a:srgbClr val="FFFFFF"/>
            </a:solidFill>
            <a:prstDash val="solid"/>
            <a:round/>
            <a:headEnd type="none" w="med" len="med"/>
            <a:tailEnd type="none" w="med" len="med"/>
          </a:ln>
        </p:spPr>
      </p:cxnSp>
      <p:pic>
        <p:nvPicPr>
          <p:cNvPr id="264" name="Shape 264"/>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6081609" y="5911484"/>
            <a:ext cx="715415" cy="592773"/>
          </a:xfrm>
          <a:prstGeom prst="rect">
            <a:avLst/>
          </a:prstGeom>
          <a:noFill/>
          <a:ln w="9525" cap="flat" cmpd="sng">
            <a:solidFill>
              <a:srgbClr val="FFFFFF"/>
            </a:solidFill>
            <a:prstDash val="solid"/>
            <a:round/>
            <a:headEnd type="none" w="med" len="med"/>
            <a:tailEnd type="none" w="med" len="med"/>
          </a:ln>
        </p:spPr>
      </p:pic>
      <p:sp>
        <p:nvSpPr>
          <p:cNvPr id="265" name="Shape 265"/>
          <p:cNvSpPr txBox="1"/>
          <p:nvPr/>
        </p:nvSpPr>
        <p:spPr>
          <a:xfrm>
            <a:off x="2879674" y="5956243"/>
            <a:ext cx="2958700" cy="400109"/>
          </a:xfrm>
          <a:prstGeom prst="rect">
            <a:avLst/>
          </a:prstGeom>
          <a:noFill/>
          <a:ln>
            <a:noFill/>
          </a:ln>
        </p:spPr>
        <p:txBody>
          <a:bodyPr lIns="91425" tIns="45700" rIns="91425" bIns="45700" anchor="t" anchorCtr="0">
            <a:noAutofit/>
          </a:bodyPr>
          <a:lstStyle/>
          <a:p>
            <a:pPr marL="0" marR="0" lvl="0" indent="0" algn="l" defTabSz="914354" rtl="0" eaLnBrk="1" fontAlgn="auto" latinLnBrk="0" hangingPunct="1">
              <a:lnSpc>
                <a:spcPct val="100000"/>
              </a:lnSpc>
              <a:spcBef>
                <a:spcPts val="0"/>
              </a:spcBef>
              <a:spcAft>
                <a:spcPts val="0"/>
              </a:spcAft>
              <a:buClrTx/>
              <a:buSzPct val="25000"/>
              <a:buFontTx/>
              <a:buNone/>
              <a:tabLst/>
              <a:defRPr/>
            </a:pPr>
            <a:r>
              <a:rPr kumimoji="0" lang="en-GB" sz="2000" b="0" i="0" u="none" strike="noStrike" kern="0" cap="none" spc="0" normalizeH="0" baseline="0" noProof="0" dirty="0">
                <a:ln>
                  <a:noFill/>
                </a:ln>
                <a:solidFill>
                  <a:srgbClr val="FFFFFF"/>
                </a:solidFill>
                <a:effectLst/>
                <a:uLnTx/>
                <a:uFillTx/>
                <a:latin typeface="Calibri"/>
                <a:ea typeface="Calibri"/>
                <a:cs typeface="Calibri"/>
                <a:sym typeface="Calibri"/>
                <a:rtl val="0"/>
              </a:rPr>
              <a:t>Terrestrial </a:t>
            </a:r>
            <a:r>
              <a:rPr kumimoji="0" lang="en-GB" sz="2000" b="0" i="0" u="none" strike="noStrike" kern="0" cap="none" spc="0" normalizeH="0" baseline="0" noProof="0" dirty="0" err="1">
                <a:ln>
                  <a:noFill/>
                </a:ln>
                <a:solidFill>
                  <a:srgbClr val="FFFFFF"/>
                </a:solidFill>
                <a:effectLst/>
                <a:uLnTx/>
                <a:uFillTx/>
                <a:latin typeface="Calibri"/>
                <a:ea typeface="Calibri"/>
                <a:cs typeface="Calibri"/>
                <a:sym typeface="Calibri"/>
                <a:rtl val="0"/>
              </a:rPr>
              <a:t>γ</a:t>
            </a:r>
            <a:r>
              <a:rPr kumimoji="0" lang="en-GB" sz="2000" b="0" i="0" u="none" strike="noStrike" kern="0" cap="none" spc="0" normalizeH="0" baseline="0" noProof="0" dirty="0">
                <a:ln>
                  <a:noFill/>
                </a:ln>
                <a:solidFill>
                  <a:srgbClr val="FFFFFF"/>
                </a:solidFill>
                <a:effectLst/>
                <a:uLnTx/>
                <a:uFillTx/>
                <a:latin typeface="Calibri"/>
                <a:ea typeface="Calibri"/>
                <a:cs typeface="Calibri"/>
                <a:sym typeface="Calibri"/>
                <a:rtl val="0"/>
              </a:rPr>
              <a:t>-ray Flashes</a:t>
            </a:r>
          </a:p>
        </p:txBody>
      </p:sp>
      <p:cxnSp>
        <p:nvCxnSpPr>
          <p:cNvPr id="266" name="Shape 266"/>
          <p:cNvCxnSpPr/>
          <p:nvPr/>
        </p:nvCxnSpPr>
        <p:spPr>
          <a:xfrm rot="10800000">
            <a:off x="2486961" y="6114325"/>
            <a:ext cx="384047" cy="1587"/>
          </a:xfrm>
          <a:prstGeom prst="straightConnector1">
            <a:avLst/>
          </a:prstGeom>
          <a:noFill/>
          <a:ln w="12700" cap="flat" cmpd="sng">
            <a:solidFill>
              <a:srgbClr val="FFFFFF"/>
            </a:solidFill>
            <a:prstDash val="solid"/>
            <a:round/>
            <a:headEnd type="none" w="med" len="med"/>
            <a:tailEnd type="none" w="med" len="med"/>
          </a:ln>
        </p:spPr>
      </p:cxnSp>
      <p:sp>
        <p:nvSpPr>
          <p:cNvPr id="267" name="Shape 267"/>
          <p:cNvSpPr txBox="1">
            <a:spLocks noGrp="1"/>
          </p:cNvSpPr>
          <p:nvPr>
            <p:ph type="title" idx="4294967295"/>
          </p:nvPr>
        </p:nvSpPr>
        <p:spPr>
          <a:xfrm>
            <a:off x="62617" y="-53975"/>
            <a:ext cx="12129384" cy="828675"/>
          </a:xfrm>
          <a:prstGeom prst="rect">
            <a:avLst/>
          </a:prstGeom>
          <a:noFill/>
          <a:ln>
            <a:noFill/>
          </a:ln>
        </p:spPr>
        <p:txBody>
          <a:bodyPr vert="horz" wrap="square" lIns="91425" tIns="45700" rIns="91425" bIns="45700" numCol="1" anchor="ctr" anchorCtr="0" compatLnSpc="1">
            <a:prstTxWarp prst="textNoShape">
              <a:avLst/>
            </a:prstTxWarp>
            <a:noAutofit/>
          </a:bodyPr>
          <a:lstStyle/>
          <a:p>
            <a:pPr algn="ctr">
              <a:spcBef>
                <a:spcPts val="0"/>
              </a:spcBef>
              <a:buClr>
                <a:schemeClr val="lt1"/>
              </a:buClr>
              <a:buSzPct val="25000"/>
            </a:pPr>
            <a:r>
              <a:rPr lang="en-US" sz="4000" dirty="0">
                <a:solidFill>
                  <a:schemeClr val="bg1"/>
                </a:solidFill>
              </a:rPr>
              <a:t>The science drivers for Fermi continue to expand.</a:t>
            </a:r>
            <a:endParaRPr lang="en-GB" sz="4000" dirty="0">
              <a:solidFill>
                <a:schemeClr val="bg1"/>
              </a:solidFill>
              <a:latin typeface="Calibri"/>
              <a:ea typeface="Calibri"/>
              <a:cs typeface="Calibri"/>
              <a:sym typeface="Calibri"/>
            </a:endParaRPr>
          </a:p>
        </p:txBody>
      </p:sp>
      <p:grpSp>
        <p:nvGrpSpPr>
          <p:cNvPr id="274" name="Shape 274"/>
          <p:cNvGrpSpPr/>
          <p:nvPr/>
        </p:nvGrpSpPr>
        <p:grpSpPr>
          <a:xfrm>
            <a:off x="6219372" y="3536949"/>
            <a:ext cx="4175747" cy="806451"/>
            <a:chOff x="4988332" y="3586557"/>
            <a:chExt cx="4175746" cy="806450"/>
          </a:xfrm>
        </p:grpSpPr>
        <p:cxnSp>
          <p:nvCxnSpPr>
            <p:cNvPr id="275" name="Shape 275"/>
            <p:cNvCxnSpPr/>
            <p:nvPr/>
          </p:nvCxnSpPr>
          <p:spPr>
            <a:xfrm rot="10800000">
              <a:off x="7401385" y="3859669"/>
              <a:ext cx="457200" cy="1587"/>
            </a:xfrm>
            <a:prstGeom prst="straightConnector1">
              <a:avLst/>
            </a:prstGeom>
            <a:noFill/>
            <a:ln w="12700" cap="flat" cmpd="sng">
              <a:solidFill>
                <a:srgbClr val="FFFFFF"/>
              </a:solidFill>
              <a:prstDash val="solid"/>
              <a:round/>
              <a:headEnd type="none" w="med" len="med"/>
              <a:tailEnd type="none" w="med" len="med"/>
            </a:ln>
          </p:spPr>
        </p:cxnSp>
        <p:sp>
          <p:nvSpPr>
            <p:cNvPr id="276" name="Shape 276"/>
            <p:cNvSpPr txBox="1"/>
            <p:nvPr/>
          </p:nvSpPr>
          <p:spPr>
            <a:xfrm>
              <a:off x="5584567" y="3644900"/>
              <a:ext cx="1816818" cy="400109"/>
            </a:xfrm>
            <a:prstGeom prst="rect">
              <a:avLst/>
            </a:prstGeom>
            <a:noFill/>
            <a:ln>
              <a:noFill/>
            </a:ln>
          </p:spPr>
          <p:txBody>
            <a:bodyPr lIns="91425" tIns="45700" rIns="91425" bIns="45700" anchor="t" anchorCtr="0">
              <a:noAutofit/>
            </a:bodyPr>
            <a:lstStyle/>
            <a:p>
              <a:pPr marL="0" marR="0" lvl="0" indent="0" algn="l" defTabSz="914354" rtl="0" eaLnBrk="1" fontAlgn="auto" latinLnBrk="0" hangingPunct="1">
                <a:lnSpc>
                  <a:spcPct val="100000"/>
                </a:lnSpc>
                <a:spcBef>
                  <a:spcPts val="0"/>
                </a:spcBef>
                <a:spcAft>
                  <a:spcPts val="0"/>
                </a:spcAft>
                <a:buClrTx/>
                <a:buSzPct val="25000"/>
                <a:buFontTx/>
                <a:buNone/>
                <a:tabLst/>
                <a:defRPr/>
              </a:pPr>
              <a:r>
                <a:rPr kumimoji="0" lang="en-GB" sz="2000" b="0" i="1" u="none" strike="noStrike" kern="0" cap="none" spc="0" normalizeH="0" baseline="0" noProof="0">
                  <a:ln>
                    <a:noFill/>
                  </a:ln>
                  <a:solidFill>
                    <a:srgbClr val="FFFFFF"/>
                  </a:solidFill>
                  <a:effectLst/>
                  <a:uLnTx/>
                  <a:uFillTx/>
                  <a:latin typeface="Calibri"/>
                  <a:ea typeface="Calibri"/>
                  <a:cs typeface="Calibri"/>
                  <a:sym typeface="Calibri"/>
                  <a:rtl val="0"/>
                </a:rPr>
                <a:t>Fermi</a:t>
              </a:r>
              <a:r>
                <a:rPr kumimoji="0" lang="en-GB" sz="2000" b="0" i="0" u="none" strike="noStrike" kern="0" cap="none" spc="0" normalizeH="0" baseline="0" noProof="0">
                  <a:ln>
                    <a:noFill/>
                  </a:ln>
                  <a:solidFill>
                    <a:srgbClr val="FFFFFF"/>
                  </a:solidFill>
                  <a:effectLst/>
                  <a:uLnTx/>
                  <a:uFillTx/>
                  <a:latin typeface="Calibri"/>
                  <a:ea typeface="Calibri"/>
                  <a:cs typeface="Calibri"/>
                  <a:sym typeface="Calibri"/>
                  <a:rtl val="0"/>
                </a:rPr>
                <a:t> Bubbles</a:t>
              </a:r>
            </a:p>
          </p:txBody>
        </p:sp>
        <p:pic>
          <p:nvPicPr>
            <p:cNvPr id="277" name="Shape 277"/>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7551179" y="3586557"/>
              <a:ext cx="1612900" cy="806450"/>
            </a:xfrm>
            <a:prstGeom prst="rect">
              <a:avLst/>
            </a:prstGeom>
            <a:noFill/>
            <a:ln w="9525" cap="flat" cmpd="sng">
              <a:solidFill>
                <a:srgbClr val="FFFFFF"/>
              </a:solidFill>
              <a:prstDash val="solid"/>
              <a:miter/>
              <a:headEnd type="none" w="med" len="med"/>
              <a:tailEnd type="none" w="med" len="med"/>
            </a:ln>
          </p:spPr>
        </p:pic>
        <p:cxnSp>
          <p:nvCxnSpPr>
            <p:cNvPr id="278" name="Shape 278"/>
            <p:cNvCxnSpPr/>
            <p:nvPr/>
          </p:nvCxnSpPr>
          <p:spPr>
            <a:xfrm rot="10800000">
              <a:off x="4988332" y="3848099"/>
              <a:ext cx="604837" cy="1587"/>
            </a:xfrm>
            <a:prstGeom prst="straightConnector1">
              <a:avLst/>
            </a:prstGeom>
            <a:noFill/>
            <a:ln w="12700" cap="flat" cmpd="sng">
              <a:solidFill>
                <a:srgbClr val="FFFFFF"/>
              </a:solidFill>
              <a:prstDash val="solid"/>
              <a:round/>
              <a:headEnd type="none" w="med" len="med"/>
              <a:tailEnd type="none" w="med" len="med"/>
            </a:ln>
          </p:spPr>
        </p:cxnSp>
      </p:grpSp>
      <p:grpSp>
        <p:nvGrpSpPr>
          <p:cNvPr id="279" name="Shape 279"/>
          <p:cNvGrpSpPr/>
          <p:nvPr/>
        </p:nvGrpSpPr>
        <p:grpSpPr>
          <a:xfrm>
            <a:off x="1444178" y="4646612"/>
            <a:ext cx="2651487" cy="636587"/>
            <a:chOff x="3200334" y="2600632"/>
            <a:chExt cx="2651559" cy="636088"/>
          </a:xfrm>
        </p:grpSpPr>
        <p:cxnSp>
          <p:nvCxnSpPr>
            <p:cNvPr id="280" name="Shape 280"/>
            <p:cNvCxnSpPr/>
            <p:nvPr/>
          </p:nvCxnSpPr>
          <p:spPr>
            <a:xfrm rot="10800000">
              <a:off x="3642035" y="2959297"/>
              <a:ext cx="531828" cy="1587"/>
            </a:xfrm>
            <a:prstGeom prst="straightConnector1">
              <a:avLst/>
            </a:prstGeom>
            <a:noFill/>
            <a:ln w="12700" cap="flat" cmpd="sng">
              <a:solidFill>
                <a:srgbClr val="FFFFFF"/>
              </a:solidFill>
              <a:prstDash val="solid"/>
              <a:round/>
              <a:headEnd type="none" w="med" len="med"/>
              <a:tailEnd type="none" w="med" len="med"/>
            </a:ln>
          </p:spPr>
        </p:cxnSp>
        <p:sp>
          <p:nvSpPr>
            <p:cNvPr id="281" name="Shape 281"/>
            <p:cNvSpPr txBox="1"/>
            <p:nvPr/>
          </p:nvSpPr>
          <p:spPr>
            <a:xfrm>
              <a:off x="4175448" y="2730876"/>
              <a:ext cx="926079" cy="399797"/>
            </a:xfrm>
            <a:prstGeom prst="rect">
              <a:avLst/>
            </a:prstGeom>
            <a:noFill/>
            <a:ln>
              <a:noFill/>
            </a:ln>
          </p:spPr>
          <p:txBody>
            <a:bodyPr lIns="91425" tIns="45700" rIns="91425" bIns="45700" anchor="t" anchorCtr="0">
              <a:noAutofit/>
            </a:bodyPr>
            <a:lstStyle/>
            <a:p>
              <a:pPr marL="0" marR="0" lvl="0" indent="0" algn="l" defTabSz="914354" rtl="0" eaLnBrk="1" fontAlgn="auto" latinLnBrk="0" hangingPunct="1">
                <a:lnSpc>
                  <a:spcPct val="100000"/>
                </a:lnSpc>
                <a:spcBef>
                  <a:spcPts val="0"/>
                </a:spcBef>
                <a:spcAft>
                  <a:spcPts val="0"/>
                </a:spcAft>
                <a:buClrTx/>
                <a:buSzPct val="25000"/>
                <a:buFontTx/>
                <a:buNone/>
                <a:tabLst/>
                <a:defRPr/>
              </a:pPr>
              <a:r>
                <a:rPr kumimoji="0" lang="en-GB" sz="2000" b="0" i="0" u="none" strike="noStrike" kern="0" cap="none" spc="0" normalizeH="0" baseline="0" noProof="0">
                  <a:ln>
                    <a:noFill/>
                  </a:ln>
                  <a:solidFill>
                    <a:srgbClr val="FFFFFF"/>
                  </a:solidFill>
                  <a:effectLst/>
                  <a:uLnTx/>
                  <a:uFillTx/>
                  <a:latin typeface="Calibri"/>
                  <a:ea typeface="Calibri"/>
                  <a:cs typeface="Calibri"/>
                  <a:sym typeface="Calibri"/>
                  <a:rtl val="0"/>
                </a:rPr>
                <a:t>Novae</a:t>
              </a:r>
            </a:p>
          </p:txBody>
        </p:sp>
        <p:pic>
          <p:nvPicPr>
            <p:cNvPr id="282" name="Shape 282"/>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3200334" y="2600632"/>
              <a:ext cx="645304" cy="636088"/>
            </a:xfrm>
            <a:prstGeom prst="rect">
              <a:avLst/>
            </a:prstGeom>
            <a:noFill/>
            <a:ln w="9525" cap="flat" cmpd="sng">
              <a:solidFill>
                <a:srgbClr val="FFFFFF"/>
              </a:solidFill>
              <a:prstDash val="solid"/>
              <a:miter/>
              <a:headEnd type="none" w="med" len="med"/>
              <a:tailEnd type="none" w="med" len="med"/>
            </a:ln>
          </p:spPr>
        </p:pic>
        <p:cxnSp>
          <p:nvCxnSpPr>
            <p:cNvPr id="283" name="Shape 283"/>
            <p:cNvCxnSpPr/>
            <p:nvPr/>
          </p:nvCxnSpPr>
          <p:spPr>
            <a:xfrm rot="10800000">
              <a:off x="5088857" y="2945021"/>
              <a:ext cx="763036" cy="14278"/>
            </a:xfrm>
            <a:prstGeom prst="straightConnector1">
              <a:avLst/>
            </a:prstGeom>
            <a:noFill/>
            <a:ln w="12700" cap="flat" cmpd="sng">
              <a:solidFill>
                <a:srgbClr val="FFFFFF"/>
              </a:solidFill>
              <a:prstDash val="solid"/>
              <a:round/>
              <a:headEnd type="none" w="med" len="med"/>
              <a:tailEnd type="none" w="med" len="med"/>
            </a:ln>
          </p:spPr>
        </p:cxnSp>
      </p:grpSp>
      <p:grpSp>
        <p:nvGrpSpPr>
          <p:cNvPr id="284" name="Shape 284"/>
          <p:cNvGrpSpPr/>
          <p:nvPr/>
        </p:nvGrpSpPr>
        <p:grpSpPr>
          <a:xfrm>
            <a:off x="1111392" y="3762828"/>
            <a:ext cx="3860939" cy="669925"/>
            <a:chOff x="-2880505" y="2308083"/>
            <a:chExt cx="3383281" cy="669925"/>
          </a:xfrm>
        </p:grpSpPr>
        <p:cxnSp>
          <p:nvCxnSpPr>
            <p:cNvPr id="285" name="Shape 285"/>
            <p:cNvCxnSpPr>
              <a:cxnSpLocks/>
            </p:cNvCxnSpPr>
            <p:nvPr/>
          </p:nvCxnSpPr>
          <p:spPr>
            <a:xfrm flipH="1">
              <a:off x="-2728103" y="2765284"/>
              <a:ext cx="664322" cy="0"/>
            </a:xfrm>
            <a:prstGeom prst="straightConnector1">
              <a:avLst/>
            </a:prstGeom>
            <a:noFill/>
            <a:ln w="12700" cap="flat" cmpd="sng">
              <a:solidFill>
                <a:srgbClr val="FFFFFF"/>
              </a:solidFill>
              <a:prstDash val="solid"/>
              <a:round/>
              <a:headEnd type="none" w="med" len="med"/>
              <a:tailEnd type="none" w="med" len="med"/>
            </a:ln>
          </p:spPr>
        </p:cxnSp>
        <p:sp>
          <p:nvSpPr>
            <p:cNvPr id="286" name="Shape 286"/>
            <p:cNvSpPr txBox="1"/>
            <p:nvPr/>
          </p:nvSpPr>
          <p:spPr>
            <a:xfrm>
              <a:off x="-2060769" y="2445526"/>
              <a:ext cx="2563544" cy="400109"/>
            </a:xfrm>
            <a:prstGeom prst="rect">
              <a:avLst/>
            </a:prstGeom>
            <a:noFill/>
            <a:ln>
              <a:noFill/>
            </a:ln>
          </p:spPr>
          <p:txBody>
            <a:bodyPr lIns="91425" tIns="45700" rIns="91425" bIns="45700" anchor="t" anchorCtr="0">
              <a:noAutofit/>
            </a:bodyPr>
            <a:lstStyle/>
            <a:p>
              <a:pPr marL="0" marR="0" lvl="0" indent="0" algn="l" defTabSz="914354" rtl="0" eaLnBrk="1" fontAlgn="auto" latinLnBrk="0" hangingPunct="1">
                <a:lnSpc>
                  <a:spcPct val="100000"/>
                </a:lnSpc>
                <a:spcBef>
                  <a:spcPts val="0"/>
                </a:spcBef>
                <a:spcAft>
                  <a:spcPts val="0"/>
                </a:spcAft>
                <a:buClrTx/>
                <a:buSzPct val="25000"/>
                <a:buFontTx/>
                <a:buNone/>
                <a:tabLst/>
                <a:defRPr/>
              </a:pPr>
              <a:r>
                <a:rPr kumimoji="0" lang="en-GB" sz="2000" b="0" i="0" u="none" strike="noStrike" kern="0" cap="none" spc="0" normalizeH="0" baseline="0" noProof="0" dirty="0">
                  <a:ln>
                    <a:noFill/>
                  </a:ln>
                  <a:solidFill>
                    <a:srgbClr val="FFFFFF"/>
                  </a:solidFill>
                  <a:effectLst/>
                  <a:uLnTx/>
                  <a:uFillTx/>
                  <a:latin typeface="Calibri"/>
                  <a:ea typeface="Calibri"/>
                  <a:cs typeface="Calibri"/>
                  <a:sym typeface="Calibri"/>
                  <a:rtl val="0"/>
                </a:rPr>
                <a:t>Supernova Remnants &amp; Pulsar Wind Nebulae </a:t>
              </a:r>
            </a:p>
          </p:txBody>
        </p:sp>
        <p:pic>
          <p:nvPicPr>
            <p:cNvPr id="287" name="Shape 287"/>
            <p:cNvPicPr preferRelativeResize="0"/>
            <p:nvPr/>
          </p:nvPicPr>
          <p:blipFill rotWithShape="1">
            <a:blip r:embed="rId6" cstate="print">
              <a:alphaModFix/>
              <a:extLst>
                <a:ext uri="{28A0092B-C50C-407E-A947-70E740481C1C}">
                  <a14:useLocalDpi xmlns:a14="http://schemas.microsoft.com/office/drawing/2010/main"/>
                </a:ext>
              </a:extLst>
            </a:blip>
            <a:srcRect/>
            <a:stretch/>
          </p:blipFill>
          <p:spPr>
            <a:xfrm>
              <a:off x="-2880505" y="2308083"/>
              <a:ext cx="563503" cy="669925"/>
            </a:xfrm>
            <a:prstGeom prst="rect">
              <a:avLst/>
            </a:prstGeom>
            <a:noFill/>
            <a:ln w="9525" cap="flat" cmpd="sng">
              <a:solidFill>
                <a:srgbClr val="FFFFFF"/>
              </a:solidFill>
              <a:prstDash val="solid"/>
              <a:miter/>
              <a:headEnd type="none" w="med" len="med"/>
              <a:tailEnd type="none" w="med" len="med"/>
            </a:ln>
          </p:spPr>
        </p:pic>
        <p:cxnSp>
          <p:nvCxnSpPr>
            <p:cNvPr id="288" name="Shape 288"/>
            <p:cNvCxnSpPr>
              <a:cxnSpLocks/>
            </p:cNvCxnSpPr>
            <p:nvPr/>
          </p:nvCxnSpPr>
          <p:spPr>
            <a:xfrm flipH="1" flipV="1">
              <a:off x="118247" y="2765273"/>
              <a:ext cx="384529" cy="1595"/>
            </a:xfrm>
            <a:prstGeom prst="straightConnector1">
              <a:avLst/>
            </a:prstGeom>
            <a:noFill/>
            <a:ln w="12700" cap="flat" cmpd="sng">
              <a:solidFill>
                <a:srgbClr val="FFFFFF"/>
              </a:solidFill>
              <a:prstDash val="solid"/>
              <a:round/>
              <a:headEnd type="none" w="med" len="med"/>
              <a:tailEnd type="none" w="med" len="med"/>
            </a:ln>
          </p:spPr>
        </p:cxnSp>
      </p:grpSp>
      <p:grpSp>
        <p:nvGrpSpPr>
          <p:cNvPr id="289" name="Shape 289"/>
          <p:cNvGrpSpPr/>
          <p:nvPr/>
        </p:nvGrpSpPr>
        <p:grpSpPr>
          <a:xfrm>
            <a:off x="4882891" y="1279393"/>
            <a:ext cx="3878792" cy="797121"/>
            <a:chOff x="3186583" y="5163335"/>
            <a:chExt cx="3879014" cy="797120"/>
          </a:xfrm>
        </p:grpSpPr>
        <p:sp>
          <p:nvSpPr>
            <p:cNvPr id="290" name="Shape 290"/>
            <p:cNvSpPr txBox="1"/>
            <p:nvPr/>
          </p:nvSpPr>
          <p:spPr>
            <a:xfrm>
              <a:off x="4978062" y="5560346"/>
              <a:ext cx="1069153" cy="400109"/>
            </a:xfrm>
            <a:prstGeom prst="rect">
              <a:avLst/>
            </a:prstGeom>
            <a:noFill/>
            <a:ln>
              <a:noFill/>
            </a:ln>
          </p:spPr>
          <p:txBody>
            <a:bodyPr lIns="91425" tIns="45700" rIns="91425" bIns="45700" anchor="t" anchorCtr="0">
              <a:noAutofit/>
            </a:bodyPr>
            <a:lstStyle/>
            <a:p>
              <a:pPr marL="0" marR="0" lvl="0" indent="0" algn="l" defTabSz="914354" rtl="0" eaLnBrk="1" fontAlgn="auto" latinLnBrk="0" hangingPunct="1">
                <a:lnSpc>
                  <a:spcPct val="100000"/>
                </a:lnSpc>
                <a:spcBef>
                  <a:spcPts val="0"/>
                </a:spcBef>
                <a:spcAft>
                  <a:spcPts val="0"/>
                </a:spcAft>
                <a:buClrTx/>
                <a:buSzPct val="25000"/>
                <a:buFontTx/>
                <a:buNone/>
                <a:tabLst/>
                <a:defRPr/>
              </a:pPr>
              <a:r>
                <a:rPr kumimoji="0" lang="en-GB" sz="2000" b="0" i="0" u="none" strike="noStrike" kern="0" cap="none" spc="0" normalizeH="0" baseline="0" noProof="0" dirty="0">
                  <a:ln>
                    <a:noFill/>
                  </a:ln>
                  <a:solidFill>
                    <a:srgbClr val="FFFFFF"/>
                  </a:solidFill>
                  <a:effectLst/>
                  <a:uLnTx/>
                  <a:uFillTx/>
                  <a:latin typeface="Calibri"/>
                  <a:ea typeface="Calibri"/>
                  <a:cs typeface="Calibri"/>
                  <a:sym typeface="Calibri"/>
                  <a:rtl val="0"/>
                </a:rPr>
                <a:t>Blazars</a:t>
              </a:r>
            </a:p>
          </p:txBody>
        </p:sp>
        <p:cxnSp>
          <p:nvCxnSpPr>
            <p:cNvPr id="291" name="Shape 291"/>
            <p:cNvCxnSpPr>
              <a:cxnSpLocks/>
              <a:endCxn id="290" idx="3"/>
            </p:cNvCxnSpPr>
            <p:nvPr/>
          </p:nvCxnSpPr>
          <p:spPr>
            <a:xfrm flipH="1" flipV="1">
              <a:off x="6047215" y="5760400"/>
              <a:ext cx="1018382" cy="5398"/>
            </a:xfrm>
            <a:prstGeom prst="straightConnector1">
              <a:avLst/>
            </a:prstGeom>
            <a:noFill/>
            <a:ln w="12700" cap="flat" cmpd="sng">
              <a:solidFill>
                <a:srgbClr val="FFFFFF"/>
              </a:solidFill>
              <a:prstDash val="solid"/>
              <a:round/>
              <a:headEnd type="none" w="med" len="med"/>
              <a:tailEnd type="none" w="med" len="med"/>
            </a:ln>
          </p:spPr>
        </p:cxnSp>
        <p:pic>
          <p:nvPicPr>
            <p:cNvPr id="292" name="Shape 292"/>
            <p:cNvPicPr preferRelativeResize="0"/>
            <p:nvPr/>
          </p:nvPicPr>
          <p:blipFill rotWithShape="1">
            <a:blip r:embed="rId7" cstate="print">
              <a:alphaModFix/>
              <a:extLst>
                <a:ext uri="{28A0092B-C50C-407E-A947-70E740481C1C}">
                  <a14:useLocalDpi xmlns:a14="http://schemas.microsoft.com/office/drawing/2010/main"/>
                </a:ext>
              </a:extLst>
            </a:blip>
            <a:srcRect/>
            <a:stretch/>
          </p:blipFill>
          <p:spPr>
            <a:xfrm>
              <a:off x="3186583" y="5163335"/>
              <a:ext cx="1414664" cy="795867"/>
            </a:xfrm>
            <a:prstGeom prst="rect">
              <a:avLst/>
            </a:prstGeom>
            <a:noFill/>
            <a:ln w="9525" cap="flat" cmpd="sng">
              <a:solidFill>
                <a:srgbClr val="FFFFFF"/>
              </a:solidFill>
              <a:prstDash val="solid"/>
              <a:miter/>
              <a:headEnd type="none" w="med" len="med"/>
              <a:tailEnd type="none" w="med" len="med"/>
            </a:ln>
          </p:spPr>
        </p:pic>
        <p:cxnSp>
          <p:nvCxnSpPr>
            <p:cNvPr id="293" name="Shape 293"/>
            <p:cNvCxnSpPr/>
            <p:nvPr/>
          </p:nvCxnSpPr>
          <p:spPr>
            <a:xfrm rot="10800000">
              <a:off x="4596937" y="5765799"/>
              <a:ext cx="339743" cy="1587"/>
            </a:xfrm>
            <a:prstGeom prst="straightConnector1">
              <a:avLst/>
            </a:prstGeom>
            <a:noFill/>
            <a:ln w="12700" cap="flat" cmpd="sng">
              <a:solidFill>
                <a:srgbClr val="FFFFFF"/>
              </a:solidFill>
              <a:prstDash val="solid"/>
              <a:round/>
              <a:headEnd type="none" w="med" len="med"/>
              <a:tailEnd type="none" w="med" len="med"/>
            </a:ln>
          </p:spPr>
        </p:cxnSp>
      </p:grpSp>
      <p:grpSp>
        <p:nvGrpSpPr>
          <p:cNvPr id="294" name="Shape 294"/>
          <p:cNvGrpSpPr/>
          <p:nvPr/>
        </p:nvGrpSpPr>
        <p:grpSpPr>
          <a:xfrm>
            <a:off x="3805548" y="1800879"/>
            <a:ext cx="4401763" cy="771920"/>
            <a:chOff x="2892380" y="4746153"/>
            <a:chExt cx="4401762" cy="772245"/>
          </a:xfrm>
        </p:grpSpPr>
        <p:sp>
          <p:nvSpPr>
            <p:cNvPr id="295" name="Shape 295"/>
            <p:cNvSpPr txBox="1"/>
            <p:nvPr/>
          </p:nvSpPr>
          <p:spPr>
            <a:xfrm>
              <a:off x="4217987" y="5118121"/>
              <a:ext cx="1926417" cy="400277"/>
            </a:xfrm>
            <a:prstGeom prst="rect">
              <a:avLst/>
            </a:prstGeom>
            <a:noFill/>
            <a:ln>
              <a:noFill/>
            </a:ln>
          </p:spPr>
          <p:txBody>
            <a:bodyPr lIns="91425" tIns="45700" rIns="91425" bIns="45700" anchor="t" anchorCtr="0">
              <a:noAutofit/>
            </a:bodyPr>
            <a:lstStyle/>
            <a:p>
              <a:pPr marL="0" marR="0" lvl="0" indent="0" algn="l" defTabSz="914354" rtl="0" eaLnBrk="1" fontAlgn="auto" latinLnBrk="0" hangingPunct="1">
                <a:lnSpc>
                  <a:spcPct val="100000"/>
                </a:lnSpc>
                <a:spcBef>
                  <a:spcPts val="0"/>
                </a:spcBef>
                <a:spcAft>
                  <a:spcPts val="0"/>
                </a:spcAft>
                <a:buClrTx/>
                <a:buSzPct val="25000"/>
                <a:buFontTx/>
                <a:buNone/>
                <a:tabLst/>
                <a:defRPr/>
              </a:pPr>
              <a:r>
                <a:rPr kumimoji="0" lang="en-GB" sz="2000" b="0" i="0" u="none" strike="noStrike" kern="0" cap="none" spc="0" normalizeH="0" baseline="0" noProof="0">
                  <a:ln>
                    <a:noFill/>
                  </a:ln>
                  <a:solidFill>
                    <a:srgbClr val="FFFFFF"/>
                  </a:solidFill>
                  <a:effectLst/>
                  <a:uLnTx/>
                  <a:uFillTx/>
                  <a:latin typeface="Calibri"/>
                  <a:ea typeface="Calibri"/>
                  <a:cs typeface="Calibri"/>
                  <a:sym typeface="Calibri"/>
                  <a:rtl val="0"/>
                </a:rPr>
                <a:t>Radio Galaxies</a:t>
              </a:r>
            </a:p>
          </p:txBody>
        </p:sp>
        <p:cxnSp>
          <p:nvCxnSpPr>
            <p:cNvPr id="296" name="Shape 296"/>
            <p:cNvCxnSpPr/>
            <p:nvPr/>
          </p:nvCxnSpPr>
          <p:spPr>
            <a:xfrm rot="10800000">
              <a:off x="6144404" y="5335703"/>
              <a:ext cx="1149738" cy="1588"/>
            </a:xfrm>
            <a:prstGeom prst="straightConnector1">
              <a:avLst/>
            </a:prstGeom>
            <a:noFill/>
            <a:ln w="12700" cap="flat" cmpd="sng">
              <a:solidFill>
                <a:srgbClr val="FFFFFF"/>
              </a:solidFill>
              <a:prstDash val="solid"/>
              <a:round/>
              <a:headEnd type="none" w="med" len="med"/>
              <a:tailEnd type="none" w="med" len="med"/>
            </a:ln>
          </p:spPr>
        </p:cxnSp>
        <p:pic>
          <p:nvPicPr>
            <p:cNvPr id="297" name="Shape 297"/>
            <p:cNvPicPr preferRelativeResize="0"/>
            <p:nvPr/>
          </p:nvPicPr>
          <p:blipFill rotWithShape="1">
            <a:blip r:embed="rId8" cstate="print">
              <a:alphaModFix/>
              <a:extLst>
                <a:ext uri="{28A0092B-C50C-407E-A947-70E740481C1C}">
                  <a14:useLocalDpi xmlns:a14="http://schemas.microsoft.com/office/drawing/2010/main"/>
                </a:ext>
              </a:extLst>
            </a:blip>
            <a:srcRect/>
            <a:stretch/>
          </p:blipFill>
          <p:spPr>
            <a:xfrm>
              <a:off x="2892380" y="4746153"/>
              <a:ext cx="685799" cy="754379"/>
            </a:xfrm>
            <a:prstGeom prst="rect">
              <a:avLst/>
            </a:prstGeom>
            <a:noFill/>
            <a:ln w="9525" cap="flat" cmpd="sng">
              <a:solidFill>
                <a:srgbClr val="FFFFFF"/>
              </a:solidFill>
              <a:prstDash val="solid"/>
              <a:miter/>
              <a:headEnd type="none" w="med" len="med"/>
              <a:tailEnd type="none" w="med" len="med"/>
            </a:ln>
          </p:spPr>
        </p:pic>
        <p:cxnSp>
          <p:nvCxnSpPr>
            <p:cNvPr id="298" name="Shape 298"/>
            <p:cNvCxnSpPr/>
            <p:nvPr/>
          </p:nvCxnSpPr>
          <p:spPr>
            <a:xfrm rot="10800000">
              <a:off x="3605832" y="5334112"/>
              <a:ext cx="604837" cy="1588"/>
            </a:xfrm>
            <a:prstGeom prst="straightConnector1">
              <a:avLst/>
            </a:prstGeom>
            <a:noFill/>
            <a:ln w="12700" cap="flat" cmpd="sng">
              <a:solidFill>
                <a:srgbClr val="FFFFFF"/>
              </a:solidFill>
              <a:prstDash val="solid"/>
              <a:round/>
              <a:headEnd type="none" w="med" len="med"/>
              <a:tailEnd type="none" w="med" len="med"/>
            </a:ln>
          </p:spPr>
        </p:cxnSp>
      </p:grpSp>
      <p:grpSp>
        <p:nvGrpSpPr>
          <p:cNvPr id="299" name="Shape 299"/>
          <p:cNvGrpSpPr/>
          <p:nvPr/>
        </p:nvGrpSpPr>
        <p:grpSpPr>
          <a:xfrm>
            <a:off x="7250923" y="2708267"/>
            <a:ext cx="3171948" cy="703263"/>
            <a:chOff x="5931087" y="2644332"/>
            <a:chExt cx="3171948" cy="703262"/>
          </a:xfrm>
        </p:grpSpPr>
        <p:cxnSp>
          <p:nvCxnSpPr>
            <p:cNvPr id="300" name="Shape 300"/>
            <p:cNvCxnSpPr/>
            <p:nvPr/>
          </p:nvCxnSpPr>
          <p:spPr>
            <a:xfrm rot="10800000">
              <a:off x="8027511" y="3001887"/>
              <a:ext cx="283464" cy="1587"/>
            </a:xfrm>
            <a:prstGeom prst="straightConnector1">
              <a:avLst/>
            </a:prstGeom>
            <a:noFill/>
            <a:ln w="12700" cap="flat" cmpd="sng">
              <a:solidFill>
                <a:srgbClr val="FFFFFF"/>
              </a:solidFill>
              <a:prstDash val="solid"/>
              <a:round/>
              <a:headEnd type="none" w="med" len="med"/>
              <a:tailEnd type="none" w="med" len="med"/>
            </a:ln>
          </p:spPr>
        </p:cxnSp>
        <p:pic>
          <p:nvPicPr>
            <p:cNvPr id="301" name="Shape 301"/>
            <p:cNvPicPr preferRelativeResize="0"/>
            <p:nvPr/>
          </p:nvPicPr>
          <p:blipFill rotWithShape="1">
            <a:blip r:embed="rId9" cstate="print">
              <a:alphaModFix/>
              <a:extLst>
                <a:ext uri="{28A0092B-C50C-407E-A947-70E740481C1C}">
                  <a14:useLocalDpi xmlns:a14="http://schemas.microsoft.com/office/drawing/2010/main"/>
                </a:ext>
              </a:extLst>
            </a:blip>
            <a:srcRect/>
            <a:stretch/>
          </p:blipFill>
          <p:spPr>
            <a:xfrm>
              <a:off x="8167998" y="2644332"/>
              <a:ext cx="935037" cy="703262"/>
            </a:xfrm>
            <a:prstGeom prst="rect">
              <a:avLst/>
            </a:prstGeom>
            <a:noFill/>
            <a:ln w="9525" cap="flat" cmpd="sng">
              <a:solidFill>
                <a:srgbClr val="FFFFFF"/>
              </a:solidFill>
              <a:prstDash val="solid"/>
              <a:miter/>
              <a:headEnd type="none" w="med" len="med"/>
              <a:tailEnd type="none" w="med" len="med"/>
            </a:ln>
          </p:spPr>
        </p:pic>
        <p:sp>
          <p:nvSpPr>
            <p:cNvPr id="302" name="Shape 302"/>
            <p:cNvSpPr txBox="1"/>
            <p:nvPr/>
          </p:nvSpPr>
          <p:spPr>
            <a:xfrm>
              <a:off x="6434007" y="2821725"/>
              <a:ext cx="1600199" cy="400109"/>
            </a:xfrm>
            <a:prstGeom prst="rect">
              <a:avLst/>
            </a:prstGeom>
            <a:noFill/>
            <a:ln>
              <a:noFill/>
            </a:ln>
          </p:spPr>
          <p:txBody>
            <a:bodyPr lIns="91425" tIns="45700" rIns="91425" bIns="45700" anchor="t" anchorCtr="0">
              <a:noAutofit/>
            </a:bodyPr>
            <a:lstStyle/>
            <a:p>
              <a:pPr marL="0" marR="0" lvl="0" indent="0" algn="l" defTabSz="914354" rtl="0" eaLnBrk="1" fontAlgn="auto" latinLnBrk="0" hangingPunct="1">
                <a:lnSpc>
                  <a:spcPct val="100000"/>
                </a:lnSpc>
                <a:spcBef>
                  <a:spcPts val="0"/>
                </a:spcBef>
                <a:spcAft>
                  <a:spcPts val="0"/>
                </a:spcAft>
                <a:buClrTx/>
                <a:buSzPct val="25000"/>
                <a:buFontTx/>
                <a:buNone/>
                <a:tabLst/>
                <a:defRPr/>
              </a:pPr>
              <a:r>
                <a:rPr kumimoji="0" lang="en-GB" sz="2000" b="0" i="0" u="none" strike="noStrike" kern="0" cap="none" spc="0" normalizeH="0" baseline="0" noProof="0" dirty="0">
                  <a:ln>
                    <a:noFill/>
                  </a:ln>
                  <a:solidFill>
                    <a:srgbClr val="FFFFFF"/>
                  </a:solidFill>
                  <a:effectLst/>
                  <a:uLnTx/>
                  <a:uFillTx/>
                  <a:latin typeface="Calibri"/>
                  <a:ea typeface="Calibri"/>
                  <a:cs typeface="Calibri"/>
                  <a:sym typeface="Calibri"/>
                  <a:rtl val="0"/>
                </a:rPr>
                <a:t>LMC &amp; SMC</a:t>
              </a:r>
            </a:p>
          </p:txBody>
        </p:sp>
        <p:cxnSp>
          <p:nvCxnSpPr>
            <p:cNvPr id="303" name="Shape 303"/>
            <p:cNvCxnSpPr/>
            <p:nvPr/>
          </p:nvCxnSpPr>
          <p:spPr>
            <a:xfrm rot="10800000">
              <a:off x="5931087" y="3009711"/>
              <a:ext cx="502920" cy="1587"/>
            </a:xfrm>
            <a:prstGeom prst="straightConnector1">
              <a:avLst/>
            </a:prstGeom>
            <a:noFill/>
            <a:ln w="12700" cap="flat" cmpd="sng">
              <a:solidFill>
                <a:srgbClr val="FFFFFF"/>
              </a:solidFill>
              <a:prstDash val="solid"/>
              <a:round/>
              <a:headEnd type="none" w="med" len="med"/>
              <a:tailEnd type="none" w="med" len="med"/>
            </a:ln>
          </p:spPr>
        </p:cxnSp>
      </p:grpSp>
      <p:grpSp>
        <p:nvGrpSpPr>
          <p:cNvPr id="304" name="Shape 304"/>
          <p:cNvGrpSpPr/>
          <p:nvPr/>
        </p:nvGrpSpPr>
        <p:grpSpPr>
          <a:xfrm>
            <a:off x="2697184" y="2332189"/>
            <a:ext cx="4561989" cy="713579"/>
            <a:chOff x="1202210" y="2317674"/>
            <a:chExt cx="4561989" cy="713579"/>
          </a:xfrm>
        </p:grpSpPr>
        <p:grpSp>
          <p:nvGrpSpPr>
            <p:cNvPr id="305" name="Shape 305"/>
            <p:cNvGrpSpPr/>
            <p:nvPr/>
          </p:nvGrpSpPr>
          <p:grpSpPr>
            <a:xfrm>
              <a:off x="1202210" y="2317674"/>
              <a:ext cx="4561989" cy="713579"/>
              <a:chOff x="1930400" y="4334730"/>
              <a:chExt cx="4561989" cy="713579"/>
            </a:xfrm>
          </p:grpSpPr>
          <p:cxnSp>
            <p:nvCxnSpPr>
              <p:cNvPr id="306" name="Shape 306"/>
              <p:cNvCxnSpPr>
                <a:endCxn id="307" idx="3"/>
              </p:cNvCxnSpPr>
              <p:nvPr/>
            </p:nvCxnSpPr>
            <p:spPr>
              <a:xfrm rot="10800000">
                <a:off x="5681189" y="4848254"/>
                <a:ext cx="811200" cy="0"/>
              </a:xfrm>
              <a:prstGeom prst="straightConnector1">
                <a:avLst/>
              </a:prstGeom>
              <a:noFill/>
              <a:ln w="12700" cap="flat" cmpd="sng">
                <a:solidFill>
                  <a:schemeClr val="lt1"/>
                </a:solidFill>
                <a:prstDash val="solid"/>
                <a:round/>
                <a:headEnd type="none" w="med" len="med"/>
                <a:tailEnd type="none" w="med" len="med"/>
              </a:ln>
            </p:spPr>
          </p:cxnSp>
          <p:pic>
            <p:nvPicPr>
              <p:cNvPr id="308" name="Shape 308"/>
              <p:cNvPicPr preferRelativeResize="0"/>
              <p:nvPr/>
            </p:nvPicPr>
            <p:blipFill rotWithShape="1">
              <a:blip r:embed="rId10" cstate="print">
                <a:alphaModFix/>
                <a:extLst>
                  <a:ext uri="{28A0092B-C50C-407E-A947-70E740481C1C}">
                    <a14:useLocalDpi xmlns:a14="http://schemas.microsoft.com/office/drawing/2010/main"/>
                  </a:ext>
                </a:extLst>
              </a:blip>
              <a:srcRect/>
              <a:stretch/>
            </p:blipFill>
            <p:spPr>
              <a:xfrm>
                <a:off x="1930400" y="4334730"/>
                <a:ext cx="685799" cy="685799"/>
              </a:xfrm>
              <a:prstGeom prst="rect">
                <a:avLst/>
              </a:prstGeom>
              <a:noFill/>
              <a:ln w="9525" cap="flat" cmpd="sng">
                <a:solidFill>
                  <a:schemeClr val="lt1"/>
                </a:solidFill>
                <a:prstDash val="solid"/>
                <a:miter/>
                <a:headEnd type="none" w="med" len="med"/>
                <a:tailEnd type="none" w="med" len="med"/>
              </a:ln>
            </p:spPr>
          </p:pic>
          <p:sp>
            <p:nvSpPr>
              <p:cNvPr id="307" name="Shape 307"/>
              <p:cNvSpPr txBox="1"/>
              <p:nvPr/>
            </p:nvSpPr>
            <p:spPr>
              <a:xfrm>
                <a:off x="3379787" y="4648200"/>
                <a:ext cx="2301402" cy="400109"/>
              </a:xfrm>
              <a:prstGeom prst="rect">
                <a:avLst/>
              </a:prstGeom>
              <a:noFill/>
              <a:ln>
                <a:noFill/>
              </a:ln>
            </p:spPr>
            <p:txBody>
              <a:bodyPr lIns="91425" tIns="45700" rIns="91425" bIns="45700" anchor="t" anchorCtr="0">
                <a:noAutofit/>
              </a:bodyPr>
              <a:lstStyle/>
              <a:p>
                <a:pPr marL="0" marR="0" lvl="0" indent="0" algn="l" defTabSz="914354" rtl="0" eaLnBrk="1" fontAlgn="auto" latinLnBrk="0" hangingPunct="1">
                  <a:lnSpc>
                    <a:spcPct val="100000"/>
                  </a:lnSpc>
                  <a:spcBef>
                    <a:spcPts val="0"/>
                  </a:spcBef>
                  <a:spcAft>
                    <a:spcPts val="0"/>
                  </a:spcAft>
                  <a:buClrTx/>
                  <a:buSzPct val="25000"/>
                  <a:buFontTx/>
                  <a:buNone/>
                  <a:tabLst/>
                  <a:defRPr/>
                </a:pPr>
                <a:r>
                  <a:rPr kumimoji="0" lang="en-GB" sz="2000" b="0" i="0" u="none" strike="noStrike" kern="0" cap="none" spc="0" normalizeH="0" baseline="0" noProof="0">
                    <a:ln>
                      <a:noFill/>
                    </a:ln>
                    <a:solidFill>
                      <a:srgbClr val="FFFFFF"/>
                    </a:solidFill>
                    <a:effectLst/>
                    <a:uLnTx/>
                    <a:uFillTx/>
                    <a:latin typeface="Calibri"/>
                    <a:ea typeface="Calibri"/>
                    <a:cs typeface="Calibri"/>
                    <a:sym typeface="Calibri"/>
                    <a:rtl val="0"/>
                  </a:rPr>
                  <a:t>Starburst Galaxies</a:t>
                </a:r>
              </a:p>
            </p:txBody>
          </p:sp>
        </p:grpSp>
        <p:cxnSp>
          <p:nvCxnSpPr>
            <p:cNvPr id="309" name="Shape 309"/>
            <p:cNvCxnSpPr/>
            <p:nvPr/>
          </p:nvCxnSpPr>
          <p:spPr>
            <a:xfrm rot="10800000">
              <a:off x="1934910" y="2848633"/>
              <a:ext cx="717550" cy="1587"/>
            </a:xfrm>
            <a:prstGeom prst="straightConnector1">
              <a:avLst/>
            </a:prstGeom>
            <a:noFill/>
            <a:ln w="12700" cap="flat" cmpd="sng">
              <a:solidFill>
                <a:srgbClr val="FFFFFF"/>
              </a:solidFill>
              <a:prstDash val="solid"/>
              <a:round/>
              <a:headEnd type="none" w="med" len="med"/>
              <a:tailEnd type="none" w="med" len="med"/>
            </a:ln>
          </p:spPr>
        </p:cxnSp>
      </p:grpSp>
      <p:grpSp>
        <p:nvGrpSpPr>
          <p:cNvPr id="310" name="Shape 310"/>
          <p:cNvGrpSpPr/>
          <p:nvPr/>
        </p:nvGrpSpPr>
        <p:grpSpPr>
          <a:xfrm>
            <a:off x="4245944" y="4190993"/>
            <a:ext cx="4401995" cy="838199"/>
            <a:chOff x="2372988" y="2089284"/>
            <a:chExt cx="4547514" cy="838199"/>
          </a:xfrm>
        </p:grpSpPr>
        <p:cxnSp>
          <p:nvCxnSpPr>
            <p:cNvPr id="311" name="Shape 311"/>
            <p:cNvCxnSpPr/>
            <p:nvPr/>
          </p:nvCxnSpPr>
          <p:spPr>
            <a:xfrm rot="10800000">
              <a:off x="2372988" y="2651524"/>
              <a:ext cx="977228" cy="0"/>
            </a:xfrm>
            <a:prstGeom prst="straightConnector1">
              <a:avLst/>
            </a:prstGeom>
            <a:noFill/>
            <a:ln w="12700" cap="flat" cmpd="sng">
              <a:solidFill>
                <a:srgbClr val="FFFFFF"/>
              </a:solidFill>
              <a:prstDash val="solid"/>
              <a:round/>
              <a:headEnd type="none" w="med" len="med"/>
              <a:tailEnd type="none" w="med" len="med"/>
            </a:ln>
          </p:spPr>
        </p:cxnSp>
        <p:sp>
          <p:nvSpPr>
            <p:cNvPr id="312" name="Shape 312"/>
            <p:cNvSpPr txBox="1"/>
            <p:nvPr/>
          </p:nvSpPr>
          <p:spPr>
            <a:xfrm>
              <a:off x="3426416" y="2394084"/>
              <a:ext cx="1774310" cy="400109"/>
            </a:xfrm>
            <a:prstGeom prst="rect">
              <a:avLst/>
            </a:prstGeom>
            <a:noFill/>
            <a:ln>
              <a:noFill/>
            </a:ln>
          </p:spPr>
          <p:txBody>
            <a:bodyPr lIns="91425" tIns="45700" rIns="91425" bIns="45700" anchor="t" anchorCtr="0">
              <a:noAutofit/>
            </a:bodyPr>
            <a:lstStyle/>
            <a:p>
              <a:pPr marL="0" marR="0" lvl="0" indent="0" algn="l" defTabSz="914354" rtl="0" eaLnBrk="1" fontAlgn="auto" latinLnBrk="0" hangingPunct="1">
                <a:lnSpc>
                  <a:spcPct val="100000"/>
                </a:lnSpc>
                <a:spcBef>
                  <a:spcPts val="0"/>
                </a:spcBef>
                <a:spcAft>
                  <a:spcPts val="0"/>
                </a:spcAft>
                <a:buClrTx/>
                <a:buSzPct val="25000"/>
                <a:buFontTx/>
                <a:buNone/>
                <a:tabLst/>
                <a:defRPr/>
              </a:pPr>
              <a:r>
                <a:rPr kumimoji="0" lang="en-GB" sz="2000" b="0" i="0" u="none" strike="noStrike" kern="0" cap="none" spc="0" normalizeH="0" baseline="0" noProof="0">
                  <a:ln>
                    <a:noFill/>
                  </a:ln>
                  <a:solidFill>
                    <a:srgbClr val="FFFFFF"/>
                  </a:solidFill>
                  <a:effectLst/>
                  <a:uLnTx/>
                  <a:uFillTx/>
                  <a:latin typeface="Calibri"/>
                  <a:ea typeface="Calibri"/>
                  <a:cs typeface="Calibri"/>
                  <a:sym typeface="Calibri"/>
                  <a:rtl val="0"/>
                </a:rPr>
                <a:t>γ-ray Binaries</a:t>
              </a:r>
            </a:p>
          </p:txBody>
        </p:sp>
        <p:cxnSp>
          <p:nvCxnSpPr>
            <p:cNvPr id="313" name="Shape 313"/>
            <p:cNvCxnSpPr/>
            <p:nvPr/>
          </p:nvCxnSpPr>
          <p:spPr>
            <a:xfrm rot="10800000">
              <a:off x="5102816" y="2622685"/>
              <a:ext cx="1295397" cy="9262"/>
            </a:xfrm>
            <a:prstGeom prst="straightConnector1">
              <a:avLst/>
            </a:prstGeom>
            <a:noFill/>
            <a:ln w="12700" cap="flat" cmpd="sng">
              <a:solidFill>
                <a:srgbClr val="FFFFFF"/>
              </a:solidFill>
              <a:prstDash val="solid"/>
              <a:round/>
              <a:headEnd type="none" w="med" len="med"/>
              <a:tailEnd type="none" w="med" len="med"/>
            </a:ln>
          </p:spPr>
        </p:cxnSp>
        <p:pic>
          <p:nvPicPr>
            <p:cNvPr id="314" name="Shape 314"/>
            <p:cNvPicPr preferRelativeResize="0"/>
            <p:nvPr/>
          </p:nvPicPr>
          <p:blipFill rotWithShape="1">
            <a:blip r:embed="rId11" cstate="print">
              <a:alphaModFix/>
              <a:extLst>
                <a:ext uri="{28A0092B-C50C-407E-A947-70E740481C1C}">
                  <a14:useLocalDpi xmlns:a14="http://schemas.microsoft.com/office/drawing/2010/main"/>
                </a:ext>
              </a:extLst>
            </a:blip>
            <a:srcRect/>
            <a:stretch/>
          </p:blipFill>
          <p:spPr>
            <a:xfrm>
              <a:off x="5636216" y="2089284"/>
              <a:ext cx="1284287" cy="838199"/>
            </a:xfrm>
            <a:prstGeom prst="rect">
              <a:avLst/>
            </a:prstGeom>
            <a:noFill/>
            <a:ln w="9525" cap="flat" cmpd="sng">
              <a:solidFill>
                <a:srgbClr val="FFFFFF"/>
              </a:solidFill>
              <a:prstDash val="solid"/>
              <a:miter/>
              <a:headEnd type="none" w="med" len="med"/>
              <a:tailEnd type="none" w="med" len="med"/>
            </a:ln>
          </p:spPr>
        </p:pic>
      </p:grpSp>
      <p:grpSp>
        <p:nvGrpSpPr>
          <p:cNvPr id="315" name="Shape 315"/>
          <p:cNvGrpSpPr/>
          <p:nvPr/>
        </p:nvGrpSpPr>
        <p:grpSpPr>
          <a:xfrm>
            <a:off x="2547257" y="3229428"/>
            <a:ext cx="3886200" cy="635000"/>
            <a:chOff x="1918128" y="1778000"/>
            <a:chExt cx="3886741" cy="635000"/>
          </a:xfrm>
        </p:grpSpPr>
        <p:cxnSp>
          <p:nvCxnSpPr>
            <p:cNvPr id="316" name="Shape 316"/>
            <p:cNvCxnSpPr/>
            <p:nvPr/>
          </p:nvCxnSpPr>
          <p:spPr>
            <a:xfrm rot="10800000">
              <a:off x="2299182" y="2019300"/>
              <a:ext cx="585298" cy="0"/>
            </a:xfrm>
            <a:prstGeom prst="straightConnector1">
              <a:avLst/>
            </a:prstGeom>
            <a:noFill/>
            <a:ln w="12700" cap="flat" cmpd="sng">
              <a:solidFill>
                <a:schemeClr val="lt1"/>
              </a:solidFill>
              <a:prstDash val="solid"/>
              <a:round/>
              <a:headEnd type="none" w="med" len="med"/>
              <a:tailEnd type="none" w="med" len="med"/>
            </a:ln>
          </p:spPr>
        </p:cxnSp>
        <p:sp>
          <p:nvSpPr>
            <p:cNvPr id="317" name="Shape 317"/>
            <p:cNvSpPr txBox="1"/>
            <p:nvPr/>
          </p:nvSpPr>
          <p:spPr>
            <a:xfrm>
              <a:off x="2864828" y="1778000"/>
              <a:ext cx="2188837" cy="400109"/>
            </a:xfrm>
            <a:prstGeom prst="rect">
              <a:avLst/>
            </a:prstGeom>
            <a:noFill/>
            <a:ln>
              <a:noFill/>
            </a:ln>
          </p:spPr>
          <p:txBody>
            <a:bodyPr lIns="91425" tIns="45700" rIns="91425" bIns="45700" anchor="t" anchorCtr="0">
              <a:noAutofit/>
            </a:bodyPr>
            <a:lstStyle/>
            <a:p>
              <a:pPr marL="0" marR="0" lvl="0" indent="0" algn="l" defTabSz="914354" rtl="0" eaLnBrk="1" fontAlgn="auto" latinLnBrk="0" hangingPunct="1">
                <a:lnSpc>
                  <a:spcPct val="100000"/>
                </a:lnSpc>
                <a:spcBef>
                  <a:spcPts val="0"/>
                </a:spcBef>
                <a:spcAft>
                  <a:spcPts val="0"/>
                </a:spcAft>
                <a:buClrTx/>
                <a:buSzPct val="25000"/>
                <a:buFontTx/>
                <a:buNone/>
                <a:tabLst/>
                <a:defRPr/>
              </a:pPr>
              <a:r>
                <a:rPr kumimoji="0" lang="en-GB" sz="2000" b="0" i="0" u="none" strike="noStrike" kern="0" cap="none" spc="0" normalizeH="0" baseline="0" noProof="0" dirty="0">
                  <a:ln>
                    <a:noFill/>
                  </a:ln>
                  <a:solidFill>
                    <a:srgbClr val="FFFFFF"/>
                  </a:solidFill>
                  <a:effectLst/>
                  <a:uLnTx/>
                  <a:uFillTx/>
                  <a:latin typeface="Calibri"/>
                  <a:ea typeface="Calibri"/>
                  <a:cs typeface="Calibri"/>
                  <a:sym typeface="Calibri"/>
                  <a:rtl val="0"/>
                </a:rPr>
                <a:t>Globular Clusters</a:t>
              </a:r>
            </a:p>
          </p:txBody>
        </p:sp>
        <p:pic>
          <p:nvPicPr>
            <p:cNvPr id="318" name="Shape 318"/>
            <p:cNvPicPr preferRelativeResize="0"/>
            <p:nvPr/>
          </p:nvPicPr>
          <p:blipFill rotWithShape="1">
            <a:blip r:embed="rId12" cstate="print">
              <a:alphaModFix/>
              <a:extLst>
                <a:ext uri="{28A0092B-C50C-407E-A947-70E740481C1C}">
                  <a14:useLocalDpi xmlns:a14="http://schemas.microsoft.com/office/drawing/2010/main"/>
                </a:ext>
              </a:extLst>
            </a:blip>
            <a:srcRect/>
            <a:stretch/>
          </p:blipFill>
          <p:spPr>
            <a:xfrm>
              <a:off x="1918128" y="1778000"/>
              <a:ext cx="644480" cy="635000"/>
            </a:xfrm>
            <a:prstGeom prst="rect">
              <a:avLst/>
            </a:prstGeom>
            <a:noFill/>
            <a:ln w="9525" cap="flat" cmpd="sng">
              <a:solidFill>
                <a:schemeClr val="lt1"/>
              </a:solidFill>
              <a:prstDash val="solid"/>
              <a:miter/>
              <a:headEnd type="none" w="med" len="med"/>
              <a:tailEnd type="none" w="med" len="med"/>
            </a:ln>
          </p:spPr>
        </p:pic>
        <p:cxnSp>
          <p:nvCxnSpPr>
            <p:cNvPr id="319" name="Shape 319"/>
            <p:cNvCxnSpPr/>
            <p:nvPr/>
          </p:nvCxnSpPr>
          <p:spPr>
            <a:xfrm rot="10800000">
              <a:off x="4955997" y="2004680"/>
              <a:ext cx="848872" cy="1587"/>
            </a:xfrm>
            <a:prstGeom prst="straightConnector1">
              <a:avLst/>
            </a:prstGeom>
            <a:noFill/>
            <a:ln w="12700" cap="flat" cmpd="sng">
              <a:solidFill>
                <a:schemeClr val="lt1"/>
              </a:solidFill>
              <a:prstDash val="solid"/>
              <a:round/>
              <a:headEnd type="none" w="med" len="med"/>
              <a:tailEnd type="none" w="med" len="med"/>
            </a:ln>
          </p:spPr>
        </p:cxnSp>
      </p:grpSp>
      <p:grpSp>
        <p:nvGrpSpPr>
          <p:cNvPr id="320" name="Shape 320"/>
          <p:cNvGrpSpPr/>
          <p:nvPr/>
        </p:nvGrpSpPr>
        <p:grpSpPr>
          <a:xfrm>
            <a:off x="3026927" y="5460313"/>
            <a:ext cx="5435773" cy="597977"/>
            <a:chOff x="1181100" y="749300"/>
            <a:chExt cx="5097446" cy="597977"/>
          </a:xfrm>
        </p:grpSpPr>
        <p:cxnSp>
          <p:nvCxnSpPr>
            <p:cNvPr id="321" name="Shape 321"/>
            <p:cNvCxnSpPr>
              <a:cxnSpLocks/>
              <a:endCxn id="322" idx="3"/>
            </p:cNvCxnSpPr>
            <p:nvPr/>
          </p:nvCxnSpPr>
          <p:spPr>
            <a:xfrm flipH="1" flipV="1">
              <a:off x="5610730" y="949355"/>
              <a:ext cx="58219" cy="4731"/>
            </a:xfrm>
            <a:prstGeom prst="straightConnector1">
              <a:avLst/>
            </a:prstGeom>
            <a:noFill/>
            <a:ln w="12700" cap="flat" cmpd="sng">
              <a:solidFill>
                <a:srgbClr val="FFFFFF"/>
              </a:solidFill>
              <a:prstDash val="solid"/>
              <a:round/>
              <a:headEnd type="none" w="med" len="med"/>
              <a:tailEnd type="none" w="med" len="med"/>
            </a:ln>
          </p:spPr>
        </p:cxnSp>
        <p:sp>
          <p:nvSpPr>
            <p:cNvPr id="322" name="Shape 322"/>
            <p:cNvSpPr txBox="1"/>
            <p:nvPr/>
          </p:nvSpPr>
          <p:spPr>
            <a:xfrm>
              <a:off x="1777997" y="749300"/>
              <a:ext cx="3832733" cy="400109"/>
            </a:xfrm>
            <a:prstGeom prst="rect">
              <a:avLst/>
            </a:prstGeom>
            <a:noFill/>
            <a:ln>
              <a:noFill/>
            </a:ln>
          </p:spPr>
          <p:txBody>
            <a:bodyPr lIns="91425" tIns="45700" rIns="91425" bIns="45700" anchor="t" anchorCtr="0">
              <a:noAutofit/>
            </a:bodyPr>
            <a:lstStyle/>
            <a:p>
              <a:pPr marL="0" marR="0" lvl="0" indent="0" algn="l" defTabSz="914354" rtl="0" eaLnBrk="1" fontAlgn="auto" latinLnBrk="0" hangingPunct="1">
                <a:lnSpc>
                  <a:spcPct val="100000"/>
                </a:lnSpc>
                <a:spcBef>
                  <a:spcPts val="0"/>
                </a:spcBef>
                <a:spcAft>
                  <a:spcPts val="0"/>
                </a:spcAft>
                <a:buClrTx/>
                <a:buSzPct val="25000"/>
                <a:buFontTx/>
                <a:buNone/>
                <a:tabLst/>
                <a:defRPr/>
              </a:pPr>
              <a:r>
                <a:rPr kumimoji="0" lang="en-GB" sz="2000" b="0" i="0" u="none" strike="noStrike" kern="0" cap="none" spc="0" normalizeH="0" baseline="0" noProof="0" dirty="0">
                  <a:ln>
                    <a:noFill/>
                  </a:ln>
                  <a:solidFill>
                    <a:srgbClr val="FFFFFF"/>
                  </a:solidFill>
                  <a:effectLst/>
                  <a:uLnTx/>
                  <a:uFillTx/>
                  <a:latin typeface="Calibri"/>
                  <a:ea typeface="Calibri"/>
                  <a:cs typeface="Calibri"/>
                  <a:sym typeface="Calibri"/>
                  <a:rtl val="0"/>
                </a:rPr>
                <a:t>Sun: flares &amp; Cosmic Ray interactions</a:t>
              </a:r>
            </a:p>
          </p:txBody>
        </p:sp>
        <p:pic>
          <p:nvPicPr>
            <p:cNvPr id="323" name="Shape 323"/>
            <p:cNvPicPr preferRelativeResize="0"/>
            <p:nvPr/>
          </p:nvPicPr>
          <p:blipFill rotWithShape="1">
            <a:blip r:embed="rId13" cstate="print">
              <a:alphaModFix/>
              <a:extLst>
                <a:ext uri="{28A0092B-C50C-407E-A947-70E740481C1C}">
                  <a14:useLocalDpi xmlns:a14="http://schemas.microsoft.com/office/drawing/2010/main"/>
                </a:ext>
              </a:extLst>
            </a:blip>
            <a:srcRect/>
            <a:stretch/>
          </p:blipFill>
          <p:spPr>
            <a:xfrm flipH="1">
              <a:off x="5681646" y="769427"/>
              <a:ext cx="596900" cy="577850"/>
            </a:xfrm>
            <a:prstGeom prst="rect">
              <a:avLst/>
            </a:prstGeom>
            <a:noFill/>
            <a:ln w="9525" cap="flat" cmpd="sng">
              <a:solidFill>
                <a:srgbClr val="FFFFFF"/>
              </a:solidFill>
              <a:prstDash val="solid"/>
              <a:miter/>
              <a:headEnd type="none" w="med" len="med"/>
              <a:tailEnd type="none" w="med" len="med"/>
            </a:ln>
          </p:spPr>
        </p:pic>
        <p:cxnSp>
          <p:nvCxnSpPr>
            <p:cNvPr id="324" name="Shape 324"/>
            <p:cNvCxnSpPr/>
            <p:nvPr/>
          </p:nvCxnSpPr>
          <p:spPr>
            <a:xfrm flipH="1">
              <a:off x="1181100" y="958850"/>
              <a:ext cx="609599" cy="6349"/>
            </a:xfrm>
            <a:prstGeom prst="straightConnector1">
              <a:avLst/>
            </a:prstGeom>
            <a:noFill/>
            <a:ln w="12700" cap="flat" cmpd="sng">
              <a:solidFill>
                <a:srgbClr val="FFFFFF"/>
              </a:solidFill>
              <a:prstDash val="solid"/>
              <a:round/>
              <a:headEnd type="none" w="med" len="med"/>
              <a:tailEnd type="none" w="med" len="med"/>
            </a:ln>
          </p:spPr>
        </p:cxnSp>
      </p:grpSp>
      <p:grpSp>
        <p:nvGrpSpPr>
          <p:cNvPr id="325" name="Shape 325"/>
          <p:cNvGrpSpPr/>
          <p:nvPr/>
        </p:nvGrpSpPr>
        <p:grpSpPr>
          <a:xfrm>
            <a:off x="3747255" y="4876800"/>
            <a:ext cx="5891621" cy="668339"/>
            <a:chOff x="1816100" y="1144487"/>
            <a:chExt cx="5891621" cy="668338"/>
          </a:xfrm>
        </p:grpSpPr>
        <p:sp>
          <p:nvSpPr>
            <p:cNvPr id="326" name="Shape 326"/>
            <p:cNvSpPr txBox="1"/>
            <p:nvPr/>
          </p:nvSpPr>
          <p:spPr>
            <a:xfrm>
              <a:off x="2425700" y="1282700"/>
              <a:ext cx="4148519" cy="400109"/>
            </a:xfrm>
            <a:prstGeom prst="rect">
              <a:avLst/>
            </a:prstGeom>
            <a:noFill/>
            <a:ln>
              <a:noFill/>
            </a:ln>
          </p:spPr>
          <p:txBody>
            <a:bodyPr lIns="91425" tIns="45700" rIns="91425" bIns="45700" anchor="t" anchorCtr="0">
              <a:noAutofit/>
            </a:bodyPr>
            <a:lstStyle/>
            <a:p>
              <a:pPr marL="0" marR="0" lvl="0" indent="0" algn="l" defTabSz="914354" rtl="0" eaLnBrk="1" fontAlgn="auto" latinLnBrk="0" hangingPunct="1">
                <a:lnSpc>
                  <a:spcPct val="100000"/>
                </a:lnSpc>
                <a:spcBef>
                  <a:spcPts val="0"/>
                </a:spcBef>
                <a:spcAft>
                  <a:spcPts val="0"/>
                </a:spcAft>
                <a:buClrTx/>
                <a:buSzPct val="25000"/>
                <a:buFontTx/>
                <a:buNone/>
                <a:tabLst/>
                <a:defRPr/>
              </a:pPr>
              <a:r>
                <a:rPr kumimoji="0" lang="en-GB" sz="2000" b="0" i="0" u="none" strike="noStrike" kern="0" cap="none" spc="0" normalizeH="0" baseline="0" noProof="0">
                  <a:ln>
                    <a:noFill/>
                  </a:ln>
                  <a:solidFill>
                    <a:srgbClr val="FFFFFF"/>
                  </a:solidFill>
                  <a:effectLst/>
                  <a:uLnTx/>
                  <a:uFillTx/>
                  <a:latin typeface="Calibri"/>
                  <a:ea typeface="Calibri"/>
                  <a:cs typeface="Calibri"/>
                  <a:sym typeface="Calibri"/>
                  <a:rtl val="0"/>
                </a:rPr>
                <a:t>Pulsars: isolated, binaries, &amp; MSPs</a:t>
              </a:r>
            </a:p>
          </p:txBody>
        </p:sp>
        <p:pic>
          <p:nvPicPr>
            <p:cNvPr id="327" name="Shape 327"/>
            <p:cNvPicPr preferRelativeResize="0"/>
            <p:nvPr/>
          </p:nvPicPr>
          <p:blipFill rotWithShape="1">
            <a:blip r:embed="rId14" cstate="print">
              <a:alphaModFix/>
              <a:extLst>
                <a:ext uri="{28A0092B-C50C-407E-A947-70E740481C1C}">
                  <a14:useLocalDpi xmlns:a14="http://schemas.microsoft.com/office/drawing/2010/main"/>
                </a:ext>
              </a:extLst>
            </a:blip>
            <a:srcRect/>
            <a:stretch/>
          </p:blipFill>
          <p:spPr>
            <a:xfrm>
              <a:off x="6818721" y="1144487"/>
              <a:ext cx="889000" cy="668338"/>
            </a:xfrm>
            <a:prstGeom prst="rect">
              <a:avLst/>
            </a:prstGeom>
            <a:noFill/>
            <a:ln w="9525" cap="flat" cmpd="sng">
              <a:solidFill>
                <a:srgbClr val="FFFFFF"/>
              </a:solidFill>
              <a:prstDash val="solid"/>
              <a:miter/>
              <a:headEnd type="none" w="med" len="med"/>
              <a:tailEnd type="none" w="med" len="med"/>
            </a:ln>
          </p:spPr>
        </p:pic>
        <p:cxnSp>
          <p:nvCxnSpPr>
            <p:cNvPr id="328" name="Shape 328"/>
            <p:cNvCxnSpPr/>
            <p:nvPr/>
          </p:nvCxnSpPr>
          <p:spPr>
            <a:xfrm flipH="1">
              <a:off x="1816100" y="1504950"/>
              <a:ext cx="609599" cy="6349"/>
            </a:xfrm>
            <a:prstGeom prst="straightConnector1">
              <a:avLst/>
            </a:prstGeom>
            <a:noFill/>
            <a:ln w="12700" cap="flat" cmpd="sng">
              <a:solidFill>
                <a:srgbClr val="FFFFFF"/>
              </a:solidFill>
              <a:prstDash val="solid"/>
              <a:round/>
              <a:headEnd type="none" w="med" len="med"/>
              <a:tailEnd type="none" w="med" len="med"/>
            </a:ln>
          </p:spPr>
        </p:cxnSp>
      </p:grpSp>
      <p:sp>
        <p:nvSpPr>
          <p:cNvPr id="329" name="Shape 329"/>
          <p:cNvSpPr txBox="1"/>
          <p:nvPr/>
        </p:nvSpPr>
        <p:spPr>
          <a:xfrm>
            <a:off x="0" y="5511343"/>
            <a:ext cx="1792288" cy="857043"/>
          </a:xfrm>
          <a:prstGeom prst="rect">
            <a:avLst/>
          </a:prstGeom>
          <a:noFill/>
          <a:ln>
            <a:noFill/>
          </a:ln>
        </p:spPr>
        <p:txBody>
          <a:bodyPr lIns="91425" tIns="45700" rIns="91425" bIns="45700" anchor="t" anchorCtr="0">
            <a:noAutofit/>
          </a:bodyPr>
          <a:lstStyle/>
          <a:p>
            <a:pPr marL="0" marR="0" lvl="0" indent="0" algn="ctr" defTabSz="914354" rtl="0" eaLnBrk="1" fontAlgn="auto" latinLnBrk="0" hangingPunct="1">
              <a:lnSpc>
                <a:spcPct val="100000"/>
              </a:lnSpc>
              <a:spcBef>
                <a:spcPts val="0"/>
              </a:spcBef>
              <a:spcAft>
                <a:spcPts val="0"/>
              </a:spcAft>
              <a:buClrTx/>
              <a:buSzPct val="25000"/>
              <a:buFontTx/>
              <a:buNone/>
              <a:tabLst/>
              <a:defRPr/>
            </a:pPr>
            <a:r>
              <a:rPr kumimoji="0" lang="en-GB" sz="2000" b="0" i="0" u="none" strike="noStrike" kern="0" cap="none" spc="0" normalizeH="0" baseline="0" noProof="0" dirty="0">
                <a:ln>
                  <a:noFill/>
                </a:ln>
                <a:solidFill>
                  <a:srgbClr val="FFFFFF"/>
                </a:solidFill>
                <a:effectLst/>
                <a:uLnTx/>
                <a:uFillTx/>
                <a:latin typeface="Calibri"/>
                <a:ea typeface="Calibri"/>
                <a:cs typeface="Calibri"/>
                <a:sym typeface="Calibri"/>
                <a:rtl val="0"/>
              </a:rPr>
              <a:t>Unidentified Sources</a:t>
            </a:r>
          </a:p>
        </p:txBody>
      </p:sp>
      <p:sp>
        <p:nvSpPr>
          <p:cNvPr id="330" name="Shape 330"/>
          <p:cNvSpPr/>
          <p:nvPr/>
        </p:nvSpPr>
        <p:spPr>
          <a:xfrm rot="-1909374">
            <a:off x="854464" y="3336462"/>
            <a:ext cx="10500353" cy="736599"/>
          </a:xfrm>
          <a:prstGeom prst="notchedRightArrow">
            <a:avLst>
              <a:gd name="adj1" fmla="val 41250"/>
              <a:gd name="adj2" fmla="val 72874"/>
            </a:avLst>
          </a:prstGeom>
          <a:gradFill>
            <a:gsLst>
              <a:gs pos="0">
                <a:srgbClr val="FFFFFF"/>
              </a:gs>
              <a:gs pos="51000">
                <a:srgbClr val="263BFF"/>
              </a:gs>
              <a:gs pos="88000">
                <a:srgbClr val="000090"/>
              </a:gs>
              <a:gs pos="100000">
                <a:srgbClr val="000090"/>
              </a:gs>
            </a:gsLst>
            <a:lin ang="10800000" scaled="0"/>
          </a:gradFill>
          <a:ln>
            <a:noFill/>
          </a:ln>
        </p:spPr>
        <p:txBody>
          <a:bodyPr lIns="91425" tIns="45700" rIns="91425" bIns="45700"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Quattrocento"/>
              <a:ea typeface="Quattrocento"/>
              <a:cs typeface="Quattrocento"/>
              <a:sym typeface="Quattrocento"/>
              <a:rtl val="0"/>
            </a:endParaRPr>
          </a:p>
        </p:txBody>
      </p:sp>
      <p:sp>
        <p:nvSpPr>
          <p:cNvPr id="331" name="Shape 331"/>
          <p:cNvSpPr txBox="1"/>
          <p:nvPr/>
        </p:nvSpPr>
        <p:spPr>
          <a:xfrm rot="-1920000">
            <a:off x="3571721" y="4600352"/>
            <a:ext cx="1367683" cy="461665"/>
          </a:xfrm>
          <a:prstGeom prst="rect">
            <a:avLst/>
          </a:prstGeom>
          <a:noFill/>
          <a:ln>
            <a:noFill/>
          </a:ln>
        </p:spPr>
        <p:txBody>
          <a:bodyPr lIns="91425" tIns="45700" rIns="91425" bIns="45700" anchor="t" anchorCtr="0">
            <a:noAutofit/>
          </a:bodyPr>
          <a:lstStyle/>
          <a:p>
            <a:pPr marL="0" marR="0" lvl="0" indent="0" algn="l" defTabSz="914354" rtl="0" eaLnBrk="1" fontAlgn="auto" latinLnBrk="0" hangingPunct="1">
              <a:lnSpc>
                <a:spcPct val="100000"/>
              </a:lnSpc>
              <a:spcBef>
                <a:spcPts val="0"/>
              </a:spcBef>
              <a:spcAft>
                <a:spcPts val="0"/>
              </a:spcAft>
              <a:buClrTx/>
              <a:buSzPct val="25000"/>
              <a:buFontTx/>
              <a:buNone/>
              <a:tabLst/>
              <a:defRPr/>
            </a:pPr>
            <a:r>
              <a:rPr kumimoji="0" lang="en-GB" sz="2400" b="1" i="0" u="none" strike="noStrike" kern="0" cap="none" spc="0" normalizeH="0" baseline="0" noProof="0">
                <a:ln>
                  <a:noFill/>
                </a:ln>
                <a:solidFill>
                  <a:srgbClr val="FFFFFF"/>
                </a:solidFill>
                <a:effectLst/>
                <a:uLnTx/>
                <a:uFillTx/>
                <a:latin typeface="Calibri"/>
                <a:ea typeface="Calibri"/>
                <a:cs typeface="Calibri"/>
                <a:sym typeface="Calibri"/>
                <a:rtl val="0"/>
              </a:rPr>
              <a:t>Galactic</a:t>
            </a:r>
          </a:p>
        </p:txBody>
      </p:sp>
      <p:sp>
        <p:nvSpPr>
          <p:cNvPr id="332" name="Shape 332"/>
          <p:cNvSpPr txBox="1"/>
          <p:nvPr/>
        </p:nvSpPr>
        <p:spPr>
          <a:xfrm rot="-1920000">
            <a:off x="7065125" y="2180224"/>
            <a:ext cx="2159667" cy="461665"/>
          </a:xfrm>
          <a:prstGeom prst="rect">
            <a:avLst/>
          </a:prstGeom>
          <a:noFill/>
          <a:ln>
            <a:noFill/>
          </a:ln>
        </p:spPr>
        <p:txBody>
          <a:bodyPr lIns="91425" tIns="45700" rIns="91425" bIns="45700" anchor="t" anchorCtr="0">
            <a:noAutofit/>
          </a:bodyPr>
          <a:lstStyle/>
          <a:p>
            <a:pPr marL="0" marR="0" lvl="0" indent="0" algn="l" defTabSz="914354" rtl="0" eaLnBrk="1" fontAlgn="auto" latinLnBrk="0" hangingPunct="1">
              <a:lnSpc>
                <a:spcPct val="100000"/>
              </a:lnSpc>
              <a:spcBef>
                <a:spcPts val="0"/>
              </a:spcBef>
              <a:spcAft>
                <a:spcPts val="0"/>
              </a:spcAft>
              <a:buClrTx/>
              <a:buSzPct val="25000"/>
              <a:buFontTx/>
              <a:buNone/>
              <a:tabLst/>
              <a:defRPr/>
            </a:pPr>
            <a:r>
              <a:rPr kumimoji="0" lang="en-GB" sz="2400" b="1" i="0" u="none" strike="noStrike" kern="0" cap="none" spc="0" normalizeH="0" baseline="0" noProof="0">
                <a:ln>
                  <a:noFill/>
                </a:ln>
                <a:solidFill>
                  <a:srgbClr val="0000FF"/>
                </a:solidFill>
                <a:effectLst/>
                <a:uLnTx/>
                <a:uFillTx/>
                <a:latin typeface="Calibri"/>
                <a:ea typeface="Calibri"/>
                <a:cs typeface="Calibri"/>
                <a:sym typeface="Calibri"/>
                <a:rtl val="0"/>
              </a:rPr>
              <a:t>Extragalactic</a:t>
            </a:r>
          </a:p>
        </p:txBody>
      </p:sp>
      <p:grpSp>
        <p:nvGrpSpPr>
          <p:cNvPr id="333" name="Shape 333"/>
          <p:cNvGrpSpPr/>
          <p:nvPr/>
        </p:nvGrpSpPr>
        <p:grpSpPr>
          <a:xfrm>
            <a:off x="10134034" y="4661341"/>
            <a:ext cx="1587151" cy="1076324"/>
            <a:chOff x="152400" y="1892300"/>
            <a:chExt cx="2315602" cy="1604963"/>
          </a:xfrm>
        </p:grpSpPr>
        <p:pic>
          <p:nvPicPr>
            <p:cNvPr id="334" name="Shape 334"/>
            <p:cNvPicPr preferRelativeResize="0"/>
            <p:nvPr/>
          </p:nvPicPr>
          <p:blipFill rotWithShape="1">
            <a:blip r:embed="rId15" cstate="print">
              <a:alphaModFix/>
              <a:extLst>
                <a:ext uri="{28A0092B-C50C-407E-A947-70E740481C1C}">
                  <a14:useLocalDpi xmlns:a14="http://schemas.microsoft.com/office/drawing/2010/main"/>
                </a:ext>
              </a:extLst>
            </a:blip>
            <a:srcRect/>
            <a:stretch/>
          </p:blipFill>
          <p:spPr>
            <a:xfrm>
              <a:off x="152400" y="1892300"/>
              <a:ext cx="2286000" cy="1604963"/>
            </a:xfrm>
            <a:prstGeom prst="rect">
              <a:avLst/>
            </a:prstGeom>
            <a:noFill/>
            <a:ln>
              <a:noFill/>
            </a:ln>
          </p:spPr>
        </p:pic>
        <p:sp>
          <p:nvSpPr>
            <p:cNvPr id="335" name="Shape 335"/>
            <p:cNvSpPr txBox="1"/>
            <p:nvPr/>
          </p:nvSpPr>
          <p:spPr>
            <a:xfrm>
              <a:off x="319398" y="2869717"/>
              <a:ext cx="2148603" cy="504835"/>
            </a:xfrm>
            <a:prstGeom prst="rect">
              <a:avLst/>
            </a:prstGeom>
            <a:noFill/>
            <a:ln>
              <a:noFill/>
            </a:ln>
          </p:spPr>
          <p:txBody>
            <a:bodyPr lIns="91425" tIns="45700" rIns="91425" bIns="45700" anchor="t" anchorCtr="0">
              <a:noAutofit/>
            </a:bodyPr>
            <a:lstStyle/>
            <a:p>
              <a:pPr marL="0" marR="0" lvl="0" indent="0" algn="l" defTabSz="914354" rtl="0" eaLnBrk="1" fontAlgn="auto" latinLnBrk="0" hangingPunct="1">
                <a:lnSpc>
                  <a:spcPct val="100000"/>
                </a:lnSpc>
                <a:spcBef>
                  <a:spcPts val="0"/>
                </a:spcBef>
                <a:spcAft>
                  <a:spcPts val="0"/>
                </a:spcAft>
                <a:buClrTx/>
                <a:buSzPct val="25000"/>
                <a:buFontTx/>
                <a:buNone/>
                <a:tabLst/>
                <a:defRPr/>
              </a:pPr>
              <a:r>
                <a:rPr kumimoji="0" lang="en-GB" sz="1600" b="0" i="0" u="none" strike="noStrike" kern="0" cap="none" spc="0" normalizeH="0" baseline="0" noProof="0">
                  <a:ln>
                    <a:noFill/>
                  </a:ln>
                  <a:solidFill>
                    <a:srgbClr val="000000"/>
                  </a:solidFill>
                  <a:effectLst/>
                  <a:uLnTx/>
                  <a:uFillTx/>
                  <a:latin typeface="Arial"/>
                  <a:ea typeface="Arial"/>
                  <a:cs typeface="Arial"/>
                  <a:sym typeface="Arial"/>
                  <a:rtl val="0"/>
                </a:rPr>
                <a:t>e</a:t>
              </a:r>
              <a:r>
                <a:rPr kumimoji="0" lang="en-GB" sz="1600" b="0" i="0" u="none" strike="noStrike" kern="0" cap="none" spc="0" normalizeH="0" baseline="30000" noProof="0">
                  <a:ln>
                    <a:noFill/>
                  </a:ln>
                  <a:solidFill>
                    <a:srgbClr val="000000"/>
                  </a:solidFill>
                  <a:effectLst/>
                  <a:uLnTx/>
                  <a:uFillTx/>
                  <a:latin typeface="Arial"/>
                  <a:ea typeface="Arial"/>
                  <a:cs typeface="Arial"/>
                  <a:sym typeface="Arial"/>
                  <a:rtl val="0"/>
                </a:rPr>
                <a:t>+</a:t>
              </a:r>
              <a:r>
                <a:rPr kumimoji="0" lang="en-GB" sz="1600" b="0" i="0" u="none" strike="noStrike" kern="0" cap="none" spc="0" normalizeH="0" baseline="0" noProof="0">
                  <a:ln>
                    <a:noFill/>
                  </a:ln>
                  <a:solidFill>
                    <a:srgbClr val="000000"/>
                  </a:solidFill>
                  <a:effectLst/>
                  <a:uLnTx/>
                  <a:uFillTx/>
                  <a:latin typeface="Arial"/>
                  <a:ea typeface="Arial"/>
                  <a:cs typeface="Arial"/>
                  <a:sym typeface="Arial"/>
                  <a:rtl val="0"/>
                </a:rPr>
                <a:t>e</a:t>
              </a:r>
              <a:r>
                <a:rPr kumimoji="0" lang="en-GB" sz="1600" b="0" i="0" u="none" strike="noStrike" kern="0" cap="none" spc="0" normalizeH="0" baseline="30000" noProof="0">
                  <a:ln>
                    <a:noFill/>
                  </a:ln>
                  <a:solidFill>
                    <a:srgbClr val="000000"/>
                  </a:solidFill>
                  <a:effectLst/>
                  <a:uLnTx/>
                  <a:uFillTx/>
                  <a:latin typeface="Arial"/>
                  <a:ea typeface="Arial"/>
                  <a:cs typeface="Arial"/>
                  <a:sym typeface="Arial"/>
                  <a:rtl val="0"/>
                </a:rPr>
                <a:t>-</a:t>
              </a:r>
              <a:r>
                <a:rPr kumimoji="0" lang="en-GB" sz="1600" b="0" i="0" u="none" strike="noStrike" kern="0" cap="none" spc="0" normalizeH="0" baseline="0" noProof="0">
                  <a:ln>
                    <a:noFill/>
                  </a:ln>
                  <a:solidFill>
                    <a:srgbClr val="000000"/>
                  </a:solidFill>
                  <a:effectLst/>
                  <a:uLnTx/>
                  <a:uFillTx/>
                  <a:latin typeface="Arial"/>
                  <a:ea typeface="Arial"/>
                  <a:cs typeface="Arial"/>
                  <a:sym typeface="Arial"/>
                  <a:rtl val="0"/>
                </a:rPr>
                <a:t> spectrum</a:t>
              </a:r>
            </a:p>
          </p:txBody>
        </p:sp>
      </p:grpSp>
      <p:pic>
        <p:nvPicPr>
          <p:cNvPr id="336" name="Shape 336"/>
          <p:cNvPicPr preferRelativeResize="0"/>
          <p:nvPr/>
        </p:nvPicPr>
        <p:blipFill rotWithShape="1">
          <a:blip r:embed="rId16" cstate="print">
            <a:alphaModFix/>
            <a:extLst>
              <a:ext uri="{28A0092B-C50C-407E-A947-70E740481C1C}">
                <a14:useLocalDpi xmlns:a14="http://schemas.microsoft.com/office/drawing/2010/main"/>
              </a:ext>
            </a:extLst>
          </a:blip>
          <a:srcRect/>
          <a:stretch/>
        </p:blipFill>
        <p:spPr>
          <a:xfrm>
            <a:off x="174030" y="2311411"/>
            <a:ext cx="1769567" cy="914400"/>
          </a:xfrm>
          <a:prstGeom prst="rect">
            <a:avLst/>
          </a:prstGeom>
          <a:noFill/>
          <a:ln w="9525" cap="flat" cmpd="sng">
            <a:solidFill>
              <a:schemeClr val="lt1"/>
            </a:solidFill>
            <a:prstDash val="solid"/>
            <a:round/>
            <a:headEnd type="none" w="med" len="med"/>
            <a:tailEnd type="none" w="med" len="med"/>
          </a:ln>
        </p:spPr>
      </p:pic>
      <p:sp>
        <p:nvSpPr>
          <p:cNvPr id="81" name="Shape 261">
            <a:extLst>
              <a:ext uri="{FF2B5EF4-FFF2-40B4-BE49-F238E27FC236}">
                <a16:creationId xmlns:a16="http://schemas.microsoft.com/office/drawing/2014/main" id="{34C8A2CD-8944-FA4C-86A9-5752044EDF4C}"/>
              </a:ext>
            </a:extLst>
          </p:cNvPr>
          <p:cNvSpPr txBox="1"/>
          <p:nvPr/>
        </p:nvSpPr>
        <p:spPr>
          <a:xfrm>
            <a:off x="63882" y="1802199"/>
            <a:ext cx="3436865" cy="400109"/>
          </a:xfrm>
          <a:prstGeom prst="rect">
            <a:avLst/>
          </a:prstGeom>
          <a:noFill/>
          <a:ln>
            <a:noFill/>
          </a:ln>
        </p:spPr>
        <p:txBody>
          <a:bodyPr lIns="91425" tIns="45700" rIns="91425" bIns="45700" anchor="t" anchorCtr="0">
            <a:noAutofit/>
          </a:bodyPr>
          <a:lstStyle/>
          <a:p>
            <a:pPr marL="0" marR="0" lvl="0" indent="0" algn="l" defTabSz="914354" rtl="0" eaLnBrk="1" fontAlgn="auto" latinLnBrk="0" hangingPunct="1">
              <a:lnSpc>
                <a:spcPct val="100000"/>
              </a:lnSpc>
              <a:spcBef>
                <a:spcPts val="0"/>
              </a:spcBef>
              <a:spcAft>
                <a:spcPts val="0"/>
              </a:spcAft>
              <a:buClrTx/>
              <a:buSzPct val="25000"/>
              <a:buFontTx/>
              <a:buNone/>
              <a:tabLst/>
              <a:defRPr/>
            </a:pPr>
            <a:r>
              <a:rPr kumimoji="0" lang="en-GB" sz="2000" b="0" i="0" u="none" strike="noStrike" kern="0" cap="none" spc="0" normalizeH="0" baseline="0" noProof="0" dirty="0">
                <a:ln>
                  <a:noFill/>
                </a:ln>
                <a:solidFill>
                  <a:srgbClr val="FFFFFF"/>
                </a:solidFill>
                <a:effectLst/>
                <a:uLnTx/>
                <a:uFillTx/>
                <a:latin typeface="Calibri"/>
                <a:ea typeface="Calibri"/>
                <a:cs typeface="Calibri"/>
                <a:sym typeface="Calibri"/>
                <a:rtl val="0"/>
              </a:rPr>
              <a:t>Neutrino Counterpart searches</a:t>
            </a:r>
          </a:p>
        </p:txBody>
      </p:sp>
      <p:sp>
        <p:nvSpPr>
          <p:cNvPr id="83" name="Shape 261">
            <a:extLst>
              <a:ext uri="{FF2B5EF4-FFF2-40B4-BE49-F238E27FC236}">
                <a16:creationId xmlns:a16="http://schemas.microsoft.com/office/drawing/2014/main" id="{49B17046-9F85-1B4B-B16E-6F165DCCFFE4}"/>
              </a:ext>
            </a:extLst>
          </p:cNvPr>
          <p:cNvSpPr txBox="1"/>
          <p:nvPr/>
        </p:nvSpPr>
        <p:spPr>
          <a:xfrm>
            <a:off x="9856460" y="1965484"/>
            <a:ext cx="2311344" cy="741555"/>
          </a:xfrm>
          <a:prstGeom prst="rect">
            <a:avLst/>
          </a:prstGeom>
          <a:noFill/>
          <a:ln>
            <a:noFill/>
          </a:ln>
        </p:spPr>
        <p:txBody>
          <a:bodyPr lIns="91425" tIns="45700" rIns="91425" bIns="45700" anchor="t" anchorCtr="0">
            <a:noAutofit/>
          </a:bodyPr>
          <a:lstStyle/>
          <a:p>
            <a:pPr marL="0" marR="0" lvl="0" indent="0" algn="l" defTabSz="914354" rtl="0" eaLnBrk="1" fontAlgn="auto" latinLnBrk="0" hangingPunct="1">
              <a:lnSpc>
                <a:spcPct val="100000"/>
              </a:lnSpc>
              <a:spcBef>
                <a:spcPts val="0"/>
              </a:spcBef>
              <a:spcAft>
                <a:spcPts val="0"/>
              </a:spcAft>
              <a:buClrTx/>
              <a:buSzPct val="25000"/>
              <a:buFontTx/>
              <a:buNone/>
              <a:tabLst/>
              <a:defRPr/>
            </a:pPr>
            <a:r>
              <a:rPr kumimoji="0" lang="en-GB" sz="2000" b="0" i="0" u="none" strike="noStrike" kern="0" cap="none" spc="0" normalizeH="0" baseline="0" noProof="0" dirty="0">
                <a:ln>
                  <a:noFill/>
                </a:ln>
                <a:solidFill>
                  <a:srgbClr val="FFFFFF"/>
                </a:solidFill>
                <a:effectLst/>
                <a:uLnTx/>
                <a:uFillTx/>
                <a:latin typeface="Calibri"/>
                <a:ea typeface="Calibri"/>
                <a:cs typeface="Calibri"/>
                <a:sym typeface="Calibri"/>
                <a:rtl val="0"/>
              </a:rPr>
              <a:t>Gravitational Wave Counterparts</a:t>
            </a:r>
          </a:p>
        </p:txBody>
      </p:sp>
      <p:pic>
        <p:nvPicPr>
          <p:cNvPr id="84" name="Picture 83">
            <a:extLst>
              <a:ext uri="{FF2B5EF4-FFF2-40B4-BE49-F238E27FC236}">
                <a16:creationId xmlns:a16="http://schemas.microsoft.com/office/drawing/2014/main" id="{A1D4BF7B-8D47-CF41-9C32-4782B397ACAB}"/>
              </a:ext>
            </a:extLst>
          </p:cNvPr>
          <p:cNvPicPr>
            <a:picLocks noChangeAspect="1"/>
          </p:cNvPicPr>
          <p:nvPr/>
        </p:nvPicPr>
        <p:blipFill rotWithShape="1">
          <a:blip r:embed="rId17" cstate="print">
            <a:extLst>
              <a:ext uri="{28A0092B-C50C-407E-A947-70E740481C1C}">
                <a14:useLocalDpi xmlns:a14="http://schemas.microsoft.com/office/drawing/2010/main"/>
              </a:ext>
            </a:extLst>
          </a:blip>
          <a:srcRect/>
          <a:stretch/>
        </p:blipFill>
        <p:spPr>
          <a:xfrm>
            <a:off x="10844145" y="883113"/>
            <a:ext cx="1032729" cy="1047052"/>
          </a:xfrm>
          <a:prstGeom prst="rect">
            <a:avLst/>
          </a:prstGeom>
          <a:ln>
            <a:solidFill>
              <a:srgbClr val="FFFFFF"/>
            </a:solidFill>
          </a:ln>
        </p:spPr>
      </p:pic>
      <p:sp>
        <p:nvSpPr>
          <p:cNvPr id="85" name="Shape 261">
            <a:extLst>
              <a:ext uri="{FF2B5EF4-FFF2-40B4-BE49-F238E27FC236}">
                <a16:creationId xmlns:a16="http://schemas.microsoft.com/office/drawing/2014/main" id="{339597E8-2CB4-344A-ADCB-A29E78040D80}"/>
              </a:ext>
            </a:extLst>
          </p:cNvPr>
          <p:cNvSpPr txBox="1"/>
          <p:nvPr/>
        </p:nvSpPr>
        <p:spPr>
          <a:xfrm>
            <a:off x="10036444" y="5758805"/>
            <a:ext cx="1775048" cy="443320"/>
          </a:xfrm>
          <a:prstGeom prst="rect">
            <a:avLst/>
          </a:prstGeom>
          <a:noFill/>
          <a:ln>
            <a:noFill/>
          </a:ln>
        </p:spPr>
        <p:txBody>
          <a:bodyPr lIns="91425" tIns="45700" rIns="91425" bIns="45700" anchor="t" anchorCtr="0">
            <a:noAutofit/>
          </a:bodyPr>
          <a:lstStyle/>
          <a:p>
            <a:pPr marL="0" marR="0" lvl="0" indent="0" algn="l" defTabSz="914354" rtl="0" eaLnBrk="1" fontAlgn="auto" latinLnBrk="0" hangingPunct="1">
              <a:lnSpc>
                <a:spcPct val="100000"/>
              </a:lnSpc>
              <a:spcBef>
                <a:spcPts val="0"/>
              </a:spcBef>
              <a:spcAft>
                <a:spcPts val="0"/>
              </a:spcAft>
              <a:buClrTx/>
              <a:buSzPct val="25000"/>
              <a:buFontTx/>
              <a:buNone/>
              <a:tabLst/>
              <a:defRPr/>
            </a:pPr>
            <a:r>
              <a:rPr kumimoji="0" lang="en-GB" sz="2000" b="0" i="0" u="none" strike="noStrike" kern="0" cap="none" spc="0" normalizeH="0" baseline="0" noProof="0" dirty="0">
                <a:ln>
                  <a:noFill/>
                </a:ln>
                <a:solidFill>
                  <a:srgbClr val="FFFFFF"/>
                </a:solidFill>
                <a:effectLst/>
                <a:uLnTx/>
                <a:uFillTx/>
                <a:latin typeface="Calibri"/>
                <a:ea typeface="Calibri"/>
                <a:cs typeface="Calibri"/>
                <a:sym typeface="Calibri"/>
                <a:rtl val="0"/>
              </a:rPr>
              <a:t>Cosmic Rays</a:t>
            </a:r>
          </a:p>
        </p:txBody>
      </p:sp>
      <p:pic>
        <p:nvPicPr>
          <p:cNvPr id="86" name="Picture 85" descr="Neutrino0506.pdf">
            <a:extLst>
              <a:ext uri="{FF2B5EF4-FFF2-40B4-BE49-F238E27FC236}">
                <a16:creationId xmlns:a16="http://schemas.microsoft.com/office/drawing/2014/main" id="{BFD9DFD0-781A-D345-AAF9-824AA88B938E}"/>
              </a:ext>
            </a:extLst>
          </p:cNvPr>
          <p:cNvPicPr>
            <a:picLocks noChangeAspect="1"/>
          </p:cNvPicPr>
          <p:nvPr/>
        </p:nvPicPr>
        <p:blipFill rotWithShape="1">
          <a:blip r:embed="rId18" cstate="print">
            <a:extLst>
              <a:ext uri="{28A0092B-C50C-407E-A947-70E740481C1C}">
                <a14:useLocalDpi xmlns:a14="http://schemas.microsoft.com/office/drawing/2010/main"/>
              </a:ext>
            </a:extLst>
          </a:blip>
          <a:srcRect l="15870" t="22610" r="17029" b="34141"/>
          <a:stretch/>
        </p:blipFill>
        <p:spPr>
          <a:xfrm>
            <a:off x="1416467" y="834579"/>
            <a:ext cx="1876215" cy="967455"/>
          </a:xfrm>
          <a:prstGeom prst="rect">
            <a:avLst/>
          </a:prstGeom>
          <a:solidFill>
            <a:schemeClr val="tx1"/>
          </a:solidFill>
          <a:ln>
            <a:solidFill>
              <a:schemeClr val="tx1"/>
            </a:solidFill>
          </a:ln>
        </p:spPr>
      </p:pic>
      <p:grpSp>
        <p:nvGrpSpPr>
          <p:cNvPr id="5" name="Group 4">
            <a:extLst>
              <a:ext uri="{FF2B5EF4-FFF2-40B4-BE49-F238E27FC236}">
                <a16:creationId xmlns:a16="http://schemas.microsoft.com/office/drawing/2014/main" id="{67F0117D-7E8E-FB47-99B3-654DB994B6F7}"/>
              </a:ext>
            </a:extLst>
          </p:cNvPr>
          <p:cNvGrpSpPr/>
          <p:nvPr/>
        </p:nvGrpSpPr>
        <p:grpSpPr>
          <a:xfrm>
            <a:off x="6662738" y="902343"/>
            <a:ext cx="2916271" cy="761115"/>
            <a:chOff x="6662737" y="902342"/>
            <a:chExt cx="2916271" cy="761115"/>
          </a:xfrm>
        </p:grpSpPr>
        <p:grpSp>
          <p:nvGrpSpPr>
            <p:cNvPr id="269" name="Shape 269"/>
            <p:cNvGrpSpPr/>
            <p:nvPr/>
          </p:nvGrpSpPr>
          <p:grpSpPr>
            <a:xfrm>
              <a:off x="7865996" y="1059201"/>
              <a:ext cx="1713012" cy="510984"/>
              <a:chOff x="6432387" y="5858534"/>
              <a:chExt cx="1713180" cy="510217"/>
            </a:xfrm>
          </p:grpSpPr>
          <p:sp>
            <p:nvSpPr>
              <p:cNvPr id="270" name="Shape 270"/>
              <p:cNvSpPr txBox="1"/>
              <p:nvPr/>
            </p:nvSpPr>
            <p:spPr>
              <a:xfrm>
                <a:off x="6489613" y="5858534"/>
                <a:ext cx="1453849" cy="510217"/>
              </a:xfrm>
              <a:prstGeom prst="rect">
                <a:avLst/>
              </a:prstGeom>
              <a:noFill/>
              <a:ln>
                <a:noFill/>
              </a:ln>
            </p:spPr>
            <p:txBody>
              <a:bodyPr lIns="91425" tIns="45700" rIns="91425" bIns="45700" anchor="t" anchorCtr="0">
                <a:noAutofit/>
              </a:bodyPr>
              <a:lstStyle/>
              <a:p>
                <a:pPr marL="0" marR="0" lvl="0" indent="0" algn="l" defTabSz="914354" rtl="0" eaLnBrk="1" fontAlgn="auto" latinLnBrk="0" hangingPunct="1">
                  <a:lnSpc>
                    <a:spcPct val="100000"/>
                  </a:lnSpc>
                  <a:spcBef>
                    <a:spcPts val="0"/>
                  </a:spcBef>
                  <a:spcAft>
                    <a:spcPts val="0"/>
                  </a:spcAft>
                  <a:buClrTx/>
                  <a:buSzPct val="25000"/>
                  <a:buFontTx/>
                  <a:buNone/>
                  <a:tabLst/>
                  <a:defRPr/>
                </a:pP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tl val="0"/>
                  </a:rPr>
                  <a:t>Gamma Ray Bursts</a:t>
                </a:r>
              </a:p>
            </p:txBody>
          </p:sp>
          <p:cxnSp>
            <p:nvCxnSpPr>
              <p:cNvPr id="271" name="Shape 271"/>
              <p:cNvCxnSpPr/>
              <p:nvPr/>
            </p:nvCxnSpPr>
            <p:spPr>
              <a:xfrm rot="10800000">
                <a:off x="7624816" y="6197274"/>
                <a:ext cx="520751" cy="1585"/>
              </a:xfrm>
              <a:prstGeom prst="straightConnector1">
                <a:avLst/>
              </a:prstGeom>
              <a:noFill/>
              <a:ln w="12700" cap="flat" cmpd="sng">
                <a:solidFill>
                  <a:srgbClr val="FFFFFF"/>
                </a:solidFill>
                <a:prstDash val="solid"/>
                <a:round/>
                <a:headEnd type="none" w="med" len="med"/>
                <a:tailEnd type="none" w="med" len="med"/>
              </a:ln>
            </p:spPr>
          </p:cxnSp>
          <p:cxnSp>
            <p:nvCxnSpPr>
              <p:cNvPr id="272" name="Shape 272"/>
              <p:cNvCxnSpPr>
                <a:cxnSpLocks/>
              </p:cNvCxnSpPr>
              <p:nvPr/>
            </p:nvCxnSpPr>
            <p:spPr>
              <a:xfrm flipH="1">
                <a:off x="6432387" y="6197275"/>
                <a:ext cx="91413" cy="0"/>
              </a:xfrm>
              <a:prstGeom prst="straightConnector1">
                <a:avLst/>
              </a:prstGeom>
              <a:noFill/>
              <a:ln w="12700" cap="flat" cmpd="sng">
                <a:solidFill>
                  <a:srgbClr val="FFFFFF"/>
                </a:solidFill>
                <a:prstDash val="solid"/>
                <a:round/>
                <a:headEnd type="none" w="med" len="med"/>
                <a:tailEnd type="none" w="med" len="med"/>
              </a:ln>
            </p:spPr>
          </p:cxnSp>
        </p:grpSp>
        <p:pic>
          <p:nvPicPr>
            <p:cNvPr id="1026" name="Picture 2">
              <a:extLst>
                <a:ext uri="{FF2B5EF4-FFF2-40B4-BE49-F238E27FC236}">
                  <a16:creationId xmlns:a16="http://schemas.microsoft.com/office/drawing/2014/main" id="{FE584D91-4342-D54F-80F4-2EC60144477C}"/>
                </a:ext>
              </a:extLst>
            </p:cNvPr>
            <p:cNvPicPr>
              <a:picLocks noChangeAspect="1" noChangeArrowheads="1"/>
            </p:cNvPicPr>
            <p:nvPr/>
          </p:nvPicPr>
          <p:blipFill rotWithShape="1">
            <a:blip r:embed="rId19" cstate="print">
              <a:extLst>
                <a:ext uri="{28A0092B-C50C-407E-A947-70E740481C1C}">
                  <a14:useLocalDpi xmlns:a14="http://schemas.microsoft.com/office/drawing/2010/main"/>
                </a:ext>
              </a:extLst>
            </a:blip>
            <a:srcRect/>
            <a:stretch/>
          </p:blipFill>
          <p:spPr bwMode="auto">
            <a:xfrm>
              <a:off x="6662737" y="902342"/>
              <a:ext cx="1188788" cy="761115"/>
            </a:xfrm>
            <a:prstGeom prst="rect">
              <a:avLst/>
            </a:prstGeom>
            <a:noFill/>
            <a:ln>
              <a:solidFill>
                <a:srgbClr val="FFFFFF"/>
              </a:solidFill>
            </a:ln>
            <a:extLst>
              <a:ext uri="{909E8E84-426E-40DD-AFC4-6F175D3DCCD1}">
                <a14:hiddenFill xmlns:a14="http://schemas.microsoft.com/office/drawing/2010/main">
                  <a:solidFill>
                    <a:srgbClr val="FFFFFF"/>
                  </a:solidFill>
                </a14:hiddenFill>
              </a:ext>
            </a:extLst>
          </p:spPr>
        </p:pic>
      </p:grpSp>
      <p:sp>
        <p:nvSpPr>
          <p:cNvPr id="2" name="8-Point Star 1">
            <a:extLst>
              <a:ext uri="{FF2B5EF4-FFF2-40B4-BE49-F238E27FC236}">
                <a16:creationId xmlns:a16="http://schemas.microsoft.com/office/drawing/2014/main" id="{C670EB68-2176-7540-CD73-676FC83E8A2F}"/>
              </a:ext>
            </a:extLst>
          </p:cNvPr>
          <p:cNvSpPr/>
          <p:nvPr/>
        </p:nvSpPr>
        <p:spPr>
          <a:xfrm>
            <a:off x="7473772" y="4467378"/>
            <a:ext cx="3092364" cy="2194737"/>
          </a:xfrm>
          <a:prstGeom prst="star8">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NEW!</a:t>
            </a:r>
          </a:p>
          <a:p>
            <a:pPr algn="ctr"/>
            <a:r>
              <a:rPr lang="en-US" b="1" dirty="0">
                <a:solidFill>
                  <a:schemeClr val="tx1"/>
                </a:solidFill>
              </a:rPr>
              <a:t>Magnetar Giant Flares</a:t>
            </a:r>
          </a:p>
          <a:p>
            <a:pPr algn="ctr"/>
            <a:r>
              <a:rPr lang="en-US" b="1" dirty="0">
                <a:solidFill>
                  <a:schemeClr val="tx1"/>
                </a:solidFill>
              </a:rPr>
              <a:t> </a:t>
            </a:r>
            <a:r>
              <a:rPr lang="en-US" b="1" dirty="0" err="1">
                <a:solidFill>
                  <a:schemeClr val="tx1"/>
                </a:solidFill>
              </a:rPr>
              <a:t>Superluminous</a:t>
            </a:r>
            <a:r>
              <a:rPr lang="en-US" b="1" dirty="0">
                <a:solidFill>
                  <a:schemeClr val="tx1"/>
                </a:solidFill>
              </a:rPr>
              <a:t> SN</a:t>
            </a:r>
          </a:p>
        </p:txBody>
      </p:sp>
    </p:spTree>
    <p:extLst>
      <p:ext uri="{BB962C8B-B14F-4D97-AF65-F5344CB8AC3E}">
        <p14:creationId xmlns:p14="http://schemas.microsoft.com/office/powerpoint/2010/main" val="746325067"/>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EA54D-D1B9-CE6E-2610-BCBAA572921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DC6A5190-DE4E-9F28-220F-7B56ED7F777B}"/>
              </a:ext>
            </a:extLst>
          </p:cNvPr>
          <p:cNvPicPr>
            <a:picLocks noGrp="1" noChangeAspect="1"/>
          </p:cNvPicPr>
          <p:nvPr>
            <p:ph idx="1"/>
          </p:nvPr>
        </p:nvPicPr>
        <p:blipFill>
          <a:blip r:embed="rId2"/>
          <a:stretch>
            <a:fillRect/>
          </a:stretch>
        </p:blipFill>
        <p:spPr>
          <a:xfrm>
            <a:off x="6939" y="0"/>
            <a:ext cx="12191999" cy="6858000"/>
          </a:xfrm>
          <a:prstGeom prst="rect">
            <a:avLst/>
          </a:prstGeom>
        </p:spPr>
      </p:pic>
      <p:sp>
        <p:nvSpPr>
          <p:cNvPr id="6" name="TextBox 5">
            <a:extLst>
              <a:ext uri="{FF2B5EF4-FFF2-40B4-BE49-F238E27FC236}">
                <a16:creationId xmlns:a16="http://schemas.microsoft.com/office/drawing/2014/main" id="{E148E14B-13B0-1D37-2829-43CBCEA4D247}"/>
              </a:ext>
            </a:extLst>
          </p:cNvPr>
          <p:cNvSpPr txBox="1"/>
          <p:nvPr/>
        </p:nvSpPr>
        <p:spPr>
          <a:xfrm>
            <a:off x="7615825" y="6492875"/>
            <a:ext cx="3271345" cy="369332"/>
          </a:xfrm>
          <a:prstGeom prst="rect">
            <a:avLst/>
          </a:prstGeom>
          <a:noFill/>
        </p:spPr>
        <p:txBody>
          <a:bodyPr wrap="none" rtlCol="0">
            <a:spAutoFit/>
          </a:bodyPr>
          <a:lstStyle/>
          <a:p>
            <a:r>
              <a:rPr lang="en-US" dirty="0">
                <a:solidFill>
                  <a:schemeClr val="bg1"/>
                </a:solidFill>
              </a:rPr>
              <a:t>Credit: Michela Negro, AAS 248</a:t>
            </a:r>
          </a:p>
        </p:txBody>
      </p:sp>
    </p:spTree>
    <p:extLst>
      <p:ext uri="{BB962C8B-B14F-4D97-AF65-F5344CB8AC3E}">
        <p14:creationId xmlns:p14="http://schemas.microsoft.com/office/powerpoint/2010/main" val="1529505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13208-1E35-65EF-0F98-80470D886504}"/>
              </a:ext>
            </a:extLst>
          </p:cNvPr>
          <p:cNvSpPr>
            <a:spLocks noGrp="1"/>
          </p:cNvSpPr>
          <p:nvPr>
            <p:ph type="title"/>
          </p:nvPr>
        </p:nvSpPr>
        <p:spPr/>
        <p:txBody>
          <a:bodyPr/>
          <a:lstStyle/>
          <a:p>
            <a:r>
              <a:rPr lang="en-US" dirty="0"/>
              <a:t>High impact science in Fermi’s latest decade</a:t>
            </a:r>
          </a:p>
        </p:txBody>
      </p:sp>
      <p:sp>
        <p:nvSpPr>
          <p:cNvPr id="3" name="Text Placeholder 2">
            <a:extLst>
              <a:ext uri="{FF2B5EF4-FFF2-40B4-BE49-F238E27FC236}">
                <a16:creationId xmlns:a16="http://schemas.microsoft.com/office/drawing/2014/main" id="{0D4DFFE3-D200-4E0B-BB21-096064DDBEF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69872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A3B8D3-B76A-A5BA-1B02-41AE675D7C6C}"/>
              </a:ext>
            </a:extLst>
          </p:cNvPr>
          <p:cNvSpPr txBox="1"/>
          <p:nvPr/>
        </p:nvSpPr>
        <p:spPr>
          <a:xfrm>
            <a:off x="149634" y="78693"/>
            <a:ext cx="10939598" cy="707886"/>
          </a:xfrm>
          <a:prstGeom prst="rect">
            <a:avLst/>
          </a:prstGeom>
          <a:noFill/>
        </p:spPr>
        <p:txBody>
          <a:bodyPr wrap="none" rtlCol="0">
            <a:spAutoFit/>
          </a:bodyPr>
          <a:lstStyle/>
          <a:p>
            <a:r>
              <a:rPr lang="en-US" sz="4000" dirty="0">
                <a:solidFill>
                  <a:schemeClr val="lt1"/>
                </a:solidFill>
                <a:cs typeface="Calibri"/>
              </a:rPr>
              <a:t>Mapping Gamma Rays over Space, Energy and Time</a:t>
            </a:r>
          </a:p>
        </p:txBody>
      </p:sp>
      <p:pic>
        <p:nvPicPr>
          <p:cNvPr id="4" name="Picture 19">
            <a:extLst>
              <a:ext uri="{FF2B5EF4-FFF2-40B4-BE49-F238E27FC236}">
                <a16:creationId xmlns:a16="http://schemas.microsoft.com/office/drawing/2014/main" id="{7FB14F2B-74F7-5DA5-B9D6-A2A5A205CC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78" y="856634"/>
            <a:ext cx="5924810" cy="335636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6" name="Picture 5">
            <a:extLst>
              <a:ext uri="{FF2B5EF4-FFF2-40B4-BE49-F238E27FC236}">
                <a16:creationId xmlns:a16="http://schemas.microsoft.com/office/drawing/2014/main" id="{18DC7C1E-CA0A-D65D-F831-3F089C63A847}"/>
              </a:ext>
            </a:extLst>
          </p:cNvPr>
          <p:cNvPicPr>
            <a:picLocks noChangeAspect="1"/>
          </p:cNvPicPr>
          <p:nvPr/>
        </p:nvPicPr>
        <p:blipFill>
          <a:blip r:embed="rId4"/>
          <a:stretch>
            <a:fillRect/>
          </a:stretch>
        </p:blipFill>
        <p:spPr>
          <a:xfrm>
            <a:off x="5945688" y="1124593"/>
            <a:ext cx="6242137" cy="3121069"/>
          </a:xfrm>
          <a:prstGeom prst="rect">
            <a:avLst/>
          </a:prstGeom>
        </p:spPr>
      </p:pic>
      <p:sp>
        <p:nvSpPr>
          <p:cNvPr id="8" name="TextBox 7">
            <a:extLst>
              <a:ext uri="{FF2B5EF4-FFF2-40B4-BE49-F238E27FC236}">
                <a16:creationId xmlns:a16="http://schemas.microsoft.com/office/drawing/2014/main" id="{6ADA20C1-28D3-35A7-607D-28EF7654AF6A}"/>
              </a:ext>
            </a:extLst>
          </p:cNvPr>
          <p:cNvSpPr txBox="1"/>
          <p:nvPr/>
        </p:nvSpPr>
        <p:spPr>
          <a:xfrm>
            <a:off x="7665929" y="847653"/>
            <a:ext cx="293016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LAT All-Sky Map Above 1 GeV</a:t>
            </a:r>
          </a:p>
        </p:txBody>
      </p:sp>
      <p:pic>
        <p:nvPicPr>
          <p:cNvPr id="10" name="Picture 9">
            <a:extLst>
              <a:ext uri="{FF2B5EF4-FFF2-40B4-BE49-F238E27FC236}">
                <a16:creationId xmlns:a16="http://schemas.microsoft.com/office/drawing/2014/main" id="{BDC89815-4086-5E67-B2AB-DB4FFD28855C}"/>
              </a:ext>
            </a:extLst>
          </p:cNvPr>
          <p:cNvPicPr>
            <a:picLocks noChangeAspect="1"/>
          </p:cNvPicPr>
          <p:nvPr/>
        </p:nvPicPr>
        <p:blipFill>
          <a:blip r:embed="rId5"/>
          <a:stretch>
            <a:fillRect/>
          </a:stretch>
        </p:blipFill>
        <p:spPr>
          <a:xfrm>
            <a:off x="3521615" y="4245663"/>
            <a:ext cx="5335181" cy="2454414"/>
          </a:xfrm>
          <a:prstGeom prst="rect">
            <a:avLst/>
          </a:prstGeom>
        </p:spPr>
      </p:pic>
      <p:sp>
        <p:nvSpPr>
          <p:cNvPr id="11" name="TextBox 10">
            <a:extLst>
              <a:ext uri="{FF2B5EF4-FFF2-40B4-BE49-F238E27FC236}">
                <a16:creationId xmlns:a16="http://schemas.microsoft.com/office/drawing/2014/main" id="{E929B5F1-7765-8F5C-6615-66688C5236C9}"/>
              </a:ext>
            </a:extLst>
          </p:cNvPr>
          <p:cNvSpPr txBox="1"/>
          <p:nvPr/>
        </p:nvSpPr>
        <p:spPr>
          <a:xfrm>
            <a:off x="4008329" y="6400800"/>
            <a:ext cx="14686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GRB 221009A</a:t>
            </a:r>
          </a:p>
        </p:txBody>
      </p:sp>
    </p:spTree>
    <p:extLst>
      <p:ext uri="{BB962C8B-B14F-4D97-AF65-F5344CB8AC3E}">
        <p14:creationId xmlns:p14="http://schemas.microsoft.com/office/powerpoint/2010/main" val="1791789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B6FF5-72A8-8548-9FFB-60B513344576}"/>
              </a:ext>
            </a:extLst>
          </p:cNvPr>
          <p:cNvSpPr>
            <a:spLocks noGrp="1"/>
          </p:cNvSpPr>
          <p:nvPr>
            <p:ph type="title"/>
          </p:nvPr>
        </p:nvSpPr>
        <p:spPr>
          <a:xfrm>
            <a:off x="658566" y="182551"/>
            <a:ext cx="10917419" cy="877496"/>
          </a:xfrm>
        </p:spPr>
        <p:txBody>
          <a:bodyPr>
            <a:normAutofit/>
          </a:bodyPr>
          <a:lstStyle/>
          <a:p>
            <a:pPr algn="ctr"/>
            <a:r>
              <a:rPr lang="en-US" sz="4000" dirty="0">
                <a:solidFill>
                  <a:schemeClr val="lt1"/>
                </a:solidFill>
                <a:latin typeface="Calibri"/>
                <a:ea typeface="+mn-ea"/>
                <a:cs typeface="Calibri"/>
              </a:rPr>
              <a:t>The Dynamic GeV Gamma-ray Sky</a:t>
            </a:r>
          </a:p>
        </p:txBody>
      </p:sp>
      <p:sp>
        <p:nvSpPr>
          <p:cNvPr id="4" name="Slide Number Placeholder 3">
            <a:extLst>
              <a:ext uri="{FF2B5EF4-FFF2-40B4-BE49-F238E27FC236}">
                <a16:creationId xmlns:a16="http://schemas.microsoft.com/office/drawing/2014/main" id="{8BC4DAFA-4481-0740-AEBD-7FD2B8A6B108}"/>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Fermi North and South Hemispheres-H.264 LAN.mov">
            <a:hlinkClick r:id="" action="ppaction://media"/>
            <a:extLst>
              <a:ext uri="{FF2B5EF4-FFF2-40B4-BE49-F238E27FC236}">
                <a16:creationId xmlns:a16="http://schemas.microsoft.com/office/drawing/2014/main" id="{D0933245-1BFB-5C4C-A357-6A8087703C2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21117" y="1060047"/>
            <a:ext cx="9414304" cy="5295547"/>
          </a:xfrm>
          <a:prstGeom prst="rect">
            <a:avLst/>
          </a:prstGeom>
        </p:spPr>
      </p:pic>
      <p:sp>
        <p:nvSpPr>
          <p:cNvPr id="6" name="TextBox 5">
            <a:extLst>
              <a:ext uri="{FF2B5EF4-FFF2-40B4-BE49-F238E27FC236}">
                <a16:creationId xmlns:a16="http://schemas.microsoft.com/office/drawing/2014/main" id="{B2300D54-3F91-C94D-81A9-8486306464A6}"/>
              </a:ext>
            </a:extLst>
          </p:cNvPr>
          <p:cNvSpPr txBox="1"/>
          <p:nvPr/>
        </p:nvSpPr>
        <p:spPr>
          <a:xfrm>
            <a:off x="2090059" y="6336529"/>
            <a:ext cx="300114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Northern Hemisphere</a:t>
            </a:r>
          </a:p>
        </p:txBody>
      </p:sp>
      <p:sp>
        <p:nvSpPr>
          <p:cNvPr id="7" name="TextBox 6">
            <a:extLst>
              <a:ext uri="{FF2B5EF4-FFF2-40B4-BE49-F238E27FC236}">
                <a16:creationId xmlns:a16="http://schemas.microsoft.com/office/drawing/2014/main" id="{4AFE5D51-F37C-9944-B452-E33D9FE85A0C}"/>
              </a:ext>
            </a:extLst>
          </p:cNvPr>
          <p:cNvSpPr txBox="1"/>
          <p:nvPr/>
        </p:nvSpPr>
        <p:spPr>
          <a:xfrm>
            <a:off x="6545945" y="6336529"/>
            <a:ext cx="292766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Southern Hemisphere</a:t>
            </a:r>
          </a:p>
        </p:txBody>
      </p:sp>
      <p:sp>
        <p:nvSpPr>
          <p:cNvPr id="3" name="TextBox 2">
            <a:extLst>
              <a:ext uri="{FF2B5EF4-FFF2-40B4-BE49-F238E27FC236}">
                <a16:creationId xmlns:a16="http://schemas.microsoft.com/office/drawing/2014/main" id="{D511B613-CBE1-394E-B6AA-DE2850C68947}"/>
              </a:ext>
            </a:extLst>
          </p:cNvPr>
          <p:cNvSpPr txBox="1"/>
          <p:nvPr/>
        </p:nvSpPr>
        <p:spPr>
          <a:xfrm>
            <a:off x="10441482" y="1620981"/>
            <a:ext cx="1458801"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Fermi LAT </a:t>
            </a:r>
            <a:r>
              <a:rPr lang="en-US" dirty="0">
                <a:solidFill>
                  <a:prstClr val="white"/>
                </a:solidFill>
                <a:latin typeface="Calibri" panose="020F0502020204030204"/>
              </a:rPr>
              <a:t>p</a:t>
            </a: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hotons</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white"/>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 day frames over 1 year</a:t>
            </a:r>
          </a:p>
        </p:txBody>
      </p:sp>
    </p:spTree>
    <p:extLst>
      <p:ext uri="{BB962C8B-B14F-4D97-AF65-F5344CB8AC3E}">
        <p14:creationId xmlns:p14="http://schemas.microsoft.com/office/powerpoint/2010/main" val="14513295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D0D2A"/>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B9335B-FC2F-6FD9-C5E2-6D3D1692D383}"/>
              </a:ext>
            </a:extLst>
          </p:cNvPr>
          <p:cNvPicPr>
            <a:picLocks noChangeAspect="1"/>
          </p:cNvPicPr>
          <p:nvPr/>
        </p:nvPicPr>
        <p:blipFill>
          <a:blip r:embed="rId2"/>
          <a:stretch>
            <a:fillRect/>
          </a:stretch>
        </p:blipFill>
        <p:spPr>
          <a:xfrm>
            <a:off x="989556" y="50719"/>
            <a:ext cx="10174244" cy="6796989"/>
          </a:xfrm>
          <a:prstGeom prst="rect">
            <a:avLst/>
          </a:prstGeom>
        </p:spPr>
      </p:pic>
    </p:spTree>
    <p:extLst>
      <p:ext uri="{BB962C8B-B14F-4D97-AF65-F5344CB8AC3E}">
        <p14:creationId xmlns:p14="http://schemas.microsoft.com/office/powerpoint/2010/main" val="4246593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AC61E79-5E2A-5546-8E8F-41EC2B13FD35}"/>
              </a:ext>
            </a:extLst>
          </p:cNvPr>
          <p:cNvSpPr txBox="1"/>
          <p:nvPr/>
        </p:nvSpPr>
        <p:spPr>
          <a:xfrm>
            <a:off x="889747" y="2002923"/>
            <a:ext cx="3124200"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Most of the optical light from the nova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comes from the shockwave producing the gamma rays</a:t>
            </a:r>
          </a:p>
        </p:txBody>
      </p:sp>
      <p:pic>
        <p:nvPicPr>
          <p:cNvPr id="1026" name="Picture 2" descr="Artist concept of a BRITE Constellation nanosatellite. A small cube with dark panels and several small, extended arms, carries an optical telescope. Credit: UTIAS Space Flight Laboratory">
            <a:extLst>
              <a:ext uri="{FF2B5EF4-FFF2-40B4-BE49-F238E27FC236}">
                <a16:creationId xmlns:a16="http://schemas.microsoft.com/office/drawing/2014/main" id="{363B2171-0379-3149-95A8-EBDD117567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7"/>
          <a:stretch/>
        </p:blipFill>
        <p:spPr bwMode="auto">
          <a:xfrm>
            <a:off x="8624889" y="1446842"/>
            <a:ext cx="1130440" cy="121498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17851A23-0C11-7A41-B0C2-E4EE5AA4380C}"/>
              </a:ext>
            </a:extLst>
          </p:cNvPr>
          <p:cNvSpPr/>
          <p:nvPr/>
        </p:nvSpPr>
        <p:spPr>
          <a:xfrm>
            <a:off x="8619864" y="1446843"/>
            <a:ext cx="1130440" cy="1214983"/>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3178DC49-CE4E-7247-9B89-52492CF3F8FD}"/>
              </a:ext>
            </a:extLst>
          </p:cNvPr>
          <p:cNvSpPr txBox="1"/>
          <p:nvPr/>
        </p:nvSpPr>
        <p:spPr>
          <a:xfrm rot="19438564">
            <a:off x="4012409" y="2002252"/>
            <a:ext cx="188038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Optical Brightness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(mag)</a:t>
            </a:r>
          </a:p>
        </p:txBody>
      </p:sp>
      <p:sp>
        <p:nvSpPr>
          <p:cNvPr id="20" name="TextBox 19">
            <a:extLst>
              <a:ext uri="{FF2B5EF4-FFF2-40B4-BE49-F238E27FC236}">
                <a16:creationId xmlns:a16="http://schemas.microsoft.com/office/drawing/2014/main" id="{EAE56C21-F205-DD44-9D49-49AF25425B46}"/>
              </a:ext>
            </a:extLst>
          </p:cNvPr>
          <p:cNvSpPr txBox="1"/>
          <p:nvPr/>
        </p:nvSpPr>
        <p:spPr>
          <a:xfrm rot="19544796">
            <a:off x="4124647" y="4394736"/>
            <a:ext cx="170969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Gamma-ray Flux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(erg cm</a:t>
            </a:r>
            <a:r>
              <a:rPr kumimoji="0" lang="en-US" sz="18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a:t>
            </a:r>
            <a:r>
              <a:rPr kumimoji="0" lang="en-US" sz="1800" b="0" i="0" u="none" strike="noStrike" kern="1200" cap="none" spc="0" normalizeH="0" baseline="30000" noProof="0" dirty="0">
                <a:ln>
                  <a:noFill/>
                </a:ln>
                <a:solidFill>
                  <a:prstClr val="black"/>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grpSp>
        <p:nvGrpSpPr>
          <p:cNvPr id="21" name="Group 20">
            <a:extLst>
              <a:ext uri="{FF2B5EF4-FFF2-40B4-BE49-F238E27FC236}">
                <a16:creationId xmlns:a16="http://schemas.microsoft.com/office/drawing/2014/main" id="{3F66CBC3-1CED-B844-BFA2-2033F6EF7BAC}"/>
              </a:ext>
            </a:extLst>
          </p:cNvPr>
          <p:cNvGrpSpPr/>
          <p:nvPr/>
        </p:nvGrpSpPr>
        <p:grpSpPr>
          <a:xfrm>
            <a:off x="5736525" y="899189"/>
            <a:ext cx="2640251" cy="5472887"/>
            <a:chOff x="5736526" y="1195022"/>
            <a:chExt cx="2640250" cy="5472886"/>
          </a:xfrm>
        </p:grpSpPr>
        <p:pic>
          <p:nvPicPr>
            <p:cNvPr id="4" name="Picture 3" descr="Two plots show the brightness increase and decrease of V906 Carinae over 45 days following the start of the nova. The top shows optical data (in magnitude) using red markers from the BRITE nanosatellite constellation. The bottom shows data from Fermi (gamma-ray flux in erg per square cm per second) in blue markers. Dashed vertical lines mark peaks in the optical and extend down through the gamma-ray data at the same time, showing a close alignment in time of peaks.">
              <a:extLst>
                <a:ext uri="{FF2B5EF4-FFF2-40B4-BE49-F238E27FC236}">
                  <a16:creationId xmlns:a16="http://schemas.microsoft.com/office/drawing/2014/main" id="{ABAB5BC3-F6B7-D442-B986-D0D0B1C11425}"/>
                </a:ext>
              </a:extLst>
            </p:cNvPr>
            <p:cNvPicPr>
              <a:picLocks noChangeAspect="1"/>
            </p:cNvPicPr>
            <p:nvPr/>
          </p:nvPicPr>
          <p:blipFill rotWithShape="1">
            <a:blip r:embed="rId4">
              <a:extLst>
                <a:ext uri="{28A0092B-C50C-407E-A947-70E740481C1C}">
                  <a14:useLocalDpi xmlns:a14="http://schemas.microsoft.com/office/drawing/2010/main" val="0"/>
                </a:ext>
              </a:extLst>
            </a:blip>
            <a:srcRect l="51876" r="1"/>
            <a:stretch/>
          </p:blipFill>
          <p:spPr>
            <a:xfrm>
              <a:off x="5736526" y="1195022"/>
              <a:ext cx="2640250" cy="5472886"/>
            </a:xfrm>
            <a:prstGeom prst="rect">
              <a:avLst/>
            </a:prstGeom>
          </p:spPr>
        </p:pic>
        <p:sp>
          <p:nvSpPr>
            <p:cNvPr id="19" name="Rectangle 18">
              <a:extLst>
                <a:ext uri="{FF2B5EF4-FFF2-40B4-BE49-F238E27FC236}">
                  <a16:creationId xmlns:a16="http://schemas.microsoft.com/office/drawing/2014/main" id="{4E9460E7-249C-C249-B6F7-3D8F40169597}"/>
                </a:ext>
              </a:extLst>
            </p:cNvPr>
            <p:cNvSpPr/>
            <p:nvPr/>
          </p:nvSpPr>
          <p:spPr>
            <a:xfrm>
              <a:off x="6642847" y="1235363"/>
              <a:ext cx="806824" cy="311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4" name="TextBox 13">
            <a:extLst>
              <a:ext uri="{FF2B5EF4-FFF2-40B4-BE49-F238E27FC236}">
                <a16:creationId xmlns:a16="http://schemas.microsoft.com/office/drawing/2014/main" id="{387F1368-AD00-604F-AFE8-7CBFE6CACAE3}"/>
              </a:ext>
            </a:extLst>
          </p:cNvPr>
          <p:cNvSpPr txBox="1"/>
          <p:nvPr/>
        </p:nvSpPr>
        <p:spPr>
          <a:xfrm>
            <a:off x="5633577" y="6229743"/>
            <a:ext cx="2658677"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Time since eruption (days)</a:t>
            </a:r>
          </a:p>
        </p:txBody>
      </p:sp>
      <p:pic>
        <p:nvPicPr>
          <p:cNvPr id="11" name="Picture 10" descr="Artist's rendering of the Fermi Gamma-ray Space Telescope. A large gray cube houses the Large Area Telescope and two long solar panels extend from opposite sides of the spacecraft.">
            <a:extLst>
              <a:ext uri="{FF2B5EF4-FFF2-40B4-BE49-F238E27FC236}">
                <a16:creationId xmlns:a16="http://schemas.microsoft.com/office/drawing/2014/main" id="{028B43F3-BA94-C84E-94D0-5D38A3271E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877927">
            <a:off x="7199018" y="2701015"/>
            <a:ext cx="5698607" cy="1745699"/>
          </a:xfrm>
          <a:prstGeom prst="rect">
            <a:avLst/>
          </a:prstGeom>
        </p:spPr>
      </p:pic>
      <p:sp>
        <p:nvSpPr>
          <p:cNvPr id="5" name="TextBox 4">
            <a:extLst>
              <a:ext uri="{FF2B5EF4-FFF2-40B4-BE49-F238E27FC236}">
                <a16:creationId xmlns:a16="http://schemas.microsoft.com/office/drawing/2014/main" id="{599F9B81-BB36-6A4B-A1CE-A55A3BF79928}"/>
              </a:ext>
            </a:extLst>
          </p:cNvPr>
          <p:cNvSpPr txBox="1"/>
          <p:nvPr/>
        </p:nvSpPr>
        <p:spPr>
          <a:xfrm>
            <a:off x="7164614" y="3633549"/>
            <a:ext cx="101617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Fermi</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2D11049-8805-5244-8262-DCAA939DF53D}"/>
              </a:ext>
            </a:extLst>
          </p:cNvPr>
          <p:cNvSpPr txBox="1"/>
          <p:nvPr/>
        </p:nvSpPr>
        <p:spPr>
          <a:xfrm>
            <a:off x="7191119" y="1312373"/>
            <a:ext cx="985299" cy="4616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BRITE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7F3D2948-83ED-6740-A076-F25707037103}"/>
              </a:ext>
            </a:extLst>
          </p:cNvPr>
          <p:cNvSpPr txBox="1"/>
          <p:nvPr/>
        </p:nvSpPr>
        <p:spPr>
          <a:xfrm>
            <a:off x="957725" y="5752164"/>
            <a:ext cx="2242675" cy="646331"/>
          </a:xfrm>
          <a:prstGeom prst="rect">
            <a:avLst/>
          </a:prstGeom>
          <a:solidFill>
            <a:schemeClr val="accent4">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Aydi</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et al. 2020, </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Nature Astronomy</a:t>
            </a:r>
          </a:p>
        </p:txBody>
      </p:sp>
      <p:sp>
        <p:nvSpPr>
          <p:cNvPr id="23" name="TextBox 22">
            <a:extLst>
              <a:ext uri="{FF2B5EF4-FFF2-40B4-BE49-F238E27FC236}">
                <a16:creationId xmlns:a16="http://schemas.microsoft.com/office/drawing/2014/main" id="{2C1C0A80-EA5B-F44D-9374-F6461F993693}"/>
              </a:ext>
            </a:extLst>
          </p:cNvPr>
          <p:cNvSpPr txBox="1"/>
          <p:nvPr/>
        </p:nvSpPr>
        <p:spPr>
          <a:xfrm>
            <a:off x="5707810" y="5945365"/>
            <a:ext cx="2465740"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25     30     35     40     45</a:t>
            </a:r>
          </a:p>
        </p:txBody>
      </p:sp>
      <p:sp>
        <p:nvSpPr>
          <p:cNvPr id="2" name="Title 1">
            <a:extLst>
              <a:ext uri="{FF2B5EF4-FFF2-40B4-BE49-F238E27FC236}">
                <a16:creationId xmlns:a16="http://schemas.microsoft.com/office/drawing/2014/main" id="{94631405-BEB8-514C-9A44-BEFA7BDC1C7B}"/>
              </a:ext>
            </a:extLst>
          </p:cNvPr>
          <p:cNvSpPr>
            <a:spLocks noGrp="1"/>
          </p:cNvSpPr>
          <p:nvPr>
            <p:ph type="title"/>
          </p:nvPr>
        </p:nvSpPr>
        <p:spPr>
          <a:xfrm>
            <a:off x="838199" y="206102"/>
            <a:ext cx="11009244" cy="856229"/>
          </a:xfrm>
        </p:spPr>
        <p:txBody>
          <a:bodyPr>
            <a:normAutofit fontScale="90000"/>
          </a:bodyPr>
          <a:lstStyle/>
          <a:p>
            <a:r>
              <a:rPr lang="en-US" dirty="0"/>
              <a:t>Optical and gamma-ray signals reveal a common origin in novae</a:t>
            </a:r>
          </a:p>
        </p:txBody>
      </p:sp>
    </p:spTree>
    <p:extLst>
      <p:ext uri="{BB962C8B-B14F-4D97-AF65-F5344CB8AC3E}">
        <p14:creationId xmlns:p14="http://schemas.microsoft.com/office/powerpoint/2010/main" val="2615156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C42E2-1D9B-B44D-BE6E-EB9AD41D351C}"/>
              </a:ext>
            </a:extLst>
          </p:cNvPr>
          <p:cNvSpPr>
            <a:spLocks noGrp="1"/>
          </p:cNvSpPr>
          <p:nvPr>
            <p:ph type="title"/>
          </p:nvPr>
        </p:nvSpPr>
        <p:spPr>
          <a:xfrm>
            <a:off x="1130561" y="11099"/>
            <a:ext cx="9852997" cy="1172026"/>
          </a:xfrm>
        </p:spPr>
        <p:txBody>
          <a:bodyPr>
            <a:normAutofit/>
          </a:bodyPr>
          <a:lstStyle/>
          <a:p>
            <a:r>
              <a:rPr lang="en-US" b="1" dirty="0">
                <a:solidFill>
                  <a:schemeClr val="bg1"/>
                </a:solidFill>
                <a:latin typeface="Arial"/>
                <a:cs typeface="Arial"/>
              </a:rPr>
              <a:t>Fermi reveals a magnetar giant flare</a:t>
            </a:r>
          </a:p>
        </p:txBody>
      </p:sp>
      <p:pic>
        <p:nvPicPr>
          <p:cNvPr id="1026" name="Picture 2">
            <a:extLst>
              <a:ext uri="{FF2B5EF4-FFF2-40B4-BE49-F238E27FC236}">
                <a16:creationId xmlns:a16="http://schemas.microsoft.com/office/drawing/2014/main" id="{5CCDFFEC-9FD9-A642-B296-5A3EA51CFA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6" t="23178" r="-135" b="31984"/>
          <a:stretch/>
        </p:blipFill>
        <p:spPr bwMode="auto">
          <a:xfrm>
            <a:off x="535840" y="998315"/>
            <a:ext cx="4217982" cy="252301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674C90B-93EF-6643-A522-DF7793E36A36}"/>
              </a:ext>
            </a:extLst>
          </p:cNvPr>
          <p:cNvPicPr>
            <a:picLocks noChangeAspect="1"/>
          </p:cNvPicPr>
          <p:nvPr/>
        </p:nvPicPr>
        <p:blipFill rotWithShape="1">
          <a:blip r:embed="rId3"/>
          <a:srcRect l="273" t="19235" r="-364" b="3215"/>
          <a:stretch/>
        </p:blipFill>
        <p:spPr>
          <a:xfrm>
            <a:off x="5011406" y="3054507"/>
            <a:ext cx="6245930" cy="2742750"/>
          </a:xfrm>
          <a:prstGeom prst="rect">
            <a:avLst/>
          </a:prstGeom>
        </p:spPr>
      </p:pic>
      <p:sp>
        <p:nvSpPr>
          <p:cNvPr id="10" name="TextBox 9">
            <a:extLst>
              <a:ext uri="{FF2B5EF4-FFF2-40B4-BE49-F238E27FC236}">
                <a16:creationId xmlns:a16="http://schemas.microsoft.com/office/drawing/2014/main" id="{C4E9A2E0-B93E-1F4E-A2DD-D27EEB85236C}"/>
              </a:ext>
            </a:extLst>
          </p:cNvPr>
          <p:cNvSpPr txBox="1"/>
          <p:nvPr/>
        </p:nvSpPr>
        <p:spPr>
          <a:xfrm>
            <a:off x="4958892" y="965491"/>
            <a:ext cx="6670128" cy="203132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libri" panose="020F0502020204030204"/>
                <a:ea typeface="+mn-ea"/>
                <a:cs typeface="Calibri"/>
              </a:rPr>
              <a:t>Fermi's Gamma-ray Burst Monitor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Calibri"/>
              </a:rPr>
              <a:t>detected a short outburst of gamma rays on April 15, 2020.</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Emission rose in 77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ms</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100 times faster than typical neutron star merger events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that generate short gamma-ray bursts</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 giant flare from a magnetar explains the </a:t>
            </a:r>
            <a:r>
              <a:rPr kumimoji="0" lang="en-US" sz="1800" b="0" i="0" u="none" strike="noStrike" kern="1200" cap="none" spc="0" normalizeH="0" baseline="0" noProof="0" dirty="0">
                <a:ln>
                  <a:noFill/>
                </a:ln>
                <a:solidFill>
                  <a:prstClr val="white"/>
                </a:solidFill>
                <a:effectLst/>
                <a:uLnTx/>
                <a:uFillTx/>
                <a:latin typeface="Calibri" panose="020F0502020204030204"/>
                <a:ea typeface="+mn-lt"/>
                <a:cs typeface="Calibri" panose="020F0502020204030204"/>
              </a:rPr>
              <a:t>rapid variability and</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the coincidence with </a:t>
            </a:r>
            <a:r>
              <a:rPr kumimoji="0" lang="en-US" sz="1800" b="0" i="0" u="none" strike="noStrike" kern="1200" cap="none" spc="0" normalizeH="0" baseline="0" noProof="0" dirty="0">
                <a:ln>
                  <a:noFill/>
                </a:ln>
                <a:solidFill>
                  <a:prstClr val="white"/>
                </a:solidFill>
                <a:effectLst/>
                <a:uLnTx/>
                <a:uFillTx/>
                <a:latin typeface="Calibri" panose="020F0502020204030204"/>
                <a:ea typeface="+mn-lt"/>
                <a:cs typeface="Calibri" panose="020F0502020204030204"/>
              </a:rPr>
              <a:t>nearby galaxy Sculptor (NGC 253, 3.5 </a:t>
            </a:r>
            <a:r>
              <a:rPr kumimoji="0" lang="en-US" sz="1800" b="0" i="0" u="none" strike="noStrike" kern="1200" cap="none" spc="0" normalizeH="0" baseline="0" noProof="0" dirty="0" err="1">
                <a:ln>
                  <a:noFill/>
                </a:ln>
                <a:solidFill>
                  <a:prstClr val="white"/>
                </a:solidFill>
                <a:effectLst/>
                <a:uLnTx/>
                <a:uFillTx/>
                <a:latin typeface="Calibri" panose="020F0502020204030204"/>
                <a:ea typeface="+mn-lt"/>
                <a:cs typeface="Calibri" panose="020F0502020204030204"/>
              </a:rPr>
              <a:t>Mpc</a:t>
            </a:r>
            <a:r>
              <a:rPr kumimoji="0" lang="en-US" sz="1800" b="0" i="0" u="none" strike="noStrike" kern="1200" cap="none" spc="0" normalizeH="0" baseline="0" noProof="0" dirty="0">
                <a:ln>
                  <a:noFill/>
                </a:ln>
                <a:solidFill>
                  <a:prstClr val="white"/>
                </a:solidFill>
                <a:effectLst/>
                <a:uLnTx/>
                <a:uFillTx/>
                <a:latin typeface="Calibri" panose="020F0502020204030204"/>
                <a:ea typeface="+mn-lt"/>
                <a:cs typeface="Calibri" panose="020F0502020204030204"/>
              </a:rPr>
              <a:t>)</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of the multi-mission location for the burst.  </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Calibri"/>
            </a:endParaRPr>
          </a:p>
        </p:txBody>
      </p:sp>
      <p:sp>
        <p:nvSpPr>
          <p:cNvPr id="11" name="TextBox 10">
            <a:extLst>
              <a:ext uri="{FF2B5EF4-FFF2-40B4-BE49-F238E27FC236}">
                <a16:creationId xmlns:a16="http://schemas.microsoft.com/office/drawing/2014/main" id="{47A2A911-E06E-A442-B234-3A9DCF64F371}"/>
              </a:ext>
            </a:extLst>
          </p:cNvPr>
          <p:cNvSpPr txBox="1"/>
          <p:nvPr/>
        </p:nvSpPr>
        <p:spPr>
          <a:xfrm>
            <a:off x="648155" y="3572179"/>
            <a:ext cx="4215837" cy="230832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libri" panose="020F0502020204030204"/>
                <a:ea typeface="+mn-ea"/>
                <a:cs typeface="Calibri"/>
              </a:rPr>
              <a:t>Fermi's Large Area Telescope</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Calibri"/>
              </a:rPr>
              <a:t> detected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Calibri"/>
              </a:rPr>
              <a:t>GeV photons within minutes of the outburst</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Calibri"/>
              </a:rPr>
              <a:t>.</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Highest energy light ever detected from a magnetar flare</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Calibri" panose="020F0502020204030204"/>
              </a:rPr>
              <a:t>Higher energy and later timing suggest</a:t>
            </a:r>
            <a:r>
              <a:rPr lang="en-US" dirty="0">
                <a:solidFill>
                  <a:prstClr val="white"/>
                </a:solidFill>
                <a:latin typeface="Calibri" panose="020F0502020204030204"/>
                <a:cs typeface="Calibri" panose="020F0502020204030204"/>
              </a:rPr>
              <a:t>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an ultra-relativistic outflow</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Calibri"/>
              </a:rPr>
              <a:t>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collided with the magnetar bow shock to produce GeV photons.</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Calibri"/>
            </a:endParaRPr>
          </a:p>
        </p:txBody>
      </p:sp>
      <p:sp>
        <p:nvSpPr>
          <p:cNvPr id="12" name="TextBox 11">
            <a:extLst>
              <a:ext uri="{FF2B5EF4-FFF2-40B4-BE49-F238E27FC236}">
                <a16:creationId xmlns:a16="http://schemas.microsoft.com/office/drawing/2014/main" id="{2A153877-D337-BF4A-BD18-9C2151D5FAA4}"/>
              </a:ext>
            </a:extLst>
          </p:cNvPr>
          <p:cNvSpPr txBox="1"/>
          <p:nvPr/>
        </p:nvSpPr>
        <p:spPr>
          <a:xfrm>
            <a:off x="1479611" y="5833264"/>
            <a:ext cx="9751381" cy="46166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D7D31"/>
                </a:solidFill>
                <a:effectLst/>
                <a:uLnTx/>
                <a:uFillTx/>
                <a:latin typeface="Calibri" panose="020F0502020204030204"/>
                <a:ea typeface="+mn-ea"/>
                <a:cs typeface="+mn-cs"/>
              </a:rPr>
              <a:t>A few percent of short gamma-ray bursts may be magnetar giant flares.</a:t>
            </a:r>
            <a:endParaRPr kumimoji="0" lang="en-US" sz="2400" b="0" i="0" u="none" strike="noStrike" kern="1200" cap="none" spc="0" normalizeH="0" baseline="0" noProof="0" dirty="0">
              <a:ln>
                <a:noFill/>
              </a:ln>
              <a:solidFill>
                <a:srgbClr val="ED7D31"/>
              </a:solidFill>
              <a:effectLst/>
              <a:uLnTx/>
              <a:uFillTx/>
              <a:latin typeface="Calibri" panose="020F0502020204030204"/>
              <a:ea typeface="+mn-ea"/>
              <a:cs typeface="Calibri"/>
            </a:endParaRPr>
          </a:p>
        </p:txBody>
      </p:sp>
      <p:sp>
        <p:nvSpPr>
          <p:cNvPr id="13" name="TextBox 12">
            <a:extLst>
              <a:ext uri="{FF2B5EF4-FFF2-40B4-BE49-F238E27FC236}">
                <a16:creationId xmlns:a16="http://schemas.microsoft.com/office/drawing/2014/main" id="{56AFCE8D-F617-1040-916E-47C806EBCD35}"/>
              </a:ext>
            </a:extLst>
          </p:cNvPr>
          <p:cNvSpPr txBox="1"/>
          <p:nvPr/>
        </p:nvSpPr>
        <p:spPr>
          <a:xfrm>
            <a:off x="6075323" y="6272091"/>
            <a:ext cx="5512663" cy="36933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4"/>
              </a:rPr>
              <a:t>https://www.nature.com/articles/s41586-020-03077-8</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D07A9CDD-D245-DA41-8EAB-F01E56884916}"/>
              </a:ext>
            </a:extLst>
          </p:cNvPr>
          <p:cNvSpPr txBox="1"/>
          <p:nvPr/>
        </p:nvSpPr>
        <p:spPr>
          <a:xfrm>
            <a:off x="592303" y="6279509"/>
            <a:ext cx="5512663" cy="36933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5"/>
              </a:rPr>
              <a:t>https://www.nature.com/articles/s41550-020-01287-8</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DFC92D15-6A3B-CC3C-38CA-5ECAA6DB7D3F}"/>
              </a:ext>
            </a:extLst>
          </p:cNvPr>
          <p:cNvPicPr>
            <a:picLocks noChangeAspect="1"/>
          </p:cNvPicPr>
          <p:nvPr/>
        </p:nvPicPr>
        <p:blipFill>
          <a:blip r:embed="rId6"/>
          <a:stretch>
            <a:fillRect/>
          </a:stretch>
        </p:blipFill>
        <p:spPr>
          <a:xfrm>
            <a:off x="804231" y="984963"/>
            <a:ext cx="3949591" cy="2536367"/>
          </a:xfrm>
          <a:prstGeom prst="rect">
            <a:avLst/>
          </a:prstGeom>
        </p:spPr>
      </p:pic>
    </p:spTree>
    <p:extLst>
      <p:ext uri="{BB962C8B-B14F-4D97-AF65-F5344CB8AC3E}">
        <p14:creationId xmlns:p14="http://schemas.microsoft.com/office/powerpoint/2010/main" val="3715026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C2A546E-4AD5-A1B1-65B1-E13DA9AC36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6367" y="106262"/>
            <a:ext cx="3383909" cy="273959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0E5CA2D-5112-F315-D289-8F8D265A4872}"/>
              </a:ext>
            </a:extLst>
          </p:cNvPr>
          <p:cNvPicPr>
            <a:picLocks noChangeAspect="1"/>
          </p:cNvPicPr>
          <p:nvPr/>
        </p:nvPicPr>
        <p:blipFill>
          <a:blip r:embed="rId3"/>
          <a:stretch>
            <a:fillRect/>
          </a:stretch>
        </p:blipFill>
        <p:spPr>
          <a:xfrm>
            <a:off x="6759065" y="2845860"/>
            <a:ext cx="5210828" cy="3937505"/>
          </a:xfrm>
          <a:prstGeom prst="rect">
            <a:avLst/>
          </a:prstGeom>
        </p:spPr>
      </p:pic>
      <p:cxnSp>
        <p:nvCxnSpPr>
          <p:cNvPr id="5" name="Straight Connector 4">
            <a:extLst>
              <a:ext uri="{FF2B5EF4-FFF2-40B4-BE49-F238E27FC236}">
                <a16:creationId xmlns:a16="http://schemas.microsoft.com/office/drawing/2014/main" id="{72D224FD-0F91-A742-4388-54509E1F0904}"/>
              </a:ext>
            </a:extLst>
          </p:cNvPr>
          <p:cNvCxnSpPr>
            <a:cxnSpLocks/>
          </p:cNvCxnSpPr>
          <p:nvPr/>
        </p:nvCxnSpPr>
        <p:spPr>
          <a:xfrm>
            <a:off x="7488845" y="2702622"/>
            <a:ext cx="202128" cy="0"/>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B75CFE21-FD80-1A71-123F-4E1C97964628}"/>
              </a:ext>
            </a:extLst>
          </p:cNvPr>
          <p:cNvSpPr txBox="1"/>
          <p:nvPr/>
        </p:nvSpPr>
        <p:spPr>
          <a:xfrm>
            <a:off x="7608015" y="2656447"/>
            <a:ext cx="981359"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ptos" panose="02110004020202020204"/>
                <a:ea typeface="+mn-ea"/>
                <a:cs typeface="+mn-cs"/>
              </a:rPr>
              <a:t>30 arcminutes</a:t>
            </a:r>
          </a:p>
        </p:txBody>
      </p:sp>
      <p:sp>
        <p:nvSpPr>
          <p:cNvPr id="9" name="TextBox 8">
            <a:extLst>
              <a:ext uri="{FF2B5EF4-FFF2-40B4-BE49-F238E27FC236}">
                <a16:creationId xmlns:a16="http://schemas.microsoft.com/office/drawing/2014/main" id="{A8040DC1-2DBA-5394-ECC9-95BDB17EAB73}"/>
              </a:ext>
            </a:extLst>
          </p:cNvPr>
          <p:cNvSpPr txBox="1"/>
          <p:nvPr/>
        </p:nvSpPr>
        <p:spPr>
          <a:xfrm>
            <a:off x="7646103" y="1379529"/>
            <a:ext cx="917239"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ptos" panose="02110004020202020204"/>
                <a:ea typeface="+mn-ea"/>
                <a:cs typeface="+mn-cs"/>
              </a:rPr>
              <a:t>10 arcseconds</a:t>
            </a:r>
          </a:p>
        </p:txBody>
      </p:sp>
      <p:cxnSp>
        <p:nvCxnSpPr>
          <p:cNvPr id="10" name="Straight Connector 9">
            <a:extLst>
              <a:ext uri="{FF2B5EF4-FFF2-40B4-BE49-F238E27FC236}">
                <a16:creationId xmlns:a16="http://schemas.microsoft.com/office/drawing/2014/main" id="{FD6336D4-2414-F90A-CA95-4FA482DC6068}"/>
              </a:ext>
            </a:extLst>
          </p:cNvPr>
          <p:cNvCxnSpPr>
            <a:cxnSpLocks/>
          </p:cNvCxnSpPr>
          <p:nvPr/>
        </p:nvCxnSpPr>
        <p:spPr>
          <a:xfrm>
            <a:off x="7742298" y="1427553"/>
            <a:ext cx="191669" cy="0"/>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94D6BDBB-3758-1CF4-7682-53997AE1D3F7}"/>
              </a:ext>
            </a:extLst>
          </p:cNvPr>
          <p:cNvSpPr txBox="1"/>
          <p:nvPr/>
        </p:nvSpPr>
        <p:spPr>
          <a:xfrm>
            <a:off x="623885" y="381392"/>
            <a:ext cx="694918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ptos" panose="02110004020202020204"/>
                <a:ea typeface="+mn-ea"/>
                <a:cs typeface="+mn-cs"/>
              </a:rPr>
              <a:t>First Fermi Detection of a Supernova</a:t>
            </a:r>
          </a:p>
        </p:txBody>
      </p:sp>
      <p:sp>
        <p:nvSpPr>
          <p:cNvPr id="15" name="TextBox 14">
            <a:extLst>
              <a:ext uri="{FF2B5EF4-FFF2-40B4-BE49-F238E27FC236}">
                <a16:creationId xmlns:a16="http://schemas.microsoft.com/office/drawing/2014/main" id="{04B83A5D-3A0A-706B-D9EE-E914D1D219D9}"/>
              </a:ext>
            </a:extLst>
          </p:cNvPr>
          <p:cNvSpPr txBox="1"/>
          <p:nvPr/>
        </p:nvSpPr>
        <p:spPr>
          <a:xfrm>
            <a:off x="797992" y="1212282"/>
            <a:ext cx="5758250" cy="50783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The Large Area Telescope (LAT) detected gamma rays from a rare, </a:t>
            </a:r>
            <a:r>
              <a:rPr lang="en-US" dirty="0">
                <a:solidFill>
                  <a:prstClr val="black"/>
                </a:solidFill>
                <a:latin typeface="Aptos" panose="02110004020202020204"/>
              </a:rPr>
              <a:t>super</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luminous supernova.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SN 2017egm is one of the closest core collapse supernovae sighted during the past 17 years of Fermi observations. It is the only one detected by LAT so far.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What we learned: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Gamma rays emerged about 3 months after the optical peak when the explosion debris sufficiently expanded and cooled.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Some </a:t>
            </a: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supernovae can be as luminous in gamma rays as they are in visible light</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The extra light in </a:t>
            </a:r>
            <a:r>
              <a:rPr kumimoji="0" lang="en-US" sz="1800" b="0" i="0" u="none" strike="noStrike" kern="1200" cap="none" spc="0" normalizeH="0" baseline="0" noProof="0" dirty="0" err="1">
                <a:ln>
                  <a:noFill/>
                </a:ln>
                <a:solidFill>
                  <a:prstClr val="black"/>
                </a:solidFill>
                <a:effectLst/>
                <a:uLnTx/>
                <a:uFillTx/>
                <a:latin typeface="Aptos" panose="02110004020202020204"/>
                <a:ea typeface="+mn-ea"/>
                <a:cs typeface="+mn-cs"/>
              </a:rPr>
              <a:t>superluminous</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supernovae could be produced by a newly formed magnetar, a pulsar with an extremely strong magnetic field.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E7C06721-688B-4743-536F-8101F2346D17}"/>
              </a:ext>
            </a:extLst>
          </p:cNvPr>
          <p:cNvSpPr txBox="1"/>
          <p:nvPr/>
        </p:nvSpPr>
        <p:spPr>
          <a:xfrm>
            <a:off x="8457626" y="147451"/>
            <a:ext cx="64383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ptos" panose="02110004020202020204"/>
                <a:ea typeface="+mn-ea"/>
                <a:cs typeface="+mn-cs"/>
              </a:rPr>
              <a:t>optical</a:t>
            </a:r>
          </a:p>
        </p:txBody>
      </p:sp>
      <p:sp>
        <p:nvSpPr>
          <p:cNvPr id="17" name="TextBox 16">
            <a:extLst>
              <a:ext uri="{FF2B5EF4-FFF2-40B4-BE49-F238E27FC236}">
                <a16:creationId xmlns:a16="http://schemas.microsoft.com/office/drawing/2014/main" id="{130E4D74-EB51-5C1C-FCF7-6C88CA80EC6C}"/>
              </a:ext>
            </a:extLst>
          </p:cNvPr>
          <p:cNvSpPr txBox="1"/>
          <p:nvPr/>
        </p:nvSpPr>
        <p:spPr>
          <a:xfrm>
            <a:off x="9946406" y="121907"/>
            <a:ext cx="1027845" cy="461665"/>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ptos" panose="02110004020202020204"/>
                <a:ea typeface="+mn-ea"/>
                <a:cs typeface="+mn-cs"/>
              </a:rPr>
              <a:t>Gamma ray</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ptos" panose="02110004020202020204"/>
                <a:ea typeface="+mn-ea"/>
                <a:cs typeface="+mn-cs"/>
              </a:rPr>
              <a:t>SN 2017egm</a:t>
            </a:r>
          </a:p>
        </p:txBody>
      </p:sp>
      <p:cxnSp>
        <p:nvCxnSpPr>
          <p:cNvPr id="19" name="Straight Arrow Connector 18">
            <a:extLst>
              <a:ext uri="{FF2B5EF4-FFF2-40B4-BE49-F238E27FC236}">
                <a16:creationId xmlns:a16="http://schemas.microsoft.com/office/drawing/2014/main" id="{48B3DE59-AD8C-B3CF-DDAD-F29D375EC2D1}"/>
              </a:ext>
            </a:extLst>
          </p:cNvPr>
          <p:cNvCxnSpPr>
            <a:cxnSpLocks/>
          </p:cNvCxnSpPr>
          <p:nvPr/>
        </p:nvCxnSpPr>
        <p:spPr>
          <a:xfrm flipV="1">
            <a:off x="5949108" y="1013254"/>
            <a:ext cx="2288730" cy="1107484"/>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8243E87A-BD8A-F24B-C99B-DC7AEA4B0B79}"/>
              </a:ext>
            </a:extLst>
          </p:cNvPr>
          <p:cNvCxnSpPr>
            <a:cxnSpLocks/>
          </p:cNvCxnSpPr>
          <p:nvPr/>
        </p:nvCxnSpPr>
        <p:spPr>
          <a:xfrm>
            <a:off x="5897694" y="3627790"/>
            <a:ext cx="2636104" cy="320964"/>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23" name="Oval 22">
            <a:extLst>
              <a:ext uri="{FF2B5EF4-FFF2-40B4-BE49-F238E27FC236}">
                <a16:creationId xmlns:a16="http://schemas.microsoft.com/office/drawing/2014/main" id="{15833AE1-77CF-77B2-5F84-F5B6657E5A81}"/>
              </a:ext>
            </a:extLst>
          </p:cNvPr>
          <p:cNvSpPr/>
          <p:nvPr/>
        </p:nvSpPr>
        <p:spPr>
          <a:xfrm>
            <a:off x="8533798" y="3534032"/>
            <a:ext cx="461319" cy="1441622"/>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TextBox 26">
            <a:extLst>
              <a:ext uri="{FF2B5EF4-FFF2-40B4-BE49-F238E27FC236}">
                <a16:creationId xmlns:a16="http://schemas.microsoft.com/office/drawing/2014/main" id="{D0F44F2F-908B-C833-0D11-EE573FD3CA73}"/>
              </a:ext>
            </a:extLst>
          </p:cNvPr>
          <p:cNvSpPr txBox="1"/>
          <p:nvPr/>
        </p:nvSpPr>
        <p:spPr>
          <a:xfrm>
            <a:off x="3129301" y="6121318"/>
            <a:ext cx="3426941" cy="338554"/>
          </a:xfrm>
          <a:prstGeom prst="rect">
            <a:avLst/>
          </a:prstGeom>
          <a:noFill/>
          <a:ln w="12700">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Acero, F. et al., 2026, A&amp;A, 709, A229</a:t>
            </a:r>
          </a:p>
        </p:txBody>
      </p:sp>
      <p:sp>
        <p:nvSpPr>
          <p:cNvPr id="31" name="TextBox 30">
            <a:extLst>
              <a:ext uri="{FF2B5EF4-FFF2-40B4-BE49-F238E27FC236}">
                <a16:creationId xmlns:a16="http://schemas.microsoft.com/office/drawing/2014/main" id="{DE348191-EA7E-4EDA-434F-FEC1DC70E518}"/>
              </a:ext>
            </a:extLst>
          </p:cNvPr>
          <p:cNvSpPr txBox="1"/>
          <p:nvPr/>
        </p:nvSpPr>
        <p:spPr>
          <a:xfrm>
            <a:off x="8323246" y="325767"/>
            <a:ext cx="811441"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ptos" panose="02110004020202020204"/>
                <a:ea typeface="+mn-ea"/>
                <a:cs typeface="+mn-cs"/>
              </a:rPr>
              <a:t>NGC 3191</a:t>
            </a:r>
          </a:p>
        </p:txBody>
      </p:sp>
    </p:spTree>
    <p:extLst>
      <p:ext uri="{BB962C8B-B14F-4D97-AF65-F5344CB8AC3E}">
        <p14:creationId xmlns:p14="http://schemas.microsoft.com/office/powerpoint/2010/main" val="1493025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4A3BB-F99A-A386-613A-61D8F2A3BEE6}"/>
              </a:ext>
            </a:extLst>
          </p:cNvPr>
          <p:cNvSpPr>
            <a:spLocks noGrp="1"/>
          </p:cNvSpPr>
          <p:nvPr>
            <p:ph type="title"/>
          </p:nvPr>
        </p:nvSpPr>
        <p:spPr>
          <a:xfrm>
            <a:off x="838200" y="365125"/>
            <a:ext cx="10515600" cy="915313"/>
          </a:xfrm>
        </p:spPr>
        <p:txBody>
          <a:bodyPr>
            <a:noAutofit/>
          </a:bodyPr>
          <a:lstStyle/>
          <a:p>
            <a:r>
              <a:rPr lang="en-US" dirty="0">
                <a:latin typeface="Aptos" panose="020B0004020202020204" pitchFamily="34" charset="0"/>
              </a:rPr>
              <a:t>Transient periodicity in blazar jets</a:t>
            </a:r>
          </a:p>
        </p:txBody>
      </p:sp>
      <p:sp>
        <p:nvSpPr>
          <p:cNvPr id="3" name="Content Placeholder 2">
            <a:extLst>
              <a:ext uri="{FF2B5EF4-FFF2-40B4-BE49-F238E27FC236}">
                <a16:creationId xmlns:a16="http://schemas.microsoft.com/office/drawing/2014/main" id="{8DEB816C-CBE5-50FD-7225-FBCFA66B6355}"/>
              </a:ext>
            </a:extLst>
          </p:cNvPr>
          <p:cNvSpPr>
            <a:spLocks noGrp="1"/>
          </p:cNvSpPr>
          <p:nvPr>
            <p:ph idx="1"/>
          </p:nvPr>
        </p:nvSpPr>
        <p:spPr>
          <a:xfrm>
            <a:off x="838200" y="1630415"/>
            <a:ext cx="5257800" cy="1798585"/>
          </a:xfrm>
        </p:spPr>
        <p:txBody>
          <a:bodyPr>
            <a:normAutofit/>
          </a:bodyPr>
          <a:lstStyle/>
          <a:p>
            <a:pPr marL="0" indent="0">
              <a:buNone/>
            </a:pPr>
            <a:r>
              <a:rPr lang="en-US" dirty="0"/>
              <a:t>Quasiperiodic signals from blazars: highest confidence signals from PG 1553+113 and S5 1044+71. Half-dozen more at lower confidence.</a:t>
            </a:r>
          </a:p>
          <a:p>
            <a:pPr marL="457200" lvl="1" indent="0">
              <a:buNone/>
            </a:pPr>
            <a:endParaRPr lang="en-US" dirty="0"/>
          </a:p>
        </p:txBody>
      </p:sp>
      <p:sp>
        <p:nvSpPr>
          <p:cNvPr id="4" name="Slide Number Placeholder 3">
            <a:extLst>
              <a:ext uri="{FF2B5EF4-FFF2-40B4-BE49-F238E27FC236}">
                <a16:creationId xmlns:a16="http://schemas.microsoft.com/office/drawing/2014/main" id="{B5568058-2C23-A16F-23EA-A6403A122FF5}"/>
              </a:ext>
            </a:extLst>
          </p:cNvPr>
          <p:cNvSpPr>
            <a:spLocks noGrp="1"/>
          </p:cNvSpPr>
          <p:nvPr>
            <p:ph type="sldNum" sz="quarter" idx="12"/>
          </p:nvPr>
        </p:nvSpPr>
        <p:spPr/>
        <p:txBody>
          <a:bodyPr/>
          <a:lstStyle/>
          <a:p>
            <a:fld id="{018530BB-437E-CE41-865B-116E4A75244A}" type="slidenum">
              <a:rPr lang="en-US" smtClean="0"/>
              <a:t>16</a:t>
            </a:fld>
            <a:endParaRPr lang="en-US"/>
          </a:p>
        </p:txBody>
      </p:sp>
      <p:pic>
        <p:nvPicPr>
          <p:cNvPr id="7" name="Picture 6">
            <a:extLst>
              <a:ext uri="{FF2B5EF4-FFF2-40B4-BE49-F238E27FC236}">
                <a16:creationId xmlns:a16="http://schemas.microsoft.com/office/drawing/2014/main" id="{D11DB302-F84D-24FC-A6D3-8E961B152CA5}"/>
              </a:ext>
            </a:extLst>
          </p:cNvPr>
          <p:cNvPicPr>
            <a:picLocks noChangeAspect="1"/>
          </p:cNvPicPr>
          <p:nvPr/>
        </p:nvPicPr>
        <p:blipFill>
          <a:blip r:embed="rId3"/>
          <a:stretch>
            <a:fillRect/>
          </a:stretch>
        </p:blipFill>
        <p:spPr>
          <a:xfrm>
            <a:off x="6355654" y="1154134"/>
            <a:ext cx="5257800" cy="2843379"/>
          </a:xfrm>
          <a:prstGeom prst="rect">
            <a:avLst/>
          </a:prstGeom>
        </p:spPr>
      </p:pic>
      <p:pic>
        <p:nvPicPr>
          <p:cNvPr id="10" name="Picture 9">
            <a:extLst>
              <a:ext uri="{FF2B5EF4-FFF2-40B4-BE49-F238E27FC236}">
                <a16:creationId xmlns:a16="http://schemas.microsoft.com/office/drawing/2014/main" id="{151410D4-F370-C104-9D50-77EAFE5C136B}"/>
              </a:ext>
            </a:extLst>
          </p:cNvPr>
          <p:cNvPicPr>
            <a:picLocks noChangeAspect="1"/>
          </p:cNvPicPr>
          <p:nvPr/>
        </p:nvPicPr>
        <p:blipFill>
          <a:blip r:embed="rId4"/>
          <a:stretch>
            <a:fillRect/>
          </a:stretch>
        </p:blipFill>
        <p:spPr>
          <a:xfrm>
            <a:off x="6526060" y="3987800"/>
            <a:ext cx="5162550" cy="2791235"/>
          </a:xfrm>
          <a:prstGeom prst="rect">
            <a:avLst/>
          </a:prstGeom>
        </p:spPr>
      </p:pic>
      <p:sp>
        <p:nvSpPr>
          <p:cNvPr id="11" name="TextBox 10">
            <a:extLst>
              <a:ext uri="{FF2B5EF4-FFF2-40B4-BE49-F238E27FC236}">
                <a16:creationId xmlns:a16="http://schemas.microsoft.com/office/drawing/2014/main" id="{66068877-CCEB-2804-1BEE-A6988FBFD1B5}"/>
              </a:ext>
            </a:extLst>
          </p:cNvPr>
          <p:cNvSpPr txBox="1"/>
          <p:nvPr/>
        </p:nvSpPr>
        <p:spPr>
          <a:xfrm>
            <a:off x="2727418" y="6308209"/>
            <a:ext cx="3437736" cy="369332"/>
          </a:xfrm>
          <a:prstGeom prst="rect">
            <a:avLst/>
          </a:prstGeom>
          <a:noFill/>
          <a:ln>
            <a:solidFill>
              <a:schemeClr val="tx1"/>
            </a:solidFill>
          </a:ln>
        </p:spPr>
        <p:txBody>
          <a:bodyPr wrap="none" rtlCol="0">
            <a:spAutoFit/>
          </a:bodyPr>
          <a:lstStyle/>
          <a:p>
            <a:r>
              <a:rPr lang="en-US" dirty="0" err="1"/>
              <a:t>Peñil</a:t>
            </a:r>
            <a:r>
              <a:rPr lang="en-US" dirty="0"/>
              <a:t> et al. 2026, MNRAS 550, 1-29</a:t>
            </a:r>
          </a:p>
        </p:txBody>
      </p:sp>
      <p:pic>
        <p:nvPicPr>
          <p:cNvPr id="12" name="Picture 11" descr="bllac_highres_Marscher_CosmovisionUNAM.jpg">
            <a:extLst>
              <a:ext uri="{FF2B5EF4-FFF2-40B4-BE49-F238E27FC236}">
                <a16:creationId xmlns:a16="http://schemas.microsoft.com/office/drawing/2014/main" id="{F9FFB3C6-F773-4D3F-5222-0157D047C3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602" y="3517297"/>
            <a:ext cx="2386217" cy="3340703"/>
          </a:xfrm>
          <a:prstGeom prst="rect">
            <a:avLst/>
          </a:prstGeom>
        </p:spPr>
      </p:pic>
      <p:sp>
        <p:nvSpPr>
          <p:cNvPr id="13" name="TextBox 12">
            <a:extLst>
              <a:ext uri="{FF2B5EF4-FFF2-40B4-BE49-F238E27FC236}">
                <a16:creationId xmlns:a16="http://schemas.microsoft.com/office/drawing/2014/main" id="{E4A3F49D-0C88-9269-DD78-515D33D711AA}"/>
              </a:ext>
            </a:extLst>
          </p:cNvPr>
          <p:cNvSpPr txBox="1"/>
          <p:nvPr/>
        </p:nvSpPr>
        <p:spPr>
          <a:xfrm>
            <a:off x="2088638" y="3778977"/>
            <a:ext cx="4307595" cy="2308324"/>
          </a:xfrm>
          <a:prstGeom prst="rect">
            <a:avLst/>
          </a:prstGeom>
          <a:noFill/>
        </p:spPr>
        <p:txBody>
          <a:bodyPr wrap="square" rtlCol="0">
            <a:spAutoFit/>
          </a:bodyPr>
          <a:lstStyle/>
          <a:p>
            <a:pPr marL="685800" lvl="1" indent="-228600">
              <a:buFont typeface="Arial" panose="020B0604020202020204" pitchFamily="34" charset="0"/>
              <a:buChar char="•"/>
            </a:pPr>
            <a:r>
              <a:rPr lang="en-US" dirty="0"/>
              <a:t>Orbital motion of plasma in the jet?</a:t>
            </a:r>
          </a:p>
          <a:p>
            <a:pPr marL="685800" lvl="1" indent="-228600">
              <a:buFont typeface="Arial" panose="020B0604020202020204" pitchFamily="34" charset="0"/>
              <a:buChar char="•"/>
            </a:pPr>
            <a:r>
              <a:rPr lang="en-US" dirty="0"/>
              <a:t>Periodic changes in the Doppler factor caused by twisted or helical jet structures?</a:t>
            </a:r>
          </a:p>
          <a:p>
            <a:pPr marL="685800" lvl="1" indent="-228600">
              <a:buFont typeface="Arial" panose="020B0604020202020204" pitchFamily="34" charset="0"/>
              <a:buChar char="•"/>
            </a:pPr>
            <a:r>
              <a:rPr lang="en-US" dirty="0"/>
              <a:t>Jet precession?</a:t>
            </a:r>
          </a:p>
          <a:p>
            <a:pPr marL="685800" lvl="1" indent="-228600">
              <a:buFont typeface="Arial" panose="020B0604020202020204" pitchFamily="34" charset="0"/>
              <a:buChar char="•"/>
            </a:pPr>
            <a:r>
              <a:rPr lang="en-US" dirty="0"/>
              <a:t>Modulated accretion rate?</a:t>
            </a:r>
          </a:p>
          <a:p>
            <a:pPr marL="685800" lvl="1" indent="-228600">
              <a:buFont typeface="Arial" panose="020B0604020202020204" pitchFamily="34" charset="0"/>
              <a:buChar char="•"/>
            </a:pPr>
            <a:r>
              <a:rPr lang="en-US" dirty="0"/>
              <a:t>Influence of supermassive black hole binary?</a:t>
            </a:r>
          </a:p>
        </p:txBody>
      </p:sp>
    </p:spTree>
    <p:extLst>
      <p:ext uri="{BB962C8B-B14F-4D97-AF65-F5344CB8AC3E}">
        <p14:creationId xmlns:p14="http://schemas.microsoft.com/office/powerpoint/2010/main" val="2686816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122F2-4677-07F3-57FF-7EB6C9BB5086}"/>
              </a:ext>
            </a:extLst>
          </p:cNvPr>
          <p:cNvSpPr>
            <a:spLocks noGrp="1"/>
          </p:cNvSpPr>
          <p:nvPr>
            <p:ph type="title"/>
          </p:nvPr>
        </p:nvSpPr>
        <p:spPr/>
        <p:txBody>
          <a:bodyPr/>
          <a:lstStyle/>
          <a:p>
            <a:r>
              <a:rPr lang="en-US" dirty="0"/>
              <a:t>Cosmic-ray and Neutrino Origins</a:t>
            </a:r>
          </a:p>
        </p:txBody>
      </p:sp>
      <p:pic>
        <p:nvPicPr>
          <p:cNvPr id="5" name="Picture 4" descr="A picture containing text, line, diagram, plot&#10;&#10;Description automatically generated">
            <a:extLst>
              <a:ext uri="{FF2B5EF4-FFF2-40B4-BE49-F238E27FC236}">
                <a16:creationId xmlns:a16="http://schemas.microsoft.com/office/drawing/2014/main" id="{EDE98B55-AF63-57B7-0E2D-A712AF678E05}"/>
              </a:ext>
            </a:extLst>
          </p:cNvPr>
          <p:cNvPicPr>
            <a:picLocks noChangeAspect="1"/>
          </p:cNvPicPr>
          <p:nvPr/>
        </p:nvPicPr>
        <p:blipFill>
          <a:blip r:embed="rId3"/>
          <a:stretch>
            <a:fillRect/>
          </a:stretch>
        </p:blipFill>
        <p:spPr>
          <a:xfrm>
            <a:off x="140419" y="2717801"/>
            <a:ext cx="5650781" cy="3662295"/>
          </a:xfrm>
          <a:prstGeom prst="rect">
            <a:avLst/>
          </a:prstGeom>
        </p:spPr>
      </p:pic>
      <p:sp>
        <p:nvSpPr>
          <p:cNvPr id="6" name="TextBox 5">
            <a:extLst>
              <a:ext uri="{FF2B5EF4-FFF2-40B4-BE49-F238E27FC236}">
                <a16:creationId xmlns:a16="http://schemas.microsoft.com/office/drawing/2014/main" id="{3C82AE46-A48E-1ECA-8DCC-26649F30F5F5}"/>
              </a:ext>
            </a:extLst>
          </p:cNvPr>
          <p:cNvSpPr txBox="1"/>
          <p:nvPr/>
        </p:nvSpPr>
        <p:spPr>
          <a:xfrm>
            <a:off x="241533" y="976709"/>
            <a:ext cx="5612935" cy="107702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2133" b="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Fermi </a:t>
            </a:r>
            <a:r>
              <a:rPr kumimoji="0" lang="en-US" sz="2133"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data reveal sources of proton acceleration in the Galaxy and candidate sources of extragalactic neutrinos. </a:t>
            </a:r>
          </a:p>
        </p:txBody>
      </p:sp>
      <p:sp>
        <p:nvSpPr>
          <p:cNvPr id="7" name="TextBox 6">
            <a:extLst>
              <a:ext uri="{FF2B5EF4-FFF2-40B4-BE49-F238E27FC236}">
                <a16:creationId xmlns:a16="http://schemas.microsoft.com/office/drawing/2014/main" id="{338D8ABA-42E5-82CE-ED03-94A74D2BAF49}"/>
              </a:ext>
            </a:extLst>
          </p:cNvPr>
          <p:cNvSpPr txBox="1"/>
          <p:nvPr/>
        </p:nvSpPr>
        <p:spPr>
          <a:xfrm>
            <a:off x="1422400" y="6310868"/>
            <a:ext cx="2980944" cy="338554"/>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Fang et al.,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Phys Rev Letters</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 2022</a:t>
            </a:r>
          </a:p>
        </p:txBody>
      </p:sp>
      <p:sp>
        <p:nvSpPr>
          <p:cNvPr id="9" name="TextBox 8">
            <a:extLst>
              <a:ext uri="{FF2B5EF4-FFF2-40B4-BE49-F238E27FC236}">
                <a16:creationId xmlns:a16="http://schemas.microsoft.com/office/drawing/2014/main" id="{084CE84B-552B-BF95-B267-C009C20BBAFE}"/>
              </a:ext>
            </a:extLst>
          </p:cNvPr>
          <p:cNvSpPr txBox="1"/>
          <p:nvPr/>
        </p:nvSpPr>
        <p:spPr>
          <a:xfrm>
            <a:off x="5928420" y="1091883"/>
            <a:ext cx="6123649" cy="2390911"/>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Neutrino counterpart candidates have been found through follow-up searches of events and catalog correlations, e.g.</a:t>
            </a:r>
          </a:p>
          <a:p>
            <a:pPr marL="620168" marR="0" lvl="1" indent="-232828" algn="l" defTabSz="121917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TXS 0506+056, gamma-ray blazar </a:t>
            </a:r>
          </a:p>
          <a:p>
            <a:pPr marL="620168" marR="0" lvl="1" indent="-232828" algn="l" defTabSz="121917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NGC 1068, luminous </a:t>
            </a:r>
            <a:r>
              <a:rPr kumimoji="0" lang="en-US" sz="1867" b="0" i="0" u="none" strike="noStrike" kern="1200" cap="none" spc="0" normalizeH="0" baseline="0" noProof="0" dirty="0" err="1">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Seyfert</a:t>
            </a: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 II galaxy detected by LAT</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2D cross-correlation study of gamma-ray and neutrino data finds that unresolved blazars could contribute up to 1% of the astrophysical neutrino flux at 100 </a:t>
            </a:r>
            <a:r>
              <a:rPr kumimoji="0" lang="en-US" sz="1867" b="0" i="0" u="none" strike="noStrike" kern="1200" cap="none" spc="0" normalizeH="0" baseline="0" noProof="0" dirty="0" err="1">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TeV</a:t>
            </a: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a:t>
            </a:r>
          </a:p>
        </p:txBody>
      </p:sp>
      <p:pic>
        <p:nvPicPr>
          <p:cNvPr id="11" name="Picture 10" descr="A picture containing text, screenshot, plot, line&#10;&#10;Description automatically generated">
            <a:extLst>
              <a:ext uri="{FF2B5EF4-FFF2-40B4-BE49-F238E27FC236}">
                <a16:creationId xmlns:a16="http://schemas.microsoft.com/office/drawing/2014/main" id="{FE2E7336-1350-14F7-B5E5-31CE3E43B2E8}"/>
              </a:ext>
            </a:extLst>
          </p:cNvPr>
          <p:cNvPicPr>
            <a:picLocks noChangeAspect="1"/>
          </p:cNvPicPr>
          <p:nvPr/>
        </p:nvPicPr>
        <p:blipFill>
          <a:blip r:embed="rId4"/>
          <a:stretch>
            <a:fillRect/>
          </a:stretch>
        </p:blipFill>
        <p:spPr>
          <a:xfrm>
            <a:off x="5802000" y="3429000"/>
            <a:ext cx="6288401" cy="2768997"/>
          </a:xfrm>
          <a:prstGeom prst="rect">
            <a:avLst/>
          </a:prstGeom>
        </p:spPr>
      </p:pic>
      <p:sp>
        <p:nvSpPr>
          <p:cNvPr id="12" name="TextBox 11">
            <a:extLst>
              <a:ext uri="{FF2B5EF4-FFF2-40B4-BE49-F238E27FC236}">
                <a16:creationId xmlns:a16="http://schemas.microsoft.com/office/drawing/2014/main" id="{E9D03863-03AA-38DA-58DE-753129F271FD}"/>
              </a:ext>
            </a:extLst>
          </p:cNvPr>
          <p:cNvSpPr txBox="1"/>
          <p:nvPr/>
        </p:nvSpPr>
        <p:spPr>
          <a:xfrm>
            <a:off x="7858824" y="6310868"/>
            <a:ext cx="2055756" cy="338554"/>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Negro et al., </a:t>
            </a:r>
            <a:r>
              <a:rPr kumimoji="0" lang="en-US" sz="1600" b="0" i="1" u="none" strike="noStrike" kern="1200" cap="none" spc="0" normalizeH="0" baseline="0" noProof="0" dirty="0" err="1">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ApJ</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 2023</a:t>
            </a:r>
          </a:p>
        </p:txBody>
      </p:sp>
      <p:sp>
        <p:nvSpPr>
          <p:cNvPr id="13" name="Rectangle 12">
            <a:extLst>
              <a:ext uri="{FF2B5EF4-FFF2-40B4-BE49-F238E27FC236}">
                <a16:creationId xmlns:a16="http://schemas.microsoft.com/office/drawing/2014/main" id="{686719C6-8898-D480-C41B-3AC33F34012A}"/>
              </a:ext>
            </a:extLst>
          </p:cNvPr>
          <p:cNvSpPr/>
          <p:nvPr/>
        </p:nvSpPr>
        <p:spPr bwMode="auto">
          <a:xfrm>
            <a:off x="207091" y="2084706"/>
            <a:ext cx="5493309" cy="4595495"/>
          </a:xfrm>
          <a:prstGeom prst="rect">
            <a:avLst/>
          </a:prstGeom>
          <a:noFill/>
          <a:ln w="38100" cap="flat" cmpd="sng" algn="ctr">
            <a:solidFill>
              <a:schemeClr val="accent6"/>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121920" tIns="60960" rIns="121920" bIns="60960" numCol="1" rtlCol="0" anchor="t" anchorCtr="0" compatLnSpc="1">
            <a:prstTxWarp prst="textNoShape">
              <a:avLst/>
            </a:prstTxWarp>
          </a:bodyPr>
          <a:lstStyle/>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omic Sans MS" charset="0"/>
              <a:ea typeface="ＭＳ Ｐゴシック" charset="0"/>
              <a:cs typeface="+mn-cs"/>
            </a:endParaRPr>
          </a:p>
        </p:txBody>
      </p:sp>
      <p:sp>
        <p:nvSpPr>
          <p:cNvPr id="14" name="TextBox 13">
            <a:extLst>
              <a:ext uri="{FF2B5EF4-FFF2-40B4-BE49-F238E27FC236}">
                <a16:creationId xmlns:a16="http://schemas.microsoft.com/office/drawing/2014/main" id="{DE82F8C1-7909-D127-8B9D-A05294D1D5D1}"/>
              </a:ext>
            </a:extLst>
          </p:cNvPr>
          <p:cNvSpPr txBox="1"/>
          <p:nvPr/>
        </p:nvSpPr>
        <p:spPr>
          <a:xfrm>
            <a:off x="242019" y="2039701"/>
            <a:ext cx="5345981" cy="66697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Gamma-ray spectrum indicates </a:t>
            </a:r>
            <a:r>
              <a:rPr kumimoji="0" lang="en-US" sz="1867" b="0" i="0" u="none" strike="noStrike" kern="1200" cap="none" spc="0" normalizeH="0" baseline="0" noProof="0" dirty="0" err="1">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PeV</a:t>
            </a:r>
            <a:r>
              <a:rPr kumimoji="0" lang="en-US" sz="1867"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 proton acceleration in SNR G106.3+2.7.</a:t>
            </a:r>
          </a:p>
        </p:txBody>
      </p:sp>
      <p:sp>
        <p:nvSpPr>
          <p:cNvPr id="15" name="Rectangle 14">
            <a:extLst>
              <a:ext uri="{FF2B5EF4-FFF2-40B4-BE49-F238E27FC236}">
                <a16:creationId xmlns:a16="http://schemas.microsoft.com/office/drawing/2014/main" id="{18053671-A72F-7BB1-38E4-1063703FB3D4}"/>
              </a:ext>
            </a:extLst>
          </p:cNvPr>
          <p:cNvSpPr/>
          <p:nvPr/>
        </p:nvSpPr>
        <p:spPr bwMode="auto">
          <a:xfrm>
            <a:off x="5892800" y="1054816"/>
            <a:ext cx="6127040" cy="5625385"/>
          </a:xfrm>
          <a:prstGeom prst="rect">
            <a:avLst/>
          </a:prstGeom>
          <a:noFill/>
          <a:ln w="38100" cap="flat" cmpd="sng" algn="ctr">
            <a:solidFill>
              <a:schemeClr val="accent6"/>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121920" tIns="60960" rIns="121920" bIns="60960" numCol="1" rtlCol="0" anchor="t" anchorCtr="0" compatLnSpc="1">
            <a:prstTxWarp prst="textNoShape">
              <a:avLst/>
            </a:prstTxWarp>
          </a:bodyPr>
          <a:lstStyle/>
          <a:p>
            <a:pPr marL="0" marR="0" lvl="0" indent="0" algn="l" defTabSz="121917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omic Sans MS" charset="0"/>
              <a:ea typeface="ＭＳ Ｐゴシック" charset="0"/>
              <a:cs typeface="+mn-cs"/>
            </a:endParaRPr>
          </a:p>
        </p:txBody>
      </p:sp>
    </p:spTree>
    <p:extLst>
      <p:ext uri="{BB962C8B-B14F-4D97-AF65-F5344CB8AC3E}">
        <p14:creationId xmlns:p14="http://schemas.microsoft.com/office/powerpoint/2010/main" val="287766058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338A-1FC8-4825-C72A-20C75CA40336}"/>
              </a:ext>
            </a:extLst>
          </p:cNvPr>
          <p:cNvSpPr>
            <a:spLocks noGrp="1"/>
          </p:cNvSpPr>
          <p:nvPr>
            <p:ph type="title"/>
          </p:nvPr>
        </p:nvSpPr>
        <p:spPr/>
        <p:txBody>
          <a:bodyPr/>
          <a:lstStyle/>
          <a:p>
            <a:r>
              <a:rPr lang="en-US" dirty="0"/>
              <a:t>Looking to the Future</a:t>
            </a:r>
          </a:p>
        </p:txBody>
      </p:sp>
      <p:sp>
        <p:nvSpPr>
          <p:cNvPr id="3" name="Text Placeholder 2">
            <a:extLst>
              <a:ext uri="{FF2B5EF4-FFF2-40B4-BE49-F238E27FC236}">
                <a16:creationId xmlns:a16="http://schemas.microsoft.com/office/drawing/2014/main" id="{7A6B0461-B467-F709-1B70-5FE5C12625C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15097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B7ED551D-1D4E-7936-4FE1-C1CA24507E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56" y="1777643"/>
            <a:ext cx="6239166" cy="334516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E90F444-0BA7-4D80-5066-049EC1E67CE5}"/>
              </a:ext>
            </a:extLst>
          </p:cNvPr>
          <p:cNvSpPr txBox="1"/>
          <p:nvPr/>
        </p:nvSpPr>
        <p:spPr>
          <a:xfrm>
            <a:off x="460532" y="1188012"/>
            <a:ext cx="549631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1991-2000: 1 – 30 MeV (CGRO COMPTEL)</a:t>
            </a:r>
          </a:p>
        </p:txBody>
      </p:sp>
      <p:sp>
        <p:nvSpPr>
          <p:cNvPr id="3" name="Title 1">
            <a:extLst>
              <a:ext uri="{FF2B5EF4-FFF2-40B4-BE49-F238E27FC236}">
                <a16:creationId xmlns:a16="http://schemas.microsoft.com/office/drawing/2014/main" id="{6B534C1E-8EC6-48E3-3D0B-B377E0FFC808}"/>
              </a:ext>
            </a:extLst>
          </p:cNvPr>
          <p:cNvSpPr txBox="1">
            <a:spLocks/>
          </p:cNvSpPr>
          <p:nvPr/>
        </p:nvSpPr>
        <p:spPr>
          <a:xfrm>
            <a:off x="633514" y="182551"/>
            <a:ext cx="10917419" cy="87749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j-ea"/>
                <a:cs typeface="Calibri"/>
              </a:rPr>
              <a:t>The MeV Gamma-ray Sky</a:t>
            </a:r>
          </a:p>
        </p:txBody>
      </p:sp>
      <p:sp>
        <p:nvSpPr>
          <p:cNvPr id="4" name="TextBox 3">
            <a:extLst>
              <a:ext uri="{FF2B5EF4-FFF2-40B4-BE49-F238E27FC236}">
                <a16:creationId xmlns:a16="http://schemas.microsoft.com/office/drawing/2014/main" id="{B24E342E-C311-9788-BD1E-4BEE361C2A3F}"/>
              </a:ext>
            </a:extLst>
          </p:cNvPr>
          <p:cNvSpPr txBox="1"/>
          <p:nvPr/>
        </p:nvSpPr>
        <p:spPr>
          <a:xfrm>
            <a:off x="7565720" y="3031299"/>
            <a:ext cx="325198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Not Deeply Explored</a:t>
            </a:r>
          </a:p>
        </p:txBody>
      </p:sp>
      <p:sp>
        <p:nvSpPr>
          <p:cNvPr id="5" name="TextBox 4">
            <a:extLst>
              <a:ext uri="{FF2B5EF4-FFF2-40B4-BE49-F238E27FC236}">
                <a16:creationId xmlns:a16="http://schemas.microsoft.com/office/drawing/2014/main" id="{3A6ACF1D-30A2-7BB5-7B12-13233C3A364F}"/>
              </a:ext>
            </a:extLst>
          </p:cNvPr>
          <p:cNvSpPr txBox="1"/>
          <p:nvPr/>
        </p:nvSpPr>
        <p:spPr>
          <a:xfrm>
            <a:off x="8350786" y="1188012"/>
            <a:ext cx="107580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Today?</a:t>
            </a:r>
          </a:p>
        </p:txBody>
      </p:sp>
    </p:spTree>
    <p:extLst>
      <p:ext uri="{BB962C8B-B14F-4D97-AF65-F5344CB8AC3E}">
        <p14:creationId xmlns:p14="http://schemas.microsoft.com/office/powerpoint/2010/main" val="3369283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181C0-5E51-F3DD-E12F-C2D6D03E782F}"/>
              </a:ext>
            </a:extLst>
          </p:cNvPr>
          <p:cNvSpPr>
            <a:spLocks noGrp="1"/>
          </p:cNvSpPr>
          <p:nvPr>
            <p:ph type="title"/>
          </p:nvPr>
        </p:nvSpPr>
        <p:spPr>
          <a:xfrm>
            <a:off x="838200" y="289970"/>
            <a:ext cx="10515600" cy="925056"/>
          </a:xfrm>
        </p:spPr>
        <p:txBody>
          <a:bodyPr/>
          <a:lstStyle/>
          <a:p>
            <a:r>
              <a:rPr lang="en-US" dirty="0"/>
              <a:t>Missing MeV Science</a:t>
            </a:r>
          </a:p>
        </p:txBody>
      </p:sp>
      <p:pic>
        <p:nvPicPr>
          <p:cNvPr id="4098" name="Picture 2" descr="Refer to caption">
            <a:extLst>
              <a:ext uri="{FF2B5EF4-FFF2-40B4-BE49-F238E27FC236}">
                <a16:creationId xmlns:a16="http://schemas.microsoft.com/office/drawing/2014/main" id="{442F4E81-A372-D7CE-35D7-09EB414BCB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210" y="2113419"/>
            <a:ext cx="5867400" cy="37084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1C7F07AC-E1E1-92E4-4777-F2CD16583476}"/>
                  </a:ext>
                </a:extLst>
              </p:cNvPr>
              <p:cNvSpPr txBox="1"/>
              <p:nvPr/>
            </p:nvSpPr>
            <p:spPr>
              <a:xfrm>
                <a:off x="565330" y="1441908"/>
                <a:ext cx="5638916" cy="646331"/>
              </a:xfrm>
              <a:prstGeom prst="rect">
                <a:avLst/>
              </a:prstGeom>
              <a:noFill/>
            </p:spPr>
            <p:txBody>
              <a:bodyPr wrap="none" rtlCol="0">
                <a:spAutoFit/>
              </a:bodyPr>
              <a:lstStyle/>
              <a:p>
                <a:r>
                  <a:rPr lang="en-US" b="1" dirty="0"/>
                  <a:t>Blazar populations</a:t>
                </a:r>
                <a:r>
                  <a:rPr lang="en-US" dirty="0"/>
                  <a:t>:</a:t>
                </a:r>
              </a:p>
              <a:p>
                <a:r>
                  <a:rPr lang="en-US" dirty="0"/>
                  <a:t>Total extragalactic </a:t>
                </a:r>
                <a14:m>
                  <m:oMath xmlns:m="http://schemas.openxmlformats.org/officeDocument/2006/math">
                    <m:r>
                      <a:rPr lang="en-US" i="1">
                        <a:latin typeface="Cambria Math" panose="02040503050406030204" pitchFamily="18" charset="0"/>
                      </a:rPr>
                      <m:t>𝛾</m:t>
                    </m:r>
                  </m:oMath>
                </a14:m>
                <a:r>
                  <a:rPr lang="en-US" dirty="0"/>
                  <a:t>-ray intensity from 1 keV to 820 GeV</a:t>
                </a:r>
              </a:p>
            </p:txBody>
          </p:sp>
        </mc:Choice>
        <mc:Fallback>
          <p:sp>
            <p:nvSpPr>
              <p:cNvPr id="4" name="TextBox 3">
                <a:extLst>
                  <a:ext uri="{FF2B5EF4-FFF2-40B4-BE49-F238E27FC236}">
                    <a16:creationId xmlns:a16="http://schemas.microsoft.com/office/drawing/2014/main" id="{1C7F07AC-E1E1-92E4-4777-F2CD16583476}"/>
                  </a:ext>
                </a:extLst>
              </p:cNvPr>
              <p:cNvSpPr txBox="1">
                <a:spLocks noRot="1" noChangeAspect="1" noMove="1" noResize="1" noEditPoints="1" noAdjustHandles="1" noChangeArrowheads="1" noChangeShapeType="1" noTextEdit="1"/>
              </p:cNvSpPr>
              <p:nvPr/>
            </p:nvSpPr>
            <p:spPr>
              <a:xfrm>
                <a:off x="565330" y="1441908"/>
                <a:ext cx="5638916" cy="646331"/>
              </a:xfrm>
              <a:prstGeom prst="rect">
                <a:avLst/>
              </a:prstGeom>
              <a:blipFill>
                <a:blip r:embed="rId4"/>
                <a:stretch>
                  <a:fillRect l="-899" t="-3846" b="-13462"/>
                </a:stretch>
              </a:blipFill>
            </p:spPr>
            <p:txBody>
              <a:bodyPr/>
              <a:lstStyle/>
              <a:p>
                <a:r>
                  <a:rPr lang="en-US">
                    <a:noFill/>
                  </a:rPr>
                  <a:t> </a:t>
                </a:r>
              </a:p>
            </p:txBody>
          </p:sp>
        </mc:Fallback>
      </mc:AlternateContent>
      <p:pic>
        <p:nvPicPr>
          <p:cNvPr id="9" name="Picture 8">
            <a:extLst>
              <a:ext uri="{FF2B5EF4-FFF2-40B4-BE49-F238E27FC236}">
                <a16:creationId xmlns:a16="http://schemas.microsoft.com/office/drawing/2014/main" id="{61B7E913-0213-DC22-9F81-1ACF063D8AD4}"/>
              </a:ext>
            </a:extLst>
          </p:cNvPr>
          <p:cNvPicPr>
            <a:picLocks noChangeAspect="1"/>
          </p:cNvPicPr>
          <p:nvPr/>
        </p:nvPicPr>
        <p:blipFill>
          <a:blip r:embed="rId5"/>
          <a:stretch>
            <a:fillRect/>
          </a:stretch>
        </p:blipFill>
        <p:spPr>
          <a:xfrm>
            <a:off x="6186292" y="176669"/>
            <a:ext cx="4365162" cy="3873500"/>
          </a:xfrm>
          <a:prstGeom prst="rect">
            <a:avLst/>
          </a:prstGeom>
        </p:spPr>
      </p:pic>
      <p:sp>
        <p:nvSpPr>
          <p:cNvPr id="10" name="TextBox 9">
            <a:extLst>
              <a:ext uri="{FF2B5EF4-FFF2-40B4-BE49-F238E27FC236}">
                <a16:creationId xmlns:a16="http://schemas.microsoft.com/office/drawing/2014/main" id="{2CF84F94-F6FF-B5BE-A14E-E1767B8D0C29}"/>
              </a:ext>
            </a:extLst>
          </p:cNvPr>
          <p:cNvSpPr txBox="1"/>
          <p:nvPr/>
        </p:nvSpPr>
        <p:spPr>
          <a:xfrm>
            <a:off x="9925874" y="3259723"/>
            <a:ext cx="2034916" cy="338554"/>
          </a:xfrm>
          <a:prstGeom prst="rect">
            <a:avLst/>
          </a:prstGeom>
          <a:noFill/>
        </p:spPr>
        <p:txBody>
          <a:bodyPr wrap="none" rtlCol="0">
            <a:spAutoFit/>
          </a:bodyPr>
          <a:lstStyle/>
          <a:p>
            <a:r>
              <a:rPr lang="en-US" sz="1600" dirty="0"/>
              <a:t>Marcotulli et al. 2020</a:t>
            </a:r>
          </a:p>
        </p:txBody>
      </p:sp>
      <p:pic>
        <p:nvPicPr>
          <p:cNvPr id="12" name="Picture 11">
            <a:extLst>
              <a:ext uri="{FF2B5EF4-FFF2-40B4-BE49-F238E27FC236}">
                <a16:creationId xmlns:a16="http://schemas.microsoft.com/office/drawing/2014/main" id="{A758CD61-5CBC-5ADF-7E45-FC3418CF2305}"/>
              </a:ext>
            </a:extLst>
          </p:cNvPr>
          <p:cNvPicPr>
            <a:picLocks noChangeAspect="1"/>
          </p:cNvPicPr>
          <p:nvPr/>
        </p:nvPicPr>
        <p:blipFill>
          <a:blip r:embed="rId6"/>
          <a:stretch>
            <a:fillRect/>
          </a:stretch>
        </p:blipFill>
        <p:spPr>
          <a:xfrm>
            <a:off x="6455981" y="3971666"/>
            <a:ext cx="4095473" cy="2886333"/>
          </a:xfrm>
          <a:prstGeom prst="rect">
            <a:avLst/>
          </a:prstGeom>
        </p:spPr>
      </p:pic>
      <p:sp>
        <p:nvSpPr>
          <p:cNvPr id="13" name="TextBox 12">
            <a:extLst>
              <a:ext uri="{FF2B5EF4-FFF2-40B4-BE49-F238E27FC236}">
                <a16:creationId xmlns:a16="http://schemas.microsoft.com/office/drawing/2014/main" id="{20388D6B-92DC-FA97-64F7-ED10501C434D}"/>
              </a:ext>
            </a:extLst>
          </p:cNvPr>
          <p:cNvSpPr txBox="1"/>
          <p:nvPr/>
        </p:nvSpPr>
        <p:spPr>
          <a:xfrm>
            <a:off x="10411197" y="4128263"/>
            <a:ext cx="1646926" cy="830997"/>
          </a:xfrm>
          <a:prstGeom prst="rect">
            <a:avLst/>
          </a:prstGeom>
          <a:noFill/>
        </p:spPr>
        <p:txBody>
          <a:bodyPr wrap="none" rtlCol="0">
            <a:spAutoFit/>
          </a:bodyPr>
          <a:lstStyle/>
          <a:p>
            <a:r>
              <a:rPr lang="en-US" sz="1600" dirty="0"/>
              <a:t>TXS 0506+056</a:t>
            </a:r>
          </a:p>
          <a:p>
            <a:endParaRPr lang="en-US" sz="1600" dirty="0"/>
          </a:p>
          <a:p>
            <a:r>
              <a:rPr lang="en-US" sz="1600" dirty="0"/>
              <a:t>Lewis et al. 2021</a:t>
            </a:r>
          </a:p>
        </p:txBody>
      </p:sp>
    </p:spTree>
    <p:extLst>
      <p:ext uri="{BB962C8B-B14F-4D97-AF65-F5344CB8AC3E}">
        <p14:creationId xmlns:p14="http://schemas.microsoft.com/office/powerpoint/2010/main" val="39407017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A0DFE-7E78-D9A3-A41C-21B4528727F9}"/>
              </a:ext>
            </a:extLst>
          </p:cNvPr>
          <p:cNvSpPr>
            <a:spLocks noGrp="1"/>
          </p:cNvSpPr>
          <p:nvPr>
            <p:ph type="title"/>
          </p:nvPr>
        </p:nvSpPr>
        <p:spPr>
          <a:xfrm>
            <a:off x="838200" y="365126"/>
            <a:ext cx="10515600" cy="746332"/>
          </a:xfrm>
        </p:spPr>
        <p:txBody>
          <a:bodyPr/>
          <a:lstStyle/>
          <a:p>
            <a:r>
              <a:rPr lang="en-US" dirty="0"/>
              <a:t>Missing MeV Science</a:t>
            </a:r>
          </a:p>
        </p:txBody>
      </p:sp>
      <p:sp>
        <p:nvSpPr>
          <p:cNvPr id="3" name="Content Placeholder 2">
            <a:extLst>
              <a:ext uri="{FF2B5EF4-FFF2-40B4-BE49-F238E27FC236}">
                <a16:creationId xmlns:a16="http://schemas.microsoft.com/office/drawing/2014/main" id="{562C94AF-1126-68F2-3B48-CFE4D78CBDEB}"/>
              </a:ext>
            </a:extLst>
          </p:cNvPr>
          <p:cNvSpPr>
            <a:spLocks noGrp="1"/>
          </p:cNvSpPr>
          <p:nvPr>
            <p:ph idx="1"/>
          </p:nvPr>
        </p:nvSpPr>
        <p:spPr>
          <a:xfrm>
            <a:off x="838198" y="1210505"/>
            <a:ext cx="10973846" cy="1789206"/>
          </a:xfrm>
        </p:spPr>
        <p:txBody>
          <a:bodyPr>
            <a:normAutofit fontScale="92500"/>
          </a:bodyPr>
          <a:lstStyle/>
          <a:p>
            <a:pPr marL="0" indent="0">
              <a:buNone/>
            </a:pPr>
            <a:r>
              <a:rPr lang="en-US" dirty="0"/>
              <a:t>Nucleosynthesis in stellar explosions and winds – supernovae: Type 1a and core collapse, novae, Wolf Rayet – produce isotopes with long half lives.</a:t>
            </a:r>
          </a:p>
          <a:p>
            <a:pPr marL="0" indent="0">
              <a:buNone/>
            </a:pPr>
            <a:r>
              <a:rPr lang="en-US" dirty="0"/>
              <a:t>For SN, directly test models by probing isotopes produced in the developing explosion.</a:t>
            </a:r>
          </a:p>
        </p:txBody>
      </p:sp>
      <p:sp>
        <p:nvSpPr>
          <p:cNvPr id="4" name="TextBox 3">
            <a:extLst>
              <a:ext uri="{FF2B5EF4-FFF2-40B4-BE49-F238E27FC236}">
                <a16:creationId xmlns:a16="http://schemas.microsoft.com/office/drawing/2014/main" id="{99AFDDD7-F544-F414-4E6E-BC9F749D8D71}"/>
              </a:ext>
            </a:extLst>
          </p:cNvPr>
          <p:cNvSpPr txBox="1"/>
          <p:nvPr/>
        </p:nvSpPr>
        <p:spPr>
          <a:xfrm>
            <a:off x="6784025" y="2443895"/>
            <a:ext cx="38791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Gamma-ray lines from Radioisotopes</a:t>
            </a:r>
          </a:p>
        </p:txBody>
      </p:sp>
      <p:pic>
        <p:nvPicPr>
          <p:cNvPr id="5" name="Picture 4">
            <a:extLst>
              <a:ext uri="{FF2B5EF4-FFF2-40B4-BE49-F238E27FC236}">
                <a16:creationId xmlns:a16="http://schemas.microsoft.com/office/drawing/2014/main" id="{572890D7-8F0B-7386-B7DB-A68AA1A82421}"/>
              </a:ext>
            </a:extLst>
          </p:cNvPr>
          <p:cNvPicPr>
            <a:picLocks noChangeAspect="1"/>
          </p:cNvPicPr>
          <p:nvPr/>
        </p:nvPicPr>
        <p:blipFill>
          <a:blip r:embed="rId2"/>
          <a:stretch>
            <a:fillRect/>
          </a:stretch>
        </p:blipFill>
        <p:spPr>
          <a:xfrm>
            <a:off x="5635147" y="2900663"/>
            <a:ext cx="6176897" cy="3180412"/>
          </a:xfrm>
          <a:prstGeom prst="rect">
            <a:avLst/>
          </a:prstGeom>
        </p:spPr>
      </p:pic>
      <p:pic>
        <p:nvPicPr>
          <p:cNvPr id="7" name="Picture 6">
            <a:extLst>
              <a:ext uri="{FF2B5EF4-FFF2-40B4-BE49-F238E27FC236}">
                <a16:creationId xmlns:a16="http://schemas.microsoft.com/office/drawing/2014/main" id="{C6172CCC-99DF-7D95-04FB-B338E34D1794}"/>
              </a:ext>
            </a:extLst>
          </p:cNvPr>
          <p:cNvPicPr>
            <a:picLocks noChangeAspect="1"/>
          </p:cNvPicPr>
          <p:nvPr/>
        </p:nvPicPr>
        <p:blipFill>
          <a:blip r:embed="rId3"/>
          <a:stretch>
            <a:fillRect/>
          </a:stretch>
        </p:blipFill>
        <p:spPr>
          <a:xfrm>
            <a:off x="607128" y="2903469"/>
            <a:ext cx="5112747" cy="3046394"/>
          </a:xfrm>
          <a:prstGeom prst="rect">
            <a:avLst/>
          </a:prstGeom>
        </p:spPr>
      </p:pic>
      <p:sp>
        <p:nvSpPr>
          <p:cNvPr id="9" name="TextBox 8">
            <a:extLst>
              <a:ext uri="{FF2B5EF4-FFF2-40B4-BE49-F238E27FC236}">
                <a16:creationId xmlns:a16="http://schemas.microsoft.com/office/drawing/2014/main" id="{5CB67455-105B-099C-B834-10F775F71AFD}"/>
              </a:ext>
            </a:extLst>
          </p:cNvPr>
          <p:cNvSpPr txBox="1"/>
          <p:nvPr/>
        </p:nvSpPr>
        <p:spPr>
          <a:xfrm>
            <a:off x="2466973" y="6397808"/>
            <a:ext cx="940706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COSI</a:t>
            </a: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 planned for launch in 2027 is a critical pathfinder for </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gamma-ray line studies</a:t>
            </a: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8" name="Picture 7" descr="COSI - NASA Science">
            <a:extLst>
              <a:ext uri="{FF2B5EF4-FFF2-40B4-BE49-F238E27FC236}">
                <a16:creationId xmlns:a16="http://schemas.microsoft.com/office/drawing/2014/main" id="{7F32AE6D-F0CB-DB1F-4A8E-F6202AE8D9B6}"/>
              </a:ext>
            </a:extLst>
          </p:cNvPr>
          <p:cNvPicPr>
            <a:picLocks noChangeAspect="1"/>
          </p:cNvPicPr>
          <p:nvPr/>
        </p:nvPicPr>
        <p:blipFill>
          <a:blip r:embed="rId4"/>
          <a:stretch>
            <a:fillRect/>
          </a:stretch>
        </p:blipFill>
        <p:spPr>
          <a:xfrm>
            <a:off x="927573" y="6003238"/>
            <a:ext cx="1539400" cy="854762"/>
          </a:xfrm>
          <a:prstGeom prst="rect">
            <a:avLst/>
          </a:prstGeom>
        </p:spPr>
      </p:pic>
    </p:spTree>
    <p:extLst>
      <p:ext uri="{BB962C8B-B14F-4D97-AF65-F5344CB8AC3E}">
        <p14:creationId xmlns:p14="http://schemas.microsoft.com/office/powerpoint/2010/main" val="8138711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6C901-49EA-46C2-3081-7DD33DD5A678}"/>
              </a:ext>
            </a:extLst>
          </p:cNvPr>
          <p:cNvSpPr>
            <a:spLocks noGrp="1"/>
          </p:cNvSpPr>
          <p:nvPr>
            <p:ph type="title"/>
          </p:nvPr>
        </p:nvSpPr>
        <p:spPr/>
        <p:txBody>
          <a:bodyPr/>
          <a:lstStyle/>
          <a:p>
            <a:r>
              <a:rPr lang="en-US" dirty="0"/>
              <a:t>Cosmic Explosions</a:t>
            </a:r>
          </a:p>
        </p:txBody>
      </p:sp>
      <p:sp>
        <p:nvSpPr>
          <p:cNvPr id="3" name="Content Placeholder 2">
            <a:extLst>
              <a:ext uri="{FF2B5EF4-FFF2-40B4-BE49-F238E27FC236}">
                <a16:creationId xmlns:a16="http://schemas.microsoft.com/office/drawing/2014/main" id="{E4A902B4-48A4-6BC5-44AE-760A7F2A3AA5}"/>
              </a:ext>
            </a:extLst>
          </p:cNvPr>
          <p:cNvSpPr>
            <a:spLocks noGrp="1"/>
          </p:cNvSpPr>
          <p:nvPr>
            <p:ph idx="1"/>
          </p:nvPr>
        </p:nvSpPr>
        <p:spPr>
          <a:xfrm>
            <a:off x="838199" y="1520042"/>
            <a:ext cx="6201427" cy="4972833"/>
          </a:xfrm>
        </p:spPr>
        <p:txBody>
          <a:bodyPr>
            <a:normAutofit fontScale="85000" lnSpcReduction="10000"/>
          </a:bodyPr>
          <a:lstStyle/>
          <a:p>
            <a:pPr marL="0" indent="0">
              <a:buNone/>
            </a:pPr>
            <a:r>
              <a:rPr lang="en-US" dirty="0"/>
              <a:t>Where, when, and how do they happen?</a:t>
            </a:r>
          </a:p>
          <a:p>
            <a:pPr marL="0" indent="0">
              <a:buNone/>
            </a:pPr>
            <a:r>
              <a:rPr lang="en-US" dirty="0"/>
              <a:t>Time-domain and </a:t>
            </a:r>
            <a:r>
              <a:rPr lang="en-US" dirty="0" err="1"/>
              <a:t>multimessenger</a:t>
            </a:r>
            <a:r>
              <a:rPr lang="en-US" dirty="0"/>
              <a:t> strategies can help </a:t>
            </a:r>
          </a:p>
          <a:p>
            <a:r>
              <a:rPr lang="en-US" sz="2400" dirty="0"/>
              <a:t>Gamma rays from jetted emission emerge early during stellar collapse and compact binary mergers.</a:t>
            </a:r>
            <a:endParaRPr lang="en-US" sz="2000" dirty="0"/>
          </a:p>
          <a:p>
            <a:r>
              <a:rPr lang="en-US" sz="2400" dirty="0"/>
              <a:t>Increased sensitivity of future Hertz-scale gravitational wave interferometers will add jointly detect mergers to peak in star formation.</a:t>
            </a:r>
          </a:p>
          <a:p>
            <a:r>
              <a:rPr lang="en-US" sz="2400" dirty="0"/>
              <a:t>Neutrinos??</a:t>
            </a:r>
          </a:p>
          <a:p>
            <a:pPr marL="0" indent="0">
              <a:buNone/>
            </a:pPr>
            <a:r>
              <a:rPr lang="en-US" sz="2400" dirty="0"/>
              <a:t>Needs for future gamma ray telescopes </a:t>
            </a:r>
          </a:p>
          <a:p>
            <a:r>
              <a:rPr lang="en-US" sz="2400" dirty="0"/>
              <a:t>Wide field and sensitive gamma-ray transient monitors with sufficient localization for MMA studies</a:t>
            </a:r>
          </a:p>
          <a:p>
            <a:r>
              <a:rPr lang="en-US" sz="2400" dirty="0"/>
              <a:t>Spectral and timing information in the gamma-ray band to test the end state of the explosion and the jet engine.</a:t>
            </a:r>
          </a:p>
          <a:p>
            <a:endParaRPr lang="en-US" dirty="0"/>
          </a:p>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4255072A-0F98-F9DC-4FB3-7526C4ED7525}"/>
              </a:ext>
            </a:extLst>
          </p:cNvPr>
          <p:cNvPicPr>
            <a:picLocks noChangeAspect="1"/>
          </p:cNvPicPr>
          <p:nvPr/>
        </p:nvPicPr>
        <p:blipFill>
          <a:blip r:embed="rId2"/>
          <a:stretch>
            <a:fillRect/>
          </a:stretch>
        </p:blipFill>
        <p:spPr>
          <a:xfrm>
            <a:off x="7473189" y="764088"/>
            <a:ext cx="4084791" cy="5716314"/>
          </a:xfrm>
          <a:prstGeom prst="rect">
            <a:avLst/>
          </a:prstGeom>
        </p:spPr>
      </p:pic>
    </p:spTree>
    <p:extLst>
      <p:ext uri="{BB962C8B-B14F-4D97-AF65-F5344CB8AC3E}">
        <p14:creationId xmlns:p14="http://schemas.microsoft.com/office/powerpoint/2010/main" val="4076226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58E84-539F-4ACE-0943-C7EFEB9F7B4E}"/>
              </a:ext>
            </a:extLst>
          </p:cNvPr>
          <p:cNvSpPr>
            <a:spLocks noGrp="1"/>
          </p:cNvSpPr>
          <p:nvPr>
            <p:ph type="title"/>
          </p:nvPr>
        </p:nvSpPr>
        <p:spPr>
          <a:xfrm>
            <a:off x="838200" y="365125"/>
            <a:ext cx="10515600" cy="798711"/>
          </a:xfrm>
        </p:spPr>
        <p:txBody>
          <a:bodyPr/>
          <a:lstStyle/>
          <a:p>
            <a:r>
              <a:rPr lang="en-US" dirty="0"/>
              <a:t>Relativistic Jets</a:t>
            </a:r>
          </a:p>
        </p:txBody>
      </p:sp>
      <p:sp>
        <p:nvSpPr>
          <p:cNvPr id="3" name="Content Placeholder 2">
            <a:extLst>
              <a:ext uri="{FF2B5EF4-FFF2-40B4-BE49-F238E27FC236}">
                <a16:creationId xmlns:a16="http://schemas.microsoft.com/office/drawing/2014/main" id="{237AB442-7FAF-B8F4-0F8D-270FCCC56E9E}"/>
              </a:ext>
            </a:extLst>
          </p:cNvPr>
          <p:cNvSpPr>
            <a:spLocks noGrp="1"/>
          </p:cNvSpPr>
          <p:nvPr>
            <p:ph idx="1"/>
          </p:nvPr>
        </p:nvSpPr>
        <p:spPr>
          <a:xfrm>
            <a:off x="838201" y="1255924"/>
            <a:ext cx="5825646" cy="5476816"/>
          </a:xfrm>
        </p:spPr>
        <p:txBody>
          <a:bodyPr>
            <a:normAutofit fontScale="70000" lnSpcReduction="20000"/>
          </a:bodyPr>
          <a:lstStyle/>
          <a:p>
            <a:pPr marL="9525" lvl="1" indent="0">
              <a:buNone/>
            </a:pPr>
            <a:r>
              <a:rPr lang="en-US" sz="2900" dirty="0"/>
              <a:t>Jets at all scales, pc to Mpc, from </a:t>
            </a:r>
            <a:r>
              <a:rPr lang="en-US" sz="2900" dirty="0" err="1"/>
              <a:t>microquasars</a:t>
            </a:r>
            <a:r>
              <a:rPr lang="en-US" sz="2900" dirty="0"/>
              <a:t> to supermassive black holes, generate gamma rays but composition and mechanisms undetermined. </a:t>
            </a:r>
          </a:p>
          <a:p>
            <a:r>
              <a:rPr lang="en-US" dirty="0"/>
              <a:t>Gamma rays detected up to very high gamma-ray energies. </a:t>
            </a:r>
          </a:p>
          <a:p>
            <a:pPr lvl="1"/>
            <a:r>
              <a:rPr lang="en-US" dirty="0"/>
              <a:t>Gamma-ray burst record holder GRB 221009A, SS 433, M87…</a:t>
            </a:r>
          </a:p>
          <a:p>
            <a:pPr lvl="1"/>
            <a:r>
              <a:rPr lang="en-US" dirty="0"/>
              <a:t>Joint projects with radio, X-ray and TeV test spectral models </a:t>
            </a:r>
          </a:p>
          <a:p>
            <a:r>
              <a:rPr lang="en-US" dirty="0"/>
              <a:t>Variability can indicate spatial scales of internal structures</a:t>
            </a:r>
          </a:p>
          <a:p>
            <a:r>
              <a:rPr lang="en-US" dirty="0"/>
              <a:t>Origins of highest energy cosmic rays and neutrinos?</a:t>
            </a:r>
          </a:p>
          <a:p>
            <a:pPr lvl="1"/>
            <a:r>
              <a:rPr lang="en-US" dirty="0"/>
              <a:t>Neutrino detections could address questions about jet composition or the complex region around the black hole.</a:t>
            </a:r>
          </a:p>
          <a:p>
            <a:pPr marL="0" indent="0">
              <a:buNone/>
            </a:pPr>
            <a:r>
              <a:rPr lang="en-US" dirty="0"/>
              <a:t>Needs for future gamma ray telescopes </a:t>
            </a:r>
          </a:p>
          <a:p>
            <a:r>
              <a:rPr lang="en-US" dirty="0"/>
              <a:t>Gamma-ray monitoring and sensitive MeV - GeV imaging spectroscopy enable target selection and model tests.</a:t>
            </a:r>
          </a:p>
          <a:p>
            <a:pPr lvl="1"/>
            <a:r>
              <a:rPr lang="en-US" dirty="0"/>
              <a:t>Potential for gamma-ray polarization diagnostics to pin down mechanism for acceleration</a:t>
            </a:r>
          </a:p>
        </p:txBody>
      </p:sp>
      <p:pic>
        <p:nvPicPr>
          <p:cNvPr id="4" name="Picture 3">
            <a:extLst>
              <a:ext uri="{FF2B5EF4-FFF2-40B4-BE49-F238E27FC236}">
                <a16:creationId xmlns:a16="http://schemas.microsoft.com/office/drawing/2014/main" id="{D8AE6663-6D16-8BC9-5B6D-AE81050F7019}"/>
              </a:ext>
            </a:extLst>
          </p:cNvPr>
          <p:cNvPicPr>
            <a:picLocks noChangeAspect="1"/>
          </p:cNvPicPr>
          <p:nvPr/>
        </p:nvPicPr>
        <p:blipFill>
          <a:blip r:embed="rId3"/>
          <a:stretch>
            <a:fillRect/>
          </a:stretch>
        </p:blipFill>
        <p:spPr>
          <a:xfrm>
            <a:off x="6663846" y="114039"/>
            <a:ext cx="4551485" cy="3873500"/>
          </a:xfrm>
          <a:prstGeom prst="rect">
            <a:avLst/>
          </a:prstGeom>
        </p:spPr>
      </p:pic>
      <p:sp>
        <p:nvSpPr>
          <p:cNvPr id="7" name="TextBox 6">
            <a:extLst>
              <a:ext uri="{FF2B5EF4-FFF2-40B4-BE49-F238E27FC236}">
                <a16:creationId xmlns:a16="http://schemas.microsoft.com/office/drawing/2014/main" id="{2020961F-4A71-FA28-1861-74D5B936540E}"/>
              </a:ext>
            </a:extLst>
          </p:cNvPr>
          <p:cNvSpPr txBox="1"/>
          <p:nvPr/>
        </p:nvSpPr>
        <p:spPr>
          <a:xfrm>
            <a:off x="10689960" y="3197093"/>
            <a:ext cx="1485338" cy="584775"/>
          </a:xfrm>
          <a:prstGeom prst="rect">
            <a:avLst/>
          </a:prstGeom>
          <a:noFill/>
        </p:spPr>
        <p:txBody>
          <a:bodyPr wrap="square" rtlCol="0">
            <a:spAutoFit/>
          </a:bodyPr>
          <a:lstStyle/>
          <a:p>
            <a:r>
              <a:rPr lang="en-US" sz="1600" dirty="0"/>
              <a:t>Marcotulli et al. 2020</a:t>
            </a:r>
          </a:p>
        </p:txBody>
      </p:sp>
      <p:pic>
        <p:nvPicPr>
          <p:cNvPr id="8" name="Picture 7">
            <a:extLst>
              <a:ext uri="{FF2B5EF4-FFF2-40B4-BE49-F238E27FC236}">
                <a16:creationId xmlns:a16="http://schemas.microsoft.com/office/drawing/2014/main" id="{7B665692-88BA-EB21-9828-7037387FC9AA}"/>
              </a:ext>
            </a:extLst>
          </p:cNvPr>
          <p:cNvPicPr>
            <a:picLocks noChangeAspect="1"/>
          </p:cNvPicPr>
          <p:nvPr/>
        </p:nvPicPr>
        <p:blipFill>
          <a:blip r:embed="rId4"/>
          <a:stretch>
            <a:fillRect/>
          </a:stretch>
        </p:blipFill>
        <p:spPr>
          <a:xfrm>
            <a:off x="7069755" y="3909036"/>
            <a:ext cx="4095473" cy="2886333"/>
          </a:xfrm>
          <a:prstGeom prst="rect">
            <a:avLst/>
          </a:prstGeom>
        </p:spPr>
      </p:pic>
      <p:sp>
        <p:nvSpPr>
          <p:cNvPr id="9" name="TextBox 8">
            <a:extLst>
              <a:ext uri="{FF2B5EF4-FFF2-40B4-BE49-F238E27FC236}">
                <a16:creationId xmlns:a16="http://schemas.microsoft.com/office/drawing/2014/main" id="{C57CE8A3-7229-0FEA-DE5F-4398D6C661AE}"/>
              </a:ext>
            </a:extLst>
          </p:cNvPr>
          <p:cNvSpPr txBox="1"/>
          <p:nvPr/>
        </p:nvSpPr>
        <p:spPr>
          <a:xfrm>
            <a:off x="10999919" y="4065633"/>
            <a:ext cx="1250536" cy="1323439"/>
          </a:xfrm>
          <a:prstGeom prst="rect">
            <a:avLst/>
          </a:prstGeom>
          <a:noFill/>
        </p:spPr>
        <p:txBody>
          <a:bodyPr wrap="square" rtlCol="0">
            <a:spAutoFit/>
          </a:bodyPr>
          <a:lstStyle/>
          <a:p>
            <a:r>
              <a:rPr lang="en-US" sz="1600" dirty="0"/>
              <a:t>TXS 0506+056</a:t>
            </a:r>
          </a:p>
          <a:p>
            <a:endParaRPr lang="en-US" sz="1600" dirty="0"/>
          </a:p>
          <a:p>
            <a:r>
              <a:rPr lang="en-US" sz="1600" dirty="0"/>
              <a:t>Lewis et al. 2021</a:t>
            </a:r>
          </a:p>
        </p:txBody>
      </p:sp>
    </p:spTree>
    <p:extLst>
      <p:ext uri="{BB962C8B-B14F-4D97-AF65-F5344CB8AC3E}">
        <p14:creationId xmlns:p14="http://schemas.microsoft.com/office/powerpoint/2010/main" val="268569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0D0EF-FC4B-1637-6E6C-B957D8A232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083313-A96A-FF1F-8065-1C835B061BEA}"/>
              </a:ext>
            </a:extLst>
          </p:cNvPr>
          <p:cNvSpPr>
            <a:spLocks noGrp="1"/>
          </p:cNvSpPr>
          <p:nvPr>
            <p:ph type="title"/>
          </p:nvPr>
        </p:nvSpPr>
        <p:spPr>
          <a:xfrm>
            <a:off x="838200" y="365126"/>
            <a:ext cx="10515600" cy="1000212"/>
          </a:xfrm>
        </p:spPr>
        <p:txBody>
          <a:bodyPr>
            <a:normAutofit/>
          </a:bodyPr>
          <a:lstStyle/>
          <a:p>
            <a:pPr algn="ctr"/>
            <a:r>
              <a:rPr lang="en-US" dirty="0"/>
              <a:t>Some Science Questions from Astro 2020 </a:t>
            </a:r>
          </a:p>
        </p:txBody>
      </p:sp>
      <p:graphicFrame>
        <p:nvGraphicFramePr>
          <p:cNvPr id="4" name="Content Placeholder 3">
            <a:extLst>
              <a:ext uri="{FF2B5EF4-FFF2-40B4-BE49-F238E27FC236}">
                <a16:creationId xmlns:a16="http://schemas.microsoft.com/office/drawing/2014/main" id="{1C9D50B0-C510-60D0-63B1-BD00501C225C}"/>
              </a:ext>
            </a:extLst>
          </p:cNvPr>
          <p:cNvGraphicFramePr>
            <a:graphicFrameLocks noGrp="1"/>
          </p:cNvGraphicFramePr>
          <p:nvPr>
            <p:ph idx="1"/>
            <p:extLst>
              <p:ext uri="{D42A27DB-BD31-4B8C-83A1-F6EECF244321}">
                <p14:modId xmlns:p14="http://schemas.microsoft.com/office/powerpoint/2010/main" val="1654259523"/>
              </p:ext>
            </p:extLst>
          </p:nvPr>
        </p:nvGraphicFramePr>
        <p:xfrm>
          <a:off x="1119206" y="1581513"/>
          <a:ext cx="7980124" cy="4698552"/>
        </p:xfrm>
        <a:graphic>
          <a:graphicData uri="http://schemas.openxmlformats.org/drawingml/2006/table">
            <a:tbl>
              <a:tblPr/>
              <a:tblGrid>
                <a:gridCol w="7980124">
                  <a:extLst>
                    <a:ext uri="{9D8B030D-6E8A-4147-A177-3AD203B41FA5}">
                      <a16:colId xmlns:a16="http://schemas.microsoft.com/office/drawing/2014/main" val="1813878660"/>
                    </a:ext>
                  </a:extLst>
                </a:gridCol>
              </a:tblGrid>
              <a:tr h="408137">
                <a:tc>
                  <a:txBody>
                    <a:bodyPr/>
                    <a:lstStyle/>
                    <a:p>
                      <a:pPr rtl="0" fontAlgn="b">
                        <a:buNone/>
                      </a:pPr>
                      <a:r>
                        <a:rPr lang="en-US" sz="1800" b="1" i="0" kern="1200" dirty="0">
                          <a:solidFill>
                            <a:schemeClr val="tx1"/>
                          </a:solidFill>
                          <a:effectLst/>
                          <a:latin typeface="+mn-lt"/>
                          <a:ea typeface="+mn-ea"/>
                          <a:cs typeface="+mn-cs"/>
                        </a:rPr>
                        <a:t>Panel on Compact Objects and Energetic Phenomena</a:t>
                      </a:r>
                      <a:endParaRPr lang="en-US" dirty="0">
                        <a:effectLst/>
                      </a:endParaRP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797571937"/>
                  </a:ext>
                </a:extLst>
              </a:tr>
              <a:tr h="766501">
                <a:tc>
                  <a:txBody>
                    <a:bodyPr/>
                    <a:lstStyle/>
                    <a:p>
                      <a:pPr rtl="0" fontAlgn="b">
                        <a:buNone/>
                      </a:pPr>
                      <a:r>
                        <a:rPr lang="en-US" dirty="0">
                          <a:effectLst/>
                        </a:rPr>
                        <a:t>What powers the diversity of explosive phenomena across the electromagnetic spectrum?</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212964921"/>
                  </a:ext>
                </a:extLst>
              </a:tr>
              <a:tr h="766501">
                <a:tc>
                  <a:txBody>
                    <a:bodyPr/>
                    <a:lstStyle/>
                    <a:p>
                      <a:pPr rtl="0" fontAlgn="b">
                        <a:buNone/>
                      </a:pPr>
                      <a:r>
                        <a:rPr lang="en-US" dirty="0">
                          <a:effectLst/>
                        </a:rPr>
                        <a:t>Why do some compact objects eject material at nearly-light-speed jets, and what is that material made of?</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45315762"/>
                  </a:ext>
                </a:extLst>
              </a:tr>
              <a:tr h="408137">
                <a:tc>
                  <a:txBody>
                    <a:bodyPr/>
                    <a:lstStyle/>
                    <a:p>
                      <a:pPr rtl="0" fontAlgn="b">
                        <a:buNone/>
                      </a:pPr>
                      <a:r>
                        <a:rPr lang="en-US" sz="1800" b="1" i="0" kern="1200" dirty="0">
                          <a:solidFill>
                            <a:schemeClr val="tx1"/>
                          </a:solidFill>
                          <a:effectLst/>
                          <a:latin typeface="+mn-lt"/>
                          <a:ea typeface="+mn-ea"/>
                          <a:cs typeface="+mn-cs"/>
                        </a:rPr>
                        <a:t>Panel on Cosmology</a:t>
                      </a:r>
                      <a:endParaRPr lang="en-US" dirty="0">
                        <a:effectLst/>
                      </a:endParaRP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817928913"/>
                  </a:ext>
                </a:extLst>
              </a:tr>
              <a:tr h="408137">
                <a:tc>
                  <a:txBody>
                    <a:bodyPr/>
                    <a:lstStyle/>
                    <a:p>
                      <a:pPr rtl="0" fontAlgn="b">
                        <a:buNone/>
                      </a:pPr>
                      <a:r>
                        <a:rPr lang="en-US" sz="1800" b="0" i="0" kern="1200" dirty="0">
                          <a:solidFill>
                            <a:schemeClr val="tx1"/>
                          </a:solidFill>
                          <a:effectLst/>
                          <a:latin typeface="+mn-lt"/>
                          <a:ea typeface="+mn-ea"/>
                          <a:cs typeface="+mn-cs"/>
                        </a:rPr>
                        <a:t>What are the properties of dark matter and the dark sector?</a:t>
                      </a:r>
                      <a:endParaRPr lang="en-US" dirty="0">
                        <a:effectLst/>
                      </a:endParaRP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738046935"/>
                  </a:ext>
                </a:extLst>
              </a:tr>
              <a:tr h="766501">
                <a:tc>
                  <a:txBody>
                    <a:bodyPr/>
                    <a:lstStyle/>
                    <a:p>
                      <a:pPr rtl="0" fontAlgn="b">
                        <a:buNone/>
                      </a:pPr>
                      <a:r>
                        <a:rPr lang="en-US" sz="1800" i="0" kern="1200" dirty="0">
                          <a:solidFill>
                            <a:schemeClr val="tx1"/>
                          </a:solidFill>
                          <a:effectLst/>
                          <a:latin typeface="+mn-lt"/>
                          <a:ea typeface="+mn-ea"/>
                          <a:cs typeface="+mn-cs"/>
                        </a:rPr>
                        <a:t>What physics drives the cosmic expansion and the large-scale evolution of the universe?</a:t>
                      </a:r>
                      <a:endParaRPr lang="en-US" dirty="0">
                        <a:effectLst/>
                      </a:endParaRP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976246860"/>
                  </a:ext>
                </a:extLst>
              </a:tr>
              <a:tr h="408137">
                <a:tc>
                  <a:txBody>
                    <a:bodyPr/>
                    <a:lstStyle/>
                    <a:p>
                      <a:pPr rtl="0" fontAlgn="b">
                        <a:buNone/>
                      </a:pPr>
                      <a:r>
                        <a:rPr lang="en-US" sz="1800" b="1" i="0" kern="1200" dirty="0">
                          <a:solidFill>
                            <a:schemeClr val="tx1"/>
                          </a:solidFill>
                          <a:effectLst/>
                          <a:latin typeface="+mn-lt"/>
                          <a:ea typeface="+mn-ea"/>
                          <a:cs typeface="+mn-cs"/>
                        </a:rPr>
                        <a:t>Panel on Galaxies</a:t>
                      </a:r>
                      <a:endParaRPr lang="en-US" dirty="0">
                        <a:effectLst/>
                      </a:endParaRP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890710160"/>
                  </a:ext>
                </a:extLst>
              </a:tr>
              <a:tr h="766501">
                <a:tc>
                  <a:txBody>
                    <a:bodyPr/>
                    <a:lstStyle/>
                    <a:p>
                      <a:pPr rtl="0" fontAlgn="b">
                        <a:buNone/>
                      </a:pPr>
                      <a:r>
                        <a:rPr lang="en-US" dirty="0">
                          <a:effectLst/>
                        </a:rPr>
                        <a:t>How do supermassive black holes form and how is their growth coupled to the evolution of their host galaxies?</a:t>
                      </a:r>
                    </a:p>
                  </a:txBody>
                  <a:tcPr marL="28575" marR="28575" marT="19050" marB="1905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296402510"/>
                  </a:ext>
                </a:extLst>
              </a:tr>
            </a:tbl>
          </a:graphicData>
        </a:graphic>
      </p:graphicFrame>
      <p:sp>
        <p:nvSpPr>
          <p:cNvPr id="5" name="TextBox 4">
            <a:extLst>
              <a:ext uri="{FF2B5EF4-FFF2-40B4-BE49-F238E27FC236}">
                <a16:creationId xmlns:a16="http://schemas.microsoft.com/office/drawing/2014/main" id="{4FD0AAC1-EC67-D9AF-3B01-9476DD265DF0}"/>
              </a:ext>
            </a:extLst>
          </p:cNvPr>
          <p:cNvSpPr txBox="1"/>
          <p:nvPr/>
        </p:nvSpPr>
        <p:spPr>
          <a:xfrm>
            <a:off x="9562641" y="2379643"/>
            <a:ext cx="2357612" cy="830997"/>
          </a:xfrm>
          <a:prstGeom prst="rect">
            <a:avLst/>
          </a:prstGeom>
          <a:noFill/>
        </p:spPr>
        <p:txBody>
          <a:bodyPr wrap="square" rtlCol="0">
            <a:spAutoFit/>
          </a:bodyPr>
          <a:lstStyle/>
          <a:p>
            <a:r>
              <a:rPr lang="en-US" sz="2400" b="1" dirty="0"/>
              <a:t>Help from </a:t>
            </a:r>
            <a:r>
              <a:rPr lang="en-US" sz="2400" b="1" dirty="0" err="1"/>
              <a:t>astroparticles</a:t>
            </a:r>
            <a:r>
              <a:rPr lang="en-US" sz="2400" b="1" dirty="0"/>
              <a:t>?</a:t>
            </a:r>
          </a:p>
        </p:txBody>
      </p:sp>
    </p:spTree>
    <p:extLst>
      <p:ext uri="{BB962C8B-B14F-4D97-AF65-F5344CB8AC3E}">
        <p14:creationId xmlns:p14="http://schemas.microsoft.com/office/powerpoint/2010/main" val="23485636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6F5A1FD-5978-0940-CC1E-86E7E957B570}"/>
              </a:ext>
            </a:extLst>
          </p:cNvPr>
          <p:cNvPicPr>
            <a:picLocks noChangeAspect="1"/>
          </p:cNvPicPr>
          <p:nvPr/>
        </p:nvPicPr>
        <p:blipFill>
          <a:blip r:embed="rId2"/>
          <a:srcRect b="9661"/>
          <a:stretch>
            <a:fillRect/>
          </a:stretch>
        </p:blipFill>
        <p:spPr>
          <a:xfrm>
            <a:off x="1883882" y="3495102"/>
            <a:ext cx="4417765" cy="3301345"/>
          </a:xfrm>
          <a:prstGeom prst="rect">
            <a:avLst/>
          </a:prstGeom>
        </p:spPr>
      </p:pic>
      <p:sp>
        <p:nvSpPr>
          <p:cNvPr id="9" name="TextBox 8">
            <a:extLst>
              <a:ext uri="{FF2B5EF4-FFF2-40B4-BE49-F238E27FC236}">
                <a16:creationId xmlns:a16="http://schemas.microsoft.com/office/drawing/2014/main" id="{E7535723-E802-16E5-C20D-738086E25270}"/>
              </a:ext>
            </a:extLst>
          </p:cNvPr>
          <p:cNvSpPr txBox="1"/>
          <p:nvPr/>
        </p:nvSpPr>
        <p:spPr>
          <a:xfrm>
            <a:off x="1178805" y="159228"/>
            <a:ext cx="9860095" cy="584775"/>
          </a:xfrm>
          <a:prstGeom prst="rect">
            <a:avLst/>
          </a:prstGeom>
          <a:noFill/>
        </p:spPr>
        <p:txBody>
          <a:bodyPr wrap="square" rtlCol="0">
            <a:spAutoFit/>
          </a:bodyPr>
          <a:lstStyle/>
          <a:p>
            <a:r>
              <a:rPr lang="en-US" sz="3200" b="1" dirty="0"/>
              <a:t>Activities in the Gamma-ray Science Interest Group</a:t>
            </a:r>
          </a:p>
        </p:txBody>
      </p:sp>
      <p:sp>
        <p:nvSpPr>
          <p:cNvPr id="10" name="TextBox 9">
            <a:extLst>
              <a:ext uri="{FF2B5EF4-FFF2-40B4-BE49-F238E27FC236}">
                <a16:creationId xmlns:a16="http://schemas.microsoft.com/office/drawing/2014/main" id="{643F1527-16B6-CBBC-DCD4-24796723CB15}"/>
              </a:ext>
            </a:extLst>
          </p:cNvPr>
          <p:cNvSpPr txBox="1"/>
          <p:nvPr/>
        </p:nvSpPr>
        <p:spPr>
          <a:xfrm>
            <a:off x="6532269" y="859760"/>
            <a:ext cx="5090525" cy="2677656"/>
          </a:xfrm>
          <a:prstGeom prst="rect">
            <a:avLst/>
          </a:prstGeom>
          <a:noFill/>
        </p:spPr>
        <p:txBody>
          <a:bodyPr wrap="square" rtlCol="0">
            <a:spAutoFit/>
          </a:bodyPr>
          <a:lstStyle/>
          <a:p>
            <a:r>
              <a:rPr lang="en-US" sz="2400" b="1" dirty="0"/>
              <a:t>Future Large Mission Concepts </a:t>
            </a:r>
          </a:p>
          <a:p>
            <a:r>
              <a:rPr lang="en-US" b="1" dirty="0"/>
              <a:t>Science Analysis Group</a:t>
            </a:r>
          </a:p>
          <a:p>
            <a:endParaRPr lang="en-US" dirty="0"/>
          </a:p>
          <a:p>
            <a:r>
              <a:rPr lang="en-US" dirty="0"/>
              <a:t>Chartered to collect and synthesize community input on potential </a:t>
            </a:r>
            <a:r>
              <a:rPr lang="en-US" b="1" dirty="0"/>
              <a:t>Probe-class and Flagship-class space-based gamma-ray mission concepts</a:t>
            </a:r>
            <a:r>
              <a:rPr lang="en-US" dirty="0"/>
              <a:t> in the coming decade. </a:t>
            </a:r>
          </a:p>
          <a:p>
            <a:endParaRPr lang="en-US" dirty="0"/>
          </a:p>
          <a:p>
            <a:r>
              <a:rPr lang="en-US" dirty="0"/>
              <a:t>Report in development for completion this year.</a:t>
            </a:r>
          </a:p>
        </p:txBody>
      </p:sp>
      <p:pic>
        <p:nvPicPr>
          <p:cNvPr id="14" name="Picture 13">
            <a:extLst>
              <a:ext uri="{FF2B5EF4-FFF2-40B4-BE49-F238E27FC236}">
                <a16:creationId xmlns:a16="http://schemas.microsoft.com/office/drawing/2014/main" id="{83209A0E-1674-657D-8F8D-BDC7F7F334A8}"/>
              </a:ext>
            </a:extLst>
          </p:cNvPr>
          <p:cNvPicPr>
            <a:picLocks noChangeAspect="1"/>
          </p:cNvPicPr>
          <p:nvPr/>
        </p:nvPicPr>
        <p:blipFill>
          <a:blip r:embed="rId3"/>
          <a:stretch>
            <a:fillRect/>
          </a:stretch>
        </p:blipFill>
        <p:spPr>
          <a:xfrm>
            <a:off x="281014" y="810104"/>
            <a:ext cx="3497772" cy="3485145"/>
          </a:xfrm>
          <a:prstGeom prst="rect">
            <a:avLst/>
          </a:prstGeom>
        </p:spPr>
      </p:pic>
      <p:pic>
        <p:nvPicPr>
          <p:cNvPr id="15" name="Picture 14">
            <a:extLst>
              <a:ext uri="{FF2B5EF4-FFF2-40B4-BE49-F238E27FC236}">
                <a16:creationId xmlns:a16="http://schemas.microsoft.com/office/drawing/2014/main" id="{18167174-A2E7-672D-1A23-3C4D2EC2B42B}"/>
              </a:ext>
            </a:extLst>
          </p:cNvPr>
          <p:cNvPicPr>
            <a:picLocks noChangeAspect="1"/>
          </p:cNvPicPr>
          <p:nvPr/>
        </p:nvPicPr>
        <p:blipFill>
          <a:blip r:embed="rId4"/>
          <a:stretch>
            <a:fillRect/>
          </a:stretch>
        </p:blipFill>
        <p:spPr>
          <a:xfrm>
            <a:off x="6879211" y="3930172"/>
            <a:ext cx="2050607" cy="2050607"/>
          </a:xfrm>
          <a:prstGeom prst="rect">
            <a:avLst/>
          </a:prstGeom>
        </p:spPr>
      </p:pic>
      <p:sp>
        <p:nvSpPr>
          <p:cNvPr id="16" name="TextBox 15">
            <a:extLst>
              <a:ext uri="{FF2B5EF4-FFF2-40B4-BE49-F238E27FC236}">
                <a16:creationId xmlns:a16="http://schemas.microsoft.com/office/drawing/2014/main" id="{166D0F9F-C6C6-7225-963C-3DC1E776A9D7}"/>
              </a:ext>
            </a:extLst>
          </p:cNvPr>
          <p:cNvSpPr txBox="1"/>
          <p:nvPr/>
        </p:nvSpPr>
        <p:spPr>
          <a:xfrm>
            <a:off x="8929818" y="4355310"/>
            <a:ext cx="2225866" cy="1200329"/>
          </a:xfrm>
          <a:prstGeom prst="rect">
            <a:avLst/>
          </a:prstGeom>
          <a:noFill/>
        </p:spPr>
        <p:txBody>
          <a:bodyPr wrap="none" rtlCol="0">
            <a:spAutoFit/>
          </a:bodyPr>
          <a:lstStyle/>
          <a:p>
            <a:r>
              <a:rPr lang="en-US" dirty="0"/>
              <a:t>Co-chairs:</a:t>
            </a:r>
          </a:p>
          <a:p>
            <a:r>
              <a:rPr lang="en-US" dirty="0"/>
              <a:t>Henric Krawczynski, </a:t>
            </a:r>
          </a:p>
          <a:p>
            <a:r>
              <a:rPr lang="en-US" dirty="0"/>
              <a:t>Liz Hays</a:t>
            </a:r>
          </a:p>
          <a:p>
            <a:endParaRPr lang="en-US" dirty="0"/>
          </a:p>
        </p:txBody>
      </p:sp>
    </p:spTree>
    <p:extLst>
      <p:ext uri="{BB962C8B-B14F-4D97-AF65-F5344CB8AC3E}">
        <p14:creationId xmlns:p14="http://schemas.microsoft.com/office/powerpoint/2010/main" val="1979622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E2F1189-0BAB-9A64-3F0D-2A211D5A3DAE}"/>
              </a:ext>
            </a:extLst>
          </p:cNvPr>
          <p:cNvPicPr>
            <a:picLocks noChangeAspect="1"/>
          </p:cNvPicPr>
          <p:nvPr/>
        </p:nvPicPr>
        <p:blipFill>
          <a:blip r:embed="rId3"/>
          <a:srcRect t="7825" r="1816" b="148"/>
          <a:stretch>
            <a:fillRect/>
          </a:stretch>
        </p:blipFill>
        <p:spPr>
          <a:xfrm>
            <a:off x="1275782" y="1365079"/>
            <a:ext cx="9662698" cy="4058694"/>
          </a:xfrm>
          <a:prstGeom prst="rect">
            <a:avLst/>
          </a:prstGeom>
        </p:spPr>
      </p:pic>
      <p:sp>
        <p:nvSpPr>
          <p:cNvPr id="7" name="Title 1">
            <a:extLst>
              <a:ext uri="{FF2B5EF4-FFF2-40B4-BE49-F238E27FC236}">
                <a16:creationId xmlns:a16="http://schemas.microsoft.com/office/drawing/2014/main" id="{EBAECBDB-8F46-BD92-83D6-329DB36A57C7}"/>
              </a:ext>
            </a:extLst>
          </p:cNvPr>
          <p:cNvSpPr txBox="1">
            <a:spLocks/>
          </p:cNvSpPr>
          <p:nvPr/>
        </p:nvSpPr>
        <p:spPr>
          <a:xfrm>
            <a:off x="811753" y="365126"/>
            <a:ext cx="10515600" cy="8444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ysClr val="windowText" lastClr="000000"/>
                </a:solidFill>
                <a:effectLst/>
                <a:uLnTx/>
                <a:uFillTx/>
                <a:latin typeface="Aptos Display" panose="02110004020202020204"/>
                <a:ea typeface="+mj-ea"/>
                <a:cs typeface="+mj-cs"/>
              </a:rPr>
              <a:t>Looking to the Future</a:t>
            </a:r>
          </a:p>
        </p:txBody>
      </p:sp>
      <p:sp>
        <p:nvSpPr>
          <p:cNvPr id="8" name="TextBox 7">
            <a:extLst>
              <a:ext uri="{FF2B5EF4-FFF2-40B4-BE49-F238E27FC236}">
                <a16:creationId xmlns:a16="http://schemas.microsoft.com/office/drawing/2014/main" id="{91BEBD0A-8669-0F21-1AE1-51357A632E98}"/>
              </a:ext>
            </a:extLst>
          </p:cNvPr>
          <p:cNvSpPr txBox="1"/>
          <p:nvPr/>
        </p:nvSpPr>
        <p:spPr>
          <a:xfrm>
            <a:off x="1195920" y="5411245"/>
            <a:ext cx="9662698" cy="1200329"/>
          </a:xfrm>
          <a:prstGeom prst="rect">
            <a:avLst/>
          </a:prstGeom>
          <a:noFill/>
        </p:spPr>
        <p:txBody>
          <a:bodyPr wrap="square" rtlCol="0">
            <a:spAutoFit/>
          </a:bodyPr>
          <a:lstStyle/>
          <a:p>
            <a:r>
              <a:rPr lang="en-US" sz="2400" dirty="0"/>
              <a:t>Now recruiting graduate student and postdoc applicants for Year 15! </a:t>
            </a:r>
          </a:p>
          <a:p>
            <a:r>
              <a:rPr lang="en-US" sz="2400" dirty="0"/>
              <a:t>May 25 – June 4, 2027, in Lewes, Delaware. </a:t>
            </a:r>
          </a:p>
          <a:p>
            <a:r>
              <a:rPr lang="en-US" sz="2400" dirty="0">
                <a:hlinkClick r:id="rId4"/>
              </a:rPr>
              <a:t>https://fermi.gsfc.nasa.gov/science/mtgs/summerschool/</a:t>
            </a:r>
            <a:endParaRPr lang="en-US" sz="2400" dirty="0"/>
          </a:p>
        </p:txBody>
      </p:sp>
      <p:sp>
        <p:nvSpPr>
          <p:cNvPr id="9" name="TextBox 8">
            <a:extLst>
              <a:ext uri="{FF2B5EF4-FFF2-40B4-BE49-F238E27FC236}">
                <a16:creationId xmlns:a16="http://schemas.microsoft.com/office/drawing/2014/main" id="{58517E83-3B2D-980C-235C-4D06144AD543}"/>
              </a:ext>
            </a:extLst>
          </p:cNvPr>
          <p:cNvSpPr txBox="1"/>
          <p:nvPr/>
        </p:nvSpPr>
        <p:spPr>
          <a:xfrm rot="20839033">
            <a:off x="8830061" y="5691396"/>
            <a:ext cx="3429400" cy="707886"/>
          </a:xfrm>
          <a:prstGeom prst="rect">
            <a:avLst/>
          </a:prstGeom>
          <a:noFill/>
        </p:spPr>
        <p:txBody>
          <a:bodyPr wrap="none" rtlCol="0">
            <a:spAutoFit/>
          </a:bodyPr>
          <a:lstStyle/>
          <a:p>
            <a:r>
              <a:rPr lang="en-US" sz="2000" b="1" dirty="0">
                <a:solidFill>
                  <a:srgbClr val="FF0000"/>
                </a:solidFill>
              </a:rPr>
              <a:t>Opening for 2027 applications </a:t>
            </a:r>
          </a:p>
          <a:p>
            <a:r>
              <a:rPr lang="en-US" sz="2000" b="1" dirty="0">
                <a:solidFill>
                  <a:srgbClr val="FF0000"/>
                </a:solidFill>
              </a:rPr>
              <a:t>in November. </a:t>
            </a:r>
          </a:p>
        </p:txBody>
      </p:sp>
      <p:sp>
        <p:nvSpPr>
          <p:cNvPr id="10" name="TextBox 9">
            <a:extLst>
              <a:ext uri="{FF2B5EF4-FFF2-40B4-BE49-F238E27FC236}">
                <a16:creationId xmlns:a16="http://schemas.microsoft.com/office/drawing/2014/main" id="{603084DC-7021-99D4-92BD-06EA42EFEAF3}"/>
              </a:ext>
            </a:extLst>
          </p:cNvPr>
          <p:cNvSpPr txBox="1"/>
          <p:nvPr/>
        </p:nvSpPr>
        <p:spPr>
          <a:xfrm>
            <a:off x="3590956" y="1365079"/>
            <a:ext cx="4947781" cy="584775"/>
          </a:xfrm>
          <a:prstGeom prst="rect">
            <a:avLst/>
          </a:prstGeom>
          <a:noFill/>
        </p:spPr>
        <p:txBody>
          <a:bodyPr wrap="square" rtlCol="0">
            <a:spAutoFit/>
          </a:bodyPr>
          <a:lstStyle/>
          <a:p>
            <a:r>
              <a:rPr lang="en-US" sz="3200" b="1" dirty="0">
                <a:solidFill>
                  <a:schemeClr val="bg1"/>
                </a:solidFill>
                <a:effectLst>
                  <a:outerShdw blurRad="50800" dist="38100" dir="2700000" algn="tl" rotWithShape="0">
                    <a:prstClr val="black">
                      <a:alpha val="40000"/>
                    </a:prstClr>
                  </a:outerShdw>
                </a:effectLst>
              </a:rPr>
              <a:t>2026 Fermi Summer School</a:t>
            </a:r>
          </a:p>
        </p:txBody>
      </p:sp>
    </p:spTree>
    <p:extLst>
      <p:ext uri="{BB962C8B-B14F-4D97-AF65-F5344CB8AC3E}">
        <p14:creationId xmlns:p14="http://schemas.microsoft.com/office/powerpoint/2010/main" val="4598670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BE225-616E-4F47-21E1-F371542384EA}"/>
              </a:ext>
            </a:extLst>
          </p:cNvPr>
          <p:cNvSpPr>
            <a:spLocks noGrp="1"/>
          </p:cNvSpPr>
          <p:nvPr>
            <p:ph type="title"/>
          </p:nvPr>
        </p:nvSpPr>
        <p:spPr/>
        <p:txBody>
          <a:bodyPr/>
          <a:lstStyle/>
          <a:p>
            <a:r>
              <a:rPr lang="en-US" dirty="0">
                <a:latin typeface="Aptos" panose="020B0004020202020204" pitchFamily="34" charset="0"/>
              </a:rPr>
              <a:t>Conclusions</a:t>
            </a:r>
          </a:p>
        </p:txBody>
      </p:sp>
      <p:sp>
        <p:nvSpPr>
          <p:cNvPr id="3" name="Content Placeholder 2">
            <a:extLst>
              <a:ext uri="{FF2B5EF4-FFF2-40B4-BE49-F238E27FC236}">
                <a16:creationId xmlns:a16="http://schemas.microsoft.com/office/drawing/2014/main" id="{883F4401-039A-D758-BA6C-03A7447E2A64}"/>
              </a:ext>
            </a:extLst>
          </p:cNvPr>
          <p:cNvSpPr>
            <a:spLocks noGrp="1"/>
          </p:cNvSpPr>
          <p:nvPr>
            <p:ph idx="1"/>
          </p:nvPr>
        </p:nvSpPr>
        <p:spPr/>
        <p:txBody>
          <a:bodyPr>
            <a:normAutofit fontScale="92500"/>
          </a:bodyPr>
          <a:lstStyle/>
          <a:p>
            <a:r>
              <a:rPr lang="en-US" dirty="0">
                <a:latin typeface="Aptos" panose="020B0004020202020204" pitchFamily="34" charset="0"/>
              </a:rPr>
              <a:t>Fermi will continue providing access to the gamma-ray sky for years to come.</a:t>
            </a:r>
          </a:p>
          <a:p>
            <a:pPr lvl="1"/>
            <a:r>
              <a:rPr lang="en-US" dirty="0">
                <a:latin typeface="Aptos" panose="020B0004020202020204" pitchFamily="34" charset="0"/>
              </a:rPr>
              <a:t>Public data, analysis tools, and derived products continue to modernize in support of community science.</a:t>
            </a:r>
          </a:p>
          <a:p>
            <a:r>
              <a:rPr lang="en-US" dirty="0">
                <a:latin typeface="Aptos" panose="020B0004020202020204" pitchFamily="34" charset="0"/>
              </a:rPr>
              <a:t>From the very small and rapid to the very large and diffuse, Fermi observations have changed our understanding of the sky, the Sun, our Galaxy, and the Universe. </a:t>
            </a:r>
          </a:p>
          <a:p>
            <a:pPr lvl="1"/>
            <a:r>
              <a:rPr lang="en-US" dirty="0">
                <a:latin typeface="Aptos" panose="020B0004020202020204" pitchFamily="34" charset="0"/>
              </a:rPr>
              <a:t>Multi-wavelength and </a:t>
            </a:r>
            <a:r>
              <a:rPr lang="en-US" dirty="0" err="1">
                <a:latin typeface="Aptos" panose="020B0004020202020204" pitchFamily="34" charset="0"/>
              </a:rPr>
              <a:t>multimessenger</a:t>
            </a:r>
            <a:r>
              <a:rPr lang="en-US" dirty="0">
                <a:latin typeface="Aptos" panose="020B0004020202020204" pitchFamily="34" charset="0"/>
              </a:rPr>
              <a:t> observations have been critical!</a:t>
            </a:r>
          </a:p>
          <a:p>
            <a:r>
              <a:rPr lang="en-US" dirty="0">
                <a:latin typeface="Aptos" panose="020B0004020202020204" pitchFamily="34" charset="0"/>
              </a:rPr>
              <a:t>Fundamental questions remain for the future; new capabilities are needed to make progress.</a:t>
            </a:r>
          </a:p>
          <a:p>
            <a:pPr lvl="1"/>
            <a:r>
              <a:rPr lang="en-US" dirty="0">
                <a:latin typeface="Aptos" panose="020B0004020202020204" pitchFamily="34" charset="0"/>
              </a:rPr>
              <a:t>NASA studies for future large missions will be announced and start next year.</a:t>
            </a:r>
          </a:p>
          <a:p>
            <a:endParaRPr lang="en-US" dirty="0"/>
          </a:p>
        </p:txBody>
      </p:sp>
      <p:sp>
        <p:nvSpPr>
          <p:cNvPr id="6" name="TextBox 5">
            <a:extLst>
              <a:ext uri="{FF2B5EF4-FFF2-40B4-BE49-F238E27FC236}">
                <a16:creationId xmlns:a16="http://schemas.microsoft.com/office/drawing/2014/main" id="{E61B4E77-0DEC-2888-95D4-C5DAD74BF0D5}"/>
              </a:ext>
            </a:extLst>
          </p:cNvPr>
          <p:cNvSpPr txBox="1"/>
          <p:nvPr/>
        </p:nvSpPr>
        <p:spPr>
          <a:xfrm>
            <a:off x="8560105" y="5255046"/>
            <a:ext cx="1836528" cy="461665"/>
          </a:xfrm>
          <a:prstGeom prst="rect">
            <a:avLst/>
          </a:prstGeom>
          <a:noFill/>
        </p:spPr>
        <p:txBody>
          <a:bodyPr wrap="none" rtlCol="0">
            <a:spAutoFit/>
          </a:bodyPr>
          <a:lstStyle/>
          <a:p>
            <a:r>
              <a:rPr lang="en-US" sz="2400" b="1" dirty="0"/>
              <a:t>Astroparticle</a:t>
            </a:r>
            <a:endParaRPr lang="en-US" b="1" dirty="0"/>
          </a:p>
        </p:txBody>
      </p:sp>
      <p:cxnSp>
        <p:nvCxnSpPr>
          <p:cNvPr id="8" name="Straight Arrow Connector 7">
            <a:extLst>
              <a:ext uri="{FF2B5EF4-FFF2-40B4-BE49-F238E27FC236}">
                <a16:creationId xmlns:a16="http://schemas.microsoft.com/office/drawing/2014/main" id="{4D04CE19-29A5-2981-FD85-0845A667E5E6}"/>
              </a:ext>
            </a:extLst>
          </p:cNvPr>
          <p:cNvCxnSpPr/>
          <p:nvPr/>
        </p:nvCxnSpPr>
        <p:spPr>
          <a:xfrm flipH="1" flipV="1">
            <a:off x="8306718" y="5255046"/>
            <a:ext cx="231354" cy="20932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82061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C1DD2-6C4A-45C9-F02C-F499BC526C6C}"/>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7660773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97">
          <a:extLst>
            <a:ext uri="{FF2B5EF4-FFF2-40B4-BE49-F238E27FC236}">
              <a16:creationId xmlns:a16="http://schemas.microsoft.com/office/drawing/2014/main" id="{CEE83ACE-FA7C-A579-B552-432DB86A636F}"/>
            </a:ext>
          </a:extLst>
        </p:cNvPr>
        <p:cNvGrpSpPr/>
        <p:nvPr/>
      </p:nvGrpSpPr>
      <p:grpSpPr>
        <a:xfrm>
          <a:off x="0" y="0"/>
          <a:ext cx="0" cy="0"/>
          <a:chOff x="0" y="0"/>
          <a:chExt cx="0" cy="0"/>
        </a:xfrm>
      </p:grpSpPr>
      <p:sp>
        <p:nvSpPr>
          <p:cNvPr id="398" name="Google Shape;398;p54">
            <a:extLst>
              <a:ext uri="{FF2B5EF4-FFF2-40B4-BE49-F238E27FC236}">
                <a16:creationId xmlns:a16="http://schemas.microsoft.com/office/drawing/2014/main" id="{955D29AD-7589-3F92-CD6F-66B6F29BF242}"/>
              </a:ext>
            </a:extLst>
          </p:cNvPr>
          <p:cNvSpPr txBox="1"/>
          <p:nvPr/>
        </p:nvSpPr>
        <p:spPr>
          <a:xfrm>
            <a:off x="791289" y="3830110"/>
            <a:ext cx="384815" cy="354863"/>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300"/>
              <a:defRPr/>
            </a:pPr>
            <a:r>
              <a:rPr lang="el-GR" sz="1733" b="1" i="1" kern="0">
                <a:latin typeface="Helvetica Neue"/>
                <a:ea typeface="Helvetica Neue"/>
                <a:cs typeface="Helvetica Neue"/>
                <a:sym typeface="Helvetica Neue"/>
              </a:rPr>
              <a:t>μ</a:t>
            </a:r>
            <a:r>
              <a:rPr lang="en-US" sz="1733" b="1" i="1" kern="0">
                <a:latin typeface="Helvetica Neue"/>
                <a:ea typeface="Helvetica Neue"/>
                <a:cs typeface="Helvetica Neue"/>
                <a:sym typeface="Helvetica Neue"/>
              </a:rPr>
              <a:t>s</a:t>
            </a:r>
            <a:endParaRPr lang="en-US" sz="1200" kern="0">
              <a:latin typeface="Arial"/>
              <a:cs typeface="Arial"/>
              <a:sym typeface="Arial"/>
            </a:endParaRPr>
          </a:p>
        </p:txBody>
      </p:sp>
      <p:sp>
        <p:nvSpPr>
          <p:cNvPr id="399" name="Google Shape;399;p54">
            <a:extLst>
              <a:ext uri="{FF2B5EF4-FFF2-40B4-BE49-F238E27FC236}">
                <a16:creationId xmlns:a16="http://schemas.microsoft.com/office/drawing/2014/main" id="{E5D1BD3C-D9E1-209E-CABB-C953C6AA1F05}"/>
              </a:ext>
            </a:extLst>
          </p:cNvPr>
          <p:cNvSpPr txBox="1"/>
          <p:nvPr/>
        </p:nvSpPr>
        <p:spPr>
          <a:xfrm>
            <a:off x="2166497" y="3830110"/>
            <a:ext cx="451323" cy="354863"/>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300"/>
              <a:defRPr/>
            </a:pPr>
            <a:r>
              <a:rPr lang="en-US" sz="1733" b="1" i="1" kern="0">
                <a:latin typeface="Helvetica Neue"/>
                <a:ea typeface="Helvetica Neue"/>
                <a:cs typeface="Helvetica Neue"/>
                <a:sym typeface="Helvetica Neue"/>
              </a:rPr>
              <a:t>ms</a:t>
            </a:r>
            <a:endParaRPr lang="en-US" sz="1200" kern="0">
              <a:latin typeface="Arial"/>
              <a:cs typeface="Arial"/>
              <a:sym typeface="Arial"/>
            </a:endParaRPr>
          </a:p>
        </p:txBody>
      </p:sp>
      <p:sp>
        <p:nvSpPr>
          <p:cNvPr id="400" name="Google Shape;400;p54">
            <a:extLst>
              <a:ext uri="{FF2B5EF4-FFF2-40B4-BE49-F238E27FC236}">
                <a16:creationId xmlns:a16="http://schemas.microsoft.com/office/drawing/2014/main" id="{5BA9DFB6-6DF9-0ECC-D020-21E1CBF22566}"/>
              </a:ext>
            </a:extLst>
          </p:cNvPr>
          <p:cNvSpPr txBox="1"/>
          <p:nvPr/>
        </p:nvSpPr>
        <p:spPr>
          <a:xfrm>
            <a:off x="3657221" y="3830109"/>
            <a:ext cx="239591" cy="354863"/>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300"/>
              <a:defRPr/>
            </a:pPr>
            <a:r>
              <a:rPr lang="en-US" sz="1733" b="1" i="1" kern="0">
                <a:latin typeface="Helvetica Neue"/>
                <a:ea typeface="Helvetica Neue"/>
                <a:cs typeface="Helvetica Neue"/>
                <a:sym typeface="Helvetica Neue"/>
              </a:rPr>
              <a:t>s</a:t>
            </a:r>
            <a:endParaRPr lang="en-US" sz="1200" kern="0">
              <a:latin typeface="Arial"/>
              <a:cs typeface="Arial"/>
              <a:sym typeface="Arial"/>
            </a:endParaRPr>
          </a:p>
        </p:txBody>
      </p:sp>
      <p:sp>
        <p:nvSpPr>
          <p:cNvPr id="401" name="Google Shape;401;p54">
            <a:extLst>
              <a:ext uri="{FF2B5EF4-FFF2-40B4-BE49-F238E27FC236}">
                <a16:creationId xmlns:a16="http://schemas.microsoft.com/office/drawing/2014/main" id="{31225A17-7A7F-95C3-7B32-CAD51BD87240}"/>
              </a:ext>
            </a:extLst>
          </p:cNvPr>
          <p:cNvSpPr txBox="1"/>
          <p:nvPr/>
        </p:nvSpPr>
        <p:spPr>
          <a:xfrm>
            <a:off x="4861242" y="3830110"/>
            <a:ext cx="1020125" cy="354863"/>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300"/>
              <a:defRPr/>
            </a:pPr>
            <a:r>
              <a:rPr lang="en-US" sz="1733" b="1" i="1" kern="0">
                <a:latin typeface="Helvetica Neue"/>
                <a:ea typeface="Helvetica Neue"/>
                <a:cs typeface="Helvetica Neue"/>
                <a:sym typeface="Helvetica Neue"/>
              </a:rPr>
              <a:t>minutes</a:t>
            </a:r>
            <a:endParaRPr lang="en-US" sz="1200" kern="0">
              <a:latin typeface="Arial"/>
              <a:cs typeface="Arial"/>
              <a:sym typeface="Arial"/>
            </a:endParaRPr>
          </a:p>
        </p:txBody>
      </p:sp>
      <p:sp>
        <p:nvSpPr>
          <p:cNvPr id="402" name="Google Shape;402;p54">
            <a:extLst>
              <a:ext uri="{FF2B5EF4-FFF2-40B4-BE49-F238E27FC236}">
                <a16:creationId xmlns:a16="http://schemas.microsoft.com/office/drawing/2014/main" id="{73D5ADCC-7B61-6F2A-0252-0A9557F2BCB5}"/>
              </a:ext>
            </a:extLst>
          </p:cNvPr>
          <p:cNvSpPr txBox="1"/>
          <p:nvPr/>
        </p:nvSpPr>
        <p:spPr>
          <a:xfrm>
            <a:off x="6670862" y="3830110"/>
            <a:ext cx="768628" cy="354863"/>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300"/>
              <a:defRPr/>
            </a:pPr>
            <a:r>
              <a:rPr lang="en-US" sz="1733" b="1" i="1" kern="0">
                <a:latin typeface="Helvetica Neue"/>
                <a:ea typeface="Helvetica Neue"/>
                <a:cs typeface="Helvetica Neue"/>
                <a:sym typeface="Helvetica Neue"/>
              </a:rPr>
              <a:t>hours</a:t>
            </a:r>
            <a:endParaRPr lang="en-US" sz="1200" kern="0">
              <a:latin typeface="Arial"/>
              <a:cs typeface="Arial"/>
              <a:sym typeface="Arial"/>
            </a:endParaRPr>
          </a:p>
        </p:txBody>
      </p:sp>
      <p:sp>
        <p:nvSpPr>
          <p:cNvPr id="403" name="Google Shape;403;p54">
            <a:extLst>
              <a:ext uri="{FF2B5EF4-FFF2-40B4-BE49-F238E27FC236}">
                <a16:creationId xmlns:a16="http://schemas.microsoft.com/office/drawing/2014/main" id="{6EFD7DFD-8831-0DF5-600A-D769F28DFBF7}"/>
              </a:ext>
            </a:extLst>
          </p:cNvPr>
          <p:cNvSpPr txBox="1"/>
          <p:nvPr/>
        </p:nvSpPr>
        <p:spPr>
          <a:xfrm>
            <a:off x="8011801" y="3830110"/>
            <a:ext cx="649915" cy="354863"/>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300"/>
              <a:defRPr/>
            </a:pPr>
            <a:r>
              <a:rPr lang="en-US" sz="1733" b="1" i="1" kern="0">
                <a:latin typeface="Helvetica Neue"/>
                <a:ea typeface="Helvetica Neue"/>
                <a:cs typeface="Helvetica Neue"/>
                <a:sym typeface="Helvetica Neue"/>
              </a:rPr>
              <a:t>days</a:t>
            </a:r>
            <a:endParaRPr lang="en-US" sz="1200" kern="0">
              <a:latin typeface="Arial"/>
              <a:cs typeface="Arial"/>
              <a:sym typeface="Arial"/>
            </a:endParaRPr>
          </a:p>
        </p:txBody>
      </p:sp>
      <p:sp>
        <p:nvSpPr>
          <p:cNvPr id="404" name="Google Shape;404;p54">
            <a:extLst>
              <a:ext uri="{FF2B5EF4-FFF2-40B4-BE49-F238E27FC236}">
                <a16:creationId xmlns:a16="http://schemas.microsoft.com/office/drawing/2014/main" id="{EBA6AFA9-242C-CBDE-B1EA-C9E171E8C037}"/>
              </a:ext>
            </a:extLst>
          </p:cNvPr>
          <p:cNvSpPr txBox="1"/>
          <p:nvPr/>
        </p:nvSpPr>
        <p:spPr>
          <a:xfrm>
            <a:off x="9246006" y="3830110"/>
            <a:ext cx="966989" cy="354863"/>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300"/>
              <a:defRPr/>
            </a:pPr>
            <a:r>
              <a:rPr lang="en-US" sz="1733" b="1" i="1" kern="0">
                <a:latin typeface="Helvetica Neue"/>
                <a:ea typeface="Helvetica Neue"/>
                <a:cs typeface="Helvetica Neue"/>
                <a:sym typeface="Helvetica Neue"/>
              </a:rPr>
              <a:t>months</a:t>
            </a:r>
            <a:endParaRPr lang="en-US" sz="1200" kern="0">
              <a:latin typeface="Arial"/>
              <a:cs typeface="Arial"/>
              <a:sym typeface="Arial"/>
            </a:endParaRPr>
          </a:p>
        </p:txBody>
      </p:sp>
      <p:sp>
        <p:nvSpPr>
          <p:cNvPr id="405" name="Google Shape;405;p54">
            <a:extLst>
              <a:ext uri="{FF2B5EF4-FFF2-40B4-BE49-F238E27FC236}">
                <a16:creationId xmlns:a16="http://schemas.microsoft.com/office/drawing/2014/main" id="{3CD43A34-BA29-C548-D3B3-6D620CEB43E5}"/>
              </a:ext>
            </a:extLst>
          </p:cNvPr>
          <p:cNvSpPr txBox="1"/>
          <p:nvPr/>
        </p:nvSpPr>
        <p:spPr>
          <a:xfrm>
            <a:off x="10585484" y="3830110"/>
            <a:ext cx="729561" cy="354863"/>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300"/>
              <a:defRPr/>
            </a:pPr>
            <a:r>
              <a:rPr lang="en-US" sz="1733" b="1" i="1" kern="0">
                <a:latin typeface="Helvetica Neue"/>
                <a:ea typeface="Helvetica Neue"/>
                <a:cs typeface="Helvetica Neue"/>
                <a:sym typeface="Helvetica Neue"/>
              </a:rPr>
              <a:t>years</a:t>
            </a:r>
            <a:endParaRPr lang="en-US" sz="1200" kern="0">
              <a:latin typeface="Arial"/>
              <a:cs typeface="Arial"/>
              <a:sym typeface="Arial"/>
            </a:endParaRPr>
          </a:p>
        </p:txBody>
      </p:sp>
      <p:sp>
        <p:nvSpPr>
          <p:cNvPr id="406" name="Google Shape;406;p54">
            <a:extLst>
              <a:ext uri="{FF2B5EF4-FFF2-40B4-BE49-F238E27FC236}">
                <a16:creationId xmlns:a16="http://schemas.microsoft.com/office/drawing/2014/main" id="{07466DDE-FB5C-E260-9828-C89FE37169C8}"/>
              </a:ext>
            </a:extLst>
          </p:cNvPr>
          <p:cNvSpPr txBox="1"/>
          <p:nvPr/>
        </p:nvSpPr>
        <p:spPr>
          <a:xfrm>
            <a:off x="3000721" y="4026413"/>
            <a:ext cx="887600" cy="334408"/>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300"/>
              <a:defRPr/>
            </a:pPr>
            <a:r>
              <a:rPr lang="en-US" sz="1600" kern="0">
                <a:latin typeface="Helvetica Neue Light"/>
                <a:ea typeface="Helvetica Neue Light"/>
                <a:cs typeface="Helvetica Neue Light"/>
                <a:sym typeface="Helvetica Neue Light"/>
              </a:rPr>
              <a:t>Pulsars</a:t>
            </a:r>
            <a:endParaRPr lang="en-US" sz="1067" kern="0">
              <a:latin typeface="Arial"/>
              <a:cs typeface="Arial"/>
              <a:sym typeface="Arial"/>
            </a:endParaRPr>
          </a:p>
        </p:txBody>
      </p:sp>
      <p:pic>
        <p:nvPicPr>
          <p:cNvPr id="407" name="Google Shape;407;p54" descr="image12.png">
            <a:extLst>
              <a:ext uri="{FF2B5EF4-FFF2-40B4-BE49-F238E27FC236}">
                <a16:creationId xmlns:a16="http://schemas.microsoft.com/office/drawing/2014/main" id="{6756125A-7198-1134-E5F0-A7C023194805}"/>
              </a:ext>
            </a:extLst>
          </p:cNvPr>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8189238" y="4456942"/>
            <a:ext cx="820921" cy="607391"/>
          </a:xfrm>
          <a:prstGeom prst="rect">
            <a:avLst/>
          </a:prstGeom>
          <a:noFill/>
          <a:ln w="12700" cap="flat" cmpd="sng">
            <a:solidFill>
              <a:srgbClr val="000000"/>
            </a:solidFill>
            <a:prstDash val="solid"/>
            <a:miter lim="8000"/>
            <a:headEnd type="none" w="sm" len="sm"/>
            <a:tailEnd type="none" w="sm" len="sm"/>
          </a:ln>
        </p:spPr>
      </p:pic>
      <p:sp>
        <p:nvSpPr>
          <p:cNvPr id="408" name="Google Shape;408;p54">
            <a:extLst>
              <a:ext uri="{FF2B5EF4-FFF2-40B4-BE49-F238E27FC236}">
                <a16:creationId xmlns:a16="http://schemas.microsoft.com/office/drawing/2014/main" id="{94850F09-3417-C957-3F45-3A357068738B}"/>
              </a:ext>
            </a:extLst>
          </p:cNvPr>
          <p:cNvSpPr txBox="1"/>
          <p:nvPr/>
        </p:nvSpPr>
        <p:spPr>
          <a:xfrm>
            <a:off x="8202115" y="4135247"/>
            <a:ext cx="795200" cy="334408"/>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300"/>
              <a:defRPr/>
            </a:pPr>
            <a:r>
              <a:rPr lang="en-US" sz="1600" kern="0">
                <a:latin typeface="Helvetica Neue Light"/>
                <a:ea typeface="Helvetica Neue Light"/>
                <a:cs typeface="Helvetica Neue Light"/>
                <a:sym typeface="Helvetica Neue Light"/>
              </a:rPr>
              <a:t>Novae</a:t>
            </a:r>
            <a:endParaRPr lang="en-US" sz="1067" kern="0">
              <a:latin typeface="Arial"/>
              <a:cs typeface="Arial"/>
              <a:sym typeface="Arial"/>
            </a:endParaRPr>
          </a:p>
        </p:txBody>
      </p:sp>
      <p:pic>
        <p:nvPicPr>
          <p:cNvPr id="409" name="Google Shape;409;p54" descr="image20.jpg">
            <a:extLst>
              <a:ext uri="{FF2B5EF4-FFF2-40B4-BE49-F238E27FC236}">
                <a16:creationId xmlns:a16="http://schemas.microsoft.com/office/drawing/2014/main" id="{52092CE0-60C1-F91E-F7EC-B0876CA581D0}"/>
              </a:ext>
            </a:extLst>
          </p:cNvPr>
          <p:cNvPicPr preferRelativeResize="0"/>
          <p:nvPr/>
        </p:nvPicPr>
        <p:blipFill rotWithShape="1">
          <a:blip r:embed="rId4">
            <a:alphaModFix/>
          </a:blip>
          <a:srcRect/>
          <a:stretch/>
        </p:blipFill>
        <p:spPr>
          <a:xfrm>
            <a:off x="10347335" y="4665996"/>
            <a:ext cx="1110317" cy="724657"/>
          </a:xfrm>
          <a:prstGeom prst="rect">
            <a:avLst/>
          </a:prstGeom>
          <a:noFill/>
          <a:ln w="12700" cap="flat" cmpd="sng">
            <a:solidFill>
              <a:srgbClr val="000000"/>
            </a:solidFill>
            <a:prstDash val="solid"/>
            <a:miter lim="8000"/>
            <a:headEnd type="none" w="sm" len="sm"/>
            <a:tailEnd type="none" w="sm" len="sm"/>
          </a:ln>
        </p:spPr>
      </p:pic>
      <p:sp>
        <p:nvSpPr>
          <p:cNvPr id="410" name="Google Shape;410;p54">
            <a:extLst>
              <a:ext uri="{FF2B5EF4-FFF2-40B4-BE49-F238E27FC236}">
                <a16:creationId xmlns:a16="http://schemas.microsoft.com/office/drawing/2014/main" id="{73D36A06-2131-98C2-7F95-EE662E9BBABB}"/>
              </a:ext>
            </a:extLst>
          </p:cNvPr>
          <p:cNvSpPr txBox="1"/>
          <p:nvPr/>
        </p:nvSpPr>
        <p:spPr>
          <a:xfrm>
            <a:off x="9825700" y="4307130"/>
            <a:ext cx="2153600" cy="334408"/>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300"/>
              <a:defRPr/>
            </a:pPr>
            <a:r>
              <a:rPr lang="el-GR" sz="1600" kern="0" err="1">
                <a:latin typeface="Helvetica Neue Light"/>
                <a:ea typeface="Helvetica Neue Light"/>
                <a:cs typeface="Helvetica Neue Light"/>
                <a:sym typeface="Helvetica Neue Light"/>
              </a:rPr>
              <a:t>γ</a:t>
            </a:r>
            <a:r>
              <a:rPr lang="el-GR" sz="1600" kern="0">
                <a:latin typeface="Helvetica Neue Light"/>
                <a:ea typeface="Helvetica Neue Light"/>
                <a:cs typeface="Helvetica Neue Light"/>
                <a:sym typeface="Helvetica Neue Light"/>
              </a:rPr>
              <a:t>-</a:t>
            </a:r>
            <a:r>
              <a:rPr lang="en-US" sz="1600" kern="0">
                <a:latin typeface="Helvetica Neue Light"/>
                <a:ea typeface="Helvetica Neue Light"/>
                <a:cs typeface="Helvetica Neue Light"/>
                <a:sym typeface="Helvetica Neue Light"/>
              </a:rPr>
              <a:t>ray</a:t>
            </a:r>
            <a:r>
              <a:rPr lang="en-US" sz="1067" kern="0">
                <a:latin typeface="Arial"/>
                <a:cs typeface="Arial"/>
                <a:sym typeface="Arial"/>
              </a:rPr>
              <a:t> </a:t>
            </a:r>
            <a:r>
              <a:rPr lang="en-US" sz="1600" kern="0">
                <a:latin typeface="Helvetica Neue Light"/>
                <a:ea typeface="Helvetica Neue Light"/>
                <a:cs typeface="Helvetica Neue Light"/>
                <a:sym typeface="Helvetica Neue Light"/>
              </a:rPr>
              <a:t>Binaries</a:t>
            </a:r>
            <a:endParaRPr lang="en-US" sz="1067" kern="0">
              <a:latin typeface="Arial"/>
              <a:cs typeface="Arial"/>
              <a:sym typeface="Arial"/>
            </a:endParaRPr>
          </a:p>
        </p:txBody>
      </p:sp>
      <p:sp>
        <p:nvSpPr>
          <p:cNvPr id="411" name="Google Shape;411;p54">
            <a:extLst>
              <a:ext uri="{FF2B5EF4-FFF2-40B4-BE49-F238E27FC236}">
                <a16:creationId xmlns:a16="http://schemas.microsoft.com/office/drawing/2014/main" id="{333AA1E8-CF18-068F-2523-E5C7FBCF9A4B}"/>
              </a:ext>
            </a:extLst>
          </p:cNvPr>
          <p:cNvSpPr txBox="1"/>
          <p:nvPr/>
        </p:nvSpPr>
        <p:spPr>
          <a:xfrm>
            <a:off x="6938349" y="5071603"/>
            <a:ext cx="1492400" cy="334408"/>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300"/>
              <a:defRPr/>
            </a:pPr>
            <a:r>
              <a:rPr lang="en-US" sz="1600" kern="0">
                <a:latin typeface="Helvetica Neue Light"/>
                <a:ea typeface="Helvetica Neue Light"/>
                <a:cs typeface="Helvetica Neue Light"/>
                <a:sym typeface="Helvetica Neue Light"/>
              </a:rPr>
              <a:t>Blazar Flares</a:t>
            </a:r>
            <a:endParaRPr lang="en-US" sz="1067" kern="0">
              <a:latin typeface="Arial"/>
              <a:cs typeface="Arial"/>
              <a:sym typeface="Arial"/>
            </a:endParaRPr>
          </a:p>
        </p:txBody>
      </p:sp>
      <p:sp>
        <p:nvSpPr>
          <p:cNvPr id="412" name="Google Shape;412;p54">
            <a:extLst>
              <a:ext uri="{FF2B5EF4-FFF2-40B4-BE49-F238E27FC236}">
                <a16:creationId xmlns:a16="http://schemas.microsoft.com/office/drawing/2014/main" id="{2D0CB49B-7FB4-04C1-1523-AB0406305417}"/>
              </a:ext>
            </a:extLst>
          </p:cNvPr>
          <p:cNvSpPr txBox="1"/>
          <p:nvPr/>
        </p:nvSpPr>
        <p:spPr>
          <a:xfrm>
            <a:off x="4058796" y="5260217"/>
            <a:ext cx="729200" cy="334408"/>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300"/>
              <a:defRPr/>
            </a:pPr>
            <a:r>
              <a:rPr lang="en-US" sz="1600" kern="0">
                <a:latin typeface="Helvetica Neue Light"/>
                <a:ea typeface="Helvetica Neue Light"/>
                <a:cs typeface="Helvetica Neue Light"/>
                <a:sym typeface="Helvetica Neue Light"/>
              </a:rPr>
              <a:t>GRBs</a:t>
            </a:r>
            <a:endParaRPr lang="en-US" sz="1067" kern="0">
              <a:latin typeface="Arial"/>
              <a:cs typeface="Arial"/>
              <a:sym typeface="Arial"/>
            </a:endParaRPr>
          </a:p>
        </p:txBody>
      </p:sp>
      <p:pic>
        <p:nvPicPr>
          <p:cNvPr id="413" name="Google Shape;413;p54" descr="image05.png">
            <a:extLst>
              <a:ext uri="{FF2B5EF4-FFF2-40B4-BE49-F238E27FC236}">
                <a16:creationId xmlns:a16="http://schemas.microsoft.com/office/drawing/2014/main" id="{86BA1DF9-B44C-FFAC-2ECA-EDADCB060093}"/>
              </a:ext>
            </a:extLst>
          </p:cNvPr>
          <p:cNvPicPr preferRelativeResize="0"/>
          <p:nvPr/>
        </p:nvPicPr>
        <p:blipFill rotWithShape="1">
          <a:blip r:embed="rId5">
            <a:alphaModFix/>
          </a:blip>
          <a:srcRect/>
          <a:stretch/>
        </p:blipFill>
        <p:spPr>
          <a:xfrm>
            <a:off x="2366692" y="5948402"/>
            <a:ext cx="715416" cy="592773"/>
          </a:xfrm>
          <a:prstGeom prst="rect">
            <a:avLst/>
          </a:prstGeom>
          <a:noFill/>
          <a:ln w="12700" cap="flat" cmpd="sng">
            <a:solidFill>
              <a:srgbClr val="000000"/>
            </a:solidFill>
            <a:prstDash val="solid"/>
            <a:round/>
            <a:headEnd type="none" w="sm" len="sm"/>
            <a:tailEnd type="none" w="sm" len="sm"/>
          </a:ln>
        </p:spPr>
      </p:pic>
      <p:sp>
        <p:nvSpPr>
          <p:cNvPr id="414" name="Google Shape;414;p54">
            <a:extLst>
              <a:ext uri="{FF2B5EF4-FFF2-40B4-BE49-F238E27FC236}">
                <a16:creationId xmlns:a16="http://schemas.microsoft.com/office/drawing/2014/main" id="{F8FD9F64-9D96-8D19-5E6C-FA3F279884FD}"/>
              </a:ext>
            </a:extLst>
          </p:cNvPr>
          <p:cNvSpPr txBox="1"/>
          <p:nvPr/>
        </p:nvSpPr>
        <p:spPr>
          <a:xfrm>
            <a:off x="1863616" y="5349604"/>
            <a:ext cx="1721600" cy="580629"/>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300"/>
              <a:defRPr/>
            </a:pPr>
            <a:r>
              <a:rPr lang="en-US" sz="1600" kern="0">
                <a:latin typeface="Helvetica Neue Light"/>
                <a:ea typeface="Helvetica Neue Light"/>
                <a:cs typeface="Helvetica Neue Light"/>
                <a:sym typeface="Helvetica Neue Light"/>
              </a:rPr>
              <a:t>Terrestrial </a:t>
            </a:r>
            <a:r>
              <a:rPr lang="el-GR" sz="1600" kern="0">
                <a:latin typeface="Helvetica Neue Light"/>
                <a:ea typeface="Helvetica Neue Light"/>
                <a:cs typeface="Helvetica Neue Light"/>
                <a:sym typeface="Helvetica Neue Light"/>
              </a:rPr>
              <a:t>γ-</a:t>
            </a:r>
            <a:r>
              <a:rPr lang="en-US" sz="1600" kern="0">
                <a:latin typeface="Helvetica Neue Light"/>
                <a:ea typeface="Helvetica Neue Light"/>
                <a:cs typeface="Helvetica Neue Light"/>
                <a:sym typeface="Helvetica Neue Light"/>
              </a:rPr>
              <a:t>ray</a:t>
            </a:r>
            <a:endParaRPr lang="en-US" sz="1067" kern="0">
              <a:latin typeface="Arial"/>
              <a:cs typeface="Arial"/>
              <a:sym typeface="Arial"/>
            </a:endParaRPr>
          </a:p>
          <a:p>
            <a:pPr algn="ctr" defTabSz="1219170">
              <a:buClr>
                <a:srgbClr val="000000"/>
              </a:buClr>
              <a:buSzPts val="1300"/>
              <a:defRPr/>
            </a:pPr>
            <a:r>
              <a:rPr lang="en-US" sz="1600" kern="0">
                <a:latin typeface="Helvetica Neue Light"/>
                <a:ea typeface="Helvetica Neue Light"/>
                <a:cs typeface="Helvetica Neue Light"/>
                <a:sym typeface="Helvetica Neue Light"/>
              </a:rPr>
              <a:t>Flashes </a:t>
            </a:r>
            <a:endParaRPr lang="en-US" sz="1067" kern="0">
              <a:latin typeface="Arial"/>
              <a:cs typeface="Arial"/>
              <a:sym typeface="Arial"/>
            </a:endParaRPr>
          </a:p>
        </p:txBody>
      </p:sp>
      <p:pic>
        <p:nvPicPr>
          <p:cNvPr id="415" name="Google Shape;415;p54" descr="image28.jpg">
            <a:extLst>
              <a:ext uri="{FF2B5EF4-FFF2-40B4-BE49-F238E27FC236}">
                <a16:creationId xmlns:a16="http://schemas.microsoft.com/office/drawing/2014/main" id="{55C683E4-7139-7536-3E13-4FF40FB915C0}"/>
              </a:ext>
            </a:extLst>
          </p:cNvPr>
          <p:cNvPicPr preferRelativeResize="0"/>
          <p:nvPr/>
        </p:nvPicPr>
        <p:blipFill rotWithShape="1">
          <a:blip r:embed="rId6">
            <a:alphaModFix/>
          </a:blip>
          <a:srcRect/>
          <a:stretch/>
        </p:blipFill>
        <p:spPr>
          <a:xfrm flipH="1">
            <a:off x="5806873" y="4485407"/>
            <a:ext cx="931871" cy="901899"/>
          </a:xfrm>
          <a:prstGeom prst="rect">
            <a:avLst/>
          </a:prstGeom>
          <a:noFill/>
          <a:ln w="12700" cap="flat" cmpd="sng">
            <a:solidFill>
              <a:srgbClr val="000000"/>
            </a:solidFill>
            <a:prstDash val="solid"/>
            <a:miter lim="8000"/>
            <a:headEnd type="none" w="sm" len="sm"/>
            <a:tailEnd type="none" w="sm" len="sm"/>
          </a:ln>
        </p:spPr>
      </p:pic>
      <p:sp>
        <p:nvSpPr>
          <p:cNvPr id="416" name="Google Shape;416;p54">
            <a:extLst>
              <a:ext uri="{FF2B5EF4-FFF2-40B4-BE49-F238E27FC236}">
                <a16:creationId xmlns:a16="http://schemas.microsoft.com/office/drawing/2014/main" id="{3AC677F0-D908-BDDB-3741-740E7FA9DA52}"/>
              </a:ext>
            </a:extLst>
          </p:cNvPr>
          <p:cNvSpPr txBox="1"/>
          <p:nvPr/>
        </p:nvSpPr>
        <p:spPr>
          <a:xfrm>
            <a:off x="5592804" y="4149112"/>
            <a:ext cx="1360000" cy="334408"/>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300"/>
              <a:defRPr/>
            </a:pPr>
            <a:r>
              <a:rPr lang="en-US" sz="1600" kern="0">
                <a:latin typeface="Helvetica Neue Light"/>
                <a:ea typeface="Helvetica Neue Light"/>
                <a:cs typeface="Helvetica Neue Light"/>
                <a:sym typeface="Helvetica Neue Light"/>
              </a:rPr>
              <a:t>Solar Flares</a:t>
            </a:r>
            <a:endParaRPr lang="en-US" sz="1067" kern="0">
              <a:latin typeface="Arial"/>
              <a:cs typeface="Arial"/>
              <a:sym typeface="Arial"/>
            </a:endParaRPr>
          </a:p>
        </p:txBody>
      </p:sp>
      <p:pic>
        <p:nvPicPr>
          <p:cNvPr id="417" name="Google Shape;417;p54" descr="Image">
            <a:extLst>
              <a:ext uri="{FF2B5EF4-FFF2-40B4-BE49-F238E27FC236}">
                <a16:creationId xmlns:a16="http://schemas.microsoft.com/office/drawing/2014/main" id="{A3031662-3702-86DB-2BB9-27C520F3D02B}"/>
              </a:ext>
            </a:extLst>
          </p:cNvPr>
          <p:cNvPicPr preferRelativeResize="0"/>
          <p:nvPr/>
        </p:nvPicPr>
        <p:blipFill rotWithShape="1">
          <a:blip r:embed="rId7" cstate="hqprint">
            <a:alphaModFix/>
            <a:extLst>
              <a:ext uri="{28A0092B-C50C-407E-A947-70E740481C1C}">
                <a14:useLocalDpi xmlns:a14="http://schemas.microsoft.com/office/drawing/2010/main"/>
              </a:ext>
            </a:extLst>
          </a:blip>
          <a:srcRect/>
          <a:stretch/>
        </p:blipFill>
        <p:spPr>
          <a:xfrm>
            <a:off x="8308553" y="5709785"/>
            <a:ext cx="1129505" cy="847129"/>
          </a:xfrm>
          <a:prstGeom prst="rect">
            <a:avLst/>
          </a:prstGeom>
          <a:noFill/>
          <a:ln>
            <a:noFill/>
          </a:ln>
        </p:spPr>
      </p:pic>
      <p:sp>
        <p:nvSpPr>
          <p:cNvPr id="418" name="Google Shape;418;p54">
            <a:extLst>
              <a:ext uri="{FF2B5EF4-FFF2-40B4-BE49-F238E27FC236}">
                <a16:creationId xmlns:a16="http://schemas.microsoft.com/office/drawing/2014/main" id="{B47D776F-155C-7FA4-FE9E-33CC5680F0E1}"/>
              </a:ext>
            </a:extLst>
          </p:cNvPr>
          <p:cNvSpPr txBox="1"/>
          <p:nvPr/>
        </p:nvSpPr>
        <p:spPr>
          <a:xfrm>
            <a:off x="8148703" y="5370867"/>
            <a:ext cx="1346400" cy="334408"/>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300"/>
              <a:defRPr/>
            </a:pPr>
            <a:r>
              <a:rPr lang="en-US" sz="1600" kern="0">
                <a:latin typeface="Helvetica Neue Light"/>
                <a:ea typeface="Helvetica Neue Light"/>
                <a:cs typeface="Helvetica Neue Light"/>
                <a:sym typeface="Helvetica Neue Light"/>
              </a:rPr>
              <a:t>Crab Flares</a:t>
            </a:r>
            <a:endParaRPr lang="en-US" sz="1067" kern="0">
              <a:latin typeface="Arial"/>
              <a:cs typeface="Arial"/>
              <a:sym typeface="Arial"/>
            </a:endParaRPr>
          </a:p>
        </p:txBody>
      </p:sp>
      <p:sp>
        <p:nvSpPr>
          <p:cNvPr id="419" name="Google Shape;419;p54">
            <a:extLst>
              <a:ext uri="{FF2B5EF4-FFF2-40B4-BE49-F238E27FC236}">
                <a16:creationId xmlns:a16="http://schemas.microsoft.com/office/drawing/2014/main" id="{309D4CD8-6196-F8D1-A60D-AE1C41E20F61}"/>
              </a:ext>
            </a:extLst>
          </p:cNvPr>
          <p:cNvSpPr txBox="1"/>
          <p:nvPr/>
        </p:nvSpPr>
        <p:spPr>
          <a:xfrm>
            <a:off x="1467059" y="-99301"/>
            <a:ext cx="9709293" cy="703740"/>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3000"/>
              <a:defRPr/>
            </a:pPr>
            <a:r>
              <a:rPr lang="en" sz="4000" b="1" i="1" kern="0">
                <a:latin typeface="Helvetica Neue"/>
                <a:ea typeface="Helvetica Neue"/>
                <a:cs typeface="Helvetica Neue"/>
                <a:sym typeface="Helvetica Neue"/>
              </a:rPr>
              <a:t>Fermi</a:t>
            </a:r>
            <a:r>
              <a:rPr lang="en" sz="4000" b="1" kern="0">
                <a:latin typeface="Helvetica Neue"/>
                <a:ea typeface="Helvetica Neue"/>
                <a:cs typeface="Helvetica Neue"/>
                <a:sym typeface="Helvetica Neue"/>
              </a:rPr>
              <a:t> Transient Searches &amp; Catalogs</a:t>
            </a:r>
            <a:endParaRPr sz="1200" kern="0">
              <a:latin typeface="Arial"/>
              <a:cs typeface="Arial"/>
              <a:sym typeface="Arial"/>
            </a:endParaRPr>
          </a:p>
        </p:txBody>
      </p:sp>
      <p:sp>
        <p:nvSpPr>
          <p:cNvPr id="420" name="Google Shape;420;p54">
            <a:extLst>
              <a:ext uri="{FF2B5EF4-FFF2-40B4-BE49-F238E27FC236}">
                <a16:creationId xmlns:a16="http://schemas.microsoft.com/office/drawing/2014/main" id="{B5E42761-1A0D-C38D-1882-4E0DD600C504}"/>
              </a:ext>
            </a:extLst>
          </p:cNvPr>
          <p:cNvSpPr txBox="1"/>
          <p:nvPr/>
        </p:nvSpPr>
        <p:spPr>
          <a:xfrm>
            <a:off x="6931209" y="2292139"/>
            <a:ext cx="2543200" cy="1196182"/>
          </a:xfrm>
          <a:prstGeom prst="rect">
            <a:avLst/>
          </a:prstGeom>
          <a:noFill/>
          <a:ln w="25400" cap="flat" cmpd="sng">
            <a:solidFill>
              <a:srgbClr val="FF40FF"/>
            </a:solidFill>
            <a:prstDash val="solid"/>
            <a:miter lim="400000"/>
            <a:headEnd type="none" w="sm" len="sm"/>
            <a:tailEnd type="none" w="sm" len="sm"/>
          </a:ln>
        </p:spPr>
        <p:txBody>
          <a:bodyPr spcFirstLastPara="1" wrap="square" lIns="43667" tIns="43667" rIns="43667" bIns="43667" anchor="ctr" anchorCtr="0">
            <a:spAutoFit/>
          </a:bodyPr>
          <a:lstStyle/>
          <a:p>
            <a:pPr algn="ctr" defTabSz="1219170">
              <a:buClr>
                <a:srgbClr val="000000"/>
              </a:buClr>
              <a:buSzPts val="1000"/>
              <a:defRPr/>
            </a:pPr>
            <a:r>
              <a:rPr lang="en-US" sz="1200" b="1" kern="0">
                <a:latin typeface="Helvetica Neue"/>
                <a:ea typeface="Helvetica Neue"/>
                <a:cs typeface="Helvetica Neue"/>
                <a:sym typeface="Helvetica Neue"/>
              </a:rPr>
              <a:t>LAT Automated Science Processing (ASP) + Flare Advocates</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Likelihood</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6 &amp; 24 hour</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ATels, GCN notices (on AGN)</a:t>
            </a:r>
            <a:endParaRPr lang="en-US" sz="1067" kern="0">
              <a:latin typeface="Arial"/>
              <a:cs typeface="Arial"/>
              <a:sym typeface="Arial"/>
            </a:endParaRPr>
          </a:p>
        </p:txBody>
      </p:sp>
      <p:sp>
        <p:nvSpPr>
          <p:cNvPr id="421" name="Google Shape;421;p54">
            <a:extLst>
              <a:ext uri="{FF2B5EF4-FFF2-40B4-BE49-F238E27FC236}">
                <a16:creationId xmlns:a16="http://schemas.microsoft.com/office/drawing/2014/main" id="{AAC37BC0-6C5E-6200-D985-0DE551C01392}"/>
              </a:ext>
            </a:extLst>
          </p:cNvPr>
          <p:cNvSpPr txBox="1"/>
          <p:nvPr/>
        </p:nvSpPr>
        <p:spPr>
          <a:xfrm>
            <a:off x="7761409" y="628002"/>
            <a:ext cx="3786000" cy="642185"/>
          </a:xfrm>
          <a:prstGeom prst="rect">
            <a:avLst/>
          </a:prstGeom>
          <a:noFill/>
          <a:ln w="25400" cap="flat" cmpd="sng">
            <a:solidFill>
              <a:srgbClr val="0433FF"/>
            </a:solidFill>
            <a:prstDash val="solid"/>
            <a:miter lim="400000"/>
            <a:headEnd type="none" w="sm" len="sm"/>
            <a:tailEnd type="none" w="sm" len="sm"/>
          </a:ln>
        </p:spPr>
        <p:txBody>
          <a:bodyPr spcFirstLastPara="1" wrap="square" lIns="43667" tIns="43667" rIns="43667" bIns="43667" anchor="ctr" anchorCtr="0">
            <a:spAutoFit/>
          </a:bodyPr>
          <a:lstStyle/>
          <a:p>
            <a:pPr algn="ctr" defTabSz="1219170">
              <a:buClr>
                <a:srgbClr val="000000"/>
              </a:buClr>
              <a:buSzPts val="1000"/>
              <a:defRPr/>
            </a:pPr>
            <a:r>
              <a:rPr lang="en-US" sz="1200" b="1" i="1" kern="0">
                <a:latin typeface="Helvetica Neue"/>
                <a:ea typeface="Helvetica Neue"/>
                <a:cs typeface="Helvetica Neue"/>
                <a:sym typeface="Helvetica Neue"/>
              </a:rPr>
              <a:t>Fermi</a:t>
            </a:r>
            <a:r>
              <a:rPr lang="en-US" sz="1200" b="1" kern="0">
                <a:latin typeface="Helvetica Neue"/>
                <a:ea typeface="Helvetica Neue"/>
                <a:cs typeface="Helvetica Neue"/>
                <a:sym typeface="Helvetica Neue"/>
              </a:rPr>
              <a:t> All-sky Variability Analysis (FAVA)</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Aperture Photometry, 1 week</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ATels, FAV catalogs</a:t>
            </a:r>
            <a:endParaRPr lang="en-US" sz="1067" kern="0">
              <a:latin typeface="Arial"/>
              <a:cs typeface="Arial"/>
              <a:sym typeface="Arial"/>
            </a:endParaRPr>
          </a:p>
        </p:txBody>
      </p:sp>
      <p:sp>
        <p:nvSpPr>
          <p:cNvPr id="422" name="Google Shape;422;p54">
            <a:extLst>
              <a:ext uri="{FF2B5EF4-FFF2-40B4-BE49-F238E27FC236}">
                <a16:creationId xmlns:a16="http://schemas.microsoft.com/office/drawing/2014/main" id="{EE8039AA-4C15-DF33-C758-4ECCA77D38D4}"/>
              </a:ext>
            </a:extLst>
          </p:cNvPr>
          <p:cNvSpPr txBox="1"/>
          <p:nvPr/>
        </p:nvSpPr>
        <p:spPr>
          <a:xfrm>
            <a:off x="3572145" y="1539426"/>
            <a:ext cx="3201200" cy="826851"/>
          </a:xfrm>
          <a:prstGeom prst="rect">
            <a:avLst/>
          </a:prstGeom>
          <a:noFill/>
          <a:ln w="25400" cap="flat" cmpd="sng">
            <a:solidFill>
              <a:srgbClr val="00F900"/>
            </a:solidFill>
            <a:prstDash val="solid"/>
            <a:miter lim="400000"/>
            <a:headEnd type="none" w="sm" len="sm"/>
            <a:tailEnd type="none" w="sm" len="sm"/>
          </a:ln>
        </p:spPr>
        <p:txBody>
          <a:bodyPr spcFirstLastPara="1" wrap="square" lIns="43667" tIns="43667" rIns="43667" bIns="43667" anchor="ctr" anchorCtr="0">
            <a:spAutoFit/>
          </a:bodyPr>
          <a:lstStyle/>
          <a:p>
            <a:pPr algn="ctr" defTabSz="1219170">
              <a:buClr>
                <a:srgbClr val="000000"/>
              </a:buClr>
              <a:buSzPts val="1000"/>
              <a:defRPr/>
            </a:pPr>
            <a:r>
              <a:rPr lang="en-US" sz="1200" b="1" kern="0">
                <a:latin typeface="Helvetica Neue"/>
                <a:ea typeface="Helvetica Neue"/>
                <a:cs typeface="Helvetica Neue"/>
                <a:sym typeface="Helvetica Neue"/>
              </a:rPr>
              <a:t>LAT Burst Advocate Tool</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Likelihood Around GBM/BAT triggers</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100 s, 1000 s</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LAT Team - Results in GCNs</a:t>
            </a:r>
            <a:endParaRPr lang="en-US" sz="1067" kern="0">
              <a:latin typeface="Arial"/>
              <a:cs typeface="Arial"/>
              <a:sym typeface="Arial"/>
            </a:endParaRPr>
          </a:p>
        </p:txBody>
      </p:sp>
      <p:sp>
        <p:nvSpPr>
          <p:cNvPr id="423" name="Google Shape;423;p54">
            <a:extLst>
              <a:ext uri="{FF2B5EF4-FFF2-40B4-BE49-F238E27FC236}">
                <a16:creationId xmlns:a16="http://schemas.microsoft.com/office/drawing/2014/main" id="{B618512D-A98F-1A4C-E587-DBB943D847C9}"/>
              </a:ext>
            </a:extLst>
          </p:cNvPr>
          <p:cNvSpPr txBox="1"/>
          <p:nvPr/>
        </p:nvSpPr>
        <p:spPr>
          <a:xfrm>
            <a:off x="3182863" y="504997"/>
            <a:ext cx="4193200" cy="1011517"/>
          </a:xfrm>
          <a:prstGeom prst="rect">
            <a:avLst/>
          </a:prstGeom>
          <a:noFill/>
          <a:ln w="25400" cap="flat" cmpd="sng">
            <a:solidFill>
              <a:srgbClr val="FF2600"/>
            </a:solidFill>
            <a:prstDash val="solid"/>
            <a:miter lim="400000"/>
            <a:headEnd type="none" w="sm" len="sm"/>
            <a:tailEnd type="none" w="sm" len="sm"/>
          </a:ln>
        </p:spPr>
        <p:txBody>
          <a:bodyPr spcFirstLastPara="1" wrap="square" lIns="43667" tIns="43667" rIns="43667" bIns="43667" anchor="ctr" anchorCtr="0">
            <a:spAutoFit/>
          </a:bodyPr>
          <a:lstStyle/>
          <a:p>
            <a:pPr algn="ctr" defTabSz="1219170">
              <a:buClr>
                <a:srgbClr val="000000"/>
              </a:buClr>
              <a:buSzPts val="1000"/>
              <a:defRPr/>
            </a:pPr>
            <a:r>
              <a:rPr lang="en-US" sz="1200" b="1" kern="0">
                <a:latin typeface="Helvetica Neue"/>
                <a:ea typeface="Helvetica Neue"/>
                <a:cs typeface="Helvetica Neue"/>
                <a:sym typeface="Helvetica Neue"/>
              </a:rPr>
              <a:t>LAT Transient Factory (LTF)</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Likelihood Around GBM/BAT triggers</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seconds to orbits</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LAT Team - Results in GCNs</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Triggered + Blind Search</a:t>
            </a:r>
            <a:endParaRPr lang="en-US" sz="1067" kern="0">
              <a:latin typeface="Arial"/>
              <a:cs typeface="Arial"/>
              <a:sym typeface="Arial"/>
            </a:endParaRPr>
          </a:p>
        </p:txBody>
      </p:sp>
      <p:sp>
        <p:nvSpPr>
          <p:cNvPr id="425" name="Google Shape;425;p54">
            <a:extLst>
              <a:ext uri="{FF2B5EF4-FFF2-40B4-BE49-F238E27FC236}">
                <a16:creationId xmlns:a16="http://schemas.microsoft.com/office/drawing/2014/main" id="{8DA0C961-9C38-F91B-AE14-36D319F972DF}"/>
              </a:ext>
            </a:extLst>
          </p:cNvPr>
          <p:cNvSpPr/>
          <p:nvPr/>
        </p:nvSpPr>
        <p:spPr>
          <a:xfrm>
            <a:off x="874467" y="3768318"/>
            <a:ext cx="10808525" cy="84369"/>
          </a:xfrm>
          <a:prstGeom prst="rect">
            <a:avLst/>
          </a:prstGeom>
          <a:gradFill>
            <a:gsLst>
              <a:gs pos="0">
                <a:srgbClr val="000000"/>
              </a:gs>
              <a:gs pos="100000">
                <a:srgbClr val="D6D6D6"/>
              </a:gs>
            </a:gsLst>
            <a:lin ang="10800000" scaled="0"/>
          </a:gradFill>
          <a:ln>
            <a:noFill/>
          </a:ln>
          <a:effectLst>
            <a:outerShdw blurRad="38100" dist="25400" dir="5400000" rotWithShape="0">
              <a:srgbClr val="000000">
                <a:alpha val="49803"/>
              </a:srgbClr>
            </a:outerShdw>
          </a:effectLst>
        </p:spPr>
        <p:txBody>
          <a:bodyPr spcFirstLastPara="1" wrap="square" lIns="43667" tIns="43667" rIns="43667" bIns="43667" anchor="ctr" anchorCtr="0">
            <a:noAutofit/>
          </a:bodyPr>
          <a:lstStyle/>
          <a:p>
            <a:pPr algn="ctr" defTabSz="1219170">
              <a:buClr>
                <a:srgbClr val="FFFFFF"/>
              </a:buClr>
              <a:buSzPts val="2300"/>
              <a:defRPr/>
            </a:pPr>
            <a:endParaRPr lang="en-US" sz="3067" kern="0">
              <a:latin typeface="Helvetica Neue Light"/>
              <a:ea typeface="Helvetica Neue Light"/>
              <a:cs typeface="Helvetica Neue Light"/>
              <a:sym typeface="Helvetica Neue Light"/>
            </a:endParaRPr>
          </a:p>
        </p:txBody>
      </p:sp>
      <p:cxnSp>
        <p:nvCxnSpPr>
          <p:cNvPr id="426" name="Google Shape;426;p54">
            <a:extLst>
              <a:ext uri="{FF2B5EF4-FFF2-40B4-BE49-F238E27FC236}">
                <a16:creationId xmlns:a16="http://schemas.microsoft.com/office/drawing/2014/main" id="{86636095-6101-BBF8-8ACE-339602709E17}"/>
              </a:ext>
            </a:extLst>
          </p:cNvPr>
          <p:cNvCxnSpPr/>
          <p:nvPr/>
        </p:nvCxnSpPr>
        <p:spPr>
          <a:xfrm>
            <a:off x="3754860" y="3475812"/>
            <a:ext cx="2566845" cy="1"/>
          </a:xfrm>
          <a:prstGeom prst="straightConnector1">
            <a:avLst/>
          </a:prstGeom>
          <a:noFill/>
          <a:ln w="25400" cap="flat" cmpd="sng">
            <a:solidFill>
              <a:srgbClr val="00F900"/>
            </a:solidFill>
            <a:prstDash val="solid"/>
            <a:miter lim="400000"/>
            <a:headEnd type="triangle" w="med" len="med"/>
            <a:tailEnd type="triangle" w="med" len="med"/>
          </a:ln>
        </p:spPr>
      </p:cxnSp>
      <p:cxnSp>
        <p:nvCxnSpPr>
          <p:cNvPr id="427" name="Google Shape;427;p54">
            <a:extLst>
              <a:ext uri="{FF2B5EF4-FFF2-40B4-BE49-F238E27FC236}">
                <a16:creationId xmlns:a16="http://schemas.microsoft.com/office/drawing/2014/main" id="{2900D498-2DB6-C978-3FC3-1B6517C369EB}"/>
              </a:ext>
            </a:extLst>
          </p:cNvPr>
          <p:cNvCxnSpPr/>
          <p:nvPr/>
        </p:nvCxnSpPr>
        <p:spPr>
          <a:xfrm>
            <a:off x="3754860" y="3382652"/>
            <a:ext cx="3526368" cy="1"/>
          </a:xfrm>
          <a:prstGeom prst="straightConnector1">
            <a:avLst/>
          </a:prstGeom>
          <a:noFill/>
          <a:ln w="25400" cap="flat" cmpd="sng">
            <a:solidFill>
              <a:srgbClr val="FF2600"/>
            </a:solidFill>
            <a:prstDash val="solid"/>
            <a:miter lim="400000"/>
            <a:headEnd type="triangle" w="med" len="med"/>
            <a:tailEnd type="triangle" w="med" len="med"/>
          </a:ln>
        </p:spPr>
      </p:cxnSp>
      <p:cxnSp>
        <p:nvCxnSpPr>
          <p:cNvPr id="428" name="Google Shape;428;p54">
            <a:extLst>
              <a:ext uri="{FF2B5EF4-FFF2-40B4-BE49-F238E27FC236}">
                <a16:creationId xmlns:a16="http://schemas.microsoft.com/office/drawing/2014/main" id="{BCD3027B-98C6-D134-A272-4ACE7B58915A}"/>
              </a:ext>
            </a:extLst>
          </p:cNvPr>
          <p:cNvCxnSpPr/>
          <p:nvPr/>
        </p:nvCxnSpPr>
        <p:spPr>
          <a:xfrm>
            <a:off x="7053338" y="3606472"/>
            <a:ext cx="2566845" cy="1"/>
          </a:xfrm>
          <a:prstGeom prst="straightConnector1">
            <a:avLst/>
          </a:prstGeom>
          <a:noFill/>
          <a:ln w="25400" cap="flat" cmpd="sng">
            <a:solidFill>
              <a:srgbClr val="FF40FF"/>
            </a:solidFill>
            <a:prstDash val="solid"/>
            <a:miter lim="400000"/>
            <a:headEnd type="triangle" w="med" len="med"/>
            <a:tailEnd type="triangle" w="med" len="med"/>
          </a:ln>
        </p:spPr>
      </p:cxnSp>
      <p:cxnSp>
        <p:nvCxnSpPr>
          <p:cNvPr id="429" name="Google Shape;429;p54">
            <a:extLst>
              <a:ext uri="{FF2B5EF4-FFF2-40B4-BE49-F238E27FC236}">
                <a16:creationId xmlns:a16="http://schemas.microsoft.com/office/drawing/2014/main" id="{52C8C21A-ED11-EF2B-CD20-B1A460BA65DA}"/>
              </a:ext>
            </a:extLst>
          </p:cNvPr>
          <p:cNvCxnSpPr/>
          <p:nvPr/>
        </p:nvCxnSpPr>
        <p:spPr>
          <a:xfrm>
            <a:off x="8603248" y="3445308"/>
            <a:ext cx="484347" cy="1"/>
          </a:xfrm>
          <a:prstGeom prst="straightConnector1">
            <a:avLst/>
          </a:prstGeom>
          <a:noFill/>
          <a:ln w="25400" cap="flat" cmpd="sng">
            <a:solidFill>
              <a:srgbClr val="0433FF"/>
            </a:solidFill>
            <a:prstDash val="solid"/>
            <a:miter lim="400000"/>
            <a:headEnd type="triangle" w="med" len="med"/>
            <a:tailEnd type="triangle" w="med" len="med"/>
          </a:ln>
        </p:spPr>
      </p:cxnSp>
      <p:sp>
        <p:nvSpPr>
          <p:cNvPr id="430" name="Google Shape;430;p54">
            <a:extLst>
              <a:ext uri="{FF2B5EF4-FFF2-40B4-BE49-F238E27FC236}">
                <a16:creationId xmlns:a16="http://schemas.microsoft.com/office/drawing/2014/main" id="{FB787A41-A6D4-BC33-C6AD-6D833AA3BE9B}"/>
              </a:ext>
            </a:extLst>
          </p:cNvPr>
          <p:cNvSpPr txBox="1"/>
          <p:nvPr/>
        </p:nvSpPr>
        <p:spPr>
          <a:xfrm>
            <a:off x="6918847" y="4255045"/>
            <a:ext cx="1252391" cy="662831"/>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400"/>
              <a:defRPr/>
            </a:pPr>
            <a:r>
              <a:rPr lang="en-US" sz="1867" b="1" kern="0">
                <a:latin typeface="Helvetica Neue"/>
                <a:ea typeface="Helvetica Neue"/>
                <a:cs typeface="Helvetica Neue"/>
                <a:sym typeface="Helvetica Neue"/>
              </a:rPr>
              <a:t>All Sky Cadence</a:t>
            </a:r>
            <a:endParaRPr lang="en-US" sz="1200" kern="0">
              <a:latin typeface="Arial"/>
              <a:cs typeface="Arial"/>
              <a:sym typeface="Arial"/>
            </a:endParaRPr>
          </a:p>
        </p:txBody>
      </p:sp>
      <p:cxnSp>
        <p:nvCxnSpPr>
          <p:cNvPr id="431" name="Google Shape;431;p54">
            <a:extLst>
              <a:ext uri="{FF2B5EF4-FFF2-40B4-BE49-F238E27FC236}">
                <a16:creationId xmlns:a16="http://schemas.microsoft.com/office/drawing/2014/main" id="{76863EE4-7D47-84E7-D5B9-43EF8F4526DC}"/>
              </a:ext>
            </a:extLst>
          </p:cNvPr>
          <p:cNvCxnSpPr/>
          <p:nvPr/>
        </p:nvCxnSpPr>
        <p:spPr>
          <a:xfrm rot="10800000" flipH="1">
            <a:off x="7545042" y="3879273"/>
            <a:ext cx="1" cy="440521"/>
          </a:xfrm>
          <a:prstGeom prst="straightConnector1">
            <a:avLst/>
          </a:prstGeom>
          <a:noFill/>
          <a:ln w="50800" cap="flat" cmpd="sng">
            <a:solidFill>
              <a:schemeClr val="tx1"/>
            </a:solidFill>
            <a:prstDash val="solid"/>
            <a:miter lim="400000"/>
            <a:headEnd type="none" w="sm" len="sm"/>
            <a:tailEnd type="triangle" w="med" len="med"/>
          </a:ln>
        </p:spPr>
      </p:cxnSp>
      <p:sp>
        <p:nvSpPr>
          <p:cNvPr id="432" name="Google Shape;432;p54">
            <a:extLst>
              <a:ext uri="{FF2B5EF4-FFF2-40B4-BE49-F238E27FC236}">
                <a16:creationId xmlns:a16="http://schemas.microsoft.com/office/drawing/2014/main" id="{DCFD178E-3CB6-5F4C-24F2-F622AE51BE9C}"/>
              </a:ext>
            </a:extLst>
          </p:cNvPr>
          <p:cNvSpPr txBox="1"/>
          <p:nvPr/>
        </p:nvSpPr>
        <p:spPr>
          <a:xfrm>
            <a:off x="10659599" y="6423247"/>
            <a:ext cx="1441324" cy="375510"/>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400"/>
              <a:defRPr/>
            </a:pPr>
            <a:r>
              <a:rPr lang="en-US" sz="1867" i="1" kern="0">
                <a:latin typeface="Helvetica Neue"/>
                <a:ea typeface="Helvetica Neue"/>
                <a:cs typeface="Helvetica Neue"/>
                <a:sym typeface="Helvetica Neue"/>
              </a:rPr>
              <a:t>Not to scale</a:t>
            </a:r>
            <a:endParaRPr lang="en-US" sz="1200" kern="0">
              <a:latin typeface="Arial"/>
              <a:cs typeface="Arial"/>
              <a:sym typeface="Arial"/>
            </a:endParaRPr>
          </a:p>
        </p:txBody>
      </p:sp>
      <p:sp>
        <p:nvSpPr>
          <p:cNvPr id="433" name="Google Shape;433;p54">
            <a:extLst>
              <a:ext uri="{FF2B5EF4-FFF2-40B4-BE49-F238E27FC236}">
                <a16:creationId xmlns:a16="http://schemas.microsoft.com/office/drawing/2014/main" id="{89960585-125A-2951-D9B4-FB51BEF20826}"/>
              </a:ext>
            </a:extLst>
          </p:cNvPr>
          <p:cNvSpPr txBox="1"/>
          <p:nvPr/>
        </p:nvSpPr>
        <p:spPr>
          <a:xfrm>
            <a:off x="9624835" y="2457393"/>
            <a:ext cx="2422000" cy="642185"/>
          </a:xfrm>
          <a:prstGeom prst="rect">
            <a:avLst/>
          </a:prstGeom>
          <a:noFill/>
          <a:ln w="25400" cap="flat" cmpd="sng">
            <a:solidFill>
              <a:srgbClr val="FF9300"/>
            </a:solidFill>
            <a:prstDash val="solid"/>
            <a:miter lim="400000"/>
            <a:headEnd type="none" w="sm" len="sm"/>
            <a:tailEnd type="none" w="sm" len="sm"/>
          </a:ln>
        </p:spPr>
        <p:txBody>
          <a:bodyPr spcFirstLastPara="1" wrap="square" lIns="43667" tIns="43667" rIns="43667" bIns="43667" anchor="ctr" anchorCtr="0">
            <a:spAutoFit/>
          </a:bodyPr>
          <a:lstStyle/>
          <a:p>
            <a:pPr algn="ctr" defTabSz="1219170">
              <a:buClr>
                <a:srgbClr val="000000"/>
              </a:buClr>
              <a:buSzPts val="1000"/>
              <a:defRPr/>
            </a:pPr>
            <a:r>
              <a:rPr lang="en-US" sz="1200" b="1" kern="0">
                <a:latin typeface="Helvetica Neue"/>
                <a:ea typeface="Helvetica Neue"/>
                <a:cs typeface="Helvetica Neue"/>
                <a:sym typeface="Helvetica Neue"/>
              </a:rPr>
              <a:t>LAT Catalogs</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Likelihood, associations</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FGL, FHL, LAC, FLE, PSR, SFR </a:t>
            </a:r>
            <a:endParaRPr lang="en-US" sz="1067" kern="0">
              <a:latin typeface="Arial"/>
              <a:cs typeface="Arial"/>
              <a:sym typeface="Arial"/>
            </a:endParaRPr>
          </a:p>
        </p:txBody>
      </p:sp>
      <p:cxnSp>
        <p:nvCxnSpPr>
          <p:cNvPr id="434" name="Google Shape;434;p54">
            <a:extLst>
              <a:ext uri="{FF2B5EF4-FFF2-40B4-BE49-F238E27FC236}">
                <a16:creationId xmlns:a16="http://schemas.microsoft.com/office/drawing/2014/main" id="{3EC49D8F-3956-5FC3-9EA5-77B040E74C2C}"/>
              </a:ext>
            </a:extLst>
          </p:cNvPr>
          <p:cNvCxnSpPr/>
          <p:nvPr/>
        </p:nvCxnSpPr>
        <p:spPr>
          <a:xfrm>
            <a:off x="9776847" y="3381889"/>
            <a:ext cx="1441324" cy="1"/>
          </a:xfrm>
          <a:prstGeom prst="straightConnector1">
            <a:avLst/>
          </a:prstGeom>
          <a:noFill/>
          <a:ln w="25400" cap="flat" cmpd="sng">
            <a:solidFill>
              <a:srgbClr val="FF9300"/>
            </a:solidFill>
            <a:prstDash val="solid"/>
            <a:miter lim="400000"/>
            <a:headEnd type="triangle" w="med" len="med"/>
            <a:tailEnd type="triangle" w="med" len="med"/>
          </a:ln>
        </p:spPr>
      </p:cxnSp>
      <p:sp>
        <p:nvSpPr>
          <p:cNvPr id="435" name="Google Shape;435;p54">
            <a:extLst>
              <a:ext uri="{FF2B5EF4-FFF2-40B4-BE49-F238E27FC236}">
                <a16:creationId xmlns:a16="http://schemas.microsoft.com/office/drawing/2014/main" id="{8B597B5F-815C-3BBB-2A8F-B0082C45447A}"/>
              </a:ext>
            </a:extLst>
          </p:cNvPr>
          <p:cNvSpPr txBox="1"/>
          <p:nvPr/>
        </p:nvSpPr>
        <p:spPr>
          <a:xfrm>
            <a:off x="816332" y="4433932"/>
            <a:ext cx="967265" cy="662831"/>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400"/>
              <a:defRPr/>
            </a:pPr>
            <a:r>
              <a:rPr lang="en-US" sz="1867" b="1" kern="0">
                <a:latin typeface="Helvetica Neue"/>
                <a:ea typeface="Helvetica Neue"/>
                <a:cs typeface="Helvetica Neue"/>
                <a:sym typeface="Helvetica Neue"/>
              </a:rPr>
              <a:t>Photon Timing</a:t>
            </a:r>
            <a:endParaRPr lang="en-US" sz="1200" kern="0">
              <a:latin typeface="Arial"/>
              <a:cs typeface="Arial"/>
              <a:sym typeface="Arial"/>
            </a:endParaRPr>
          </a:p>
        </p:txBody>
      </p:sp>
      <p:cxnSp>
        <p:nvCxnSpPr>
          <p:cNvPr id="436" name="Google Shape;436;p54">
            <a:extLst>
              <a:ext uri="{FF2B5EF4-FFF2-40B4-BE49-F238E27FC236}">
                <a16:creationId xmlns:a16="http://schemas.microsoft.com/office/drawing/2014/main" id="{25C1ED8A-BBD5-C68E-5D0C-F53D56F0B73C}"/>
              </a:ext>
            </a:extLst>
          </p:cNvPr>
          <p:cNvCxnSpPr/>
          <p:nvPr/>
        </p:nvCxnSpPr>
        <p:spPr>
          <a:xfrm rot="10800000" flipH="1">
            <a:off x="1303696" y="3946972"/>
            <a:ext cx="1" cy="589045"/>
          </a:xfrm>
          <a:prstGeom prst="straightConnector1">
            <a:avLst/>
          </a:prstGeom>
          <a:noFill/>
          <a:ln w="50800" cap="flat" cmpd="sng">
            <a:solidFill>
              <a:schemeClr val="tx1"/>
            </a:solidFill>
            <a:prstDash val="solid"/>
            <a:miter lim="400000"/>
            <a:headEnd type="none" w="sm" len="sm"/>
            <a:tailEnd type="triangle" w="med" len="med"/>
          </a:ln>
        </p:spPr>
      </p:cxnSp>
      <p:sp>
        <p:nvSpPr>
          <p:cNvPr id="437" name="Google Shape;437;p54">
            <a:extLst>
              <a:ext uri="{FF2B5EF4-FFF2-40B4-BE49-F238E27FC236}">
                <a16:creationId xmlns:a16="http://schemas.microsoft.com/office/drawing/2014/main" id="{40AA4DAD-D550-67AD-3ACA-D50E1920CAD9}"/>
              </a:ext>
            </a:extLst>
          </p:cNvPr>
          <p:cNvSpPr txBox="1"/>
          <p:nvPr/>
        </p:nvSpPr>
        <p:spPr>
          <a:xfrm>
            <a:off x="3908484" y="2493356"/>
            <a:ext cx="2543200" cy="826851"/>
          </a:xfrm>
          <a:prstGeom prst="rect">
            <a:avLst/>
          </a:prstGeom>
          <a:noFill/>
          <a:ln w="25400" cap="flat" cmpd="sng">
            <a:solidFill>
              <a:srgbClr val="008F00"/>
            </a:solidFill>
            <a:prstDash val="solid"/>
            <a:miter lim="400000"/>
            <a:headEnd type="none" w="sm" len="sm"/>
            <a:tailEnd type="none" w="sm" len="sm"/>
          </a:ln>
        </p:spPr>
        <p:txBody>
          <a:bodyPr spcFirstLastPara="1" wrap="square" lIns="43667" tIns="43667" rIns="43667" bIns="43667" anchor="ctr" anchorCtr="0">
            <a:spAutoFit/>
          </a:bodyPr>
          <a:lstStyle/>
          <a:p>
            <a:pPr algn="ctr" defTabSz="1219170">
              <a:buClr>
                <a:srgbClr val="000000"/>
              </a:buClr>
              <a:buSzPts val="1000"/>
              <a:defRPr/>
            </a:pPr>
            <a:r>
              <a:rPr lang="en-US" sz="1200" b="1" kern="0">
                <a:latin typeface="Helvetica Neue"/>
                <a:ea typeface="Helvetica Neue"/>
                <a:cs typeface="Helvetica Neue"/>
                <a:sym typeface="Helvetica Neue"/>
              </a:rPr>
              <a:t>GBM Onboard Triggers</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rate triggers</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16 ms - minutes</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GCN Notices</a:t>
            </a:r>
            <a:endParaRPr lang="en-US" sz="1067" kern="0">
              <a:latin typeface="Arial"/>
              <a:cs typeface="Arial"/>
              <a:sym typeface="Arial"/>
            </a:endParaRPr>
          </a:p>
        </p:txBody>
      </p:sp>
      <p:cxnSp>
        <p:nvCxnSpPr>
          <p:cNvPr id="438" name="Google Shape;438;p54">
            <a:extLst>
              <a:ext uri="{FF2B5EF4-FFF2-40B4-BE49-F238E27FC236}">
                <a16:creationId xmlns:a16="http://schemas.microsoft.com/office/drawing/2014/main" id="{A398708C-19A4-7689-EBBE-CE39FA5A6EC0}"/>
              </a:ext>
            </a:extLst>
          </p:cNvPr>
          <p:cNvCxnSpPr/>
          <p:nvPr/>
        </p:nvCxnSpPr>
        <p:spPr>
          <a:xfrm>
            <a:off x="3766767" y="3572380"/>
            <a:ext cx="2153424" cy="1"/>
          </a:xfrm>
          <a:prstGeom prst="straightConnector1">
            <a:avLst/>
          </a:prstGeom>
          <a:noFill/>
          <a:ln w="25400" cap="flat" cmpd="sng">
            <a:solidFill>
              <a:srgbClr val="008F00"/>
            </a:solidFill>
            <a:prstDash val="solid"/>
            <a:miter lim="400000"/>
            <a:headEnd type="triangle" w="med" len="med"/>
            <a:tailEnd type="triangle" w="med" len="med"/>
          </a:ln>
        </p:spPr>
      </p:cxnSp>
      <p:sp>
        <p:nvSpPr>
          <p:cNvPr id="439" name="Google Shape;439;p54">
            <a:extLst>
              <a:ext uri="{FF2B5EF4-FFF2-40B4-BE49-F238E27FC236}">
                <a16:creationId xmlns:a16="http://schemas.microsoft.com/office/drawing/2014/main" id="{2CA83E36-766D-A90F-22F2-B6CC0C8722F2}"/>
              </a:ext>
            </a:extLst>
          </p:cNvPr>
          <p:cNvSpPr txBox="1"/>
          <p:nvPr/>
        </p:nvSpPr>
        <p:spPr>
          <a:xfrm>
            <a:off x="1174503" y="2777685"/>
            <a:ext cx="2258000" cy="826851"/>
          </a:xfrm>
          <a:prstGeom prst="rect">
            <a:avLst/>
          </a:prstGeom>
          <a:noFill/>
          <a:ln w="25400" cap="flat" cmpd="sng">
            <a:solidFill>
              <a:srgbClr val="D783FF"/>
            </a:solidFill>
            <a:prstDash val="solid"/>
            <a:miter lim="400000"/>
            <a:headEnd type="none" w="sm" len="sm"/>
            <a:tailEnd type="none" w="sm" len="sm"/>
          </a:ln>
        </p:spPr>
        <p:txBody>
          <a:bodyPr spcFirstLastPara="1" wrap="square" lIns="43667" tIns="43667" rIns="43667" bIns="43667" anchor="ctr" anchorCtr="0">
            <a:spAutoFit/>
          </a:bodyPr>
          <a:lstStyle/>
          <a:p>
            <a:pPr algn="ctr" defTabSz="1219170">
              <a:buClr>
                <a:srgbClr val="000000"/>
              </a:buClr>
              <a:buSzPts val="1000"/>
              <a:defRPr/>
            </a:pPr>
            <a:r>
              <a:rPr lang="en-US" sz="1200" b="1" kern="0">
                <a:latin typeface="Helvetica Neue"/>
                <a:ea typeface="Helvetica Neue"/>
                <a:cs typeface="Helvetica Neue"/>
                <a:sym typeface="Helvetica Neue"/>
              </a:rPr>
              <a:t>GBM Untargeted Search</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ground search</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ms - s</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GCN Notices</a:t>
            </a:r>
            <a:endParaRPr lang="en-US" sz="1067" kern="0">
              <a:latin typeface="Arial"/>
              <a:cs typeface="Arial"/>
              <a:sym typeface="Arial"/>
            </a:endParaRPr>
          </a:p>
        </p:txBody>
      </p:sp>
      <p:cxnSp>
        <p:nvCxnSpPr>
          <p:cNvPr id="440" name="Google Shape;440;p54">
            <a:extLst>
              <a:ext uri="{FF2B5EF4-FFF2-40B4-BE49-F238E27FC236}">
                <a16:creationId xmlns:a16="http://schemas.microsoft.com/office/drawing/2014/main" id="{AE249186-255F-4BEF-539B-F0AD225A956C}"/>
              </a:ext>
            </a:extLst>
          </p:cNvPr>
          <p:cNvCxnSpPr/>
          <p:nvPr/>
        </p:nvCxnSpPr>
        <p:spPr>
          <a:xfrm>
            <a:off x="2655881" y="3622840"/>
            <a:ext cx="1197241" cy="1"/>
          </a:xfrm>
          <a:prstGeom prst="straightConnector1">
            <a:avLst/>
          </a:prstGeom>
          <a:noFill/>
          <a:ln w="25400" cap="flat" cmpd="sng">
            <a:solidFill>
              <a:srgbClr val="D783FF"/>
            </a:solidFill>
            <a:prstDash val="solid"/>
            <a:miter lim="400000"/>
            <a:headEnd type="triangle" w="med" len="med"/>
            <a:tailEnd type="triangle" w="med" len="med"/>
          </a:ln>
        </p:spPr>
      </p:cxnSp>
      <p:sp>
        <p:nvSpPr>
          <p:cNvPr id="441" name="Google Shape;441;p54">
            <a:extLst>
              <a:ext uri="{FF2B5EF4-FFF2-40B4-BE49-F238E27FC236}">
                <a16:creationId xmlns:a16="http://schemas.microsoft.com/office/drawing/2014/main" id="{A8AD41D8-E311-3479-B72D-F00C0B27E2B4}"/>
              </a:ext>
            </a:extLst>
          </p:cNvPr>
          <p:cNvSpPr txBox="1"/>
          <p:nvPr/>
        </p:nvSpPr>
        <p:spPr>
          <a:xfrm>
            <a:off x="1510255" y="686872"/>
            <a:ext cx="1586800" cy="1217022"/>
          </a:xfrm>
          <a:prstGeom prst="rect">
            <a:avLst/>
          </a:prstGeom>
          <a:noFill/>
          <a:ln w="38100" cap="flat" cmpd="sng">
            <a:solidFill>
              <a:schemeClr val="tx1"/>
            </a:solidFill>
            <a:prstDash val="solid"/>
            <a:miter lim="400000"/>
            <a:headEnd type="none" w="sm" len="sm"/>
            <a:tailEnd type="none" w="sm" len="sm"/>
          </a:ln>
        </p:spPr>
        <p:txBody>
          <a:bodyPr spcFirstLastPara="1" wrap="square" lIns="43667" tIns="43667" rIns="43667" bIns="43667" anchor="ctr" anchorCtr="0">
            <a:spAutoFit/>
          </a:bodyPr>
          <a:lstStyle/>
          <a:p>
            <a:pPr algn="ctr" defTabSz="1219170">
              <a:buClr>
                <a:srgbClr val="000000"/>
              </a:buClr>
              <a:buSzPts val="1200"/>
              <a:defRPr/>
            </a:pPr>
            <a:r>
              <a:rPr lang="en-US" sz="1467" b="1" i="1" kern="0">
                <a:latin typeface="Helvetica Neue"/>
                <a:ea typeface="Helvetica Neue"/>
                <a:cs typeface="Helvetica Neue"/>
                <a:sym typeface="Helvetica Neue"/>
              </a:rPr>
              <a:t>Pipeline</a:t>
            </a:r>
            <a:endParaRPr lang="en-US" sz="1067" kern="0">
              <a:latin typeface="Arial"/>
              <a:cs typeface="Arial"/>
              <a:sym typeface="Arial"/>
            </a:endParaRPr>
          </a:p>
          <a:p>
            <a:pPr algn="ctr" defTabSz="1219170">
              <a:buClr>
                <a:srgbClr val="000000"/>
              </a:buClr>
              <a:buSzPts val="1200"/>
              <a:defRPr/>
            </a:pPr>
            <a:r>
              <a:rPr lang="en-US" sz="1467" i="1" kern="0">
                <a:latin typeface="Helvetica Neue"/>
                <a:ea typeface="Helvetica Neue"/>
                <a:cs typeface="Helvetica Neue"/>
                <a:sym typeface="Helvetica Neue"/>
              </a:rPr>
              <a:t>Method</a:t>
            </a:r>
            <a:endParaRPr lang="en-US" sz="1067" kern="0">
              <a:latin typeface="Arial"/>
              <a:cs typeface="Arial"/>
              <a:sym typeface="Arial"/>
            </a:endParaRPr>
          </a:p>
          <a:p>
            <a:pPr algn="ctr" defTabSz="1219170">
              <a:buClr>
                <a:srgbClr val="000000"/>
              </a:buClr>
              <a:buSzPts val="1200"/>
              <a:defRPr/>
            </a:pPr>
            <a:r>
              <a:rPr lang="en-US" sz="1467" i="1" kern="0">
                <a:latin typeface="Helvetica Neue"/>
                <a:ea typeface="Helvetica Neue"/>
                <a:cs typeface="Helvetica Neue"/>
                <a:sym typeface="Helvetica Neue"/>
              </a:rPr>
              <a:t>Timescale</a:t>
            </a:r>
            <a:endParaRPr lang="en-US" sz="1067" kern="0">
              <a:latin typeface="Arial"/>
              <a:cs typeface="Arial"/>
              <a:sym typeface="Arial"/>
            </a:endParaRPr>
          </a:p>
          <a:p>
            <a:pPr algn="ctr" defTabSz="1219170">
              <a:buClr>
                <a:srgbClr val="000000"/>
              </a:buClr>
              <a:buSzPts val="1200"/>
              <a:defRPr/>
            </a:pPr>
            <a:r>
              <a:rPr lang="en-US" sz="1467" i="1" kern="0">
                <a:latin typeface="Helvetica Neue"/>
                <a:ea typeface="Helvetica Neue"/>
                <a:cs typeface="Helvetica Neue"/>
                <a:sym typeface="Helvetica Neue"/>
              </a:rPr>
              <a:t>Distribution</a:t>
            </a:r>
            <a:endParaRPr lang="en-US" sz="1067" kern="0">
              <a:latin typeface="Arial"/>
              <a:cs typeface="Arial"/>
              <a:sym typeface="Arial"/>
            </a:endParaRPr>
          </a:p>
          <a:p>
            <a:pPr algn="ctr" defTabSz="1219170">
              <a:buClr>
                <a:srgbClr val="000000"/>
              </a:buClr>
              <a:buSzPts val="1200"/>
              <a:defRPr/>
            </a:pPr>
            <a:r>
              <a:rPr lang="en-US" sz="1467" i="1" kern="0">
                <a:latin typeface="Helvetica Neue"/>
                <a:ea typeface="Helvetica Neue"/>
                <a:cs typeface="Helvetica Neue"/>
                <a:sym typeface="Helvetica Neue"/>
              </a:rPr>
              <a:t>Status</a:t>
            </a:r>
            <a:endParaRPr lang="en-US" sz="1067" kern="0">
              <a:latin typeface="Arial"/>
              <a:cs typeface="Arial"/>
              <a:sym typeface="Arial"/>
            </a:endParaRPr>
          </a:p>
        </p:txBody>
      </p:sp>
      <p:sp>
        <p:nvSpPr>
          <p:cNvPr id="442" name="Google Shape;442;p54">
            <a:extLst>
              <a:ext uri="{FF2B5EF4-FFF2-40B4-BE49-F238E27FC236}">
                <a16:creationId xmlns:a16="http://schemas.microsoft.com/office/drawing/2014/main" id="{2608D624-D4F4-CC28-A2A3-A7B2BCDAB919}"/>
              </a:ext>
            </a:extLst>
          </p:cNvPr>
          <p:cNvSpPr txBox="1"/>
          <p:nvPr/>
        </p:nvSpPr>
        <p:spPr>
          <a:xfrm rot="-5400000">
            <a:off x="-799900" y="5462090"/>
            <a:ext cx="2090800" cy="498620"/>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2300"/>
              <a:defRPr/>
            </a:pPr>
            <a:r>
              <a:rPr lang="en-US" sz="2667" b="1" kern="0">
                <a:latin typeface="Helvetica Neue"/>
                <a:ea typeface="Helvetica Neue"/>
                <a:cs typeface="Helvetica Neue"/>
                <a:sym typeface="Helvetica Neue"/>
              </a:rPr>
              <a:t>Transients</a:t>
            </a:r>
            <a:endParaRPr lang="en-US" sz="800" kern="0">
              <a:latin typeface="Helvetica Neue"/>
              <a:ea typeface="Helvetica Neue"/>
              <a:cs typeface="Helvetica Neue"/>
              <a:sym typeface="Helvetica Neue"/>
            </a:endParaRPr>
          </a:p>
        </p:txBody>
      </p:sp>
      <p:sp>
        <p:nvSpPr>
          <p:cNvPr id="443" name="Google Shape;443;p54">
            <a:extLst>
              <a:ext uri="{FF2B5EF4-FFF2-40B4-BE49-F238E27FC236}">
                <a16:creationId xmlns:a16="http://schemas.microsoft.com/office/drawing/2014/main" id="{4B92D07F-C902-8AB2-0CF4-0BAFEAC836F1}"/>
              </a:ext>
            </a:extLst>
          </p:cNvPr>
          <p:cNvSpPr txBox="1"/>
          <p:nvPr/>
        </p:nvSpPr>
        <p:spPr>
          <a:xfrm rot="-5400000">
            <a:off x="-670967" y="1790491"/>
            <a:ext cx="1834000" cy="498620"/>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2300"/>
              <a:defRPr/>
            </a:pPr>
            <a:r>
              <a:rPr lang="en-US" sz="2667" b="1" kern="0">
                <a:latin typeface="Helvetica Neue"/>
                <a:ea typeface="Helvetica Neue"/>
                <a:cs typeface="Helvetica Neue"/>
                <a:sym typeface="Helvetica Neue"/>
              </a:rPr>
              <a:t>Pipelines</a:t>
            </a:r>
            <a:endParaRPr lang="en-US" sz="800" kern="0">
              <a:latin typeface="Helvetica Neue"/>
              <a:ea typeface="Helvetica Neue"/>
              <a:cs typeface="Helvetica Neue"/>
              <a:sym typeface="Helvetica Neue"/>
            </a:endParaRPr>
          </a:p>
        </p:txBody>
      </p:sp>
      <p:sp>
        <p:nvSpPr>
          <p:cNvPr id="444" name="Google Shape;444;p54">
            <a:extLst>
              <a:ext uri="{FF2B5EF4-FFF2-40B4-BE49-F238E27FC236}">
                <a16:creationId xmlns:a16="http://schemas.microsoft.com/office/drawing/2014/main" id="{F238F950-CAFF-9EA5-064F-D4173B13732C}"/>
              </a:ext>
            </a:extLst>
          </p:cNvPr>
          <p:cNvSpPr txBox="1"/>
          <p:nvPr/>
        </p:nvSpPr>
        <p:spPr>
          <a:xfrm rot="-5400000">
            <a:off x="-816900" y="3578824"/>
            <a:ext cx="2124800" cy="498620"/>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2300"/>
              <a:defRPr/>
            </a:pPr>
            <a:r>
              <a:rPr lang="en-US" sz="2667" b="1" kern="0">
                <a:latin typeface="Helvetica Neue"/>
                <a:ea typeface="Helvetica Neue"/>
                <a:cs typeface="Helvetica Neue"/>
                <a:sym typeface="Helvetica Neue"/>
              </a:rPr>
              <a:t>Timescale</a:t>
            </a:r>
            <a:endParaRPr lang="en-US" sz="800" kern="0">
              <a:latin typeface="Helvetica Neue"/>
              <a:ea typeface="Helvetica Neue"/>
              <a:cs typeface="Helvetica Neue"/>
              <a:sym typeface="Helvetica Neue"/>
            </a:endParaRPr>
          </a:p>
        </p:txBody>
      </p:sp>
      <p:pic>
        <p:nvPicPr>
          <p:cNvPr id="445" name="Google Shape;445;p54" descr="image21.jpg">
            <a:extLst>
              <a:ext uri="{FF2B5EF4-FFF2-40B4-BE49-F238E27FC236}">
                <a16:creationId xmlns:a16="http://schemas.microsoft.com/office/drawing/2014/main" id="{F36FA8E1-C4D4-93E4-9875-01691457FC61}"/>
              </a:ext>
            </a:extLst>
          </p:cNvPr>
          <p:cNvPicPr preferRelativeResize="0"/>
          <p:nvPr/>
        </p:nvPicPr>
        <p:blipFill rotWithShape="1">
          <a:blip r:embed="rId8" cstate="hqprint">
            <a:alphaModFix/>
            <a:extLst>
              <a:ext uri="{28A0092B-C50C-407E-A947-70E740481C1C}">
                <a14:useLocalDpi xmlns:a14="http://schemas.microsoft.com/office/drawing/2010/main"/>
              </a:ext>
            </a:extLst>
          </a:blip>
          <a:srcRect/>
          <a:stretch/>
        </p:blipFill>
        <p:spPr>
          <a:xfrm>
            <a:off x="7133088" y="5428965"/>
            <a:ext cx="1110317" cy="624683"/>
          </a:xfrm>
          <a:prstGeom prst="rect">
            <a:avLst/>
          </a:prstGeom>
          <a:noFill/>
          <a:ln w="12700" cap="flat" cmpd="sng">
            <a:solidFill>
              <a:srgbClr val="000000"/>
            </a:solidFill>
            <a:prstDash val="solid"/>
            <a:miter lim="8000"/>
            <a:headEnd type="none" w="sm" len="sm"/>
            <a:tailEnd type="none" w="sm" len="sm"/>
          </a:ln>
        </p:spPr>
      </p:pic>
      <p:pic>
        <p:nvPicPr>
          <p:cNvPr id="446" name="Google Shape;446;p54" descr="Image">
            <a:extLst>
              <a:ext uri="{FF2B5EF4-FFF2-40B4-BE49-F238E27FC236}">
                <a16:creationId xmlns:a16="http://schemas.microsoft.com/office/drawing/2014/main" id="{33BB935E-AAAB-4594-5B00-45B05E6EF2BF}"/>
              </a:ext>
            </a:extLst>
          </p:cNvPr>
          <p:cNvPicPr preferRelativeResize="0"/>
          <p:nvPr/>
        </p:nvPicPr>
        <p:blipFill rotWithShape="1">
          <a:blip r:embed="rId9">
            <a:alphaModFix/>
          </a:blip>
          <a:srcRect/>
          <a:stretch/>
        </p:blipFill>
        <p:spPr>
          <a:xfrm>
            <a:off x="5285530" y="5722302"/>
            <a:ext cx="1220941" cy="683727"/>
          </a:xfrm>
          <a:prstGeom prst="rect">
            <a:avLst/>
          </a:prstGeom>
          <a:noFill/>
          <a:ln>
            <a:noFill/>
          </a:ln>
        </p:spPr>
      </p:pic>
      <p:sp>
        <p:nvSpPr>
          <p:cNvPr id="447" name="Google Shape;447;p54">
            <a:extLst>
              <a:ext uri="{FF2B5EF4-FFF2-40B4-BE49-F238E27FC236}">
                <a16:creationId xmlns:a16="http://schemas.microsoft.com/office/drawing/2014/main" id="{BD8C8451-3F9B-1371-A4FA-7602879F413E}"/>
              </a:ext>
            </a:extLst>
          </p:cNvPr>
          <p:cNvSpPr txBox="1"/>
          <p:nvPr/>
        </p:nvSpPr>
        <p:spPr>
          <a:xfrm>
            <a:off x="5013703" y="5370867"/>
            <a:ext cx="1836400" cy="334408"/>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300"/>
              <a:defRPr/>
            </a:pPr>
            <a:r>
              <a:rPr lang="en-US" sz="1600" kern="0">
                <a:latin typeface="Helvetica Neue Light"/>
                <a:ea typeface="Helvetica Neue Light"/>
                <a:cs typeface="Helvetica Neue Light"/>
                <a:sym typeface="Helvetica Neue Light"/>
              </a:rPr>
              <a:t>Magnetar Flares</a:t>
            </a:r>
            <a:endParaRPr lang="en-US" sz="1067" kern="0">
              <a:latin typeface="Arial"/>
              <a:cs typeface="Arial"/>
              <a:sym typeface="Arial"/>
            </a:endParaRPr>
          </a:p>
        </p:txBody>
      </p:sp>
      <p:sp>
        <p:nvSpPr>
          <p:cNvPr id="448" name="Google Shape;448;p54">
            <a:extLst>
              <a:ext uri="{FF2B5EF4-FFF2-40B4-BE49-F238E27FC236}">
                <a16:creationId xmlns:a16="http://schemas.microsoft.com/office/drawing/2014/main" id="{177112F5-6ED6-B810-7C10-C9A5DD7BFE63}"/>
              </a:ext>
            </a:extLst>
          </p:cNvPr>
          <p:cNvSpPr txBox="1"/>
          <p:nvPr/>
        </p:nvSpPr>
        <p:spPr>
          <a:xfrm>
            <a:off x="1174503" y="1966291"/>
            <a:ext cx="2258000" cy="826851"/>
          </a:xfrm>
          <a:prstGeom prst="rect">
            <a:avLst/>
          </a:prstGeom>
          <a:noFill/>
          <a:ln w="25400" cap="flat" cmpd="sng">
            <a:solidFill>
              <a:srgbClr val="F5D227"/>
            </a:solidFill>
            <a:prstDash val="solid"/>
            <a:miter lim="400000"/>
            <a:headEnd type="none" w="sm" len="sm"/>
            <a:tailEnd type="none" w="sm" len="sm"/>
          </a:ln>
        </p:spPr>
        <p:txBody>
          <a:bodyPr spcFirstLastPara="1" wrap="square" lIns="43667" tIns="43667" rIns="43667" bIns="43667" anchor="ctr" anchorCtr="0">
            <a:spAutoFit/>
          </a:bodyPr>
          <a:lstStyle/>
          <a:p>
            <a:pPr algn="ctr" defTabSz="1219170">
              <a:buClr>
                <a:srgbClr val="000000"/>
              </a:buClr>
              <a:buSzPts val="1000"/>
              <a:defRPr/>
            </a:pPr>
            <a:r>
              <a:rPr lang="en-US" sz="1200" b="1" kern="0">
                <a:latin typeface="Helvetica Neue"/>
                <a:ea typeface="Helvetica Neue"/>
                <a:cs typeface="Helvetica Neue"/>
                <a:sym typeface="Helvetica Neue"/>
              </a:rPr>
              <a:t>GBM Targeted Search</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ground search</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ms - s</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Temporal/Spatial Input</a:t>
            </a:r>
            <a:endParaRPr lang="en-US" sz="1067" kern="0">
              <a:latin typeface="Arial"/>
              <a:cs typeface="Arial"/>
              <a:sym typeface="Arial"/>
            </a:endParaRPr>
          </a:p>
        </p:txBody>
      </p:sp>
      <p:cxnSp>
        <p:nvCxnSpPr>
          <p:cNvPr id="449" name="Google Shape;449;p54">
            <a:extLst>
              <a:ext uri="{FF2B5EF4-FFF2-40B4-BE49-F238E27FC236}">
                <a16:creationId xmlns:a16="http://schemas.microsoft.com/office/drawing/2014/main" id="{7DE2D5FE-A664-1877-54A8-0EED1CB90422}"/>
              </a:ext>
            </a:extLst>
          </p:cNvPr>
          <p:cNvCxnSpPr/>
          <p:nvPr/>
        </p:nvCxnSpPr>
        <p:spPr>
          <a:xfrm>
            <a:off x="2655881" y="3712136"/>
            <a:ext cx="1197241" cy="1"/>
          </a:xfrm>
          <a:prstGeom prst="straightConnector1">
            <a:avLst/>
          </a:prstGeom>
          <a:noFill/>
          <a:ln w="25400" cap="flat" cmpd="sng">
            <a:solidFill>
              <a:srgbClr val="F5D227"/>
            </a:solidFill>
            <a:prstDash val="solid"/>
            <a:miter lim="400000"/>
            <a:headEnd type="triangle" w="med" len="med"/>
            <a:tailEnd type="triangle" w="med" len="med"/>
          </a:ln>
        </p:spPr>
      </p:cxnSp>
      <p:pic>
        <p:nvPicPr>
          <p:cNvPr id="450" name="Google Shape;450;p54" descr="Image">
            <a:extLst>
              <a:ext uri="{FF2B5EF4-FFF2-40B4-BE49-F238E27FC236}">
                <a16:creationId xmlns:a16="http://schemas.microsoft.com/office/drawing/2014/main" id="{E4E5AE1B-6537-9B33-1ECF-2B70BA0D04DE}"/>
              </a:ext>
            </a:extLst>
          </p:cNvPr>
          <p:cNvPicPr preferRelativeResize="0"/>
          <p:nvPr/>
        </p:nvPicPr>
        <p:blipFill rotWithShape="1">
          <a:blip r:embed="rId10" cstate="hqprint">
            <a:alphaModFix/>
            <a:extLst>
              <a:ext uri="{28A0092B-C50C-407E-A947-70E740481C1C}">
                <a14:useLocalDpi xmlns:a14="http://schemas.microsoft.com/office/drawing/2010/main"/>
              </a:ext>
            </a:extLst>
          </a:blip>
          <a:srcRect/>
          <a:stretch/>
        </p:blipFill>
        <p:spPr>
          <a:xfrm>
            <a:off x="3859245" y="5656669"/>
            <a:ext cx="937619" cy="750095"/>
          </a:xfrm>
          <a:prstGeom prst="rect">
            <a:avLst/>
          </a:prstGeom>
          <a:noFill/>
          <a:ln>
            <a:noFill/>
          </a:ln>
        </p:spPr>
      </p:pic>
      <p:pic>
        <p:nvPicPr>
          <p:cNvPr id="451" name="Google Shape;451;p54" descr="Image">
            <a:extLst>
              <a:ext uri="{FF2B5EF4-FFF2-40B4-BE49-F238E27FC236}">
                <a16:creationId xmlns:a16="http://schemas.microsoft.com/office/drawing/2014/main" id="{80979474-8A1E-4421-22B0-618458D3CD3C}"/>
              </a:ext>
            </a:extLst>
          </p:cNvPr>
          <p:cNvPicPr preferRelativeResize="0"/>
          <p:nvPr/>
        </p:nvPicPr>
        <p:blipFill rotWithShape="1">
          <a:blip r:embed="rId11" cstate="hqprint">
            <a:alphaModFix/>
            <a:extLst>
              <a:ext uri="{28A0092B-C50C-407E-A947-70E740481C1C}">
                <a14:useLocalDpi xmlns:a14="http://schemas.microsoft.com/office/drawing/2010/main"/>
              </a:ext>
            </a:extLst>
          </a:blip>
          <a:srcRect/>
          <a:stretch/>
        </p:blipFill>
        <p:spPr>
          <a:xfrm>
            <a:off x="2745253" y="4347393"/>
            <a:ext cx="1460753" cy="876452"/>
          </a:xfrm>
          <a:prstGeom prst="rect">
            <a:avLst/>
          </a:prstGeom>
          <a:noFill/>
          <a:ln>
            <a:noFill/>
          </a:ln>
        </p:spPr>
      </p:pic>
      <p:sp>
        <p:nvSpPr>
          <p:cNvPr id="452" name="Google Shape;452;p54">
            <a:extLst>
              <a:ext uri="{FF2B5EF4-FFF2-40B4-BE49-F238E27FC236}">
                <a16:creationId xmlns:a16="http://schemas.microsoft.com/office/drawing/2014/main" id="{EE12F0F2-74B4-8B65-95C0-A625EC6F40AA}"/>
              </a:ext>
            </a:extLst>
          </p:cNvPr>
          <p:cNvSpPr txBox="1"/>
          <p:nvPr/>
        </p:nvSpPr>
        <p:spPr>
          <a:xfrm>
            <a:off x="8008731" y="1827078"/>
            <a:ext cx="2931200" cy="457519"/>
          </a:xfrm>
          <a:prstGeom prst="rect">
            <a:avLst/>
          </a:prstGeom>
          <a:noFill/>
          <a:ln w="25400" cap="flat" cmpd="sng">
            <a:solidFill>
              <a:srgbClr val="E3D4EE"/>
            </a:solidFill>
            <a:prstDash val="solid"/>
            <a:miter lim="400000"/>
            <a:headEnd type="none" w="sm" len="sm"/>
            <a:tailEnd type="none" w="sm" len="sm"/>
          </a:ln>
        </p:spPr>
        <p:txBody>
          <a:bodyPr spcFirstLastPara="1" wrap="square" lIns="43667" tIns="43667" rIns="43667" bIns="43667" anchor="ctr" anchorCtr="0">
            <a:spAutoFit/>
          </a:bodyPr>
          <a:lstStyle/>
          <a:p>
            <a:pPr algn="ctr" defTabSz="1219170">
              <a:buClr>
                <a:srgbClr val="000000"/>
              </a:buClr>
              <a:buSzPts val="1000"/>
              <a:defRPr/>
            </a:pPr>
            <a:r>
              <a:rPr lang="en-US" sz="1200" b="1" i="1" kern="0">
                <a:latin typeface="Helvetica Neue"/>
                <a:ea typeface="Helvetica Neue"/>
                <a:cs typeface="Helvetica Neue"/>
                <a:sym typeface="Helvetica Neue"/>
              </a:rPr>
              <a:t>Fermi</a:t>
            </a:r>
            <a:r>
              <a:rPr lang="en-US" sz="1200" b="1" kern="0">
                <a:latin typeface="Helvetica Neue"/>
                <a:ea typeface="Helvetica Neue"/>
                <a:cs typeface="Helvetica Neue"/>
                <a:sym typeface="Helvetica Neue"/>
              </a:rPr>
              <a:t> LAT Monitored Sources</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Daily, Weekly above 10</a:t>
            </a:r>
            <a:r>
              <a:rPr lang="en-US" sz="1200" kern="0" baseline="30000">
                <a:latin typeface="Helvetica Neue Light"/>
                <a:ea typeface="Helvetica Neue Light"/>
                <a:cs typeface="Helvetica Neue Light"/>
                <a:sym typeface="Helvetica Neue Light"/>
              </a:rPr>
              <a:t>-6</a:t>
            </a:r>
            <a:r>
              <a:rPr lang="en-US" sz="1200" kern="0">
                <a:latin typeface="Helvetica Neue Light"/>
                <a:ea typeface="Helvetica Neue Light"/>
                <a:cs typeface="Helvetica Neue Light"/>
                <a:sym typeface="Helvetica Neue Light"/>
              </a:rPr>
              <a:t> cm</a:t>
            </a:r>
            <a:r>
              <a:rPr lang="en-US" sz="1200" kern="0" baseline="30000">
                <a:latin typeface="Helvetica Neue Light"/>
                <a:ea typeface="Helvetica Neue Light"/>
                <a:cs typeface="Helvetica Neue Light"/>
                <a:sym typeface="Helvetica Neue Light"/>
              </a:rPr>
              <a:t>-2</a:t>
            </a:r>
            <a:r>
              <a:rPr lang="en-US" sz="1200" kern="0">
                <a:latin typeface="Helvetica Neue Light"/>
                <a:ea typeface="Helvetica Neue Light"/>
                <a:cs typeface="Helvetica Neue Light"/>
                <a:sym typeface="Helvetica Neue Light"/>
              </a:rPr>
              <a:t>s</a:t>
            </a:r>
            <a:r>
              <a:rPr lang="en-US" sz="1200" kern="0" baseline="30000">
                <a:latin typeface="Helvetica Neue Light"/>
                <a:ea typeface="Helvetica Neue Light"/>
                <a:cs typeface="Helvetica Neue Light"/>
                <a:sym typeface="Helvetica Neue Light"/>
              </a:rPr>
              <a:t>-1</a:t>
            </a:r>
            <a:endParaRPr lang="en-US" sz="1067" kern="0">
              <a:latin typeface="Arial"/>
              <a:cs typeface="Arial"/>
              <a:sym typeface="Arial"/>
            </a:endParaRPr>
          </a:p>
        </p:txBody>
      </p:sp>
      <p:cxnSp>
        <p:nvCxnSpPr>
          <p:cNvPr id="453" name="Google Shape;453;p54">
            <a:extLst>
              <a:ext uri="{FF2B5EF4-FFF2-40B4-BE49-F238E27FC236}">
                <a16:creationId xmlns:a16="http://schemas.microsoft.com/office/drawing/2014/main" id="{C7E2A615-E496-1908-22BD-E3061DFFE30E}"/>
              </a:ext>
            </a:extLst>
          </p:cNvPr>
          <p:cNvCxnSpPr/>
          <p:nvPr/>
        </p:nvCxnSpPr>
        <p:spPr>
          <a:xfrm>
            <a:off x="8361075" y="3539788"/>
            <a:ext cx="884931" cy="5085"/>
          </a:xfrm>
          <a:prstGeom prst="straightConnector1">
            <a:avLst/>
          </a:prstGeom>
          <a:noFill/>
          <a:ln w="25400" cap="flat" cmpd="sng">
            <a:solidFill>
              <a:srgbClr val="E3D4EE"/>
            </a:solidFill>
            <a:prstDash val="solid"/>
            <a:miter lim="400000"/>
            <a:headEnd type="triangle" w="med" len="med"/>
            <a:tailEnd type="triangle" w="med" len="med"/>
          </a:ln>
        </p:spPr>
      </p:cxnSp>
      <p:sp>
        <p:nvSpPr>
          <p:cNvPr id="454" name="Google Shape;454;p54">
            <a:extLst>
              <a:ext uri="{FF2B5EF4-FFF2-40B4-BE49-F238E27FC236}">
                <a16:creationId xmlns:a16="http://schemas.microsoft.com/office/drawing/2014/main" id="{CD5CF1C7-B27E-56EC-480F-20613F0985CF}"/>
              </a:ext>
            </a:extLst>
          </p:cNvPr>
          <p:cNvSpPr txBox="1"/>
          <p:nvPr/>
        </p:nvSpPr>
        <p:spPr>
          <a:xfrm>
            <a:off x="8426384" y="1232497"/>
            <a:ext cx="3201200" cy="642185"/>
          </a:xfrm>
          <a:prstGeom prst="rect">
            <a:avLst/>
          </a:prstGeom>
          <a:noFill/>
          <a:ln w="25400" cap="flat" cmpd="sng">
            <a:solidFill>
              <a:srgbClr val="961B04"/>
            </a:solidFill>
            <a:prstDash val="solid"/>
            <a:miter lim="400000"/>
            <a:headEnd type="none" w="sm" len="sm"/>
            <a:tailEnd type="none" w="sm" len="sm"/>
          </a:ln>
        </p:spPr>
        <p:txBody>
          <a:bodyPr spcFirstLastPara="1" wrap="square" lIns="43667" tIns="43667" rIns="43667" bIns="43667" anchor="ctr" anchorCtr="0">
            <a:spAutoFit/>
          </a:bodyPr>
          <a:lstStyle/>
          <a:p>
            <a:pPr algn="ctr" defTabSz="1219170">
              <a:buClr>
                <a:srgbClr val="000000"/>
              </a:buClr>
              <a:buSzPts val="1000"/>
              <a:defRPr/>
            </a:pPr>
            <a:r>
              <a:rPr lang="en-US" sz="1200" b="1" i="1" kern="0">
                <a:latin typeface="Helvetica Neue"/>
                <a:ea typeface="Helvetica Neue"/>
                <a:cs typeface="Helvetica Neue"/>
                <a:sym typeface="Helvetica Neue"/>
              </a:rPr>
              <a:t>Fermi</a:t>
            </a:r>
            <a:r>
              <a:rPr lang="en-US" sz="1200" b="1" kern="0">
                <a:latin typeface="Helvetica Neue"/>
                <a:ea typeface="Helvetica Neue"/>
                <a:cs typeface="Helvetica Neue"/>
                <a:sym typeface="Helvetica Neue"/>
              </a:rPr>
              <a:t> LAT Light Curve Repository</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Likelihood LAT Catalog Sources</a:t>
            </a:r>
            <a:endParaRPr lang="en-US" sz="1067" kern="0">
              <a:latin typeface="Arial"/>
              <a:cs typeface="Arial"/>
              <a:sym typeface="Arial"/>
            </a:endParaRPr>
          </a:p>
          <a:p>
            <a:pPr algn="ctr" defTabSz="1219170">
              <a:buClr>
                <a:srgbClr val="000000"/>
              </a:buClr>
              <a:buSzPts val="1000"/>
              <a:defRPr/>
            </a:pPr>
            <a:r>
              <a:rPr lang="en-US" sz="1200" kern="0">
                <a:latin typeface="Helvetica Neue Light"/>
                <a:ea typeface="Helvetica Neue Light"/>
                <a:cs typeface="Helvetica Neue Light"/>
                <a:sym typeface="Helvetica Neue Light"/>
              </a:rPr>
              <a:t>3 days, Weekly, Monthly</a:t>
            </a:r>
            <a:endParaRPr lang="en-US" sz="2933" kern="0" baseline="30000">
              <a:latin typeface="Helvetica Neue Light"/>
              <a:ea typeface="Helvetica Neue Light"/>
              <a:cs typeface="Helvetica Neue Light"/>
              <a:sym typeface="Helvetica Neue Light"/>
            </a:endParaRPr>
          </a:p>
        </p:txBody>
      </p:sp>
      <p:cxnSp>
        <p:nvCxnSpPr>
          <p:cNvPr id="455" name="Google Shape;455;p54">
            <a:extLst>
              <a:ext uri="{FF2B5EF4-FFF2-40B4-BE49-F238E27FC236}">
                <a16:creationId xmlns:a16="http://schemas.microsoft.com/office/drawing/2014/main" id="{A898C951-E204-454C-A224-2A15A948E1AF}"/>
              </a:ext>
            </a:extLst>
          </p:cNvPr>
          <p:cNvCxnSpPr/>
          <p:nvPr/>
        </p:nvCxnSpPr>
        <p:spPr>
          <a:xfrm>
            <a:off x="8633039" y="3706793"/>
            <a:ext cx="607220" cy="0"/>
          </a:xfrm>
          <a:prstGeom prst="straightConnector1">
            <a:avLst/>
          </a:prstGeom>
          <a:noFill/>
          <a:ln w="25400" cap="flat" cmpd="sng">
            <a:solidFill>
              <a:srgbClr val="961B04"/>
            </a:solidFill>
            <a:prstDash val="solid"/>
            <a:miter lim="400000"/>
            <a:headEnd type="triangle" w="med" len="med"/>
            <a:tailEnd type="triangle" w="med" len="med"/>
          </a:ln>
        </p:spPr>
      </p:cxnSp>
      <p:pic>
        <p:nvPicPr>
          <p:cNvPr id="3074" name="Picture 2">
            <a:extLst>
              <a:ext uri="{FF2B5EF4-FFF2-40B4-BE49-F238E27FC236}">
                <a16:creationId xmlns:a16="http://schemas.microsoft.com/office/drawing/2014/main" id="{CD85BA65-4C32-1280-57F5-5E67246C983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05859" y="4548009"/>
            <a:ext cx="1156567" cy="650167"/>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412;p54">
            <a:extLst>
              <a:ext uri="{FF2B5EF4-FFF2-40B4-BE49-F238E27FC236}">
                <a16:creationId xmlns:a16="http://schemas.microsoft.com/office/drawing/2014/main" id="{B0E8C91A-F546-D744-F4C0-999644550BEE}"/>
              </a:ext>
            </a:extLst>
          </p:cNvPr>
          <p:cNvSpPr txBox="1"/>
          <p:nvPr/>
        </p:nvSpPr>
        <p:spPr>
          <a:xfrm>
            <a:off x="4622395" y="4229261"/>
            <a:ext cx="729200" cy="334408"/>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300"/>
              <a:defRPr/>
            </a:pPr>
            <a:r>
              <a:rPr lang="en-US" sz="1600" kern="0">
                <a:latin typeface="Helvetica Neue Light"/>
                <a:ea typeface="Helvetica Neue Light"/>
                <a:cs typeface="Helvetica Neue Light"/>
                <a:sym typeface="Helvetica Neue Light"/>
              </a:rPr>
              <a:t>BNS</a:t>
            </a:r>
            <a:endParaRPr lang="en-US" sz="1067" kern="0">
              <a:latin typeface="Arial"/>
              <a:cs typeface="Arial"/>
              <a:sym typeface="Arial"/>
            </a:endParaRPr>
          </a:p>
        </p:txBody>
      </p:sp>
      <p:pic>
        <p:nvPicPr>
          <p:cNvPr id="4098" name="Picture 2">
            <a:extLst>
              <a:ext uri="{FF2B5EF4-FFF2-40B4-BE49-F238E27FC236}">
                <a16:creationId xmlns:a16="http://schemas.microsoft.com/office/drawing/2014/main" id="{BA0EA997-10CE-0DC1-E01F-1E550182E4B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543652" y="5737550"/>
            <a:ext cx="717683" cy="750095"/>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410;p54">
            <a:extLst>
              <a:ext uri="{FF2B5EF4-FFF2-40B4-BE49-F238E27FC236}">
                <a16:creationId xmlns:a16="http://schemas.microsoft.com/office/drawing/2014/main" id="{8653C4ED-CD43-EC92-93CE-9D77B9B0A0F9}"/>
              </a:ext>
            </a:extLst>
          </p:cNvPr>
          <p:cNvSpPr txBox="1"/>
          <p:nvPr/>
        </p:nvSpPr>
        <p:spPr>
          <a:xfrm>
            <a:off x="9857800" y="5427418"/>
            <a:ext cx="2153600" cy="334408"/>
          </a:xfrm>
          <a:prstGeom prst="rect">
            <a:avLst/>
          </a:prstGeom>
          <a:noFill/>
          <a:ln>
            <a:noFill/>
          </a:ln>
        </p:spPr>
        <p:txBody>
          <a:bodyPr spcFirstLastPara="1" wrap="square" lIns="43667" tIns="43667" rIns="43667" bIns="43667" anchor="ctr" anchorCtr="0">
            <a:spAutoFit/>
          </a:bodyPr>
          <a:lstStyle/>
          <a:p>
            <a:pPr algn="ctr" defTabSz="1219170">
              <a:buClr>
                <a:srgbClr val="000000"/>
              </a:buClr>
              <a:buSzPts val="1300"/>
              <a:defRPr/>
            </a:pPr>
            <a:r>
              <a:rPr lang="en-US" sz="1600" kern="0">
                <a:latin typeface="Helvetica Neue Light"/>
                <a:ea typeface="Helvetica Neue Light"/>
                <a:cs typeface="Helvetica Neue Light"/>
                <a:sym typeface="Helvetica Neue Light"/>
              </a:rPr>
              <a:t>Periodic AGN</a:t>
            </a:r>
            <a:endParaRPr lang="en-US" sz="1067" kern="0">
              <a:latin typeface="Arial"/>
              <a:cs typeface="Arial"/>
              <a:sym typeface="Arial"/>
            </a:endParaRPr>
          </a:p>
        </p:txBody>
      </p:sp>
    </p:spTree>
    <p:extLst>
      <p:ext uri="{BB962C8B-B14F-4D97-AF65-F5344CB8AC3E}">
        <p14:creationId xmlns:p14="http://schemas.microsoft.com/office/powerpoint/2010/main" val="1328843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8D738-331A-D249-AA2F-CF8CAB3450A9}"/>
              </a:ext>
            </a:extLst>
          </p:cNvPr>
          <p:cNvSpPr>
            <a:spLocks noGrp="1"/>
          </p:cNvSpPr>
          <p:nvPr>
            <p:ph type="title"/>
          </p:nvPr>
        </p:nvSpPr>
        <p:spPr>
          <a:xfrm>
            <a:off x="555968" y="182553"/>
            <a:ext cx="11490885" cy="763500"/>
          </a:xfrm>
        </p:spPr>
        <p:txBody>
          <a:bodyPr>
            <a:noAutofit/>
          </a:bodyPr>
          <a:lstStyle/>
          <a:p>
            <a:r>
              <a:rPr lang="en-US" sz="3200" dirty="0">
                <a:latin typeface="Aptos" panose="020B0004020202020204" pitchFamily="34" charset="0"/>
              </a:rPr>
              <a:t>Gamma-ray blazars reveal supermassive black hole activity</a:t>
            </a:r>
          </a:p>
        </p:txBody>
      </p:sp>
      <p:pic>
        <p:nvPicPr>
          <p:cNvPr id="5" name="Picture 4" descr="bllac_highres_Marscher_CosmovisionUNAM.jpg">
            <a:extLst>
              <a:ext uri="{FF2B5EF4-FFF2-40B4-BE49-F238E27FC236}">
                <a16:creationId xmlns:a16="http://schemas.microsoft.com/office/drawing/2014/main" id="{51F4BBD8-B1DF-D746-8310-163A29D44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969" y="946052"/>
            <a:ext cx="4081463" cy="5714048"/>
          </a:xfrm>
          <a:prstGeom prst="rect">
            <a:avLst/>
          </a:prstGeom>
        </p:spPr>
      </p:pic>
      <p:sp>
        <p:nvSpPr>
          <p:cNvPr id="9" name="TextBox 8">
            <a:extLst>
              <a:ext uri="{FF2B5EF4-FFF2-40B4-BE49-F238E27FC236}">
                <a16:creationId xmlns:a16="http://schemas.microsoft.com/office/drawing/2014/main" id="{5460ED65-18C5-5346-A389-CBA028FBC54E}"/>
              </a:ext>
            </a:extLst>
          </p:cNvPr>
          <p:cNvSpPr txBox="1"/>
          <p:nvPr/>
        </p:nvSpPr>
        <p:spPr>
          <a:xfrm>
            <a:off x="4859259" y="4833039"/>
            <a:ext cx="7187595"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Variability over minutes probes very small regions within a plasma jet 5 billion light years away.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Too small for shocks? Could this be magnetic-driven acceleration in the jet?</a:t>
            </a:r>
          </a:p>
        </p:txBody>
      </p:sp>
      <p:pic>
        <p:nvPicPr>
          <p:cNvPr id="10" name="Picture 9" descr="3C279_minLC_zoom_comb_v4.eps">
            <a:extLst>
              <a:ext uri="{FF2B5EF4-FFF2-40B4-BE49-F238E27FC236}">
                <a16:creationId xmlns:a16="http://schemas.microsoft.com/office/drawing/2014/main" id="{4D0B5A63-9BFF-CA4C-ABF5-616040279F51}"/>
              </a:ext>
            </a:extLst>
          </p:cNvPr>
          <p:cNvPicPr>
            <a:picLocks noChangeAspect="1"/>
          </p:cNvPicPr>
          <p:nvPr/>
        </p:nvPicPr>
        <p:blipFill rotWithShape="1">
          <a:blip r:embed="rId4">
            <a:extLst>
              <a:ext uri="{28A0092B-C50C-407E-A947-70E740481C1C}">
                <a14:useLocalDpi xmlns:a14="http://schemas.microsoft.com/office/drawing/2010/main" val="0"/>
              </a:ext>
            </a:extLst>
          </a:blip>
          <a:srcRect t="39756"/>
          <a:stretch/>
        </p:blipFill>
        <p:spPr>
          <a:xfrm>
            <a:off x="4749045" y="976366"/>
            <a:ext cx="7187595" cy="3826089"/>
          </a:xfrm>
          <a:prstGeom prst="rect">
            <a:avLst/>
          </a:prstGeom>
          <a:solidFill>
            <a:srgbClr val="FFFFFF"/>
          </a:solidFill>
        </p:spPr>
      </p:pic>
      <p:sp>
        <p:nvSpPr>
          <p:cNvPr id="11" name="TextBox 10">
            <a:extLst>
              <a:ext uri="{FF2B5EF4-FFF2-40B4-BE49-F238E27FC236}">
                <a16:creationId xmlns:a16="http://schemas.microsoft.com/office/drawing/2014/main" id="{9841885F-9D3D-7F46-AEAF-5137CED9FA7F}"/>
              </a:ext>
            </a:extLst>
          </p:cNvPr>
          <p:cNvSpPr txBox="1"/>
          <p:nvPr/>
        </p:nvSpPr>
        <p:spPr>
          <a:xfrm>
            <a:off x="5439897" y="976151"/>
            <a:ext cx="1219200" cy="379656"/>
          </a:xfrm>
          <a:prstGeom prst="rect">
            <a:avLst/>
          </a:prstGeom>
          <a:solidFill>
            <a:srgbClr val="FFFFFF"/>
          </a:solid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1" i="0" u="none" strike="noStrike" kern="0" cap="none" spc="0" normalizeH="0" baseline="0" noProof="0">
                <a:ln>
                  <a:noFill/>
                </a:ln>
                <a:solidFill>
                  <a:srgbClr val="000099"/>
                </a:solidFill>
                <a:effectLst/>
                <a:uLnTx/>
                <a:uFillTx/>
                <a:latin typeface="Gill Sans MT"/>
                <a:ea typeface="+mn-ea"/>
                <a:cs typeface="+mn-cs"/>
              </a:rPr>
              <a:t>3C 279</a:t>
            </a:r>
          </a:p>
        </p:txBody>
      </p:sp>
      <p:sp>
        <p:nvSpPr>
          <p:cNvPr id="6" name="TextBox 5">
            <a:extLst>
              <a:ext uri="{FF2B5EF4-FFF2-40B4-BE49-F238E27FC236}">
                <a16:creationId xmlns:a16="http://schemas.microsoft.com/office/drawing/2014/main" id="{BA856A3C-6105-42CC-A9EF-1925DABB3BB2}"/>
              </a:ext>
            </a:extLst>
          </p:cNvPr>
          <p:cNvSpPr txBox="1"/>
          <p:nvPr/>
        </p:nvSpPr>
        <p:spPr>
          <a:xfrm>
            <a:off x="9119231" y="6082904"/>
            <a:ext cx="2242675" cy="646331"/>
          </a:xfrm>
          <a:prstGeom prst="rect">
            <a:avLst/>
          </a:prstGeom>
          <a:solidFill>
            <a:schemeClr val="accent4">
              <a:lumMod val="40000"/>
              <a:lumOff val="60000"/>
            </a:schemeClr>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Ackermann et al. 2016,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ApJL</a:t>
            </a:r>
            <a:endParaRPr kumimoji="0" lang="en-US" sz="1800" b="0" i="1"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3" name="Slide Number Placeholder 2">
            <a:extLst>
              <a:ext uri="{FF2B5EF4-FFF2-40B4-BE49-F238E27FC236}">
                <a16:creationId xmlns:a16="http://schemas.microsoft.com/office/drawing/2014/main" id="{52D8E97D-70AA-0B4B-A945-507DF437EA27}"/>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84849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8DD61-EA5E-D7B0-C7EA-6091E4219DBB}"/>
              </a:ext>
            </a:extLst>
          </p:cNvPr>
          <p:cNvSpPr>
            <a:spLocks noGrp="1"/>
          </p:cNvSpPr>
          <p:nvPr>
            <p:ph type="title"/>
          </p:nvPr>
        </p:nvSpPr>
        <p:spPr/>
        <p:txBody>
          <a:bodyPr/>
          <a:lstStyle/>
          <a:p>
            <a:r>
              <a:rPr lang="en-US" sz="2800" dirty="0"/>
              <a:t>Fermi fills a gap to reveal gamma rays from two novae</a:t>
            </a:r>
          </a:p>
        </p:txBody>
      </p:sp>
      <p:sp>
        <p:nvSpPr>
          <p:cNvPr id="4" name="Slide Number Placeholder 3">
            <a:extLst>
              <a:ext uri="{FF2B5EF4-FFF2-40B4-BE49-F238E27FC236}">
                <a16:creationId xmlns:a16="http://schemas.microsoft.com/office/drawing/2014/main" id="{F113BFBB-CF47-72C4-F885-CF15593402D9}"/>
              </a:ext>
            </a:extLst>
          </p:cNvPr>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41D3003B-8371-094A-AE8D-F0BBC759D1F1}" type="slidenum">
              <a:rPr kumimoji="0" lang="en-US" sz="1200" b="1" i="0" u="none" strike="noStrike" kern="1200" cap="none" spc="0" normalizeH="0" baseline="0" noProof="0" smtClean="0">
                <a:ln>
                  <a:noFill/>
                </a:ln>
                <a:solidFill>
                  <a:srgbClr val="3333CC"/>
                </a:solidFill>
                <a:effectLst/>
                <a:uLnTx/>
                <a:uFillTx/>
                <a:latin typeface="Arial" pitchFamily="1" charset="0"/>
                <a:ea typeface="ＭＳ Ｐゴシック" pitchFamily="1" charset="-128"/>
              </a:rPr>
              <a:pPr marL="0" marR="0" lvl="0" indent="0" algn="r" defTabSz="457200" rtl="0" eaLnBrk="1" fontAlgn="base" latinLnBrk="0" hangingPunct="1">
                <a:lnSpc>
                  <a:spcPct val="100000"/>
                </a:lnSpc>
                <a:spcBef>
                  <a:spcPct val="0"/>
                </a:spcBef>
                <a:spcAft>
                  <a:spcPct val="0"/>
                </a:spcAft>
                <a:buClrTx/>
                <a:buSzTx/>
                <a:buFontTx/>
                <a:buNone/>
                <a:tabLst/>
                <a:defRPr/>
              </a:pPr>
              <a:t>31</a:t>
            </a:fld>
            <a:endParaRPr kumimoji="0" lang="en-US" sz="1200" b="1" i="0" u="none" strike="noStrike" kern="1200" cap="none" spc="0" normalizeH="0" baseline="0" noProof="0">
              <a:ln>
                <a:noFill/>
              </a:ln>
              <a:solidFill>
                <a:srgbClr val="3333CC"/>
              </a:solidFill>
              <a:effectLst/>
              <a:uLnTx/>
              <a:uFillTx/>
              <a:latin typeface="Arial" pitchFamily="1" charset="0"/>
              <a:ea typeface="ＭＳ Ｐゴシック" pitchFamily="1" charset="-128"/>
            </a:endParaRPr>
          </a:p>
        </p:txBody>
      </p:sp>
      <p:pic>
        <p:nvPicPr>
          <p:cNvPr id="5" name="Content Placeholder 5" descr="A picture containing text, invertebrate&#10;&#10;AI-generated content may be incorrect.">
            <a:extLst>
              <a:ext uri="{FF2B5EF4-FFF2-40B4-BE49-F238E27FC236}">
                <a16:creationId xmlns:a16="http://schemas.microsoft.com/office/drawing/2014/main" id="{FC13AB45-0A19-9E5B-3253-66791A3F53A1}"/>
              </a:ext>
            </a:extLst>
          </p:cNvPr>
          <p:cNvPicPr>
            <a:picLocks noChangeAspect="1"/>
          </p:cNvPicPr>
          <p:nvPr/>
        </p:nvPicPr>
        <p:blipFill>
          <a:blip r:embed="rId2"/>
          <a:srcRect t="16508"/>
          <a:stretch>
            <a:fillRect/>
          </a:stretch>
        </p:blipFill>
        <p:spPr bwMode="auto">
          <a:xfrm>
            <a:off x="68858" y="3903111"/>
            <a:ext cx="7987120" cy="2016835"/>
          </a:xfrm>
          <a:prstGeom prst="rect">
            <a:avLst/>
          </a:prstGeom>
          <a:noFill/>
          <a:ln w="9525">
            <a:noFill/>
            <a:miter lim="800000"/>
            <a:headEnd/>
            <a:tailEnd/>
          </a:ln>
        </p:spPr>
      </p:pic>
      <p:pic>
        <p:nvPicPr>
          <p:cNvPr id="6" name="Picture 5" descr="A picture containing shape&#10;&#10;AI-generated content may be incorrect.">
            <a:extLst>
              <a:ext uri="{FF2B5EF4-FFF2-40B4-BE49-F238E27FC236}">
                <a16:creationId xmlns:a16="http://schemas.microsoft.com/office/drawing/2014/main" id="{390B5FF7-A354-84AE-C162-091C2AC7E00D}"/>
              </a:ext>
            </a:extLst>
          </p:cNvPr>
          <p:cNvPicPr>
            <a:picLocks noChangeAspect="1"/>
          </p:cNvPicPr>
          <p:nvPr/>
        </p:nvPicPr>
        <p:blipFill>
          <a:blip r:embed="rId3"/>
          <a:srcRect t="17144" r="2487"/>
          <a:stretch>
            <a:fillRect/>
          </a:stretch>
        </p:blipFill>
        <p:spPr>
          <a:xfrm>
            <a:off x="7992321" y="3877113"/>
            <a:ext cx="4130822" cy="2100708"/>
          </a:xfrm>
          <a:prstGeom prst="rect">
            <a:avLst/>
          </a:prstGeom>
        </p:spPr>
      </p:pic>
      <p:sp>
        <p:nvSpPr>
          <p:cNvPr id="7" name="TextBox 6">
            <a:extLst>
              <a:ext uri="{FF2B5EF4-FFF2-40B4-BE49-F238E27FC236}">
                <a16:creationId xmlns:a16="http://schemas.microsoft.com/office/drawing/2014/main" id="{568410EF-0469-28F1-FB0D-1027940FC180}"/>
              </a:ext>
            </a:extLst>
          </p:cNvPr>
          <p:cNvSpPr txBox="1"/>
          <p:nvPr/>
        </p:nvSpPr>
        <p:spPr>
          <a:xfrm>
            <a:off x="169347" y="5445025"/>
            <a:ext cx="3262432" cy="369332"/>
          </a:xfrm>
          <a:prstGeom prst="rect">
            <a:avLst/>
          </a:prstGeom>
          <a:noFill/>
        </p:spPr>
        <p:txBody>
          <a:bodyPr wrap="non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itchFamily="1" charset="0"/>
                <a:ea typeface="ＭＳ Ｐゴシック" pitchFamily="1" charset="-128"/>
              </a:rPr>
              <a:t>2-sided all-sky survey mode</a:t>
            </a:r>
          </a:p>
        </p:txBody>
      </p:sp>
      <p:sp>
        <p:nvSpPr>
          <p:cNvPr id="8" name="TextBox 7">
            <a:extLst>
              <a:ext uri="{FF2B5EF4-FFF2-40B4-BE49-F238E27FC236}">
                <a16:creationId xmlns:a16="http://schemas.microsoft.com/office/drawing/2014/main" id="{022333D1-F05F-2E47-0E57-E75086F27A26}"/>
              </a:ext>
            </a:extLst>
          </p:cNvPr>
          <p:cNvSpPr txBox="1"/>
          <p:nvPr/>
        </p:nvSpPr>
        <p:spPr>
          <a:xfrm>
            <a:off x="4197583" y="5416448"/>
            <a:ext cx="3583032" cy="369332"/>
          </a:xfrm>
          <a:prstGeom prst="rect">
            <a:avLst/>
          </a:prstGeom>
          <a:noFill/>
        </p:spPr>
        <p:txBody>
          <a:bodyPr wrap="non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itchFamily="1" charset="0"/>
                <a:ea typeface="ＭＳ Ｐゴシック" pitchFamily="1" charset="-128"/>
              </a:rPr>
              <a:t>Partial sinusoidal survey mode</a:t>
            </a:r>
          </a:p>
        </p:txBody>
      </p:sp>
      <p:sp>
        <p:nvSpPr>
          <p:cNvPr id="9" name="TextBox 8">
            <a:extLst>
              <a:ext uri="{FF2B5EF4-FFF2-40B4-BE49-F238E27FC236}">
                <a16:creationId xmlns:a16="http://schemas.microsoft.com/office/drawing/2014/main" id="{6EE446F5-64D6-882D-5A97-E4A1F730A6B7}"/>
              </a:ext>
            </a:extLst>
          </p:cNvPr>
          <p:cNvSpPr txBox="1"/>
          <p:nvPr/>
        </p:nvSpPr>
        <p:spPr>
          <a:xfrm>
            <a:off x="8179617" y="5456600"/>
            <a:ext cx="680636" cy="369332"/>
          </a:xfrm>
          <a:prstGeom prst="rect">
            <a:avLst/>
          </a:prstGeom>
          <a:noFill/>
        </p:spPr>
        <p:txBody>
          <a:bodyPr wrap="non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itchFamily="1" charset="0"/>
                <a:ea typeface="ＭＳ Ｐゴシック" pitchFamily="1" charset="-128"/>
              </a:rPr>
              <a:t>TOO</a:t>
            </a:r>
          </a:p>
        </p:txBody>
      </p:sp>
      <p:cxnSp>
        <p:nvCxnSpPr>
          <p:cNvPr id="10" name="Straight Arrow Connector 9">
            <a:extLst>
              <a:ext uri="{FF2B5EF4-FFF2-40B4-BE49-F238E27FC236}">
                <a16:creationId xmlns:a16="http://schemas.microsoft.com/office/drawing/2014/main" id="{D2613C19-70CF-DECF-1CE8-01234452C66A}"/>
              </a:ext>
            </a:extLst>
          </p:cNvPr>
          <p:cNvCxnSpPr>
            <a:cxnSpLocks/>
          </p:cNvCxnSpPr>
          <p:nvPr/>
        </p:nvCxnSpPr>
        <p:spPr>
          <a:xfrm flipV="1">
            <a:off x="10283721" y="4681182"/>
            <a:ext cx="198781" cy="1133175"/>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0BFC2E6E-F785-BB32-B041-EC29ACC207CD}"/>
              </a:ext>
            </a:extLst>
          </p:cNvPr>
          <p:cNvSpPr txBox="1"/>
          <p:nvPr/>
        </p:nvSpPr>
        <p:spPr>
          <a:xfrm>
            <a:off x="9468149" y="5780431"/>
            <a:ext cx="2149838" cy="338554"/>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Arial" pitchFamily="1" charset="0"/>
                <a:ea typeface="ＭＳ Ｐゴシック" pitchFamily="1" charset="-128"/>
              </a:rPr>
              <a:t>V462 </a:t>
            </a:r>
            <a:r>
              <a:rPr kumimoji="0" lang="en-US" sz="1600" b="0" i="0" u="none" strike="noStrike" kern="1200" cap="none" spc="0" normalizeH="0" baseline="0" noProof="0" dirty="0" err="1">
                <a:ln>
                  <a:noFill/>
                </a:ln>
                <a:solidFill>
                  <a:srgbClr val="FF0000"/>
                </a:solidFill>
                <a:effectLst/>
                <a:uLnTx/>
                <a:uFillTx/>
                <a:latin typeface="Arial" pitchFamily="1" charset="0"/>
                <a:ea typeface="ＭＳ Ｐゴシック" pitchFamily="1" charset="-128"/>
              </a:rPr>
              <a:t>Lup</a:t>
            </a:r>
            <a:r>
              <a:rPr kumimoji="0" lang="en-US" sz="1600" b="0" i="0" u="none" strike="noStrike" kern="1200" cap="none" spc="0" normalizeH="0" baseline="0" noProof="0" dirty="0">
                <a:ln>
                  <a:noFill/>
                </a:ln>
                <a:solidFill>
                  <a:srgbClr val="FF0000"/>
                </a:solidFill>
                <a:effectLst/>
                <a:uLnTx/>
                <a:uFillTx/>
                <a:latin typeface="Arial" pitchFamily="1" charset="0"/>
                <a:ea typeface="ＭＳ Ｐゴシック" pitchFamily="1" charset="-128"/>
              </a:rPr>
              <a:t> &amp; V572 Vel </a:t>
            </a:r>
          </a:p>
        </p:txBody>
      </p:sp>
      <p:sp>
        <p:nvSpPr>
          <p:cNvPr id="13" name="TextBox 12">
            <a:extLst>
              <a:ext uri="{FF2B5EF4-FFF2-40B4-BE49-F238E27FC236}">
                <a16:creationId xmlns:a16="http://schemas.microsoft.com/office/drawing/2014/main" id="{A71D6F45-FBC3-8641-EE28-A5E465FD5EC8}"/>
              </a:ext>
            </a:extLst>
          </p:cNvPr>
          <p:cNvSpPr txBox="1"/>
          <p:nvPr/>
        </p:nvSpPr>
        <p:spPr>
          <a:xfrm>
            <a:off x="169347" y="3958153"/>
            <a:ext cx="3461460" cy="400110"/>
          </a:xfrm>
          <a:prstGeom prst="rect">
            <a:avLst/>
          </a:prstGeom>
          <a:noFill/>
        </p:spPr>
        <p:txBody>
          <a:bodyPr wrap="non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itchFamily="1" charset="0"/>
                <a:ea typeface="ＭＳ Ｐゴシック" pitchFamily="1" charset="-128"/>
              </a:rPr>
              <a:t>June 11 gamma ray counts</a:t>
            </a:r>
          </a:p>
        </p:txBody>
      </p:sp>
      <p:sp>
        <p:nvSpPr>
          <p:cNvPr id="18" name="TextBox 17">
            <a:extLst>
              <a:ext uri="{FF2B5EF4-FFF2-40B4-BE49-F238E27FC236}">
                <a16:creationId xmlns:a16="http://schemas.microsoft.com/office/drawing/2014/main" id="{3674C123-792C-E887-D2FB-CE7D14DEA186}"/>
              </a:ext>
            </a:extLst>
          </p:cNvPr>
          <p:cNvSpPr txBox="1"/>
          <p:nvPr/>
        </p:nvSpPr>
        <p:spPr>
          <a:xfrm>
            <a:off x="134622" y="6061110"/>
            <a:ext cx="11833601" cy="584775"/>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itchFamily="1" charset="0"/>
                <a:ea typeface="ＭＳ Ｐゴシック" pitchFamily="1" charset="-128"/>
              </a:rPr>
              <a:t>Fermi’s all-sky survey uses 3 observing modes. One mode leaves a small exposure gap that lasts ~1 week. The gap can be partly filled using pointed observations during orbit night following the new Fermi Target of Opportunity (TOO) process.</a:t>
            </a:r>
          </a:p>
        </p:txBody>
      </p:sp>
      <p:sp>
        <p:nvSpPr>
          <p:cNvPr id="19" name="TextBox 18">
            <a:extLst>
              <a:ext uri="{FF2B5EF4-FFF2-40B4-BE49-F238E27FC236}">
                <a16:creationId xmlns:a16="http://schemas.microsoft.com/office/drawing/2014/main" id="{6531E8AD-6297-3347-B053-1F7CB0D4A9FA}"/>
              </a:ext>
            </a:extLst>
          </p:cNvPr>
          <p:cNvSpPr txBox="1"/>
          <p:nvPr/>
        </p:nvSpPr>
        <p:spPr>
          <a:xfrm>
            <a:off x="4197583" y="3949469"/>
            <a:ext cx="1140056" cy="400110"/>
          </a:xfrm>
          <a:prstGeom prst="rect">
            <a:avLst/>
          </a:prstGeom>
          <a:noFill/>
        </p:spPr>
        <p:txBody>
          <a:bodyPr wrap="non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itchFamily="1" charset="0"/>
                <a:ea typeface="ＭＳ Ｐゴシック" pitchFamily="1" charset="-128"/>
              </a:rPr>
              <a:t>June 12</a:t>
            </a:r>
          </a:p>
        </p:txBody>
      </p:sp>
      <p:sp>
        <p:nvSpPr>
          <p:cNvPr id="20" name="TextBox 19">
            <a:extLst>
              <a:ext uri="{FF2B5EF4-FFF2-40B4-BE49-F238E27FC236}">
                <a16:creationId xmlns:a16="http://schemas.microsoft.com/office/drawing/2014/main" id="{206A1831-FF70-BE77-62A6-EAA1D7822B70}"/>
              </a:ext>
            </a:extLst>
          </p:cNvPr>
          <p:cNvSpPr txBox="1"/>
          <p:nvPr/>
        </p:nvSpPr>
        <p:spPr>
          <a:xfrm>
            <a:off x="8202297" y="3926319"/>
            <a:ext cx="1140056" cy="400110"/>
          </a:xfrm>
          <a:prstGeom prst="rect">
            <a:avLst/>
          </a:prstGeom>
          <a:noFill/>
        </p:spPr>
        <p:txBody>
          <a:bodyPr wrap="non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itchFamily="1" charset="0"/>
                <a:ea typeface="ＭＳ Ｐゴシック" pitchFamily="1" charset="-128"/>
              </a:rPr>
              <a:t>June 25</a:t>
            </a:r>
          </a:p>
        </p:txBody>
      </p:sp>
      <p:pic>
        <p:nvPicPr>
          <p:cNvPr id="22" name="Picture 21">
            <a:extLst>
              <a:ext uri="{FF2B5EF4-FFF2-40B4-BE49-F238E27FC236}">
                <a16:creationId xmlns:a16="http://schemas.microsoft.com/office/drawing/2014/main" id="{98DC96CE-D708-5B1D-2A82-5659578D5AEE}"/>
              </a:ext>
            </a:extLst>
          </p:cNvPr>
          <p:cNvPicPr>
            <a:picLocks noChangeAspect="1"/>
          </p:cNvPicPr>
          <p:nvPr/>
        </p:nvPicPr>
        <p:blipFill>
          <a:blip r:embed="rId4"/>
          <a:stretch>
            <a:fillRect/>
          </a:stretch>
        </p:blipFill>
        <p:spPr>
          <a:xfrm>
            <a:off x="4804947" y="911491"/>
            <a:ext cx="7108223" cy="2991620"/>
          </a:xfrm>
          <a:prstGeom prst="rect">
            <a:avLst/>
          </a:prstGeom>
        </p:spPr>
      </p:pic>
      <p:cxnSp>
        <p:nvCxnSpPr>
          <p:cNvPr id="23" name="Straight Connector 22">
            <a:extLst>
              <a:ext uri="{FF2B5EF4-FFF2-40B4-BE49-F238E27FC236}">
                <a16:creationId xmlns:a16="http://schemas.microsoft.com/office/drawing/2014/main" id="{9EB5ECB8-7A9B-A7FA-3C07-22D06175E41D}"/>
              </a:ext>
            </a:extLst>
          </p:cNvPr>
          <p:cNvCxnSpPr>
            <a:cxnSpLocks/>
          </p:cNvCxnSpPr>
          <p:nvPr/>
        </p:nvCxnSpPr>
        <p:spPr>
          <a:xfrm>
            <a:off x="7042122" y="1046718"/>
            <a:ext cx="0" cy="2576158"/>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EBAB08CF-D390-5DCF-D575-453A9104E780}"/>
              </a:ext>
            </a:extLst>
          </p:cNvPr>
          <p:cNvSpPr txBox="1"/>
          <p:nvPr/>
        </p:nvSpPr>
        <p:spPr>
          <a:xfrm>
            <a:off x="7059998" y="1072220"/>
            <a:ext cx="1484381" cy="369332"/>
          </a:xfrm>
          <a:prstGeom prst="rect">
            <a:avLst/>
          </a:prstGeom>
          <a:noFill/>
        </p:spPr>
        <p:txBody>
          <a:bodyPr wrap="non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itchFamily="1" charset="0"/>
                <a:ea typeface="ＭＳ Ｐゴシック" pitchFamily="1" charset="-128"/>
              </a:rPr>
              <a:t>Start of TOO</a:t>
            </a:r>
          </a:p>
        </p:txBody>
      </p:sp>
      <p:sp>
        <p:nvSpPr>
          <p:cNvPr id="26" name="TextBox 25">
            <a:extLst>
              <a:ext uri="{FF2B5EF4-FFF2-40B4-BE49-F238E27FC236}">
                <a16:creationId xmlns:a16="http://schemas.microsoft.com/office/drawing/2014/main" id="{D72AD704-299D-E2B3-B399-A532B77B738B}"/>
              </a:ext>
            </a:extLst>
          </p:cNvPr>
          <p:cNvSpPr txBox="1"/>
          <p:nvPr/>
        </p:nvSpPr>
        <p:spPr>
          <a:xfrm>
            <a:off x="233473" y="986380"/>
            <a:ext cx="4230384" cy="2862322"/>
          </a:xfrm>
          <a:prstGeom prst="rect">
            <a:avLst/>
          </a:prstGeom>
          <a:noFill/>
        </p:spPr>
        <p:txBody>
          <a:bodyPr wrap="square" rtlCol="0">
            <a:spAutoFit/>
          </a:bodyPr>
          <a:lstStyle/>
          <a:p>
            <a:pPr marL="285750" marR="0" lvl="0"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itchFamily="1" charset="0"/>
                <a:ea typeface="ＭＳ Ｐゴシック" pitchFamily="1" charset="-128"/>
              </a:rPr>
              <a:t>Gamma rays reveal how nova shock power accelerates relativistic particles and produces optical emission.</a:t>
            </a:r>
          </a:p>
          <a:p>
            <a:pPr marL="285750" marR="0" lvl="0"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itchFamily="1" charset="0"/>
                <a:ea typeface="ＭＳ Ｐゴシック" pitchFamily="1" charset="-128"/>
              </a:rPr>
              <a:t>Novae emit gamma rays within a few days of the optical peak.</a:t>
            </a:r>
          </a:p>
          <a:p>
            <a:pPr marL="285750" marR="0" lvl="0"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itchFamily="1" charset="0"/>
                <a:ea typeface="ＭＳ Ｐゴシック" pitchFamily="1" charset="-128"/>
              </a:rPr>
              <a:t>Target of opportunity (TOO) pointing allowed Fermi to detect the onset of gamma rays from V462 Lupus and 2 days later from nova V572 </a:t>
            </a:r>
            <a:r>
              <a:rPr kumimoji="0" lang="en-US" sz="1800" b="0" i="0" u="none" strike="noStrike" kern="1200" cap="none" spc="0" normalizeH="0" baseline="0" noProof="0" dirty="0" err="1">
                <a:ln>
                  <a:noFill/>
                </a:ln>
                <a:solidFill>
                  <a:srgbClr val="000000"/>
                </a:solidFill>
                <a:effectLst/>
                <a:uLnTx/>
                <a:uFillTx/>
                <a:latin typeface="Arial" pitchFamily="1" charset="0"/>
                <a:ea typeface="ＭＳ Ｐゴシック" pitchFamily="1" charset="-128"/>
              </a:rPr>
              <a:t>Velorum</a:t>
            </a:r>
            <a:r>
              <a:rPr kumimoji="0" lang="en-US" sz="1800" b="0" i="0" u="none" strike="noStrike" kern="1200" cap="none" spc="0" normalizeH="0" baseline="0" noProof="0" dirty="0">
                <a:ln>
                  <a:noFill/>
                </a:ln>
                <a:solidFill>
                  <a:srgbClr val="000000"/>
                </a:solidFill>
                <a:effectLst/>
                <a:uLnTx/>
                <a:uFillTx/>
                <a:latin typeface="Arial" pitchFamily="1" charset="0"/>
                <a:ea typeface="ＭＳ Ｐゴシック" pitchFamily="1" charset="-128"/>
              </a:rPr>
              <a:t>. </a:t>
            </a:r>
          </a:p>
        </p:txBody>
      </p:sp>
      <p:sp>
        <p:nvSpPr>
          <p:cNvPr id="27" name="TextBox 26">
            <a:extLst>
              <a:ext uri="{FF2B5EF4-FFF2-40B4-BE49-F238E27FC236}">
                <a16:creationId xmlns:a16="http://schemas.microsoft.com/office/drawing/2014/main" id="{465E2CC2-E067-E485-A1C8-1BD9D08C5BD2}"/>
              </a:ext>
            </a:extLst>
          </p:cNvPr>
          <p:cNvSpPr txBox="1"/>
          <p:nvPr/>
        </p:nvSpPr>
        <p:spPr>
          <a:xfrm>
            <a:off x="5781000" y="1625317"/>
            <a:ext cx="846707" cy="338554"/>
          </a:xfrm>
          <a:prstGeom prst="rect">
            <a:avLst/>
          </a:prstGeom>
          <a:noFill/>
        </p:spPr>
        <p:txBody>
          <a:bodyPr wrap="non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9051"/>
                </a:solidFill>
                <a:effectLst/>
                <a:uLnTx/>
                <a:uFillTx/>
                <a:latin typeface="Arial" pitchFamily="1" charset="0"/>
                <a:ea typeface="ＭＳ Ｐゴシック" pitchFamily="1" charset="-128"/>
              </a:rPr>
              <a:t>optical</a:t>
            </a:r>
          </a:p>
        </p:txBody>
      </p:sp>
      <p:sp>
        <p:nvSpPr>
          <p:cNvPr id="28" name="TextBox 27">
            <a:extLst>
              <a:ext uri="{FF2B5EF4-FFF2-40B4-BE49-F238E27FC236}">
                <a16:creationId xmlns:a16="http://schemas.microsoft.com/office/drawing/2014/main" id="{7FBB1407-9FEF-7A15-F643-A290DB437853}"/>
              </a:ext>
            </a:extLst>
          </p:cNvPr>
          <p:cNvSpPr txBox="1"/>
          <p:nvPr/>
        </p:nvSpPr>
        <p:spPr>
          <a:xfrm>
            <a:off x="7383213" y="2180345"/>
            <a:ext cx="1382110" cy="338554"/>
          </a:xfrm>
          <a:prstGeom prst="rect">
            <a:avLst/>
          </a:prstGeom>
          <a:noFill/>
        </p:spPr>
        <p:txBody>
          <a:bodyPr wrap="non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itchFamily="1" charset="0"/>
                <a:ea typeface="ＭＳ Ｐゴシック" pitchFamily="1" charset="-128"/>
              </a:rPr>
              <a:t>gamma rays</a:t>
            </a:r>
          </a:p>
        </p:txBody>
      </p:sp>
      <p:pic>
        <p:nvPicPr>
          <p:cNvPr id="29" name="Picture 28">
            <a:extLst>
              <a:ext uri="{FF2B5EF4-FFF2-40B4-BE49-F238E27FC236}">
                <a16:creationId xmlns:a16="http://schemas.microsoft.com/office/drawing/2014/main" id="{250DC067-182A-6DD2-A2E2-F800A7DFE78D}"/>
              </a:ext>
            </a:extLst>
          </p:cNvPr>
          <p:cNvPicPr>
            <a:picLocks noChangeAspect="1"/>
          </p:cNvPicPr>
          <p:nvPr/>
        </p:nvPicPr>
        <p:blipFill>
          <a:blip r:embed="rId5"/>
          <a:srcRect l="19217" t="21105" r="17608" b="10008"/>
          <a:stretch>
            <a:fillRect/>
          </a:stretch>
        </p:blipFill>
        <p:spPr>
          <a:xfrm>
            <a:off x="10874727" y="1"/>
            <a:ext cx="1279925" cy="1046718"/>
          </a:xfrm>
          <a:prstGeom prst="rect">
            <a:avLst/>
          </a:prstGeom>
        </p:spPr>
      </p:pic>
      <p:cxnSp>
        <p:nvCxnSpPr>
          <p:cNvPr id="34" name="Straight Arrow Connector 33">
            <a:extLst>
              <a:ext uri="{FF2B5EF4-FFF2-40B4-BE49-F238E27FC236}">
                <a16:creationId xmlns:a16="http://schemas.microsoft.com/office/drawing/2014/main" id="{C8872940-8EDE-B6F1-638B-3DCF0F427FCD}"/>
              </a:ext>
            </a:extLst>
          </p:cNvPr>
          <p:cNvCxnSpPr>
            <a:cxnSpLocks/>
          </p:cNvCxnSpPr>
          <p:nvPr/>
        </p:nvCxnSpPr>
        <p:spPr>
          <a:xfrm flipV="1">
            <a:off x="10283721" y="4804012"/>
            <a:ext cx="729296" cy="1021920"/>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0BECBA80-CE3D-345B-A642-0482552C3121}"/>
              </a:ext>
            </a:extLst>
          </p:cNvPr>
          <p:cNvCxnSpPr>
            <a:cxnSpLocks/>
          </p:cNvCxnSpPr>
          <p:nvPr/>
        </p:nvCxnSpPr>
        <p:spPr>
          <a:xfrm flipH="1" flipV="1">
            <a:off x="6196084" y="4926842"/>
            <a:ext cx="1453018" cy="932526"/>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46" name="TextBox 45">
            <a:extLst>
              <a:ext uri="{FF2B5EF4-FFF2-40B4-BE49-F238E27FC236}">
                <a16:creationId xmlns:a16="http://schemas.microsoft.com/office/drawing/2014/main" id="{45BCA732-626B-AD43-5AE4-47342215B295}"/>
              </a:ext>
            </a:extLst>
          </p:cNvPr>
          <p:cNvSpPr txBox="1"/>
          <p:nvPr/>
        </p:nvSpPr>
        <p:spPr>
          <a:xfrm>
            <a:off x="7192515" y="5799932"/>
            <a:ext cx="2149838" cy="338554"/>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Arial" pitchFamily="1" charset="0"/>
                <a:ea typeface="ＭＳ Ｐゴシック" pitchFamily="1" charset="-128"/>
              </a:rPr>
              <a:t>Exposure gap</a:t>
            </a:r>
          </a:p>
        </p:txBody>
      </p:sp>
    </p:spTree>
    <p:extLst>
      <p:ext uri="{BB962C8B-B14F-4D97-AF65-F5344CB8AC3E}">
        <p14:creationId xmlns:p14="http://schemas.microsoft.com/office/powerpoint/2010/main" val="220768852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AF075-F088-7A75-336F-0DBBFBF3D34C}"/>
              </a:ext>
            </a:extLst>
          </p:cNvPr>
          <p:cNvSpPr>
            <a:spLocks noGrp="1"/>
          </p:cNvSpPr>
          <p:nvPr>
            <p:ph type="title"/>
          </p:nvPr>
        </p:nvSpPr>
        <p:spPr/>
        <p:txBody>
          <a:bodyPr>
            <a:normAutofit/>
          </a:bodyPr>
          <a:lstStyle/>
          <a:p>
            <a:r>
              <a:rPr lang="en-US" sz="4800" dirty="0">
                <a:solidFill>
                  <a:schemeClr val="bg1"/>
                </a:solidFill>
              </a:rPr>
              <a:t>Gamma-ray Cosmology</a:t>
            </a:r>
          </a:p>
        </p:txBody>
      </p:sp>
      <p:sp>
        <p:nvSpPr>
          <p:cNvPr id="3" name="Content Placeholder 2">
            <a:extLst>
              <a:ext uri="{FF2B5EF4-FFF2-40B4-BE49-F238E27FC236}">
                <a16:creationId xmlns:a16="http://schemas.microsoft.com/office/drawing/2014/main" id="{21B3FCF2-ABB9-C950-15BE-40A1BD8E26E2}"/>
              </a:ext>
            </a:extLst>
          </p:cNvPr>
          <p:cNvSpPr>
            <a:spLocks noGrp="1"/>
          </p:cNvSpPr>
          <p:nvPr>
            <p:ph idx="1"/>
          </p:nvPr>
        </p:nvSpPr>
        <p:spPr>
          <a:xfrm>
            <a:off x="609601" y="1391289"/>
            <a:ext cx="6231467" cy="5091004"/>
          </a:xfrm>
        </p:spPr>
        <p:txBody>
          <a:bodyPr>
            <a:normAutofit fontScale="62500" lnSpcReduction="20000"/>
          </a:bodyPr>
          <a:lstStyle/>
          <a:p>
            <a:pPr marL="0" indent="0">
              <a:buNone/>
            </a:pPr>
            <a:r>
              <a:rPr lang="en-US" dirty="0">
                <a:solidFill>
                  <a:schemeClr val="bg1"/>
                </a:solidFill>
              </a:rPr>
              <a:t>Below 10s of GeV, the Universe is transparent to gamma rays</a:t>
            </a:r>
          </a:p>
          <a:p>
            <a:r>
              <a:rPr lang="en-US" dirty="0">
                <a:solidFill>
                  <a:schemeClr val="bg1"/>
                </a:solidFill>
              </a:rPr>
              <a:t>Each higher redshift blazar samples an entire population from an earlier epoch.</a:t>
            </a:r>
          </a:p>
          <a:p>
            <a:r>
              <a:rPr lang="en-US" dirty="0">
                <a:solidFill>
                  <a:schemeClr val="bg1"/>
                </a:solidFill>
              </a:rPr>
              <a:t>Independent probe of cosmic structure</a:t>
            </a:r>
          </a:p>
          <a:p>
            <a:r>
              <a:rPr lang="en-US" dirty="0">
                <a:solidFill>
                  <a:schemeClr val="bg1"/>
                </a:solidFill>
              </a:rPr>
              <a:t>Test intergalactic magnetic field strength</a:t>
            </a:r>
          </a:p>
          <a:p>
            <a:r>
              <a:rPr lang="en-US" dirty="0">
                <a:solidFill>
                  <a:schemeClr val="bg1"/>
                </a:solidFill>
              </a:rPr>
              <a:t>Independently measure the Hubble constant (several methods)</a:t>
            </a:r>
          </a:p>
          <a:p>
            <a:pPr lvl="1"/>
            <a:r>
              <a:rPr lang="en-US" dirty="0">
                <a:solidFill>
                  <a:schemeClr val="bg1"/>
                </a:solidFill>
              </a:rPr>
              <a:t>Aside: a benefit of modeling quasiperiodic oscillations in merger-type GRBs is a distance constraint (Guedes et al. 2024. </a:t>
            </a:r>
            <a:r>
              <a:rPr lang="en-US" dirty="0" err="1">
                <a:solidFill>
                  <a:schemeClr val="bg1"/>
                </a:solidFill>
              </a:rPr>
              <a:t>ApJ</a:t>
            </a:r>
            <a:r>
              <a:rPr lang="en-US" dirty="0">
                <a:solidFill>
                  <a:schemeClr val="bg1"/>
                </a:solidFill>
              </a:rPr>
              <a:t> 983)</a:t>
            </a:r>
          </a:p>
        </p:txBody>
      </p:sp>
      <p:sp>
        <p:nvSpPr>
          <p:cNvPr id="4" name="Slide Number Placeholder 3">
            <a:extLst>
              <a:ext uri="{FF2B5EF4-FFF2-40B4-BE49-F238E27FC236}">
                <a16:creationId xmlns:a16="http://schemas.microsoft.com/office/drawing/2014/main" id="{F25E29DD-403B-1E23-C0C1-11AF538D4ED0}"/>
              </a:ext>
            </a:extLst>
          </p:cNvPr>
          <p:cNvSpPr>
            <a:spLocks noGrp="1"/>
          </p:cNvSpPr>
          <p:nvPr>
            <p:ph type="sldNum" sz="quarter" idx="12"/>
          </p:nvPr>
        </p:nvSpPr>
        <p:spPr/>
        <p:txBody>
          <a:bodyPr/>
          <a:lstStyle/>
          <a:p>
            <a:pPr defTabSz="609585"/>
            <a:fld id="{018530BB-437E-CE41-865B-116E4A75244A}" type="slidenum">
              <a:rPr lang="en-US">
                <a:solidFill>
                  <a:prstClr val="white">
                    <a:tint val="75000"/>
                  </a:prstClr>
                </a:solidFill>
                <a:latin typeface="Calibri"/>
              </a:rPr>
              <a:pPr defTabSz="609585"/>
              <a:t>32</a:t>
            </a:fld>
            <a:endParaRPr lang="en-US">
              <a:solidFill>
                <a:prstClr val="white">
                  <a:tint val="75000"/>
                </a:prstClr>
              </a:solidFill>
              <a:latin typeface="Calibri"/>
            </a:endParaRPr>
          </a:p>
        </p:txBody>
      </p:sp>
      <p:pic>
        <p:nvPicPr>
          <p:cNvPr id="6" name="Picture 5">
            <a:extLst>
              <a:ext uri="{FF2B5EF4-FFF2-40B4-BE49-F238E27FC236}">
                <a16:creationId xmlns:a16="http://schemas.microsoft.com/office/drawing/2014/main" id="{14450F5E-2C72-5A7A-E887-D4D3B2776E7C}"/>
              </a:ext>
            </a:extLst>
          </p:cNvPr>
          <p:cNvPicPr>
            <a:picLocks noChangeAspect="1"/>
          </p:cNvPicPr>
          <p:nvPr/>
        </p:nvPicPr>
        <p:blipFill>
          <a:blip r:embed="rId3"/>
          <a:stretch>
            <a:fillRect/>
          </a:stretch>
        </p:blipFill>
        <p:spPr>
          <a:xfrm>
            <a:off x="6992546" y="1040237"/>
            <a:ext cx="3777055" cy="2793985"/>
          </a:xfrm>
          <a:prstGeom prst="rect">
            <a:avLst/>
          </a:prstGeom>
        </p:spPr>
      </p:pic>
      <p:pic>
        <p:nvPicPr>
          <p:cNvPr id="10" name="Picture 9">
            <a:extLst>
              <a:ext uri="{FF2B5EF4-FFF2-40B4-BE49-F238E27FC236}">
                <a16:creationId xmlns:a16="http://schemas.microsoft.com/office/drawing/2014/main" id="{75AB1E5E-4095-25D5-550E-CFA38BAA5F10}"/>
              </a:ext>
            </a:extLst>
          </p:cNvPr>
          <p:cNvPicPr>
            <a:picLocks noChangeAspect="1"/>
          </p:cNvPicPr>
          <p:nvPr/>
        </p:nvPicPr>
        <p:blipFill>
          <a:blip r:embed="rId4"/>
          <a:stretch>
            <a:fillRect/>
          </a:stretch>
        </p:blipFill>
        <p:spPr>
          <a:xfrm>
            <a:off x="8182187" y="3939225"/>
            <a:ext cx="3647440" cy="2706956"/>
          </a:xfrm>
          <a:prstGeom prst="rect">
            <a:avLst/>
          </a:prstGeom>
        </p:spPr>
      </p:pic>
    </p:spTree>
    <p:extLst>
      <p:ext uri="{BB962C8B-B14F-4D97-AF65-F5344CB8AC3E}">
        <p14:creationId xmlns:p14="http://schemas.microsoft.com/office/powerpoint/2010/main" val="39648610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GLAST-Lminus7-v3">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B2B2B2"/>
      </a:folHlink>
    </a:clrScheme>
    <a:fontScheme name="GLAST-Lminus7-v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Comic Sans M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Comic Sans MS" charset="0"/>
            <a:ea typeface="ＭＳ Ｐゴシック" charset="0"/>
          </a:defRPr>
        </a:defPPr>
      </a:lstStyle>
    </a:lnDef>
  </a:objectDefaults>
  <a:extraClrSchemeLst>
    <a:extraClrScheme>
      <a:clrScheme name="GLAST-Lminus7-v3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GLAST-Lminus7-v3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GLAST-Lminus7-v3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GLAST-Lminus7-v3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GLAST-Lminus7-v3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GLAST-Lminus7-v3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GLAST-Lminus7-v3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Fermi">
  <a:themeElements>
    <a:clrScheme name="Custom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1218</TotalTime>
  <Words>3054</Words>
  <Application>Microsoft Macintosh PowerPoint</Application>
  <PresentationFormat>Widescreen</PresentationFormat>
  <Paragraphs>377</Paragraphs>
  <Slides>32</Slides>
  <Notes>15</Notes>
  <HiddenSlides>0</HiddenSlides>
  <MMClips>1</MMClips>
  <ScaleCrop>false</ScaleCrop>
  <HeadingPairs>
    <vt:vector size="6" baseType="variant">
      <vt:variant>
        <vt:lpstr>Fonts Used</vt:lpstr>
      </vt:variant>
      <vt:variant>
        <vt:i4>12</vt:i4>
      </vt:variant>
      <vt:variant>
        <vt:lpstr>Theme</vt:lpstr>
      </vt:variant>
      <vt:variant>
        <vt:i4>8</vt:i4>
      </vt:variant>
      <vt:variant>
        <vt:lpstr>Slide Titles</vt:lpstr>
      </vt:variant>
      <vt:variant>
        <vt:i4>32</vt:i4>
      </vt:variant>
    </vt:vector>
  </HeadingPairs>
  <TitlesOfParts>
    <vt:vector size="52" baseType="lpstr">
      <vt:lpstr>Aptos</vt:lpstr>
      <vt:lpstr>Aptos Display</vt:lpstr>
      <vt:lpstr>Arial</vt:lpstr>
      <vt:lpstr>Calibri</vt:lpstr>
      <vt:lpstr>Calibri Light</vt:lpstr>
      <vt:lpstr>Cambria Math</vt:lpstr>
      <vt:lpstr>Comic Sans MS</vt:lpstr>
      <vt:lpstr>Gill Sans MT</vt:lpstr>
      <vt:lpstr>Helvetica Neue</vt:lpstr>
      <vt:lpstr>Helvetica Neue Light</vt:lpstr>
      <vt:lpstr>Quattrocento</vt:lpstr>
      <vt:lpstr>Times New Roman</vt:lpstr>
      <vt:lpstr>Office Theme</vt:lpstr>
      <vt:lpstr>1_office theme</vt:lpstr>
      <vt:lpstr>2_Office Theme</vt:lpstr>
      <vt:lpstr>3_Office Theme</vt:lpstr>
      <vt:lpstr>5_Office Theme</vt:lpstr>
      <vt:lpstr>4_Office Theme</vt:lpstr>
      <vt:lpstr>GLAST-Lminus7-v3</vt:lpstr>
      <vt:lpstr>Fermi</vt:lpstr>
      <vt:lpstr>Space-based Gamma-ray Astronomy in the Fermi Era</vt:lpstr>
      <vt:lpstr>Overview</vt:lpstr>
      <vt:lpstr>Space-based Gamma Ray Astronomy</vt:lpstr>
      <vt:lpstr>PowerPoint Presentation</vt:lpstr>
      <vt:lpstr>PowerPoint Presentation</vt:lpstr>
      <vt:lpstr>Fermi Status and Updates</vt:lpstr>
      <vt:lpstr>The science drivers for Fermi continue to expand.</vt:lpstr>
      <vt:lpstr>PowerPoint Presentation</vt:lpstr>
      <vt:lpstr>High impact science in Fermi’s latest decade</vt:lpstr>
      <vt:lpstr>PowerPoint Presentation</vt:lpstr>
      <vt:lpstr>The Dynamic GeV Gamma-ray Sky</vt:lpstr>
      <vt:lpstr>PowerPoint Presentation</vt:lpstr>
      <vt:lpstr>Optical and gamma-ray signals reveal a common origin in novae</vt:lpstr>
      <vt:lpstr>Fermi reveals a magnetar giant flare</vt:lpstr>
      <vt:lpstr>PowerPoint Presentation</vt:lpstr>
      <vt:lpstr>Transient periodicity in blazar jets</vt:lpstr>
      <vt:lpstr>Cosmic-ray and Neutrino Origins</vt:lpstr>
      <vt:lpstr>Looking to the Future</vt:lpstr>
      <vt:lpstr>PowerPoint Presentation</vt:lpstr>
      <vt:lpstr>Missing MeV Science</vt:lpstr>
      <vt:lpstr>Missing MeV Science</vt:lpstr>
      <vt:lpstr>Cosmic Explosions</vt:lpstr>
      <vt:lpstr>Relativistic Jets</vt:lpstr>
      <vt:lpstr>Some Science Questions from Astro 2020 </vt:lpstr>
      <vt:lpstr>PowerPoint Presentation</vt:lpstr>
      <vt:lpstr>PowerPoint Presentation</vt:lpstr>
      <vt:lpstr>Conclusions</vt:lpstr>
      <vt:lpstr>PowerPoint Presentation</vt:lpstr>
      <vt:lpstr>PowerPoint Presentation</vt:lpstr>
      <vt:lpstr>Gamma-ray blazars reveal supermassive black hole activity</vt:lpstr>
      <vt:lpstr>Fermi fills a gap to reveal gamma rays from two novae</vt:lpstr>
      <vt:lpstr>Gamma-ray Cosmology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Hays, Elizabeth (GSFC-6610)</dc:creator>
  <cp:lastModifiedBy>Hays, Elizabeth (GSFC-6610)</cp:lastModifiedBy>
  <cp:revision>18</cp:revision>
  <dcterms:created xsi:type="dcterms:W3CDTF">2026-10-10T02:45:32Z</dcterms:created>
  <dcterms:modified xsi:type="dcterms:W3CDTF">2026-10-14T14:15:35Z</dcterms:modified>
</cp:coreProperties>
</file>