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1"/>
  </p:notesMasterIdLst>
  <p:sldIdLst>
    <p:sldId id="281" r:id="rId5"/>
    <p:sldId id="475" r:id="rId6"/>
    <p:sldId id="458" r:id="rId7"/>
    <p:sldId id="459" r:id="rId8"/>
    <p:sldId id="460" r:id="rId9"/>
    <p:sldId id="469" r:id="rId10"/>
    <p:sldId id="480" r:id="rId11"/>
    <p:sldId id="462" r:id="rId12"/>
    <p:sldId id="470" r:id="rId13"/>
    <p:sldId id="464" r:id="rId14"/>
    <p:sldId id="465" r:id="rId15"/>
    <p:sldId id="471" r:id="rId16"/>
    <p:sldId id="472" r:id="rId17"/>
    <p:sldId id="466" r:id="rId18"/>
    <p:sldId id="477" r:id="rId19"/>
    <p:sldId id="479" r:id="rId20"/>
    <p:sldId id="467" r:id="rId21"/>
    <p:sldId id="474" r:id="rId22"/>
    <p:sldId id="394" r:id="rId23"/>
    <p:sldId id="468" r:id="rId24"/>
    <p:sldId id="473" r:id="rId25"/>
    <p:sldId id="478" r:id="rId26"/>
    <p:sldId id="395" r:id="rId27"/>
    <p:sldId id="452" r:id="rId28"/>
    <p:sldId id="453" r:id="rId29"/>
    <p:sldId id="442" r:id="rId30"/>
    <p:sldId id="436" r:id="rId31"/>
    <p:sldId id="439" r:id="rId32"/>
    <p:sldId id="440" r:id="rId33"/>
    <p:sldId id="441" r:id="rId34"/>
    <p:sldId id="454" r:id="rId35"/>
    <p:sldId id="455" r:id="rId36"/>
    <p:sldId id="432" r:id="rId37"/>
    <p:sldId id="438" r:id="rId38"/>
    <p:sldId id="437" r:id="rId39"/>
    <p:sldId id="397" r:id="rId40"/>
    <p:sldId id="398" r:id="rId41"/>
    <p:sldId id="399" r:id="rId42"/>
    <p:sldId id="443" r:id="rId43"/>
    <p:sldId id="444" r:id="rId44"/>
    <p:sldId id="445" r:id="rId45"/>
    <p:sldId id="446" r:id="rId46"/>
    <p:sldId id="447" r:id="rId47"/>
    <p:sldId id="448" r:id="rId48"/>
    <p:sldId id="451" r:id="rId49"/>
    <p:sldId id="402" r:id="rId50"/>
  </p:sldIdLst>
  <p:sldSz cx="9144000" cy="5143500" type="screen16x9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0020"/>
    <a:srgbClr val="111D3A"/>
    <a:srgbClr val="0E15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77" autoAdjust="0"/>
    <p:restoredTop sz="94694"/>
  </p:normalViewPr>
  <p:slideViewPr>
    <p:cSldViewPr snapToGrid="0" snapToObjects="1">
      <p:cViewPr varScale="1">
        <p:scale>
          <a:sx n="78" d="100"/>
          <a:sy n="78" d="100"/>
        </p:scale>
        <p:origin x="1188" y="5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53" d="100"/>
          <a:sy n="53" d="100"/>
        </p:scale>
        <p:origin x="2648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4B71CC7-45F4-410F-9648-AF745C34F3E4}" type="datetimeFigureOut">
              <a:rPr lang="en-US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D1651CB-BC94-4C11-A508-29CB655CC91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64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651CB-BC94-4C11-A508-29CB655CC918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889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A12A7-5608-353F-D8DA-180646F15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3C860E-11DF-650D-2BC5-981F07624E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A59A11-EA24-0455-A42F-30DFFD793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info on reference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B69EF5-DB68-3D19-CED5-11D9AC5AC6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5EB00-6EF9-4AE0-AA1E-3FDE89C05D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83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Circle is 0.5 degree radius. T4 is 35 meters from </a:t>
            </a:r>
            <a:r>
              <a:rPr lang="en-US" dirty="0" err="1"/>
              <a:t>psct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651CB-BC94-4C11-A508-29CB655CC9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288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651CB-BC94-4C11-A508-29CB655CC91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61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5EB00-6EF9-4AE0-AA1E-3FDE89C05DC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572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5EB00-6EF9-4AE0-AA1E-3FDE89C05DC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882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5EB00-6EF9-4AE0-AA1E-3FDE89C05DC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85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5EB00-6EF9-4AE0-AA1E-3FDE89C05DC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93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81054"/>
            <a:ext cx="7772400" cy="1319284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1120" y="2914650"/>
            <a:ext cx="6400800" cy="1043548"/>
          </a:xfrm>
        </p:spPr>
        <p:txBody>
          <a:bodyPr/>
          <a:lstStyle>
            <a:lvl1pPr marL="0" indent="0" algn="l"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subtitle</a:t>
            </a:r>
            <a:r>
              <a:rPr lang="de-DE" dirty="0"/>
              <a:t> style</a:t>
            </a:r>
          </a:p>
          <a:p>
            <a:endParaRPr lang="de-DE" dirty="0"/>
          </a:p>
          <a:p>
            <a:r>
              <a:rPr lang="de-DE" dirty="0"/>
              <a:t>SPEAKER NAME</a:t>
            </a:r>
          </a:p>
          <a:p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28731" y="4767263"/>
            <a:ext cx="3366052" cy="273844"/>
          </a:xfrm>
        </p:spPr>
        <p:txBody>
          <a:bodyPr/>
          <a:lstStyle/>
          <a:p>
            <a:r>
              <a:rPr lang="en-US"/>
              <a:t>Observations of Mrk 421 by the pSCT - Luca Riitano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10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145" y="178960"/>
            <a:ext cx="5982008" cy="625245"/>
          </a:xfrm>
        </p:spPr>
        <p:txBody>
          <a:bodyPr/>
          <a:lstStyle/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black text with a star&#10;&#10;Description automatically generated">
            <a:extLst>
              <a:ext uri="{FF2B5EF4-FFF2-40B4-BE49-F238E27FC236}">
                <a16:creationId xmlns:a16="http://schemas.microsoft.com/office/drawing/2014/main" id="{91ECC72C-490C-03E2-C4AD-342C121B24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0420" t="37826" r="19308" b="37548"/>
          <a:stretch/>
        </p:blipFill>
        <p:spPr>
          <a:xfrm>
            <a:off x="6623152" y="186144"/>
            <a:ext cx="2520848" cy="61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40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145" y="178961"/>
            <a:ext cx="5982008" cy="618062"/>
          </a:xfrm>
        </p:spPr>
        <p:txBody>
          <a:bodyPr/>
          <a:lstStyle/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9820" y="1233050"/>
            <a:ext cx="4038600" cy="254555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0820" y="1233050"/>
            <a:ext cx="4038600" cy="254555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ue and black text with a star&#10;&#10;Description automatically generated">
            <a:extLst>
              <a:ext uri="{FF2B5EF4-FFF2-40B4-BE49-F238E27FC236}">
                <a16:creationId xmlns:a16="http://schemas.microsoft.com/office/drawing/2014/main" id="{E0AEAE23-8AF0-9AC0-5D29-0ED6B59DB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0420" t="37826" r="19308" b="37548"/>
          <a:stretch/>
        </p:blipFill>
        <p:spPr>
          <a:xfrm>
            <a:off x="6623152" y="186144"/>
            <a:ext cx="2520848" cy="61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67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6165952" cy="731165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blue and black text with a star&#10;&#10;Description automatically generated">
            <a:extLst>
              <a:ext uri="{FF2B5EF4-FFF2-40B4-BE49-F238E27FC236}">
                <a16:creationId xmlns:a16="http://schemas.microsoft.com/office/drawing/2014/main" id="{7D6B0316-4BC1-5660-20DD-B791D450F8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0420" t="37826" r="19308" b="37548"/>
          <a:stretch/>
        </p:blipFill>
        <p:spPr>
          <a:xfrm>
            <a:off x="6623152" y="186144"/>
            <a:ext cx="2520848" cy="61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68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145" y="178961"/>
            <a:ext cx="5912056" cy="618062"/>
          </a:xfrm>
        </p:spPr>
        <p:txBody>
          <a:bodyPr/>
          <a:lstStyle/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and black text with a star&#10;&#10;Description automatically generated">
            <a:extLst>
              <a:ext uri="{FF2B5EF4-FFF2-40B4-BE49-F238E27FC236}">
                <a16:creationId xmlns:a16="http://schemas.microsoft.com/office/drawing/2014/main" id="{9AB68EAD-F608-EE58-AEE4-8285BDB388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0420" t="37826" r="19308" b="37548"/>
          <a:stretch/>
        </p:blipFill>
        <p:spPr>
          <a:xfrm>
            <a:off x="6623152" y="186144"/>
            <a:ext cx="2520848" cy="61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18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769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2783"/>
            <a:ext cx="5486400" cy="247289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CTA_Logo_Template_RGB2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75"/>
          <a:stretch/>
        </p:blipFill>
        <p:spPr>
          <a:xfrm>
            <a:off x="7645849" y="98647"/>
            <a:ext cx="1219209" cy="770928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 userDrawn="1"/>
        </p:nvSpPr>
        <p:spPr>
          <a:xfrm>
            <a:off x="641144" y="178961"/>
            <a:ext cx="6916951" cy="618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111D3A"/>
                </a:solidFill>
                <a:latin typeface="Fira Sans"/>
                <a:ea typeface="+mj-ea"/>
                <a:cs typeface="Fira Sans"/>
              </a:defRPr>
            </a:lvl1pPr>
          </a:lstStyle>
          <a:p>
            <a:r>
              <a:rPr lang="de-DE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64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TA_Logo_Template_RGB2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75"/>
          <a:stretch/>
        </p:blipFill>
        <p:spPr>
          <a:xfrm>
            <a:off x="7645849" y="98647"/>
            <a:ext cx="1219209" cy="77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40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E893C-FBA7-4252-994C-8EC23FFEF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9ABF36-0FF8-4653-BB80-1E9611322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3FB18-E4E7-4FA0-8F2F-042C9D113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algn="l" defTabSz="6858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10/15/2026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C6B6F-3DA2-4EFF-A382-CDF8A9611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267941" cy="273844"/>
          </a:xfrm>
        </p:spPr>
        <p:txBody>
          <a:bodyPr/>
          <a:lstStyle>
            <a:lvl1pPr marL="0" algn="l" defTabSz="6858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Observations of Mrk 421 by the pSCT - Luca Riitano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8A5CD-E3FF-45B0-8668-C8357592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9432ABE7-A2A3-4477-A8E3-383E25F978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357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1144" y="178961"/>
            <a:ext cx="6916951" cy="618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1144" y="1191880"/>
            <a:ext cx="7632072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10/15/2026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75723" y="4767263"/>
            <a:ext cx="337267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Observations of Mrk 421 by the pSCT - Luca Riitano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9FCDA-B809-C440-BD62-3E96D0DA3F3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967452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204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659" r:id="rId9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Fira Sans"/>
          <a:ea typeface="+mj-ea"/>
          <a:cs typeface="Fira San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Fira Sans"/>
          <a:ea typeface="+mn-ea"/>
          <a:cs typeface="Fira San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Fira Sans"/>
          <a:ea typeface="+mn-ea"/>
          <a:cs typeface="Fira San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Fira Sans"/>
          <a:ea typeface="+mn-ea"/>
          <a:cs typeface="Fira San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Fira Sans"/>
          <a:ea typeface="+mn-ea"/>
          <a:cs typeface="Fira San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Fira Sans"/>
          <a:ea typeface="+mn-ea"/>
          <a:cs typeface="Fira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tapipe.readthedocs.io/en/latest/api/ctapipe.image.cleaning.tailcuts_clean.html#ctapipe.image.cleaning.tailcuts_clean" TargetMode="External"/><Relationship Id="rId2" Type="http://schemas.openxmlformats.org/officeDocument/2006/relationships/hyperlink" Target="https://ctapipe.readthedocs.io/en/latest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arxiv.org/abs/2512.12529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emf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74522"/>
            <a:ext cx="9144000" cy="41760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2569" y="926650"/>
            <a:ext cx="80128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Observations of Markarian 421 by the upgraded prototype Schwarzschild-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Couder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Telescope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2569" y="2687442"/>
            <a:ext cx="59813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Luca Riitano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Wisconsin-Madison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SCT Collaboration and CTAO Consortium</a:t>
            </a:r>
          </a:p>
          <a:p>
            <a:endParaRPr lang="en-US" sz="2000" dirty="0">
              <a:solidFill>
                <a:schemeClr val="bg1"/>
              </a:solidFill>
              <a:latin typeface="Fira sans"/>
              <a:cs typeface="Fira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E4DE50-A8D2-1E9A-E55B-9E949EFB59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830" t="58422" r="2809" b="16836"/>
          <a:stretch/>
        </p:blipFill>
        <p:spPr>
          <a:xfrm>
            <a:off x="7007327" y="2684420"/>
            <a:ext cx="2133600" cy="20699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5C1FA3-672F-CDC8-828D-1A52B49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13" y="3636818"/>
            <a:ext cx="1204894" cy="1204894"/>
          </a:xfrm>
          <a:prstGeom prst="rect">
            <a:avLst/>
          </a:prstGeom>
        </p:spPr>
      </p:pic>
      <p:pic>
        <p:nvPicPr>
          <p:cNvPr id="5" name="Picture 2" descr="INFN – International Year of Basic Sciences for Development">
            <a:extLst>
              <a:ext uri="{FF2B5EF4-FFF2-40B4-BE49-F238E27FC236}">
                <a16:creationId xmlns:a16="http://schemas.microsoft.com/office/drawing/2014/main" id="{5FF362DC-81E7-F9C5-7EA8-196D23E36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374" y="3719375"/>
            <a:ext cx="1006901" cy="100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E18E8-B5C0-FFDA-5202-16BFEF49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F2E49-BA4A-60F8-F15C-6A6CAB861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98381" y="4767262"/>
            <a:ext cx="3377194" cy="376237"/>
          </a:xfrm>
        </p:spPr>
        <p:txBody>
          <a:bodyPr/>
          <a:lstStyle/>
          <a:p>
            <a:r>
              <a:rPr lang="en-US"/>
              <a:t>Observations of Mrk 421 by the pSCT - Luca Riitano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8DE612-E879-AAD2-1907-F12AE2790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1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23C7EE-1265-E2FF-8E89-BBEF8A6130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9712" y="3719375"/>
            <a:ext cx="1006900" cy="1006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211F4F-D816-F343-DDC8-E427EC1B7B3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263" t="9662" r="32636" b="10523"/>
          <a:stretch/>
        </p:blipFill>
        <p:spPr>
          <a:xfrm>
            <a:off x="5613159" y="3696206"/>
            <a:ext cx="692891" cy="1050354"/>
          </a:xfrm>
          <a:prstGeom prst="rect">
            <a:avLst/>
          </a:prstGeom>
        </p:spPr>
      </p:pic>
      <p:pic>
        <p:nvPicPr>
          <p:cNvPr id="15" name="Picture 14" descr="A blue and black text with a star&#10;&#10;Description automatically generated">
            <a:extLst>
              <a:ext uri="{FF2B5EF4-FFF2-40B4-BE49-F238E27FC236}">
                <a16:creationId xmlns:a16="http://schemas.microsoft.com/office/drawing/2014/main" id="{F37CCCA0-FD7F-AD4D-5CAB-EBD5E946655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420" t="37826" r="19308" b="37548"/>
          <a:stretch/>
        </p:blipFill>
        <p:spPr>
          <a:xfrm>
            <a:off x="642569" y="61406"/>
            <a:ext cx="3388214" cy="83072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8FA05D7-8AD7-930E-6EBE-015D3DBBE771}"/>
              </a:ext>
            </a:extLst>
          </p:cNvPr>
          <p:cNvSpPr txBox="1">
            <a:spLocks/>
          </p:cNvSpPr>
          <p:nvPr/>
        </p:nvSpPr>
        <p:spPr>
          <a:xfrm>
            <a:off x="4482822" y="218140"/>
            <a:ext cx="4282289" cy="618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Fira Sans"/>
                <a:ea typeface="+mj-ea"/>
                <a:cs typeface="Fira Sans"/>
              </a:defRPr>
            </a:lvl1pPr>
          </a:lstStyle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IPA 2026</a:t>
            </a:r>
          </a:p>
        </p:txBody>
      </p:sp>
    </p:spTree>
    <p:extLst>
      <p:ext uri="{BB962C8B-B14F-4D97-AF65-F5344CB8AC3E}">
        <p14:creationId xmlns:p14="http://schemas.microsoft.com/office/powerpoint/2010/main" val="2380901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E34BF-EC37-9E58-7C6E-3A0BEFC1B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D74B9-FA10-F11E-F87D-F16E98F3B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pSCT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4190C-A36D-F883-F035-4EB4203D14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0196" y="1304733"/>
            <a:ext cx="4849197" cy="3263504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CTAO candidate medium sized telescope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Prototype co-located with VERITAS at Fred Lawrence Whipple Observatory in Arizona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~100 GeV to ~100 TeV energy range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Novel dual-mirror Schwarzschild-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Couder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design matched with use of silicon photomultipliers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SiPMs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Undergoing camera upgrade after previous camera detected Crab Nebula in 2020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56163A-212E-2065-4D24-889DF3CE6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651E81-E137-7619-50D9-4E0C7FEAE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13C80-8E16-AAA6-6B78-B8B5434A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ABE7-A2A3-4477-A8E3-383E25F9784E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224D66-F780-006F-157A-860041AF50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830" t="58422" r="2809" b="16836"/>
          <a:stretch/>
        </p:blipFill>
        <p:spPr>
          <a:xfrm>
            <a:off x="5236478" y="1150391"/>
            <a:ext cx="3363919" cy="326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FC082-6026-EC29-340D-3F8F04485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pSCT</a:t>
            </a:r>
            <a:r>
              <a:rPr lang="en-US" dirty="0"/>
              <a:t>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C675C-DD55-738C-DFA0-F985E408C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50" y="1191880"/>
            <a:ext cx="4749231" cy="339447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Full camera will feature 177 modules, 11,328 pixels, and 8-degree </a:t>
            </a:r>
            <a:r>
              <a:rPr lang="en-US" dirty="0" err="1"/>
              <a:t>FoV</a:t>
            </a:r>
            <a:endParaRPr lang="en-US" dirty="0"/>
          </a:p>
          <a:p>
            <a:r>
              <a:rPr lang="en-US" dirty="0"/>
              <a:t>Top sector of camera was populated in April 2026</a:t>
            </a:r>
          </a:p>
          <a:p>
            <a:r>
              <a:rPr lang="en-US" dirty="0"/>
              <a:t>First light achieved April 2</a:t>
            </a:r>
            <a:r>
              <a:rPr lang="en-US" baseline="30000" dirty="0"/>
              <a:t>nd</a:t>
            </a:r>
            <a:r>
              <a:rPr lang="en-US" dirty="0"/>
              <a:t> with 19 fully functional and substantially upgraded modules</a:t>
            </a:r>
          </a:p>
          <a:p>
            <a:r>
              <a:rPr lang="en-US" dirty="0"/>
              <a:t>Off-axis observations</a:t>
            </a:r>
          </a:p>
          <a:p>
            <a:pPr lvl="1"/>
            <a:r>
              <a:rPr lang="en-US" dirty="0"/>
              <a:t>Center of sector is 2.7 degrees off-axis</a:t>
            </a:r>
          </a:p>
          <a:p>
            <a:pPr lvl="1"/>
            <a:r>
              <a:rPr lang="en-US" dirty="0"/>
              <a:t>Field rotation due to tracking limitations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B1460-5893-175E-980F-DDDECD5D4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3492F-5799-30A3-5AF1-6A9A45EED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B72DB-C88F-8075-7D71-5E0BC0B80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D46EA4-03E6-9F0B-13A0-9752526A0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9780" y="1064835"/>
            <a:ext cx="3072650" cy="349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12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4A436-2A9B-C702-F114-4E7951DE6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Mrk 421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9566B-2665-B5FD-D20F-567E1C214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44" y="1191880"/>
            <a:ext cx="7954216" cy="339447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Simultaneous observing campaign of blazar Markarian 421 in a flaring state with VERITAS and IXPE</a:t>
            </a:r>
          </a:p>
          <a:p>
            <a:r>
              <a:rPr lang="en-US" dirty="0"/>
              <a:t>Mrk 421 is a nearby (~100 Mpc) blazar and first detected extragalactic TeV source (1992, Whipple)</a:t>
            </a:r>
          </a:p>
          <a:p>
            <a:r>
              <a:rPr lang="en-US" dirty="0"/>
              <a:t>Observing campaign of 9 nights between April 11</a:t>
            </a:r>
            <a:r>
              <a:rPr lang="en-US" baseline="30000" dirty="0"/>
              <a:t>th</a:t>
            </a:r>
            <a:r>
              <a:rPr lang="en-US" dirty="0"/>
              <a:t> and April 21</a:t>
            </a:r>
            <a:r>
              <a:rPr lang="en-US" baseline="30000" dirty="0"/>
              <a:t>st</a:t>
            </a:r>
            <a:r>
              <a:rPr lang="en-US" dirty="0"/>
              <a:t> (UTC date)</a:t>
            </a:r>
          </a:p>
          <a:p>
            <a:r>
              <a:rPr lang="en-US" dirty="0"/>
              <a:t>22.5 hours of on-source data and 19.25 hours of matching off-source data</a:t>
            </a:r>
          </a:p>
          <a:p>
            <a:r>
              <a:rPr lang="en-US" dirty="0"/>
              <a:t>~100min of on-source data used as burn sample</a:t>
            </a:r>
          </a:p>
          <a:p>
            <a:pPr lvl="1"/>
            <a:r>
              <a:rPr lang="en-US" dirty="0"/>
              <a:t>Burn sample – data to optimize cuts on, excluded from final significance</a:t>
            </a:r>
          </a:p>
          <a:p>
            <a:r>
              <a:rPr lang="en-US" dirty="0"/>
              <a:t>Obtained VERITAS gamma rays that triggered </a:t>
            </a:r>
            <a:r>
              <a:rPr lang="en-US" dirty="0" err="1"/>
              <a:t>pSCT</a:t>
            </a:r>
            <a:r>
              <a:rPr lang="en-US" dirty="0"/>
              <a:t> for burn sample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93C3B-ECFC-782B-6B0D-9B866B35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EDC17-485B-14B5-4DDA-3BC23F13B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CD36A-6FAA-D66F-A6F9-D35363011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897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0EAF2-EC33-004A-C298-151CBAA55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Matched Cosmic Ray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39B4B-6844-84A4-BE01-74B0326AB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A5AA0-1C45-B29D-2CC7-C6878A313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4A9D9-62AD-A28B-64DA-54107226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5</a:t>
            </a:fld>
            <a:endParaRPr lang="en-US"/>
          </a:p>
        </p:txBody>
      </p:sp>
      <p:pic>
        <p:nvPicPr>
          <p:cNvPr id="13" name="Google Shape;639;p77">
            <a:extLst>
              <a:ext uri="{FF2B5EF4-FFF2-40B4-BE49-F238E27FC236}">
                <a16:creationId xmlns:a16="http://schemas.microsoft.com/office/drawing/2014/main" id="{989E326D-7D25-CFA7-242C-5983508165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612" y="1227984"/>
            <a:ext cx="3309124" cy="3309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632;p77">
            <a:extLst>
              <a:ext uri="{FF2B5EF4-FFF2-40B4-BE49-F238E27FC236}">
                <a16:creationId xmlns:a16="http://schemas.microsoft.com/office/drawing/2014/main" id="{9E6B6F09-2089-0DC0-FC1E-FF03CD1D93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311" r="48074" b="2605"/>
          <a:stretch/>
        </p:blipFill>
        <p:spPr>
          <a:xfrm>
            <a:off x="7844678" y="1381622"/>
            <a:ext cx="226525" cy="316052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636;p77">
            <a:extLst>
              <a:ext uri="{FF2B5EF4-FFF2-40B4-BE49-F238E27FC236}">
                <a16:creationId xmlns:a16="http://schemas.microsoft.com/office/drawing/2014/main" id="{702EC99A-9ABD-5449-AED6-2BC766B0A4B0}"/>
              </a:ext>
            </a:extLst>
          </p:cNvPr>
          <p:cNvSpPr txBox="1"/>
          <p:nvPr/>
        </p:nvSpPr>
        <p:spPr>
          <a:xfrm>
            <a:off x="8073056" y="4305272"/>
            <a:ext cx="416700" cy="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875" tIns="96875" rIns="96875" bIns="96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0">
                <a:solidFill>
                  <a:schemeClr val="dk1"/>
                </a:solidFill>
              </a:rPr>
              <a:t>0</a:t>
            </a:r>
            <a:endParaRPr sz="1060">
              <a:solidFill>
                <a:schemeClr val="dk1"/>
              </a:solidFill>
            </a:endParaRPr>
          </a:p>
        </p:txBody>
      </p:sp>
      <p:sp>
        <p:nvSpPr>
          <p:cNvPr id="21" name="Google Shape;637;p77">
            <a:extLst>
              <a:ext uri="{FF2B5EF4-FFF2-40B4-BE49-F238E27FC236}">
                <a16:creationId xmlns:a16="http://schemas.microsoft.com/office/drawing/2014/main" id="{F0B3676C-E5DB-C181-91E3-9291357584E2}"/>
              </a:ext>
            </a:extLst>
          </p:cNvPr>
          <p:cNvSpPr txBox="1"/>
          <p:nvPr/>
        </p:nvSpPr>
        <p:spPr>
          <a:xfrm>
            <a:off x="8076606" y="1763997"/>
            <a:ext cx="535800" cy="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875" tIns="96875" rIns="96875" bIns="96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0">
                <a:solidFill>
                  <a:schemeClr val="dk1"/>
                </a:solidFill>
              </a:rPr>
              <a:t>175</a:t>
            </a:r>
            <a:endParaRPr sz="1060">
              <a:solidFill>
                <a:schemeClr val="dk1"/>
              </a:solidFill>
            </a:endParaRPr>
          </a:p>
        </p:txBody>
      </p:sp>
      <p:sp>
        <p:nvSpPr>
          <p:cNvPr id="23" name="Google Shape;638;p77">
            <a:extLst>
              <a:ext uri="{FF2B5EF4-FFF2-40B4-BE49-F238E27FC236}">
                <a16:creationId xmlns:a16="http://schemas.microsoft.com/office/drawing/2014/main" id="{DC695980-5F23-70A6-6286-CC2AD99818A7}"/>
              </a:ext>
            </a:extLst>
          </p:cNvPr>
          <p:cNvSpPr txBox="1"/>
          <p:nvPr/>
        </p:nvSpPr>
        <p:spPr>
          <a:xfrm>
            <a:off x="8073931" y="1400347"/>
            <a:ext cx="482700" cy="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875" tIns="96875" rIns="96875" bIns="96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0">
                <a:solidFill>
                  <a:schemeClr val="dk1"/>
                </a:solidFill>
              </a:rPr>
              <a:t>200</a:t>
            </a:r>
            <a:endParaRPr sz="1060">
              <a:solidFill>
                <a:schemeClr val="dk1"/>
              </a:solidFill>
            </a:endParaRPr>
          </a:p>
        </p:txBody>
      </p:sp>
      <p:pic>
        <p:nvPicPr>
          <p:cNvPr id="25" name="Google Shape;640;p77">
            <a:extLst>
              <a:ext uri="{FF2B5EF4-FFF2-40B4-BE49-F238E27FC236}">
                <a16:creationId xmlns:a16="http://schemas.microsoft.com/office/drawing/2014/main" id="{4FF2B057-EAAB-48EF-2178-C09018AA099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3978" y="1355022"/>
            <a:ext cx="3191256" cy="3191256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641;p77">
            <a:extLst>
              <a:ext uri="{FF2B5EF4-FFF2-40B4-BE49-F238E27FC236}">
                <a16:creationId xmlns:a16="http://schemas.microsoft.com/office/drawing/2014/main" id="{E4057505-7040-FB00-B201-F31DC0F6508D}"/>
              </a:ext>
            </a:extLst>
          </p:cNvPr>
          <p:cNvSpPr txBox="1"/>
          <p:nvPr/>
        </p:nvSpPr>
        <p:spPr>
          <a:xfrm>
            <a:off x="8071204" y="2137122"/>
            <a:ext cx="510300" cy="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875" tIns="96875" rIns="96875" bIns="96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0">
                <a:solidFill>
                  <a:schemeClr val="dk1"/>
                </a:solidFill>
              </a:rPr>
              <a:t>150</a:t>
            </a:r>
            <a:endParaRPr sz="1060">
              <a:solidFill>
                <a:schemeClr val="dk1"/>
              </a:solidFill>
            </a:endParaRPr>
          </a:p>
        </p:txBody>
      </p:sp>
      <p:sp>
        <p:nvSpPr>
          <p:cNvPr id="29" name="Google Shape;645;p77">
            <a:extLst>
              <a:ext uri="{FF2B5EF4-FFF2-40B4-BE49-F238E27FC236}">
                <a16:creationId xmlns:a16="http://schemas.microsoft.com/office/drawing/2014/main" id="{6ED9C31C-048E-EB7A-03C8-F2D16D71D329}"/>
              </a:ext>
            </a:extLst>
          </p:cNvPr>
          <p:cNvSpPr txBox="1"/>
          <p:nvPr/>
        </p:nvSpPr>
        <p:spPr>
          <a:xfrm rot="-5400000">
            <a:off x="8144955" y="2834899"/>
            <a:ext cx="617700" cy="2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875" tIns="96875" rIns="96875" bIns="96875" anchor="t" anchorCtr="0">
            <a:spAutoFit/>
          </a:bodyPr>
          <a:lstStyle/>
          <a:p>
            <a:pPr marL="0" lvl="0" indent="0" algn="l" rtl="0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60">
                <a:solidFill>
                  <a:schemeClr val="dk1"/>
                </a:solidFill>
              </a:rPr>
              <a:t>p.e.</a:t>
            </a:r>
            <a:endParaRPr sz="1060">
              <a:solidFill>
                <a:schemeClr val="dk1"/>
              </a:solidFill>
            </a:endParaRPr>
          </a:p>
        </p:txBody>
      </p:sp>
      <p:sp>
        <p:nvSpPr>
          <p:cNvPr id="31" name="Google Shape;646;p77">
            <a:extLst>
              <a:ext uri="{FF2B5EF4-FFF2-40B4-BE49-F238E27FC236}">
                <a16:creationId xmlns:a16="http://schemas.microsoft.com/office/drawing/2014/main" id="{EED40361-42D9-0016-9DF5-2CED87514142}"/>
              </a:ext>
            </a:extLst>
          </p:cNvPr>
          <p:cNvSpPr txBox="1"/>
          <p:nvPr/>
        </p:nvSpPr>
        <p:spPr>
          <a:xfrm>
            <a:off x="8076603" y="3221197"/>
            <a:ext cx="455700" cy="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875" tIns="96875" rIns="96875" bIns="96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0">
                <a:solidFill>
                  <a:schemeClr val="dk1"/>
                </a:solidFill>
              </a:rPr>
              <a:t>75</a:t>
            </a:r>
            <a:endParaRPr sz="1060">
              <a:solidFill>
                <a:schemeClr val="dk1"/>
              </a:solidFill>
            </a:endParaRPr>
          </a:p>
        </p:txBody>
      </p:sp>
      <p:sp>
        <p:nvSpPr>
          <p:cNvPr id="33" name="Google Shape;647;p77">
            <a:extLst>
              <a:ext uri="{FF2B5EF4-FFF2-40B4-BE49-F238E27FC236}">
                <a16:creationId xmlns:a16="http://schemas.microsoft.com/office/drawing/2014/main" id="{615FE0C9-0746-8754-7F35-F30D54F9BEF0}"/>
              </a:ext>
            </a:extLst>
          </p:cNvPr>
          <p:cNvSpPr txBox="1"/>
          <p:nvPr/>
        </p:nvSpPr>
        <p:spPr>
          <a:xfrm>
            <a:off x="8076600" y="3596447"/>
            <a:ext cx="610200" cy="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875" tIns="96875" rIns="96875" bIns="96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0">
                <a:solidFill>
                  <a:schemeClr val="dk1"/>
                </a:solidFill>
              </a:rPr>
              <a:t>50</a:t>
            </a:r>
            <a:endParaRPr sz="1060">
              <a:solidFill>
                <a:schemeClr val="dk1"/>
              </a:solidFill>
            </a:endParaRPr>
          </a:p>
        </p:txBody>
      </p:sp>
      <p:sp>
        <p:nvSpPr>
          <p:cNvPr id="35" name="Google Shape;648;p77">
            <a:extLst>
              <a:ext uri="{FF2B5EF4-FFF2-40B4-BE49-F238E27FC236}">
                <a16:creationId xmlns:a16="http://schemas.microsoft.com/office/drawing/2014/main" id="{CDE4BB0D-F4BB-9812-10BF-ECDB4AE97F69}"/>
              </a:ext>
            </a:extLst>
          </p:cNvPr>
          <p:cNvSpPr txBox="1"/>
          <p:nvPr/>
        </p:nvSpPr>
        <p:spPr>
          <a:xfrm>
            <a:off x="8058681" y="3971722"/>
            <a:ext cx="585300" cy="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875" tIns="96875" rIns="96875" bIns="96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0">
                <a:solidFill>
                  <a:schemeClr val="dk1"/>
                </a:solidFill>
              </a:rPr>
              <a:t>25</a:t>
            </a:r>
            <a:endParaRPr sz="1060">
              <a:solidFill>
                <a:schemeClr val="dk1"/>
              </a:solidFill>
            </a:endParaRPr>
          </a:p>
        </p:txBody>
      </p:sp>
      <p:sp>
        <p:nvSpPr>
          <p:cNvPr id="37" name="Google Shape;652;p77">
            <a:extLst>
              <a:ext uri="{FF2B5EF4-FFF2-40B4-BE49-F238E27FC236}">
                <a16:creationId xmlns:a16="http://schemas.microsoft.com/office/drawing/2014/main" id="{6CDA66CB-D440-B232-DB77-0DC89BDA89AE}"/>
              </a:ext>
            </a:extLst>
          </p:cNvPr>
          <p:cNvSpPr/>
          <p:nvPr/>
        </p:nvSpPr>
        <p:spPr>
          <a:xfrm>
            <a:off x="5630674" y="2351718"/>
            <a:ext cx="1197864" cy="1197864"/>
          </a:xfrm>
          <a:prstGeom prst="ellipse">
            <a:avLst/>
          </a:prstGeom>
          <a:noFill/>
          <a:ln w="9525" cap="flat" cmpd="sng">
            <a:solidFill>
              <a:srgbClr val="B02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" name="Google Shape;643;p77">
            <a:extLst>
              <a:ext uri="{FF2B5EF4-FFF2-40B4-BE49-F238E27FC236}">
                <a16:creationId xmlns:a16="http://schemas.microsoft.com/office/drawing/2014/main" id="{E2FA4A52-B4E4-6366-92DA-9964628858D4}"/>
              </a:ext>
            </a:extLst>
          </p:cNvPr>
          <p:cNvSpPr txBox="1"/>
          <p:nvPr/>
        </p:nvSpPr>
        <p:spPr>
          <a:xfrm>
            <a:off x="8061624" y="2485732"/>
            <a:ext cx="535800" cy="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875" tIns="96875" rIns="96875" bIns="96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0" dirty="0">
                <a:solidFill>
                  <a:schemeClr val="dk1"/>
                </a:solidFill>
              </a:rPr>
              <a:t>125</a:t>
            </a:r>
            <a:endParaRPr sz="1060" dirty="0">
              <a:solidFill>
                <a:schemeClr val="dk1"/>
              </a:solidFill>
            </a:endParaRPr>
          </a:p>
        </p:txBody>
      </p:sp>
      <p:sp>
        <p:nvSpPr>
          <p:cNvPr id="41" name="Google Shape;644;p77">
            <a:extLst>
              <a:ext uri="{FF2B5EF4-FFF2-40B4-BE49-F238E27FC236}">
                <a16:creationId xmlns:a16="http://schemas.microsoft.com/office/drawing/2014/main" id="{7FCAD89C-7A2C-C5BF-4E2C-DF4C5D239115}"/>
              </a:ext>
            </a:extLst>
          </p:cNvPr>
          <p:cNvSpPr txBox="1"/>
          <p:nvPr/>
        </p:nvSpPr>
        <p:spPr>
          <a:xfrm>
            <a:off x="8061624" y="2863657"/>
            <a:ext cx="510300" cy="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875" tIns="96875" rIns="96875" bIns="968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0" dirty="0">
                <a:solidFill>
                  <a:schemeClr val="dk1"/>
                </a:solidFill>
              </a:rPr>
              <a:t>100</a:t>
            </a:r>
            <a:endParaRPr sz="1060" dirty="0">
              <a:solidFill>
                <a:schemeClr val="dk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6AE6EF-B049-2487-60BF-CD111ACFEA47}"/>
              </a:ext>
            </a:extLst>
          </p:cNvPr>
          <p:cNvSpPr txBox="1"/>
          <p:nvPr/>
        </p:nvSpPr>
        <p:spPr>
          <a:xfrm>
            <a:off x="1126672" y="985690"/>
            <a:ext cx="3167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VERITAS T4 – (35m from </a:t>
            </a:r>
            <a:r>
              <a:rPr lang="en-US" dirty="0" err="1"/>
              <a:t>pSCT</a:t>
            </a:r>
            <a:r>
              <a:rPr lang="en-US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2D63B7-C0EC-36EA-89D6-C3C93E0B9A43}"/>
              </a:ext>
            </a:extLst>
          </p:cNvPr>
          <p:cNvSpPr txBox="1"/>
          <p:nvPr/>
        </p:nvSpPr>
        <p:spPr>
          <a:xfrm>
            <a:off x="4625080" y="985690"/>
            <a:ext cx="3167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pSCT</a:t>
            </a:r>
            <a:endParaRPr lang="en-US" dirty="0"/>
          </a:p>
        </p:txBody>
      </p:sp>
      <p:sp>
        <p:nvSpPr>
          <p:cNvPr id="10" name="Google Shape;652;p77">
            <a:extLst>
              <a:ext uri="{FF2B5EF4-FFF2-40B4-BE49-F238E27FC236}">
                <a16:creationId xmlns:a16="http://schemas.microsoft.com/office/drawing/2014/main" id="{2C15B4E2-DBD3-7702-A7BA-CCB5AB53C2B9}"/>
              </a:ext>
            </a:extLst>
          </p:cNvPr>
          <p:cNvSpPr/>
          <p:nvPr/>
        </p:nvSpPr>
        <p:spPr>
          <a:xfrm>
            <a:off x="2005011" y="2447301"/>
            <a:ext cx="865948" cy="875338"/>
          </a:xfrm>
          <a:prstGeom prst="ellipse">
            <a:avLst/>
          </a:prstGeom>
          <a:noFill/>
          <a:ln w="9525" cap="flat" cmpd="sng">
            <a:solidFill>
              <a:srgbClr val="B02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4CF98A-7047-F01F-9050-E5939D133B62}"/>
              </a:ext>
            </a:extLst>
          </p:cNvPr>
          <p:cNvSpPr/>
          <p:nvPr/>
        </p:nvSpPr>
        <p:spPr>
          <a:xfrm rot="16200000">
            <a:off x="7628328" y="2867010"/>
            <a:ext cx="1735979" cy="226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Photoelectrons</a:t>
            </a:r>
          </a:p>
        </p:txBody>
      </p:sp>
    </p:spTree>
    <p:extLst>
      <p:ext uri="{BB962C8B-B14F-4D97-AF65-F5344CB8AC3E}">
        <p14:creationId xmlns:p14="http://schemas.microsoft.com/office/powerpoint/2010/main" val="1849437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701A9-F6DF-91DB-9662-F44833AD4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Matched 3.4 TeV Gamma Ray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B29BE-4DED-754A-0924-EA315938A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4549A-CA28-3069-7B0C-A91C187DB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1C63C-BBEA-E655-1AC8-CE0F5AAC4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6</a:t>
            </a:fld>
            <a:endParaRPr lang="en-US"/>
          </a:p>
        </p:txBody>
      </p:sp>
      <p:pic>
        <p:nvPicPr>
          <p:cNvPr id="8" name="Google Shape;665;p78">
            <a:extLst>
              <a:ext uri="{FF2B5EF4-FFF2-40B4-BE49-F238E27FC236}">
                <a16:creationId xmlns:a16="http://schemas.microsoft.com/office/drawing/2014/main" id="{773D7883-76C1-3152-BB73-CD73A43CB43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8380" y="1243146"/>
            <a:ext cx="3309125" cy="33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658;p78">
            <a:extLst>
              <a:ext uri="{FF2B5EF4-FFF2-40B4-BE49-F238E27FC236}">
                <a16:creationId xmlns:a16="http://schemas.microsoft.com/office/drawing/2014/main" id="{E9AED4BD-4A41-4B6C-F20D-93FE91678B1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3124" y="1353109"/>
            <a:ext cx="3235275" cy="323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667;p78">
            <a:extLst>
              <a:ext uri="{FF2B5EF4-FFF2-40B4-BE49-F238E27FC236}">
                <a16:creationId xmlns:a16="http://schemas.microsoft.com/office/drawing/2014/main" id="{ED223EFA-F6CD-7C07-7337-66956F149458}"/>
              </a:ext>
            </a:extLst>
          </p:cNvPr>
          <p:cNvSpPr txBox="1"/>
          <p:nvPr/>
        </p:nvSpPr>
        <p:spPr>
          <a:xfrm>
            <a:off x="8008305" y="4497109"/>
            <a:ext cx="518400" cy="2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spAutoFit/>
          </a:bodyPr>
          <a:lstStyle/>
          <a:p>
            <a:pPr marL="0" marR="0" lvl="0" indent="0" algn="l" rtl="0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83">
                <a:solidFill>
                  <a:schemeClr val="dk1"/>
                </a:solidFill>
              </a:rPr>
              <a:t>0</a:t>
            </a:r>
            <a:endParaRPr sz="1083">
              <a:solidFill>
                <a:schemeClr val="dk1"/>
              </a:solidFill>
            </a:endParaRPr>
          </a:p>
        </p:txBody>
      </p:sp>
      <p:sp>
        <p:nvSpPr>
          <p:cNvPr id="14" name="Google Shape;668;p78">
            <a:extLst>
              <a:ext uri="{FF2B5EF4-FFF2-40B4-BE49-F238E27FC236}">
                <a16:creationId xmlns:a16="http://schemas.microsoft.com/office/drawing/2014/main" id="{3DCC44BC-FD4F-7E1C-F831-0F88ED30BAAF}"/>
              </a:ext>
            </a:extLst>
          </p:cNvPr>
          <p:cNvSpPr txBox="1"/>
          <p:nvPr/>
        </p:nvSpPr>
        <p:spPr>
          <a:xfrm>
            <a:off x="8020775" y="3899259"/>
            <a:ext cx="579000" cy="2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spAutoFit/>
          </a:bodyPr>
          <a:lstStyle/>
          <a:p>
            <a:pPr marL="0" marR="0" lvl="0" indent="0" algn="l" rtl="0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83">
                <a:solidFill>
                  <a:schemeClr val="dk1"/>
                </a:solidFill>
              </a:rPr>
              <a:t>20</a:t>
            </a:r>
            <a:endParaRPr sz="1083">
              <a:solidFill>
                <a:schemeClr val="dk1"/>
              </a:solidFill>
            </a:endParaRPr>
          </a:p>
        </p:txBody>
      </p:sp>
      <p:sp>
        <p:nvSpPr>
          <p:cNvPr id="16" name="Google Shape;669;p78">
            <a:extLst>
              <a:ext uri="{FF2B5EF4-FFF2-40B4-BE49-F238E27FC236}">
                <a16:creationId xmlns:a16="http://schemas.microsoft.com/office/drawing/2014/main" id="{3ED03C75-AFED-AA87-025B-3A84BBCE0924}"/>
              </a:ext>
            </a:extLst>
          </p:cNvPr>
          <p:cNvSpPr txBox="1"/>
          <p:nvPr/>
        </p:nvSpPr>
        <p:spPr>
          <a:xfrm>
            <a:off x="8008305" y="3285659"/>
            <a:ext cx="544800" cy="2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spAutoFit/>
          </a:bodyPr>
          <a:lstStyle/>
          <a:p>
            <a:pPr marL="0" marR="0" lvl="0" indent="0" algn="l" rtl="0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83">
                <a:solidFill>
                  <a:schemeClr val="dk1"/>
                </a:solidFill>
              </a:rPr>
              <a:t>40</a:t>
            </a:r>
            <a:endParaRPr sz="1083">
              <a:solidFill>
                <a:schemeClr val="dk1"/>
              </a:solidFill>
            </a:endParaRPr>
          </a:p>
        </p:txBody>
      </p:sp>
      <p:sp>
        <p:nvSpPr>
          <p:cNvPr id="18" name="Google Shape;670;p78">
            <a:extLst>
              <a:ext uri="{FF2B5EF4-FFF2-40B4-BE49-F238E27FC236}">
                <a16:creationId xmlns:a16="http://schemas.microsoft.com/office/drawing/2014/main" id="{C3FFB363-3B7D-9120-72BD-09A56446B819}"/>
              </a:ext>
            </a:extLst>
          </p:cNvPr>
          <p:cNvSpPr txBox="1"/>
          <p:nvPr/>
        </p:nvSpPr>
        <p:spPr>
          <a:xfrm>
            <a:off x="8014306" y="2687709"/>
            <a:ext cx="544800" cy="2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spAutoFit/>
          </a:bodyPr>
          <a:lstStyle/>
          <a:p>
            <a:pPr marL="0" marR="0" lvl="0" indent="0" algn="l" rtl="0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83">
                <a:solidFill>
                  <a:schemeClr val="dk1"/>
                </a:solidFill>
              </a:rPr>
              <a:t>60</a:t>
            </a:r>
            <a:endParaRPr sz="1083">
              <a:solidFill>
                <a:schemeClr val="dk1"/>
              </a:solidFill>
            </a:endParaRPr>
          </a:p>
        </p:txBody>
      </p:sp>
      <p:sp>
        <p:nvSpPr>
          <p:cNvPr id="20" name="Google Shape;671;p78">
            <a:extLst>
              <a:ext uri="{FF2B5EF4-FFF2-40B4-BE49-F238E27FC236}">
                <a16:creationId xmlns:a16="http://schemas.microsoft.com/office/drawing/2014/main" id="{1B979D3D-913C-F2FD-A317-B26F4C57735E}"/>
              </a:ext>
            </a:extLst>
          </p:cNvPr>
          <p:cNvSpPr txBox="1"/>
          <p:nvPr/>
        </p:nvSpPr>
        <p:spPr>
          <a:xfrm>
            <a:off x="8020776" y="2077584"/>
            <a:ext cx="579000" cy="2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spAutoFit/>
          </a:bodyPr>
          <a:lstStyle/>
          <a:p>
            <a:pPr marL="0" marR="0" lvl="0" indent="0" algn="l" rtl="0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83">
                <a:solidFill>
                  <a:schemeClr val="dk1"/>
                </a:solidFill>
              </a:rPr>
              <a:t>80</a:t>
            </a:r>
            <a:endParaRPr sz="1083">
              <a:solidFill>
                <a:schemeClr val="dk1"/>
              </a:solidFill>
            </a:endParaRPr>
          </a:p>
        </p:txBody>
      </p:sp>
      <p:sp>
        <p:nvSpPr>
          <p:cNvPr id="22" name="Google Shape;672;p78">
            <a:extLst>
              <a:ext uri="{FF2B5EF4-FFF2-40B4-BE49-F238E27FC236}">
                <a16:creationId xmlns:a16="http://schemas.microsoft.com/office/drawing/2014/main" id="{9AE386BC-0D0B-41D4-9951-76C619FB15BE}"/>
              </a:ext>
            </a:extLst>
          </p:cNvPr>
          <p:cNvSpPr txBox="1"/>
          <p:nvPr/>
        </p:nvSpPr>
        <p:spPr>
          <a:xfrm>
            <a:off x="8015573" y="1473159"/>
            <a:ext cx="544800" cy="2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spAutoFit/>
          </a:bodyPr>
          <a:lstStyle/>
          <a:p>
            <a:pPr marL="0" marR="0" lvl="0" indent="0" algn="l" rtl="0">
              <a:lnSpc>
                <a:spcPct val="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83">
                <a:solidFill>
                  <a:schemeClr val="dk1"/>
                </a:solidFill>
              </a:rPr>
              <a:t>100</a:t>
            </a:r>
            <a:endParaRPr sz="1083">
              <a:solidFill>
                <a:schemeClr val="dk1"/>
              </a:solidFill>
            </a:endParaRPr>
          </a:p>
        </p:txBody>
      </p:sp>
      <p:pic>
        <p:nvPicPr>
          <p:cNvPr id="26" name="Google Shape;675;p78">
            <a:extLst>
              <a:ext uri="{FF2B5EF4-FFF2-40B4-BE49-F238E27FC236}">
                <a16:creationId xmlns:a16="http://schemas.microsoft.com/office/drawing/2014/main" id="{6B9F2F19-CF10-F582-62E7-B9DEF9E6421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912" t="1797" r="46641" b="557"/>
          <a:stretch/>
        </p:blipFill>
        <p:spPr>
          <a:xfrm>
            <a:off x="7810048" y="1370547"/>
            <a:ext cx="181356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676;p78">
            <a:extLst>
              <a:ext uri="{FF2B5EF4-FFF2-40B4-BE49-F238E27FC236}">
                <a16:creationId xmlns:a16="http://schemas.microsoft.com/office/drawing/2014/main" id="{6D6BBD1C-3C71-5E91-9799-CC1687CB290D}"/>
              </a:ext>
            </a:extLst>
          </p:cNvPr>
          <p:cNvSpPr/>
          <p:nvPr/>
        </p:nvSpPr>
        <p:spPr>
          <a:xfrm>
            <a:off x="5552685" y="2366370"/>
            <a:ext cx="1216152" cy="1216152"/>
          </a:xfrm>
          <a:prstGeom prst="ellipse">
            <a:avLst/>
          </a:prstGeom>
          <a:noFill/>
          <a:ln w="9525" cap="flat" cmpd="sng">
            <a:solidFill>
              <a:srgbClr val="B02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C932D2-BC1D-5FA9-6436-EEAF5C3D8D23}"/>
              </a:ext>
            </a:extLst>
          </p:cNvPr>
          <p:cNvSpPr txBox="1"/>
          <p:nvPr/>
        </p:nvSpPr>
        <p:spPr>
          <a:xfrm>
            <a:off x="1126672" y="985690"/>
            <a:ext cx="3167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VERITAS T4 – (35m from </a:t>
            </a:r>
            <a:r>
              <a:rPr lang="en-US" dirty="0" err="1"/>
              <a:t>pSCT</a:t>
            </a:r>
            <a:r>
              <a:rPr lang="en-US" dirty="0"/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D27AB3-E5E3-7585-E38D-2CB41EFD6C53}"/>
              </a:ext>
            </a:extLst>
          </p:cNvPr>
          <p:cNvSpPr txBox="1"/>
          <p:nvPr/>
        </p:nvSpPr>
        <p:spPr>
          <a:xfrm>
            <a:off x="4562062" y="1000521"/>
            <a:ext cx="3167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pSCT</a:t>
            </a:r>
            <a:endParaRPr lang="en-US" dirty="0"/>
          </a:p>
        </p:txBody>
      </p:sp>
      <p:sp>
        <p:nvSpPr>
          <p:cNvPr id="15" name="Google Shape;652;p77">
            <a:extLst>
              <a:ext uri="{FF2B5EF4-FFF2-40B4-BE49-F238E27FC236}">
                <a16:creationId xmlns:a16="http://schemas.microsoft.com/office/drawing/2014/main" id="{2CBED063-3C75-9DA3-2A4B-8A629D4C07A7}"/>
              </a:ext>
            </a:extLst>
          </p:cNvPr>
          <p:cNvSpPr/>
          <p:nvPr/>
        </p:nvSpPr>
        <p:spPr>
          <a:xfrm>
            <a:off x="1951035" y="2463178"/>
            <a:ext cx="865948" cy="875338"/>
          </a:xfrm>
          <a:prstGeom prst="ellipse">
            <a:avLst/>
          </a:prstGeom>
          <a:noFill/>
          <a:ln w="9525" cap="flat" cmpd="sng">
            <a:solidFill>
              <a:srgbClr val="B02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83CA47-3ABA-64B0-BF48-CF143CE90411}"/>
              </a:ext>
            </a:extLst>
          </p:cNvPr>
          <p:cNvSpPr/>
          <p:nvPr/>
        </p:nvSpPr>
        <p:spPr>
          <a:xfrm rot="16200000">
            <a:off x="7519576" y="2875174"/>
            <a:ext cx="1735979" cy="226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Photoelectrons</a:t>
            </a:r>
          </a:p>
        </p:txBody>
      </p:sp>
    </p:spTree>
    <p:extLst>
      <p:ext uri="{BB962C8B-B14F-4D97-AF65-F5344CB8AC3E}">
        <p14:creationId xmlns:p14="http://schemas.microsoft.com/office/powerpoint/2010/main" val="1682961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478AE87-0396-D8B5-843F-4739CF3F8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807" y="1012370"/>
            <a:ext cx="4873672" cy="40613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817256-EE4B-9A10-7152-4EB47E657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299" y="1012370"/>
            <a:ext cx="4873672" cy="40613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E15EB2-14B6-E99B-D370-AD8D419ED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Matched Gamma Rays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E01A9-404C-988E-597D-75D161F67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AA0D9-F517-421F-D418-20CC7FCF3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7B723-0F27-E332-A448-1D5D5491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70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8BE06-0257-AB8B-A854-28200C963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Processing and Quality Cuts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03AD1-9BD4-E663-97C3-B33A69EE7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44" y="1191880"/>
            <a:ext cx="6933938" cy="3394472"/>
          </a:xfrm>
        </p:spPr>
        <p:txBody>
          <a:bodyPr/>
          <a:lstStyle/>
          <a:p>
            <a:r>
              <a:rPr lang="en-US" dirty="0"/>
              <a:t>Raw data calibrated and gain corrected</a:t>
            </a:r>
          </a:p>
          <a:p>
            <a:r>
              <a:rPr lang="en-US" dirty="0">
                <a:hlinkClick r:id="rId2"/>
              </a:rPr>
              <a:t>Ctapipe</a:t>
            </a:r>
            <a:r>
              <a:rPr lang="en-US" dirty="0"/>
              <a:t> python package used to process charge images</a:t>
            </a:r>
          </a:p>
          <a:p>
            <a:pPr lvl="1"/>
            <a:r>
              <a:rPr lang="en-US" dirty="0"/>
              <a:t>Applied </a:t>
            </a:r>
            <a:r>
              <a:rPr lang="en-US" dirty="0">
                <a:hlinkClick r:id="rId3"/>
              </a:rPr>
              <a:t>tailcuts</a:t>
            </a:r>
            <a:r>
              <a:rPr lang="en-US" dirty="0"/>
              <a:t> cleaning method</a:t>
            </a:r>
          </a:p>
          <a:p>
            <a:pPr lvl="1"/>
            <a:r>
              <a:rPr lang="en-US" dirty="0"/>
              <a:t>Extracted Hillas parameters</a:t>
            </a:r>
          </a:p>
          <a:p>
            <a:r>
              <a:rPr lang="en-US" dirty="0"/>
              <a:t>Quality cuts – removed image if:</a:t>
            </a:r>
          </a:p>
          <a:p>
            <a:pPr lvl="1"/>
            <a:r>
              <a:rPr lang="en-US" dirty="0"/>
              <a:t>Centroid within 2 pixels of the camera edge or a non-functional module</a:t>
            </a:r>
          </a:p>
          <a:p>
            <a:pPr lvl="1"/>
            <a:r>
              <a:rPr lang="en-US" dirty="0"/>
              <a:t>Less than 5 pixels passed cleaning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0E4C0-9BF2-5084-0459-C48A0BF90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A16BF-A0E8-A7D0-8FD9-CCB1CF7A5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D1F90-C8E9-DB41-F35F-67E81923A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862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C2E66-E687-F797-9553-7536E293D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Hillas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C7378-C19B-FDEC-8958-18036022A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" y="1191880"/>
            <a:ext cx="3372677" cy="3394472"/>
          </a:xfrm>
        </p:spPr>
        <p:txBody>
          <a:bodyPr/>
          <a:lstStyle/>
          <a:p>
            <a:r>
              <a:rPr lang="en-US" dirty="0"/>
              <a:t>Method of parameterizing shower images as ellipses using moments</a:t>
            </a:r>
          </a:p>
          <a:p>
            <a:r>
              <a:rPr lang="en-US" dirty="0"/>
              <a:t>Used in this analysis</a:t>
            </a:r>
          </a:p>
          <a:p>
            <a:pPr lvl="1"/>
            <a:r>
              <a:rPr lang="en-US" dirty="0"/>
              <a:t>Size/Intensity</a:t>
            </a:r>
          </a:p>
          <a:p>
            <a:pPr lvl="1"/>
            <a:r>
              <a:rPr lang="en-US" dirty="0"/>
              <a:t>Length</a:t>
            </a:r>
          </a:p>
          <a:p>
            <a:pPr lvl="1"/>
            <a:r>
              <a:rPr lang="en-US" dirty="0"/>
              <a:t>Width</a:t>
            </a:r>
          </a:p>
          <a:p>
            <a:pPr lvl="1"/>
            <a:r>
              <a:rPr lang="en-US" dirty="0"/>
              <a:t>Distance</a:t>
            </a:r>
          </a:p>
          <a:p>
            <a:pPr lvl="1"/>
            <a:r>
              <a:rPr lang="en-US" dirty="0"/>
              <a:t>Alpha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D2256-C552-C667-E253-E3EEFC5DB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B6E5A-94C6-41EB-0C03-6AE61AA6F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Observations of Mrk 421 by the </a:t>
            </a:r>
            <a:r>
              <a:rPr lang="en-US" dirty="0" err="1"/>
              <a:t>pSCT</a:t>
            </a:r>
            <a:r>
              <a:rPr lang="en-US" dirty="0"/>
              <a:t>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339BF-8C2E-9CC7-491E-09B49FAA9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BE601C-4FDE-8CC9-D848-87DD3145E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345" y="2086099"/>
            <a:ext cx="5316044" cy="1552250"/>
          </a:xfrm>
          <a:prstGeom prst="rect">
            <a:avLst/>
          </a:prstGeom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942AE919-9E69-AAAB-3088-068039D7C572}"/>
              </a:ext>
            </a:extLst>
          </p:cNvPr>
          <p:cNvSpPr/>
          <p:nvPr/>
        </p:nvSpPr>
        <p:spPr>
          <a:xfrm>
            <a:off x="8185300" y="3282215"/>
            <a:ext cx="413886" cy="356134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446BBD-5E1A-36B3-8F98-ECD2F8D90F9A}"/>
              </a:ext>
            </a:extLst>
          </p:cNvPr>
          <p:cNvSpPr txBox="1"/>
          <p:nvPr/>
        </p:nvSpPr>
        <p:spPr>
          <a:xfrm>
            <a:off x="7799859" y="3560675"/>
            <a:ext cx="1135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Source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1E3020-A828-52C9-ABD2-6DA21A73F196}"/>
              </a:ext>
            </a:extLst>
          </p:cNvPr>
          <p:cNvSpPr txBox="1"/>
          <p:nvPr/>
        </p:nvSpPr>
        <p:spPr>
          <a:xfrm rot="697881">
            <a:off x="6498466" y="3216044"/>
            <a:ext cx="1246413" cy="366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Distance</a:t>
            </a:r>
          </a:p>
        </p:txBody>
      </p:sp>
    </p:spTree>
    <p:extLst>
      <p:ext uri="{BB962C8B-B14F-4D97-AF65-F5344CB8AC3E}">
        <p14:creationId xmlns:p14="http://schemas.microsoft.com/office/powerpoint/2010/main" val="1915760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CB889-2140-B187-5624-B95B410F3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D4CFD-453F-5A9E-05E2-89D8B24BE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35" y="1191880"/>
            <a:ext cx="4336065" cy="3394472"/>
          </a:xfrm>
        </p:spPr>
        <p:txBody>
          <a:bodyPr/>
          <a:lstStyle/>
          <a:p>
            <a:r>
              <a:rPr lang="en-US" dirty="0"/>
              <a:t>Burn sample for cut optimization</a:t>
            </a:r>
          </a:p>
          <a:p>
            <a:r>
              <a:rPr lang="en-US" dirty="0"/>
              <a:t>4 runs/99min of on-source data from April 16</a:t>
            </a:r>
            <a:r>
              <a:rPr lang="en-US" baseline="30000" dirty="0"/>
              <a:t>th</a:t>
            </a:r>
            <a:r>
              <a:rPr lang="en-US" dirty="0"/>
              <a:t> and 19</a:t>
            </a:r>
            <a:r>
              <a:rPr lang="en-US" baseline="30000" dirty="0"/>
              <a:t>th</a:t>
            </a:r>
            <a:endParaRPr lang="en-US" dirty="0"/>
          </a:p>
          <a:p>
            <a:r>
              <a:rPr lang="en-US" dirty="0"/>
              <a:t>Tested various parameters to cut on</a:t>
            </a:r>
          </a:p>
          <a:p>
            <a:r>
              <a:rPr lang="en-US" dirty="0"/>
              <a:t>Maximized significance of burn sample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E87DE-106A-CAD4-C72D-AA4DCB2C0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D7F80-063A-AFFD-5A9F-147BA8690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676F8-95F5-07A6-DBE0-FC6755E6B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10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55878EF-B80F-3BCD-1F1F-736B816B5AB9}"/>
              </a:ext>
            </a:extLst>
          </p:cNvPr>
          <p:cNvSpPr txBox="1">
            <a:spLocks/>
          </p:cNvSpPr>
          <p:nvPr/>
        </p:nvSpPr>
        <p:spPr>
          <a:xfrm>
            <a:off x="4002108" y="985116"/>
            <a:ext cx="5607257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082BF15-839E-C3DA-4539-F0C34D5506EC}"/>
              </a:ext>
            </a:extLst>
          </p:cNvPr>
          <p:cNvSpPr txBox="1">
            <a:spLocks/>
          </p:cNvSpPr>
          <p:nvPr/>
        </p:nvSpPr>
        <p:spPr>
          <a:xfrm>
            <a:off x="3729695" y="1372791"/>
            <a:ext cx="5607257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878EC3-89EE-62AE-2BA9-4FC4B30BAC3D}"/>
              </a:ext>
            </a:extLst>
          </p:cNvPr>
          <p:cNvSpPr txBox="1"/>
          <p:nvPr/>
        </p:nvSpPr>
        <p:spPr>
          <a:xfrm>
            <a:off x="4955721" y="1191880"/>
            <a:ext cx="3800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Final Cuts: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Intensity &gt; 150p.e.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Length/Intensity &lt; 6e-5 m/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p.e.</a:t>
            </a:r>
            <a:endParaRPr lang="en-US" sz="2400" dirty="0">
              <a:solidFill>
                <a:schemeClr val="bg2">
                  <a:lumMod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Width &lt; 0.008m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0.05m &lt; Distance &lt; 0.10m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Alpha &lt; 6 degrees</a:t>
            </a:r>
          </a:p>
        </p:txBody>
      </p:sp>
    </p:spTree>
    <p:extLst>
      <p:ext uri="{BB962C8B-B14F-4D97-AF65-F5344CB8AC3E}">
        <p14:creationId xmlns:p14="http://schemas.microsoft.com/office/powerpoint/2010/main" val="616138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66249-397D-18F7-E57E-FA4388684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Quality Plots – Run 400128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313F2-F1C3-110A-739A-1C19492D0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6F30C-66FA-C2C7-1825-250B7F84A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7FAFC-48E3-A28B-AC08-EE4DC4FF6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11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6A8534-614D-B525-197B-FFF111F72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623" y="1460690"/>
            <a:ext cx="5415109" cy="30459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A6F9CE-DFF3-6522-BA3D-C1B15AB6F3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23" t="3046"/>
          <a:stretch>
            <a:fillRect/>
          </a:stretch>
        </p:blipFill>
        <p:spPr>
          <a:xfrm>
            <a:off x="4425043" y="1559379"/>
            <a:ext cx="5170180" cy="29532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64548E9-A04D-C990-DC1C-B247702D1C3C}"/>
              </a:ext>
            </a:extLst>
          </p:cNvPr>
          <p:cNvSpPr/>
          <p:nvPr/>
        </p:nvSpPr>
        <p:spPr>
          <a:xfrm rot="16200000">
            <a:off x="-1463312" y="2955190"/>
            <a:ext cx="3110597" cy="318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Number of </a:t>
            </a:r>
            <a:r>
              <a:rPr lang="en-US" sz="1400" dirty="0" err="1">
                <a:solidFill>
                  <a:schemeClr val="bg2">
                    <a:lumMod val="10000"/>
                  </a:schemeClr>
                </a:solidFill>
              </a:rPr>
              <a:t>Events</a:t>
            </a:r>
            <a:r>
              <a:rPr lang="en-US" sz="1400" dirty="0" err="1"/>
              <a:t>f</a:t>
            </a:r>
            <a:r>
              <a:rPr lang="en-US" sz="1400" dirty="0"/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8BF044-2478-85CB-8BD5-2FF19B77D9B3}"/>
              </a:ext>
            </a:extLst>
          </p:cNvPr>
          <p:cNvSpPr/>
          <p:nvPr/>
        </p:nvSpPr>
        <p:spPr>
          <a:xfrm>
            <a:off x="6155873" y="4310742"/>
            <a:ext cx="1871911" cy="201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Intensity (photoelectrons)</a:t>
            </a:r>
          </a:p>
        </p:txBody>
      </p:sp>
    </p:spTree>
    <p:extLst>
      <p:ext uri="{BB962C8B-B14F-4D97-AF65-F5344CB8AC3E}">
        <p14:creationId xmlns:p14="http://schemas.microsoft.com/office/powerpoint/2010/main" val="4191547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AC85E-EADB-9DA3-79A6-6110ADE7CD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59" r="9481"/>
          <a:stretch>
            <a:fillRect/>
          </a:stretch>
        </p:blipFill>
        <p:spPr>
          <a:xfrm>
            <a:off x="1228476" y="1053193"/>
            <a:ext cx="6584745" cy="37784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C2D7F2-5BA3-300C-C889-351198980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Quality Plots – Run 400128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5D661-35DB-EF6A-D43A-DF008BD4D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1A466-A449-9452-2CE2-588B20A01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7D989-6A21-2081-5E85-208AD00DA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12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B8C4E6-7FFD-A6DC-2392-97B5212A8B51}"/>
              </a:ext>
            </a:extLst>
          </p:cNvPr>
          <p:cNvSpPr/>
          <p:nvPr/>
        </p:nvSpPr>
        <p:spPr>
          <a:xfrm>
            <a:off x="1575707" y="2612572"/>
            <a:ext cx="204107" cy="97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C6929F-3A40-32EB-6CC7-7A275DF876BC}"/>
              </a:ext>
            </a:extLst>
          </p:cNvPr>
          <p:cNvSpPr/>
          <p:nvPr/>
        </p:nvSpPr>
        <p:spPr>
          <a:xfrm>
            <a:off x="3429001" y="4573586"/>
            <a:ext cx="2133600" cy="193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Intensity (photoelectrons)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56DFD7-7E97-2D0A-03A2-AD4B4ECF6D54}"/>
              </a:ext>
            </a:extLst>
          </p:cNvPr>
          <p:cNvSpPr txBox="1"/>
          <p:nvPr/>
        </p:nvSpPr>
        <p:spPr>
          <a:xfrm rot="5400000">
            <a:off x="6887768" y="2907424"/>
            <a:ext cx="1223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Events per Bin</a:t>
            </a:r>
          </a:p>
        </p:txBody>
      </p:sp>
    </p:spTree>
    <p:extLst>
      <p:ext uri="{BB962C8B-B14F-4D97-AF65-F5344CB8AC3E}">
        <p14:creationId xmlns:p14="http://schemas.microsoft.com/office/powerpoint/2010/main" val="3054899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10C41-00C0-6787-C1B7-BB9A0F895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Quality Plots – Run 400128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E8027E8-CEB3-D371-D188-40792453E6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526" r="6283"/>
          <a:stretch>
            <a:fillRect/>
          </a:stretch>
        </p:blipFill>
        <p:spPr>
          <a:xfrm>
            <a:off x="1048065" y="968488"/>
            <a:ext cx="6699268" cy="379877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848B7-A791-679A-5E29-C2EEA73F8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ECFC3-BD8F-5017-6F86-F6AD1189D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6758B-22A6-4160-4C2F-9F2FA66C1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11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4703300-4A33-C25E-5B07-68EA6DD85F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070" r="5118" b="9305"/>
          <a:stretch>
            <a:fillRect/>
          </a:stretch>
        </p:blipFill>
        <p:spPr>
          <a:xfrm>
            <a:off x="4668420" y="1014466"/>
            <a:ext cx="4355987" cy="36555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94CF65-A6B5-CB05-ECED-633D679C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45" y="178961"/>
            <a:ext cx="5982008" cy="618062"/>
          </a:xfrm>
        </p:spPr>
        <p:txBody>
          <a:bodyPr anchor="ctr">
            <a:normAutofit/>
          </a:bodyPr>
          <a:lstStyle/>
          <a:p>
            <a:r>
              <a:rPr lang="en-US" dirty="0"/>
              <a:t>Pointing Corrections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5E277-C16D-6FA4-7B84-820B4CF878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388172"/>
            <a:ext cx="4038600" cy="2545556"/>
          </a:xfrm>
        </p:spPr>
        <p:txBody>
          <a:bodyPr>
            <a:normAutofit/>
          </a:bodyPr>
          <a:lstStyle/>
          <a:p>
            <a:r>
              <a:rPr lang="en-US" dirty="0"/>
              <a:t>Bright star -&gt; waveform baseline voltage variance increase</a:t>
            </a:r>
          </a:p>
          <a:p>
            <a:r>
              <a:rPr lang="en-US" dirty="0"/>
              <a:t>Identifying stars near Mrk 421 allows for pointing corrections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9B3F6-2C86-AC7F-D898-7BDD7671C1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4D31A-1119-97EB-FF16-1CF9FB18A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5723" y="4767263"/>
            <a:ext cx="3372678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CC73A-3EE2-4D20-D866-A5670B4B2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9A9FCDA-B809-C440-BD62-3E96D0DA3F33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EC55E4-80C1-BB20-1EB3-661AC9132EF4}"/>
              </a:ext>
            </a:extLst>
          </p:cNvPr>
          <p:cNvSpPr/>
          <p:nvPr/>
        </p:nvSpPr>
        <p:spPr>
          <a:xfrm>
            <a:off x="8686800" y="1910443"/>
            <a:ext cx="228600" cy="18777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25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6F9516-E9E6-2744-B537-B417AC9FF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F8B33C-7765-7DC3-28B1-AB8279BB1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70C65-4A1F-E6E8-A89E-ED6BB36E8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E8D4CF-884E-6C57-AF0A-F8CBEE1ED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923" y="1050617"/>
            <a:ext cx="3720853" cy="358444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262CE97-8DA0-A32B-F0CD-ADA109B4630B}"/>
              </a:ext>
            </a:extLst>
          </p:cNvPr>
          <p:cNvSpPr/>
          <p:nvPr/>
        </p:nvSpPr>
        <p:spPr>
          <a:xfrm>
            <a:off x="4347825" y="2042741"/>
            <a:ext cx="1600200" cy="1600200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7D7BE5D-A46A-22D4-CECB-FD35C466D730}"/>
              </a:ext>
            </a:extLst>
          </p:cNvPr>
          <p:cNvSpPr/>
          <p:nvPr/>
        </p:nvSpPr>
        <p:spPr>
          <a:xfrm>
            <a:off x="5102205" y="2798791"/>
            <a:ext cx="91440" cy="91440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AACC12C7-39EC-C86C-9770-FD0BE4B63C73}"/>
              </a:ext>
            </a:extLst>
          </p:cNvPr>
          <p:cNvSpPr/>
          <p:nvPr/>
        </p:nvSpPr>
        <p:spPr>
          <a:xfrm>
            <a:off x="5094041" y="1594504"/>
            <a:ext cx="91440" cy="91440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E2CC84-2C48-A4EF-C230-DE8BBBC16EF9}"/>
              </a:ext>
            </a:extLst>
          </p:cNvPr>
          <p:cNvSpPr txBox="1"/>
          <p:nvPr/>
        </p:nvSpPr>
        <p:spPr>
          <a:xfrm>
            <a:off x="5948025" y="1457360"/>
            <a:ext cx="2620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Average Mrk 421 Position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2A65DDD-952B-B46F-3794-F56F1B977B54}"/>
              </a:ext>
            </a:extLst>
          </p:cNvPr>
          <p:cNvCxnSpPr/>
          <p:nvPr/>
        </p:nvCxnSpPr>
        <p:spPr>
          <a:xfrm flipH="1">
            <a:off x="5282291" y="1640224"/>
            <a:ext cx="595992" cy="0"/>
          </a:xfrm>
          <a:prstGeom prst="straightConnector1">
            <a:avLst/>
          </a:prstGeom>
          <a:ln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2847204-CE4B-A269-46B7-7D4E36C13F26}"/>
              </a:ext>
            </a:extLst>
          </p:cNvPr>
          <p:cNvSpPr txBox="1"/>
          <p:nvPr/>
        </p:nvSpPr>
        <p:spPr>
          <a:xfrm>
            <a:off x="6588576" y="2658175"/>
            <a:ext cx="2620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VERITAS </a:t>
            </a:r>
            <a:r>
              <a:rPr lang="en-US" dirty="0" err="1"/>
              <a:t>FoV</a:t>
            </a:r>
            <a:endParaRPr lang="en-US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A5CFD3-9FFF-C5C8-EAB5-75ED846BF62A}"/>
              </a:ext>
            </a:extLst>
          </p:cNvPr>
          <p:cNvCxnSpPr/>
          <p:nvPr/>
        </p:nvCxnSpPr>
        <p:spPr>
          <a:xfrm flipH="1">
            <a:off x="6030683" y="2845891"/>
            <a:ext cx="595992" cy="0"/>
          </a:xfrm>
          <a:prstGeom prst="straightConnector1">
            <a:avLst/>
          </a:prstGeom>
          <a:ln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1E782554-DF09-0291-B4A5-324F4FA80717}"/>
              </a:ext>
            </a:extLst>
          </p:cNvPr>
          <p:cNvSpPr txBox="1">
            <a:spLocks/>
          </p:cNvSpPr>
          <p:nvPr/>
        </p:nvSpPr>
        <p:spPr>
          <a:xfrm>
            <a:off x="1680129" y="274860"/>
            <a:ext cx="5982008" cy="625245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Fira Sans"/>
                <a:ea typeface="+mj-ea"/>
                <a:cs typeface="Fira Sans"/>
              </a:defRPr>
            </a:lvl1pPr>
          </a:lstStyle>
          <a:p>
            <a:pPr algn="ctr"/>
            <a:r>
              <a:rPr lang="en-US" dirty="0"/>
              <a:t>Off-axis Observations – </a:t>
            </a:r>
            <a:r>
              <a:rPr lang="en-US" dirty="0" err="1"/>
              <a:t>FoV</a:t>
            </a:r>
            <a:r>
              <a:rPr lang="en-US" dirty="0"/>
              <a:t> Comparison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65D5A1C-6F0F-BA2E-C2B3-A69FCFBF6BC6}"/>
              </a:ext>
            </a:extLst>
          </p:cNvPr>
          <p:cNvSpPr txBox="1">
            <a:spLocks/>
          </p:cNvSpPr>
          <p:nvPr/>
        </p:nvSpPr>
        <p:spPr>
          <a:xfrm>
            <a:off x="213579" y="1385397"/>
            <a:ext cx="2823535" cy="25455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Full </a:t>
            </a:r>
            <a:r>
              <a:rPr lang="en-US" dirty="0" err="1"/>
              <a:t>pSCT</a:t>
            </a:r>
            <a:r>
              <a:rPr lang="en-US" dirty="0"/>
              <a:t> </a:t>
            </a:r>
            <a:r>
              <a:rPr lang="en-US" dirty="0" err="1"/>
              <a:t>FoV</a:t>
            </a:r>
            <a:r>
              <a:rPr lang="en-US" dirty="0"/>
              <a:t> is 8 degrees</a:t>
            </a:r>
          </a:p>
          <a:p>
            <a:r>
              <a:rPr lang="en-US" dirty="0"/>
              <a:t>Typical IACT </a:t>
            </a:r>
            <a:r>
              <a:rPr lang="en-US" dirty="0" err="1"/>
              <a:t>FoV</a:t>
            </a:r>
            <a:r>
              <a:rPr lang="en-US" dirty="0"/>
              <a:t> - 3.5 to 5 degrees</a:t>
            </a:r>
          </a:p>
          <a:p>
            <a:r>
              <a:rPr lang="en-US" dirty="0"/>
              <a:t>Average Mrk 421 offset was ~2.7 degrees from camera center</a:t>
            </a:r>
          </a:p>
        </p:txBody>
      </p:sp>
    </p:spTree>
    <p:extLst>
      <p:ext uri="{BB962C8B-B14F-4D97-AF65-F5344CB8AC3E}">
        <p14:creationId xmlns:p14="http://schemas.microsoft.com/office/powerpoint/2010/main" val="3783403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88956-AD69-D597-FD92-6D947A95C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7527E9-6B52-92E2-2C75-E8B533FE4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1004020"/>
            <a:ext cx="3964131" cy="39641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6CA998-7851-FF72-E432-07BE63C70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Gamma Ray Candidates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41ED8-C5FB-75E3-8670-EDA13381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197B6B-9E1C-58CE-CCB2-374051BA1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Observations of Mrk 421 by the </a:t>
            </a:r>
            <a:r>
              <a:rPr lang="en-US" dirty="0" err="1"/>
              <a:t>pSCT</a:t>
            </a:r>
            <a:r>
              <a:rPr lang="en-US" dirty="0"/>
              <a:t>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C7AB98-858B-7B72-F498-A3B390BBD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83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2142-9E90-7C18-AD39-E41664BC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 of One Night of Observations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610A60F-BCE7-32CD-2D82-14FBF46CB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7747" y="1217438"/>
            <a:ext cx="5756283" cy="339407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EBD71-635D-9E17-71A8-3C24FB2D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73C8C-4F2B-E628-EE48-512572A87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B2F1C-D163-1245-164C-89D3B097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17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DF5386-1A7A-A6AE-BC8E-D883AA130E91}"/>
              </a:ext>
            </a:extLst>
          </p:cNvPr>
          <p:cNvSpPr txBox="1"/>
          <p:nvPr/>
        </p:nvSpPr>
        <p:spPr>
          <a:xfrm>
            <a:off x="5326118" y="2386843"/>
            <a:ext cx="194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Preliminary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D3D270-4023-1FDD-7AD6-88C003FF7812}"/>
              </a:ext>
            </a:extLst>
          </p:cNvPr>
          <p:cNvSpPr txBox="1">
            <a:spLocks/>
          </p:cNvSpPr>
          <p:nvPr/>
        </p:nvSpPr>
        <p:spPr>
          <a:xfrm>
            <a:off x="70157" y="1473305"/>
            <a:ext cx="3155468" cy="28716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Fira Sans"/>
                <a:ea typeface="+mn-ea"/>
                <a:cs typeface="Fira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Remaining 2.75 hours of data from April 19</a:t>
            </a:r>
            <a:r>
              <a:rPr lang="en-US" baseline="30000" dirty="0"/>
              <a:t>th</a:t>
            </a:r>
            <a:r>
              <a:rPr lang="en-US" dirty="0"/>
              <a:t> used</a:t>
            </a:r>
          </a:p>
          <a:p>
            <a:r>
              <a:rPr lang="en-US" dirty="0"/>
              <a:t>Elevation matched off- source data used for background</a:t>
            </a:r>
          </a:p>
          <a:p>
            <a:r>
              <a:rPr lang="en-US" dirty="0"/>
              <a:t>Alpha cut of 6 degrees applied</a:t>
            </a:r>
          </a:p>
          <a:p>
            <a:r>
              <a:rPr lang="en-US" dirty="0"/>
              <a:t>Significance of </a:t>
            </a:r>
            <a:r>
              <a:rPr lang="en-US" b="1" dirty="0"/>
              <a:t>7.8 sigma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860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4CC1E-1F06-44B1-EC37-31B80369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B8320-8806-600E-B318-D59E36455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1600" dirty="0"/>
              <a:t>Observed Mrk 421 in a flaring state shortly after partial camera commissioning</a:t>
            </a:r>
          </a:p>
          <a:p>
            <a:r>
              <a:rPr lang="en-US" sz="1600" dirty="0"/>
              <a:t>Analyzed night of data taken during good weather with Mrk 421 flaring above Crab flux</a:t>
            </a:r>
          </a:p>
          <a:p>
            <a:r>
              <a:rPr lang="en-US" sz="1600" dirty="0"/>
              <a:t>19 fully functional modules, off-axis observations, moving source, during camera commissioning, and only one night of data analyzed.</a:t>
            </a:r>
          </a:p>
          <a:p>
            <a:r>
              <a:rPr lang="en-US" sz="1600" dirty="0"/>
              <a:t>Similar significance to 2020 Crab detection with previous camera but several times less </a:t>
            </a:r>
            <a:r>
              <a:rPr lang="en-US" sz="1600" dirty="0" err="1"/>
              <a:t>livetime</a:t>
            </a:r>
            <a:endParaRPr lang="en-US" sz="1600" dirty="0"/>
          </a:p>
          <a:p>
            <a:r>
              <a:rPr lang="en-US" sz="1600" dirty="0"/>
              <a:t>Detection of a source located </a:t>
            </a:r>
            <a:r>
              <a:rPr lang="en-US" sz="1600" b="1" dirty="0"/>
              <a:t>2.5 to 3 degrees off-axis</a:t>
            </a:r>
            <a:r>
              <a:rPr lang="en-US" sz="1600" dirty="0"/>
              <a:t> – outside of most IACTs </a:t>
            </a:r>
            <a:r>
              <a:rPr lang="en-US" sz="1600" dirty="0" err="1"/>
              <a:t>FoV</a:t>
            </a:r>
            <a:endParaRPr lang="en-US" sz="1600" dirty="0"/>
          </a:p>
          <a:p>
            <a:r>
              <a:rPr lang="en-US" sz="1600" dirty="0"/>
              <a:t>Outlook</a:t>
            </a:r>
          </a:p>
          <a:p>
            <a:pPr lvl="1"/>
            <a:r>
              <a:rPr lang="en-US" sz="1400" dirty="0"/>
              <a:t>System improvements over past few months to improve data quality</a:t>
            </a:r>
          </a:p>
          <a:p>
            <a:pPr lvl="1"/>
            <a:r>
              <a:rPr lang="en-US" sz="1400" dirty="0"/>
              <a:t>Module count to increase to ~70 in the next few months </a:t>
            </a:r>
          </a:p>
          <a:p>
            <a:pPr lvl="1"/>
            <a:r>
              <a:rPr lang="en-US" sz="1400" dirty="0"/>
              <a:t>Further analysis improvements and analysis of full Mrk 421 campaign to be continued</a:t>
            </a:r>
          </a:p>
          <a:p>
            <a:pPr lvl="1"/>
            <a:r>
              <a:rPr lang="en-US" sz="1400" dirty="0"/>
              <a:t>Camera expected to be fully instrumented with 177 modules in 2027</a:t>
            </a:r>
          </a:p>
          <a:p>
            <a:pPr lvl="1"/>
            <a:endParaRPr lang="en-US" sz="1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7D9BA-E27D-621E-00F7-FE5CD3A08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34A35-E470-CED8-DD9F-85EEB6EF4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DDE93-FB0D-DCC4-FF76-0282637D0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18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89ACA-3526-9DE4-23DD-A29C42D5D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Backup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7793B-3321-1441-9477-9A3F450D82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16B8CB-618C-2919-F791-1E7D746E0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43664-BE17-8538-E042-039D9362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368697" cy="273844"/>
          </a:xfrm>
        </p:spPr>
        <p:txBody>
          <a:bodyPr/>
          <a:lstStyle/>
          <a:p>
            <a:r>
              <a:rPr lang="en-US"/>
              <a:t>Observations of Mrk 421 by the pSCT - Luca Riitano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93064-49BF-CA4E-BB22-6D793403C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ABE7-A2A3-4477-A8E3-383E25F9784E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46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73E3E-6F6F-9030-E403-9160B95E9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pSCT</a:t>
            </a:r>
            <a:r>
              <a:rPr lang="en-US" dirty="0"/>
              <a:t> Clock Correction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B8747D-CF84-B29F-1F0D-AD545E3B8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45B1B-C2B1-DFB6-EDEF-A7E207209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76864-6725-1121-139B-69C546D9A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20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B2F191-2246-5947-6691-F9AEE8444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31" y="1475147"/>
            <a:ext cx="4620709" cy="29662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14C3E2-9178-429D-8ED9-74B789A32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618" y="1554385"/>
            <a:ext cx="4220382" cy="288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65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886B4-2E88-9044-6336-7FC4CF9B7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Pointing Corrections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F360395-1624-3D7B-A4B3-974AFE401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4190" y="1192213"/>
            <a:ext cx="4525433" cy="339407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3EA96-62DD-E844-4E44-AAFDBCE12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FEDB2-D057-2413-3B36-39833F8F1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0D9FF-D92D-0969-DDEC-6D18E3A14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18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A0B263A-F5AB-48AA-2D32-2490C04B4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958" y="998935"/>
            <a:ext cx="3916620" cy="39166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B5EAD1-7A35-8E95-1FC4-B14C1339B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Gamma Ray Candidates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01A34B-B388-4711-DDAF-C142D4B77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073F14-165D-EC90-079B-DD41EC3D0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Observations of Mrk 421 by the </a:t>
            </a:r>
            <a:r>
              <a:rPr lang="en-US" dirty="0" err="1"/>
              <a:t>pSCT</a:t>
            </a:r>
            <a:r>
              <a:rPr lang="en-US" dirty="0"/>
              <a:t>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9FD6AF-D6EF-D910-CCF3-AED0FEBD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122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EB521-297C-02E7-4FD1-D9E17950D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Cherenkov Telescope Array Observatory (CTAO)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F6DEA-F708-DD73-7C43-2D0BEAEBD7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9358" y="1116144"/>
            <a:ext cx="3724920" cy="3588247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Very high energy (VHE) imaging atmospheric Cherenkov telescope (IACT) array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Three telescope sizes – Large (LST – 23.0m primary), Medium (MST – 11.5m primary), and Small (SST – 4.3m primary)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 GeV – 300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energy range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 Palma, Spain – 4 LSTs, 9 MSTs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Paranal, Chile – 14 MSTs, 37 SSTs (+ 2 LSTs, +5 SSTs)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Sensitivity from Prod5 – 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generation of IRFs from 2021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Motivation - exploring relativistic particle accelerators and extreme environments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7F6268-C349-3A5D-2AE8-3A6DAAC1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1A70E-DFD2-4EA0-91EE-393928213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A783DE-FFE2-073F-0505-231CF0BFF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ABE7-A2A3-4477-A8E3-383E25F9784E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A2A9657-29FB-A02C-696F-1E7BF084D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277" y="1116144"/>
            <a:ext cx="5117846" cy="32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9BD07D-0EB2-A597-111F-996AB4EDD307}"/>
              </a:ext>
            </a:extLst>
          </p:cNvPr>
          <p:cNvSpPr txBox="1"/>
          <p:nvPr/>
        </p:nvSpPr>
        <p:spPr>
          <a:xfrm>
            <a:off x="5850268" y="4343490"/>
            <a:ext cx="1545770" cy="38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*Prod5</a:t>
            </a:r>
          </a:p>
        </p:txBody>
      </p:sp>
    </p:spTree>
    <p:extLst>
      <p:ext uri="{BB962C8B-B14F-4D97-AF65-F5344CB8AC3E}">
        <p14:creationId xmlns:p14="http://schemas.microsoft.com/office/powerpoint/2010/main" val="1885050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D503046-6319-2455-1C8E-1D2229C4E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656" y="1377341"/>
            <a:ext cx="4702994" cy="33899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E639DA-4FE3-955E-6E6A-46DE5848C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61" y="1377341"/>
            <a:ext cx="4160853" cy="34251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9A72C9-2826-9E29-66C8-2C593B263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FF43FB-DFDE-0DCE-DC22-A44C6CE0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F118A9-BF45-8763-02C7-AEC636475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26DE78-831F-3F8E-12E2-940F12E15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24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6A1CD4-5A27-5736-2157-B8904B583843}"/>
              </a:ext>
            </a:extLst>
          </p:cNvPr>
          <p:cNvSpPr txBox="1"/>
          <p:nvPr/>
        </p:nvSpPr>
        <p:spPr>
          <a:xfrm>
            <a:off x="1499769" y="1027611"/>
            <a:ext cx="188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On-axis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5894D3-1579-B6E3-4656-1880F5B79868}"/>
              </a:ext>
            </a:extLst>
          </p:cNvPr>
          <p:cNvSpPr txBox="1"/>
          <p:nvPr/>
        </p:nvSpPr>
        <p:spPr>
          <a:xfrm>
            <a:off x="6163209" y="1027611"/>
            <a:ext cx="188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3.5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en-US" dirty="0"/>
              <a:t> off-axis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2961CD-8AAE-97D6-2D15-11848995E02F}"/>
              </a:ext>
            </a:extLst>
          </p:cNvPr>
          <p:cNvSpPr txBox="1"/>
          <p:nvPr/>
        </p:nvSpPr>
        <p:spPr>
          <a:xfrm>
            <a:off x="4083180" y="4423954"/>
            <a:ext cx="97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*Prod3b</a:t>
            </a:r>
          </a:p>
        </p:txBody>
      </p:sp>
    </p:spTree>
    <p:extLst>
      <p:ext uri="{BB962C8B-B14F-4D97-AF65-F5344CB8AC3E}">
        <p14:creationId xmlns:p14="http://schemas.microsoft.com/office/powerpoint/2010/main" val="179188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F4170C9-BFF2-22E6-2DCC-94AB51569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378" y="1405652"/>
            <a:ext cx="4702622" cy="34639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C03708-61FF-C769-FE11-BC0F24295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30" y="1359241"/>
            <a:ext cx="4277948" cy="34774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5BF925-B2BD-DDCB-8842-79EBA3C07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Resolution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59E508-0D43-CF4A-335E-96B29AE71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D1936C-8871-E909-B85D-685700FCF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D4B573-821F-643A-7349-645D8BD29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25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4887CB-011F-EC2A-C16A-FAD96AEFCE06}"/>
              </a:ext>
            </a:extLst>
          </p:cNvPr>
          <p:cNvSpPr txBox="1"/>
          <p:nvPr/>
        </p:nvSpPr>
        <p:spPr>
          <a:xfrm>
            <a:off x="1645920" y="1036320"/>
            <a:ext cx="188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On-axis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96C317-D398-994F-2CD2-A87D4D64C65B}"/>
              </a:ext>
            </a:extLst>
          </p:cNvPr>
          <p:cNvSpPr txBox="1"/>
          <p:nvPr/>
        </p:nvSpPr>
        <p:spPr>
          <a:xfrm>
            <a:off x="6248401" y="1079863"/>
            <a:ext cx="188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3.5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en-US" dirty="0"/>
              <a:t> off-axis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A875B3-F2CB-FFA1-8378-F95AB8A9A56F}"/>
              </a:ext>
            </a:extLst>
          </p:cNvPr>
          <p:cNvSpPr txBox="1"/>
          <p:nvPr/>
        </p:nvSpPr>
        <p:spPr>
          <a:xfrm>
            <a:off x="4213803" y="4529819"/>
            <a:ext cx="97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*Prod3b</a:t>
            </a:r>
          </a:p>
        </p:txBody>
      </p:sp>
    </p:spTree>
    <p:extLst>
      <p:ext uri="{BB962C8B-B14F-4D97-AF65-F5344CB8AC3E}">
        <p14:creationId xmlns:p14="http://schemas.microsoft.com/office/powerpoint/2010/main" val="244392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57FF2-B5A5-31D1-FC04-F787E58F5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pSCT</a:t>
            </a:r>
            <a:r>
              <a:rPr lang="en-US" dirty="0"/>
              <a:t> Camera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B09A7-1ED4-41AC-4CC7-5BF8A3483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DD82C-E95F-C52C-2F5C-A64707899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2B95E-1B1B-F29F-1E4C-D1369A186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26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03CAF9-9D1D-AE12-F315-3C362D74D2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80" t="23107" r="66896" b="51384"/>
          <a:stretch/>
        </p:blipFill>
        <p:spPr>
          <a:xfrm>
            <a:off x="3457573" y="1158295"/>
            <a:ext cx="5686427" cy="346164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58AE219-7D55-D6F6-A3C2-59E1E486E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88" y="1158295"/>
            <a:ext cx="3418299" cy="324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0895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A6439-8935-1C4D-1C3D-CFEAE3FBB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Upgraded </a:t>
            </a:r>
            <a:r>
              <a:rPr lang="en-US" dirty="0" err="1"/>
              <a:t>pSCT</a:t>
            </a:r>
            <a:r>
              <a:rPr lang="en-US" dirty="0"/>
              <a:t> Camera 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2F0DD-4EB4-AB74-BC4E-AEB1623BA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1880"/>
            <a:ext cx="8016240" cy="3394472"/>
          </a:xfrm>
        </p:spPr>
        <p:txBody>
          <a:bodyPr/>
          <a:lstStyle/>
          <a:p>
            <a:r>
              <a:rPr lang="en-US" dirty="0"/>
              <a:t>Module performance paper: </a:t>
            </a:r>
            <a:r>
              <a:rPr lang="en-US" u="sng" dirty="0">
                <a:hlinkClick r:id="rId2"/>
              </a:rPr>
              <a:t>https://arxiv.org/abs/2512.12529</a:t>
            </a:r>
            <a:endParaRPr lang="en-US" u="sng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D169A-5728-DA6F-AF91-64834B45A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27FC7-D9FB-B7D6-6D9D-4F8B7BE9D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9F921-0A85-FC95-7A51-849830D14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27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E1A319B-583B-59DC-426B-A9AE9648F3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" t="13968" r="4905" b="8031"/>
          <a:stretch>
            <a:fillRect/>
          </a:stretch>
        </p:blipFill>
        <p:spPr bwMode="auto">
          <a:xfrm>
            <a:off x="82730" y="1559221"/>
            <a:ext cx="9151329" cy="293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1117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FF5BB8B-DAE8-6DD8-8D40-DFC65512F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199" y="1153811"/>
            <a:ext cx="6373726" cy="361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4C64CC-29CE-FF09-4A97-87A5B40B0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LED Flasher Tests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96DF0E-ADCD-02A7-DC6C-DBDA2FA36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E7075F-AA29-76AD-E476-D9C6916DA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028726-1244-03A3-7A9C-3ACB7FFCA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24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D817420D-B166-5417-82F4-07F624C0E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112" y="1149708"/>
            <a:ext cx="6289899" cy="355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FEAD59-B243-E046-267E-2FEE287F5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Charge Histograms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DF7CEA-9A70-D87D-8997-CD553F6DE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BFCE2C-F764-C57C-4969-1EA5D9E82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2E12C7-B061-5E88-3C7A-77178A135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7219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47E88-32AB-FCEE-363E-08A2AEBE7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Measured Module Performance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03A2C-BC83-104A-83AC-146A153C8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DBD33-DE5C-89BB-4BAD-B98C2BDD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8F129-9EED-1656-AC7B-8CC81913E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30</a:t>
            </a:fld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AB595D1-E050-D137-EFE6-7B972B35D2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8"/>
          <a:stretch>
            <a:fillRect/>
          </a:stretch>
        </p:blipFill>
        <p:spPr bwMode="auto">
          <a:xfrm>
            <a:off x="641350" y="1041763"/>
            <a:ext cx="8180433" cy="321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9155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CC823-4D46-B00B-B425-218A8376E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Camera Sector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43489-D9B1-2BC5-47A3-6F58E575F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44" y="1191880"/>
            <a:ext cx="4298249" cy="3394472"/>
          </a:xfrm>
        </p:spPr>
        <p:txBody>
          <a:bodyPr>
            <a:normAutofit/>
          </a:bodyPr>
          <a:lstStyle/>
          <a:p>
            <a:r>
              <a:rPr lang="en-US" dirty="0"/>
              <a:t>First batch of production focal plane modules and front-end electronics modules received in January-February</a:t>
            </a:r>
          </a:p>
          <a:p>
            <a:r>
              <a:rPr lang="en-US" dirty="0"/>
              <a:t>Optimization, calibration, assembly, and testing of 22 modules / 1408 pixels completed on March 12</a:t>
            </a:r>
            <a:r>
              <a:rPr lang="en-US" baseline="30000" dirty="0"/>
              <a:t>th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DCC74-7B8B-FB3E-420D-D7BDE9094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138D0-76EC-49CE-AC15-7426964B5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8FFCE-7D0A-B24C-E4BA-7CF0D91F1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31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D293B16-E3BF-26E8-B650-E5567BD1C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180" b="45989"/>
          <a:stretch>
            <a:fillRect/>
          </a:stretch>
        </p:blipFill>
        <p:spPr>
          <a:xfrm>
            <a:off x="5130178" y="1149380"/>
            <a:ext cx="3372678" cy="32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6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A6BE-2D42-6E9D-3D01-2A2F71385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Minicam Test Setup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80703-7102-A788-75B9-87082008C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D70DF9-521E-126B-7EAB-E4F71B9FD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27F14-26B5-2B94-C701-B104304F4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32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8D3A68-BDCE-420F-46CD-9C3CA79F81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52" t="3927" r="30166" b="3477"/>
          <a:stretch>
            <a:fillRect/>
          </a:stretch>
        </p:blipFill>
        <p:spPr>
          <a:xfrm>
            <a:off x="7001069" y="978041"/>
            <a:ext cx="1785257" cy="38545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9A855C9-BB02-1EB4-1D8C-E82E3F6574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145" r="1709"/>
          <a:stretch>
            <a:fillRect/>
          </a:stretch>
        </p:blipFill>
        <p:spPr>
          <a:xfrm>
            <a:off x="65317" y="1110601"/>
            <a:ext cx="6780246" cy="345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5933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B4B9B-9B3B-62D8-41F2-F66EBCAD8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118" y="5230"/>
            <a:ext cx="7886700" cy="994172"/>
          </a:xfrm>
        </p:spPr>
        <p:txBody>
          <a:bodyPr>
            <a:normAutofit/>
          </a:bodyPr>
          <a:lstStyle/>
          <a:p>
            <a:r>
              <a:rPr lang="en-US" dirty="0"/>
              <a:t>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99420-FFA4-C002-9758-268AF76906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3541" y="1187012"/>
            <a:ext cx="4601985" cy="3455872"/>
          </a:xfrm>
        </p:spPr>
        <p:txBody>
          <a:bodyPr>
            <a:normAutofit/>
          </a:bodyPr>
          <a:lstStyle/>
          <a:p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Improved simulations of SCTs underway</a:t>
            </a:r>
          </a:p>
          <a:p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Camera module behavior thoroughly tested</a:t>
            </a:r>
          </a:p>
          <a:p>
            <a:r>
              <a:rPr lang="en-US" dirty="0" err="1">
                <a:latin typeface="Fira Sans" panose="020B0503050000020004" pitchFamily="34" charset="0"/>
                <a:cs typeface="Arial" panose="020B0604020202020204" pitchFamily="34" charset="0"/>
              </a:rPr>
              <a:t>pSCT</a:t>
            </a:r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 camera module fabrication has started</a:t>
            </a:r>
          </a:p>
          <a:p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NSF funding for 10 Small-Sized Telescope cameras using similar technology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A52DA1-43FE-766F-9464-2D022429E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121BB-DCA9-C02E-FFFA-093FC77A0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FEAC1F-912E-2B40-7555-785681864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ABE7-A2A3-4477-A8E3-383E25F9784E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970" name="Picture 969">
            <a:extLst>
              <a:ext uri="{FF2B5EF4-FFF2-40B4-BE49-F238E27FC236}">
                <a16:creationId xmlns:a16="http://schemas.microsoft.com/office/drawing/2014/main" id="{670A8410-8C87-E5E7-FE17-023009F5D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179" y="996406"/>
            <a:ext cx="3188877" cy="1957480"/>
          </a:xfrm>
          <a:prstGeom prst="rect">
            <a:avLst/>
          </a:prstGeom>
        </p:spPr>
      </p:pic>
      <p:pic>
        <p:nvPicPr>
          <p:cNvPr id="971" name="Picture 970">
            <a:extLst>
              <a:ext uri="{FF2B5EF4-FFF2-40B4-BE49-F238E27FC236}">
                <a16:creationId xmlns:a16="http://schemas.microsoft.com/office/drawing/2014/main" id="{AF650C00-F526-2003-135E-9058C27DB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9272" y="2949754"/>
            <a:ext cx="3193783" cy="1883890"/>
          </a:xfrm>
          <a:prstGeom prst="rect">
            <a:avLst/>
          </a:prstGeom>
        </p:spPr>
      </p:pic>
      <p:sp>
        <p:nvSpPr>
          <p:cNvPr id="972" name="TextBox 971">
            <a:extLst>
              <a:ext uri="{FF2B5EF4-FFF2-40B4-BE49-F238E27FC236}">
                <a16:creationId xmlns:a16="http://schemas.microsoft.com/office/drawing/2014/main" id="{0817F4B3-E040-2567-DE13-B1ED306B8EDF}"/>
              </a:ext>
            </a:extLst>
          </p:cNvPr>
          <p:cNvSpPr txBox="1"/>
          <p:nvPr/>
        </p:nvSpPr>
        <p:spPr>
          <a:xfrm>
            <a:off x="6619684" y="2760642"/>
            <a:ext cx="250786" cy="12695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825" b="1" dirty="0"/>
              <a:t>1,855</a:t>
            </a:r>
          </a:p>
        </p:txBody>
      </p:sp>
    </p:spTree>
    <p:extLst>
      <p:ext uri="{BB962C8B-B14F-4D97-AF65-F5344CB8AC3E}">
        <p14:creationId xmlns:p14="http://schemas.microsoft.com/office/powerpoint/2010/main" val="10651275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CDE38-1823-888F-CFFB-0481AD334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Waveform Calibration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BA896F-F136-3E49-A7CB-897C6C0D8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CC00EC-0423-0A19-EBA0-32D7A4780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2E2E02-29E2-E1B0-893A-57E7BDBC4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34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B22CC5A-7C43-D7E6-FEEB-D65D141F2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" y="966906"/>
            <a:ext cx="7036526" cy="393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6490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929B4B-B03C-9072-A4D6-F9A19408C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C50CDE-4830-A193-F840-60CC3A52A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441C03-1254-7390-82A9-F340B9B3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35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6A7FD0E-C789-0E72-B72A-D5FF2AB5C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457" y="167067"/>
            <a:ext cx="5768703" cy="460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7154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39F75-4E1C-1782-50E7-03718C87D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7886700" cy="994172"/>
          </a:xfrm>
        </p:spPr>
        <p:txBody>
          <a:bodyPr/>
          <a:lstStyle/>
          <a:p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Crab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EB511-9230-B8C2-D565-39A817040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3905" y="939998"/>
            <a:ext cx="9495149" cy="3263504"/>
          </a:xfrm>
        </p:spPr>
        <p:txBody>
          <a:bodyPr/>
          <a:lstStyle/>
          <a:p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Crab Nebula detected at 8.6 sigma using data from February 2020</a:t>
            </a:r>
          </a:p>
          <a:p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17.6 hours of on and off-source data</a:t>
            </a:r>
          </a:p>
          <a:p>
            <a:r>
              <a:rPr lang="en-US" dirty="0" err="1">
                <a:latin typeface="Fira Sans" panose="020B0503050000020004" pitchFamily="34" charset="0"/>
                <a:cs typeface="Arial" panose="020B0604020202020204" pitchFamily="34" charset="0"/>
              </a:rPr>
              <a:t>Hillas</a:t>
            </a:r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 parameterization used to establish gamma-ray selection cuts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9296F0-1160-2253-A97D-E640D9B9C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011FE-47A3-FB89-0CD9-2589DA6BD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9E22F-C2D2-23D1-7BC3-276F740E7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ABE7-A2A3-4477-A8E3-383E25F9784E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A10003-3F03-2C85-0084-BFC458E075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912" t="29554" r="16417" b="17800"/>
          <a:stretch/>
        </p:blipFill>
        <p:spPr>
          <a:xfrm>
            <a:off x="603905" y="2104878"/>
            <a:ext cx="3731639" cy="27171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64DEA19-684A-8FED-B96A-3A38C07EAB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300" t="26621" r="17112" b="16701"/>
          <a:stretch/>
        </p:blipFill>
        <p:spPr>
          <a:xfrm>
            <a:off x="4868944" y="2104188"/>
            <a:ext cx="3254605" cy="26210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2FF4968-9A8D-F8B4-46DE-3492763B6DFB}"/>
              </a:ext>
            </a:extLst>
          </p:cNvPr>
          <p:cNvSpPr txBox="1"/>
          <p:nvPr/>
        </p:nvSpPr>
        <p:spPr>
          <a:xfrm>
            <a:off x="5747994" y="4709730"/>
            <a:ext cx="237555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Adams et al. (2021)</a:t>
            </a:r>
            <a:r>
              <a:rPr lang="en-US" sz="135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3769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5CDF5-6D50-8E5F-8D8E-7F9FD6D4D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886700" cy="994172"/>
          </a:xfrm>
        </p:spPr>
        <p:txBody>
          <a:bodyPr/>
          <a:lstStyle/>
          <a:p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Optics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86063-D2E3-AFB7-96CF-6C0F7EF027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1309" y="916872"/>
            <a:ext cx="7307476" cy="3268769"/>
          </a:xfrm>
        </p:spPr>
        <p:txBody>
          <a:bodyPr/>
          <a:lstStyle/>
          <a:p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9.7m primary and 5.4m secondary mirror</a:t>
            </a:r>
          </a:p>
          <a:p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48 segments in primary and 24 segments in secondary</a:t>
            </a:r>
          </a:p>
          <a:p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On-axis point spread function (PSF) - 2.8’</a:t>
            </a:r>
          </a:p>
          <a:p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Excellent off-axis PSF achieved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7378B9-C2E0-C336-ED70-473A73D90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857E4D-C766-EEDA-D533-B343815EB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82508B-5F34-09B3-88F5-FBE3470A0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ABE7-A2A3-4477-A8E3-383E25F9784E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849256-40A8-46F5-ED0C-4AE27E9E2A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75" t="7410" r="3113" b="19929"/>
          <a:stretch/>
        </p:blipFill>
        <p:spPr>
          <a:xfrm>
            <a:off x="268304" y="2406235"/>
            <a:ext cx="2453828" cy="2328658"/>
          </a:xfrm>
          <a:prstGeom prst="rect">
            <a:avLst/>
          </a:prstGeom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7D0598-7991-4563-3007-8602040FE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446" y="2157415"/>
            <a:ext cx="2696409" cy="26587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35C0F2-13F4-3E27-7C3F-C3F7503700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9866" y="2406235"/>
            <a:ext cx="2550363" cy="224490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08C261D-6BE5-85E8-7116-6D9A25297B1D}"/>
              </a:ext>
            </a:extLst>
          </p:cNvPr>
          <p:cNvSpPr txBox="1"/>
          <p:nvPr/>
        </p:nvSpPr>
        <p:spPr>
          <a:xfrm>
            <a:off x="4203372" y="4668779"/>
            <a:ext cx="1216058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Field angle (deg)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773B5B-B8B2-B4A8-D6F6-DD61AAD0989D}"/>
              </a:ext>
            </a:extLst>
          </p:cNvPr>
          <p:cNvSpPr txBox="1"/>
          <p:nvPr/>
        </p:nvSpPr>
        <p:spPr>
          <a:xfrm rot="16200000">
            <a:off x="2501464" y="3161579"/>
            <a:ext cx="1168652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PSF (arcmin)</a:t>
            </a:r>
          </a:p>
        </p:txBody>
      </p:sp>
    </p:spTree>
    <p:extLst>
      <p:ext uri="{BB962C8B-B14F-4D97-AF65-F5344CB8AC3E}">
        <p14:creationId xmlns:p14="http://schemas.microsoft.com/office/powerpoint/2010/main" val="32528115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5A4A7-6661-AB79-E819-55AF800DF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80" y="16190"/>
            <a:ext cx="7886700" cy="99417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Module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0FEB1-BD10-7807-57A3-AD14B9C56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8355" y="1040671"/>
            <a:ext cx="4619590" cy="3263504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Current module – TARGET7 ASIC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Upgrade module – T5TEA and TARGETC ASICs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SMART ASIC pulse shaper and preamp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C7DE0F-4601-58DF-C3A7-407C8D5D3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A4E2BE-C225-59A7-8A7A-A73DD3747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6BB27F-0D67-6151-39D1-6F15B0DA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ABE7-A2A3-4477-A8E3-383E25F9784E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10" name="Immagine 12">
            <a:extLst>
              <a:ext uri="{FF2B5EF4-FFF2-40B4-BE49-F238E27FC236}">
                <a16:creationId xmlns:a16="http://schemas.microsoft.com/office/drawing/2014/main" id="{8EAE1667-69E5-411D-6499-B3DA031104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" t="10115" r="4963" b="477"/>
          <a:stretch/>
        </p:blipFill>
        <p:spPr>
          <a:xfrm>
            <a:off x="5113361" y="1003334"/>
            <a:ext cx="2644834" cy="19280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8B35CE-C811-6668-4F94-8F5E008479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104" t="52305" r="13119" b="16714"/>
          <a:stretch/>
        </p:blipFill>
        <p:spPr>
          <a:xfrm>
            <a:off x="684855" y="2864781"/>
            <a:ext cx="3731909" cy="19753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7E5E144-C776-9A39-11E7-235F18528B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9486" y="2992226"/>
            <a:ext cx="3104915" cy="18599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02F532B-74EF-C4CD-1AD6-F0E0A04FFF5D}"/>
              </a:ext>
            </a:extLst>
          </p:cNvPr>
          <p:cNvSpPr txBox="1"/>
          <p:nvPr/>
        </p:nvSpPr>
        <p:spPr>
          <a:xfrm>
            <a:off x="6129045" y="4702151"/>
            <a:ext cx="1039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Charge (ADC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900" dirty="0"/>
              <a:t> ns)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B3C7AD-EE04-1177-E707-8913973B1759}"/>
              </a:ext>
            </a:extLst>
          </p:cNvPr>
          <p:cNvSpPr txBox="1"/>
          <p:nvPr/>
        </p:nvSpPr>
        <p:spPr>
          <a:xfrm rot="16200000">
            <a:off x="4749251" y="3736471"/>
            <a:ext cx="7282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Counts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BF1195C-70FA-3094-A22A-7BC4732F1D7F}"/>
              </a:ext>
            </a:extLst>
          </p:cNvPr>
          <p:cNvCxnSpPr>
            <a:cxnSpLocks/>
          </p:cNvCxnSpPr>
          <p:nvPr/>
        </p:nvCxnSpPr>
        <p:spPr>
          <a:xfrm flipV="1">
            <a:off x="4416764" y="3943202"/>
            <a:ext cx="440668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8081DBB-7D8E-0406-02F1-B2BCFC1BFB18}"/>
              </a:ext>
            </a:extLst>
          </p:cNvPr>
          <p:cNvSpPr txBox="1"/>
          <p:nvPr/>
        </p:nvSpPr>
        <p:spPr>
          <a:xfrm>
            <a:off x="4052009" y="377171"/>
            <a:ext cx="26853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See </a:t>
            </a:r>
            <a:r>
              <a:rPr lang="en-US" sz="1350" dirty="0" err="1"/>
              <a:t>Ambrosi</a:t>
            </a:r>
            <a:r>
              <a:rPr lang="en-US" sz="1350" dirty="0"/>
              <a:t> et al. for </a:t>
            </a:r>
            <a:r>
              <a:rPr lang="en-US" sz="1350" dirty="0" err="1"/>
              <a:t>SiPM</a:t>
            </a:r>
            <a:r>
              <a:rPr lang="en-US" sz="1350" dirty="0"/>
              <a:t> details</a:t>
            </a:r>
          </a:p>
        </p:txBody>
      </p:sp>
    </p:spTree>
    <p:extLst>
      <p:ext uri="{BB962C8B-B14F-4D97-AF65-F5344CB8AC3E}">
        <p14:creationId xmlns:p14="http://schemas.microsoft.com/office/powerpoint/2010/main" val="14578081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98484-ACC8-A77C-CC38-C5ED03ADE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F37D6-5F8E-E016-FEAB-FE51AE1E4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B4D0C-80A7-9CCD-15D5-F3ED45BF3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1D139-BF33-DC68-DE2F-CA0C54D9F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39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0E83A1-7D78-8B84-11E2-FB2D54AF6F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75" t="26934" r="37300" b="22534"/>
          <a:stretch/>
        </p:blipFill>
        <p:spPr>
          <a:xfrm>
            <a:off x="457200" y="1116939"/>
            <a:ext cx="3726176" cy="36872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C7C2D8-905E-1D4B-F38A-49AC3E67CE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51" t="22800" r="35425" b="24666"/>
          <a:stretch/>
        </p:blipFill>
        <p:spPr>
          <a:xfrm>
            <a:off x="4496562" y="1128369"/>
            <a:ext cx="4018788" cy="348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076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4AD85-9256-EE08-CA43-E1E19E298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0C2A7E-D7E9-27DF-AEEF-B437E26AA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0E1473-0A14-036D-80C9-D00BF55D0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C961B6-46F0-7530-F104-81242B96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40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6579F9-EAAA-E132-EBEC-3F65743E4B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064" t="71228" r="20739" b="6068"/>
          <a:stretch/>
        </p:blipFill>
        <p:spPr>
          <a:xfrm>
            <a:off x="1930878" y="1077237"/>
            <a:ext cx="5262368" cy="359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703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52C08-8F97-85B0-0FCC-C11491294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699065-670D-4F3F-DE01-71D9A5EF8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E87CE6-5658-F8E2-D47A-EFD9FB7A4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9C711-C145-FF2E-3F6D-A1A1EA3A2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41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B83964-E5F5-3753-AF0D-D807FD722F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643" t="65779" r="31409" b="9135"/>
          <a:stretch/>
        </p:blipFill>
        <p:spPr>
          <a:xfrm>
            <a:off x="581371" y="1111049"/>
            <a:ext cx="3694540" cy="35808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63641D-6788-00AE-614B-9CE64A0C51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457" t="65705" r="14170" b="8933"/>
          <a:stretch/>
        </p:blipFill>
        <p:spPr>
          <a:xfrm>
            <a:off x="4722150" y="1032976"/>
            <a:ext cx="3840479" cy="365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6576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7D1EA-FA71-73BC-8B61-E577298C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B375F8-DBD4-460F-7EBF-E512EC64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FB6A74-DC56-CC9E-D765-9FAD9ABDD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F7D946-607F-3065-7548-BE143D9FB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42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9B37B7-7409-908F-280A-EC44C78EB7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147" t="67666" r="34895" b="19355"/>
          <a:stretch/>
        </p:blipFill>
        <p:spPr>
          <a:xfrm>
            <a:off x="882256" y="1055164"/>
            <a:ext cx="3073062" cy="21017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B13C84-8757-57DA-E654-0EF7C5479C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972" t="73299" r="14817" b="15633"/>
          <a:stretch/>
        </p:blipFill>
        <p:spPr>
          <a:xfrm>
            <a:off x="882256" y="3085028"/>
            <a:ext cx="2950660" cy="1682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5FDF73-F59A-9FEB-0B34-D59C08C9B5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248" t="57406" r="12073" b="7315"/>
          <a:stretch/>
        </p:blipFill>
        <p:spPr>
          <a:xfrm>
            <a:off x="4790109" y="1101413"/>
            <a:ext cx="2950660" cy="360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680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BE747-EEE3-5D54-6CF6-77A4F442B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EC8AA5-B9D8-96D6-5C90-5A0ED4223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70D9F1-673B-9ECA-4AC2-598084CD5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C68582-D976-A226-06F3-9F0C29F59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43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FF6323-3B2B-AF16-7434-6D0F4AE741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492" t="68558" r="34414" b="18047"/>
          <a:stretch/>
        </p:blipFill>
        <p:spPr>
          <a:xfrm>
            <a:off x="2205073" y="1493362"/>
            <a:ext cx="4733853" cy="302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536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34A8C-E5F4-60F3-6F88-686B76D5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F352D-A6D4-5C20-BC73-0F9594C12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5640A-C1F2-4E1E-E3CA-4B94BDC10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F51EAB-5308-EED5-5CF5-F0A0013F1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44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993C96-DFF7-0D5F-802F-D9AB734C57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12" t="31713" r="39119" b="18219"/>
          <a:stretch/>
        </p:blipFill>
        <p:spPr>
          <a:xfrm>
            <a:off x="904460" y="1056576"/>
            <a:ext cx="3372679" cy="3575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A364E0-2F9B-7176-3DFB-03333CAD34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155" t="39312" r="15489" b="25498"/>
          <a:stretch/>
        </p:blipFill>
        <p:spPr>
          <a:xfrm>
            <a:off x="4572000" y="1274358"/>
            <a:ext cx="3710563" cy="301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428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B63E1-9D1B-A5D1-2E0E-9C2D18D08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0B00A-B1F3-333B-E10A-0A61863F2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189A3C-CBF7-0187-DF9A-793A2CCDE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C3662-5D5B-D3D9-F8C9-DC18F27D8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9FCDA-B809-C440-BD62-3E96D0DA3F33}" type="slidenum">
              <a:rPr lang="en-US" smtClean="0"/>
              <a:t>45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3C504D-CC5E-C309-F62F-5067FF5B2C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09" t="21478" r="62822" b="9566"/>
          <a:stretch/>
        </p:blipFill>
        <p:spPr>
          <a:xfrm>
            <a:off x="2346007" y="1144245"/>
            <a:ext cx="4664393" cy="362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137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2F773-B07B-82A6-37DE-604E303CC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Fira Sans" panose="020B05030500000200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650FA-0559-2C86-6B3D-3CC0B8C39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US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Adams et al. Design and performance of the prototype Schwarzschild-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Couder</a:t>
            </a:r>
            <a:r>
              <a:rPr lang="en-US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 telescope camera, </a:t>
            </a:r>
            <a:r>
              <a:rPr lang="en-US" b="0" i="1" dirty="0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J. Astron. 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Telesc</a:t>
            </a:r>
            <a:r>
              <a:rPr lang="en-US" b="0" i="1" dirty="0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. 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Instrum</a:t>
            </a:r>
            <a:r>
              <a:rPr lang="en-US" b="0" i="1" dirty="0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. Syst. </a:t>
            </a:r>
            <a:r>
              <a:rPr lang="en-US" b="1" i="0" dirty="0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8(1)</a:t>
            </a:r>
            <a:r>
              <a:rPr lang="en-US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, 014007 (2022).</a:t>
            </a:r>
          </a:p>
          <a:p>
            <a:pPr marL="385763" indent="-385763">
              <a:buFont typeface="+mj-lt"/>
              <a:buAutoNum type="arabicPeriod"/>
            </a:pPr>
            <a:r>
              <a:rPr lang="en-US" b="0" i="0" dirty="0" err="1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Acharyya</a:t>
            </a:r>
            <a:r>
              <a:rPr lang="en-US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 et al. The Optical System of the Schwarzschild-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Couder</a:t>
            </a:r>
            <a:r>
              <a:rPr lang="en-US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 Telescope and the Performance Improvement to the CTA,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Fira Sans" panose="020B0503050000020004" pitchFamily="34" charset="0"/>
                <a:cs typeface="Arial" panose="020B0604020202020204" pitchFamily="34" charset="0"/>
              </a:rPr>
              <a:t>PoS</a:t>
            </a:r>
            <a:r>
              <a:rPr lang="en-US" dirty="0">
                <a:solidFill>
                  <a:srgbClr val="333333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ICRC 2023</a:t>
            </a:r>
            <a:r>
              <a:rPr lang="en-US" dirty="0">
                <a:solidFill>
                  <a:srgbClr val="333333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, 587 (2023).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 err="1">
                <a:solidFill>
                  <a:srgbClr val="333333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Cerasole</a:t>
            </a:r>
            <a:r>
              <a:rPr lang="en-US" dirty="0">
                <a:solidFill>
                  <a:srgbClr val="333333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 et al. Comparative Study of CTAO Medium-Size Telescope Array Layout Performances in Gamma-Ray Burst Observations. </a:t>
            </a:r>
            <a:r>
              <a:rPr lang="en-US" dirty="0" err="1">
                <a:solidFill>
                  <a:srgbClr val="333333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PoS</a:t>
            </a:r>
            <a:r>
              <a:rPr lang="en-US" dirty="0">
                <a:solidFill>
                  <a:srgbClr val="333333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ICRC 2023</a:t>
            </a:r>
            <a:r>
              <a:rPr lang="en-US" dirty="0">
                <a:solidFill>
                  <a:srgbClr val="333333"/>
                </a:solidFill>
                <a:latin typeface="Fira Sans" panose="020B0503050000020004" pitchFamily="34" charset="0"/>
                <a:cs typeface="Arial" panose="020B0604020202020204" pitchFamily="34" charset="0"/>
              </a:rPr>
              <a:t>, 726 (2023).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8FAE4-E174-5C7A-300B-DF1FEA760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10/15/2026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2B6CB-2324-3B78-9C32-A5BCA1610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Observations of Mrk 421 by the pSCT - Luca Riitano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DDE4B-0DF2-7E15-3710-577678BDB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2ABE7-A2A3-4477-A8E3-383E25F9784E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988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TA PowerPoint">
      <a:dk1>
        <a:srgbClr val="00204E"/>
      </a:dk1>
      <a:lt1>
        <a:sysClr val="window" lastClr="FFFFFF"/>
      </a:lt1>
      <a:dk2>
        <a:srgbClr val="595959"/>
      </a:dk2>
      <a:lt2>
        <a:srgbClr val="EEECE1"/>
      </a:lt2>
      <a:accent1>
        <a:srgbClr val="E00034"/>
      </a:accent1>
      <a:accent2>
        <a:srgbClr val="0098C3"/>
      </a:accent2>
      <a:accent3>
        <a:srgbClr val="63B845"/>
      </a:accent3>
      <a:accent4>
        <a:srgbClr val="8064A2"/>
      </a:accent4>
      <a:accent5>
        <a:srgbClr val="F3E653"/>
      </a:accent5>
      <a:accent6>
        <a:srgbClr val="F79D13"/>
      </a:accent6>
      <a:hlink>
        <a:srgbClr val="0098C3"/>
      </a:hlink>
      <a:folHlink>
        <a:srgbClr val="AB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269ea31-8bf7-475f-a24b-72147397db23" xsi:nil="true"/>
    <lcf76f155ced4ddcb4097134ff3c332f xmlns="f6daf119-5150-447f-9e02-6828faa7253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BAA01B5F7E424DA7F472C0D7D34A1C" ma:contentTypeVersion="13" ma:contentTypeDescription="Create a new document." ma:contentTypeScope="" ma:versionID="e9762c9dd167aab61be8290c2ea223aa">
  <xsd:schema xmlns:xsd="http://www.w3.org/2001/XMLSchema" xmlns:xs="http://www.w3.org/2001/XMLSchema" xmlns:p="http://schemas.microsoft.com/office/2006/metadata/properties" xmlns:ns2="f6daf119-5150-447f-9e02-6828faa7253c" xmlns:ns3="d269ea31-8bf7-475f-a24b-72147397db23" targetNamespace="http://schemas.microsoft.com/office/2006/metadata/properties" ma:root="true" ma:fieldsID="6ebb2fe1505b3606797c8f51b896734e" ns2:_="" ns3:_="">
    <xsd:import namespace="f6daf119-5150-447f-9e02-6828faa7253c"/>
    <xsd:import namespace="d269ea31-8bf7-475f-a24b-72147397db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Tag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daf119-5150-447f-9e02-6828faa725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b5218bd-594c-46eb-aa40-cdff40eaed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9ea31-8bf7-475f-a24b-72147397db2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ee7e6a4c-b8dc-4935-a1d9-930cfb1272b2}" ma:internalName="TaxCatchAll" ma:showField="CatchAllData" ma:web="d269ea31-8bf7-475f-a24b-72147397db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5A8706-14CF-4958-957E-734E055CE067}">
  <ds:schemaRefs>
    <ds:schemaRef ds:uri="http://schemas.microsoft.com/office/2006/metadata/properties"/>
    <ds:schemaRef ds:uri="http://www.w3.org/XML/1998/namespace"/>
    <ds:schemaRef ds:uri="http://purl.org/dc/terms/"/>
    <ds:schemaRef ds:uri="http://schemas.openxmlformats.org/package/2006/metadata/core-properties"/>
    <ds:schemaRef ds:uri="d269ea31-8bf7-475f-a24b-72147397db23"/>
    <ds:schemaRef ds:uri="http://purl.org/dc/dcmitype/"/>
    <ds:schemaRef ds:uri="http://schemas.microsoft.com/office/2006/documentManagement/types"/>
    <ds:schemaRef ds:uri="http://schemas.microsoft.com/office/infopath/2007/PartnerControls"/>
    <ds:schemaRef ds:uri="f6daf119-5150-447f-9e02-6828faa7253c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519ABD1-74D0-4771-B0A4-8B84EEB2C3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daf119-5150-447f-9e02-6828faa7253c"/>
    <ds:schemaRef ds:uri="d269ea31-8bf7-475f-a24b-72147397db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D59208-97F7-4BE6-B13A-460DA20807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52940</TotalTime>
  <Words>1653</Words>
  <Application>Microsoft Office PowerPoint</Application>
  <PresentationFormat>On-screen Show (16:9)</PresentationFormat>
  <Paragraphs>324</Paragraphs>
  <Slides>46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Fira Sans</vt:lpstr>
      <vt:lpstr>Fira Sans</vt:lpstr>
      <vt:lpstr>Inter</vt:lpstr>
      <vt:lpstr>Times New Roman</vt:lpstr>
      <vt:lpstr>Office Theme</vt:lpstr>
      <vt:lpstr>PowerPoint Presentation</vt:lpstr>
      <vt:lpstr>pSCT Background</vt:lpstr>
      <vt:lpstr>pSCT Background</vt:lpstr>
      <vt:lpstr>Mrk 421 Observations</vt:lpstr>
      <vt:lpstr>Matched Cosmic Ray</vt:lpstr>
      <vt:lpstr>Matched 3.4 TeV Gamma Ray</vt:lpstr>
      <vt:lpstr>Matched Gamma Rays</vt:lpstr>
      <vt:lpstr>Data Processing and Quality Cuts</vt:lpstr>
      <vt:lpstr>Hillas Parameters</vt:lpstr>
      <vt:lpstr>Cut Optimization</vt:lpstr>
      <vt:lpstr>Data Quality Plots – Run 400128</vt:lpstr>
      <vt:lpstr>Data Quality Plots – Run 400128</vt:lpstr>
      <vt:lpstr>Data Quality Plots – Run 400128</vt:lpstr>
      <vt:lpstr>Pointing Corrections</vt:lpstr>
      <vt:lpstr>PowerPoint Presentation</vt:lpstr>
      <vt:lpstr>Gamma Ray Candidates</vt:lpstr>
      <vt:lpstr>Results of One Night of Observations</vt:lpstr>
      <vt:lpstr>Summary</vt:lpstr>
      <vt:lpstr>Backup</vt:lpstr>
      <vt:lpstr>pSCT Clock Correction</vt:lpstr>
      <vt:lpstr>Pointing Corrections</vt:lpstr>
      <vt:lpstr>Gamma Ray Candidates</vt:lpstr>
      <vt:lpstr>Cherenkov Telescope Array Observatory (CTAO)</vt:lpstr>
      <vt:lpstr>Sensitivity</vt:lpstr>
      <vt:lpstr>Angular Resolution</vt:lpstr>
      <vt:lpstr>pSCT Camera</vt:lpstr>
      <vt:lpstr>Upgraded pSCT Camera Module</vt:lpstr>
      <vt:lpstr>LED Flasher Tests</vt:lpstr>
      <vt:lpstr>Charge Histograms</vt:lpstr>
      <vt:lpstr>Measured Module Performance</vt:lpstr>
      <vt:lpstr>First Camera Sector Testing</vt:lpstr>
      <vt:lpstr>Minicam Test Setup</vt:lpstr>
      <vt:lpstr>Outlook</vt:lpstr>
      <vt:lpstr>Module Waveform Calibration</vt:lpstr>
      <vt:lpstr>PowerPoint Presentation</vt:lpstr>
      <vt:lpstr>Crab Detection</vt:lpstr>
      <vt:lpstr>Optics</vt:lpstr>
      <vt:lpstr>Module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Company>pm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 m</dc:creator>
  <cp:lastModifiedBy>Riitano, Luca C</cp:lastModifiedBy>
  <cp:revision>144</cp:revision>
  <cp:lastPrinted>2026-10-13T21:41:07Z</cp:lastPrinted>
  <dcterms:created xsi:type="dcterms:W3CDTF">2015-11-08T21:38:01Z</dcterms:created>
  <dcterms:modified xsi:type="dcterms:W3CDTF">2026-10-14T21:08:38Z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0x010100FDBAA01B5F7E424DA7F472C0D7D34A1C</vt:lpwstr>
  </property>
</Properties>
</file>