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3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embeddedFontLst>
    <p:embeddedFont>
      <p:font typeface="Lexend" panose="020B0604020202020204" charset="0"/>
      <p:regular r:id="rId31"/>
      <p:bold r:id="rId32"/>
    </p:embeddedFont>
    <p:embeddedFont>
      <p:font typeface="Lexend Medium" panose="020B0604020202020204" charset="0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78" y="3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h359e29c66848f7cf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h359e29c66848f7cf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h359e29c66848f7cf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h359e29c66848f7cf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h2524f72dfd1557f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h2524f72dfd1557f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h359e29c66848f7cf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h359e29c66848f7cf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h2524f72dfd1557f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h2524f72dfd1557f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2524f72dfd1557f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h2524f72dfd1557f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2524f72dfd1557fd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h2524f72dfd1557fd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h2524f72dfd1557fd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h2524f72dfd1557fd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h2524f72dfd1557fd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h2524f72dfd1557fd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h3057eebc4361969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h3057eebc4361969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h2524f72dfd1557fd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h2524f72dfd1557fd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h53b4f33529744adb_5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h53b4f33529744adb_5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h15f1133b7f4fb61f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h15f1133b7f4fb61f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h2524f72dfd1557fd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h2524f72dfd1557fd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h3057eebc4361969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h3057eebc4361969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h41bf3b21656b33c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h41bf3b21656b33c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>
          <a:extLst>
            <a:ext uri="{FF2B5EF4-FFF2-40B4-BE49-F238E27FC236}">
              <a16:creationId xmlns:a16="http://schemas.microsoft.com/office/drawing/2014/main" id="{2C472737-7FAF-5BF3-D9AF-CACE64AC6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h2524f72dfd1557fd_0_97:notes">
            <a:extLst>
              <a:ext uri="{FF2B5EF4-FFF2-40B4-BE49-F238E27FC236}">
                <a16:creationId xmlns:a16="http://schemas.microsoft.com/office/drawing/2014/main" id="{B9BA6A0E-4EA1-B34E-3693-1AC3AF3DD1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h2524f72dfd1557fd_0_97:notes">
            <a:extLst>
              <a:ext uri="{FF2B5EF4-FFF2-40B4-BE49-F238E27FC236}">
                <a16:creationId xmlns:a16="http://schemas.microsoft.com/office/drawing/2014/main" id="{256EA4FB-20BD-11A1-F048-02BB9031C3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55124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h3057eebc4361969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h3057eebc4361969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h3057eebc4361969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h3057eebc43619691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h3057eebc4361969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h3057eebc4361969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h3057eebc43619691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h3057eebc43619691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h3057eebc43619691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h3057eebc43619691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h3057eebc43619691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h3057eebc43619691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h3057eebc43619691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h3057eebc43619691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h3057eebc43619691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h3057eebc43619691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h53b4f33529744adb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h53b4f33529744adb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h2524f72dfd1557fd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h2524f72dfd1557fd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082350"/>
            <a:ext cx="8520600" cy="179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580" dirty="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Upgrading the prototype Schwarzschild-Couder Telescope Camera for Gamma-Ray Astronomy</a:t>
            </a:r>
            <a:endParaRPr sz="3580" dirty="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017050"/>
            <a:ext cx="8520600" cy="14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Viviana Rickert - University of Wisconsin-Madison</a:t>
            </a:r>
            <a:endParaRPr dirty="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 On behalf of the SCT Collaboration and the CTAO Consortium</a:t>
            </a:r>
            <a:endParaRPr dirty="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IceCube Particle Astrophysics Symposium 2026</a:t>
            </a:r>
            <a:endParaRPr dirty="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October 14th-16th, 2026</a:t>
            </a:r>
            <a:endParaRPr dirty="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5182400" y="7925"/>
            <a:ext cx="1862651" cy="92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t="16881" r="5989"/>
          <a:stretch/>
        </p:blipFill>
        <p:spPr>
          <a:xfrm>
            <a:off x="162825" y="67050"/>
            <a:ext cx="2394549" cy="6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 title="sticker_v3.png"/>
          <p:cNvPicPr preferRelativeResize="0"/>
          <p:nvPr/>
        </p:nvPicPr>
        <p:blipFill rotWithShape="1">
          <a:blip r:embed="rId5">
            <a:alphaModFix/>
          </a:blip>
          <a:srcRect l="2607" t="2669" r="2607" b="2669"/>
          <a:stretch/>
        </p:blipFill>
        <p:spPr>
          <a:xfrm>
            <a:off x="8172975" y="0"/>
            <a:ext cx="946500" cy="945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35785" y="-2050"/>
            <a:ext cx="946451" cy="94940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373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Imaging Atmospheric Cherenkov Telescopes</a:t>
            </a:r>
            <a:endParaRPr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063950"/>
            <a:ext cx="3663300" cy="374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Imaging Atmospheric Telescopes (IACTs) detect Cherenkov light in the atmosphere from particle showers initiated by gamma ray and cosmic ray interactions in the atmosphere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Images from these showers used to reconstruct the incident gamma rays and cosmic rays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5715000" y="4878000"/>
            <a:ext cx="34290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" name="Google Shape;69;p14" title="54612500086_4690384e8f_o.png"/>
          <p:cNvPicPr preferRelativeResize="0"/>
          <p:nvPr/>
        </p:nvPicPr>
        <p:blipFill rotWithShape="1">
          <a:blip r:embed="rId4">
            <a:alphaModFix/>
          </a:blip>
          <a:srcRect l="7441" t="3823" r="8192" b="4045"/>
          <a:stretch/>
        </p:blipFill>
        <p:spPr>
          <a:xfrm>
            <a:off x="3975000" y="1063923"/>
            <a:ext cx="5054075" cy="332022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2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7573175" y="4080325"/>
            <a:ext cx="1455900" cy="210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Example Shower Image</a:t>
            </a:r>
            <a:endParaRPr sz="800">
              <a:solidFill>
                <a:schemeClr val="dk2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7640100" y="4384150"/>
            <a:ext cx="1638000" cy="1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Image: ctao.org</a:t>
            </a:r>
            <a:endParaRPr sz="8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rPr>
              <a:t>CTAO</a:t>
            </a:r>
            <a:endParaRPr>
              <a:solidFill>
                <a:schemeClr val="lt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78" name="Google Shape;78;p15"/>
          <p:cNvSpPr txBox="1">
            <a:spLocks noGrp="1"/>
          </p:cNvSpPr>
          <p:nvPr>
            <p:ph type="body" idx="1"/>
          </p:nvPr>
        </p:nvSpPr>
        <p:spPr>
          <a:xfrm>
            <a:off x="311700" y="982050"/>
            <a:ext cx="8107500" cy="3755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8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●"/>
            </a:pPr>
            <a:r>
              <a:rPr lang="en" sz="17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The Cherenkov Telescope Array Observatory is a next generation IACT observatory</a:t>
            </a:r>
            <a:endParaRPr sz="17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●"/>
            </a:pPr>
            <a:r>
              <a:rPr lang="en" sz="17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Two arrays, one in La Palma, Spain and the other in Paranal, Chile</a:t>
            </a:r>
            <a:endParaRPr sz="17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●"/>
            </a:pPr>
            <a:r>
              <a:rPr lang="en" sz="17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Three telescope types covering gamma ray energies of 20 GeV to 300 TeV</a:t>
            </a:r>
            <a:endParaRPr sz="17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○"/>
            </a:pPr>
            <a:r>
              <a:rPr lang="en" sz="17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Large-Sized Telescope (LST): 20 GeV to 3 TeV</a:t>
            </a:r>
            <a:endParaRPr sz="17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○"/>
            </a:pPr>
            <a:r>
              <a:rPr lang="en" sz="17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Medium-Sized Telescope (MST): 80 GeV to 50 TeV</a:t>
            </a:r>
            <a:endParaRPr sz="17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○"/>
            </a:pPr>
            <a:r>
              <a:rPr lang="en" sz="17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Small-Sized Telescope (SST): 2 TeV to 300 TeV</a:t>
            </a:r>
            <a:endParaRPr sz="17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●"/>
            </a:pPr>
            <a:r>
              <a:rPr lang="en" sz="17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Both arrays currently under construction</a:t>
            </a:r>
            <a:endParaRPr sz="17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 rotWithShape="1">
          <a:blip r:embed="rId4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5722825" y="4881075"/>
            <a:ext cx="34212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120150" y="4774700"/>
            <a:ext cx="2509500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Image Credit: eso.org</a:t>
            </a:r>
            <a:endParaRPr sz="8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" name="Google Shape;8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3</a:t>
            </a:fld>
            <a:endParaRPr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403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rPr>
              <a:t>Schwarzschild-Couder Telescope (SCT)</a:t>
            </a:r>
            <a:endParaRPr sz="2500">
              <a:solidFill>
                <a:schemeClr val="lt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311700" y="1074200"/>
            <a:ext cx="7705200" cy="31794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●"/>
            </a:pPr>
            <a:r>
              <a:rPr lang="en" sz="17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Medium-sized dual-mirror telescope design</a:t>
            </a:r>
            <a:endParaRPr sz="17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●"/>
            </a:pPr>
            <a:r>
              <a:rPr lang="en" sz="17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The dual-mirror design reduces off-axis optical aberrations and improves point-spread function across field of view, allowing for better angular resolution</a:t>
            </a:r>
            <a:endParaRPr sz="17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exend"/>
              <a:buChar char="●"/>
            </a:pPr>
            <a:r>
              <a:rPr lang="en" sz="17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Candidate MST design</a:t>
            </a:r>
            <a:endParaRPr sz="17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9" name="Google Shape;89;p16"/>
          <p:cNvPicPr preferRelativeResize="0"/>
          <p:nvPr/>
        </p:nvPicPr>
        <p:blipFill rotWithShape="1">
          <a:blip r:embed="rId4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5670061" y="4896338"/>
            <a:ext cx="3474063" cy="151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1178125" y="2940500"/>
            <a:ext cx="795000" cy="14943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120150" y="4774700"/>
            <a:ext cx="2509500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dirty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Image Credit: eso.org</a:t>
            </a:r>
            <a:endParaRPr sz="800" dirty="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4</a:t>
            </a:fld>
            <a:endParaRPr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70464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16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Prototype Schwarzschild-Couder Telescope (pSCT)</a:t>
            </a:r>
            <a:endParaRPr sz="216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311700" y="1074200"/>
            <a:ext cx="4065600" cy="381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Located at Fred Lawrence Whipple Observatory (FLWO) in Arizona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○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Located next to VERITAS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Dual-mirror optical system 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○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Good optical resolution across entire FoV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○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Fine pixel resolution to match the optical resolution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8° FoV with near constant point spread function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5715000" y="4884900"/>
            <a:ext cx="34290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2" name="Google Shape;102;p17" title="IMG_674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7175" y="1266163"/>
            <a:ext cx="4571899" cy="342667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5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pSCT Camera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37494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Modular camera split into 9 sectors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177 camera modules each with 64 pixels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11,328 total 6x6 mm silicon photomultiplier pixels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○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0.067° per pixel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Previous camera detected Crab Nebula in 2020 with only the central sector installed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0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Adams, C. B., et al. Astroparticle Physics 128 (2021)</a:t>
            </a:r>
            <a:endParaRPr sz="10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/>
        </p:nvSpPr>
        <p:spPr>
          <a:xfrm>
            <a:off x="5738475" y="4881075"/>
            <a:ext cx="34056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2" name="Google Shape;112;p18"/>
          <p:cNvPicPr preferRelativeResize="0"/>
          <p:nvPr/>
        </p:nvPicPr>
        <p:blipFill rotWithShape="1">
          <a:blip r:embed="rId4">
            <a:alphaModFix/>
          </a:blip>
          <a:srcRect t="4635"/>
          <a:stretch/>
        </p:blipFill>
        <p:spPr>
          <a:xfrm>
            <a:off x="4145225" y="1444700"/>
            <a:ext cx="4998776" cy="28304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6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6053400" y="3930300"/>
            <a:ext cx="4549500" cy="1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Ambrosio, et al. JATIS Feb 2022</a:t>
            </a:r>
            <a:endParaRPr sz="10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pSCT Camera Upgrade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37494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Upgrade in progress to improve camera electronics and mechanics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Camera will be fully populated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The upgraded electronics will reduce trigger noise and crosstalk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Upgraded camera modules consist of a Focal Plane Module (FPM) and Front-End Electronics (FEE)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1" name="Google Shape;121;p19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5730875" y="4833815"/>
            <a:ext cx="3412975" cy="190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 dirty="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19" title="mod_45_45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6025" y="1888150"/>
            <a:ext cx="4571901" cy="17047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4" name="Google Shape;124;p19"/>
          <p:cNvCxnSpPr>
            <a:stCxn id="125" idx="0"/>
          </p:cNvCxnSpPr>
          <p:nvPr/>
        </p:nvCxnSpPr>
        <p:spPr>
          <a:xfrm rot="10800000" flipH="1">
            <a:off x="5148325" y="3267550"/>
            <a:ext cx="263400" cy="65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6" name="Google Shape;126;p19"/>
          <p:cNvCxnSpPr/>
          <p:nvPr/>
        </p:nvCxnSpPr>
        <p:spPr>
          <a:xfrm rot="10800000">
            <a:off x="7901875" y="3670150"/>
            <a:ext cx="201300" cy="779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7" name="Google Shape;127;p19"/>
          <p:cNvSpPr/>
          <p:nvPr/>
        </p:nvSpPr>
        <p:spPr>
          <a:xfrm>
            <a:off x="6369550" y="2125675"/>
            <a:ext cx="2317800" cy="1350600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9"/>
          <p:cNvSpPr/>
          <p:nvPr/>
        </p:nvSpPr>
        <p:spPr>
          <a:xfrm>
            <a:off x="4243075" y="1888150"/>
            <a:ext cx="2030700" cy="12690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9"/>
          <p:cNvSpPr txBox="1"/>
          <p:nvPr/>
        </p:nvSpPr>
        <p:spPr>
          <a:xfrm>
            <a:off x="4817875" y="3922750"/>
            <a:ext cx="660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FEE</a:t>
            </a:r>
            <a:endParaRPr sz="16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7901875" y="4526775"/>
            <a:ext cx="737400" cy="3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FPM</a:t>
            </a:r>
            <a:endParaRPr sz="16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0" name="Google Shape;130;p19" title="Module_Paper_QRCod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43067" y="47900"/>
            <a:ext cx="1487808" cy="1519798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 txBox="1"/>
          <p:nvPr/>
        </p:nvSpPr>
        <p:spPr>
          <a:xfrm>
            <a:off x="5791650" y="977350"/>
            <a:ext cx="14877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4D3657"/>
                </a:solidFill>
                <a:latin typeface="Lexend" panose="020B0604020202020204" charset="0"/>
              </a:rPr>
              <a:t>JATIS Volume 12 Issue 3 Article 034001 (2026)</a:t>
            </a:r>
            <a:endParaRPr sz="1200" dirty="0">
              <a:solidFill>
                <a:srgbClr val="4D3657"/>
              </a:solidFill>
              <a:latin typeface="Lexend" panose="020B0604020202020204" charset="0"/>
            </a:endParaRPr>
          </a:p>
        </p:txBody>
      </p:sp>
      <p:sp>
        <p:nvSpPr>
          <p:cNvPr id="132" name="Google Shape;13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7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Calibration Overview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38" name="Google Shape;138;p20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5578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Each individual camera module needs to be calibrated to operate together as one camera and to perform optimally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7 Calibrations: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○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Wilkinson ADC ramp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○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Gain equalization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○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Trigger threshold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○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Trigger pulse width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○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Thermistor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○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Timing calibration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914400" lvl="1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○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Transfer function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After calibrations finish, modules are assembled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Modules delivered in 3 batches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9" name="Google Shape;139;p20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/>
          <p:nvPr/>
        </p:nvSpPr>
        <p:spPr>
          <a:xfrm>
            <a:off x="5748215" y="4860017"/>
            <a:ext cx="3582954" cy="163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 dirty="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1" name="Google Shape;14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0250" y="1573650"/>
            <a:ext cx="3777874" cy="283340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8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Batch 1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48" name="Google Shape;148;p21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33855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Arrived at UW Madison on January 6th, 2026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Many of the calibration scripts were still being optimized during calibration 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All modules were run through a single calibration before moving onto the next calibration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9" name="Google Shape;149;p21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 txBox="1"/>
          <p:nvPr/>
        </p:nvSpPr>
        <p:spPr>
          <a:xfrm>
            <a:off x="5722825" y="4881075"/>
            <a:ext cx="34212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1" name="Google Shape;15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8075" y="2071625"/>
            <a:ext cx="3745924" cy="280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 title="IMG_6002.HEIC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7195" y="186525"/>
            <a:ext cx="2281275" cy="304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1"/>
          <p:cNvSpPr txBox="1">
            <a:spLocks noGrp="1"/>
          </p:cNvSpPr>
          <p:nvPr>
            <p:ph type="sldNum" idx="12"/>
          </p:nvPr>
        </p:nvSpPr>
        <p:spPr>
          <a:xfrm>
            <a:off x="8" y="47561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9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Batch 1 continued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59" name="Google Shape;159;p22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32226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Calibration and assembly finished March 17th, 2026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After additional tests, modules were shipped to Whipple Observatory on March 24th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Modules arrived at Whipple Observatory on March 30th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Modules then installed in the camera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0" name="Google Shape;160;p22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2"/>
          <p:cNvSpPr txBox="1"/>
          <p:nvPr/>
        </p:nvSpPr>
        <p:spPr>
          <a:xfrm>
            <a:off x="5738475" y="4881075"/>
            <a:ext cx="34056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2" name="Google Shape;162;p22" title="full_install.jpeg"/>
          <p:cNvPicPr preferRelativeResize="0"/>
          <p:nvPr/>
        </p:nvPicPr>
        <p:blipFill rotWithShape="1">
          <a:blip r:embed="rId4">
            <a:alphaModFix/>
          </a:blip>
          <a:srcRect t="14457"/>
          <a:stretch/>
        </p:blipFill>
        <p:spPr>
          <a:xfrm>
            <a:off x="3834575" y="977350"/>
            <a:ext cx="2487049" cy="2836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8250" y="1028725"/>
            <a:ext cx="2745750" cy="36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10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On Site Commissioning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70" name="Google Shape;170;p23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4333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After installation the tarps on the mirrors were removed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Camera was then turned on that same night without applying calibrations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First light was acheived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Applying calibrations and commissioning for a few weeks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Followed by observation campaign of Markarian 421 (see Luca Riitano’s talk)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1" name="Google Shape;171;p23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3"/>
          <p:cNvSpPr txBox="1"/>
          <p:nvPr/>
        </p:nvSpPr>
        <p:spPr>
          <a:xfrm>
            <a:off x="5715000" y="4881075"/>
            <a:ext cx="34290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" name="Google Shape;17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11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4" name="Google Shape;174;p23" title="IMG_5949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0350" y="1281312"/>
            <a:ext cx="4103949" cy="3077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Commissioning Events!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pic>
        <p:nvPicPr>
          <p:cNvPr id="180" name="Google Shape;180;p24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4"/>
          <p:cNvSpPr txBox="1"/>
          <p:nvPr/>
        </p:nvSpPr>
        <p:spPr>
          <a:xfrm>
            <a:off x="5722825" y="4881075"/>
            <a:ext cx="34209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12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3" name="Google Shape;183;p24" title="run400056_gbev1072_sr5_srev1072_ani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1825" y="891950"/>
            <a:ext cx="4627025" cy="385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Commissioning Events!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pic>
        <p:nvPicPr>
          <p:cNvPr id="189" name="Google Shape;189;p25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5"/>
          <p:cNvSpPr txBox="1"/>
          <p:nvPr/>
        </p:nvSpPr>
        <p:spPr>
          <a:xfrm>
            <a:off x="5738475" y="4881075"/>
            <a:ext cx="34056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" name="Google Shape;19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13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2" name="Google Shape;192;p25" title="run400087_gbev9234_sr0_srev9234_ani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6225" y="891950"/>
            <a:ext cx="4582751" cy="381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6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Commissioning Events!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pic>
        <p:nvPicPr>
          <p:cNvPr id="198" name="Google Shape;198;p26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6"/>
          <p:cNvSpPr txBox="1"/>
          <p:nvPr/>
        </p:nvSpPr>
        <p:spPr>
          <a:xfrm>
            <a:off x="5738475" y="4881075"/>
            <a:ext cx="34056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" name="Google Shape;20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14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1" name="Google Shape;201;p26" title="run400182_gbev45697_sr2_srev6724_ani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5325" y="921550"/>
            <a:ext cx="4751447" cy="395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Batch 2: 52 Modules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07" name="Google Shape;207;p27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4333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Arrived at UW Madison on August 14th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Calibration scripts and procedures were updated and further optimized before the arrival of the modules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Visitors from other institutions came to help with calibrations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8" name="Google Shape;208;p27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7"/>
          <p:cNvSpPr txBox="1"/>
          <p:nvPr/>
        </p:nvSpPr>
        <p:spPr>
          <a:xfrm>
            <a:off x="5683675" y="4881075"/>
            <a:ext cx="34605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0" name="Google Shape;210;p27" title="IMG_7518.jpg"/>
          <p:cNvPicPr preferRelativeResize="0"/>
          <p:nvPr/>
        </p:nvPicPr>
        <p:blipFill rotWithShape="1">
          <a:blip r:embed="rId4">
            <a:alphaModFix/>
          </a:blip>
          <a:srcRect t="38830"/>
          <a:stretch/>
        </p:blipFill>
        <p:spPr>
          <a:xfrm>
            <a:off x="4971075" y="3088594"/>
            <a:ext cx="4000650" cy="183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7" title="20260814_15580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6045" y="78500"/>
            <a:ext cx="2264026" cy="3018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7"/>
          <p:cNvSpPr txBox="1">
            <a:spLocks noGrp="1"/>
          </p:cNvSpPr>
          <p:nvPr>
            <p:ph type="sldNum" idx="12"/>
          </p:nvPr>
        </p:nvSpPr>
        <p:spPr>
          <a:xfrm>
            <a:off x="8" y="47180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15</a:t>
            </a:fld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3" name="Google Shape;213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66419" y="1052992"/>
            <a:ext cx="1928801" cy="2571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8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Current Status and Conclusions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19" name="Google Shape;219;p28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4333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22 modules commissioned in Spring 2026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We are working towards having ~70 modules total installed in the next few months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Full camera (all 177 modules)  expected to be installed in 2027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0" name="Google Shape;220;p28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8"/>
          <p:cNvSpPr txBox="1"/>
          <p:nvPr/>
        </p:nvSpPr>
        <p:spPr>
          <a:xfrm>
            <a:off x="5709138" y="4857262"/>
            <a:ext cx="3434887" cy="167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 dirty="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" name="Google Shape;222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16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3" name="Google Shape;22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129750"/>
            <a:ext cx="4419599" cy="331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 txBox="1">
            <a:spLocks noGrp="1"/>
          </p:cNvSpPr>
          <p:nvPr>
            <p:ph type="title"/>
          </p:nvPr>
        </p:nvSpPr>
        <p:spPr>
          <a:xfrm>
            <a:off x="3475650" y="2245650"/>
            <a:ext cx="21927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Backup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pic>
        <p:nvPicPr>
          <p:cNvPr id="229" name="Google Shape;229;p29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9"/>
          <p:cNvSpPr txBox="1"/>
          <p:nvPr/>
        </p:nvSpPr>
        <p:spPr>
          <a:xfrm>
            <a:off x="6010500" y="4881075"/>
            <a:ext cx="31335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231" name="Google Shape;231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>
          <a:extLst>
            <a:ext uri="{FF2B5EF4-FFF2-40B4-BE49-F238E27FC236}">
              <a16:creationId xmlns:a16="http://schemas.microsoft.com/office/drawing/2014/main" id="{DE55F5C0-1C9C-39A1-6546-42336720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9">
            <a:extLst>
              <a:ext uri="{FF2B5EF4-FFF2-40B4-BE49-F238E27FC236}">
                <a16:creationId xmlns:a16="http://schemas.microsoft.com/office/drawing/2014/main" id="{15B01304-294D-3658-61BD-4411F04DE2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Air Showers</a:t>
            </a:r>
            <a:endParaRPr sz="2600" dirty="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pic>
        <p:nvPicPr>
          <p:cNvPr id="332" name="Google Shape;332;p39">
            <a:extLst>
              <a:ext uri="{FF2B5EF4-FFF2-40B4-BE49-F238E27FC236}">
                <a16:creationId xmlns:a16="http://schemas.microsoft.com/office/drawing/2014/main" id="{F702DBA0-BF5C-03B9-1D10-13F523D90C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9">
            <a:extLst>
              <a:ext uri="{FF2B5EF4-FFF2-40B4-BE49-F238E27FC236}">
                <a16:creationId xmlns:a16="http://schemas.microsoft.com/office/drawing/2014/main" id="{D23762C7-6787-7AF6-5936-99FA579791C2}"/>
              </a:ext>
            </a:extLst>
          </p:cNvPr>
          <p:cNvSpPr txBox="1"/>
          <p:nvPr/>
        </p:nvSpPr>
        <p:spPr>
          <a:xfrm>
            <a:off x="5793300" y="4881075"/>
            <a:ext cx="33507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9">
            <a:extLst>
              <a:ext uri="{FF2B5EF4-FFF2-40B4-BE49-F238E27FC236}">
                <a16:creationId xmlns:a16="http://schemas.microsoft.com/office/drawing/2014/main" id="{66E50A57-E498-B190-6121-07E2BD542B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18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6C103C-BD7D-D8A5-77B4-13682C541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133" y="900842"/>
            <a:ext cx="474345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842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Wilkinson ADC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37" name="Google Shape;237;p30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4333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Finds the optimal slope of the Wilkinson Analog to Digital converter ramp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Takes about 8 minutes per module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8" name="Google Shape;238;p30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0"/>
          <p:cNvSpPr txBox="1"/>
          <p:nvPr/>
        </p:nvSpPr>
        <p:spPr>
          <a:xfrm>
            <a:off x="6010500" y="4881075"/>
            <a:ext cx="31335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240" name="Google Shape;240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241" name="Google Shape;24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1850" y="2019650"/>
            <a:ext cx="4193700" cy="2643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368" y="2477477"/>
            <a:ext cx="3609907" cy="2579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1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Phase Equalization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48" name="Google Shape;248;p31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4333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Optimizes a setting in the module to remove the phase difference between pulses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Takes about 20 minutes per module 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9" name="Google Shape;249;p31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1"/>
          <p:cNvSpPr txBox="1"/>
          <p:nvPr/>
        </p:nvSpPr>
        <p:spPr>
          <a:xfrm>
            <a:off x="6010500" y="4881075"/>
            <a:ext cx="31335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251" name="Google Shape;25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252" name="Google Shape;25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450" y="2479087"/>
            <a:ext cx="3552548" cy="2664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7459" y="1541303"/>
            <a:ext cx="4193699" cy="2750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2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Trigger Threshold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59" name="Google Shape;259;p32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4333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Maps a setting in the module to be able to change the threshold for the camera to trigger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Takes about 45 minutes per module 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60" name="Google Shape;260;p32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2"/>
          <p:cNvSpPr txBox="1"/>
          <p:nvPr/>
        </p:nvSpPr>
        <p:spPr>
          <a:xfrm>
            <a:off x="6010500" y="4881075"/>
            <a:ext cx="31335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262" name="Google Shape;262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263" name="Google Shape;26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225" y="2453025"/>
            <a:ext cx="3429007" cy="2571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1498" y="1129750"/>
            <a:ext cx="3959649" cy="3588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3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Trigger Pulse Width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70" name="Google Shape;270;p33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4333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Maps a value of a module setting to a pulse width to make all trigger groups have the same pulse width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Takes about 15 minutes per module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71" name="Google Shape;271;p33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3"/>
          <p:cNvSpPr txBox="1"/>
          <p:nvPr/>
        </p:nvSpPr>
        <p:spPr>
          <a:xfrm>
            <a:off x="6010500" y="4881075"/>
            <a:ext cx="31335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273" name="Google Shape;273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pic>
        <p:nvPicPr>
          <p:cNvPr id="274" name="Google Shape;27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7900" y="1129750"/>
            <a:ext cx="4193700" cy="31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375" y="2435250"/>
            <a:ext cx="3569224" cy="267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4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Thermistor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81" name="Google Shape;281;p34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4333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Measures the conversion between the actual environmental temperature and the value recorded by the thermistor ADC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Takes about 30 minutes per module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2" name="Google Shape;282;p34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4"/>
          <p:cNvSpPr txBox="1"/>
          <p:nvPr/>
        </p:nvSpPr>
        <p:spPr>
          <a:xfrm>
            <a:off x="6010500" y="4881075"/>
            <a:ext cx="31335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284" name="Google Shape;284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pic>
        <p:nvPicPr>
          <p:cNvPr id="285" name="Google Shape;28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706700"/>
            <a:ext cx="3133501" cy="2350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0600" y="1169362"/>
            <a:ext cx="3730831" cy="3381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5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Gain Equalization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92" name="Google Shape;292;p35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4333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Measures the relationship between the gain and the Digital to Analog converter values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Takes about 25 minutes per module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3" name="Google Shape;293;p35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5"/>
          <p:cNvSpPr txBox="1"/>
          <p:nvPr/>
        </p:nvSpPr>
        <p:spPr>
          <a:xfrm>
            <a:off x="6010500" y="4881075"/>
            <a:ext cx="31335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295" name="Google Shape;295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pic>
        <p:nvPicPr>
          <p:cNvPr id="296" name="Google Shape;29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536525"/>
            <a:ext cx="3267901" cy="24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7900" y="1129750"/>
            <a:ext cx="4193701" cy="3145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Transfer Function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303" name="Google Shape;303;p36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4333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Creates the transfer function to more clearly distinguish pulses from noise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Takes about 30 minutes per module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04" name="Google Shape;304;p36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6"/>
          <p:cNvSpPr txBox="1"/>
          <p:nvPr/>
        </p:nvSpPr>
        <p:spPr>
          <a:xfrm>
            <a:off x="6010500" y="4881075"/>
            <a:ext cx="31335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306" name="Google Shape;306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pic>
        <p:nvPicPr>
          <p:cNvPr id="307" name="Google Shape;30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7900" y="1129750"/>
            <a:ext cx="4193700" cy="2680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7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Batch 2 Optimization Specifics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313" name="Google Shape;313;p37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4333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Modules separated into 3 sets (2, 25, 25)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4D3657"/>
              </a:buClr>
              <a:buSzPts val="1700"/>
              <a:buFont typeface="Lexend"/>
              <a:buChar char="●"/>
            </a:pPr>
            <a:r>
              <a:rPr lang="en" sz="1700">
                <a:solidFill>
                  <a:srgbClr val="4D3657"/>
                </a:solidFill>
                <a:latin typeface="Lexend"/>
                <a:ea typeface="Lexend"/>
                <a:cs typeface="Lexend"/>
                <a:sym typeface="Lexend"/>
              </a:rPr>
              <a:t>Calibrations have been separated into 3 “bundles” of back to back calibrations, one set would be ran through one bundle before moving to the next</a:t>
            </a: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14" name="Google Shape;314;p37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37"/>
          <p:cNvSpPr txBox="1"/>
          <p:nvPr/>
        </p:nvSpPr>
        <p:spPr>
          <a:xfrm>
            <a:off x="6010500" y="4881075"/>
            <a:ext cx="31335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316" name="Google Shape;316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8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First Light Shower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pic>
        <p:nvPicPr>
          <p:cNvPr id="322" name="Google Shape;322;p38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8"/>
          <p:cNvSpPr txBox="1"/>
          <p:nvPr/>
        </p:nvSpPr>
        <p:spPr>
          <a:xfrm>
            <a:off x="6010500" y="4881075"/>
            <a:ext cx="31335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</a:endParaRPr>
          </a:p>
        </p:txBody>
      </p:sp>
      <p:sp>
        <p:nvSpPr>
          <p:cNvPr id="324" name="Google Shape;324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pic>
        <p:nvPicPr>
          <p:cNvPr id="325" name="Google Shape;325;p38" title="run400006_subrun0_ev121_animation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6576" y="768575"/>
            <a:ext cx="5017626" cy="4181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9"/>
          <p:cNvSpPr txBox="1">
            <a:spLocks noGrp="1"/>
          </p:cNvSpPr>
          <p:nvPr>
            <p:ph type="title"/>
          </p:nvPr>
        </p:nvSpPr>
        <p:spPr>
          <a:xfrm>
            <a:off x="120150" y="186525"/>
            <a:ext cx="6124800" cy="65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4D3657"/>
                </a:solidFill>
                <a:latin typeface="Lexend Medium"/>
                <a:ea typeface="Lexend Medium"/>
                <a:cs typeface="Lexend Medium"/>
                <a:sym typeface="Lexend Medium"/>
              </a:rPr>
              <a:t>Blank</a:t>
            </a:r>
            <a:endParaRPr sz="2600">
              <a:solidFill>
                <a:srgbClr val="4D3657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331" name="Google Shape;331;p39"/>
          <p:cNvSpPr txBox="1">
            <a:spLocks noGrp="1"/>
          </p:cNvSpPr>
          <p:nvPr>
            <p:ph type="body" idx="1"/>
          </p:nvPr>
        </p:nvSpPr>
        <p:spPr>
          <a:xfrm>
            <a:off x="311700" y="900350"/>
            <a:ext cx="4333800" cy="403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700">
              <a:solidFill>
                <a:srgbClr val="4D365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2" name="Google Shape;332;p39"/>
          <p:cNvPicPr preferRelativeResize="0"/>
          <p:nvPr/>
        </p:nvPicPr>
        <p:blipFill rotWithShape="1">
          <a:blip r:embed="rId3">
            <a:alphaModFix/>
          </a:blip>
          <a:srcRect l="28786" r="28453"/>
          <a:stretch/>
        </p:blipFill>
        <p:spPr>
          <a:xfrm>
            <a:off x="7166425" y="47900"/>
            <a:ext cx="1862651" cy="92945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9"/>
          <p:cNvSpPr txBox="1"/>
          <p:nvPr/>
        </p:nvSpPr>
        <p:spPr>
          <a:xfrm>
            <a:off x="5793300" y="4881075"/>
            <a:ext cx="3350700" cy="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Viviana Rickert - Upgrading the pSCT camera for gamma-ray Astronomy</a:t>
            </a:r>
            <a:endParaRPr sz="7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latin typeface="Lexend"/>
                <a:ea typeface="Lexend"/>
                <a:cs typeface="Lexend"/>
                <a:sym typeface="Lexend"/>
              </a:rPr>
              <a:t>28</a:t>
            </a:fld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1137</Words>
  <Application>Microsoft Office PowerPoint</Application>
  <PresentationFormat>On-screen Show (16:9)</PresentationFormat>
  <Paragraphs>168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Lexend Medium</vt:lpstr>
      <vt:lpstr>Lexend</vt:lpstr>
      <vt:lpstr>Arial</vt:lpstr>
      <vt:lpstr>Simple Light</vt:lpstr>
      <vt:lpstr>Upgrading the prototype Schwarzschild-Couder Telescope Camera for Gamma-Ray Astronomy</vt:lpstr>
      <vt:lpstr>Imaging Atmospheric Cherenkov Telescopes</vt:lpstr>
      <vt:lpstr>CTAO</vt:lpstr>
      <vt:lpstr>Schwarzschild-Couder Telescope (SCT)</vt:lpstr>
      <vt:lpstr>Prototype Schwarzschild-Couder Telescope (pSCT)</vt:lpstr>
      <vt:lpstr>pSCT Camera</vt:lpstr>
      <vt:lpstr>pSCT Camera Upgrade</vt:lpstr>
      <vt:lpstr>Calibration Overview</vt:lpstr>
      <vt:lpstr>Batch 1</vt:lpstr>
      <vt:lpstr>Batch 1 continued</vt:lpstr>
      <vt:lpstr>On Site Commissioning</vt:lpstr>
      <vt:lpstr>Commissioning Events!</vt:lpstr>
      <vt:lpstr>Commissioning Events!</vt:lpstr>
      <vt:lpstr>Commissioning Events!</vt:lpstr>
      <vt:lpstr>Batch 2: 52 Modules</vt:lpstr>
      <vt:lpstr>Current Status and Conclusions</vt:lpstr>
      <vt:lpstr>Backup</vt:lpstr>
      <vt:lpstr>Air Showers</vt:lpstr>
      <vt:lpstr>Wilkinson ADC</vt:lpstr>
      <vt:lpstr>Phase Equalization</vt:lpstr>
      <vt:lpstr>Trigger Threshold</vt:lpstr>
      <vt:lpstr>Trigger Pulse Width</vt:lpstr>
      <vt:lpstr>Thermistor</vt:lpstr>
      <vt:lpstr>Gain Equalization</vt:lpstr>
      <vt:lpstr>Transfer Function</vt:lpstr>
      <vt:lpstr>Batch 2 Optimization Specifics</vt:lpstr>
      <vt:lpstr>First Light Shower</vt:lpstr>
      <vt:lpstr>Blank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Viviana Rickert</cp:lastModifiedBy>
  <cp:revision>3</cp:revision>
  <dcterms:modified xsi:type="dcterms:W3CDTF">2026-10-15T20:34:34Z</dcterms:modified>
</cp:coreProperties>
</file>