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311" r:id="rId2"/>
    <p:sldId id="1893" r:id="rId3"/>
    <p:sldId id="1852" r:id="rId4"/>
    <p:sldId id="1871" r:id="rId5"/>
    <p:sldId id="1854" r:id="rId6"/>
    <p:sldId id="1855" r:id="rId7"/>
    <p:sldId id="1868" r:id="rId8"/>
    <p:sldId id="1873" r:id="rId9"/>
    <p:sldId id="1865" r:id="rId10"/>
    <p:sldId id="1872" r:id="rId11"/>
    <p:sldId id="1863" r:id="rId12"/>
    <p:sldId id="1857" r:id="rId13"/>
    <p:sldId id="1858" r:id="rId14"/>
    <p:sldId id="1880" r:id="rId15"/>
    <p:sldId id="1878" r:id="rId16"/>
    <p:sldId id="1892" r:id="rId17"/>
    <p:sldId id="427" r:id="rId18"/>
    <p:sldId id="1861" r:id="rId19"/>
    <p:sldId id="1864" r:id="rId20"/>
    <p:sldId id="1874" r:id="rId21"/>
    <p:sldId id="1881" r:id="rId22"/>
    <p:sldId id="1883" r:id="rId23"/>
    <p:sldId id="187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2CD3252-E5AD-44D5-B2A6-E677CC97389A}">
          <p14:sldIdLst>
            <p14:sldId id="311"/>
            <p14:sldId id="1893"/>
            <p14:sldId id="1852"/>
            <p14:sldId id="1871"/>
            <p14:sldId id="1854"/>
            <p14:sldId id="1855"/>
            <p14:sldId id="1868"/>
            <p14:sldId id="1873"/>
            <p14:sldId id="1865"/>
            <p14:sldId id="1872"/>
            <p14:sldId id="1863"/>
            <p14:sldId id="1857"/>
            <p14:sldId id="1858"/>
            <p14:sldId id="1880"/>
            <p14:sldId id="1878"/>
            <p14:sldId id="1892"/>
            <p14:sldId id="427"/>
          </p14:sldIdLst>
        </p14:section>
        <p14:section name="Backup" id="{62960177-FB77-475A-816C-34DDFEB6CFAF}">
          <p14:sldIdLst>
            <p14:sldId id="1861"/>
            <p14:sldId id="1864"/>
            <p14:sldId id="1874"/>
            <p14:sldId id="1881"/>
            <p14:sldId id="1883"/>
            <p14:sldId id="18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D34"/>
    <a:srgbClr val="FFB4E0"/>
    <a:srgbClr val="232323"/>
    <a:srgbClr val="F5F5F5"/>
    <a:srgbClr val="FF0000"/>
    <a:srgbClr val="A5B592"/>
    <a:srgbClr val="00DDDD"/>
    <a:srgbClr val="212530"/>
    <a:srgbClr val="FFC7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0920" autoAdjust="0"/>
  </p:normalViewPr>
  <p:slideViewPr>
    <p:cSldViewPr snapToGrid="0">
      <p:cViewPr varScale="1">
        <p:scale>
          <a:sx n="87" d="100"/>
          <a:sy n="87" d="100"/>
        </p:scale>
        <p:origin x="48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18112-83B2-44B6-8CEE-4DFC943A677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E36E6-CAAF-483F-AFB2-9520A0570B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04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Pleasure to be here and give these lectures. I am going to jump right in today with what </a:t>
            </a:r>
            <a:r>
              <a:rPr lang="en-US" dirty="0" err="1"/>
              <a:t>astroparticles</a:t>
            </a:r>
            <a:r>
              <a:rPr lang="en-US" dirty="0"/>
              <a:t> are, what we understand about them and their role in the cosmos, and move towards convincing us that they can tell us incredible unique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E36E6-CAAF-483F-AFB2-9520A0570BD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61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E36E6-CAAF-483F-AFB2-9520A0570BD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42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E36E6-CAAF-483F-AFB2-9520A0570BD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62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E36E6-CAAF-483F-AFB2-9520A0570BD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ED1B7-3F64-4C38-87A6-43F0E34A33D3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45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143DF-A603-4918-9D9F-C8898FC14884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03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45F46-42FC-44D8-AB60-2294ECD57D61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72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51E28-B1E5-4EF2-B655-379BC2B32AE2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542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20E274-E67A-4E22-B90F-27F8F58087D0}" type="datetime1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34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C549C-9C27-43E8-A41B-76B00B285869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7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299BB-AD1C-4E29-A030-C069EF838038}" type="datetime1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89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FD7A-6E41-4C50-AF79-02E2251C7194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84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C1D6E-D3F3-4695-B4F7-D8D7F7817E75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79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20F3B-B537-4C33-A703-9FCF259B318B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FF0C-910D-407B-8407-12DB5C9707A2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5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ECC37-1BCA-4663-AFC3-BC7ADAC31E19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6938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7669E-5B44-4B58-8614-AAEE419739E6}" type="datetime1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802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0C4FF-533F-4C2B-B8E6-C64A52D42EB5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277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9713D-A283-4102-8151-A3753CDBE318}" type="datetime1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092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45E3-CA6D-4313-A808-6A10A8C4223B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732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C9B51-232E-4853-A189-04004302E380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98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8864082-CCB9-4D96-A2AC-8E0D20085F6F}" type="datetime1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85E8E680-95C6-419C-85F1-FB8837193C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32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5E33-B93B-C8F3-575C-0329CBF59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CCFA0D3-4714-CDB2-25B4-B93308A66F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8" t="15353" r="-94" b="14976"/>
          <a:stretch>
            <a:fillRect/>
          </a:stretch>
        </p:blipFill>
        <p:spPr>
          <a:xfrm>
            <a:off x="-1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79F544-C4FC-C3EC-FEE9-3243932EE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0709" y="0"/>
            <a:ext cx="9144000" cy="1641490"/>
          </a:xfrm>
        </p:spPr>
        <p:txBody>
          <a:bodyPr>
            <a:normAutofit/>
          </a:bodyPr>
          <a:lstStyle/>
          <a:p>
            <a:r>
              <a:rPr lang="en-US" sz="3600" dirty="0">
                <a:effectLst/>
              </a:rPr>
              <a:t>The Payload for Ultrahigh Energy Observations (PUEO) </a:t>
            </a:r>
            <a:br>
              <a:rPr lang="en-US" sz="3600" dirty="0">
                <a:effectLst/>
              </a:rPr>
            </a:br>
            <a:endParaRPr lang="en-US" sz="3600" dirty="0">
              <a:effectLst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BD5F7-B375-8116-AFFF-BAB33C65D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85E8E680-95C6-419C-85F1-FB8837193C09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172C59-5E75-53AC-578C-A8F52E355231}"/>
              </a:ext>
            </a:extLst>
          </p:cNvPr>
          <p:cNvSpPr txBox="1"/>
          <p:nvPr/>
        </p:nvSpPr>
        <p:spPr>
          <a:xfrm>
            <a:off x="221462" y="2644169"/>
            <a:ext cx="5874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Flight and Outlook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5435FD-D16A-EF00-E32E-DAEF9230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1462" y="3340130"/>
            <a:ext cx="4114800" cy="365125"/>
          </a:xfrm>
        </p:spPr>
        <p:txBody>
          <a:bodyPr/>
          <a:lstStyle/>
          <a:p>
            <a:r>
              <a:rPr lang="en-US" sz="2000" noProof="0" dirty="0"/>
              <a:t>Keith McBride</a:t>
            </a:r>
          </a:p>
          <a:p>
            <a:r>
              <a:rPr lang="en-US" sz="2000" noProof="0" dirty="0"/>
              <a:t>The University of Chicago</a:t>
            </a:r>
          </a:p>
        </p:txBody>
      </p:sp>
    </p:spTree>
    <p:extLst>
      <p:ext uri="{BB962C8B-B14F-4D97-AF65-F5344CB8AC3E}">
        <p14:creationId xmlns:p14="http://schemas.microsoft.com/office/powerpoint/2010/main" val="291074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68D65-59C4-DC58-F05B-ABC0F82C6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8816-78A9-F4EB-399C-462F2CA0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01381"/>
          </a:xfrm>
        </p:spPr>
        <p:txBody>
          <a:bodyPr/>
          <a:lstStyle/>
          <a:p>
            <a:r>
              <a:rPr lang="en-US" dirty="0"/>
              <a:t>GZK-cosmic rays to BZ-neutrinos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6B6D9-B2CB-14F3-62C3-89D7CDF41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468" y="1703197"/>
            <a:ext cx="5270167" cy="4351338"/>
          </a:xfrm>
        </p:spPr>
        <p:txBody>
          <a:bodyPr>
            <a:normAutofit/>
          </a:bodyPr>
          <a:lstStyle/>
          <a:p>
            <a:r>
              <a:rPr lang="en-US" dirty="0"/>
              <a:t>Ultrahigh-energy cosmic rays (UHECR, 1 </a:t>
            </a:r>
            <a:r>
              <a:rPr lang="en-US" dirty="0" err="1"/>
              <a:t>EeV</a:t>
            </a:r>
            <a:r>
              <a:rPr lang="en-US" dirty="0"/>
              <a:t>) have been detected</a:t>
            </a:r>
          </a:p>
          <a:p>
            <a:r>
              <a:rPr lang="en-US" dirty="0"/>
              <a:t>Interactions of UHECR with CMB photons should produce neutrinos at the highest energies</a:t>
            </a:r>
          </a:p>
          <a:p>
            <a:r>
              <a:rPr lang="en-US" dirty="0"/>
              <a:t>Predictions</a:t>
            </a:r>
          </a:p>
          <a:p>
            <a:pPr marL="742950" lvl="1" indent="-285750">
              <a:spcBef>
                <a:spcPts val="600"/>
              </a:spcBef>
            </a:pPr>
            <a:r>
              <a:rPr lang="en-US" sz="2000" dirty="0"/>
              <a:t>Emitted at cosmic ray acceleration sites (</a:t>
            </a:r>
            <a:r>
              <a:rPr lang="en-US" sz="2000" b="1" dirty="0"/>
              <a:t>astrophysical</a:t>
            </a:r>
            <a:r>
              <a:rPr lang="en-US" sz="2000" dirty="0"/>
              <a:t>)</a:t>
            </a:r>
          </a:p>
          <a:p>
            <a:pPr marL="742950" lvl="1" indent="-285750">
              <a:spcBef>
                <a:spcPts val="600"/>
              </a:spcBef>
            </a:pPr>
            <a:r>
              <a:rPr lang="en-US" sz="2000" dirty="0"/>
              <a:t>Emitted from cosmic-ray interactions from propagation (</a:t>
            </a:r>
            <a:r>
              <a:rPr lang="en-US" sz="2000" b="1" dirty="0"/>
              <a:t>cosmogenic</a:t>
            </a:r>
            <a:r>
              <a:rPr lang="en-US" sz="2000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09478C-4FF9-4432-D7B1-221296248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87CA84-73D2-FBAF-9C79-20599F815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2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87EDEA2-BD9B-02D6-2D7B-7099A2F0CDC1}"/>
              </a:ext>
            </a:extLst>
          </p:cNvPr>
          <p:cNvGrpSpPr/>
          <p:nvPr/>
        </p:nvGrpSpPr>
        <p:grpSpPr>
          <a:xfrm>
            <a:off x="7325686" y="1174567"/>
            <a:ext cx="5025929" cy="5399270"/>
            <a:chOff x="7316161" y="1401382"/>
            <a:chExt cx="5025929" cy="53992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1ABFEB1-3AAF-DE77-D706-589807794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16161" y="1401382"/>
              <a:ext cx="3946625" cy="509149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6A89324-C8F9-723C-9D89-9C877272D08A}"/>
                </a:ext>
              </a:extLst>
            </p:cNvPr>
            <p:cNvSpPr txBox="1"/>
            <p:nvPr/>
          </p:nvSpPr>
          <p:spPr>
            <a:xfrm>
              <a:off x="7961745" y="6492875"/>
              <a:ext cx="438034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/>
                <a:t>Adapted from A. Connolly (OSU)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38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BFA62F7-4C82-2364-47FE-0AD0B8618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42" y="4266975"/>
            <a:ext cx="5877053" cy="2591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02755E-C375-D01A-9E50-0962AAED9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7432"/>
            <a:ext cx="10515600" cy="984885"/>
          </a:xfrm>
        </p:spPr>
        <p:txBody>
          <a:bodyPr/>
          <a:lstStyle/>
          <a:p>
            <a:pPr algn="ctr"/>
            <a:r>
              <a:rPr lang="en-US" dirty="0"/>
              <a:t>Radio neutrino detector landscape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D68631-C833-7319-874E-1EA5D332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E34307-4AEA-4B8D-607C-E9EA3427D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8CB2AE-8F57-64C2-326C-2B53AA76C2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025" y="1315282"/>
            <a:ext cx="4092286" cy="21137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ABEBAA-C841-245C-A459-7C65E82B1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" r="481"/>
          <a:stretch>
            <a:fillRect/>
          </a:stretch>
        </p:blipFill>
        <p:spPr>
          <a:xfrm>
            <a:off x="6096000" y="1786890"/>
            <a:ext cx="5782737" cy="297881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226ED6-16D0-0DF8-EF58-A4029749BC6E}"/>
              </a:ext>
            </a:extLst>
          </p:cNvPr>
          <p:cNvSpPr txBox="1"/>
          <p:nvPr/>
        </p:nvSpPr>
        <p:spPr>
          <a:xfrm>
            <a:off x="339437" y="3371043"/>
            <a:ext cx="5497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UHE neutrino interaction </a:t>
            </a:r>
            <a:r>
              <a:rPr lang="en-US" sz="2000" dirty="0">
                <a:latin typeface="Aptos" panose="020B0004020202020204" pitchFamily="34" charset="0"/>
              </a:rPr>
              <a:t>→ </a:t>
            </a:r>
            <a:r>
              <a:rPr lang="en-US" sz="2000" dirty="0" err="1">
                <a:latin typeface="Aptos" panose="020B0004020202020204" pitchFamily="34" charset="0"/>
              </a:rPr>
              <a:t>Askaryan</a:t>
            </a:r>
            <a:r>
              <a:rPr lang="en-US" sz="2000" dirty="0">
                <a:latin typeface="Aptos" panose="020B0004020202020204" pitchFamily="34" charset="0"/>
              </a:rPr>
              <a:t> signal</a:t>
            </a:r>
            <a:endParaRPr lang="en-US" sz="1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C70465-3432-0E5E-ADDF-D059FDAE029B}"/>
              </a:ext>
            </a:extLst>
          </p:cNvPr>
          <p:cNvSpPr txBox="1"/>
          <p:nvPr/>
        </p:nvSpPr>
        <p:spPr>
          <a:xfrm>
            <a:off x="5966690" y="5000226"/>
            <a:ext cx="60413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Antarctic and Greenland ice (radio transparent)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958987-1D31-DDBF-E111-E12C1E8F6A86}"/>
              </a:ext>
            </a:extLst>
          </p:cNvPr>
          <p:cNvSpPr txBox="1"/>
          <p:nvPr/>
        </p:nvSpPr>
        <p:spPr>
          <a:xfrm>
            <a:off x="339437" y="3799615"/>
            <a:ext cx="5497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Fast/impulsive and broadband radio signal</a:t>
            </a:r>
            <a:br>
              <a:rPr lang="en-US" sz="2000" dirty="0"/>
            </a:br>
            <a:r>
              <a:rPr lang="en-US" sz="2000" dirty="0"/>
              <a:t>as measurements in beamline show</a:t>
            </a:r>
            <a:endParaRPr lang="en-US" sz="1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54A16-E67F-AEA4-1472-C38AEF3CC44C}"/>
              </a:ext>
            </a:extLst>
          </p:cNvPr>
          <p:cNvSpPr txBox="1"/>
          <p:nvPr/>
        </p:nvSpPr>
        <p:spPr>
          <a:xfrm>
            <a:off x="5837382" y="5658730"/>
            <a:ext cx="60413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PUEO has a 700 km horizon -</a:t>
            </a:r>
          </a:p>
          <a:p>
            <a:pPr algn="ctr"/>
            <a:r>
              <a:rPr lang="en-US" sz="2000" dirty="0"/>
              <a:t>coverage &gt; 1 million km</a:t>
            </a:r>
            <a:r>
              <a:rPr lang="en-US" sz="2000" baseline="30000" dirty="0"/>
              <a:t>2</a:t>
            </a:r>
            <a:r>
              <a:rPr lang="en-US" sz="2000" dirty="0">
                <a:latin typeface="Aptos" panose="020B0004020202020204" pitchFamily="34" charset="0"/>
              </a:rPr>
              <a:t> 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000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C2E5078A-0D49-062C-DC95-BF5984170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685" y="1964061"/>
            <a:ext cx="5382881" cy="3702439"/>
          </a:xfrm>
          <a:prstGeom prst="rect">
            <a:avLst/>
          </a:prstGeom>
        </p:spPr>
      </p:pic>
      <p:pic>
        <p:nvPicPr>
          <p:cNvPr id="31" name="Picture 5">
            <a:extLst>
              <a:ext uri="{FF2B5EF4-FFF2-40B4-BE49-F238E27FC236}">
                <a16:creationId xmlns:a16="http://schemas.microsoft.com/office/drawing/2014/main" id="{2CAD388C-B817-087A-9B57-1186D8803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4685" y="1964061"/>
            <a:ext cx="5382881" cy="370926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AEEBC-2099-D93B-7349-F08BBE8EF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055" y="1686972"/>
            <a:ext cx="458914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Reconstruct the Electric field vs time</a:t>
            </a:r>
          </a:p>
          <a:p>
            <a:pPr marL="457200" lvl="1" indent="0">
              <a:buNone/>
            </a:pPr>
            <a:r>
              <a:rPr lang="en-US" dirty="0"/>
              <a:t>-Radially polarized radio signal at emission</a:t>
            </a:r>
            <a:r>
              <a:rPr lang="en-US" b="1" dirty="0">
                <a:solidFill>
                  <a:schemeClr val="tx1"/>
                </a:solidFill>
                <a:latin typeface="Aptos" panose="020B0004020202020204" pitchFamily="34" charset="0"/>
              </a:rPr>
              <a:t> → </a:t>
            </a:r>
            <a:r>
              <a:rPr lang="en-US" dirty="0">
                <a:solidFill>
                  <a:schemeClr val="tx1"/>
                </a:solidFill>
                <a:latin typeface="Aptos" panose="020B0004020202020204" pitchFamily="34" charset="0"/>
              </a:rPr>
              <a:t>linearly polarized at PUEO</a:t>
            </a:r>
            <a:endParaRPr lang="en-US" dirty="0"/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Neutrino direction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Mitigate backgrounds</a:t>
            </a:r>
          </a:p>
          <a:p>
            <a:pPr marL="457200" lvl="1" indent="0">
              <a:buNone/>
            </a:pPr>
            <a:r>
              <a:rPr lang="en-US" dirty="0"/>
              <a:t>Thermal, payload, and anthropogenic noise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DE5191-1D20-2135-B26A-987A90553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53B3F-AE7E-7150-0914-0733C02A0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4</a:t>
            </a:fld>
            <a:endParaRPr lang="en-US"/>
          </a:p>
        </p:txBody>
      </p:sp>
      <p:pic>
        <p:nvPicPr>
          <p:cNvPr id="7" name="Google Shape;1035;p59" descr="Google Shape;1035;p59">
            <a:extLst>
              <a:ext uri="{FF2B5EF4-FFF2-40B4-BE49-F238E27FC236}">
                <a16:creationId xmlns:a16="http://schemas.microsoft.com/office/drawing/2014/main" id="{B5E8BBF6-F88A-3672-4F1A-2DF924805E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762"/>
          <a:stretch>
            <a:fillRect/>
          </a:stretch>
        </p:blipFill>
        <p:spPr>
          <a:xfrm>
            <a:off x="10819603" y="2327971"/>
            <a:ext cx="1220794" cy="292987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Image Credit: Stephen Hoover">
            <a:extLst>
              <a:ext uri="{FF2B5EF4-FFF2-40B4-BE49-F238E27FC236}">
                <a16:creationId xmlns:a16="http://schemas.microsoft.com/office/drawing/2014/main" id="{20DBFE0C-CCAB-5C33-BA1E-37CF8F150947}"/>
              </a:ext>
            </a:extLst>
          </p:cNvPr>
          <p:cNvSpPr txBox="1"/>
          <p:nvPr/>
        </p:nvSpPr>
        <p:spPr>
          <a:xfrm>
            <a:off x="4704084" y="9456785"/>
            <a:ext cx="3370377" cy="4212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6" tIns="71436" rIns="71436" bIns="71436" anchor="ctr">
            <a:spAutoFit/>
          </a:bodyPr>
          <a:lstStyle>
            <a:lvl1pPr defTabSz="821530">
              <a:lnSpc>
                <a:spcPct val="100000"/>
              </a:lnSpc>
              <a:spcBef>
                <a:spcPts val="1900"/>
              </a:spcBef>
              <a:defRPr sz="1800" i="1" spc="18">
                <a:solidFill>
                  <a:srgbClr val="5C5C5C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Image Credit: Stephen Hoover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E0EC181-5643-A857-F739-A8AC0C78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440" y="424277"/>
            <a:ext cx="5313218" cy="98488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/>
              <a:t>PUEO Design </a:t>
            </a:r>
          </a:p>
        </p:txBody>
      </p:sp>
    </p:spTree>
    <p:extLst>
      <p:ext uri="{BB962C8B-B14F-4D97-AF65-F5344CB8AC3E}">
        <p14:creationId xmlns:p14="http://schemas.microsoft.com/office/powerpoint/2010/main" val="268701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76721-37AF-227B-70B5-16995F422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PUEO Builds on ANITA Heritage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0666BC-12CC-C98E-CC71-98FB6DEB0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ANtarctic</a:t>
            </a:r>
            <a:r>
              <a:rPr lang="en-US" dirty="0"/>
              <a:t> Impulsive Transient Antenna (ANITA)</a:t>
            </a:r>
          </a:p>
          <a:p>
            <a:pPr lvl="1"/>
            <a:r>
              <a:rPr lang="en-US" dirty="0"/>
              <a:t>4 flights from 2006-2016 in Antarctica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9E98E2-038A-345D-48C9-BC68DC45B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377856-CD0A-27B2-FF48-4290E06FB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5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DBD6EE-E12E-0B36-2272-06256E54E8ED}"/>
              </a:ext>
            </a:extLst>
          </p:cNvPr>
          <p:cNvGrpSpPr/>
          <p:nvPr/>
        </p:nvGrpSpPr>
        <p:grpSpPr>
          <a:xfrm>
            <a:off x="360708" y="2941325"/>
            <a:ext cx="4518304" cy="3193247"/>
            <a:chOff x="813290" y="2874335"/>
            <a:chExt cx="4518304" cy="31932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7F6DEB8-A5B9-C4C9-C451-364682229D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3290" y="2874335"/>
              <a:ext cx="4518304" cy="319324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98B1C23-EA96-A0EF-1F20-B360B14E3E72}"/>
                </a:ext>
              </a:extLst>
            </p:cNvPr>
            <p:cNvSpPr txBox="1"/>
            <p:nvPr/>
          </p:nvSpPr>
          <p:spPr>
            <a:xfrm>
              <a:off x="1127051" y="3152954"/>
              <a:ext cx="10855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ANITA-III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0000E7-E5B9-4BBF-43F1-3F277F002E84}"/>
              </a:ext>
            </a:extLst>
          </p:cNvPr>
          <p:cNvGrpSpPr/>
          <p:nvPr/>
        </p:nvGrpSpPr>
        <p:grpSpPr>
          <a:xfrm>
            <a:off x="8153400" y="2157570"/>
            <a:ext cx="3438942" cy="4198780"/>
            <a:chOff x="7845579" y="2340132"/>
            <a:chExt cx="3438942" cy="4198780"/>
          </a:xfrm>
        </p:grpSpPr>
        <p:pic>
          <p:nvPicPr>
            <p:cNvPr id="8" name="Google Shape;108;p15">
              <a:extLst>
                <a:ext uri="{FF2B5EF4-FFF2-40B4-BE49-F238E27FC236}">
                  <a16:creationId xmlns:a16="http://schemas.microsoft.com/office/drawing/2014/main" id="{78D4366E-539A-8AA0-8627-6CA1DC10DDA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3">
              <a:alphaModFix/>
            </a:blip>
            <a:srcRect l="23313" r="22063"/>
            <a:stretch/>
          </p:blipFill>
          <p:spPr>
            <a:xfrm>
              <a:off x="7845579" y="2340132"/>
              <a:ext cx="3438942" cy="41987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24B205-DCCD-1FC8-6862-1E3627B0B93E}"/>
                </a:ext>
              </a:extLst>
            </p:cNvPr>
            <p:cNvSpPr txBox="1"/>
            <p:nvPr/>
          </p:nvSpPr>
          <p:spPr>
            <a:xfrm>
              <a:off x="8002513" y="2505003"/>
              <a:ext cx="7713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PUEO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7DC8396-4B8C-D0A6-FB6E-F16CFE4B922C}"/>
              </a:ext>
            </a:extLst>
          </p:cNvPr>
          <p:cNvSpPr txBox="1"/>
          <p:nvPr/>
        </p:nvSpPr>
        <p:spPr>
          <a:xfrm>
            <a:off x="4967402" y="3219944"/>
            <a:ext cx="30976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/>
              <a:t>More antennas with higher gain</a:t>
            </a:r>
          </a:p>
          <a:p>
            <a:pPr marL="342900" indent="-342900">
              <a:buAutoNum type="arabicPeriod"/>
            </a:pPr>
            <a:r>
              <a:rPr lang="en-US" sz="2000" dirty="0"/>
              <a:t>Lower noise figure of Radio Frequencies system</a:t>
            </a:r>
          </a:p>
          <a:p>
            <a:pPr marL="342900" indent="-342900">
              <a:buAutoNum type="arabicPeriod"/>
            </a:pPr>
            <a:r>
              <a:rPr lang="en-US" sz="2000" dirty="0"/>
              <a:t>Improved triggering firmware</a:t>
            </a:r>
          </a:p>
          <a:p>
            <a:pPr marL="342900" indent="-342900">
              <a:buAutoNum type="arabicPeriod"/>
            </a:pPr>
            <a:r>
              <a:rPr lang="en-US" sz="2000" dirty="0"/>
              <a:t>Low Frequency (LF) instrument</a:t>
            </a:r>
          </a:p>
        </p:txBody>
      </p:sp>
    </p:spTree>
    <p:extLst>
      <p:ext uri="{BB962C8B-B14F-4D97-AF65-F5344CB8AC3E}">
        <p14:creationId xmlns:p14="http://schemas.microsoft.com/office/powerpoint/2010/main" val="130766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C59FD-19E8-1E72-3F62-B9008F43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50745" cy="1325563"/>
          </a:xfrm>
        </p:spPr>
        <p:txBody>
          <a:bodyPr/>
          <a:lstStyle/>
          <a:p>
            <a:pPr algn="r"/>
            <a:r>
              <a:rPr lang="en-US" dirty="0"/>
              <a:t>The Payload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5D855-BE96-6A7D-B0B2-965F0965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2218A2-D9E2-B956-A1A9-F45DB58C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6</a:t>
            </a:fld>
            <a:endParaRPr lang="en-US"/>
          </a:p>
        </p:txBody>
      </p:sp>
      <p:pic>
        <p:nvPicPr>
          <p:cNvPr id="6" name="Google Shape;103;p15">
            <a:extLst>
              <a:ext uri="{FF2B5EF4-FFF2-40B4-BE49-F238E27FC236}">
                <a16:creationId xmlns:a16="http://schemas.microsoft.com/office/drawing/2014/main" id="{B7FFE667-88B7-20A8-4A18-9CF15DFFA7F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82" r="38863"/>
          <a:stretch>
            <a:fillRect/>
          </a:stretch>
        </p:blipFill>
        <p:spPr>
          <a:xfrm>
            <a:off x="-374073" y="44374"/>
            <a:ext cx="3038764" cy="70653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80AE9F-7D79-E99D-D9F4-A86C3758F0E2}"/>
              </a:ext>
            </a:extLst>
          </p:cNvPr>
          <p:cNvSpPr txBox="1"/>
          <p:nvPr/>
        </p:nvSpPr>
        <p:spPr>
          <a:xfrm>
            <a:off x="3858777" y="2159501"/>
            <a:ext cx="57075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Main Instrument (MI) – 96 antennas (192 channels)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Quad-ridged horn, dual polarized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Collecting area, 2</a:t>
            </a:r>
            <a:r>
              <a:rPr lang="el-GR" sz="2400" dirty="0">
                <a:latin typeface="Aptos" panose="020B0004020202020204" pitchFamily="34" charset="0"/>
              </a:rPr>
              <a:t>π</a:t>
            </a:r>
            <a:r>
              <a:rPr lang="en-US" sz="2400" dirty="0">
                <a:latin typeface="Aptos" panose="020B0004020202020204" pitchFamily="34" charset="0"/>
              </a:rPr>
              <a:t> acceptance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Deployable Low Frequency (LF) fabric sinuous antennas x8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Deployable solar panels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Telemetry antennas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Navigation suite - localize neutrino direction back to sources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53199C-0570-C09D-B7A6-AEEB5A4889C8}"/>
              </a:ext>
            </a:extLst>
          </p:cNvPr>
          <p:cNvGrpSpPr/>
          <p:nvPr/>
        </p:nvGrpSpPr>
        <p:grpSpPr>
          <a:xfrm>
            <a:off x="1965708" y="1293807"/>
            <a:ext cx="2200991" cy="1325563"/>
            <a:chOff x="2569024" y="1293807"/>
            <a:chExt cx="2200991" cy="1325563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09D4575A-6102-83BE-C96A-D1FC942F1D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46997" y="2419927"/>
              <a:ext cx="1823018" cy="19944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0E46F7D-C672-8A37-FBB7-37A250F9C6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69024" y="1293807"/>
              <a:ext cx="2200991" cy="105204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437A94-19D2-C131-FCEF-E378799E3415}"/>
              </a:ext>
            </a:extLst>
          </p:cNvPr>
          <p:cNvCxnSpPr>
            <a:cxnSpLocks/>
          </p:cNvCxnSpPr>
          <p:nvPr/>
        </p:nvCxnSpPr>
        <p:spPr>
          <a:xfrm flipH="1">
            <a:off x="2296081" y="3851564"/>
            <a:ext cx="1870618" cy="711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B1CD0CD-E723-2FEC-632E-95C269B25020}"/>
              </a:ext>
            </a:extLst>
          </p:cNvPr>
          <p:cNvCxnSpPr>
            <a:cxnSpLocks/>
          </p:cNvCxnSpPr>
          <p:nvPr/>
        </p:nvCxnSpPr>
        <p:spPr>
          <a:xfrm flipH="1" flipV="1">
            <a:off x="2343681" y="3274531"/>
            <a:ext cx="1823018" cy="12882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81610C3-A7EA-7B62-98B8-7B9BC8448A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372"/>
          <a:stretch>
            <a:fillRect/>
          </a:stretch>
        </p:blipFill>
        <p:spPr>
          <a:xfrm>
            <a:off x="9566373" y="1865239"/>
            <a:ext cx="1480318" cy="3218139"/>
          </a:xfrm>
          <a:prstGeom prst="rect">
            <a:avLst/>
          </a:prstGeom>
        </p:spPr>
      </p:pic>
      <p:pic>
        <p:nvPicPr>
          <p:cNvPr id="11" name="Picture 8" descr="Anatomy of a Blazar | Bostonia | BU Alumni Magazine">
            <a:extLst>
              <a:ext uri="{FF2B5EF4-FFF2-40B4-BE49-F238E27FC236}">
                <a16:creationId xmlns:a16="http://schemas.microsoft.com/office/drawing/2014/main" id="{44770971-E7C7-2BB4-FA4E-BD5FDB4C3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749" y="5126965"/>
            <a:ext cx="1772251" cy="118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50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F4D1F-7244-999B-18C0-3209EFD02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552" y="264011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Main Instrument Antennas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62682-3865-D4AC-3E72-9E166C118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528" y="1646970"/>
            <a:ext cx="6511723" cy="2122121"/>
          </a:xfrm>
        </p:spPr>
        <p:txBody>
          <a:bodyPr/>
          <a:lstStyle/>
          <a:p>
            <a:r>
              <a:rPr lang="en-US" dirty="0"/>
              <a:t>Bandwidth 300 to 1200 MHz</a:t>
            </a:r>
          </a:p>
          <a:p>
            <a:pPr lvl="1"/>
            <a:r>
              <a:rPr lang="en-US" dirty="0"/>
              <a:t>ANITA: 200 to 1200 MHz</a:t>
            </a:r>
          </a:p>
          <a:p>
            <a:r>
              <a:rPr lang="en-US" dirty="0"/>
              <a:t>Custom designed by Toyon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15D041-42DD-0538-6878-3EC63E7A8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20FB47-1313-14AB-DCAF-D567CA5D7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A81A38-4CDA-EDEC-902F-7C579D3B9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3020" y="3383546"/>
            <a:ext cx="3418360" cy="29728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81C4C0-206D-AED0-BFC5-42E8E19EC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56104" y="881746"/>
            <a:ext cx="2262840" cy="22628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2ACA9D-E7CD-8AB5-1C69-4925428059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383" y="3428499"/>
            <a:ext cx="4115753" cy="27438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99A2D7-1853-4DB6-FAFA-35A46929B425}"/>
              </a:ext>
            </a:extLst>
          </p:cNvPr>
          <p:cNvSpPr txBox="1"/>
          <p:nvPr/>
        </p:nvSpPr>
        <p:spPr>
          <a:xfrm>
            <a:off x="694592" y="4149969"/>
            <a:ext cx="29278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All channels appear to have functioned well during flight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29F21B-B68B-B63F-D163-89168387F7A8}"/>
              </a:ext>
            </a:extLst>
          </p:cNvPr>
          <p:cNvGrpSpPr/>
          <p:nvPr/>
        </p:nvGrpSpPr>
        <p:grpSpPr>
          <a:xfrm>
            <a:off x="6924918" y="0"/>
            <a:ext cx="4839530" cy="3183250"/>
            <a:chOff x="6924918" y="0"/>
            <a:chExt cx="4839530" cy="318325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9A43077-C17B-5F22-A202-2C7903D93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4918" y="388926"/>
              <a:ext cx="4839530" cy="279432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D705CF-7A12-7F49-8396-90B1215A78E5}"/>
                </a:ext>
              </a:extLst>
            </p:cNvPr>
            <p:cNvSpPr txBox="1"/>
            <p:nvPr/>
          </p:nvSpPr>
          <p:spPr>
            <a:xfrm>
              <a:off x="7961746" y="0"/>
              <a:ext cx="2614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Anechoic chamber testing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4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09D7-1870-A290-12FB-C27B8F5A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673" y="136525"/>
            <a:ext cx="808315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Main Instrument RF front-end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0D974-C5BE-F81D-BEBF-4905709B1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564" y="1825625"/>
            <a:ext cx="6132945" cy="435133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Expected </a:t>
            </a:r>
            <a:r>
              <a:rPr lang="en-US" dirty="0" err="1">
                <a:solidFill>
                  <a:schemeClr val="tx1"/>
                </a:solidFill>
              </a:rPr>
              <a:t>μV</a:t>
            </a:r>
            <a:r>
              <a:rPr lang="en-US" dirty="0">
                <a:solidFill>
                  <a:schemeClr val="tx1"/>
                </a:solidFill>
              </a:rPr>
              <a:t> scale </a:t>
            </a:r>
            <a:r>
              <a:rPr lang="en-US" dirty="0" err="1">
                <a:solidFill>
                  <a:schemeClr val="tx1"/>
                </a:solidFill>
              </a:rPr>
              <a:t>Askaryan</a:t>
            </a:r>
            <a:r>
              <a:rPr lang="en-US" dirty="0">
                <a:solidFill>
                  <a:schemeClr val="tx1"/>
                </a:solidFill>
              </a:rPr>
              <a:t> signal at the antennas</a:t>
            </a:r>
          </a:p>
          <a:p>
            <a:r>
              <a:rPr lang="en-US" dirty="0">
                <a:solidFill>
                  <a:schemeClr val="tx1"/>
                </a:solidFill>
              </a:rPr>
              <a:t>Amplification and filtering electronics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2 stages: at antenna and just before DAQ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E3DD89-E228-3BA6-7232-DD2BD566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05672-CD27-1D30-5F9C-96197F47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EF596F-0D01-B443-5C38-D72187EB0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364" y="4176974"/>
            <a:ext cx="6717145" cy="15381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120B3D-6441-86FA-51C0-98D383335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254" y="1163782"/>
            <a:ext cx="4725770" cy="2018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D3894A-7C7B-3AE2-51BF-18D33C779F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616" y="3303960"/>
            <a:ext cx="4007046" cy="305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1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C8AAB8EB-7843-E0DC-294C-BB709A4A19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1"/>
          <a:stretch>
            <a:fillRect/>
          </a:stretch>
        </p:blipFill>
        <p:spPr bwMode="auto">
          <a:xfrm rot="16200000">
            <a:off x="7262643" y="1092908"/>
            <a:ext cx="3976039" cy="514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FDAAB-AB55-C8B3-722E-320D8A70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Autofit/>
          </a:bodyPr>
          <a:lstStyle/>
          <a:p>
            <a:r>
              <a:rPr lang="en-US" sz="4400" dirty="0"/>
              <a:t>Mitigating Payload Electronics Noise Emission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9C5F0B-E2AE-6017-9494-243CA39C1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56" y="1825625"/>
            <a:ext cx="5837380" cy="4351338"/>
          </a:xfrm>
        </p:spPr>
        <p:txBody>
          <a:bodyPr/>
          <a:lstStyle/>
          <a:p>
            <a:r>
              <a:rPr lang="en-US" dirty="0"/>
              <a:t>All electronics for the payload housed inside of radio-tight enclosures</a:t>
            </a:r>
          </a:p>
          <a:p>
            <a:pPr lvl="1"/>
            <a:r>
              <a:rPr lang="en-US" dirty="0"/>
              <a:t>Reduction of RFI (Radio Frequency Interference) at the level of ~80dB</a:t>
            </a:r>
          </a:p>
          <a:p>
            <a:r>
              <a:rPr lang="en-US" dirty="0"/>
              <a:t>Main Instrument Enclosure (MIE)</a:t>
            </a:r>
          </a:p>
          <a:p>
            <a:r>
              <a:rPr lang="en-US" dirty="0"/>
              <a:t>Fully assembled, the MIE weighs nearly 800lbs (360kg)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5E9EE2-48FF-43A8-3BB3-057A578CF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3E4A56-52D4-7795-5953-F56204DE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66228-5EF1-B019-146D-D18A3840F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58182" y="1748208"/>
            <a:ext cx="3784958" cy="34330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B6B1C-2D58-0743-7DCB-26FEED43A0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94691" y="1523205"/>
            <a:ext cx="4911940" cy="4351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74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1ECCD-E133-0BE4-7E88-20EBFC89A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Frequency Antennas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CC7E7-4E46-E0EB-ACBD-900511853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261" y="1897281"/>
            <a:ext cx="5256738" cy="4351338"/>
          </a:xfrm>
        </p:spPr>
        <p:txBody>
          <a:bodyPr>
            <a:normAutofit/>
          </a:bodyPr>
          <a:lstStyle/>
          <a:p>
            <a:r>
              <a:rPr lang="en-US" dirty="0"/>
              <a:t>8 dual-polarized sinuous antennas deployed after launch</a:t>
            </a:r>
          </a:p>
          <a:p>
            <a:r>
              <a:rPr lang="en-US" dirty="0"/>
              <a:t>50-500MHz band</a:t>
            </a:r>
          </a:p>
          <a:p>
            <a:r>
              <a:rPr lang="en-US" dirty="0"/>
              <a:t>Dedicated LF front-end hardware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6590E-1B8E-8E2D-E75E-1CDBA8FCB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CE13C8-D62A-E001-0D42-CB58C9CE1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5F0E4A-7073-B069-D94D-9CDE74B412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 t="38936" r="-730" b="6363"/>
          <a:stretch>
            <a:fillRect/>
          </a:stretch>
        </p:blipFill>
        <p:spPr>
          <a:xfrm>
            <a:off x="8962665" y="220754"/>
            <a:ext cx="2391135" cy="31309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53F2A0-BB73-51A7-0EB4-8259EE090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4796" y="3459457"/>
            <a:ext cx="2629128" cy="27891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E5BBE8-1897-AFE4-4869-324F31F72F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5" r="10195"/>
          <a:stretch/>
        </p:blipFill>
        <p:spPr>
          <a:xfrm>
            <a:off x="6169759" y="1481241"/>
            <a:ext cx="2606095" cy="4354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65F5DD-A05C-92AC-15D8-652115BB9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991" y="4072950"/>
            <a:ext cx="3481370" cy="261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95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609180AF-F93D-952F-21FA-FE869170C389}"/>
              </a:ext>
            </a:extLst>
          </p:cNvPr>
          <p:cNvGrpSpPr>
            <a:grpSpLocks noChangeAspect="1"/>
          </p:cNvGrpSpPr>
          <p:nvPr/>
        </p:nvGrpSpPr>
        <p:grpSpPr>
          <a:xfrm>
            <a:off x="7492372" y="3016016"/>
            <a:ext cx="3295700" cy="3522896"/>
            <a:chOff x="7787936" y="3151936"/>
            <a:chExt cx="2837684" cy="303330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63837B8-254E-8377-BBCB-F63EDCF03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56999"/>
            <a:stretch>
              <a:fillRect/>
            </a:stretch>
          </p:blipFill>
          <p:spPr>
            <a:xfrm>
              <a:off x="7787936" y="3151936"/>
              <a:ext cx="2837684" cy="3025027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09E1A67-56B0-4C7C-E63D-476042F49900}"/>
                </a:ext>
              </a:extLst>
            </p:cNvPr>
            <p:cNvSpPr/>
            <p:nvPr/>
          </p:nvSpPr>
          <p:spPr>
            <a:xfrm>
              <a:off x="8957396" y="5023624"/>
              <a:ext cx="646546" cy="116161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4EA55AF-AC9E-7BDB-6A6B-C72CE3CCE8A4}"/>
                </a:ext>
              </a:extLst>
            </p:cNvPr>
            <p:cNvSpPr/>
            <p:nvPr/>
          </p:nvSpPr>
          <p:spPr>
            <a:xfrm>
              <a:off x="8957396" y="3784067"/>
              <a:ext cx="646546" cy="54778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5068B2F2-59D3-23BE-3323-847BDC6D40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598" t="15192" r="12003" b="11653"/>
          <a:stretch>
            <a:fillRect/>
          </a:stretch>
        </p:blipFill>
        <p:spPr>
          <a:xfrm>
            <a:off x="6627492" y="0"/>
            <a:ext cx="4862181" cy="26892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2AB768-E6CE-385D-A383-9E1AF95F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91" y="205301"/>
            <a:ext cx="10515600" cy="1325563"/>
          </a:xfrm>
        </p:spPr>
        <p:txBody>
          <a:bodyPr/>
          <a:lstStyle/>
          <a:p>
            <a:r>
              <a:rPr lang="en-US" dirty="0"/>
              <a:t>DAQ and Trigger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9726B-2C91-A482-F590-3A1031959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825625"/>
            <a:ext cx="577596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Central component – </a:t>
            </a:r>
            <a:r>
              <a:rPr lang="en-US" dirty="0" err="1">
                <a:solidFill>
                  <a:schemeClr val="tx1"/>
                </a:solidFill>
              </a:rPr>
              <a:t>RFSoC</a:t>
            </a:r>
            <a:r>
              <a:rPr lang="en-US" dirty="0">
                <a:solidFill>
                  <a:schemeClr val="tx1"/>
                </a:solidFill>
              </a:rPr>
              <a:t> (x8 ADC at 3 </a:t>
            </a:r>
            <a:r>
              <a:rPr lang="en-US" dirty="0" err="1">
                <a:solidFill>
                  <a:schemeClr val="tx1"/>
                </a:solidFill>
              </a:rPr>
              <a:t>Gsps</a:t>
            </a:r>
            <a:r>
              <a:rPr lang="en-US" dirty="0">
                <a:solidFill>
                  <a:schemeClr val="tx1"/>
                </a:solidFill>
              </a:rPr>
              <a:t>) on SURF units</a:t>
            </a:r>
          </a:p>
          <a:p>
            <a:r>
              <a:rPr lang="en-US" dirty="0">
                <a:solidFill>
                  <a:schemeClr val="tx1"/>
                </a:solidFill>
              </a:rPr>
              <a:t>26 SURFs for MI+LF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1 SURF covers 2 phi sectors/ 8 channels for each polarization</a:t>
            </a:r>
          </a:p>
          <a:p>
            <a:r>
              <a:rPr lang="en-US" dirty="0">
                <a:solidFill>
                  <a:schemeClr val="tx1"/>
                </a:solidFill>
              </a:rPr>
              <a:t>Precalculated beams using delay-and-sum.</a:t>
            </a:r>
          </a:p>
          <a:p>
            <a:r>
              <a:rPr lang="en-US" dirty="0">
                <a:solidFill>
                  <a:schemeClr val="tx1"/>
                </a:solidFill>
              </a:rPr>
              <a:t>Triggering Units for Radio Frequencies (TURF)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Trigger threshold with multiple SURFs and coincident above-threshold overlapping beams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D853B-660B-B572-F473-737CFF04A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F7CA3B-1E8F-BD1D-07CD-8A5B186D7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11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E458169-EAAE-8F65-CF27-431F962E8B08}"/>
              </a:ext>
            </a:extLst>
          </p:cNvPr>
          <p:cNvGrpSpPr/>
          <p:nvPr/>
        </p:nvGrpSpPr>
        <p:grpSpPr>
          <a:xfrm>
            <a:off x="8193578" y="136525"/>
            <a:ext cx="3296095" cy="2157019"/>
            <a:chOff x="8193578" y="136525"/>
            <a:chExt cx="3296095" cy="215701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554685D-4BEA-CE91-FEAE-883B0F839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89" t="15144" r="12899" b="19829"/>
            <a:stretch/>
          </p:blipFill>
          <p:spPr>
            <a:xfrm>
              <a:off x="8329449" y="450087"/>
              <a:ext cx="3024351" cy="184345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3FA57A2-77B6-3027-D6E6-3EACE8FBA6AD}"/>
                </a:ext>
              </a:extLst>
            </p:cNvPr>
            <p:cNvSpPr txBox="1"/>
            <p:nvPr/>
          </p:nvSpPr>
          <p:spPr>
            <a:xfrm>
              <a:off x="8193578" y="136525"/>
              <a:ext cx="3296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Sampling Unit for Radio Frequencies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C2D0724-77AB-2F0E-333C-FB90998805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518" y="2938932"/>
            <a:ext cx="4719044" cy="366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0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209F2-1C9A-A8E5-28CC-16BBBC9D3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814"/>
            <a:ext cx="10515600" cy="844002"/>
          </a:xfrm>
        </p:spPr>
        <p:txBody>
          <a:bodyPr/>
          <a:lstStyle/>
          <a:p>
            <a:r>
              <a:rPr lang="en-US" dirty="0" err="1"/>
              <a:t>Deployables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131BB-DA62-7EDE-6DC3-83C494617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677" y="981563"/>
            <a:ext cx="6732715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solar panels and sinuous antennas were deployed after launch due to launch envelope constraints (17.5meters)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D87777-8841-AE30-FA4A-ED262D09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C0B5D5-ADE5-D048-550C-FB6AA60D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12</a:t>
            </a:fld>
            <a:endParaRPr lang="en-US"/>
          </a:p>
        </p:txBody>
      </p:sp>
      <p:pic>
        <p:nvPicPr>
          <p:cNvPr id="7" name="Google Shape;155;p19" title="Screenshot 2026-02-26 at 4.11.44 PM.png">
            <a:extLst>
              <a:ext uri="{FF2B5EF4-FFF2-40B4-BE49-F238E27FC236}">
                <a16:creationId xmlns:a16="http://schemas.microsoft.com/office/drawing/2014/main" id="{2AF138BD-6D5C-B621-4B3B-4F412E14A92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72471" y="2408349"/>
            <a:ext cx="2989226" cy="40845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4512854-3D81-3CC1-F87C-E106FECC33FD}"/>
              </a:ext>
            </a:extLst>
          </p:cNvPr>
          <p:cNvGrpSpPr>
            <a:grpSpLocks noChangeAspect="1"/>
          </p:cNvGrpSpPr>
          <p:nvPr/>
        </p:nvGrpSpPr>
        <p:grpSpPr>
          <a:xfrm>
            <a:off x="6873392" y="388625"/>
            <a:ext cx="4716815" cy="1683912"/>
            <a:chOff x="7122788" y="554463"/>
            <a:chExt cx="3182686" cy="1136225"/>
          </a:xfrm>
        </p:grpSpPr>
        <p:pic>
          <p:nvPicPr>
            <p:cNvPr id="8" name="Google Shape;157;p19" title="Screenshot 2026-02-26 at 4.18.36 PM.png">
              <a:extLst>
                <a:ext uri="{FF2B5EF4-FFF2-40B4-BE49-F238E27FC236}">
                  <a16:creationId xmlns:a16="http://schemas.microsoft.com/office/drawing/2014/main" id="{12CF2486-089F-1246-FDAB-628B8729492C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14937"/>
            <a:stretch/>
          </p:blipFill>
          <p:spPr>
            <a:xfrm>
              <a:off x="7369151" y="554463"/>
              <a:ext cx="2936323" cy="1136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159;p19" title="Screenshot 2026-02-26 at 4.18.36 PM.png">
              <a:extLst>
                <a:ext uri="{FF2B5EF4-FFF2-40B4-BE49-F238E27FC236}">
                  <a16:creationId xmlns:a16="http://schemas.microsoft.com/office/drawing/2014/main" id="{56379790-93F3-A613-26D7-A841964CBE4B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r="92863"/>
            <a:stretch/>
          </p:blipFill>
          <p:spPr>
            <a:xfrm>
              <a:off x="7122788" y="554463"/>
              <a:ext cx="246363" cy="11362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solar_deployment_short">
            <a:hlinkClick r:id="" action="ppaction://media"/>
            <a:extLst>
              <a:ext uri="{FF2B5EF4-FFF2-40B4-BE49-F238E27FC236}">
                <a16:creationId xmlns:a16="http://schemas.microsoft.com/office/drawing/2014/main" id="{E211E015-56F0-7FA1-0F29-6B64B523EF6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0677" y="2336799"/>
            <a:ext cx="7599148" cy="415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91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77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769A6-1B88-261F-40DF-68574E878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449790"/>
          </a:xfrm>
        </p:spPr>
        <p:txBody>
          <a:bodyPr/>
          <a:lstStyle/>
          <a:p>
            <a:pPr algn="ctr"/>
            <a:r>
              <a:rPr lang="en-US" dirty="0"/>
              <a:t>Flight path and ground calibration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15B2C-DAF4-60B9-8D5E-D95CCD5E0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71337-5886-9725-2B90-B7D2686DF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13</a:t>
            </a:fld>
            <a:endParaRPr lang="en-US"/>
          </a:p>
        </p:txBody>
      </p:sp>
      <p:pic>
        <p:nvPicPr>
          <p:cNvPr id="7" name="Google Shape;211;p22" title="Screenshot 2026-02-27 at 9.58.46 PM.png">
            <a:extLst>
              <a:ext uri="{FF2B5EF4-FFF2-40B4-BE49-F238E27FC236}">
                <a16:creationId xmlns:a16="http://schemas.microsoft.com/office/drawing/2014/main" id="{4D860FB7-6110-DC12-0763-46C33B1833B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>
            <a:alphaModFix/>
          </a:blip>
          <a:srcRect t="12365"/>
          <a:stretch/>
        </p:blipFill>
        <p:spPr>
          <a:xfrm>
            <a:off x="3091085" y="1341909"/>
            <a:ext cx="6009829" cy="38554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1E0E3A-9319-A5BB-560F-CF18D96A0113}"/>
              </a:ext>
            </a:extLst>
          </p:cNvPr>
          <p:cNvSpPr txBox="1"/>
          <p:nvPr/>
        </p:nvSpPr>
        <p:spPr>
          <a:xfrm>
            <a:off x="0" y="1860557"/>
            <a:ext cx="31908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Launched Dec 20</a:t>
            </a:r>
            <a:r>
              <a:rPr lang="en-US" sz="2000" baseline="30000" dirty="0"/>
              <a:t>th</a:t>
            </a:r>
            <a:r>
              <a:rPr lang="en-US" sz="2000" dirty="0"/>
              <a:t>, 2025,  1</a:t>
            </a:r>
            <a:r>
              <a:rPr lang="en-US" sz="2000" baseline="30000" dirty="0"/>
              <a:t>st</a:t>
            </a:r>
            <a:r>
              <a:rPr lang="en-US" sz="2000" dirty="0"/>
              <a:t> launch attempt!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Terminated January 12</a:t>
            </a:r>
            <a:r>
              <a:rPr lang="en-US" sz="2000" baseline="30000" dirty="0"/>
              <a:t>th</a:t>
            </a:r>
            <a:r>
              <a:rPr lang="en-US" sz="2000" dirty="0"/>
              <a:t>,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23 day flight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227F39-5074-3E50-1FA0-FDA9DCDAED65}"/>
              </a:ext>
            </a:extLst>
          </p:cNvPr>
          <p:cNvSpPr txBox="1"/>
          <p:nvPr/>
        </p:nvSpPr>
        <p:spPr>
          <a:xfrm>
            <a:off x="9172575" y="1552781"/>
            <a:ext cx="29096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Pulsed antennas to mimic neutrino signals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Useful for calibration and triggering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Both following, small balloon payloads and ground stations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DBA640-4DF3-43C7-A01E-B2D599A2715D}"/>
              </a:ext>
            </a:extLst>
          </p:cNvPr>
          <p:cNvGrpSpPr/>
          <p:nvPr/>
        </p:nvGrpSpPr>
        <p:grpSpPr>
          <a:xfrm>
            <a:off x="838199" y="3799538"/>
            <a:ext cx="2065575" cy="2521811"/>
            <a:chOff x="838199" y="3799538"/>
            <a:chExt cx="2065575" cy="2521811"/>
          </a:xfrm>
        </p:grpSpPr>
        <p:pic>
          <p:nvPicPr>
            <p:cNvPr id="13" name="Google Shape;208;p22" title="Screenshot 2026-02-27 at 3.52.38 PM.png">
              <a:extLst>
                <a:ext uri="{FF2B5EF4-FFF2-40B4-BE49-F238E27FC236}">
                  <a16:creationId xmlns:a16="http://schemas.microsoft.com/office/drawing/2014/main" id="{169843FC-D45A-6658-87A5-D92071B4F8FB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b="4049"/>
            <a:stretch/>
          </p:blipFill>
          <p:spPr>
            <a:xfrm>
              <a:off x="838199" y="3799550"/>
              <a:ext cx="2065575" cy="25217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210;p22">
              <a:extLst>
                <a:ext uri="{FF2B5EF4-FFF2-40B4-BE49-F238E27FC236}">
                  <a16:creationId xmlns:a16="http://schemas.microsoft.com/office/drawing/2014/main" id="{B801F5ED-80E7-EA12-9665-5F17DAFEB538}"/>
                </a:ext>
              </a:extLst>
            </p:cNvPr>
            <p:cNvSpPr txBox="1"/>
            <p:nvPr/>
          </p:nvSpPr>
          <p:spPr>
            <a:xfrm>
              <a:off x="867037" y="3799538"/>
              <a:ext cx="2007900" cy="30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ea typeface="EB Garamond"/>
                  <a:cs typeface="EB Garamond"/>
                  <a:sym typeface="EB Garamond"/>
                </a:rPr>
                <a:t>HiCal A on Launch Pad</a:t>
              </a:r>
              <a:endParaRPr sz="1500" dirty="0">
                <a:solidFill>
                  <a:schemeClr val="dk1"/>
                </a:solidFill>
                <a:ea typeface="EB Garamond"/>
                <a:cs typeface="EB Garamond"/>
                <a:sym typeface="EB Garamond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45C0581-40B9-3BE3-D97E-7454C0B6E76F}"/>
              </a:ext>
            </a:extLst>
          </p:cNvPr>
          <p:cNvGrpSpPr/>
          <p:nvPr/>
        </p:nvGrpSpPr>
        <p:grpSpPr>
          <a:xfrm>
            <a:off x="8844974" y="3954109"/>
            <a:ext cx="2764767" cy="2692436"/>
            <a:chOff x="8492256" y="4029039"/>
            <a:chExt cx="2764767" cy="269243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88E3338-461F-2ACA-61CF-71135B674070}"/>
                </a:ext>
              </a:extLst>
            </p:cNvPr>
            <p:cNvGrpSpPr/>
            <p:nvPr/>
          </p:nvGrpSpPr>
          <p:grpSpPr>
            <a:xfrm>
              <a:off x="8492256" y="4029039"/>
              <a:ext cx="2764767" cy="2692436"/>
              <a:chOff x="109728" y="4147201"/>
              <a:chExt cx="2764767" cy="2692436"/>
            </a:xfrm>
          </p:grpSpPr>
          <p:pic>
            <p:nvPicPr>
              <p:cNvPr id="10" name="Google Shape;184;p21" title="Screenshot 2026-02-27 at 3.37.14 PM.png">
                <a:extLst>
                  <a:ext uri="{FF2B5EF4-FFF2-40B4-BE49-F238E27FC236}">
                    <a16:creationId xmlns:a16="http://schemas.microsoft.com/office/drawing/2014/main" id="{CE376E5C-7074-95CA-D025-33D8D97EF2D1}"/>
                  </a:ext>
                </a:extLst>
              </p:cNvPr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9728" y="4147201"/>
                <a:ext cx="2764767" cy="18276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" name="Google Shape;185;p21" title="Screenshot 2026-02-27 at 3.37.51 PM.png">
                <a:extLst>
                  <a:ext uri="{FF2B5EF4-FFF2-40B4-BE49-F238E27FC236}">
                    <a16:creationId xmlns:a16="http://schemas.microsoft.com/office/drawing/2014/main" id="{195A231F-6D3A-9FD8-9F54-EF55DB071532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 t="16336" r="11925" b="20321"/>
              <a:stretch/>
            </p:blipFill>
            <p:spPr>
              <a:xfrm>
                <a:off x="795898" y="5542061"/>
                <a:ext cx="1392426" cy="12975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6" name="Google Shape;210;p22">
              <a:extLst>
                <a:ext uri="{FF2B5EF4-FFF2-40B4-BE49-F238E27FC236}">
                  <a16:creationId xmlns:a16="http://schemas.microsoft.com/office/drawing/2014/main" id="{DDBFD97A-1B24-18AE-CEC8-1856AFE87FD2}"/>
                </a:ext>
              </a:extLst>
            </p:cNvPr>
            <p:cNvSpPr txBox="1"/>
            <p:nvPr/>
          </p:nvSpPr>
          <p:spPr>
            <a:xfrm>
              <a:off x="8870689" y="4069756"/>
              <a:ext cx="2007900" cy="30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dirty="0">
                  <a:solidFill>
                    <a:schemeClr val="dk1"/>
                  </a:solidFill>
                  <a:ea typeface="EB Garamond"/>
                  <a:cs typeface="EB Garamond"/>
                  <a:sym typeface="EB Garamond"/>
                </a:rPr>
                <a:t>S+200 ground pulsers</a:t>
              </a:r>
              <a:endParaRPr sz="1500" dirty="0">
                <a:solidFill>
                  <a:schemeClr val="dk1"/>
                </a:solidFill>
                <a:ea typeface="EB Garamond"/>
                <a:cs typeface="EB Garamond"/>
                <a:sym typeface="EB Garam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271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F9852-7F9A-E5D7-B0EA-1F677F4D6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Telemetry and duty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65806-6ABD-9F09-FA79-8B4EB2E83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674" y="1868488"/>
            <a:ext cx="4592782" cy="4351338"/>
          </a:xfrm>
        </p:spPr>
        <p:txBody>
          <a:bodyPr/>
          <a:lstStyle/>
          <a:p>
            <a:r>
              <a:rPr lang="en-US" dirty="0"/>
              <a:t>Achieved 10Mbps with LOS for first day after launch</a:t>
            </a:r>
          </a:p>
          <a:p>
            <a:r>
              <a:rPr lang="en-US" dirty="0"/>
              <a:t>Utilized Starlink Maritime unit</a:t>
            </a:r>
          </a:p>
          <a:p>
            <a:pPr lvl="1"/>
            <a:r>
              <a:rPr lang="en-US" dirty="0"/>
              <a:t>Only when AMPAs are off</a:t>
            </a:r>
          </a:p>
          <a:p>
            <a:pPr lvl="1"/>
            <a:r>
              <a:rPr lang="en-US" dirty="0"/>
              <a:t>In-lab testing showed very loud in-band emission</a:t>
            </a:r>
          </a:p>
          <a:p>
            <a:r>
              <a:rPr lang="en-US" dirty="0"/>
              <a:t>DAQ system much hotter than thermal vacuum testing had shown when at float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C53BA-4BBD-B66F-92F2-BB23C40F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D82E0B-3EA6-BB50-B2C3-E6B4281C6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432789-2144-1E54-DA27-1A10AB1D6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632" y="1731964"/>
            <a:ext cx="6885936" cy="399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20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04E4-75AF-60CB-8317-CB8133E29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110490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Ground Calibration Event Reconstruction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61435-E5D6-AFC0-32B4-97E745024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E768A-D751-C418-FF67-273F0D02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15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F4659F5-0F5A-B74D-F9C7-B6032569D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2073275"/>
            <a:ext cx="4244244" cy="43513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South+200 event identified by the </a:t>
            </a:r>
            <a:r>
              <a:rPr lang="en-US" dirty="0" err="1">
                <a:solidFill>
                  <a:schemeClr val="tx1"/>
                </a:solidFill>
              </a:rPr>
              <a:t>subsecond</a:t>
            </a:r>
            <a:r>
              <a:rPr lang="en-US" dirty="0">
                <a:solidFill>
                  <a:schemeClr val="tx1"/>
                </a:solidFill>
              </a:rPr>
              <a:t> (millisecond time offset after GPS pulse-per-second)</a:t>
            </a:r>
          </a:p>
          <a:p>
            <a:r>
              <a:rPr lang="en-US" dirty="0">
                <a:solidFill>
                  <a:schemeClr val="tx1"/>
                </a:solidFill>
              </a:rPr>
              <a:t>Cross-correlation map shows good pointing back to S+200 site!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7EE9D72-B58F-69E1-7676-6D949B4CDB22}"/>
              </a:ext>
            </a:extLst>
          </p:cNvPr>
          <p:cNvGrpSpPr/>
          <p:nvPr/>
        </p:nvGrpSpPr>
        <p:grpSpPr>
          <a:xfrm>
            <a:off x="4853844" y="2141538"/>
            <a:ext cx="7315032" cy="3732969"/>
            <a:chOff x="5162633" y="3380769"/>
            <a:chExt cx="7315032" cy="373296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03FA5CD-966E-640B-0E51-980D0F7F6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2633" y="3862612"/>
              <a:ext cx="7315032" cy="3251126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26E040-0A59-E317-367E-3BCFF5019649}"/>
                </a:ext>
              </a:extLst>
            </p:cNvPr>
            <p:cNvSpPr txBox="1"/>
            <p:nvPr/>
          </p:nvSpPr>
          <p:spPr>
            <a:xfrm>
              <a:off x="7367233" y="3380769"/>
              <a:ext cx="31043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S+200 ground calibration event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02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504E4-75AF-60CB-8317-CB8133E29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61435-E5D6-AFC0-32B4-97E745024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3E768A-D751-C418-FF67-273F0D02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16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F4659F5-0F5A-B74D-F9C7-B6032569D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1825625"/>
            <a:ext cx="5974080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More than 110 million RF triggered events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&gt; 55TB of data</a:t>
            </a:r>
          </a:p>
          <a:p>
            <a:r>
              <a:rPr lang="en-US" dirty="0">
                <a:solidFill>
                  <a:schemeClr val="tx1"/>
                </a:solidFill>
              </a:rPr>
              <a:t>Point source searches</a:t>
            </a:r>
          </a:p>
          <a:p>
            <a:r>
              <a:rPr lang="en-US" dirty="0">
                <a:solidFill>
                  <a:schemeClr val="tx1"/>
                </a:solidFill>
              </a:rPr>
              <a:t>Diffuse neutrino search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Early next year</a:t>
            </a:r>
          </a:p>
          <a:p>
            <a:r>
              <a:rPr lang="en-US" dirty="0">
                <a:solidFill>
                  <a:schemeClr val="tx1"/>
                </a:solidFill>
              </a:rPr>
              <a:t>Extensive Air Showers</a:t>
            </a:r>
          </a:p>
          <a:p>
            <a:r>
              <a:rPr lang="en-US" dirty="0">
                <a:solidFill>
                  <a:schemeClr val="tx1"/>
                </a:solidFill>
              </a:rPr>
              <a:t>Ice radio-reflectivity measurements with </a:t>
            </a:r>
            <a:r>
              <a:rPr lang="en-US" dirty="0" err="1">
                <a:solidFill>
                  <a:schemeClr val="tx1"/>
                </a:solidFill>
              </a:rPr>
              <a:t>HiCal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  <a:latin typeface="Aptos" panose="020B0004020202020204" pitchFamily="34" charset="0"/>
              </a:rPr>
              <a:t>→ </a:t>
            </a:r>
            <a:r>
              <a:rPr lang="en-US" b="1" dirty="0">
                <a:solidFill>
                  <a:schemeClr val="tx1"/>
                </a:solidFill>
              </a:rPr>
              <a:t>Stay tuned!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A49C79A-1D46-5429-F40E-4E1321816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097" y="3476101"/>
            <a:ext cx="4501079" cy="293074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2C9FC9F-3666-5753-C4F4-417D920AC103}"/>
              </a:ext>
            </a:extLst>
          </p:cNvPr>
          <p:cNvGrpSpPr/>
          <p:nvPr/>
        </p:nvGrpSpPr>
        <p:grpSpPr>
          <a:xfrm>
            <a:off x="6320357" y="107710"/>
            <a:ext cx="5383963" cy="3189004"/>
            <a:chOff x="6320357" y="107710"/>
            <a:chExt cx="5383963" cy="318900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E20EA18-B947-6724-2412-9FB77F600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03"/>
            <a:stretch>
              <a:fillRect/>
            </a:stretch>
          </p:blipFill>
          <p:spPr>
            <a:xfrm>
              <a:off x="6320358" y="107710"/>
              <a:ext cx="5383962" cy="36512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3BE0CF7-8F6B-1E01-2E36-C93CDB9B9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0357" y="472835"/>
              <a:ext cx="5383961" cy="2823879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43A0B20-7353-0B81-026D-6C66962D0AE1}"/>
              </a:ext>
            </a:extLst>
          </p:cNvPr>
          <p:cNvSpPr txBox="1"/>
          <p:nvPr/>
        </p:nvSpPr>
        <p:spPr>
          <a:xfrm>
            <a:off x="10276244" y="386415"/>
            <a:ext cx="14122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Credit J. Flaherty</a:t>
            </a:r>
          </a:p>
        </p:txBody>
      </p:sp>
    </p:spTree>
    <p:extLst>
      <p:ext uri="{BB962C8B-B14F-4D97-AF65-F5344CB8AC3E}">
        <p14:creationId xmlns:p14="http://schemas.microsoft.com/office/powerpoint/2010/main" val="4281643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7F660-92A1-66B5-CAFB-6E8D3BCB1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Thank you!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68E9F8-2AAB-A391-718F-B2986E2AE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fr-FR" kern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  <a:latin typeface="+mn-lt"/>
                <a:ea typeface="+mn-ea"/>
                <a:cs typeface="+mn-cs"/>
              </a:rPr>
              <a:t>Keith McBride, U Chicago</a:t>
            </a:r>
            <a:endParaRPr lang="en-US" kern="1200">
              <a:gradFill flip="none" rotWithShape="1">
                <a:gsLst>
                  <a:gs pos="28000">
                    <a:schemeClr val="tx1">
                      <a:lumMod val="93000"/>
                    </a:schemeClr>
                  </a:gs>
                  <a:gs pos="0">
                    <a:schemeClr val="bg1">
                      <a:lumMod val="38000"/>
                      <a:lumOff val="62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5400000" scaled="1"/>
                <a:tileRect/>
              </a:gradFill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AD1BE2-01DD-307F-B501-09E3FDE34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85E8E680-95C6-419C-85F1-FB8837193C09}" type="slidenum">
              <a:rPr lang="en-US" smtClean="0"/>
              <a:pPr defTabSz="914400">
                <a:spcAft>
                  <a:spcPts val="600"/>
                </a:spcAft>
              </a:pPr>
              <a:t>17</a:t>
            </a:fld>
            <a:endParaRPr lang="en-US"/>
          </a:p>
        </p:txBody>
      </p:sp>
      <p:pic>
        <p:nvPicPr>
          <p:cNvPr id="8" name="IMG_7443.JPG" descr="IMG_7443.JPG">
            <a:extLst>
              <a:ext uri="{FF2B5EF4-FFF2-40B4-BE49-F238E27FC236}">
                <a16:creationId xmlns:a16="http://schemas.microsoft.com/office/drawing/2014/main" id="{6F392C01-F6D7-F3B2-2646-9815ED9D16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19" b="10384"/>
          <a:stretch>
            <a:fillRect/>
          </a:stretch>
        </p:blipFill>
        <p:spPr>
          <a:xfrm>
            <a:off x="0" y="0"/>
            <a:ext cx="12192000" cy="4575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498189-71BA-54ED-B2BB-24DBD98A0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888" y="4893310"/>
            <a:ext cx="4173560" cy="1463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1FC117-153F-489C-E89C-0F6909A264D3}"/>
              </a:ext>
            </a:extLst>
          </p:cNvPr>
          <p:cNvSpPr txBox="1"/>
          <p:nvPr/>
        </p:nvSpPr>
        <p:spPr>
          <a:xfrm>
            <a:off x="6950248" y="5892581"/>
            <a:ext cx="6097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We gratefully acknowledge NASA Awards</a:t>
            </a:r>
            <a:b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+mn-lt"/>
              </a:rPr>
              <a:t>#80NSSC20K0775 and #80NSSC20K0925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01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6D917-0B56-CEFE-6EFD-62684673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0437C-29A9-03E6-49BF-CD2F25A91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01F10B-6588-5563-BABC-52E5448A3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F75941-042C-2C31-71AB-410E26FDA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856" y="909955"/>
            <a:ext cx="7833624" cy="440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59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8D032-2169-97F6-D5AC-E8A3B5935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Assembling (and Disassembling) PUEO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EFD5D-9A92-B840-4512-A7DC620C4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5"/>
            <a:ext cx="5588531" cy="4351338"/>
          </a:xfrm>
        </p:spPr>
        <p:txBody>
          <a:bodyPr/>
          <a:lstStyle/>
          <a:p>
            <a:r>
              <a:rPr lang="en-US" dirty="0"/>
              <a:t>U. Chicago high bay</a:t>
            </a:r>
          </a:p>
          <a:p>
            <a:pPr lvl="1"/>
            <a:r>
              <a:rPr lang="en-US" dirty="0"/>
              <a:t>Construct the full gondola and attach antennas</a:t>
            </a:r>
          </a:p>
          <a:p>
            <a:r>
              <a:rPr lang="en-US" dirty="0"/>
              <a:t>Take it apart and build it again in Palestine, TX for hang test with CSBF+NASA</a:t>
            </a:r>
          </a:p>
          <a:p>
            <a:r>
              <a:rPr lang="en-US" dirty="0"/>
              <a:t>Take it apart and build it again on the Ross Ice Shelf in Antarctica</a:t>
            </a:r>
          </a:p>
          <a:p>
            <a:pPr lvl="1"/>
            <a:r>
              <a:rPr lang="en-US" dirty="0"/>
              <a:t>Then launch it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6EAB47-6E37-9E5C-E75B-6B231F72C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F2E2AE-FD1C-957F-6DE5-222BAF0FF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135C2E-47F5-90A4-5318-3BC6BAB96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8792" y="1551058"/>
            <a:ext cx="3735731" cy="49878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4F48DC-A763-8B72-29E6-40FEE4832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531" y="2137789"/>
            <a:ext cx="5120788" cy="33921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D1B4E7F-39D5-F80A-C758-808C250B05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918" t="15353" r="-94" b="14976"/>
          <a:stretch>
            <a:fillRect/>
          </a:stretch>
        </p:blipFill>
        <p:spPr>
          <a:xfrm>
            <a:off x="6972325" y="1690688"/>
            <a:ext cx="4651606" cy="445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7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02A4F-64DB-3BE3-DE23-150AA3CC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 Ice Testing Preflight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0D29C-8972-489E-B72A-E6401827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449BEA-0789-419B-0589-8F1EEFAB9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685E71-46D0-C839-BDE4-3924E8017F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79855" y="1690688"/>
            <a:ext cx="4501428" cy="4472720"/>
          </a:xfrm>
          <a:prstGeom prst="rect">
            <a:avLst/>
          </a:prstGeom>
        </p:spPr>
      </p:pic>
      <p:pic>
        <p:nvPicPr>
          <p:cNvPr id="9" name="efficiency_errFit_with_anita (1).png" descr="efficiency_errFit_with_anita (1).png">
            <a:extLst>
              <a:ext uri="{FF2B5EF4-FFF2-40B4-BE49-F238E27FC236}">
                <a16:creationId xmlns:a16="http://schemas.microsoft.com/office/drawing/2014/main" id="{7800D845-F2FF-B47A-37FA-7C71E4BFD2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22" t="5861" r="7257"/>
          <a:stretch>
            <a:fillRect/>
          </a:stretch>
        </p:blipFill>
        <p:spPr>
          <a:xfrm>
            <a:off x="673394" y="1690688"/>
            <a:ext cx="5422606" cy="344063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2738A0-7C70-3E5B-0564-101029703124}"/>
              </a:ext>
            </a:extLst>
          </p:cNvPr>
          <p:cNvSpPr txBox="1"/>
          <p:nvPr/>
        </p:nvSpPr>
        <p:spPr>
          <a:xfrm>
            <a:off x="778663" y="5420672"/>
            <a:ext cx="5212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Custom-designed Beamforming Test System (BTS)</a:t>
            </a:r>
          </a:p>
          <a:p>
            <a:r>
              <a:rPr lang="en-US" dirty="0"/>
              <a:t>Delay-tunable 16-channel “</a:t>
            </a:r>
            <a:r>
              <a:rPr lang="en-US" dirty="0" err="1"/>
              <a:t>Askaryan</a:t>
            </a:r>
            <a:r>
              <a:rPr lang="en-US" dirty="0"/>
              <a:t>-like” radio pulses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A69F1A-3565-7E16-3380-79741EA146B1}"/>
              </a:ext>
            </a:extLst>
          </p:cNvPr>
          <p:cNvSpPr txBox="1"/>
          <p:nvPr/>
        </p:nvSpPr>
        <p:spPr>
          <a:xfrm>
            <a:off x="7379855" y="1233161"/>
            <a:ext cx="45023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RF-sealed tent to qualify electronic enclosures</a:t>
            </a:r>
          </a:p>
        </p:txBody>
      </p:sp>
    </p:spTree>
    <p:extLst>
      <p:ext uri="{BB962C8B-B14F-4D97-AF65-F5344CB8AC3E}">
        <p14:creationId xmlns:p14="http://schemas.microsoft.com/office/powerpoint/2010/main" val="3496925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6D661-9CC5-65C3-592B-C62661546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37" y="136525"/>
            <a:ext cx="10515600" cy="1325563"/>
          </a:xfrm>
        </p:spPr>
        <p:txBody>
          <a:bodyPr/>
          <a:lstStyle/>
          <a:p>
            <a:r>
              <a:rPr lang="en-US" dirty="0"/>
              <a:t>Termination and recovery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57DB5-393C-559B-6037-22C923010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182" y="1905577"/>
            <a:ext cx="5463218" cy="4351338"/>
          </a:xfrm>
        </p:spPr>
        <p:txBody>
          <a:bodyPr>
            <a:normAutofit/>
          </a:bodyPr>
          <a:lstStyle/>
          <a:p>
            <a:r>
              <a:rPr lang="en-US" dirty="0"/>
              <a:t>A significant amount of time </a:t>
            </a:r>
            <a:r>
              <a:rPr lang="en-US" dirty="0" err="1"/>
              <a:t>epicycling</a:t>
            </a:r>
            <a:r>
              <a:rPr lang="en-US" dirty="0"/>
              <a:t> near Pole</a:t>
            </a:r>
          </a:p>
          <a:p>
            <a:r>
              <a:rPr lang="en-US" dirty="0"/>
              <a:t>Opted for termination to have same-season recovery</a:t>
            </a:r>
          </a:p>
          <a:p>
            <a:pPr lvl="1"/>
            <a:r>
              <a:rPr lang="en-US" dirty="0"/>
              <a:t>Arctic trucks made recovery very smooth</a:t>
            </a:r>
          </a:p>
          <a:p>
            <a:r>
              <a:rPr lang="en-US" dirty="0"/>
              <a:t>Over 55TB of data collected</a:t>
            </a:r>
          </a:p>
          <a:p>
            <a:pPr lvl="1"/>
            <a:r>
              <a:rPr lang="en-US" dirty="0"/>
              <a:t>Triply redundant storage</a:t>
            </a:r>
          </a:p>
          <a:p>
            <a:pPr lvl="1"/>
            <a:r>
              <a:rPr lang="en-US" dirty="0"/>
              <a:t>Over 120 Million RF-triggered events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9D74D1-EF6E-4058-37C5-55F7DCA2C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8B7681-E020-3FA5-DDB4-5A90A8A1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21</a:t>
            </a:fld>
            <a:endParaRPr lang="en-US"/>
          </a:p>
        </p:txBody>
      </p:sp>
      <p:pic>
        <p:nvPicPr>
          <p:cNvPr id="8" name="Google Shape;226;p23" title="Screenshot 2026-02-27 at 5.40.21 PM.png">
            <a:extLst>
              <a:ext uri="{FF2B5EF4-FFF2-40B4-BE49-F238E27FC236}">
                <a16:creationId xmlns:a16="http://schemas.microsoft.com/office/drawing/2014/main" id="{3FE7B7E5-F647-9E5F-E482-A5E50B6C8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b="19962"/>
          <a:stretch/>
        </p:blipFill>
        <p:spPr>
          <a:xfrm>
            <a:off x="6096000" y="1238999"/>
            <a:ext cx="5768351" cy="25768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4230163-C355-A903-A311-B8F5BD0176C5}"/>
              </a:ext>
            </a:extLst>
          </p:cNvPr>
          <p:cNvGrpSpPr/>
          <p:nvPr/>
        </p:nvGrpSpPr>
        <p:grpSpPr>
          <a:xfrm>
            <a:off x="6197602" y="3840683"/>
            <a:ext cx="5339311" cy="2465950"/>
            <a:chOff x="6197602" y="3840683"/>
            <a:chExt cx="5339311" cy="24659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F9735E3-5139-3C98-66F0-8EA19527E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3400" y="3840683"/>
              <a:ext cx="3383513" cy="246595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4269DDD-70B8-C6C1-4146-C65C67100C62}"/>
                </a:ext>
              </a:extLst>
            </p:cNvPr>
            <p:cNvSpPr txBox="1"/>
            <p:nvPr/>
          </p:nvSpPr>
          <p:spPr>
            <a:xfrm>
              <a:off x="6197602" y="5887583"/>
              <a:ext cx="1978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Data storage vaults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260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DE623-1922-5E4C-A58C-6D53B8107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CCC38-4F31-960A-1470-55F3C42AC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57D01-AFCE-9792-2D3A-D9102A937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0C645F-16BC-BE71-3FDD-550F9182C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6765FC-6447-7CB0-56DD-BBCEF3EA1F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10" y="1797659"/>
            <a:ext cx="5208899" cy="367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7315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F6EA5-9AA0-7694-634D-2A894FD37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Keith McBride, U Chicago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E688A-84E0-DFD9-DB0D-8BE3F76DB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E8E680-95C6-419C-85F1-FB8837193C09}" type="slidenum">
              <a:rPr lang="en-US" smtClean="0"/>
              <a:t>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052B3B-3FAA-3E13-B3AC-31195635A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" y="292734"/>
            <a:ext cx="10779760" cy="606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000558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20616</TotalTime>
  <Words>929</Words>
  <Application>Microsoft Office PowerPoint</Application>
  <PresentationFormat>Widescreen</PresentationFormat>
  <Paragraphs>171</Paragraphs>
  <Slides>23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EB Garamond</vt:lpstr>
      <vt:lpstr>Gill Sans MT</vt:lpstr>
      <vt:lpstr>Depth</vt:lpstr>
      <vt:lpstr>The Payload for Ultrahigh Energy Observations (PUEO)  </vt:lpstr>
      <vt:lpstr>GZK-cosmic rays to BZ-neutrinos</vt:lpstr>
      <vt:lpstr>Radio neutrino detector landscape</vt:lpstr>
      <vt:lpstr>PUEO Design </vt:lpstr>
      <vt:lpstr>PUEO Builds on ANITA Heritage</vt:lpstr>
      <vt:lpstr>The Payload</vt:lpstr>
      <vt:lpstr>Main Instrument Antennas</vt:lpstr>
      <vt:lpstr>Main Instrument RF front-end</vt:lpstr>
      <vt:lpstr>Mitigating Payload Electronics Noise Emission</vt:lpstr>
      <vt:lpstr>Low Frequency Antennas</vt:lpstr>
      <vt:lpstr>DAQ and Trigger</vt:lpstr>
      <vt:lpstr>Deployables</vt:lpstr>
      <vt:lpstr>Flight path and ground calibration</vt:lpstr>
      <vt:lpstr>Telemetry and duty cycle</vt:lpstr>
      <vt:lpstr>Ground Calibration Event Reconstruction</vt:lpstr>
      <vt:lpstr>Outlook</vt:lpstr>
      <vt:lpstr>Thank you!</vt:lpstr>
      <vt:lpstr>Backup </vt:lpstr>
      <vt:lpstr>Assembling (and Disassembling) PUEO</vt:lpstr>
      <vt:lpstr>On Ice Testing Preflight</vt:lpstr>
      <vt:lpstr>Termination and recovery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Keith McBride</dc:creator>
  <cp:lastModifiedBy>Keith McBride</cp:lastModifiedBy>
  <cp:revision>1855</cp:revision>
  <dcterms:created xsi:type="dcterms:W3CDTF">2026-03-09T02:02:15Z</dcterms:created>
  <dcterms:modified xsi:type="dcterms:W3CDTF">2026-10-14T15:41:26Z</dcterms:modified>
</cp:coreProperties>
</file>