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25"/>
  </p:notesMasterIdLst>
  <p:sldIdLst>
    <p:sldId id="256" r:id="rId2"/>
    <p:sldId id="258" r:id="rId3"/>
    <p:sldId id="276" r:id="rId4"/>
    <p:sldId id="277" r:id="rId5"/>
    <p:sldId id="280" r:id="rId6"/>
    <p:sldId id="257" r:id="rId7"/>
    <p:sldId id="261" r:id="rId8"/>
    <p:sldId id="262" r:id="rId9"/>
    <p:sldId id="266" r:id="rId10"/>
    <p:sldId id="264" r:id="rId11"/>
    <p:sldId id="267" r:id="rId12"/>
    <p:sldId id="270" r:id="rId13"/>
    <p:sldId id="272" r:id="rId14"/>
    <p:sldId id="273" r:id="rId15"/>
    <p:sldId id="274" r:id="rId16"/>
    <p:sldId id="275" r:id="rId17"/>
    <p:sldId id="284" r:id="rId18"/>
    <p:sldId id="286" r:id="rId19"/>
    <p:sldId id="285" r:id="rId20"/>
    <p:sldId id="287" r:id="rId21"/>
    <p:sldId id="283" r:id="rId22"/>
    <p:sldId id="282" r:id="rId23"/>
    <p:sldId id="28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6600"/>
    <a:srgbClr val="19FF3F"/>
    <a:srgbClr val="65FF7F"/>
    <a:srgbClr val="D27A7A"/>
    <a:srgbClr val="4BB0FD"/>
    <a:srgbClr val="1B1B1B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72D666-15CA-7D50-62D7-1B1C29FCFEED}" v="69" dt="2026-10-13T20:36:29.9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2304E-70E7-4BA1-9EAD-C9AE5511D922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7207B-36F9-4758-9A70-1AF538E848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256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903377D-3F6F-497D-ACB0-856A3967F3DD}" type="datetime1">
              <a:rPr lang="en-US" smtClean="0"/>
              <a:t>10/14/26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77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BDEFF8-3A02-4FB3-BE86-985C651627D2}" type="datetime1">
              <a:rPr lang="en-US" smtClean="0"/>
              <a:t>10/14/26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906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036F43C2-6AD9-4D53-8124-825CDF613631}" type="datetime1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71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ABEFA-61B8-4DD5-BE64-CE38A82D40F9}" type="datetime1">
              <a:rPr lang="en-US" smtClean="0"/>
              <a:t>10/14/26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78478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A9CAF-D668-4759-848F-EE7C8B8B6E1C}" type="datetime1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2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C933896-EEDC-46A7-9EED-AA0CE850A0E2}" type="datetime1">
              <a:rPr lang="en-US" smtClean="0"/>
              <a:t>10/14/26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2079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745DE52-FB47-4523-B625-830EC65EE2FF}" type="datetime1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Dylan M.H. Leung  (The Ohio State University)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4234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142F4AD-6D39-40DA-9DD0-164351FE263A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2677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CE85DEE-E1AD-4B5A-A945-3AD5FF94F9B4}" type="datetime1">
              <a:rPr lang="en-US" smtClean="0"/>
              <a:t>10/14/26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1597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8963872E-30A9-4A0E-A609-D137C5F937CC}" type="datetime1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288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1974671B-9116-44FD-90F0-10B25714B94A}" type="datetime1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689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2E18F3F1-E3FC-487F-901C-E547FC1EEB7B}" type="datetime1">
              <a:rPr lang="en-US" smtClean="0"/>
              <a:t>10/14/26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52371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46193-EF92-449C-95C9-B9E2D5155B55}" type="datetime1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2069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BE6E770-00C0-4BFD-BC64-718D2B4056C2}" type="datetime1">
              <a:rPr lang="en-US" smtClean="0"/>
              <a:t>10/14/26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539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E7CB9675-58D2-4920-9E4C-E9188CDB4F4C}" type="datetime1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000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8A641BA2-E7FA-4796-A9EA-3591D169112D}" type="datetime1">
              <a:rPr lang="en-US" smtClean="0"/>
              <a:t>10/14/26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280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134F561-B9A3-4D86-8380-FAA0A435E5AA}" type="datetime1">
              <a:rPr lang="en-US" smtClean="0"/>
              <a:t>10/14/26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9431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EDA6731-0B24-4459-B9C9-24A77186EE8A}" type="datetime1">
              <a:rPr lang="en-US" smtClean="0"/>
              <a:t>10/14/26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8620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AAEC642-843C-422F-BD7A-CE33F7338D7C}" type="datetime1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512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3B60732-D03E-49A3-BEFF-E9E5DB3DA82F}" type="datetime1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9589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9ECEA8-3C5A-4866-840B-2AA9F2502F68}" type="datetime1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Dylan M.H. Leung  (The Ohio State University)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Quote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9699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D0AC690-92F4-43D7-A37A-CF9DFD55D174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7955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F4A8260-A577-46F1-9293-32BC82240F77}" type="datetime1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00190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8FA2436-8DFD-4C6C-83A2-101612B99C8D}" type="datetime1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6417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510B650-876E-412F-B02F-9D0D4396C442}" type="datetime1">
              <a:rPr lang="en-US" smtClean="0"/>
              <a:t>10/14/26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501775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4126A-5929-41DA-8BF1-503B1BECEEC0}" type="datetime1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8781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8E6D7-CED0-41C1-97D7-92FA560FD8C7}" type="datetime1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242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8C00A-58AA-7DEB-E846-D6EE5693DF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B199DB-7565-F149-251A-2A6A5C02C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5F230-9E51-6F4D-5898-3D2C78E72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797B2-2030-424B-9CE0-AD10CFC6FC4E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5D67E-3C8F-0EA4-B00A-0149DA3C2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2FA27-08C2-79AC-1EF6-B90C36CB3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850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F3921-9082-CA03-3252-5FF3D5090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4A162-347B-AE97-4C5E-A08153BBF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A7256-6E2F-6898-1D57-16CBBAA19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9B8A-425E-4145-8DAF-36CAE8682EA6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22D4B-0773-654F-AC9E-00739A98F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03F7B-F3F1-667E-1E5A-642083D57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2156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B30304-828B-516F-422A-3AABCB93A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6A1A-FB0A-4D4D-BA40-48D3E5754ED4}" type="datetime1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275CBD-403A-F38A-2DE3-BF618BB68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60863-17F7-B4A7-7D85-5082CDF7A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134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B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B60EB170-2D9A-4F52-9142-42BB0CDE2143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Dylan M.H. Leung  (The Ohio State University)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1507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  <p:sldLayoutId id="2147483728" r:id="rId26"/>
    <p:sldLayoutId id="2147483729" r:id="rId27"/>
    <p:sldLayoutId id="2147483730" r:id="rId28"/>
    <p:sldLayoutId id="2147483731" r:id="rId29"/>
    <p:sldLayoutId id="2147483732" r:id="rId30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7.png"/><Relationship Id="rId5" Type="http://schemas.openxmlformats.org/officeDocument/2006/relationships/image" Target="../media/image240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4.png"/><Relationship Id="rId5" Type="http://schemas.openxmlformats.org/officeDocument/2006/relationships/image" Target="../media/image330.png"/><Relationship Id="rId4" Type="http://schemas.openxmlformats.org/officeDocument/2006/relationships/image" Target="../media/image3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5FCF811-6CCA-49B3-A37F-23494920D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7" y="3726872"/>
            <a:ext cx="4413037" cy="28678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3E0F05-572F-099E-2DB0-151CF64E8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272" y="701650"/>
            <a:ext cx="10534072" cy="2387600"/>
          </a:xfrm>
        </p:spPr>
        <p:txBody>
          <a:bodyPr>
            <a:normAutofit fontScale="90000"/>
          </a:bodyPr>
          <a:lstStyle/>
          <a:p>
            <a:r>
              <a:rPr lang="en-US" b="1"/>
              <a:t>Time-Dependent Modeling of the TeV Cosmic-Ray Solar Shadow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A250FB-F876-3AF8-9510-A536E8ADF525}"/>
              </a:ext>
            </a:extLst>
          </p:cNvPr>
          <p:cNvSpPr txBox="1"/>
          <p:nvPr/>
        </p:nvSpPr>
        <p:spPr>
          <a:xfrm>
            <a:off x="749" y="6585732"/>
            <a:ext cx="384823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0" i="0" dirty="0">
                <a:solidFill>
                  <a:schemeClr val="bg1">
                    <a:lumMod val="65000"/>
                    <a:lumOff val="35000"/>
                  </a:schemeClr>
                </a:solidFill>
                <a:latin typeface="Microsoft YaHei"/>
                <a:ea typeface="Microsoft YaHei"/>
                <a:cs typeface="Microsoft YaHei"/>
              </a:rPr>
              <a:t>https://doi.org/10.1016/j.xinn.2024.100695 (AI-Edited)</a:t>
            </a:r>
            <a:endParaRPr lang="en-US" sz="1100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B22E5-79C8-97F0-34A5-8153C1FF1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B44FA2-FDAF-C24C-BC55-CF9F25DEF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BCC737-4942-80CC-C593-6FEB12B75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6794"/>
            <a:ext cx="9144000" cy="1655762"/>
          </a:xfrm>
          <a:solidFill>
            <a:srgbClr val="000000">
              <a:alpha val="50000"/>
            </a:srgb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/>
              <a:t>Dylan M.H. Leung, John Beacom, Jung Tsung Li, Annika Peter</a:t>
            </a:r>
          </a:p>
          <a:p>
            <a:r>
              <a:rPr lang="en-US" sz="2000"/>
              <a:t>The Ohio State University</a:t>
            </a:r>
          </a:p>
          <a:p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Center for Cosmology and </a:t>
            </a:r>
            <a:r>
              <a:rPr lang="en-US" sz="2000" dirty="0" err="1">
                <a:solidFill>
                  <a:srgbClr val="FFFFFF"/>
                </a:solidFill>
                <a:ea typeface="+mn-lt"/>
                <a:cs typeface="+mn-lt"/>
              </a:rPr>
              <a:t>AstroParticle</a:t>
            </a: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 Physics (CCAPP)</a:t>
            </a:r>
            <a:endParaRPr lang="en-US" sz="2000"/>
          </a:p>
        </p:txBody>
      </p:sp>
      <p:pic>
        <p:nvPicPr>
          <p:cNvPr id="4" name="Picture 3" descr="File:The Ohio State University Logo.jpg - Wikimedia Commons">
            <a:extLst>
              <a:ext uri="{FF2B5EF4-FFF2-40B4-BE49-F238E27FC236}">
                <a16:creationId xmlns:a16="http://schemas.microsoft.com/office/drawing/2014/main" id="{11823651-B48E-67DD-32E4-9620849C3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8583" y="5469982"/>
            <a:ext cx="1992600" cy="12819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EC03C8-42A1-869A-207A-EE8FDCB47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8186" y="5465204"/>
            <a:ext cx="2135838" cy="122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373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FED69F-7252-D216-21D1-BD7A373B95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03" t="48333" r="59575"/>
          <a:stretch>
            <a:fillRect/>
          </a:stretch>
        </p:blipFill>
        <p:spPr>
          <a:xfrm>
            <a:off x="4453302" y="1975433"/>
            <a:ext cx="3212664" cy="31724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E0C7A2-B812-C178-CB13-EECAA197527D}"/>
              </a:ext>
            </a:extLst>
          </p:cNvPr>
          <p:cNvSpPr txBox="1"/>
          <p:nvPr/>
        </p:nvSpPr>
        <p:spPr>
          <a:xfrm>
            <a:off x="4485313" y="5209351"/>
            <a:ext cx="3048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/>
              <a:t>DOI</a:t>
            </a:r>
            <a:r>
              <a:rPr lang="en-US" sz="1200"/>
              <a:t> 10.3847/1538-4357/ad3208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2993AD-9B80-50A5-A591-8DD6038E3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91" y="1960757"/>
            <a:ext cx="3587918" cy="31786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FB354E-374E-92B3-BFC9-22B7885825A6}"/>
              </a:ext>
            </a:extLst>
          </p:cNvPr>
          <p:cNvSpPr txBox="1"/>
          <p:nvPr/>
        </p:nvSpPr>
        <p:spPr>
          <a:xfrm>
            <a:off x="302577" y="5163185"/>
            <a:ext cx="256794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/>
              <a:t>2006.16298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D1738A7-5901-BF35-FC5C-7BDBD928E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099" y="1971675"/>
            <a:ext cx="3631209" cy="31645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7473CC5-7EA0-DD63-D554-6AE900CBA921}"/>
              </a:ext>
            </a:extLst>
          </p:cNvPr>
          <p:cNvSpPr txBox="1"/>
          <p:nvPr/>
        </p:nvSpPr>
        <p:spPr>
          <a:xfrm>
            <a:off x="8737940" y="5209351"/>
            <a:ext cx="28651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DOI: 10.1016/j.xinn.2024.100695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A115EBB-785F-8CBD-20C7-E1B232AC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43" y="226418"/>
            <a:ext cx="10520362" cy="487363"/>
          </a:xfrm>
        </p:spPr>
        <p:txBody>
          <a:bodyPr/>
          <a:lstStyle/>
          <a:p>
            <a:r>
              <a:rPr lang="en-US"/>
              <a:t>Solar shadow observations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D0F860-6F3A-6BD9-C046-C53B6867A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0F7E3E-0233-DA3B-549A-AD24621E9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2A128B-F4DD-2E75-F844-BC602158ABCB}"/>
              </a:ext>
            </a:extLst>
          </p:cNvPr>
          <p:cNvSpPr/>
          <p:nvPr/>
        </p:nvSpPr>
        <p:spPr>
          <a:xfrm>
            <a:off x="301943" y="1346604"/>
            <a:ext cx="3002141" cy="6029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err="1"/>
              <a:t>IceCube</a:t>
            </a:r>
            <a:r>
              <a:rPr lang="en-US"/>
              <a:t> 2016 (4 months)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5F6701-1EAE-471F-CD49-170B6BD8968D}"/>
              </a:ext>
            </a:extLst>
          </p:cNvPr>
          <p:cNvSpPr/>
          <p:nvPr/>
        </p:nvSpPr>
        <p:spPr>
          <a:xfrm>
            <a:off x="4437710" y="1363380"/>
            <a:ext cx="3002141" cy="6029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/>
              <a:t>HAWC 2019 (1 year)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28E032-5C47-99AE-194B-19C8EDE017B1}"/>
              </a:ext>
            </a:extLst>
          </p:cNvPr>
          <p:cNvSpPr/>
          <p:nvPr/>
        </p:nvSpPr>
        <p:spPr>
          <a:xfrm>
            <a:off x="8143099" y="1365718"/>
            <a:ext cx="3002141" cy="6029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/>
              <a:t>LHAASO 2021 (196 days)</a:t>
            </a:r>
          </a:p>
        </p:txBody>
      </p:sp>
    </p:spTree>
    <p:extLst>
      <p:ext uri="{BB962C8B-B14F-4D97-AF65-F5344CB8AC3E}">
        <p14:creationId xmlns:p14="http://schemas.microsoft.com/office/powerpoint/2010/main" val="82790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FE7F86F-2BE0-47AC-5A5A-262E0C98B97B}"/>
              </a:ext>
            </a:extLst>
          </p:cNvPr>
          <p:cNvSpPr/>
          <p:nvPr/>
        </p:nvSpPr>
        <p:spPr>
          <a:xfrm>
            <a:off x="6532563" y="1295040"/>
            <a:ext cx="838200" cy="6029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/>
              <a:t>Model</a:t>
            </a:r>
            <a:endParaRPr lang="en-US"/>
          </a:p>
        </p:txBody>
      </p:sp>
      <p:pic>
        <p:nvPicPr>
          <p:cNvPr id="4" name="Picture 3" descr="4 The Solar Magnetic Field Structure Of The Sun In - Magnetic Field Lines Of The Sun (1466x859), Png Download">
            <a:extLst>
              <a:ext uri="{FF2B5EF4-FFF2-40B4-BE49-F238E27FC236}">
                <a16:creationId xmlns:a16="http://schemas.microsoft.com/office/drawing/2014/main" id="{338BB602-F886-3370-2EFB-AF2159744C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61" t="11045" r="22" b="1698"/>
          <a:stretch>
            <a:fillRect/>
          </a:stretch>
        </p:blipFill>
        <p:spPr>
          <a:xfrm>
            <a:off x="6513593" y="1902819"/>
            <a:ext cx="5524681" cy="2768592"/>
          </a:xfrm>
          <a:prstGeom prst="rect">
            <a:avLst/>
          </a:prstGeom>
        </p:spPr>
      </p:pic>
      <p:pic>
        <p:nvPicPr>
          <p:cNvPr id="6" name="Picture 5" descr="Magnetograms">
            <a:extLst>
              <a:ext uri="{FF2B5EF4-FFF2-40B4-BE49-F238E27FC236}">
                <a16:creationId xmlns:a16="http://schemas.microsoft.com/office/drawing/2014/main" id="{E3097107-DA77-9351-6607-6F6851FBA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" y="1905543"/>
            <a:ext cx="2769870" cy="2765107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39DB502C-4B79-9F49-1CB6-59BAF9005686}"/>
              </a:ext>
            </a:extLst>
          </p:cNvPr>
          <p:cNvSpPr/>
          <p:nvPr/>
        </p:nvSpPr>
        <p:spPr>
          <a:xfrm>
            <a:off x="3576955" y="2791388"/>
            <a:ext cx="2788920" cy="7015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Physics calculation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3DCCA7-C285-E496-2FC8-0FA899794676}"/>
              </a:ext>
            </a:extLst>
          </p:cNvPr>
          <p:cNvSpPr txBox="1"/>
          <p:nvPr/>
        </p:nvSpPr>
        <p:spPr>
          <a:xfrm>
            <a:off x="301943" y="4994825"/>
            <a:ext cx="370332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/>
              <a:t>Photospheric magnetogram</a:t>
            </a:r>
          </a:p>
          <a:p>
            <a:r>
              <a:rPr lang="en-US"/>
              <a:t>(</a:t>
            </a:r>
            <a:r>
              <a:rPr lang="en-US" b="1"/>
              <a:t>Observed</a:t>
            </a:r>
            <a:r>
              <a:rPr lang="en-US"/>
              <a:t> through Zeeman effect)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BC558F-DFF2-6BA1-F1AC-B5D2BEECC9D2}"/>
              </a:ext>
            </a:extLst>
          </p:cNvPr>
          <p:cNvSpPr txBox="1"/>
          <p:nvPr/>
        </p:nvSpPr>
        <p:spPr>
          <a:xfrm>
            <a:off x="6747510" y="4994825"/>
            <a:ext cx="4937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Coronal field</a:t>
            </a:r>
          </a:p>
          <a:p>
            <a:r>
              <a:rPr lang="en-US"/>
              <a:t>(</a:t>
            </a:r>
            <a:r>
              <a:rPr lang="en-US" b="1"/>
              <a:t>Extrapolate</a:t>
            </a:r>
            <a:r>
              <a:rPr lang="en-US"/>
              <a:t> with different physics assumption)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F2D3F6-B009-66B6-08F4-664C0D4531D0}"/>
              </a:ext>
            </a:extLst>
          </p:cNvPr>
          <p:cNvSpPr/>
          <p:nvPr/>
        </p:nvSpPr>
        <p:spPr>
          <a:xfrm>
            <a:off x="487680" y="1295040"/>
            <a:ext cx="1508760" cy="6029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/>
              <a:t>Observation</a:t>
            </a:r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141144-C8DB-CBAC-3367-55477F7F86E6}"/>
              </a:ext>
            </a:extLst>
          </p:cNvPr>
          <p:cNvSpPr txBox="1"/>
          <p:nvPr/>
        </p:nvSpPr>
        <p:spPr>
          <a:xfrm>
            <a:off x="6183113" y="5759829"/>
            <a:ext cx="5922645" cy="47705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500">
                <a:solidFill>
                  <a:srgbClr val="C00000"/>
                </a:solidFill>
              </a:rPr>
              <a:t>No direct way to measure the coronal field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CA5DD66-8D91-9617-183A-A95371041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43" y="226418"/>
            <a:ext cx="10520362" cy="487363"/>
          </a:xfrm>
        </p:spPr>
        <p:txBody>
          <a:bodyPr/>
          <a:lstStyle/>
          <a:p>
            <a:r>
              <a:rPr lang="en-US"/>
              <a:t>Coronal field modeling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4F0E97-691D-0450-C9DD-FD584839A129}"/>
              </a:ext>
            </a:extLst>
          </p:cNvPr>
          <p:cNvSpPr txBox="1"/>
          <p:nvPr/>
        </p:nvSpPr>
        <p:spPr>
          <a:xfrm>
            <a:off x="6505575" y="1900237"/>
            <a:ext cx="8001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>
                    <a:lumMod val="76000"/>
                    <a:lumOff val="24000"/>
                  </a:schemeClr>
                </a:solidFill>
                <a:latin typeface="Arial Nova Light"/>
              </a:rPr>
              <a:t>CSSS</a:t>
            </a:r>
            <a:endParaRPr lang="en-US">
              <a:solidFill>
                <a:schemeClr val="bg1">
                  <a:lumMod val="76000"/>
                  <a:lumOff val="24000"/>
                </a:schemeClr>
              </a:solidFill>
            </a:endParaRPr>
          </a:p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612E0A-EB3F-2405-FFC1-62E5F3EA39A2}"/>
              </a:ext>
            </a:extLst>
          </p:cNvPr>
          <p:cNvSpPr txBox="1"/>
          <p:nvPr/>
        </p:nvSpPr>
        <p:spPr>
          <a:xfrm>
            <a:off x="9267825" y="1900237"/>
            <a:ext cx="8001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>
                    <a:lumMod val="76000"/>
                    <a:lumOff val="24000"/>
                  </a:schemeClr>
                </a:solidFill>
                <a:latin typeface="Arial Nova Light"/>
              </a:rPr>
              <a:t>PFSS</a:t>
            </a:r>
            <a:endParaRPr lang="en-US">
              <a:solidFill>
                <a:schemeClr val="bg1">
                  <a:lumMod val="76000"/>
                  <a:lumOff val="24000"/>
                </a:schemeClr>
              </a:solidFill>
            </a:endParaRPr>
          </a:p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2FAAB4-EA49-E19E-386C-1AC3A0392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smtClean="0"/>
              <a:t>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A8F62E-7481-C7AA-EE75-909BA2FEF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6F799B-7F58-C4F1-4C44-4235069712C0}"/>
              </a:ext>
            </a:extLst>
          </p:cNvPr>
          <p:cNvSpPr txBox="1"/>
          <p:nvPr/>
        </p:nvSpPr>
        <p:spPr>
          <a:xfrm>
            <a:off x="6410960" y="4658360"/>
            <a:ext cx="95504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0" i="0" u="none" strike="noStrike" baseline="0">
                <a:solidFill>
                  <a:srgbClr val="FFFFFF"/>
                </a:solidFill>
                <a:latin typeface="Arial Nova Light"/>
              </a:rPr>
              <a:t>1306.3009</a:t>
            </a:r>
            <a:r>
              <a:rPr sz="1200" b="0" i="0">
                <a:solidFill>
                  <a:srgbClr val="000000"/>
                </a:solidFill>
                <a:latin typeface="Arial Nova Light"/>
                <a:ea typeface="Arial Nova Light"/>
                <a:cs typeface="Arial Nova Light"/>
              </a:rPr>
              <a:t>​</a:t>
            </a:r>
            <a:endParaRPr lang="en-US"/>
          </a:p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F5DDEC-F1DA-A1CC-9C19-9409C1ADA5B0}"/>
              </a:ext>
            </a:extLst>
          </p:cNvPr>
          <p:cNvSpPr txBox="1"/>
          <p:nvPr/>
        </p:nvSpPr>
        <p:spPr>
          <a:xfrm>
            <a:off x="467360" y="4607560"/>
            <a:ext cx="141224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jhelioviewer.org</a:t>
            </a:r>
          </a:p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5A7E99-7D0C-1F0A-D0C2-E0905B00A6D4}"/>
              </a:ext>
            </a:extLst>
          </p:cNvPr>
          <p:cNvSpPr txBox="1"/>
          <p:nvPr/>
        </p:nvSpPr>
        <p:spPr>
          <a:xfrm>
            <a:off x="7365999" y="1214120"/>
            <a:ext cx="194056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  <a:latin typeface="Arial Nova Light"/>
              </a:rPr>
              <a:t>J </a:t>
            </a:r>
            <a:r>
              <a:rPr lang="en-US" dirty="0">
                <a:solidFill>
                  <a:srgbClr val="FFFFFF"/>
                </a:solidFill>
                <a:latin typeface="Arial"/>
                <a:cs typeface="Arial"/>
              </a:rPr>
              <a:t>≠</a:t>
            </a:r>
            <a:r>
              <a:rPr lang="en-US">
                <a:solidFill>
                  <a:srgbClr val="FFFFFF"/>
                </a:solidFill>
                <a:latin typeface="Arial Nova Light"/>
              </a:rPr>
              <a:t> 0 </a:t>
            </a:r>
            <a:endParaRPr lang="en-US"/>
          </a:p>
          <a:p>
            <a:pPr algn="r"/>
            <a:r>
              <a:rPr lang="en-US">
                <a:solidFill>
                  <a:srgbClr val="FFFFFF"/>
                </a:solidFill>
                <a:latin typeface="Arial Nova Light"/>
              </a:rPr>
              <a:t>(current included)</a:t>
            </a:r>
            <a:endParaRPr lang="en-US"/>
          </a:p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6DC9CD-948C-3160-1BE2-78ECFFA2EB3A}"/>
              </a:ext>
            </a:extLst>
          </p:cNvPr>
          <p:cNvSpPr txBox="1"/>
          <p:nvPr/>
        </p:nvSpPr>
        <p:spPr>
          <a:xfrm>
            <a:off x="10068558" y="1214120"/>
            <a:ext cx="194056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>
                <a:solidFill>
                  <a:srgbClr val="FFFFFF"/>
                </a:solidFill>
                <a:latin typeface="Arial Nova Light"/>
              </a:rPr>
              <a:t>J </a:t>
            </a:r>
            <a:r>
              <a:rPr lang="en-US">
                <a:solidFill>
                  <a:srgbClr val="FFFFFF"/>
                </a:solidFill>
                <a:latin typeface="Arial Nova Light"/>
                <a:cs typeface="Arial"/>
              </a:rPr>
              <a:t>=</a:t>
            </a:r>
            <a:r>
              <a:rPr lang="en-US">
                <a:solidFill>
                  <a:srgbClr val="FFFFFF"/>
                </a:solidFill>
                <a:latin typeface="Arial Nova Light"/>
              </a:rPr>
              <a:t> 0 </a:t>
            </a:r>
            <a:endParaRPr lang="en-US"/>
          </a:p>
          <a:p>
            <a:pPr algn="r"/>
            <a:r>
              <a:rPr lang="en-US">
                <a:solidFill>
                  <a:srgbClr val="FFFFFF"/>
                </a:solidFill>
                <a:latin typeface="Arial Nova Light"/>
              </a:rPr>
              <a:t>(current free)</a:t>
            </a:r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25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29B90-F854-5EAB-1DA7-9FFB01DBA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ED0FAC6-98FA-5E08-128F-F951AB854324}"/>
              </a:ext>
            </a:extLst>
          </p:cNvPr>
          <p:cNvSpPr txBox="1">
            <a:spLocks/>
          </p:cNvSpPr>
          <p:nvPr/>
        </p:nvSpPr>
        <p:spPr>
          <a:xfrm>
            <a:off x="301943" y="226418"/>
            <a:ext cx="10520362" cy="487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Correlation of coronal field and shadow </a:t>
            </a:r>
            <a:r>
              <a:rPr lang="en-US">
                <a:solidFill>
                  <a:srgbClr val="FF0000"/>
                </a:solidFill>
              </a:rPr>
              <a:t>depth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58E552-B510-0265-4C10-20A5AC741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71" y="1141138"/>
            <a:ext cx="4427353" cy="35528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324BB21-7DEC-9AAC-9A4C-D7A540C29A59}"/>
              </a:ext>
            </a:extLst>
          </p:cNvPr>
          <p:cNvSpPr txBox="1"/>
          <p:nvPr/>
        </p:nvSpPr>
        <p:spPr>
          <a:xfrm>
            <a:off x="609600" y="4767263"/>
            <a:ext cx="1304925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Nova Light"/>
              </a:rPr>
              <a:t>1306.3009</a:t>
            </a:r>
            <a:endParaRPr lang="en-US"/>
          </a:p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74F145-C5E7-899B-C0BF-630CBCD747E7}"/>
              </a:ext>
            </a:extLst>
          </p:cNvPr>
          <p:cNvSpPr txBox="1"/>
          <p:nvPr/>
        </p:nvSpPr>
        <p:spPr>
          <a:xfrm>
            <a:off x="226146" y="5319713"/>
            <a:ext cx="8685934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Anticorrelation of solar activity (Sunspot number) and </a:t>
            </a:r>
            <a:r>
              <a:rPr lang="en-US">
                <a:solidFill>
                  <a:srgbClr val="FF0000"/>
                </a:solidFill>
              </a:rPr>
              <a:t>central depth</a:t>
            </a:r>
          </a:p>
          <a:p>
            <a:pPr marL="285750" indent="-285750">
              <a:buFont typeface="Arial"/>
              <a:buChar char="•"/>
            </a:pP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/>
              <a:t>CSSS model better produce the </a:t>
            </a:r>
            <a:r>
              <a:rPr lang="en-US">
                <a:solidFill>
                  <a:srgbClr val="FF0000"/>
                </a:solidFill>
              </a:rPr>
              <a:t>central depth variation</a:t>
            </a:r>
            <a:r>
              <a:rPr lang="en-US"/>
              <a:t> than PFSS</a:t>
            </a:r>
          </a:p>
          <a:p>
            <a:pPr marL="285750" indent="-285750">
              <a:buFont typeface="Arial"/>
              <a:buChar char="•"/>
            </a:pP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FF0000"/>
                </a:solidFill>
              </a:rPr>
              <a:t>Deficit</a:t>
            </a:r>
            <a:r>
              <a:rPr lang="en-US"/>
              <a:t> and </a:t>
            </a:r>
            <a:r>
              <a:rPr lang="en-US" err="1"/>
              <a:t>photospheric</a:t>
            </a:r>
            <a:r>
              <a:rPr lang="en-US"/>
              <a:t> field magnitude correlation is latitude dependent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DF7BFC-110A-9613-C5C7-261D8FE569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351" r="-290"/>
          <a:stretch>
            <a:fillRect/>
          </a:stretch>
        </p:blipFill>
        <p:spPr>
          <a:xfrm>
            <a:off x="7502836" y="2965618"/>
            <a:ext cx="3967493" cy="21714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8AECCA-EEE7-C919-7905-F0792C6490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180" r="-234" b="66962"/>
          <a:stretch>
            <a:fillRect/>
          </a:stretch>
        </p:blipFill>
        <p:spPr>
          <a:xfrm>
            <a:off x="7502835" y="771235"/>
            <a:ext cx="3965254" cy="21444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FFD4E6-D32D-BE51-3E82-2EEFD0C06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4839" y="1603664"/>
            <a:ext cx="197428" cy="4548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C3C90D-277B-CC2A-05D5-6690A00AB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2530" y="3596987"/>
            <a:ext cx="197428" cy="4548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ABD38C1-BD6A-6012-BE48-AD5DE3556E78}"/>
              </a:ext>
            </a:extLst>
          </p:cNvPr>
          <p:cNvSpPr txBox="1"/>
          <p:nvPr/>
        </p:nvSpPr>
        <p:spPr>
          <a:xfrm>
            <a:off x="7471675" y="5136718"/>
            <a:ext cx="257954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Arial Nova Light"/>
              </a:rPr>
              <a:t>DOI 10.3847/1538-4357/ad3208</a:t>
            </a:r>
          </a:p>
          <a:p>
            <a:endParaRPr lang="en-US" sz="1200"/>
          </a:p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2C9CEB-3E7A-70E6-45B2-E9EF09F8D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03037-A8FA-1C10-A160-08C1F91C1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</p:spTree>
    <p:extLst>
      <p:ext uri="{BB962C8B-B14F-4D97-AF65-F5344CB8AC3E}">
        <p14:creationId xmlns:p14="http://schemas.microsoft.com/office/powerpoint/2010/main" val="1361130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4634E-3CC9-7FBB-B778-9225DCA23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88" y="2568546"/>
            <a:ext cx="11229975" cy="1325563"/>
          </a:xfrm>
        </p:spPr>
        <p:txBody>
          <a:bodyPr>
            <a:normAutofit/>
          </a:bodyPr>
          <a:lstStyle/>
          <a:p>
            <a:r>
              <a:rPr lang="en-US" sz="4000"/>
              <a:t>Make use of shadow </a:t>
            </a:r>
            <a:r>
              <a:rPr lang="en-US" sz="4000" b="1"/>
              <a:t>morphology</a:t>
            </a:r>
            <a:r>
              <a:rPr lang="en-US" sz="4000"/>
              <a:t> instead of depth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0A1FBB-E976-F8C5-E672-D946BC9ED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530115-434C-B3C2-160E-F9848D596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</p:spTree>
    <p:extLst>
      <p:ext uri="{BB962C8B-B14F-4D97-AF65-F5344CB8AC3E}">
        <p14:creationId xmlns:p14="http://schemas.microsoft.com/office/powerpoint/2010/main" val="4125909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B34608-6314-0CB6-F8F1-91C137DE98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8074"/>
          <a:stretch>
            <a:fillRect/>
          </a:stretch>
        </p:blipFill>
        <p:spPr>
          <a:xfrm>
            <a:off x="273370" y="1982799"/>
            <a:ext cx="4557710" cy="38652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1D40DC-DEDE-646A-0BE1-39191AA142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482"/>
          <a:stretch>
            <a:fillRect/>
          </a:stretch>
        </p:blipFill>
        <p:spPr>
          <a:xfrm>
            <a:off x="6857269" y="2251940"/>
            <a:ext cx="5334731" cy="2814084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FE16B480-0963-EDF1-80AF-9402F9C4B08E}"/>
              </a:ext>
            </a:extLst>
          </p:cNvPr>
          <p:cNvSpPr/>
          <p:nvPr/>
        </p:nvSpPr>
        <p:spPr>
          <a:xfrm>
            <a:off x="5324475" y="3159760"/>
            <a:ext cx="1229360" cy="660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345AC7-72C1-4D47-0B57-C4B2E8D01AB8}"/>
              </a:ext>
            </a:extLst>
          </p:cNvPr>
          <p:cNvSpPr txBox="1"/>
          <p:nvPr/>
        </p:nvSpPr>
        <p:spPr>
          <a:xfrm>
            <a:off x="5824167" y="5070547"/>
            <a:ext cx="4691433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/>
              <a:t>More irregular, less symmetric,</a:t>
            </a:r>
          </a:p>
          <a:p>
            <a:r>
              <a:rPr lang="en-US"/>
              <a:t>shape evolve with the rotation of the Sun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7865172-FE80-5AD0-A910-5A22086FC2F8}"/>
              </a:ext>
            </a:extLst>
          </p:cNvPr>
          <p:cNvCxnSpPr>
            <a:cxnSpLocks/>
          </p:cNvCxnSpPr>
          <p:nvPr/>
        </p:nvCxnSpPr>
        <p:spPr>
          <a:xfrm flipV="1">
            <a:off x="6935470" y="4612548"/>
            <a:ext cx="311150" cy="4862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3D4D07F-19A6-B505-8326-90D2E0FCD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1027835"/>
            <a:ext cx="5919788" cy="344488"/>
          </a:xfrm>
        </p:spPr>
        <p:txBody>
          <a:bodyPr>
            <a:normAutofit fontScale="90000"/>
          </a:bodyPr>
          <a:lstStyle/>
          <a:p>
            <a:r>
              <a:rPr lang="en-US" sz="2200"/>
              <a:t>We need to focus on short exposure 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2FF306-77CB-9023-794E-E8C2AB11AD76}"/>
              </a:ext>
            </a:extLst>
          </p:cNvPr>
          <p:cNvSpPr txBox="1"/>
          <p:nvPr/>
        </p:nvSpPr>
        <p:spPr>
          <a:xfrm>
            <a:off x="5695314" y="5723175"/>
            <a:ext cx="6219826" cy="964267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Might contain useful information of the underlying B field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A96A92C-D7A8-5171-8FE6-DDCC2CC9453F}"/>
              </a:ext>
            </a:extLst>
          </p:cNvPr>
          <p:cNvSpPr txBox="1">
            <a:spLocks/>
          </p:cNvSpPr>
          <p:nvPr/>
        </p:nvSpPr>
        <p:spPr>
          <a:xfrm>
            <a:off x="301943" y="226418"/>
            <a:ext cx="10520362" cy="487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Shadow morphology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EDBE4E-C04C-B445-F2DC-5F77DD480FA2}"/>
              </a:ext>
            </a:extLst>
          </p:cNvPr>
          <p:cNvSpPr/>
          <p:nvPr/>
        </p:nvSpPr>
        <p:spPr>
          <a:xfrm>
            <a:off x="271463" y="1538288"/>
            <a:ext cx="3000375" cy="4524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Month averaged shadow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CACED0-4AA1-94B9-EE0C-BA45627A5552}"/>
              </a:ext>
            </a:extLst>
          </p:cNvPr>
          <p:cNvSpPr/>
          <p:nvPr/>
        </p:nvSpPr>
        <p:spPr>
          <a:xfrm>
            <a:off x="6848475" y="1790495"/>
            <a:ext cx="2066925" cy="4524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Daily shadow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4F3077-06E2-435C-8434-E023E7FEA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E704521-11CE-5331-A08B-C2E5A919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39DCF9E-EFCA-A1F5-A82B-995E2EF98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4706" y="772189"/>
            <a:ext cx="2979494" cy="12942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1C2ECD6-B24E-2D3D-4AD8-DCC2ED2E7370}"/>
              </a:ext>
            </a:extLst>
          </p:cNvPr>
          <p:cNvSpPr txBox="1"/>
          <p:nvPr/>
        </p:nvSpPr>
        <p:spPr>
          <a:xfrm>
            <a:off x="10861233" y="2016713"/>
            <a:ext cx="14836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(LHAASO 2024)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C889EE-BB08-53C6-38FE-4543DFD2071A}"/>
              </a:ext>
            </a:extLst>
          </p:cNvPr>
          <p:cNvSpPr txBox="1"/>
          <p:nvPr/>
        </p:nvSpPr>
        <p:spPr>
          <a:xfrm>
            <a:off x="8915400" y="530355"/>
            <a:ext cx="32192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Daily shadow first reported by LHAASO </a:t>
            </a:r>
          </a:p>
        </p:txBody>
      </p:sp>
    </p:spTree>
    <p:extLst>
      <p:ext uri="{BB962C8B-B14F-4D97-AF65-F5344CB8AC3E}">
        <p14:creationId xmlns:p14="http://schemas.microsoft.com/office/powerpoint/2010/main" val="1280566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D9437E5-41B1-691C-CAAB-862C994102B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B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DEB101F-DD48-5BCD-1278-B4A3A2020D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076"/>
          <a:stretch>
            <a:fillRect/>
          </a:stretch>
        </p:blipFill>
        <p:spPr>
          <a:xfrm>
            <a:off x="1945401" y="92074"/>
            <a:ext cx="8885397" cy="67155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A8BC75D-C938-08FA-AFAF-820912733D8E}"/>
              </a:ext>
            </a:extLst>
          </p:cNvPr>
          <p:cNvSpPr txBox="1"/>
          <p:nvPr/>
        </p:nvSpPr>
        <p:spPr>
          <a:xfrm>
            <a:off x="1409700" y="1408499"/>
            <a:ext cx="2406650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500">
                <a:solidFill>
                  <a:schemeClr val="bg1"/>
                </a:solidFill>
                <a:highlight>
                  <a:srgbClr val="FFFF00"/>
                </a:highlight>
              </a:rPr>
              <a:t>Negative proton</a:t>
            </a:r>
            <a:r>
              <a:rPr lang="en-US" sz="1500">
                <a:solidFill>
                  <a:schemeClr val="bg1"/>
                </a:solidFill>
              </a:rPr>
              <a:t> </a:t>
            </a:r>
            <a:r>
              <a:rPr lang="en-US" sz="1500">
                <a:solidFill>
                  <a:schemeClr val="tx1">
                    <a:lumMod val="76000"/>
                  </a:schemeClr>
                </a:solidFill>
              </a:rPr>
              <a:t>shoot horizontally from the plane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9097C8-5B7D-A4FE-8F6B-58344FB5BE71}"/>
              </a:ext>
            </a:extLst>
          </p:cNvPr>
          <p:cNvSpPr txBox="1"/>
          <p:nvPr/>
        </p:nvSpPr>
        <p:spPr>
          <a:xfrm>
            <a:off x="7448550" y="346849"/>
            <a:ext cx="240665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>
                <a:solidFill>
                  <a:srgbClr val="D27A7A"/>
                </a:solidFill>
              </a:rPr>
              <a:t>Off trajectory registered as shadow off region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94F419-4FBB-4B9F-F6C0-83524F74DE5A}"/>
              </a:ext>
            </a:extLst>
          </p:cNvPr>
          <p:cNvSpPr txBox="1"/>
          <p:nvPr/>
        </p:nvSpPr>
        <p:spPr>
          <a:xfrm>
            <a:off x="3594100" y="2582048"/>
            <a:ext cx="2406650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500">
                <a:solidFill>
                  <a:srgbClr val="92D050"/>
                </a:solidFill>
              </a:rPr>
              <a:t>Hit trajectory registered as shadow on region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3FCF81-6FC4-9A63-DD8C-AE8277250363}"/>
              </a:ext>
            </a:extLst>
          </p:cNvPr>
          <p:cNvSpPr txBox="1"/>
          <p:nvPr/>
        </p:nvSpPr>
        <p:spPr>
          <a:xfrm>
            <a:off x="3194049" y="6077584"/>
            <a:ext cx="2806701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500">
                <a:solidFill>
                  <a:schemeClr val="tx1">
                    <a:lumMod val="76000"/>
                  </a:schemeClr>
                </a:solidFill>
              </a:rPr>
              <a:t>All trajectories that never reach the plane was not simulated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D402FA1-F695-A5C2-E48C-833DF739F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43" y="226418"/>
            <a:ext cx="10520362" cy="487363"/>
          </a:xfrm>
        </p:spPr>
        <p:txBody>
          <a:bodyPr/>
          <a:lstStyle/>
          <a:p>
            <a:r>
              <a:rPr lang="en-US"/>
              <a:t>Back tracing simulation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A15C61-3306-A08C-0F67-1ABC1F0C3789}"/>
              </a:ext>
            </a:extLst>
          </p:cNvPr>
          <p:cNvSpPr txBox="1"/>
          <p:nvPr/>
        </p:nvSpPr>
        <p:spPr>
          <a:xfrm>
            <a:off x="9385298" y="2209761"/>
            <a:ext cx="2806701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500" dirty="0">
                <a:solidFill>
                  <a:schemeClr val="tx1">
                    <a:lumMod val="76000"/>
                  </a:schemeClr>
                </a:solidFill>
              </a:rPr>
              <a:t>The Sun do not rotate during the simulation</a:t>
            </a:r>
            <a:endParaRPr lang="en-US" dirty="0">
              <a:solidFill>
                <a:schemeClr val="tx1">
                  <a:lumMod val="76000"/>
                </a:schemeClr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D6204BE-8D92-F2F7-1366-D99DF161F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A87842-5A1E-B3B4-3A95-DD6758A9525B}"/>
              </a:ext>
            </a:extLst>
          </p:cNvPr>
          <p:cNvSpPr txBox="1"/>
          <p:nvPr/>
        </p:nvSpPr>
        <p:spPr>
          <a:xfrm>
            <a:off x="2066843" y="5188951"/>
            <a:ext cx="1648699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/>
              <a:t>Observer plane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EBD52A-3942-7362-46AB-3BFF1577B72D}"/>
              </a:ext>
            </a:extLst>
          </p:cNvPr>
          <p:cNvSpPr txBox="1"/>
          <p:nvPr/>
        </p:nvSpPr>
        <p:spPr>
          <a:xfrm>
            <a:off x="9977120" y="5857240"/>
            <a:ext cx="208280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0" i="0" u="none" strike="noStrike" baseline="0">
                <a:solidFill>
                  <a:srgbClr val="FFFFFF"/>
                </a:solidFill>
                <a:latin typeface="Arial Nova Light"/>
              </a:rPr>
              <a:t>Backward time</a:t>
            </a:r>
            <a:r>
              <a:rPr sz="2200" b="0" i="0">
                <a:solidFill>
                  <a:srgbClr val="000000"/>
                </a:solidFill>
                <a:latin typeface="Arial Nova Light"/>
                <a:ea typeface="Arial Nova Light"/>
                <a:cs typeface="Arial Nova Light"/>
              </a:rPr>
              <a:t>​</a:t>
            </a:r>
            <a:endParaRPr lang="en-US" sz="2200"/>
          </a:p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2A141F8-0411-E341-A796-670C243C50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" r="48543" b="380"/>
          <a:stretch>
            <a:fillRect/>
          </a:stretch>
        </p:blipFill>
        <p:spPr>
          <a:xfrm>
            <a:off x="9025674" y="5529964"/>
            <a:ext cx="874955" cy="121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178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6E72E-3596-4703-8B2F-3CEF635E3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D6219DB-A0F3-BE62-475E-B1A875B23DD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B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C3C0C8-E6B2-94ED-3CAF-EF3B2BD821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03" b="4481"/>
          <a:stretch>
            <a:fillRect/>
          </a:stretch>
        </p:blipFill>
        <p:spPr>
          <a:xfrm>
            <a:off x="1799935" y="179133"/>
            <a:ext cx="9732241" cy="65315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4D6741-EA54-74F6-852B-C718F0F3AF4A}"/>
              </a:ext>
            </a:extLst>
          </p:cNvPr>
          <p:cNvSpPr txBox="1"/>
          <p:nvPr/>
        </p:nvSpPr>
        <p:spPr>
          <a:xfrm>
            <a:off x="7467600" y="422274"/>
            <a:ext cx="35941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>
                <a:solidFill>
                  <a:srgbClr val="D27A7A"/>
                </a:solidFill>
              </a:rPr>
              <a:t>Proton coming from infinity bend and reach the observer plane (shadow off)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A28A4F-3AE2-EFAF-5637-D3F108B41329}"/>
              </a:ext>
            </a:extLst>
          </p:cNvPr>
          <p:cNvSpPr txBox="1"/>
          <p:nvPr/>
        </p:nvSpPr>
        <p:spPr>
          <a:xfrm>
            <a:off x="3543300" y="2125018"/>
            <a:ext cx="2406650" cy="7848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500">
                <a:solidFill>
                  <a:srgbClr val="92D050"/>
                </a:solidFill>
              </a:rPr>
              <a:t>Proton coming from the sun mean it is being blocked (shadow on)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01EE4A-97B8-3648-4CF6-9A6CCFFA1D30}"/>
              </a:ext>
            </a:extLst>
          </p:cNvPr>
          <p:cNvSpPr txBox="1"/>
          <p:nvPr/>
        </p:nvSpPr>
        <p:spPr>
          <a:xfrm>
            <a:off x="1244600" y="1374854"/>
            <a:ext cx="2946400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500">
                <a:solidFill>
                  <a:schemeClr val="bg1"/>
                </a:solidFill>
                <a:highlight>
                  <a:srgbClr val="FFFF00"/>
                </a:highlight>
              </a:rPr>
              <a:t>Proton</a:t>
            </a:r>
            <a:r>
              <a:rPr lang="en-US" sz="1500">
                <a:solidFill>
                  <a:schemeClr val="tx1">
                    <a:lumMod val="76000"/>
                  </a:schemeClr>
                </a:solidFill>
              </a:rPr>
              <a:t> that reach the plane from every possible directions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D129D38-5208-DF7D-2FCF-E87082700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43" y="226418"/>
            <a:ext cx="10520362" cy="487363"/>
          </a:xfrm>
        </p:spPr>
        <p:txBody>
          <a:bodyPr/>
          <a:lstStyle/>
          <a:p>
            <a:r>
              <a:rPr lang="en-US"/>
              <a:t>Back tracing simulation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FCD7C-B98A-BD4D-FCD8-4DCAB5796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8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0231A0-982F-5344-0733-4BA297B5635B}"/>
              </a:ext>
            </a:extLst>
          </p:cNvPr>
          <p:cNvSpPr txBox="1"/>
          <p:nvPr/>
        </p:nvSpPr>
        <p:spPr>
          <a:xfrm>
            <a:off x="3194049" y="6077584"/>
            <a:ext cx="2806701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500">
                <a:solidFill>
                  <a:schemeClr val="tx1">
                    <a:lumMod val="76000"/>
                  </a:schemeClr>
                </a:solidFill>
              </a:rPr>
              <a:t>All trajectories that never reach the plane was not simulated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ECEA6D-0F98-31F7-D675-18C1B71D467A}"/>
              </a:ext>
            </a:extLst>
          </p:cNvPr>
          <p:cNvSpPr txBox="1"/>
          <p:nvPr/>
        </p:nvSpPr>
        <p:spPr>
          <a:xfrm>
            <a:off x="2066843" y="5188951"/>
            <a:ext cx="1648699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/>
              <a:t>Observer plane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15B6DA-D87E-A2A5-24A9-04B13E7E5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0" t="826" r="2675" b="-669"/>
          <a:stretch>
            <a:fillRect/>
          </a:stretch>
        </p:blipFill>
        <p:spPr>
          <a:xfrm>
            <a:off x="9168838" y="5543819"/>
            <a:ext cx="809800" cy="12263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3B5CA6-029E-9108-F60C-463F99E60306}"/>
              </a:ext>
            </a:extLst>
          </p:cNvPr>
          <p:cNvSpPr txBox="1"/>
          <p:nvPr/>
        </p:nvSpPr>
        <p:spPr>
          <a:xfrm>
            <a:off x="9977120" y="5857240"/>
            <a:ext cx="208280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>
                <a:solidFill>
                  <a:srgbClr val="FFFFFF"/>
                </a:solidFill>
                <a:latin typeface="Arial Nova Light"/>
              </a:rPr>
              <a:t>Forward</a:t>
            </a:r>
            <a:r>
              <a:rPr lang="en-US" sz="2200" b="0" i="0" u="none" strike="noStrike" baseline="0">
                <a:solidFill>
                  <a:srgbClr val="FFFFFF"/>
                </a:solidFill>
                <a:latin typeface="Arial Nova Light"/>
              </a:rPr>
              <a:t> time</a:t>
            </a:r>
            <a:r>
              <a:rPr sz="2200" b="0" i="0" dirty="0">
                <a:solidFill>
                  <a:srgbClr val="000000"/>
                </a:solidFill>
                <a:latin typeface="Arial Nova Light"/>
                <a:ea typeface="Arial Nova Light"/>
                <a:cs typeface="Arial Nova Light"/>
              </a:rPr>
              <a:t>​</a:t>
            </a:r>
            <a:endParaRPr lang="en-US" sz="2200" dirty="0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54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26511-DE97-3A91-6274-DD906DD0A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108" y="3027754"/>
            <a:ext cx="10515600" cy="1325563"/>
          </a:xfrm>
        </p:spPr>
        <p:txBody>
          <a:bodyPr>
            <a:normAutofit/>
          </a:bodyPr>
          <a:lstStyle/>
          <a:p>
            <a:r>
              <a:rPr lang="en-US" sz="5000"/>
              <a:t>Shadow of multipole expansion field</a:t>
            </a:r>
            <a:br>
              <a:rPr lang="en-US"/>
            </a:br>
            <a:endParaRPr lang="en-US" sz="39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15BDFC-A3D8-0C1E-6A6D-2DC0A82D7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B4B03-403E-6AB5-4939-3445D35FC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</p:spTree>
    <p:extLst>
      <p:ext uri="{BB962C8B-B14F-4D97-AF65-F5344CB8AC3E}">
        <p14:creationId xmlns:p14="http://schemas.microsoft.com/office/powerpoint/2010/main" val="119898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33D1C-80BD-7992-0BD8-886C5431D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F12F5E0E-1723-D1D5-B8F7-8C6DC346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273" y="254708"/>
            <a:ext cx="5757621" cy="327719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866AB8F-59D1-EDB4-097A-B2A869E81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273" y="3535387"/>
            <a:ext cx="5757621" cy="327719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7994F16-D8A5-F0FD-A4A3-11494849A4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55" y="3536950"/>
            <a:ext cx="5757621" cy="32771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6CD8E0-963D-270F-CAC5-A5CB00432E07}"/>
              </a:ext>
            </a:extLst>
          </p:cNvPr>
          <p:cNvSpPr txBox="1"/>
          <p:nvPr/>
        </p:nvSpPr>
        <p:spPr>
          <a:xfrm>
            <a:off x="617517" y="2571210"/>
            <a:ext cx="4576763" cy="86177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500" dirty="0">
                <a:solidFill>
                  <a:srgbClr val="C00000"/>
                </a:solidFill>
              </a:rPr>
              <a:t>Shadow shape have to do with the coronal field topology 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94F5273-64A3-BCCE-3A47-9C63AE2A0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43" y="226418"/>
            <a:ext cx="10520362" cy="487363"/>
          </a:xfrm>
        </p:spPr>
        <p:txBody>
          <a:bodyPr/>
          <a:lstStyle/>
          <a:p>
            <a:r>
              <a:rPr lang="en-US"/>
              <a:t>Multipole expansion field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A3ABBA1-0EBD-3BDF-32CB-DE83B4F00872}"/>
              </a:ext>
            </a:extLst>
          </p:cNvPr>
          <p:cNvSpPr txBox="1"/>
          <p:nvPr/>
        </p:nvSpPr>
        <p:spPr>
          <a:xfrm>
            <a:off x="3111141" y="817747"/>
            <a:ext cx="245098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FFFF"/>
                </a:solidFill>
                <a:latin typeface="Arial Nova Light"/>
                <a:cs typeface="Segoe UI"/>
              </a:rPr>
              <a:t>Overlap </a:t>
            </a:r>
            <a:r>
              <a:rPr lang="en-US" sz="1600"/>
              <a:t>→</a:t>
            </a:r>
            <a:r>
              <a:rPr lang="en-US" sz="1600">
                <a:solidFill>
                  <a:srgbClr val="FFFFFF"/>
                </a:solidFill>
                <a:latin typeface="Arial Nova Light"/>
                <a:cs typeface="Segoe UI"/>
              </a:rPr>
              <a:t> Shadow On</a:t>
            </a:r>
            <a:endParaRPr lang="en-US" sz="1600">
              <a:cs typeface="Segoe UI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4E5E02A-4D3C-5EA4-5B8E-2F7661E3DB09}"/>
              </a:ext>
            </a:extLst>
          </p:cNvPr>
          <p:cNvSpPr/>
          <p:nvPr/>
        </p:nvSpPr>
        <p:spPr>
          <a:xfrm>
            <a:off x="3600449" y="1147761"/>
            <a:ext cx="942975" cy="923925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48C92FD-7494-06F4-3594-9E66A93854B5}"/>
              </a:ext>
            </a:extLst>
          </p:cNvPr>
          <p:cNvSpPr/>
          <p:nvPr/>
        </p:nvSpPr>
        <p:spPr>
          <a:xfrm>
            <a:off x="3600448" y="1147761"/>
            <a:ext cx="942975" cy="923925"/>
          </a:xfrm>
          <a:prstGeom prst="pie">
            <a:avLst/>
          </a:prstGeom>
          <a:solidFill>
            <a:schemeClr val="accent5"/>
          </a:solidFill>
          <a:ln w="28575">
            <a:solidFill>
              <a:schemeClr val="accent5"/>
            </a:solidFill>
          </a:ln>
          <a:effectLst>
            <a:outerShdw blurRad="63500" dist="38100" dir="270000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0318191-8F13-7712-3B2B-BF2524DECB1B}"/>
              </a:ext>
            </a:extLst>
          </p:cNvPr>
          <p:cNvCxnSpPr>
            <a:cxnSpLocks/>
          </p:cNvCxnSpPr>
          <p:nvPr/>
        </p:nvCxnSpPr>
        <p:spPr>
          <a:xfrm>
            <a:off x="4098579" y="1601992"/>
            <a:ext cx="259502" cy="3903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42662D3-D702-419B-6091-3CE8A51D1FF4}"/>
              </a:ext>
            </a:extLst>
          </p:cNvPr>
          <p:cNvSpPr txBox="1"/>
          <p:nvPr/>
        </p:nvSpPr>
        <p:spPr>
          <a:xfrm>
            <a:off x="919163" y="1585913"/>
            <a:ext cx="2747963" cy="8903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4BB0FD"/>
                </a:solidFill>
                <a:latin typeface="Arial Nova Light"/>
              </a:rPr>
              <a:t>Set of Lorentz force direction in the sector</a:t>
            </a:r>
            <a:endParaRPr lang="en-US" sz="1600">
              <a:solidFill>
                <a:srgbClr val="4BB0FD"/>
              </a:solidFill>
            </a:endParaRPr>
          </a:p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3D4A240-1B7A-FDFB-72ED-C76CECEC1B74}"/>
              </a:ext>
            </a:extLst>
          </p:cNvPr>
          <p:cNvSpPr txBox="1"/>
          <p:nvPr/>
        </p:nvSpPr>
        <p:spPr>
          <a:xfrm>
            <a:off x="3600450" y="2031664"/>
            <a:ext cx="3057525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0000"/>
                </a:solidFill>
                <a:latin typeface="Arial Nova Light"/>
                <a:ea typeface="Segoe UI"/>
                <a:cs typeface="Segoe UI"/>
              </a:rPr>
              <a:t>Force pointing to </a:t>
            </a:r>
            <a:r>
              <a:rPr lang="en-US" sz="1600" b="0" i="0" u="none" strike="noStrike" baseline="0">
                <a:solidFill>
                  <a:srgbClr val="FF0000"/>
                </a:solidFill>
                <a:latin typeface="Arial Nova Light"/>
                <a:ea typeface="Segoe UI"/>
                <a:cs typeface="Segoe UI"/>
              </a:rPr>
              <a:t>the </a:t>
            </a:r>
            <a:r>
              <a:rPr lang="en-US" sz="1600">
                <a:solidFill>
                  <a:srgbClr val="FF0000"/>
                </a:solidFill>
                <a:latin typeface="Arial Nova Light"/>
                <a:ea typeface="Segoe UI"/>
                <a:cs typeface="Segoe UI"/>
              </a:rPr>
              <a:t>center</a:t>
            </a:r>
            <a:r>
              <a:rPr lang="en-US" sz="1600" b="0" i="0">
                <a:solidFill>
                  <a:srgbClr val="FF0000"/>
                </a:solidFill>
                <a:latin typeface="Arial Nova Light"/>
                <a:ea typeface="Segoe UI"/>
                <a:cs typeface="Segoe UI"/>
              </a:rPr>
              <a:t>​</a:t>
            </a:r>
          </a:p>
          <a:p>
            <a:pPr algn="ctr" rtl="0"/>
            <a:r>
              <a:rPr lang="en-US" sz="1800" b="0" i="0">
                <a:solidFill>
                  <a:srgbClr val="FFFFFF"/>
                </a:solidFill>
                <a:latin typeface="Arial Nova Light"/>
                <a:ea typeface="Segoe UI"/>
                <a:cs typeface="Segoe UI"/>
              </a:rPr>
              <a:t>​</a:t>
            </a:r>
          </a:p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9D361B-C91E-6534-46FF-A1608F0E1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10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D7A91-4166-AFD6-A0AB-FCA709FEB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0106DB-B97C-734D-7386-E13507D6867F}"/>
              </a:ext>
            </a:extLst>
          </p:cNvPr>
          <p:cNvSpPr txBox="1"/>
          <p:nvPr/>
        </p:nvSpPr>
        <p:spPr>
          <a:xfrm>
            <a:off x="283106" y="771715"/>
            <a:ext cx="2143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FFFF"/>
                </a:solidFill>
                <a:latin typeface="Arial Nova Light"/>
                <a:cs typeface="Segoe UI"/>
              </a:rPr>
              <a:t>In each sector:</a:t>
            </a:r>
            <a:endParaRPr lang="en-US" sz="160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710073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DF61D-D28B-A737-A236-1F89907A5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1B5DA-62B3-E203-6686-B9C17D18E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0493" y="2988803"/>
            <a:ext cx="6210300" cy="1325563"/>
          </a:xfrm>
        </p:spPr>
        <p:txBody>
          <a:bodyPr>
            <a:normAutofit/>
          </a:bodyPr>
          <a:lstStyle/>
          <a:p>
            <a:r>
              <a:rPr lang="en-US" sz="5000"/>
              <a:t>Shadow of PFSS field </a:t>
            </a:r>
            <a:br>
              <a:rPr lang="en-US"/>
            </a:br>
            <a:endParaRPr lang="en-US" sz="39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B25176-3E03-AC5A-470D-9A6CF1569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11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D4B887-9D53-80E8-DD03-0E12BD7F2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</p:spTree>
    <p:extLst>
      <p:ext uri="{BB962C8B-B14F-4D97-AF65-F5344CB8AC3E}">
        <p14:creationId xmlns:p14="http://schemas.microsoft.com/office/powerpoint/2010/main" val="2253209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E3390-8C33-A5AC-FEA7-88DA01FAD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81E228D-1645-265A-3088-6A213C15E6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72" r="283" b="-276"/>
          <a:stretch>
            <a:fillRect/>
          </a:stretch>
        </p:blipFill>
        <p:spPr>
          <a:xfrm>
            <a:off x="2173674" y="1533383"/>
            <a:ext cx="3233339" cy="31792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C6549F-1302-495E-058A-0A717F554D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704" r="-247"/>
          <a:stretch>
            <a:fillRect/>
          </a:stretch>
        </p:blipFill>
        <p:spPr>
          <a:xfrm>
            <a:off x="1263892" y="5053330"/>
            <a:ext cx="3317408" cy="177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ECE9B7-EB14-6636-C967-B141893049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1852" b="-35"/>
          <a:stretch>
            <a:fillRect/>
          </a:stretch>
        </p:blipFill>
        <p:spPr>
          <a:xfrm>
            <a:off x="6872972" y="1436401"/>
            <a:ext cx="3937535" cy="44931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8C7648-604F-8557-D287-8B183EF4730D}"/>
              </a:ext>
            </a:extLst>
          </p:cNvPr>
          <p:cNvSpPr txBox="1"/>
          <p:nvPr/>
        </p:nvSpPr>
        <p:spPr>
          <a:xfrm>
            <a:off x="6670040" y="5848771"/>
            <a:ext cx="4536354" cy="86177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500" dirty="0">
                <a:solidFill>
                  <a:srgbClr val="C00000"/>
                </a:solidFill>
              </a:rPr>
              <a:t>&gt;TeV shadow mainly form within the 1.05 -  1.35 R</a:t>
            </a:r>
            <a:r>
              <a:rPr lang="en-US" sz="1600" dirty="0">
                <a:solidFill>
                  <a:srgbClr val="C00000"/>
                </a:solidFill>
              </a:rPr>
              <a:t>☉</a:t>
            </a:r>
            <a:r>
              <a:rPr lang="en-US" sz="2500" dirty="0">
                <a:solidFill>
                  <a:srgbClr val="C00000"/>
                </a:solidFill>
              </a:rPr>
              <a:t> region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524B957-90F4-EF67-A828-42A22B1BF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43" y="226418"/>
            <a:ext cx="10520362" cy="487363"/>
          </a:xfrm>
        </p:spPr>
        <p:txBody>
          <a:bodyPr/>
          <a:lstStyle/>
          <a:p>
            <a:r>
              <a:rPr lang="en-US"/>
              <a:t>Where the shadow is formed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B5CA98-7870-E110-01B0-33347349B912}"/>
              </a:ext>
            </a:extLst>
          </p:cNvPr>
          <p:cNvSpPr/>
          <p:nvPr/>
        </p:nvSpPr>
        <p:spPr>
          <a:xfrm>
            <a:off x="7532866" y="4165807"/>
            <a:ext cx="3209819" cy="10900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2B4ECDE-49A6-F69C-7A4B-0275704FEBBF}"/>
              </a:ext>
            </a:extLst>
          </p:cNvPr>
          <p:cNvCxnSpPr>
            <a:cxnSpLocks/>
          </p:cNvCxnSpPr>
          <p:nvPr/>
        </p:nvCxnSpPr>
        <p:spPr>
          <a:xfrm flipV="1">
            <a:off x="7751428" y="4991593"/>
            <a:ext cx="255795" cy="8571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29961C8-8D8B-D45E-23A1-FD42B0993003}"/>
              </a:ext>
            </a:extLst>
          </p:cNvPr>
          <p:cNvSpPr txBox="1"/>
          <p:nvPr/>
        </p:nvSpPr>
        <p:spPr>
          <a:xfrm>
            <a:off x="758516" y="1038324"/>
            <a:ext cx="4328160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FFFF"/>
                </a:solidFill>
                <a:latin typeface="Arial Nova Light"/>
              </a:rPr>
              <a:t>Trak the shadow evolution during the simulation</a:t>
            </a:r>
            <a:endParaRPr lang="en-US"/>
          </a:p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9E0B0B-8303-3C71-E96A-5CC439B9559B}"/>
              </a:ext>
            </a:extLst>
          </p:cNvPr>
          <p:cNvSpPr txBox="1"/>
          <p:nvPr/>
        </p:nvSpPr>
        <p:spPr>
          <a:xfrm>
            <a:off x="416559" y="4739640"/>
            <a:ext cx="5527040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FFFF"/>
                </a:solidFill>
                <a:latin typeface="Arial Nova Light"/>
              </a:rPr>
              <a:t>Determine the characteristic distance of shadow formation</a:t>
            </a:r>
            <a:endParaRPr lang="en-US"/>
          </a:p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74A5D1-3BDD-0189-26CB-211BC0D946A1}"/>
              </a:ext>
            </a:extLst>
          </p:cNvPr>
          <p:cNvSpPr txBox="1"/>
          <p:nvPr/>
        </p:nvSpPr>
        <p:spPr>
          <a:xfrm>
            <a:off x="6762364" y="1075780"/>
            <a:ext cx="4328160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FFFF"/>
                </a:solidFill>
                <a:latin typeface="Arial Nova Light"/>
              </a:rPr>
              <a:t>Repeat for all energy and Carrington rotation</a:t>
            </a:r>
            <a:endParaRPr lang="en-US"/>
          </a:p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FA31C8-333E-C683-FCB2-2D4DEDDDE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83AB9-58F8-FC84-E088-429E91827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51B917E-0B67-44A5-6017-5FED02554609}"/>
              </a:ext>
            </a:extLst>
          </p:cNvPr>
          <p:cNvCxnSpPr>
            <a:cxnSpLocks/>
          </p:cNvCxnSpPr>
          <p:nvPr/>
        </p:nvCxnSpPr>
        <p:spPr>
          <a:xfrm flipH="1" flipV="1">
            <a:off x="4387442" y="5942330"/>
            <a:ext cx="892182" cy="978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A9B3ECE-55EE-DC6E-388C-1E02B33039CD}"/>
                  </a:ext>
                </a:extLst>
              </p:cNvPr>
              <p:cNvSpPr txBox="1"/>
              <p:nvPr/>
            </p:nvSpPr>
            <p:spPr>
              <a:xfrm>
                <a:off x="4596371" y="5816263"/>
                <a:ext cx="1931506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𝑚𝑖𝑑</m:t>
                          </m:r>
                        </m:sub>
                      </m:sSub>
                    </m:oMath>
                  </m:oMathPara>
                </a14:m>
                <a:endParaRPr lang="en-US" b="0"/>
              </a:p>
              <a:p>
                <a:r>
                  <a:rPr lang="en-US" sz="1200"/>
                  <a:t>Shadow forming distance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A9B3ECE-55EE-DC6E-388C-1E02B3303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371" y="5816263"/>
                <a:ext cx="1931506" cy="553998"/>
              </a:xfrm>
              <a:prstGeom prst="rect">
                <a:avLst/>
              </a:prstGeom>
              <a:blipFill>
                <a:blip r:embed="rId5"/>
                <a:stretch>
                  <a:fillRect l="-315" b="-6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03EE4AB0-D3B7-923F-0C99-9A86D7390D54}"/>
              </a:ext>
            </a:extLst>
          </p:cNvPr>
          <p:cNvSpPr txBox="1"/>
          <p:nvPr/>
        </p:nvSpPr>
        <p:spPr>
          <a:xfrm>
            <a:off x="1142605" y="752615"/>
            <a:ext cx="369092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>
                <a:solidFill>
                  <a:schemeClr val="accent1"/>
                </a:solidFill>
              </a:rPr>
              <a:t>Carrington rotation 2280,    7.5 TeV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6714AF7-304E-4BB7-CF0C-75EF4B86F764}"/>
              </a:ext>
            </a:extLst>
          </p:cNvPr>
          <p:cNvSpPr txBox="1"/>
          <p:nvPr/>
        </p:nvSpPr>
        <p:spPr>
          <a:xfrm>
            <a:off x="6670040" y="753473"/>
            <a:ext cx="453635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>
                <a:solidFill>
                  <a:schemeClr val="accent1"/>
                </a:solidFill>
              </a:rPr>
              <a:t>Carrington rotation 2145 – 2280,    1 – 100 TeV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599B15-0184-D8D6-BE2C-05230A69079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621" t="10855" r="3966" b="14803"/>
          <a:stretch>
            <a:fillRect/>
          </a:stretch>
        </p:blipFill>
        <p:spPr>
          <a:xfrm>
            <a:off x="302979" y="2113395"/>
            <a:ext cx="1755949" cy="176905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44D54FC-04D3-E776-82C8-EDACFC1858B5}"/>
              </a:ext>
            </a:extLst>
          </p:cNvPr>
          <p:cNvSpPr/>
          <p:nvPr/>
        </p:nvSpPr>
        <p:spPr>
          <a:xfrm>
            <a:off x="284478" y="1839985"/>
            <a:ext cx="682108" cy="3997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b="1"/>
              <a:t>Final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42C65D-30D6-E489-A7F5-C1A0F7EBDC04}"/>
              </a:ext>
            </a:extLst>
          </p:cNvPr>
          <p:cNvSpPr/>
          <p:nvPr/>
        </p:nvSpPr>
        <p:spPr>
          <a:xfrm>
            <a:off x="2173314" y="1345838"/>
            <a:ext cx="1434871" cy="3766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b="1"/>
              <a:t>Intermediate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23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67F0A-2FF8-194D-037B-E281AE480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5DD3-5472-946A-C05F-9FBC0C06A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4675" y="2084548"/>
            <a:ext cx="8502650" cy="2478389"/>
          </a:xfrm>
        </p:spPr>
        <p:txBody>
          <a:bodyPr>
            <a:noAutofit/>
          </a:bodyPr>
          <a:lstStyle/>
          <a:p>
            <a:pPr algn="ctr"/>
            <a:r>
              <a:rPr lang="en-US" sz="5000"/>
              <a:t>Correlation of the PFSS field and the shadow shape?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829155-C616-AC25-E28B-5928FE780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13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E254B0-D237-D44E-0CE8-3D2C2DBA8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</p:spTree>
    <p:extLst>
      <p:ext uri="{BB962C8B-B14F-4D97-AF65-F5344CB8AC3E}">
        <p14:creationId xmlns:p14="http://schemas.microsoft.com/office/powerpoint/2010/main" val="4099399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487EA-3E2B-D969-1D5D-9C85D9C95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482FD08-07D6-0727-258A-33DC791B713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B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978AB37-473C-AEAB-26D8-99F71AEBC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66" y="713782"/>
            <a:ext cx="4203577" cy="33730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FFB8DA-C230-590F-84EF-2A4AC98A4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29" y="609138"/>
            <a:ext cx="4616774" cy="34776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0F6584-6A7E-8A8B-4A8F-DD9D43F7DAAE}"/>
              </a:ext>
            </a:extLst>
          </p:cNvPr>
          <p:cNvSpPr txBox="1"/>
          <p:nvPr/>
        </p:nvSpPr>
        <p:spPr>
          <a:xfrm>
            <a:off x="434109" y="4139205"/>
            <a:ext cx="4203577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dirty="0"/>
              <a:t>Individual shadow is collected at different facing angle of the Sun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Assuming coronal field is static in a single Carrington rotation (27 days)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23092B-8954-00F1-6E17-A5EDF688777C}"/>
              </a:ext>
            </a:extLst>
          </p:cNvPr>
          <p:cNvSpPr txBox="1"/>
          <p:nvPr/>
        </p:nvSpPr>
        <p:spPr>
          <a:xfrm>
            <a:off x="5542856" y="3719488"/>
            <a:ext cx="6319177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/>
              <a:t>Individual shadow is projected on the same sphere surface to form a global shadow map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36F5D4A-1FAA-7575-0846-B78DBE5C2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43" y="226418"/>
            <a:ext cx="10520362" cy="487363"/>
          </a:xfrm>
        </p:spPr>
        <p:txBody>
          <a:bodyPr/>
          <a:lstStyle/>
          <a:p>
            <a:r>
              <a:rPr lang="en-US" dirty="0"/>
              <a:t>Global shadow map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A24977-1DAA-AB0F-36CE-471179A48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14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4AF6563-ED5B-0D4D-F84C-8A0C7C0E4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F531B89-CBCE-B9F6-4AA3-2585C25B3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8514" y="4457172"/>
            <a:ext cx="5474546" cy="193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90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54D578-35D4-379E-D579-60C40DC1C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48" y="843280"/>
            <a:ext cx="4976722" cy="5734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721B1A-5CD7-CCF2-F262-69916AA38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24" y="1196659"/>
            <a:ext cx="5523395" cy="502619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965993D-83C1-8355-54A4-CD498822D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43" y="226418"/>
            <a:ext cx="10520362" cy="487363"/>
          </a:xfrm>
        </p:spPr>
        <p:txBody>
          <a:bodyPr/>
          <a:lstStyle/>
          <a:p>
            <a:r>
              <a:rPr lang="en-US" dirty="0"/>
              <a:t>Global shadow map (</a:t>
            </a:r>
            <a:r>
              <a:rPr lang="en-US" dirty="0" err="1"/>
              <a:t>CarRot</a:t>
            </a:r>
            <a:r>
              <a:rPr lang="en-US" dirty="0"/>
              <a:t> 2145)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8DD3D3-478E-F330-C572-A465CBB4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15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D0ED85-8D8E-8D5F-D1E0-DC30C3415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F82E7C5-2E37-B681-0406-639AB36B71DF}"/>
              </a:ext>
            </a:extLst>
          </p:cNvPr>
          <p:cNvSpPr/>
          <p:nvPr/>
        </p:nvSpPr>
        <p:spPr>
          <a:xfrm>
            <a:off x="7622485" y="4737100"/>
            <a:ext cx="666750" cy="6667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32068B-2EC6-637C-08EE-D4237D5786B4}"/>
              </a:ext>
            </a:extLst>
          </p:cNvPr>
          <p:cNvSpPr txBox="1"/>
          <p:nvPr/>
        </p:nvSpPr>
        <p:spPr>
          <a:xfrm>
            <a:off x="7601053" y="4824804"/>
            <a:ext cx="81025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>
                <a:latin typeface="Aptos"/>
              </a:rPr>
              <a:t>Sun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386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B65580-63C7-A99B-50D4-1CF5D73CB4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26" t="24440" r="10460" b="50737"/>
          <a:stretch>
            <a:fillRect/>
          </a:stretch>
        </p:blipFill>
        <p:spPr>
          <a:xfrm>
            <a:off x="756977" y="3710070"/>
            <a:ext cx="7361144" cy="26876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9A7FDA-2467-298A-A62B-A4B349DFA3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6834"/>
          <a:stretch>
            <a:fillRect/>
          </a:stretch>
        </p:blipFill>
        <p:spPr>
          <a:xfrm>
            <a:off x="9204479" y="4553372"/>
            <a:ext cx="2859581" cy="15870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A336DBF-B391-15A9-6781-8C0CA88CCAA1}"/>
                  </a:ext>
                </a:extLst>
              </p:cNvPr>
              <p:cNvSpPr txBox="1"/>
              <p:nvPr/>
            </p:nvSpPr>
            <p:spPr>
              <a:xfrm>
                <a:off x="9297897" y="3674569"/>
                <a:ext cx="2836053" cy="118494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500" dirty="0">
                    <a:latin typeface="Aptos"/>
                  </a:rPr>
                  <a:t>Tangential field at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𝑚𝑖𝑑</m:t>
                        </m:r>
                      </m:sub>
                    </m:sSub>
                  </m:oMath>
                </a14:m>
                <a:r>
                  <a:rPr lang="en-US" sz="2800" dirty="0"/>
                  <a:t> </a:t>
                </a:r>
                <a:r>
                  <a:rPr lang="en-US" sz="2500" dirty="0">
                    <a:latin typeface="Aptos"/>
                  </a:rPr>
                  <a:t>shell</a:t>
                </a:r>
                <a:endParaRPr lang="en-US" dirty="0"/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A336DBF-B391-15A9-6781-8C0CA88CC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7897" y="3674569"/>
                <a:ext cx="2836053" cy="1184940"/>
              </a:xfrm>
              <a:prstGeom prst="rect">
                <a:avLst/>
              </a:prstGeom>
              <a:blipFill>
                <a:blip r:embed="rId4"/>
                <a:stretch>
                  <a:fillRect l="-3441" t="-4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39A181F2-7AEE-A2B2-5915-0E09336764E3}"/>
              </a:ext>
            </a:extLst>
          </p:cNvPr>
          <p:cNvSpPr txBox="1">
            <a:spLocks/>
          </p:cNvSpPr>
          <p:nvPr/>
        </p:nvSpPr>
        <p:spPr>
          <a:xfrm>
            <a:off x="301943" y="226418"/>
            <a:ext cx="10520362" cy="4873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Global shadow and tangential field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AAD08-A6C9-2A76-A10A-0E012CA9F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16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FEE3DE-1221-49A8-145F-19AA4A844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91907D5-B7DE-FDD5-2CBE-6D4094D9459A}"/>
              </a:ext>
            </a:extLst>
          </p:cNvPr>
          <p:cNvCxnSpPr/>
          <p:nvPr/>
        </p:nvCxnSpPr>
        <p:spPr>
          <a:xfrm flipH="1">
            <a:off x="7919207" y="4085439"/>
            <a:ext cx="1285272" cy="77407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428BAEF7-6B84-E499-0090-9CB960DA98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4815"/>
          <a:stretch>
            <a:fillRect/>
          </a:stretch>
        </p:blipFill>
        <p:spPr>
          <a:xfrm>
            <a:off x="758531" y="962608"/>
            <a:ext cx="7790434" cy="266113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25C24E6-E6D5-6BFA-0814-478EC2F5D28D}"/>
              </a:ext>
            </a:extLst>
          </p:cNvPr>
          <p:cNvSpPr/>
          <p:nvPr/>
        </p:nvSpPr>
        <p:spPr>
          <a:xfrm>
            <a:off x="151922" y="730085"/>
            <a:ext cx="2836053" cy="487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7500 GeV, </a:t>
            </a:r>
            <a:r>
              <a:rPr lang="en-US" b="1" dirty="0" err="1"/>
              <a:t>CarRot</a:t>
            </a:r>
            <a:r>
              <a:rPr lang="en-US" b="1" dirty="0"/>
              <a:t> 2145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23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3B132-E5E3-C61E-A950-C3E29A3AA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9D5F9D-9C0E-650F-F965-C1137ED8E9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26" t="24440" r="10460" b="50737"/>
          <a:stretch>
            <a:fillRect/>
          </a:stretch>
        </p:blipFill>
        <p:spPr>
          <a:xfrm>
            <a:off x="756977" y="3710070"/>
            <a:ext cx="7361144" cy="26876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D3B386-4C6C-EC36-F7B6-D938447FA9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4815"/>
          <a:stretch>
            <a:fillRect/>
          </a:stretch>
        </p:blipFill>
        <p:spPr>
          <a:xfrm>
            <a:off x="758531" y="962608"/>
            <a:ext cx="7790434" cy="266113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3ECEA58-02F8-5D51-384D-F8B5001224B1}"/>
              </a:ext>
            </a:extLst>
          </p:cNvPr>
          <p:cNvSpPr txBox="1">
            <a:spLocks/>
          </p:cNvSpPr>
          <p:nvPr/>
        </p:nvSpPr>
        <p:spPr>
          <a:xfrm>
            <a:off x="301943" y="226418"/>
            <a:ext cx="10520362" cy="4873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Global shadow and tangential field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1">
                <a:extLst>
                  <a:ext uri="{FF2B5EF4-FFF2-40B4-BE49-F238E27FC236}">
                    <a16:creationId xmlns:a16="http://schemas.microsoft.com/office/drawing/2014/main" id="{7ACC8F06-9EF3-3EEB-E510-CE15C8DB3D17}"/>
                  </a:ext>
                </a:extLst>
              </p:cNvPr>
              <p:cNvSpPr txBox="1"/>
              <p:nvPr/>
            </p:nvSpPr>
            <p:spPr>
              <a:xfrm>
                <a:off x="8690854" y="875564"/>
                <a:ext cx="3093869" cy="400110"/>
              </a:xfrm>
              <a:prstGeom prst="rect">
                <a:avLst/>
              </a:prstGeom>
              <a:noFill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𝑑𝑖𝑟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𝑐𝑜h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FF66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FF66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6600"/>
                              </a:solidFill>
                              <a:latin typeface="Cambria Math" panose="02040503050406030204" pitchFamily="18" charset="0"/>
                            </a:rPr>
                            <m:t>𝑙𝑎𝑡</m:t>
                          </m:r>
                        </m:sub>
                      </m:sSub>
                    </m:oMath>
                  </m:oMathPara>
                </a14:m>
                <a:endParaRPr lang="en-US" sz="2000" b="0"/>
              </a:p>
            </p:txBody>
          </p:sp>
        </mc:Choice>
        <mc:Fallback xmlns="">
          <p:sp>
            <p:nvSpPr>
              <p:cNvPr id="4" name="TextBox 1">
                <a:extLst>
                  <a:ext uri="{FF2B5EF4-FFF2-40B4-BE49-F238E27FC236}">
                    <a16:creationId xmlns:a16="http://schemas.microsoft.com/office/drawing/2014/main" id="{7ACC8F06-9EF3-3EEB-E510-CE15C8DB3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854" y="875564"/>
                <a:ext cx="3093869" cy="400110"/>
              </a:xfrm>
              <a:prstGeom prst="rect">
                <a:avLst/>
              </a:prstGeom>
              <a:blipFill>
                <a:blip r:embed="rId3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09E974-D1FA-C2A1-8657-3AC2109DF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0BD1A-10F8-CD50-D578-1BBDB2299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DBFC6DE-4077-706C-23B5-3216032A8D74}"/>
                  </a:ext>
                </a:extLst>
              </p:cNvPr>
              <p:cNvSpPr/>
              <p:nvPr/>
            </p:nvSpPr>
            <p:spPr>
              <a:xfrm>
                <a:off x="8670039" y="3518737"/>
                <a:ext cx="3377648" cy="1550528"/>
              </a:xfrm>
              <a:prstGeom prst="rect">
                <a:avLst/>
              </a:prstGeom>
              <a:solidFill>
                <a:srgbClr val="19FF3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𝑐𝑜h</m:t>
                        </m:r>
                      </m:sub>
                    </m:sSub>
                  </m:oMath>
                </a14:m>
                <a:r>
                  <a:rPr lang="en-US" sz="2000">
                    <a:solidFill>
                      <a:schemeClr val="bg1"/>
                    </a:solidFill>
                  </a:rPr>
                  <a:t> : Avoid radial divergent vector region.</a:t>
                </a:r>
                <a:endParaRPr lang="en-US" sz="200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DBFC6DE-4077-706C-23B5-3216032A8D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0039" y="3518737"/>
                <a:ext cx="3377648" cy="1550528"/>
              </a:xfrm>
              <a:prstGeom prst="rect">
                <a:avLst/>
              </a:prstGeom>
              <a:blipFill>
                <a:blip r:embed="rId4"/>
                <a:stretch>
                  <a:fillRect l="-1619" r="-3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7373AB4-B746-0EC5-06B4-3F3C1292DE96}"/>
                  </a:ext>
                </a:extLst>
              </p:cNvPr>
              <p:cNvSpPr/>
              <p:nvPr/>
            </p:nvSpPr>
            <p:spPr>
              <a:xfrm>
                <a:off x="8670039" y="5207172"/>
                <a:ext cx="3377648" cy="1550528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𝑙𝑎𝑡</m:t>
                        </m:r>
                      </m:sub>
                    </m:sSub>
                  </m:oMath>
                </a14:m>
                <a:r>
                  <a:rPr lang="en-US" sz="2000">
                    <a:solidFill>
                      <a:schemeClr val="bg1"/>
                    </a:solidFill>
                  </a:rPr>
                  <a:t> : Suppress the high and low latitude region.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7373AB4-B746-0EC5-06B4-3F3C1292DE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0039" y="5207172"/>
                <a:ext cx="3377648" cy="1550528"/>
              </a:xfrm>
              <a:prstGeom prst="rect">
                <a:avLst/>
              </a:prstGeom>
              <a:blipFill>
                <a:blip r:embed="rId5"/>
                <a:stretch>
                  <a:fillRect l="-18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>
            <a:extLst>
              <a:ext uri="{FF2B5EF4-FFF2-40B4-BE49-F238E27FC236}">
                <a16:creationId xmlns:a16="http://schemas.microsoft.com/office/drawing/2014/main" id="{2B355EDB-7525-A33C-76DB-ABEC3C7046E9}"/>
              </a:ext>
            </a:extLst>
          </p:cNvPr>
          <p:cNvSpPr/>
          <p:nvPr/>
        </p:nvSpPr>
        <p:spPr>
          <a:xfrm>
            <a:off x="3093720" y="4109720"/>
            <a:ext cx="1051560" cy="660400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2B5EC2F-3841-C433-4150-C9C27CCC45DD}"/>
              </a:ext>
            </a:extLst>
          </p:cNvPr>
          <p:cNvSpPr/>
          <p:nvPr/>
        </p:nvSpPr>
        <p:spPr>
          <a:xfrm>
            <a:off x="4437549" y="4846320"/>
            <a:ext cx="1051560" cy="995680"/>
          </a:xfrm>
          <a:prstGeom prst="ellipse">
            <a:avLst/>
          </a:prstGeom>
          <a:noFill/>
          <a:ln w="28575">
            <a:solidFill>
              <a:srgbClr val="19FF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DB7F0E-73F9-66BC-6333-B804621A2758}"/>
              </a:ext>
            </a:extLst>
          </p:cNvPr>
          <p:cNvSpPr/>
          <p:nvPr/>
        </p:nvSpPr>
        <p:spPr>
          <a:xfrm>
            <a:off x="1555750" y="6019800"/>
            <a:ext cx="6330950" cy="298450"/>
          </a:xfrm>
          <a:prstGeom prst="rect">
            <a:avLst/>
          </a:prstGeom>
          <a:noFill/>
          <a:ln w="28575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9B8718-78F6-4236-F478-D582A9408E4B}"/>
              </a:ext>
            </a:extLst>
          </p:cNvPr>
          <p:cNvSpPr/>
          <p:nvPr/>
        </p:nvSpPr>
        <p:spPr>
          <a:xfrm>
            <a:off x="1555750" y="4147820"/>
            <a:ext cx="6330950" cy="298450"/>
          </a:xfrm>
          <a:prstGeom prst="rect">
            <a:avLst/>
          </a:prstGeom>
          <a:noFill/>
          <a:ln w="28575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0C5C319-4ABB-649D-8E33-A49215DC1459}"/>
                  </a:ext>
                </a:extLst>
              </p:cNvPr>
              <p:cNvSpPr/>
              <p:nvPr/>
            </p:nvSpPr>
            <p:spPr>
              <a:xfrm>
                <a:off x="8690854" y="1446693"/>
                <a:ext cx="3275174" cy="1991543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𝑑𝑖𝑟</m:t>
                        </m:r>
                      </m:sub>
                    </m:sSub>
                  </m:oMath>
                </a14:m>
                <a:r>
                  <a:rPr lang="en-US">
                    <a:solidFill>
                      <a:schemeClr val="bg1"/>
                    </a:solidFill>
                  </a:rPr>
                  <a:t> : Choose the correct direction to produce center pointing Lorentz force.</a:t>
                </a:r>
              </a:p>
              <a:p>
                <a:endParaRPr lang="en-US">
                  <a:solidFill>
                    <a:schemeClr val="bg1"/>
                  </a:solidFill>
                </a:endParaRPr>
              </a:p>
              <a:p>
                <a:r>
                  <a:rPr lang="en-US" sz="1400">
                    <a:solidFill>
                      <a:schemeClr val="bg1"/>
                    </a:solidFill>
                  </a:rPr>
                  <a:t>Left for northern hemisphere</a:t>
                </a:r>
              </a:p>
              <a:p>
                <a:r>
                  <a:rPr lang="en-US" sz="1400">
                    <a:solidFill>
                      <a:schemeClr val="bg1"/>
                    </a:solidFill>
                  </a:rPr>
                  <a:t>Right for southern hemisphere</a:t>
                </a: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0C5C319-4ABB-649D-8E33-A49215DC14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854" y="1446693"/>
                <a:ext cx="3275174" cy="1991543"/>
              </a:xfrm>
              <a:prstGeom prst="rect">
                <a:avLst/>
              </a:prstGeom>
              <a:blipFill>
                <a:blip r:embed="rId6"/>
                <a:stretch>
                  <a:fillRect l="-1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16B1109F-391E-7481-2863-87D5EBDCA5F0}"/>
              </a:ext>
            </a:extLst>
          </p:cNvPr>
          <p:cNvSpPr/>
          <p:nvPr/>
        </p:nvSpPr>
        <p:spPr>
          <a:xfrm>
            <a:off x="151922" y="730085"/>
            <a:ext cx="2836053" cy="487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7500 GeV, </a:t>
            </a:r>
            <a:r>
              <a:rPr lang="en-US" b="1" dirty="0" err="1"/>
              <a:t>CarRot</a:t>
            </a:r>
            <a:r>
              <a:rPr lang="en-US" b="1" dirty="0"/>
              <a:t> 2145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02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A78A8-5E96-2D50-8624-E8CC87F29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765AAE-3F14-1EA0-9AAC-8820C277F5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2" t="49254" r="10326" b="27379"/>
          <a:stretch>
            <a:fillRect/>
          </a:stretch>
        </p:blipFill>
        <p:spPr>
          <a:xfrm>
            <a:off x="756977" y="3831183"/>
            <a:ext cx="7366916" cy="25300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043334-3CC0-CB1B-C372-8656582F7B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4815"/>
          <a:stretch>
            <a:fillRect/>
          </a:stretch>
        </p:blipFill>
        <p:spPr>
          <a:xfrm>
            <a:off x="758531" y="962608"/>
            <a:ext cx="7790434" cy="266113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8E402DD-9BD5-D9E3-B4D6-F793AFF84860}"/>
              </a:ext>
            </a:extLst>
          </p:cNvPr>
          <p:cNvSpPr txBox="1">
            <a:spLocks/>
          </p:cNvSpPr>
          <p:nvPr/>
        </p:nvSpPr>
        <p:spPr>
          <a:xfrm>
            <a:off x="301943" y="226418"/>
            <a:ext cx="10520362" cy="4873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Global shadow and tangential field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F369DE-0AED-A914-EF70-CD585B9BC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0045B-7B39-6861-F341-6D9E4FC4F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1">
                <a:extLst>
                  <a:ext uri="{FF2B5EF4-FFF2-40B4-BE49-F238E27FC236}">
                    <a16:creationId xmlns:a16="http://schemas.microsoft.com/office/drawing/2014/main" id="{9340E4E3-B638-59D9-AE21-963B2B6C8DD4}"/>
                  </a:ext>
                </a:extLst>
              </p:cNvPr>
              <p:cNvSpPr txBox="1"/>
              <p:nvPr/>
            </p:nvSpPr>
            <p:spPr>
              <a:xfrm>
                <a:off x="8690854" y="875564"/>
                <a:ext cx="3093869" cy="400110"/>
              </a:xfrm>
              <a:prstGeom prst="rect">
                <a:avLst/>
              </a:prstGeom>
              <a:noFill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𝑑𝑖𝑟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𝑐𝑜h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FF66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FF66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6600"/>
                              </a:solidFill>
                              <a:latin typeface="Cambria Math" panose="02040503050406030204" pitchFamily="18" charset="0"/>
                            </a:rPr>
                            <m:t>𝑙𝑎𝑡</m:t>
                          </m:r>
                        </m:sub>
                      </m:sSub>
                    </m:oMath>
                  </m:oMathPara>
                </a14:m>
                <a:endParaRPr lang="en-US" sz="2000" b="0"/>
              </a:p>
            </p:txBody>
          </p:sp>
        </mc:Choice>
        <mc:Fallback xmlns="">
          <p:sp>
            <p:nvSpPr>
              <p:cNvPr id="9" name="TextBox 1">
                <a:extLst>
                  <a:ext uri="{FF2B5EF4-FFF2-40B4-BE49-F238E27FC236}">
                    <a16:creationId xmlns:a16="http://schemas.microsoft.com/office/drawing/2014/main" id="{9340E4E3-B638-59D9-AE21-963B2B6C8D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854" y="875564"/>
                <a:ext cx="3093869" cy="400110"/>
              </a:xfrm>
              <a:prstGeom prst="rect">
                <a:avLst/>
              </a:prstGeom>
              <a:blipFill>
                <a:blip r:embed="rId3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15C1963-EB1F-E12D-8858-804AE45C2E4A}"/>
                  </a:ext>
                </a:extLst>
              </p:cNvPr>
              <p:cNvSpPr/>
              <p:nvPr/>
            </p:nvSpPr>
            <p:spPr>
              <a:xfrm>
                <a:off x="8690854" y="1437457"/>
                <a:ext cx="3275174" cy="1991543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𝑑𝑖𝑟</m:t>
                        </m:r>
                      </m:sub>
                    </m:sSub>
                  </m:oMath>
                </a14:m>
                <a:r>
                  <a:rPr lang="en-US">
                    <a:solidFill>
                      <a:schemeClr val="bg1"/>
                    </a:solidFill>
                  </a:rPr>
                  <a:t> : Choose the correct direction to produce center pointing Lorentz force.</a:t>
                </a:r>
              </a:p>
              <a:p>
                <a:endParaRPr lang="en-US">
                  <a:solidFill>
                    <a:schemeClr val="bg1"/>
                  </a:solidFill>
                </a:endParaRPr>
              </a:p>
              <a:p>
                <a:r>
                  <a:rPr lang="en-US" sz="1400">
                    <a:solidFill>
                      <a:schemeClr val="bg1"/>
                    </a:solidFill>
                  </a:rPr>
                  <a:t>Left for northern hemisphere</a:t>
                </a:r>
              </a:p>
              <a:p>
                <a:r>
                  <a:rPr lang="en-US" sz="1400">
                    <a:solidFill>
                      <a:schemeClr val="bg1"/>
                    </a:solidFill>
                  </a:rPr>
                  <a:t>Right for southern hemisphere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15C1963-EB1F-E12D-8858-804AE45C2E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854" y="1437457"/>
                <a:ext cx="3275174" cy="1991543"/>
              </a:xfrm>
              <a:prstGeom prst="rect">
                <a:avLst/>
              </a:prstGeom>
              <a:blipFill>
                <a:blip r:embed="rId4"/>
                <a:stretch>
                  <a:fillRect l="-1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C36F5BC-D32A-CBAC-86B2-B0694ECC83A6}"/>
                  </a:ext>
                </a:extLst>
              </p:cNvPr>
              <p:cNvSpPr/>
              <p:nvPr/>
            </p:nvSpPr>
            <p:spPr>
              <a:xfrm>
                <a:off x="8670039" y="3518737"/>
                <a:ext cx="3377648" cy="1550528"/>
              </a:xfrm>
              <a:prstGeom prst="rect">
                <a:avLst/>
              </a:prstGeom>
              <a:solidFill>
                <a:srgbClr val="19FF3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𝑐𝑜h</m:t>
                        </m:r>
                      </m:sub>
                    </m:sSub>
                  </m:oMath>
                </a14:m>
                <a:r>
                  <a:rPr lang="en-US" sz="2000">
                    <a:solidFill>
                      <a:schemeClr val="bg1"/>
                    </a:solidFill>
                  </a:rPr>
                  <a:t> : Avoid radial divergent vector region.</a:t>
                </a:r>
                <a:endParaRPr lang="en-US" sz="200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C36F5BC-D32A-CBAC-86B2-B0694ECC83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0039" y="3518737"/>
                <a:ext cx="3377648" cy="1550528"/>
              </a:xfrm>
              <a:prstGeom prst="rect">
                <a:avLst/>
              </a:prstGeom>
              <a:blipFill>
                <a:blip r:embed="rId5"/>
                <a:stretch>
                  <a:fillRect l="-1619" r="-3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2EF27EE-3B38-AC24-52EB-C95514C81211}"/>
                  </a:ext>
                </a:extLst>
              </p:cNvPr>
              <p:cNvSpPr/>
              <p:nvPr/>
            </p:nvSpPr>
            <p:spPr>
              <a:xfrm>
                <a:off x="8670039" y="5207172"/>
                <a:ext cx="3377648" cy="1550528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𝑙𝑎𝑡</m:t>
                        </m:r>
                      </m:sub>
                    </m:sSub>
                  </m:oMath>
                </a14:m>
                <a:r>
                  <a:rPr lang="en-US" sz="2000">
                    <a:solidFill>
                      <a:schemeClr val="bg1"/>
                    </a:solidFill>
                  </a:rPr>
                  <a:t> : Suppress the high and low latitude region.</a:t>
                </a: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2EF27EE-3B38-AC24-52EB-C95514C812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0039" y="5207172"/>
                <a:ext cx="3377648" cy="1550528"/>
              </a:xfrm>
              <a:prstGeom prst="rect">
                <a:avLst/>
              </a:prstGeom>
              <a:blipFill>
                <a:blip r:embed="rId6"/>
                <a:stretch>
                  <a:fillRect l="-18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BE074DB6-8209-7ACB-2E1A-BFA05D0454F8}"/>
              </a:ext>
            </a:extLst>
          </p:cNvPr>
          <p:cNvSpPr/>
          <p:nvPr/>
        </p:nvSpPr>
        <p:spPr>
          <a:xfrm>
            <a:off x="151922" y="730085"/>
            <a:ext cx="2836053" cy="487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7500 GeV, </a:t>
            </a:r>
            <a:r>
              <a:rPr lang="en-US" b="1" dirty="0" err="1"/>
              <a:t>CarRot</a:t>
            </a:r>
            <a:r>
              <a:rPr lang="en-US" b="1" dirty="0"/>
              <a:t> 2145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576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79733-6DDC-4489-364E-34F67F120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154097-A352-AE63-12DF-B6189DF27F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2" t="72575" r="10209" b="-327"/>
          <a:stretch>
            <a:fillRect/>
          </a:stretch>
        </p:blipFill>
        <p:spPr>
          <a:xfrm>
            <a:off x="756977" y="3690648"/>
            <a:ext cx="7376480" cy="30047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FDE6CF-650C-51B0-3004-A17CB2207C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4815"/>
          <a:stretch>
            <a:fillRect/>
          </a:stretch>
        </p:blipFill>
        <p:spPr>
          <a:xfrm>
            <a:off x="758531" y="962608"/>
            <a:ext cx="7790434" cy="266113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F6C07A6-27F0-BA58-E68B-BC2060845161}"/>
              </a:ext>
            </a:extLst>
          </p:cNvPr>
          <p:cNvSpPr txBox="1">
            <a:spLocks/>
          </p:cNvSpPr>
          <p:nvPr/>
        </p:nvSpPr>
        <p:spPr>
          <a:xfrm>
            <a:off x="301943" y="226418"/>
            <a:ext cx="10520362" cy="4873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Global shadow and tangential field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1B3426-2747-9E44-9A8A-EB6CBFF26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BE080D-FB27-B935-FB6E-895C43E97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1">
                <a:extLst>
                  <a:ext uri="{FF2B5EF4-FFF2-40B4-BE49-F238E27FC236}">
                    <a16:creationId xmlns:a16="http://schemas.microsoft.com/office/drawing/2014/main" id="{7EA88036-3A53-F146-3B5F-1A7036E1A68F}"/>
                  </a:ext>
                </a:extLst>
              </p:cNvPr>
              <p:cNvSpPr txBox="1"/>
              <p:nvPr/>
            </p:nvSpPr>
            <p:spPr>
              <a:xfrm>
                <a:off x="8690854" y="875564"/>
                <a:ext cx="3093869" cy="400110"/>
              </a:xfrm>
              <a:prstGeom prst="rect">
                <a:avLst/>
              </a:prstGeom>
              <a:noFill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𝑑𝑖𝑟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𝑐𝑜h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FF66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FF66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FF6600"/>
                              </a:solidFill>
                              <a:latin typeface="Cambria Math" panose="02040503050406030204" pitchFamily="18" charset="0"/>
                            </a:rPr>
                            <m:t>𝑙𝑎𝑡</m:t>
                          </m:r>
                        </m:sub>
                      </m:sSub>
                    </m:oMath>
                  </m:oMathPara>
                </a14:m>
                <a:endParaRPr lang="en-US" sz="2000" b="0"/>
              </a:p>
            </p:txBody>
          </p:sp>
        </mc:Choice>
        <mc:Fallback xmlns="">
          <p:sp>
            <p:nvSpPr>
              <p:cNvPr id="7" name="TextBox 1">
                <a:extLst>
                  <a:ext uri="{FF2B5EF4-FFF2-40B4-BE49-F238E27FC236}">
                    <a16:creationId xmlns:a16="http://schemas.microsoft.com/office/drawing/2014/main" id="{7EA88036-3A53-F146-3B5F-1A7036E1A6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854" y="875564"/>
                <a:ext cx="3093869" cy="400110"/>
              </a:xfrm>
              <a:prstGeom prst="rect">
                <a:avLst/>
              </a:prstGeom>
              <a:blipFill>
                <a:blip r:embed="rId3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68272BA8-CEE8-FD5D-368C-DDA629FF1E7D}"/>
              </a:ext>
            </a:extLst>
          </p:cNvPr>
          <p:cNvSpPr txBox="1"/>
          <p:nvPr/>
        </p:nvSpPr>
        <p:spPr>
          <a:xfrm>
            <a:off x="8647026" y="4726573"/>
            <a:ext cx="318152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Arial Nova Light"/>
              </a:rPr>
              <a:t>High score region: Shadow on</a:t>
            </a:r>
          </a:p>
          <a:p>
            <a:endParaRPr lang="en-US" sz="2200" dirty="0">
              <a:solidFill>
                <a:srgbClr val="FFFFFF"/>
              </a:solidFill>
              <a:latin typeface="Arial Nova Light"/>
            </a:endParaRPr>
          </a:p>
          <a:p>
            <a:r>
              <a:rPr lang="en-US" sz="2200" dirty="0">
                <a:solidFill>
                  <a:schemeClr val="accent1"/>
                </a:solidFill>
                <a:latin typeface="Arial Nova Light"/>
              </a:rPr>
              <a:t>Low score region: Shadow off</a:t>
            </a:r>
            <a:endParaRPr lang="en-US" sz="2200" dirty="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8B9BE2-BE16-BE1B-CB72-66B915C031B1}"/>
              </a:ext>
            </a:extLst>
          </p:cNvPr>
          <p:cNvSpPr txBox="1"/>
          <p:nvPr/>
        </p:nvSpPr>
        <p:spPr>
          <a:xfrm>
            <a:off x="7267597" y="2151187"/>
            <a:ext cx="4810103" cy="86177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500" dirty="0">
                <a:solidFill>
                  <a:srgbClr val="C00000"/>
                </a:solidFill>
              </a:rPr>
              <a:t>Clear correlation of field topology and shadow morphology!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68BBCA-FA7A-56B7-5115-082B2CEC9C1A}"/>
              </a:ext>
            </a:extLst>
          </p:cNvPr>
          <p:cNvSpPr txBox="1"/>
          <p:nvPr/>
        </p:nvSpPr>
        <p:spPr>
          <a:xfrm>
            <a:off x="7267597" y="3117775"/>
            <a:ext cx="4810103" cy="124649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500" dirty="0">
                <a:solidFill>
                  <a:srgbClr val="C00000"/>
                </a:solidFill>
              </a:rPr>
              <a:t>These can be done in all energy and each will correspond to different layer of the coronal field.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6D70D6-BFDC-BCC4-54CC-9C3742A8674B}"/>
              </a:ext>
            </a:extLst>
          </p:cNvPr>
          <p:cNvSpPr/>
          <p:nvPr/>
        </p:nvSpPr>
        <p:spPr>
          <a:xfrm>
            <a:off x="151922" y="730085"/>
            <a:ext cx="2836053" cy="487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7500 GeV, </a:t>
            </a:r>
            <a:r>
              <a:rPr lang="en-US" b="1" dirty="0" err="1"/>
              <a:t>CarRot</a:t>
            </a:r>
            <a:r>
              <a:rPr lang="en-US" b="1" dirty="0"/>
              <a:t> 2145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553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E2713-22DC-8246-60B3-E8BC94CA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468244-7CCE-644D-5C94-166EB0CAA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27A91A-94A2-CCF1-8872-0BFD1D82C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0334D16-BEE1-AA44-54B3-0E232205F264}"/>
              </a:ext>
            </a:extLst>
          </p:cNvPr>
          <p:cNvSpPr txBox="1">
            <a:spLocks/>
          </p:cNvSpPr>
          <p:nvPr/>
        </p:nvSpPr>
        <p:spPr>
          <a:xfrm>
            <a:off x="301943" y="226418"/>
            <a:ext cx="10520362" cy="487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Conclusion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A6ADBB-1552-4CF8-0784-79DDA57FC47B}"/>
              </a:ext>
            </a:extLst>
          </p:cNvPr>
          <p:cNvSpPr txBox="1"/>
          <p:nvPr/>
        </p:nvSpPr>
        <p:spPr>
          <a:xfrm>
            <a:off x="434109" y="1081680"/>
            <a:ext cx="11271538" cy="56323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dirty="0"/>
              <a:t>The </a:t>
            </a:r>
            <a:r>
              <a:rPr lang="en-US" sz="2000" dirty="0">
                <a:solidFill>
                  <a:srgbClr val="FF0000"/>
                </a:solidFill>
              </a:rPr>
              <a:t>daily shadow</a:t>
            </a:r>
            <a:r>
              <a:rPr lang="en-US" sz="2000"/>
              <a:t> has been observed for the first time by LHAASO.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/>
              <a:t>The daily shadow shape is irregular and contain information of the coronal field.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1 – 100 TeV shadow is mainly formed in low coronal region (1.05 – 1.35 R</a:t>
            </a:r>
            <a:r>
              <a:rPr lang="en-US" sz="1400" dirty="0"/>
              <a:t>☉</a:t>
            </a:r>
            <a:r>
              <a:rPr lang="en-US" sz="2000" dirty="0"/>
              <a:t>).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We show the correlation of </a:t>
            </a:r>
            <a:r>
              <a:rPr lang="en-US" sz="2000" dirty="0">
                <a:solidFill>
                  <a:srgbClr val="FF0000"/>
                </a:solidFill>
              </a:rPr>
              <a:t>coronal field topology </a:t>
            </a:r>
            <a:r>
              <a:rPr lang="en-US" sz="2000" dirty="0"/>
              <a:t>and</a:t>
            </a:r>
            <a:r>
              <a:rPr lang="en-US" sz="2000" dirty="0">
                <a:solidFill>
                  <a:srgbClr val="FF0000"/>
                </a:solidFill>
              </a:rPr>
              <a:t> the shadow morphology</a:t>
            </a:r>
            <a:r>
              <a:rPr lang="en-US" sz="2000" dirty="0"/>
              <a:t>.</a:t>
            </a:r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/>
              <a:t>This study might point to a new method to probe the structure of 3D coronal field using the shadow: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Determine the local magnetic loop size and height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Constraint the coronal field extrapolation model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A005B1B-DCAD-EFEB-EF54-DC9850751C5C}"/>
              </a:ext>
            </a:extLst>
          </p:cNvPr>
          <p:cNvSpPr txBox="1">
            <a:spLocks/>
          </p:cNvSpPr>
          <p:nvPr/>
        </p:nvSpPr>
        <p:spPr>
          <a:xfrm>
            <a:off x="111443" y="4522193"/>
            <a:ext cx="10520362" cy="487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Future work</a:t>
            </a:r>
          </a:p>
        </p:txBody>
      </p:sp>
    </p:spTree>
    <p:extLst>
      <p:ext uri="{BB962C8B-B14F-4D97-AF65-F5344CB8AC3E}">
        <p14:creationId xmlns:p14="http://schemas.microsoft.com/office/powerpoint/2010/main" val="3822487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902A2-F22D-4EE3-3B96-B80246CA2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37967-1BC4-16B0-E145-2B37442CE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4425" y="2451100"/>
            <a:ext cx="2350135" cy="1325563"/>
          </a:xfrm>
        </p:spPr>
        <p:txBody>
          <a:bodyPr/>
          <a:lstStyle/>
          <a:p>
            <a:r>
              <a:rPr lang="en-US" sz="4000"/>
              <a:t>Appendix</a:t>
            </a:r>
            <a:r>
              <a:rPr lang="en-US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14A3B4-8757-83D0-9F8C-67E664CDF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BBD0B2-DB9B-661B-D62B-E76C09C68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</p:spTree>
    <p:extLst>
      <p:ext uri="{BB962C8B-B14F-4D97-AF65-F5344CB8AC3E}">
        <p14:creationId xmlns:p14="http://schemas.microsoft.com/office/powerpoint/2010/main" val="1023699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B30FB-96B5-9BFC-44B1-56D0E6399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EE5AA31-BF73-C9CC-4A03-A74ADD018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044" y="2400169"/>
            <a:ext cx="4292331" cy="44563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135D4C-4332-9FDA-8079-8BD719D77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972" y="95250"/>
            <a:ext cx="412003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214EFB-F89F-0151-1334-C3C9C8F480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621" t="10855" r="3966" b="14803"/>
          <a:stretch>
            <a:fillRect/>
          </a:stretch>
        </p:blipFill>
        <p:spPr>
          <a:xfrm>
            <a:off x="1605307" y="95250"/>
            <a:ext cx="2277803" cy="229552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FF94DC-BF06-A213-6A01-82A5E193C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DC593D-01D2-B8A7-0E7D-ECB161A26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</p:spTree>
    <p:extLst>
      <p:ext uri="{BB962C8B-B14F-4D97-AF65-F5344CB8AC3E}">
        <p14:creationId xmlns:p14="http://schemas.microsoft.com/office/powerpoint/2010/main" val="3316568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65790-51FB-1002-50DE-3E8774FFF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71F620-4983-32E9-FD81-6CD68FB2C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996" y="210114"/>
            <a:ext cx="4021179" cy="664368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24533E-E58C-94C1-3BA2-46315B1EA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43E8E-4906-4F84-8514-B6ED6ED5DDAD}" type="slidenum">
              <a:rPr lang="en-US" smtClean="0"/>
              <a:t>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4877BF-AB79-7886-4027-8B739D43F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Dylan M.H. Leung  (The Ohio State University)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19BF97-8092-6D8C-5936-E5AE644B6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841" y="210113"/>
            <a:ext cx="3574301" cy="663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47577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Dark gradient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Dark gradient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6C0E157E-BBF9-45FB-91B2-9EEA263F6260}" vid="{4AA688F4-4384-4824-9BC0-914EFB7BEE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1058</Words>
  <Application>Microsoft Macintosh PowerPoint</Application>
  <PresentationFormat>Widescreen</PresentationFormat>
  <Paragraphs>185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Microsoft YaHei</vt:lpstr>
      <vt:lpstr>Aptos</vt:lpstr>
      <vt:lpstr>Arial</vt:lpstr>
      <vt:lpstr>Arial Nova Light</vt:lpstr>
      <vt:lpstr>Cambria Math</vt:lpstr>
      <vt:lpstr>Segoe UI</vt:lpstr>
      <vt:lpstr>Dark gradient</vt:lpstr>
      <vt:lpstr>Time-Dependent Modeling of the TeV Cosmic-Ray Solar Shadow</vt:lpstr>
      <vt:lpstr>Solar shadow observations</vt:lpstr>
      <vt:lpstr>Coronal field modeling</vt:lpstr>
      <vt:lpstr>PowerPoint Presentation</vt:lpstr>
      <vt:lpstr>Make use of shadow morphology instead of depth </vt:lpstr>
      <vt:lpstr>We need to focus on short exposure time</vt:lpstr>
      <vt:lpstr>Back tracing simulation</vt:lpstr>
      <vt:lpstr>Back tracing simulation</vt:lpstr>
      <vt:lpstr>Shadow of multipole expansion field </vt:lpstr>
      <vt:lpstr>Multipole expansion field</vt:lpstr>
      <vt:lpstr>Shadow of PFSS field  </vt:lpstr>
      <vt:lpstr>Where the shadow is formed</vt:lpstr>
      <vt:lpstr>Correlation of the PFSS field and the shadow shape? </vt:lpstr>
      <vt:lpstr>Global shadow map</vt:lpstr>
      <vt:lpstr>Global shadow map (CarRot 2145)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Appendix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Leung, Man Hei</dc:creator>
  <cp:lastModifiedBy>Leung, Man Hei</cp:lastModifiedBy>
  <cp:revision>101</cp:revision>
  <dcterms:created xsi:type="dcterms:W3CDTF">2026-10-06T23:50:53Z</dcterms:created>
  <dcterms:modified xsi:type="dcterms:W3CDTF">2026-10-14T19:31:59Z</dcterms:modified>
</cp:coreProperties>
</file>