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y="5143500" cx="9144000"/>
  <p:notesSz cx="6858000" cy="9144000"/>
  <p:embeddedFontLst>
    <p:embeddedFont>
      <p:font typeface="Raleway"/>
      <p:regular r:id="rId49"/>
      <p:bold r:id="rId50"/>
      <p:italic r:id="rId51"/>
      <p:boldItalic r:id="rId52"/>
    </p:embeddedFont>
    <p:embeddedFont>
      <p:font typeface="Roboto"/>
      <p:regular r:id="rId53"/>
      <p:bold r:id="rId54"/>
      <p:italic r:id="rId55"/>
      <p:boldItalic r:id="rId56"/>
    </p:embeddedFont>
    <p:embeddedFont>
      <p:font typeface="Helvetica Neue Light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font" Target="fonts/Ralew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HelveticaNeueLight-bold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Raleway-italic.fntdata"/><Relationship Id="rId50" Type="http://schemas.openxmlformats.org/officeDocument/2006/relationships/font" Target="fonts/Raleway-bold.fntdata"/><Relationship Id="rId53" Type="http://schemas.openxmlformats.org/officeDocument/2006/relationships/font" Target="fonts/Roboto-regular.fntdata"/><Relationship Id="rId52" Type="http://schemas.openxmlformats.org/officeDocument/2006/relationships/font" Target="fonts/Raleway-boldItalic.fntdata"/><Relationship Id="rId11" Type="http://schemas.openxmlformats.org/officeDocument/2006/relationships/slide" Target="slides/slide6.xml"/><Relationship Id="rId55" Type="http://schemas.openxmlformats.org/officeDocument/2006/relationships/font" Target="fonts/Roboto-italic.fntdata"/><Relationship Id="rId10" Type="http://schemas.openxmlformats.org/officeDocument/2006/relationships/slide" Target="slides/slide5.xml"/><Relationship Id="rId54" Type="http://schemas.openxmlformats.org/officeDocument/2006/relationships/font" Target="fonts/Roboto-bold.fntdata"/><Relationship Id="rId13" Type="http://schemas.openxmlformats.org/officeDocument/2006/relationships/slide" Target="slides/slide8.xml"/><Relationship Id="rId57" Type="http://schemas.openxmlformats.org/officeDocument/2006/relationships/font" Target="fonts/HelveticaNeueLight-regular.fntdata"/><Relationship Id="rId12" Type="http://schemas.openxmlformats.org/officeDocument/2006/relationships/slide" Target="slides/slide7.xml"/><Relationship Id="rId56" Type="http://schemas.openxmlformats.org/officeDocument/2006/relationships/font" Target="fonts/Roboto-boldItalic.fntdata"/><Relationship Id="rId15" Type="http://schemas.openxmlformats.org/officeDocument/2006/relationships/slide" Target="slides/slide10.xml"/><Relationship Id="rId59" Type="http://schemas.openxmlformats.org/officeDocument/2006/relationships/font" Target="fonts/HelveticaNeueLight-italic.fntdata"/><Relationship Id="rId14" Type="http://schemas.openxmlformats.org/officeDocument/2006/relationships/slide" Target="slides/slide9.xml"/><Relationship Id="rId58" Type="http://schemas.openxmlformats.org/officeDocument/2006/relationships/font" Target="fonts/HelveticaNeueLight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0a011b94fb_3_3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40a011b94fb_3_3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0a011b94fb_3_6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40a011b94fb_3_6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0a011b94fb_3_10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40a011b94fb_3_10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0a011b94fb_3_10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40a011b94fb_3_10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0a011b94fb_3_10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40a011b94fb_3_10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0a011b94fb_3_10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40a011b94fb_3_10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0a011b94fb_3_1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0a011b94fb_3_1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h3b44fc22934c4cf9_2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h3b44fc22934c4cf9_2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h3b44fc22934c4cf9_2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h3b44fc22934c4cf9_2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h3b44fc22934c4cf9_2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h3b44fc22934c4cf9_2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40a011b94fb_3_1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40a011b94fb_3_1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40a011b94fb_3_1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40a011b94fb_3_1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0a011b94fb_3_1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40a011b94fb_3_1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40a011b94fb_3_1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40a011b94fb_3_1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40a011b94fb_3_1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40a011b94fb_3_1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h3b44fc22934c4cf9_2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h3b44fc22934c4cf9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trigger plot too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h3b44fc22934c4cf9_2_1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h3b44fc22934c4cf9_2_1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h3b44fc22934c4cf9_2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h3b44fc22934c4cf9_2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trigger plot too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h3b44fc22934c4cf9_2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h3b44fc22934c4cf9_2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trigger plot too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h42204a8e67aef2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h42204a8e67aef2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trigger plot too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h42204a8e67aef2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h42204a8e67aef2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trigger plot too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h3b44fc22934c4cf9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h3b44fc22934c4cf9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h3b44fc22934c4cf9_2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h3b44fc22934c4cf9_2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h3b44fc22934c4cf9_2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h3b44fc22934c4cf9_2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h42204a8e67aef29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h42204a8e67aef2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h3b44fc22934c4cf9_2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h3b44fc22934c4cf9_2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h42204a8e67aef29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h42204a8e67aef29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h3b44fc22934c4cf9_2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h3b44fc22934c4cf9_2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h3b44fc22934c4cf9_2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h3b44fc22934c4cf9_2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h3b44fc22934c4cf9_2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h3b44fc22934c4cf9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h3b44fc22934c4cf9_2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h3b44fc22934c4cf9_2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h3b44fc22934c4cf9_2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h3b44fc22934c4cf9_2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h42204a8e67aef29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h42204a8e67aef29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h3b44fc22934c4cf9_2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h3b44fc22934c4cf9_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h3b44fc22934c4cf9_2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h3b44fc22934c4cf9_2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h3b44fc22934c4cf9_2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h3b44fc22934c4cf9_2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h42204a8e67aef29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h42204a8e67aef29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h42204a8e67aef29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h42204a8e67aef29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h3b44fc22934c4cf9_2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h3b44fc22934c4cf9_2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h42204a8e67aef29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h42204a8e67aef29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h42204a8e67aef29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h42204a8e67aef29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h3b44fc22934c4cf9_2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h3b44fc22934c4cf9_2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h3b44fc22934c4cf9_2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h3b44fc22934c4cf9_2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423292" y="1017715"/>
            <a:ext cx="471600" cy="93900"/>
          </a:xfrm>
          <a:prstGeom prst="rect">
            <a:avLst/>
          </a:prstGeom>
          <a:solidFill>
            <a:srgbClr val="0A30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5"/>
          <p:cNvSpPr/>
          <p:nvPr/>
        </p:nvSpPr>
        <p:spPr>
          <a:xfrm>
            <a:off x="404617" y="1058565"/>
            <a:ext cx="471600" cy="93900"/>
          </a:xfrm>
          <a:prstGeom prst="rect">
            <a:avLst/>
          </a:prstGeom>
          <a:solidFill>
            <a:srgbClr val="0A30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414742" y="1086190"/>
            <a:ext cx="471600" cy="93900"/>
          </a:xfrm>
          <a:prstGeom prst="rect">
            <a:avLst/>
          </a:prstGeom>
          <a:solidFill>
            <a:srgbClr val="0A30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7"/>
          <p:cNvSpPr/>
          <p:nvPr/>
        </p:nvSpPr>
        <p:spPr>
          <a:xfrm>
            <a:off x="587217" y="1086190"/>
            <a:ext cx="471600" cy="93900"/>
          </a:xfrm>
          <a:prstGeom prst="rect">
            <a:avLst/>
          </a:prstGeom>
          <a:solidFill>
            <a:srgbClr val="0A30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Left_Align_Image-3">
  <p:cSld name="Title_Left_Align_Image-3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A building in the snow&#10;&#10;AI-generated content may be incorrect." id="58" name="Google Shape;58;p13"/>
          <p:cNvSpPr/>
          <p:nvPr/>
        </p:nvSpPr>
        <p:spPr>
          <a:xfrm>
            <a:off x="-6694" y="0"/>
            <a:ext cx="9150697" cy="5143504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6716368" y="4763743"/>
            <a:ext cx="2265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Felipe Pedreros, IceCube/NSF     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-1" y="150997"/>
            <a:ext cx="9150900" cy="630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000">
                <a:srgbClr val="FFFFFF">
                  <a:alpha val="0"/>
                </a:srgbClr>
              </a:gs>
              <a:gs pos="91000">
                <a:schemeClr val="l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 logo with text overlay&#10;&#10;AI-generated content may be incorrect." id="61" name="Google Shape;61;p13"/>
          <p:cNvSpPr/>
          <p:nvPr/>
        </p:nvSpPr>
        <p:spPr>
          <a:xfrm>
            <a:off x="63253" y="178309"/>
            <a:ext cx="2584610" cy="602741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3"/>
          <p:cNvSpPr txBox="1"/>
          <p:nvPr>
            <p:ph type="ctrTitle"/>
          </p:nvPr>
        </p:nvSpPr>
        <p:spPr>
          <a:xfrm>
            <a:off x="530867" y="808362"/>
            <a:ext cx="6858000" cy="156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lvetica Neue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530867" y="2551355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13"/>
          <p:cNvSpPr/>
          <p:nvPr/>
        </p:nvSpPr>
        <p:spPr>
          <a:xfrm>
            <a:off x="627099" y="2413083"/>
            <a:ext cx="353700" cy="7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Center_Image-1">
  <p:cSld name="Title_Center_Image-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moon in the sky&#10;&#10;AI-generated content may be incorrect." id="66" name="Google Shape;6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2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lvetica Neue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4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161637" y="476374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BFBFB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2574235" y="4764158"/>
            <a:ext cx="3995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BFBFB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6246743" y="4763743"/>
            <a:ext cx="2735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Josh Veitch-Michaelis, IceCube/NSF     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0" y="150997"/>
            <a:ext cx="9144000" cy="630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000">
                <a:srgbClr val="FFFFFF">
                  <a:alpha val="0"/>
                </a:srgbClr>
              </a:gs>
              <a:gs pos="91000">
                <a:schemeClr val="l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logo with text overlay&#10;&#10;AI-generated content may be incorrect." id="73" name="Google Shape;7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53" y="178309"/>
            <a:ext cx="2584610" cy="602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Center_Image_3">
  <p:cSld name="Title_Center_Image_3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unset over a large field&#10;&#10;AI-generated content may be incorrect." id="75" name="Google Shape;7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"/>
            <a:ext cx="9143996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ts val="3600"/>
              <a:buFont typeface="Helvetica Neue"/>
              <a:buNone/>
              <a:defRPr sz="3600">
                <a:solidFill>
                  <a:srgbClr val="0A304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A3041"/>
              </a:buClr>
              <a:buSzPts val="1800"/>
              <a:buNone/>
              <a:defRPr sz="1800">
                <a:solidFill>
                  <a:srgbClr val="0A3041"/>
                </a:solidFill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78" name="Google Shape;78;p15"/>
          <p:cNvSpPr txBox="1"/>
          <p:nvPr>
            <p:ph idx="10" type="dt"/>
          </p:nvPr>
        </p:nvSpPr>
        <p:spPr>
          <a:xfrm>
            <a:off x="161637" y="476374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BFBFB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9" name="Google Shape;79;p15"/>
          <p:cNvSpPr txBox="1"/>
          <p:nvPr>
            <p:ph idx="11" type="ftr"/>
          </p:nvPr>
        </p:nvSpPr>
        <p:spPr>
          <a:xfrm>
            <a:off x="2574235" y="4764158"/>
            <a:ext cx="3995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BFBFB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80" name="Google Shape;80;p15"/>
          <p:cNvSpPr txBox="1"/>
          <p:nvPr>
            <p:ph idx="12" type="sldNum"/>
          </p:nvPr>
        </p:nvSpPr>
        <p:spPr>
          <a:xfrm>
            <a:off x="6246743" y="4763743"/>
            <a:ext cx="2735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r">
              <a:spcBef>
                <a:spcPts val="0"/>
              </a:spcBef>
              <a:buNone/>
              <a:defRPr b="0" i="0" sz="9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Johannes Werthebach, IceCube/NSF     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0" y="150997"/>
            <a:ext cx="9144000" cy="630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000">
                <a:srgbClr val="FFFFFF">
                  <a:alpha val="0"/>
                </a:srgbClr>
              </a:gs>
              <a:gs pos="91000">
                <a:schemeClr val="l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logo with text and a ball&#10;&#10;AI-generated content may be incorrect." id="82" name="Google Shape;8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53" y="164653"/>
            <a:ext cx="2584610" cy="602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_Full-Slide" type="obj">
  <p:cSld name="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50623" y="273844"/>
            <a:ext cx="75381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50623" y="1048036"/>
            <a:ext cx="7886700" cy="3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A304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0" type="dt"/>
          </p:nvPr>
        </p:nvSpPr>
        <p:spPr>
          <a:xfrm>
            <a:off x="161637" y="476374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87" name="Google Shape;87;p16"/>
          <p:cNvSpPr txBox="1"/>
          <p:nvPr>
            <p:ph idx="11" type="ftr"/>
          </p:nvPr>
        </p:nvSpPr>
        <p:spPr>
          <a:xfrm>
            <a:off x="2574235" y="4764158"/>
            <a:ext cx="3995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6924963" y="476374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" name="Google Shape;89;p16"/>
          <p:cNvSpPr/>
          <p:nvPr/>
        </p:nvSpPr>
        <p:spPr>
          <a:xfrm>
            <a:off x="440413" y="814642"/>
            <a:ext cx="353700" cy="70500"/>
          </a:xfrm>
          <a:prstGeom prst="rect">
            <a:avLst/>
          </a:prstGeom>
          <a:solidFill>
            <a:srgbClr val="0A304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25.png"/><Relationship Id="rId2" Type="http://schemas.openxmlformats.org/officeDocument/2006/relationships/image" Target="../media/image28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Char char="●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○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■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●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○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■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●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○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■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A logo with white circles and lines&#10;&#10;AI-generated content may be incorrect." id="9" name="Google Shape;9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697841" y="0"/>
            <a:ext cx="446152" cy="5726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and white logo&#10;&#10;AI-generated content may be incorrect." id="10" name="Google Shape;10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74475" y="44850"/>
            <a:ext cx="307365" cy="482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7854" y="44846"/>
            <a:ext cx="480612" cy="48300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8.png"/><Relationship Id="rId5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28.png"/><Relationship Id="rId6" Type="http://schemas.openxmlformats.org/officeDocument/2006/relationships/image" Target="../media/image25.png"/><Relationship Id="rId7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hyperlink" Target="https://doi.org/10.1126/science.abg3395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Relationship Id="rId4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jpg"/><Relationship Id="rId4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g"/><Relationship Id="rId4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Relationship Id="rId4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jpg"/><Relationship Id="rId4" Type="http://schemas.openxmlformats.org/officeDocument/2006/relationships/image" Target="../media/image30.jpg"/><Relationship Id="rId5" Type="http://schemas.openxmlformats.org/officeDocument/2006/relationships/image" Target="../media/image3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Relationship Id="rId4" Type="http://schemas.openxmlformats.org/officeDocument/2006/relationships/image" Target="../media/image36.jpg"/><Relationship Id="rId5" Type="http://schemas.openxmlformats.org/officeDocument/2006/relationships/image" Target="../media/image34.jpg"/><Relationship Id="rId6" Type="http://schemas.openxmlformats.org/officeDocument/2006/relationships/image" Target="../media/image50.jpg"/><Relationship Id="rId7" Type="http://schemas.openxmlformats.org/officeDocument/2006/relationships/image" Target="../media/image5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9.gif"/><Relationship Id="rId4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Relationship Id="rId4" Type="http://schemas.openxmlformats.org/officeDocument/2006/relationships/image" Target="../media/image33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3.jpg"/><Relationship Id="rId4" Type="http://schemas.openxmlformats.org/officeDocument/2006/relationships/image" Target="../media/image3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0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8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arxiv.org/abs/2509.13066" TargetMode="External"/><Relationship Id="rId4" Type="http://schemas.openxmlformats.org/officeDocument/2006/relationships/hyperlink" Target="https://arxiv.org/abs/2608.28395" TargetMode="External"/><Relationship Id="rId5" Type="http://schemas.openxmlformats.org/officeDocument/2006/relationships/hyperlink" Target="https://arxiv.org/pdf/2605.06600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2.png"/><Relationship Id="rId4" Type="http://schemas.openxmlformats.org/officeDocument/2006/relationships/image" Target="../media/image4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7.png"/><Relationship Id="rId4" Type="http://schemas.openxmlformats.org/officeDocument/2006/relationships/hyperlink" Target="https://doi.org/10.48550/arXiv.2605.06600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3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3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ts val="3600"/>
              <a:buFont typeface="Helvetica Neue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IceCube Upgrade: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ts val="3600"/>
              <a:buFont typeface="Helvetica Neue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Status and Prospects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5" name="Google Shape;95;p17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ct val="100000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Delaney Butterfield </a:t>
            </a:r>
            <a:r>
              <a:rPr i="1" lang="en">
                <a:latin typeface="Trebuchet MS"/>
                <a:ea typeface="Trebuchet MS"/>
                <a:cs typeface="Trebuchet MS"/>
                <a:sym typeface="Trebuchet MS"/>
              </a:rPr>
              <a:t>on behalf of the IceCube Collaboration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ct val="100000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University of Wisconsin-Madison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A3041"/>
              </a:buClr>
              <a:buSzPct val="100000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IceCube Particle Astrophysics Symposium, Madison, WI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0A3041"/>
              </a:buClr>
              <a:buSzPct val="100000"/>
              <a:buNone/>
            </a:pPr>
            <a:r>
              <a:rPr lang="en"/>
              <a:t>October 16, 2026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6" name="Google Shape;96;p17"/>
          <p:cNvSpPr txBox="1"/>
          <p:nvPr>
            <p:ph idx="12" type="sldNum"/>
          </p:nvPr>
        </p:nvSpPr>
        <p:spPr>
          <a:xfrm>
            <a:off x="6100430" y="4763743"/>
            <a:ext cx="2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Johannes Werthebach, IceCube/NSF	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background with a black square&#10;&#10;AI-generated content may be incorrect." id="97" name="Google Shape;9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4112" y="231752"/>
            <a:ext cx="1960304" cy="4778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and white logo&#10;&#10;AI-generated content may be incorrect." id="98" name="Google Shape;9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25867" y="200187"/>
            <a:ext cx="344245" cy="5409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with white circles and lines&#10;&#10;AI-generated content may be incorrect." id="99" name="Google Shape;9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00417" y="200177"/>
            <a:ext cx="421459" cy="54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8" title="icecube_detector_07252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7325" y="0"/>
            <a:ext cx="5706675" cy="428000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 txBox="1"/>
          <p:nvPr>
            <p:ph type="title"/>
          </p:nvPr>
        </p:nvSpPr>
        <p:spPr>
          <a:xfrm>
            <a:off x="350623" y="273844"/>
            <a:ext cx="75381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ts val="2700"/>
              <a:buFont typeface="Helvetica Neue"/>
              <a:buNone/>
            </a:pPr>
            <a:r>
              <a:rPr lang="en"/>
              <a:t>IceCube</a:t>
            </a:r>
            <a:endParaRPr/>
          </a:p>
        </p:txBody>
      </p:sp>
      <p:sp>
        <p:nvSpPr>
          <p:cNvPr id="106" name="Google Shape;106;p18"/>
          <p:cNvSpPr txBox="1"/>
          <p:nvPr>
            <p:ph idx="1" type="body"/>
          </p:nvPr>
        </p:nvSpPr>
        <p:spPr>
          <a:xfrm>
            <a:off x="350624" y="1048025"/>
            <a:ext cx="3086700" cy="3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Taking data </a:t>
            </a:r>
            <a:r>
              <a:rPr lang="en"/>
              <a:t>with</a:t>
            </a:r>
            <a:r>
              <a:rPr lang="en"/>
              <a:t> the full 86 string </a:t>
            </a:r>
            <a:r>
              <a:rPr lang="en"/>
              <a:t>configuration</a:t>
            </a:r>
            <a:r>
              <a:rPr lang="en"/>
              <a:t> since 2011</a:t>
            </a:r>
            <a:endParaRPr/>
          </a:p>
          <a:p>
            <a:pPr indent="-3175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15 years of data taking!</a:t>
            </a:r>
            <a:br>
              <a:rPr lang="en"/>
            </a:b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Geared towards energies  &gt; TeV</a:t>
            </a:r>
            <a:br>
              <a:rPr lang="en"/>
            </a:b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Dense infill comprised of 8 strings: DeepCore</a:t>
            </a:r>
            <a:endParaRPr/>
          </a:p>
          <a:p>
            <a:pPr indent="-3175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Targets energies between ~10 GeV to 10 Tev</a:t>
            </a:r>
            <a:endParaRPr/>
          </a:p>
        </p:txBody>
      </p:sp>
      <p:sp>
        <p:nvSpPr>
          <p:cNvPr id="107" name="Google Shape;107;p18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8" name="Google Shape;10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5050" y="4034825"/>
            <a:ext cx="1066775" cy="1002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and white logo&#10;&#10;AI-generated content may be incorrect." id="109" name="Google Shape;109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27450" y="46826"/>
            <a:ext cx="323900" cy="5090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with white circles and lines&#10;&#10;AI-generated content may be incorrect." id="110" name="Google Shape;110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74463" y="0"/>
            <a:ext cx="469538" cy="60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>
            <p:ph idx="12" type="sldNum"/>
          </p:nvPr>
        </p:nvSpPr>
        <p:spPr>
          <a:xfrm>
            <a:off x="6924963" y="476374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18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97800" y="46825"/>
            <a:ext cx="506517" cy="50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9" title="2026_IceCube_Timeline_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337" y="0"/>
            <a:ext cx="795011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0" name="Google Shape;12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" name="Google Shape;121;p19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2" name="Google Shape;122;p19"/>
          <p:cNvSpPr/>
          <p:nvPr/>
        </p:nvSpPr>
        <p:spPr>
          <a:xfrm>
            <a:off x="8138400" y="0"/>
            <a:ext cx="1005600" cy="100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0" title="2026_IceCube_Timeline_white.png"/>
          <p:cNvPicPr preferRelativeResize="0"/>
          <p:nvPr/>
        </p:nvPicPr>
        <p:blipFill rotWithShape="1">
          <a:blip r:embed="rId3">
            <a:alphaModFix/>
          </a:blip>
          <a:srcRect b="26510" l="0" r="0" t="45757"/>
          <a:stretch/>
        </p:blipFill>
        <p:spPr>
          <a:xfrm>
            <a:off x="282250" y="1099850"/>
            <a:ext cx="8579476" cy="1539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77575"/>
            <a:ext cx="3381175" cy="288415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ts val="2700"/>
              <a:buFont typeface="Helvetica Neue"/>
              <a:buNone/>
            </a:pPr>
            <a:r>
              <a:rPr lang="en"/>
              <a:t>IceCube’s </a:t>
            </a:r>
            <a:r>
              <a:rPr lang="en"/>
              <a:t>Achievements</a:t>
            </a:r>
            <a:endParaRPr/>
          </a:p>
        </p:txBody>
      </p:sp>
      <p:sp>
        <p:nvSpPr>
          <p:cNvPr id="130" name="Google Shape;130;p20"/>
          <p:cNvSpPr txBox="1"/>
          <p:nvPr>
            <p:ph idx="11" type="ftr"/>
          </p:nvPr>
        </p:nvSpPr>
        <p:spPr>
          <a:xfrm>
            <a:off x="1869750" y="4861725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1" name="Google Shape;13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32" name="Google Shape;132;p20"/>
          <p:cNvCxnSpPr/>
          <p:nvPr/>
        </p:nvCxnSpPr>
        <p:spPr>
          <a:xfrm flipH="1">
            <a:off x="3062225" y="1889250"/>
            <a:ext cx="432900" cy="456600"/>
          </a:xfrm>
          <a:prstGeom prst="straightConnector1">
            <a:avLst/>
          </a:prstGeom>
          <a:noFill/>
          <a:ln cap="flat" cmpd="sng" w="28575">
            <a:solidFill>
              <a:srgbClr val="5F2D8B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3" name="Google Shape;133;p20"/>
          <p:cNvSpPr txBox="1"/>
          <p:nvPr/>
        </p:nvSpPr>
        <p:spPr>
          <a:xfrm>
            <a:off x="598200" y="2123950"/>
            <a:ext cx="193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https://doi.org/10.1103/2gh9-d4q7</a:t>
            </a:r>
            <a:endParaRPr sz="5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20"/>
          <p:cNvSpPr txBox="1"/>
          <p:nvPr>
            <p:ph idx="10" type="dt"/>
          </p:nvPr>
        </p:nvSpPr>
        <p:spPr>
          <a:xfrm>
            <a:off x="12" y="4861718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1" title="2026_IceCube_Timeline_white.png"/>
          <p:cNvPicPr preferRelativeResize="0"/>
          <p:nvPr/>
        </p:nvPicPr>
        <p:blipFill rotWithShape="1">
          <a:blip r:embed="rId3">
            <a:alphaModFix/>
          </a:blip>
          <a:srcRect b="26510" l="0" r="0" t="45757"/>
          <a:stretch/>
        </p:blipFill>
        <p:spPr>
          <a:xfrm>
            <a:off x="282250" y="1099850"/>
            <a:ext cx="8579476" cy="153940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ts val="2700"/>
              <a:buFont typeface="Helvetica Neue"/>
              <a:buNone/>
            </a:pPr>
            <a:r>
              <a:rPr lang="en"/>
              <a:t>IceCube’s Achievements</a:t>
            </a:r>
            <a:endParaRPr/>
          </a:p>
        </p:txBody>
      </p:sp>
      <p:sp>
        <p:nvSpPr>
          <p:cNvPr id="141" name="Google Shape;141;p21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2" name="Google Shape;142;p21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Google Shape;14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4" name="Google Shape;14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9024" y="2580298"/>
            <a:ext cx="4471777" cy="22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1"/>
          <p:cNvSpPr txBox="1"/>
          <p:nvPr/>
        </p:nvSpPr>
        <p:spPr>
          <a:xfrm>
            <a:off x="2385725" y="4479050"/>
            <a:ext cx="19341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chemeClr val="dk2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DOI: 10.1126/science.abg3395</a:t>
            </a:r>
            <a:endParaRPr sz="3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46" name="Google Shape;146;p21"/>
          <p:cNvCxnSpPr/>
          <p:nvPr/>
        </p:nvCxnSpPr>
        <p:spPr>
          <a:xfrm flipH="1">
            <a:off x="5238750" y="1914925"/>
            <a:ext cx="545700" cy="783900"/>
          </a:xfrm>
          <a:prstGeom prst="straightConnector1">
            <a:avLst/>
          </a:prstGeom>
          <a:noFill/>
          <a:ln cap="flat" cmpd="sng" w="28575">
            <a:solidFill>
              <a:srgbClr val="5F2D8B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2" title="2026_IceCube_Timeline_white.png"/>
          <p:cNvPicPr preferRelativeResize="0"/>
          <p:nvPr/>
        </p:nvPicPr>
        <p:blipFill rotWithShape="1">
          <a:blip r:embed="rId3">
            <a:alphaModFix/>
          </a:blip>
          <a:srcRect b="26510" l="0" r="0" t="45757"/>
          <a:stretch/>
        </p:blipFill>
        <p:spPr>
          <a:xfrm>
            <a:off x="282250" y="1099850"/>
            <a:ext cx="8579476" cy="153940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ts val="2700"/>
              <a:buFont typeface="Helvetica Neue"/>
              <a:buNone/>
            </a:pPr>
            <a:r>
              <a:rPr lang="en"/>
              <a:t>IceCube’s Achievements</a:t>
            </a:r>
            <a:endParaRPr/>
          </a:p>
        </p:txBody>
      </p:sp>
      <p:sp>
        <p:nvSpPr>
          <p:cNvPr id="153" name="Google Shape;153;p22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4" name="Google Shape;154;p22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5" name="Google Shape;15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856150" y="2377650"/>
            <a:ext cx="193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https://doi.org/10.1103/2gh9-d4q7</a:t>
            </a:r>
            <a:endParaRPr sz="5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57" name="Google Shape;157;p22"/>
          <p:cNvCxnSpPr/>
          <p:nvPr/>
        </p:nvCxnSpPr>
        <p:spPr>
          <a:xfrm flipH="1">
            <a:off x="5269325" y="2420125"/>
            <a:ext cx="501600" cy="365700"/>
          </a:xfrm>
          <a:prstGeom prst="straightConnector1">
            <a:avLst/>
          </a:prstGeom>
          <a:noFill/>
          <a:ln cap="flat" cmpd="sng" w="28575">
            <a:solidFill>
              <a:srgbClr val="5F2D8B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58" name="Google Shape;158;p22" title="fig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225" y="1973175"/>
            <a:ext cx="5923348" cy="28401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Google Shape;159;p22"/>
          <p:cNvCxnSpPr/>
          <p:nvPr/>
        </p:nvCxnSpPr>
        <p:spPr>
          <a:xfrm flipH="1">
            <a:off x="6211025" y="1787850"/>
            <a:ext cx="377100" cy="563700"/>
          </a:xfrm>
          <a:prstGeom prst="straightConnector1">
            <a:avLst/>
          </a:prstGeom>
          <a:noFill/>
          <a:ln cap="flat" cmpd="sng" w="28575">
            <a:solidFill>
              <a:srgbClr val="5F2D8B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0" name="Google Shape;160;p22"/>
          <p:cNvSpPr txBox="1"/>
          <p:nvPr/>
        </p:nvSpPr>
        <p:spPr>
          <a:xfrm>
            <a:off x="6588125" y="4419525"/>
            <a:ext cx="1934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https://doi.org/10.1126/science.adc9818</a:t>
            </a:r>
            <a:endParaRPr sz="7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1" name="Google Shape;161;p22"/>
          <p:cNvSpPr txBox="1"/>
          <p:nvPr/>
        </p:nvSpPr>
        <p:spPr>
          <a:xfrm>
            <a:off x="7274250" y="3089652"/>
            <a:ext cx="1706100" cy="1309800"/>
          </a:xfrm>
          <a:prstGeom prst="rect">
            <a:avLst/>
          </a:prstGeom>
          <a:noFill/>
          <a:ln cap="flat" cmpd="sng" w="28575">
            <a:solidFill>
              <a:srgbClr val="5F2D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See V. Basu’s talk from Wednesday for more on astrophysical neutrinos!</a:t>
            </a:r>
            <a:endParaRPr sz="15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3" title="IceCube_Upgrade_Diagram_031826_five_UG_strings_transpar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4762"/>
            <a:ext cx="6993725" cy="393397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3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8" name="Google Shape;168;p23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0" name="Google Shape;170;p23"/>
          <p:cNvSpPr txBox="1"/>
          <p:nvPr/>
        </p:nvSpPr>
        <p:spPr>
          <a:xfrm>
            <a:off x="6414450" y="1026950"/>
            <a:ext cx="2606700" cy="35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Char char="●"/>
            </a:pPr>
            <a:r>
              <a:rPr lang="en"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5 new strings deployed with a total of 505 optical modules</a:t>
            </a:r>
            <a:endParaRPr sz="18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Char char="●"/>
            </a:pPr>
            <a:r>
              <a:rPr lang="en"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Denser spacing with multi-PMT optical modules</a:t>
            </a:r>
            <a:endParaRPr sz="18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Char char="●"/>
            </a:pPr>
            <a:r>
              <a:rPr lang="en"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Targeting neutrino energies below 10 GeV</a:t>
            </a:r>
            <a:endParaRPr sz="18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Drilling</a:t>
            </a:r>
            <a:endParaRPr/>
          </a:p>
        </p:txBody>
      </p:sp>
      <p:sp>
        <p:nvSpPr>
          <p:cNvPr id="176" name="Google Shape;176;p24"/>
          <p:cNvSpPr txBox="1"/>
          <p:nvPr>
            <p:ph idx="1" type="body"/>
          </p:nvPr>
        </p:nvSpPr>
        <p:spPr>
          <a:xfrm>
            <a:off x="311700" y="1152475"/>
            <a:ext cx="4482000" cy="36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Team of ~50 drillers refurbished Enhanced Hot Water Drill from IceCube </a:t>
            </a:r>
            <a:r>
              <a:rPr lang="en"/>
              <a:t>deployment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First drilling operation since </a:t>
            </a:r>
            <a:br>
              <a:rPr lang="en"/>
            </a:br>
            <a:r>
              <a:rPr lang="en"/>
              <a:t>2010/11 field season!</a:t>
            </a:r>
            <a:endParaRPr/>
          </a:p>
        </p:txBody>
      </p:sp>
      <p:pic>
        <p:nvPicPr>
          <p:cNvPr id="177" name="Google Shape;177;p24" title="2026week03_string91_03_ymakin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950" y="2819975"/>
            <a:ext cx="3075200" cy="204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0075" y="1349183"/>
            <a:ext cx="4781076" cy="318895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0" name="Google Shape;180;p24"/>
          <p:cNvSpPr txBox="1"/>
          <p:nvPr/>
        </p:nvSpPr>
        <p:spPr>
          <a:xfrm>
            <a:off x="4240075" y="4561800"/>
            <a:ext cx="1796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BFBFBF"/>
                </a:solidFill>
                <a:latin typeface="Trebuchet MS"/>
                <a:ea typeface="Trebuchet MS"/>
                <a:cs typeface="Trebuchet MS"/>
                <a:sym typeface="Trebuchet MS"/>
              </a:rPr>
              <a:t>Photo credits: Yuya Makino</a:t>
            </a:r>
            <a:endParaRPr i="1" sz="800">
              <a:solidFill>
                <a:srgbClr val="BFBFB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0" y="4869600"/>
            <a:ext cx="2906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/>
          </a:p>
        </p:txBody>
      </p:sp>
      <p:sp>
        <p:nvSpPr>
          <p:cNvPr id="182" name="Google Shape;182;p24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Device &amp; Main Cable Testing</a:t>
            </a:r>
            <a:endParaRPr/>
          </a:p>
        </p:txBody>
      </p:sp>
      <p:sp>
        <p:nvSpPr>
          <p:cNvPr id="188" name="Google Shape;188;p25"/>
          <p:cNvSpPr txBox="1"/>
          <p:nvPr>
            <p:ph idx="1" type="body"/>
          </p:nvPr>
        </p:nvSpPr>
        <p:spPr>
          <a:xfrm>
            <a:off x="311700" y="1152475"/>
            <a:ext cx="4571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South Pole Acceptance Testing (SPAT) performed on over 800 devices!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Communications testing done on Main Cable Assembly before installation</a:t>
            </a:r>
            <a:endParaRPr/>
          </a:p>
        </p:txBody>
      </p:sp>
      <p:sp>
        <p:nvSpPr>
          <p:cNvPr id="189" name="Google Shape;18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0" name="Google Shape;190;p25" title="AF1CDB8C-5145-4BC8-8416-8393C7498CAB.JPG"/>
          <p:cNvPicPr preferRelativeResize="0"/>
          <p:nvPr/>
        </p:nvPicPr>
        <p:blipFill rotWithShape="1">
          <a:blip r:embed="rId3">
            <a:alphaModFix/>
          </a:blip>
          <a:srcRect b="0" l="0" r="0" t="28856"/>
          <a:stretch/>
        </p:blipFill>
        <p:spPr>
          <a:xfrm>
            <a:off x="311700" y="2477625"/>
            <a:ext cx="4407724" cy="235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5" title="P1166578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2700" y="1288547"/>
            <a:ext cx="4138450" cy="310385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5"/>
          <p:cNvSpPr txBox="1"/>
          <p:nvPr/>
        </p:nvSpPr>
        <p:spPr>
          <a:xfrm>
            <a:off x="4882800" y="4481700"/>
            <a:ext cx="1796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BFBFBF"/>
                </a:solidFill>
                <a:latin typeface="Trebuchet MS"/>
                <a:ea typeface="Trebuchet MS"/>
                <a:cs typeface="Trebuchet MS"/>
                <a:sym typeface="Trebuchet MS"/>
              </a:rPr>
              <a:t>Photo credits: Colton Hill</a:t>
            </a:r>
            <a:endParaRPr i="1" sz="800">
              <a:solidFill>
                <a:srgbClr val="BFBFB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3" name="Google Shape;193;p25"/>
          <p:cNvSpPr txBox="1"/>
          <p:nvPr/>
        </p:nvSpPr>
        <p:spPr>
          <a:xfrm>
            <a:off x="0" y="47895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/>
          </a:p>
        </p:txBody>
      </p:sp>
      <p:sp>
        <p:nvSpPr>
          <p:cNvPr id="194" name="Google Shape;194;p25"/>
          <p:cNvSpPr txBox="1"/>
          <p:nvPr>
            <p:ph idx="11" type="ftr"/>
          </p:nvPr>
        </p:nvSpPr>
        <p:spPr>
          <a:xfrm>
            <a:off x="1869750" y="482955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Installation</a:t>
            </a:r>
            <a:endParaRPr/>
          </a:p>
        </p:txBody>
      </p:sp>
      <p:sp>
        <p:nvSpPr>
          <p:cNvPr id="200" name="Google Shape;200;p26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Two teams of installers working two shifts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~24 hours to fully install one string</a:t>
            </a:r>
            <a:endParaRPr/>
          </a:p>
        </p:txBody>
      </p:sp>
      <p:sp>
        <p:nvSpPr>
          <p:cNvPr id="201" name="Google Shape;20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2" name="Google Shape;202;p26" title="EDE671A3-8D72-4024-AEC4-0202BEFA6F9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400" y="2195950"/>
            <a:ext cx="3578756" cy="256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6" title="P118830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240275"/>
            <a:ext cx="4267197" cy="3200398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6"/>
          <p:cNvSpPr txBox="1"/>
          <p:nvPr/>
        </p:nvSpPr>
        <p:spPr>
          <a:xfrm>
            <a:off x="4572000" y="4487613"/>
            <a:ext cx="1796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BFBFBF"/>
                </a:solidFill>
                <a:latin typeface="Trebuchet MS"/>
                <a:ea typeface="Trebuchet MS"/>
                <a:cs typeface="Trebuchet MS"/>
                <a:sym typeface="Trebuchet MS"/>
              </a:rPr>
              <a:t>Photo credits: Colton Hill</a:t>
            </a:r>
            <a:endParaRPr i="1" sz="800">
              <a:solidFill>
                <a:srgbClr val="BFBFB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5" name="Google Shape;205;p26"/>
          <p:cNvSpPr txBox="1"/>
          <p:nvPr/>
        </p:nvSpPr>
        <p:spPr>
          <a:xfrm>
            <a:off x="0" y="47895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/>
          </a:p>
        </p:txBody>
      </p:sp>
      <p:sp>
        <p:nvSpPr>
          <p:cNvPr id="206" name="Google Shape;206;p26"/>
          <p:cNvSpPr txBox="1"/>
          <p:nvPr>
            <p:ph idx="11" type="ftr"/>
          </p:nvPr>
        </p:nvSpPr>
        <p:spPr>
          <a:xfrm>
            <a:off x="1869750" y="476375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2" name="Google Shape;21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add more strings?</a:t>
            </a:r>
            <a:endParaRPr/>
          </a:p>
        </p:txBody>
      </p:sp>
      <p:sp>
        <p:nvSpPr>
          <p:cNvPr id="213" name="Google Shape;213;p27"/>
          <p:cNvSpPr txBox="1"/>
          <p:nvPr>
            <p:ph idx="1" type="body"/>
          </p:nvPr>
        </p:nvSpPr>
        <p:spPr>
          <a:xfrm>
            <a:off x="311700" y="1152475"/>
            <a:ext cx="46008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DeepCore has produced </a:t>
            </a:r>
            <a:r>
              <a:rPr lang="en"/>
              <a:t>atmospheric</a:t>
            </a:r>
            <a:r>
              <a:rPr lang="en"/>
              <a:t> neutrino oscillation measurements comparable to accelerator </a:t>
            </a:r>
            <a:r>
              <a:rPr lang="en"/>
              <a:t>experiments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Denser instrumentation and very clear ice improve low energy event reconstruction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Improves sensitivity to neutrino oscillation parameters and low energy neutrino astronomy</a:t>
            </a:r>
            <a:endParaRPr b="1"/>
          </a:p>
        </p:txBody>
      </p:sp>
      <p:pic>
        <p:nvPicPr>
          <p:cNvPr id="214" name="Google Shape;21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2378" y="1017726"/>
            <a:ext cx="4178696" cy="351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7"/>
          <p:cNvSpPr txBox="1"/>
          <p:nvPr/>
        </p:nvSpPr>
        <p:spPr>
          <a:xfrm>
            <a:off x="5406625" y="816650"/>
            <a:ext cx="319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DOI: https://doi.org/10.1103/PhysRevLett.134.091801</a:t>
            </a:r>
            <a:endParaRPr sz="8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6" name="Google Shape;216;p27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7" name="Google Shape;217;p27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3" name="Google Shape;22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add more strings?</a:t>
            </a:r>
            <a:endParaRPr/>
          </a:p>
        </p:txBody>
      </p:sp>
      <p:sp>
        <p:nvSpPr>
          <p:cNvPr id="224" name="Google Shape;224;p28"/>
          <p:cNvSpPr txBox="1"/>
          <p:nvPr>
            <p:ph idx="1" type="body"/>
          </p:nvPr>
        </p:nvSpPr>
        <p:spPr>
          <a:xfrm>
            <a:off x="311700" y="1152475"/>
            <a:ext cx="49404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 lnSpcReduction="10000"/>
          </a:bodyPr>
          <a:lstStyle/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2000"/>
              <a:t>Ice modelling is IceCube’s biggest systematic</a:t>
            </a:r>
            <a:endParaRPr b="1" sz="2000"/>
          </a:p>
          <a:p>
            <a:pPr indent="-32258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Absorption length is high</a:t>
            </a:r>
            <a:endParaRPr sz="1600"/>
          </a:p>
          <a:p>
            <a:pPr indent="-32258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Mostly affected by light scattering and </a:t>
            </a:r>
            <a:r>
              <a:rPr lang="en" sz="1600"/>
              <a:t>birefringence</a:t>
            </a:r>
            <a:endParaRPr sz="1600"/>
          </a:p>
          <a:p>
            <a:pPr indent="-32258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Used calibrated flashers to study the ice</a:t>
            </a:r>
            <a:endParaRPr sz="1600"/>
          </a:p>
          <a:p>
            <a:pPr indent="-314801" lvl="1" marL="914400" rtl="0" algn="l">
              <a:spcBef>
                <a:spcPts val="0"/>
              </a:spcBef>
              <a:spcAft>
                <a:spcPts val="0"/>
              </a:spcAft>
              <a:buSzPct val="91723"/>
              <a:buChar char="○"/>
            </a:pPr>
            <a:r>
              <a:rPr lang="en" sz="1600"/>
              <a:t>Room for improvement in current ice mode</a:t>
            </a:r>
            <a:r>
              <a:rPr lang="en" sz="1468"/>
              <a:t>l</a:t>
            </a:r>
            <a:r>
              <a:rPr lang="en" sz="1468"/>
              <a:t> </a:t>
            </a:r>
            <a:endParaRPr sz="1468"/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/>
              <a:t>New calibration devices deployed</a:t>
            </a:r>
            <a:endParaRPr sz="2000"/>
          </a:p>
          <a:p>
            <a:pPr indent="-32258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 sz="1600"/>
              <a:t>New ice model can be applied to archival data</a:t>
            </a:r>
            <a:endParaRPr b="1" sz="1600"/>
          </a:p>
          <a:p>
            <a:pPr indent="-322580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 sz="1600"/>
              <a:t>Recalibration of all IceCube data</a:t>
            </a:r>
            <a:endParaRPr sz="1600"/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/>
              <a:t>Testing R&amp;D sensors for IceCube-Gen2</a:t>
            </a:r>
            <a:endParaRPr sz="2000"/>
          </a:p>
        </p:txBody>
      </p:sp>
      <p:sp>
        <p:nvSpPr>
          <p:cNvPr id="225" name="Google Shape;225;p28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6" name="Google Shape;226;p28"/>
          <p:cNvSpPr txBox="1"/>
          <p:nvPr>
            <p:ph idx="11" type="ftr"/>
          </p:nvPr>
        </p:nvSpPr>
        <p:spPr>
          <a:xfrm>
            <a:off x="1869750" y="48361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7" name="Google Shape;22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8475" y="916095"/>
            <a:ext cx="3882675" cy="388916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8"/>
          <p:cNvSpPr txBox="1"/>
          <p:nvPr/>
        </p:nvSpPr>
        <p:spPr>
          <a:xfrm>
            <a:off x="5578925" y="577475"/>
            <a:ext cx="2379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DOI: https://doi.org/10.22323/1.501.1013</a:t>
            </a:r>
            <a:endParaRPr sz="8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4" name="Google Shape;23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Devices in the Upgrade</a:t>
            </a:r>
            <a:endParaRPr/>
          </a:p>
        </p:txBody>
      </p:sp>
      <p:sp>
        <p:nvSpPr>
          <p:cNvPr id="235" name="Google Shape;235;p29"/>
          <p:cNvSpPr txBox="1"/>
          <p:nvPr>
            <p:ph idx="1" type="body"/>
          </p:nvPr>
        </p:nvSpPr>
        <p:spPr>
          <a:xfrm>
            <a:off x="311700" y="1152475"/>
            <a:ext cx="49404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 sz="2000"/>
              <a:t>mDOMs</a:t>
            </a:r>
            <a:r>
              <a:rPr lang="en" sz="2000"/>
              <a:t> - multi PMT digital optical modules</a:t>
            </a:r>
            <a:endParaRPr sz="2000"/>
          </a:p>
          <a:p>
            <a:pPr indent="-330200" lvl="1" marL="13716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24 3” PMTs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 sz="2000"/>
              <a:t>DEggs</a:t>
            </a:r>
            <a:r>
              <a:rPr lang="en" sz="2000"/>
              <a:t> - dual optical sensor in ellipsoid glass for Gen2</a:t>
            </a:r>
            <a:endParaRPr sz="2000"/>
          </a:p>
          <a:p>
            <a:pPr indent="-330200" lvl="1" marL="13716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2 8” PMTs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~3x the photocathode area as IceCube</a:t>
            </a:r>
            <a:endParaRPr sz="1600"/>
          </a:p>
        </p:txBody>
      </p:sp>
      <p:sp>
        <p:nvSpPr>
          <p:cNvPr id="236" name="Google Shape;236;p29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7" name="Google Shape;237;p29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38" name="Google Shape;238;p29"/>
          <p:cNvGrpSpPr/>
          <p:nvPr/>
        </p:nvGrpSpPr>
        <p:grpSpPr>
          <a:xfrm>
            <a:off x="4850398" y="0"/>
            <a:ext cx="2918277" cy="2391050"/>
            <a:chOff x="3686823" y="180700"/>
            <a:chExt cx="2918277" cy="2391050"/>
          </a:xfrm>
        </p:grpSpPr>
        <p:pic>
          <p:nvPicPr>
            <p:cNvPr id="239" name="Google Shape;239;p29" title="2026week02_string90_18_ymakino.jpg"/>
            <p:cNvPicPr preferRelativeResize="0"/>
            <p:nvPr/>
          </p:nvPicPr>
          <p:blipFill rotWithShape="1">
            <a:blip r:embed="rId3">
              <a:alphaModFix/>
            </a:blip>
            <a:srcRect b="0" l="8046" r="10600" t="0"/>
            <a:stretch/>
          </p:blipFill>
          <p:spPr>
            <a:xfrm>
              <a:off x="3686823" y="180700"/>
              <a:ext cx="2918277" cy="2391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9"/>
            <p:cNvSpPr txBox="1"/>
            <p:nvPr/>
          </p:nvSpPr>
          <p:spPr>
            <a:xfrm>
              <a:off x="3686825" y="2171550"/>
              <a:ext cx="1026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595959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mDOM</a:t>
              </a:r>
              <a:endParaRPr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241" name="Google Shape;241;p29" title="2026week04_degg_02_ymakino.jpg"/>
          <p:cNvPicPr preferRelativeResize="0"/>
          <p:nvPr/>
        </p:nvPicPr>
        <p:blipFill rotWithShape="1">
          <a:blip r:embed="rId4">
            <a:alphaModFix/>
          </a:blip>
          <a:srcRect b="0" l="8819" r="28988" t="0"/>
          <a:stretch/>
        </p:blipFill>
        <p:spPr>
          <a:xfrm>
            <a:off x="6617825" y="1993250"/>
            <a:ext cx="2403323" cy="257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9"/>
          <p:cNvSpPr txBox="1"/>
          <p:nvPr/>
        </p:nvSpPr>
        <p:spPr>
          <a:xfrm>
            <a:off x="6617825" y="4168675"/>
            <a:ext cx="102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DEgg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29"/>
          <p:cNvSpPr txBox="1"/>
          <p:nvPr/>
        </p:nvSpPr>
        <p:spPr>
          <a:xfrm>
            <a:off x="6617825" y="4568875"/>
            <a:ext cx="3113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B7B7B7"/>
                </a:solidFill>
                <a:latin typeface="Trebuchet MS"/>
                <a:ea typeface="Trebuchet MS"/>
                <a:cs typeface="Trebuchet MS"/>
                <a:sym typeface="Trebuchet MS"/>
              </a:rPr>
              <a:t>photo credits: Yuya Makino</a:t>
            </a:r>
            <a:endParaRPr i="1" sz="1100">
              <a:solidFill>
                <a:srgbClr val="B7B7B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" name="Google Shape;24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Devices in the Upgrade</a:t>
            </a:r>
            <a:endParaRPr/>
          </a:p>
        </p:txBody>
      </p:sp>
      <p:sp>
        <p:nvSpPr>
          <p:cNvPr id="250" name="Google Shape;250;p30"/>
          <p:cNvSpPr txBox="1"/>
          <p:nvPr>
            <p:ph idx="1" type="body"/>
          </p:nvPr>
        </p:nvSpPr>
        <p:spPr>
          <a:xfrm>
            <a:off x="311700" y="1152475"/>
            <a:ext cx="49404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Prototype Gen2-DOM</a:t>
            </a:r>
            <a:endParaRPr b="1"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16 or 18 4” PMTs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WOM</a:t>
            </a:r>
            <a:r>
              <a:rPr lang="en" sz="1600"/>
              <a:t> - wavelength shifting optical module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One PMT with wavelength shifting fluid in pressure vessel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pDOM</a:t>
            </a:r>
            <a:r>
              <a:rPr lang="en" sz="1600"/>
              <a:t> - retrofitted IceCube DOM with updated electronics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Some have wavelength shifting fibers attached to the vessel - “fiber optical module” (FOM)</a:t>
            </a:r>
            <a:endParaRPr sz="1600"/>
          </a:p>
        </p:txBody>
      </p:sp>
      <p:sp>
        <p:nvSpPr>
          <p:cNvPr id="251" name="Google Shape;251;p30"/>
          <p:cNvSpPr txBox="1"/>
          <p:nvPr>
            <p:ph idx="10" type="dt"/>
          </p:nvPr>
        </p:nvSpPr>
        <p:spPr>
          <a:xfrm>
            <a:off x="12" y="4860468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2" name="Google Shape;252;p30"/>
          <p:cNvSpPr txBox="1"/>
          <p:nvPr>
            <p:ph idx="11" type="ftr"/>
          </p:nvPr>
        </p:nvSpPr>
        <p:spPr>
          <a:xfrm>
            <a:off x="1869750" y="4860475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3" name="Google Shape;253;p30" title="2026week01_lom18_01_ymakino.jpg"/>
          <p:cNvPicPr preferRelativeResize="0"/>
          <p:nvPr/>
        </p:nvPicPr>
        <p:blipFill rotWithShape="1">
          <a:blip r:embed="rId3">
            <a:alphaModFix/>
          </a:blip>
          <a:srcRect b="5791" l="14996" r="16058" t="5791"/>
          <a:stretch/>
        </p:blipFill>
        <p:spPr>
          <a:xfrm>
            <a:off x="5345350" y="75475"/>
            <a:ext cx="2473124" cy="2113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0" title="2025week51_pDOM_04_ymakino.jpg"/>
          <p:cNvPicPr preferRelativeResize="0"/>
          <p:nvPr/>
        </p:nvPicPr>
        <p:blipFill rotWithShape="1">
          <a:blip r:embed="rId4">
            <a:alphaModFix/>
          </a:blip>
          <a:srcRect b="0" l="0" r="36781" t="0"/>
          <a:stretch/>
        </p:blipFill>
        <p:spPr>
          <a:xfrm>
            <a:off x="7203150" y="2467975"/>
            <a:ext cx="1817974" cy="191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0" title="2026week04_wom_04_ymakino.jpg"/>
          <p:cNvPicPr preferRelativeResize="0"/>
          <p:nvPr/>
        </p:nvPicPr>
        <p:blipFill rotWithShape="1">
          <a:blip r:embed="rId5">
            <a:alphaModFix/>
          </a:blip>
          <a:srcRect b="0" l="31078" r="27083" t="0"/>
          <a:stretch/>
        </p:blipFill>
        <p:spPr>
          <a:xfrm>
            <a:off x="5455312" y="2246200"/>
            <a:ext cx="1544648" cy="2460699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0"/>
          <p:cNvSpPr txBox="1"/>
          <p:nvPr/>
        </p:nvSpPr>
        <p:spPr>
          <a:xfrm>
            <a:off x="5345350" y="1727650"/>
            <a:ext cx="247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Prototype Gen2-DOM</a:t>
            </a:r>
            <a:endParaRPr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7" name="Google Shape;257;p30"/>
          <p:cNvSpPr txBox="1"/>
          <p:nvPr/>
        </p:nvSpPr>
        <p:spPr>
          <a:xfrm>
            <a:off x="5455300" y="4306700"/>
            <a:ext cx="154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WOM</a:t>
            </a:r>
            <a:endParaRPr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8" name="Google Shape;258;p30"/>
          <p:cNvSpPr txBox="1"/>
          <p:nvPr/>
        </p:nvSpPr>
        <p:spPr>
          <a:xfrm>
            <a:off x="7203200" y="3984400"/>
            <a:ext cx="154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pDOM</a:t>
            </a:r>
            <a:endParaRPr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9" name="Google Shape;259;p30"/>
          <p:cNvSpPr txBox="1"/>
          <p:nvPr/>
        </p:nvSpPr>
        <p:spPr>
          <a:xfrm>
            <a:off x="6999950" y="4445538"/>
            <a:ext cx="3043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CCCCCC"/>
                </a:solidFill>
                <a:latin typeface="Trebuchet MS"/>
                <a:ea typeface="Trebuchet MS"/>
                <a:cs typeface="Trebuchet MS"/>
                <a:sym typeface="Trebuchet MS"/>
              </a:rPr>
              <a:t>photo credit: Yuya Makino</a:t>
            </a:r>
            <a:endParaRPr i="1" sz="1100">
              <a:solidFill>
                <a:srgbClr val="CCCCC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1"/>
          <p:cNvPicPr preferRelativeResize="0"/>
          <p:nvPr/>
        </p:nvPicPr>
        <p:blipFill rotWithShape="1">
          <a:blip r:embed="rId3">
            <a:alphaModFix/>
          </a:blip>
          <a:srcRect b="33593" l="0" r="0" t="3510"/>
          <a:stretch/>
        </p:blipFill>
        <p:spPr>
          <a:xfrm>
            <a:off x="6052519" y="2992325"/>
            <a:ext cx="1694910" cy="1599524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6" name="Google Shape;26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Devices in the Upgrade</a:t>
            </a:r>
            <a:endParaRPr/>
          </a:p>
        </p:txBody>
      </p:sp>
      <p:sp>
        <p:nvSpPr>
          <p:cNvPr id="267" name="Google Shape;267;p31"/>
          <p:cNvSpPr txBox="1"/>
          <p:nvPr>
            <p:ph idx="1" type="body"/>
          </p:nvPr>
        </p:nvSpPr>
        <p:spPr>
          <a:xfrm>
            <a:off x="311700" y="1099300"/>
            <a:ext cx="4183500" cy="37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7500"/>
          </a:bodyPr>
          <a:lstStyle/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2000"/>
              <a:t>Sweden Camera</a:t>
            </a:r>
            <a:r>
              <a:rPr lang="en" sz="2000"/>
              <a:t> - free rotating camera</a:t>
            </a:r>
            <a:endParaRPr sz="2000"/>
          </a:p>
          <a:p>
            <a:pPr indent="-30734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Records surrounding hole ice and refreeze process</a:t>
            </a:r>
            <a:endParaRPr sz="1600"/>
          </a:p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2000"/>
              <a:t>POCAM</a:t>
            </a:r>
            <a:r>
              <a:rPr lang="en" sz="2000"/>
              <a:t> - precision optical calibration module</a:t>
            </a:r>
            <a:endParaRPr sz="2000"/>
          </a:p>
          <a:p>
            <a:pPr indent="-30734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Diffuse multi-wavelength light source to measure hole ice properties, angular acceptance, and DOM efficiency</a:t>
            </a:r>
            <a:endParaRPr sz="1600"/>
          </a:p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2000"/>
              <a:t>Pencil Beam</a:t>
            </a:r>
            <a:r>
              <a:rPr lang="en" sz="2000"/>
              <a:t> - collimated light source</a:t>
            </a:r>
            <a:endParaRPr sz="2000"/>
          </a:p>
          <a:p>
            <a:pPr indent="-30734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Measures light scattering in the ice</a:t>
            </a:r>
            <a:endParaRPr sz="1600"/>
          </a:p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2000"/>
              <a:t>Acoustic Module</a:t>
            </a:r>
            <a:endParaRPr b="1" sz="2000"/>
          </a:p>
          <a:p>
            <a:pPr indent="-30574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568"/>
              <a:t>Measures acoustic properties of ice</a:t>
            </a:r>
            <a:endParaRPr sz="1568"/>
          </a:p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2000"/>
              <a:t>LOM Logger</a:t>
            </a:r>
            <a:endParaRPr b="1" sz="2000"/>
          </a:p>
          <a:p>
            <a:pPr indent="-303866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529"/>
              <a:t>Measures ice stratigraphy and depth dependent dust concentration</a:t>
            </a:r>
            <a:endParaRPr sz="1529"/>
          </a:p>
        </p:txBody>
      </p:sp>
      <p:sp>
        <p:nvSpPr>
          <p:cNvPr id="268" name="Google Shape;268;p31"/>
          <p:cNvSpPr txBox="1"/>
          <p:nvPr>
            <p:ph idx="10" type="dt"/>
          </p:nvPr>
        </p:nvSpPr>
        <p:spPr>
          <a:xfrm>
            <a:off x="12" y="4860168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9" name="Google Shape;269;p31"/>
          <p:cNvSpPr txBox="1"/>
          <p:nvPr>
            <p:ph idx="11" type="ftr"/>
          </p:nvPr>
        </p:nvSpPr>
        <p:spPr>
          <a:xfrm>
            <a:off x="1869750" y="4860175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0" name="Google Shape;270;p31" title="2026week01_string89_20_ymakino.jpg"/>
          <p:cNvPicPr preferRelativeResize="0"/>
          <p:nvPr/>
        </p:nvPicPr>
        <p:blipFill rotWithShape="1">
          <a:blip r:embed="rId4">
            <a:alphaModFix/>
          </a:blip>
          <a:srcRect b="0" l="0" r="17164" t="0"/>
          <a:stretch/>
        </p:blipFill>
        <p:spPr>
          <a:xfrm>
            <a:off x="4516900" y="1520800"/>
            <a:ext cx="1495439" cy="120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1"/>
          <p:cNvSpPr txBox="1"/>
          <p:nvPr/>
        </p:nvSpPr>
        <p:spPr>
          <a:xfrm>
            <a:off x="4516875" y="1520800"/>
            <a:ext cx="14955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69200" lIns="69200" spcFirstLastPara="1" rIns="69200" wrap="square" tIns="692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6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Sweden Camera</a:t>
            </a:r>
            <a:endParaRPr sz="116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2" name="Google Shape;272;p31" title="2025week51_AM_02_ymakino.jpg"/>
          <p:cNvPicPr preferRelativeResize="0"/>
          <p:nvPr/>
        </p:nvPicPr>
        <p:blipFill rotWithShape="1">
          <a:blip r:embed="rId5">
            <a:alphaModFix/>
          </a:blip>
          <a:srcRect b="15002" l="29983" r="23183" t="0"/>
          <a:stretch/>
        </p:blipFill>
        <p:spPr>
          <a:xfrm>
            <a:off x="4495225" y="2920938"/>
            <a:ext cx="1440374" cy="1742276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1"/>
          <p:cNvSpPr txBox="1"/>
          <p:nvPr/>
        </p:nvSpPr>
        <p:spPr>
          <a:xfrm>
            <a:off x="4492300" y="2920950"/>
            <a:ext cx="149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Acoustic Module</a:t>
            </a:r>
            <a:endParaRPr sz="12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4" name="Google Shape;274;p31" title="P1050118.jpg"/>
          <p:cNvPicPr preferRelativeResize="0"/>
          <p:nvPr/>
        </p:nvPicPr>
        <p:blipFill rotWithShape="1">
          <a:blip r:embed="rId6">
            <a:alphaModFix/>
          </a:blip>
          <a:srcRect b="21077" l="15646" r="15639" t="9704"/>
          <a:stretch/>
        </p:blipFill>
        <p:spPr>
          <a:xfrm>
            <a:off x="6111050" y="1520800"/>
            <a:ext cx="1654625" cy="125084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1"/>
          <p:cNvSpPr txBox="1"/>
          <p:nvPr/>
        </p:nvSpPr>
        <p:spPr>
          <a:xfrm>
            <a:off x="7029775" y="2412600"/>
            <a:ext cx="7359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69175" lIns="69175" spcFirstLastPara="1" rIns="69175" wrap="square" tIns="691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POCAM</a:t>
            </a:r>
            <a:endParaRPr sz="1159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6" name="Google Shape;276;p31" title="2026week04_lomlogger_16_ymakino.jpg"/>
          <p:cNvPicPr preferRelativeResize="0"/>
          <p:nvPr/>
        </p:nvPicPr>
        <p:blipFill rotWithShape="1">
          <a:blip r:embed="rId7">
            <a:alphaModFix/>
          </a:blip>
          <a:srcRect b="5509" l="25849" r="29093" t="0"/>
          <a:stretch/>
        </p:blipFill>
        <p:spPr>
          <a:xfrm>
            <a:off x="7864350" y="1021541"/>
            <a:ext cx="1169099" cy="3678269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1"/>
          <p:cNvSpPr txBox="1"/>
          <p:nvPr/>
        </p:nvSpPr>
        <p:spPr>
          <a:xfrm>
            <a:off x="6052531" y="4344913"/>
            <a:ext cx="11691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69175" lIns="69175" spcFirstLastPara="1" rIns="69175" wrap="square" tIns="691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Pencil Beam</a:t>
            </a:r>
            <a:endParaRPr sz="1159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8" name="Google Shape;278;p31"/>
          <p:cNvSpPr txBox="1"/>
          <p:nvPr/>
        </p:nvSpPr>
        <p:spPr>
          <a:xfrm>
            <a:off x="7864350" y="4303975"/>
            <a:ext cx="116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LOM Logger</a:t>
            </a:r>
            <a:endParaRPr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9" name="Google Shape;279;p31"/>
          <p:cNvSpPr txBox="1"/>
          <p:nvPr/>
        </p:nvSpPr>
        <p:spPr>
          <a:xfrm>
            <a:off x="4785588" y="1151500"/>
            <a:ext cx="404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CCCCCC"/>
                </a:solidFill>
                <a:latin typeface="Trebuchet MS"/>
                <a:ea typeface="Trebuchet MS"/>
                <a:cs typeface="Trebuchet MS"/>
                <a:sym typeface="Trebuchet MS"/>
              </a:rPr>
              <a:t>Photo credits: Yuya Makino, Aya Ishihara</a:t>
            </a:r>
            <a:endParaRPr i="1" sz="1200">
              <a:solidFill>
                <a:srgbClr val="CCCCC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5" name="Google Shape;28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Status of New Detector</a:t>
            </a:r>
            <a:endParaRPr/>
          </a:p>
        </p:txBody>
      </p:sp>
      <p:sp>
        <p:nvSpPr>
          <p:cNvPr id="286" name="Google Shape;286;p32"/>
          <p:cNvSpPr txBox="1"/>
          <p:nvPr>
            <p:ph idx="1" type="body"/>
          </p:nvPr>
        </p:nvSpPr>
        <p:spPr>
          <a:xfrm>
            <a:off x="311700" y="1152475"/>
            <a:ext cx="52290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Added </a:t>
            </a:r>
            <a:r>
              <a:rPr b="1" lang="en" sz="2000"/>
              <a:t>505 Upgrade OMs</a:t>
            </a:r>
            <a:r>
              <a:rPr lang="en" sz="2000"/>
              <a:t> and </a:t>
            </a:r>
            <a:r>
              <a:rPr b="1" lang="en" sz="2000"/>
              <a:t>64 special/calibration devices</a:t>
            </a:r>
            <a:r>
              <a:rPr lang="en" sz="2000"/>
              <a:t> on 5 strings to the IceCube array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89% of deployed OMs are successfully commissioned and taking data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Working towards fully integrating the 5 new strings into the standard data taking stream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Initial studies using test data are ongoing to prepare for first physics data taking run</a:t>
            </a:r>
            <a:endParaRPr sz="2000"/>
          </a:p>
        </p:txBody>
      </p:sp>
      <p:sp>
        <p:nvSpPr>
          <p:cNvPr id="287" name="Google Shape;287;p32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8" name="Google Shape;288;p32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9" name="Google Shape;28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9100" y="0"/>
            <a:ext cx="3543225" cy="496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33" title="NuEBarCC_11GeV_MCnu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7063" y="1003688"/>
            <a:ext cx="4548475" cy="341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625" y="983526"/>
            <a:ext cx="3885743" cy="345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3"/>
          <p:cNvSpPr txBox="1"/>
          <p:nvPr>
            <p:ph type="title"/>
          </p:nvPr>
        </p:nvSpPr>
        <p:spPr>
          <a:xfrm>
            <a:off x="350623" y="273844"/>
            <a:ext cx="75381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ts val="2700"/>
              <a:buFont typeface="Helvetica Neue"/>
              <a:buNone/>
            </a:pPr>
            <a:r>
              <a:rPr lang="en"/>
              <a:t>Events in IceCube &amp; DeepCore</a:t>
            </a:r>
            <a:endParaRPr/>
          </a:p>
        </p:txBody>
      </p:sp>
      <p:sp>
        <p:nvSpPr>
          <p:cNvPr id="297" name="Google Shape;297;p33"/>
          <p:cNvSpPr txBox="1"/>
          <p:nvPr>
            <p:ph idx="1" type="body"/>
          </p:nvPr>
        </p:nvSpPr>
        <p:spPr>
          <a:xfrm>
            <a:off x="350550" y="3939900"/>
            <a:ext cx="3885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850" lIns="63700" spcFirstLastPara="1" rIns="63700" wrap="square" tIns="3185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115"/>
              </a:spcAft>
              <a:buNone/>
            </a:pPr>
            <a:r>
              <a:rPr lang="en" sz="1400">
                <a:solidFill>
                  <a:schemeClr val="lt1"/>
                </a:solidFill>
              </a:rPr>
              <a:t>~70 TeV event in IceCube spans almost the entire 1km length of the detector</a:t>
            </a:r>
            <a:endParaRPr sz="1400">
              <a:solidFill>
                <a:schemeClr val="lt1"/>
              </a:solidFill>
            </a:endParaRPr>
          </a:p>
        </p:txBody>
      </p:sp>
      <p:sp>
        <p:nvSpPr>
          <p:cNvPr id="298" name="Google Shape;298;p33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9" name="Google Shape;299;p33"/>
          <p:cNvSpPr txBox="1"/>
          <p:nvPr>
            <p:ph idx="12" type="sldNum"/>
          </p:nvPr>
        </p:nvSpPr>
        <p:spPr>
          <a:xfrm>
            <a:off x="6924963" y="476374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0" name="Google Shape;300;p33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1" name="Google Shape;301;p33"/>
          <p:cNvSpPr txBox="1"/>
          <p:nvPr>
            <p:ph idx="1" type="body"/>
          </p:nvPr>
        </p:nvSpPr>
        <p:spPr>
          <a:xfrm>
            <a:off x="4380163" y="3970350"/>
            <a:ext cx="46023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lt1"/>
                </a:solidFill>
              </a:rPr>
              <a:t>11 GeV event in DeepCore is much smaller with significantly less hits in the detector</a:t>
            </a:r>
            <a:endParaRPr sz="1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7" name="Google Shape;30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in the Upgrade</a:t>
            </a:r>
            <a:endParaRPr/>
          </a:p>
        </p:txBody>
      </p:sp>
      <p:sp>
        <p:nvSpPr>
          <p:cNvPr id="308" name="Google Shape;308;p34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9" name="Google Shape;309;p34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0" name="Google Shape;310;p34"/>
          <p:cNvSpPr txBox="1"/>
          <p:nvPr/>
        </p:nvSpPr>
        <p:spPr>
          <a:xfrm>
            <a:off x="0" y="1223300"/>
            <a:ext cx="2940000" cy="14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61250" lIns="61250" spcFirstLastPara="1" rIns="61250" wrap="square" tIns="612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72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~1000 x lower energy than in IceCube!</a:t>
            </a:r>
            <a:br>
              <a:rPr lang="en" sz="1572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72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Over 400 photon hits in the Upgrade compared to 140 in IceCube</a:t>
            </a:r>
            <a:endParaRPr sz="1572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1" name="Google Shape;311;p34" title="Screenshot 2026-09-25 at 4.08.0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76" y="2682125"/>
            <a:ext cx="2856545" cy="190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4" title="UpgradeEvent_zoom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3346" y="1297538"/>
            <a:ext cx="5852880" cy="3292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8" name="Google Shape;31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Status of New Detector</a:t>
            </a:r>
            <a:endParaRPr/>
          </a:p>
        </p:txBody>
      </p:sp>
      <p:sp>
        <p:nvSpPr>
          <p:cNvPr id="319" name="Google Shape;319;p35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 lnSpcReduction="10000"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/>
              <a:t>Lower noise rates in ice than in lab measurements by a factor of ~2</a:t>
            </a:r>
            <a:endParaRPr sz="20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000"/>
              <a:t>mDOMs: ~300 Hz / channel</a:t>
            </a:r>
            <a:endParaRPr sz="20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000"/>
              <a:t>DEggs: ~250 Hz / channel</a:t>
            </a:r>
            <a:endParaRPr sz="20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/>
              <a:t>Total event readout is 20us</a:t>
            </a:r>
            <a:endParaRPr sz="20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000"/>
              <a:t>Expect ~25 noise hits in IceCube</a:t>
            </a:r>
            <a:endParaRPr sz="20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000"/>
              <a:t>~35 noise hits in the Upgrade</a:t>
            </a:r>
            <a:endParaRPr sz="20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/>
              <a:t>Reoptimizing triggers and filters to push to lower thresholds</a:t>
            </a:r>
            <a:endParaRPr sz="20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2000"/>
              <a:t>Can use IceCube strings to help filter muons</a:t>
            </a:r>
            <a:endParaRPr sz="2000"/>
          </a:p>
        </p:txBody>
      </p:sp>
      <p:sp>
        <p:nvSpPr>
          <p:cNvPr id="320" name="Google Shape;320;p35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1" name="Google Shape;321;p35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22" name="Google Shape;322;p35" title="Screenshot 2026-09-25 at 4.08.0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2075" y="1519762"/>
            <a:ext cx="4279076" cy="2847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1" y="1097650"/>
            <a:ext cx="4549883" cy="3586174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9" name="Google Shape;32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Trigger Reoptimization</a:t>
            </a:r>
            <a:endParaRPr/>
          </a:p>
        </p:txBody>
      </p:sp>
      <p:sp>
        <p:nvSpPr>
          <p:cNvPr id="330" name="Google Shape;330;p3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Reoptimizing triggers and filters to push to lower thresholds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Simple Multiplicity Trigger (SMT) counts coincident hits in the Upgrade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Can lower SMT multiplicity threshold to 5 before event trigger rate is completely dominated by noise</a:t>
            </a:r>
            <a:endParaRPr sz="2000"/>
          </a:p>
        </p:txBody>
      </p:sp>
      <p:sp>
        <p:nvSpPr>
          <p:cNvPr id="331" name="Google Shape;331;p36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2" name="Google Shape;332;p36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33" name="Google Shape;333;p36"/>
          <p:cNvCxnSpPr/>
          <p:nvPr/>
        </p:nvCxnSpPr>
        <p:spPr>
          <a:xfrm flipH="1">
            <a:off x="5834450" y="1765675"/>
            <a:ext cx="318000" cy="734700"/>
          </a:xfrm>
          <a:prstGeom prst="straightConnector1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4" name="Google Shape;334;p36"/>
          <p:cNvSpPr txBox="1"/>
          <p:nvPr/>
        </p:nvSpPr>
        <p:spPr>
          <a:xfrm>
            <a:off x="5362825" y="1381850"/>
            <a:ext cx="229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Noise dominated region</a:t>
            </a:r>
            <a:endParaRPr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5" name="Google Shape;335;p36"/>
          <p:cNvSpPr txBox="1"/>
          <p:nvPr/>
        </p:nvSpPr>
        <p:spPr>
          <a:xfrm>
            <a:off x="6547275" y="3022538"/>
            <a:ext cx="265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Cosmic ray dominated region</a:t>
            </a:r>
            <a:endParaRPr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36" name="Google Shape;336;p36"/>
          <p:cNvCxnSpPr>
            <a:stCxn id="335" idx="2"/>
          </p:cNvCxnSpPr>
          <p:nvPr/>
        </p:nvCxnSpPr>
        <p:spPr>
          <a:xfrm>
            <a:off x="7874175" y="3422738"/>
            <a:ext cx="230400" cy="624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7" name="Google Shape;337;p36"/>
          <p:cNvSpPr txBox="1"/>
          <p:nvPr/>
        </p:nvSpPr>
        <p:spPr>
          <a:xfrm>
            <a:off x="4908450" y="721375"/>
            <a:ext cx="4112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10 minutes of test data</a:t>
            </a:r>
            <a:endParaRPr sz="16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3" name="Google Shape;34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Data Analysis</a:t>
            </a:r>
            <a:endParaRPr/>
          </a:p>
        </p:txBody>
      </p:sp>
      <p:sp>
        <p:nvSpPr>
          <p:cNvPr id="344" name="Google Shape;344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/>
          </a:bodyPr>
          <a:lstStyle/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/>
              <a:t>Looking at timing distributions of early test data to characterize detector</a:t>
            </a:r>
            <a:endParaRPr sz="2000"/>
          </a:p>
          <a:p>
            <a:pPr indent="-33139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750"/>
              <a:t>Calibrating timing offsets between devices</a:t>
            </a:r>
            <a:endParaRPr sz="1750"/>
          </a:p>
          <a:p>
            <a:pPr indent="-33139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750"/>
              <a:t>Width of distributions can show information about in ice scattering</a:t>
            </a:r>
            <a:endParaRPr sz="1750"/>
          </a:p>
          <a:p>
            <a:pPr indent="-33139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750"/>
              <a:t>Distribution peaks are consistent with time of flight of a muon between the OMs</a:t>
            </a:r>
            <a:endParaRPr sz="1750"/>
          </a:p>
        </p:txBody>
      </p:sp>
      <p:sp>
        <p:nvSpPr>
          <p:cNvPr id="345" name="Google Shape;345;p37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6" name="Google Shape;346;p37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7" name="Google Shape;34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1175" y="1165000"/>
            <a:ext cx="4892826" cy="3557336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7"/>
          <p:cNvSpPr txBox="1"/>
          <p:nvPr/>
        </p:nvSpPr>
        <p:spPr>
          <a:xfrm>
            <a:off x="4641238" y="789600"/>
            <a:ext cx="4112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10 minutes of test data</a:t>
            </a:r>
            <a:endParaRPr sz="16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Calibration Results - LOM Logger</a:t>
            </a:r>
            <a:endParaRPr/>
          </a:p>
        </p:txBody>
      </p:sp>
      <p:sp>
        <p:nvSpPr>
          <p:cNvPr id="354" name="Google Shape;354;p38"/>
          <p:cNvSpPr txBox="1"/>
          <p:nvPr>
            <p:ph idx="1" type="body"/>
          </p:nvPr>
        </p:nvSpPr>
        <p:spPr>
          <a:xfrm>
            <a:off x="311700" y="1152475"/>
            <a:ext cx="7066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Prototype dust logger with Gen2DOM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Realtime calibration probe to </a:t>
            </a:r>
            <a:r>
              <a:rPr lang="en" sz="1700"/>
              <a:t>measure</a:t>
            </a:r>
            <a:r>
              <a:rPr lang="en" sz="1700"/>
              <a:t> the depth dependence dust layers in every Gen2 string</a:t>
            </a:r>
            <a:endParaRPr sz="1700"/>
          </a:p>
        </p:txBody>
      </p:sp>
      <p:sp>
        <p:nvSpPr>
          <p:cNvPr id="355" name="Google Shape;355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6" name="Google Shape;356;p38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7" name="Google Shape;357;p38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58" name="Google Shape;358;p38" title="2026week04_lomlogger_16_ymakino.jpg"/>
          <p:cNvPicPr preferRelativeResize="0"/>
          <p:nvPr/>
        </p:nvPicPr>
        <p:blipFill rotWithShape="1">
          <a:blip r:embed="rId3">
            <a:alphaModFix/>
          </a:blip>
          <a:srcRect b="5509" l="25849" r="29093" t="0"/>
          <a:stretch/>
        </p:blipFill>
        <p:spPr>
          <a:xfrm>
            <a:off x="7377900" y="894551"/>
            <a:ext cx="1249825" cy="3932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100186"/>
            <a:ext cx="7377898" cy="2769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Calibration Results - POCAM</a:t>
            </a:r>
            <a:endParaRPr/>
          </a:p>
        </p:txBody>
      </p:sp>
      <p:sp>
        <p:nvSpPr>
          <p:cNvPr id="365" name="Google Shape;365;p39"/>
          <p:cNvSpPr txBox="1"/>
          <p:nvPr>
            <p:ph idx="1" type="body"/>
          </p:nvPr>
        </p:nvSpPr>
        <p:spPr>
          <a:xfrm>
            <a:off x="311700" y="1152475"/>
            <a:ext cx="37605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During deployment of Precision Optical </a:t>
            </a:r>
            <a:r>
              <a:rPr lang="en"/>
              <a:t>Calibration</a:t>
            </a:r>
            <a:r>
              <a:rPr lang="en"/>
              <a:t> Module, 405nm LED was flashed at a 1 Hz interval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Goal is to study ice properties and calibrate detector geometry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Video shows the POCAM dropped over several hours during deployment</a:t>
            </a:r>
            <a:endParaRPr/>
          </a:p>
        </p:txBody>
      </p:sp>
      <p:sp>
        <p:nvSpPr>
          <p:cNvPr id="366" name="Google Shape;366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7" name="Google Shape;367;p39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8" name="Google Shape;368;p39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9" name="Google Shape;369;p39" title="drop_movie_final.gif"/>
          <p:cNvPicPr preferRelativeResize="0"/>
          <p:nvPr/>
        </p:nvPicPr>
        <p:blipFill rotWithShape="1">
          <a:blip r:embed="rId3">
            <a:alphaModFix/>
          </a:blip>
          <a:srcRect b="0" l="17023" r="17351" t="0"/>
          <a:stretch/>
        </p:blipFill>
        <p:spPr>
          <a:xfrm>
            <a:off x="4323600" y="1037900"/>
            <a:ext cx="4205933" cy="360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Calibration Results - Cameras</a:t>
            </a:r>
            <a:endParaRPr/>
          </a:p>
        </p:txBody>
      </p:sp>
      <p:sp>
        <p:nvSpPr>
          <p:cNvPr id="375" name="Google Shape;375;p40"/>
          <p:cNvSpPr txBox="1"/>
          <p:nvPr>
            <p:ph idx="1" type="body"/>
          </p:nvPr>
        </p:nvSpPr>
        <p:spPr>
          <a:xfrm>
            <a:off x="311700" y="1152475"/>
            <a:ext cx="37605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Sweden Cameras and fixed focus cameras on mDOMs and DEggs being used to monitor hole ice properties during the freeze in process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Helps us understand the position and size of the bubble columns</a:t>
            </a:r>
            <a:endParaRPr/>
          </a:p>
        </p:txBody>
      </p:sp>
      <p:sp>
        <p:nvSpPr>
          <p:cNvPr id="376" name="Google Shape;376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7" name="Google Shape;377;p40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8" name="Google Shape;378;p40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9" name="Google Shape;379;p40" title="Camera-Run_IIB_string88_mDOM_port5274_cam1_illum1_gain0_exposure3700ms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4600" y="1170125"/>
            <a:ext cx="4413883" cy="3340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Prospects</a:t>
            </a:r>
            <a:endParaRPr/>
          </a:p>
        </p:txBody>
      </p:sp>
      <p:sp>
        <p:nvSpPr>
          <p:cNvPr id="385" name="Google Shape;385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Physics potential of the IceCube Upgrade for atmospheric neutrino oscillations</a:t>
            </a:r>
            <a:endParaRPr sz="20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https://arxiv.org/abs/2509.13066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Astrophysical Sensitivity Projections for the IceCube Upgrade</a:t>
            </a:r>
            <a:endParaRPr sz="20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4"/>
              </a:rPr>
              <a:t>https://arxiv.org/abs/2608.28395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Sensitivity Projections for Low-Mass Dark Matter Annihilation with the IceCube Upgrade</a:t>
            </a:r>
            <a:endParaRPr sz="20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5"/>
              </a:rPr>
              <a:t>https://arxiv.org/abs/2605.06600</a:t>
            </a:r>
            <a:r>
              <a:rPr lang="en" sz="1600"/>
              <a:t> </a:t>
            </a:r>
            <a:endParaRPr sz="1600"/>
          </a:p>
        </p:txBody>
      </p:sp>
      <p:sp>
        <p:nvSpPr>
          <p:cNvPr id="386" name="Google Shape;386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Expected Detector Performance</a:t>
            </a:r>
            <a:endParaRPr/>
          </a:p>
        </p:txBody>
      </p:sp>
      <p:sp>
        <p:nvSpPr>
          <p:cNvPr id="392" name="Google Shape;392;p4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Expect to observe ~300,000 atmospheric neutrino events in the first 3 years of data taking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Atmospheric neutrino event rate in the Upgrade increases by a factor of 5 and shifts to lower energies </a:t>
            </a:r>
            <a:r>
              <a:rPr lang="en" sz="1800"/>
              <a:t>compared</a:t>
            </a:r>
            <a:r>
              <a:rPr lang="en" sz="1800"/>
              <a:t> to IceCube+DeepCore</a:t>
            </a:r>
            <a:endParaRPr sz="1800"/>
          </a:p>
        </p:txBody>
      </p:sp>
      <p:sp>
        <p:nvSpPr>
          <p:cNvPr id="393" name="Google Shape;393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4" name="Google Shape;394;p42"/>
          <p:cNvSpPr txBox="1"/>
          <p:nvPr>
            <p:ph idx="10" type="dt"/>
          </p:nvPr>
        </p:nvSpPr>
        <p:spPr>
          <a:xfrm>
            <a:off x="12" y="4894218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5" name="Google Shape;395;p42"/>
          <p:cNvSpPr txBox="1"/>
          <p:nvPr>
            <p:ph idx="11" type="ftr"/>
          </p:nvPr>
        </p:nvSpPr>
        <p:spPr>
          <a:xfrm>
            <a:off x="1869750" y="4894225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6" name="Google Shape;396;p42"/>
          <p:cNvSpPr txBox="1"/>
          <p:nvPr/>
        </p:nvSpPr>
        <p:spPr>
          <a:xfrm>
            <a:off x="5539075" y="4331550"/>
            <a:ext cx="2703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https://doi.org/10.48550/arXiv.2509.13066</a:t>
            </a:r>
            <a:endParaRPr sz="8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97" name="Google Shape;397;p42"/>
          <p:cNvGrpSpPr/>
          <p:nvPr/>
        </p:nvGrpSpPr>
        <p:grpSpPr>
          <a:xfrm>
            <a:off x="4760896" y="1349376"/>
            <a:ext cx="4260249" cy="2982187"/>
            <a:chOff x="311700" y="2197325"/>
            <a:chExt cx="3666307" cy="2566426"/>
          </a:xfrm>
        </p:grpSpPr>
        <p:pic>
          <p:nvPicPr>
            <p:cNvPr id="398" name="Google Shape;398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11700" y="2197325"/>
              <a:ext cx="3666307" cy="25664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9" name="Google Shape;399;p42"/>
            <p:cNvSpPr txBox="1"/>
            <p:nvPr/>
          </p:nvSpPr>
          <p:spPr>
            <a:xfrm>
              <a:off x="940450" y="2297875"/>
              <a:ext cx="1048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6250" lIns="106250" spcFirstLastPara="1" rIns="106250" wrap="square" tIns="1062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59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Upgrade</a:t>
              </a:r>
              <a:endParaRPr sz="1859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00" name="Google Shape;400;p42"/>
            <p:cNvSpPr txBox="1"/>
            <p:nvPr/>
          </p:nvSpPr>
          <p:spPr>
            <a:xfrm>
              <a:off x="1639725" y="3909175"/>
              <a:ext cx="13701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6250" lIns="106250" spcFirstLastPara="1" rIns="106250" wrap="square" tIns="1062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59">
                  <a:solidFill>
                    <a:srgbClr val="CC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IceCube</a:t>
              </a:r>
              <a:endParaRPr sz="1859">
                <a:solidFill>
                  <a:srgbClr val="CC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cxnSp>
          <p:nvCxnSpPr>
            <p:cNvPr id="401" name="Google Shape;401;p42"/>
            <p:cNvCxnSpPr/>
            <p:nvPr/>
          </p:nvCxnSpPr>
          <p:spPr>
            <a:xfrm flipH="1" rot="10800000">
              <a:off x="1721375" y="2723700"/>
              <a:ext cx="7800" cy="1224000"/>
            </a:xfrm>
            <a:prstGeom prst="straightConnector1">
              <a:avLst/>
            </a:prstGeom>
            <a:noFill/>
            <a:ln cap="flat" cmpd="sng" w="33200">
              <a:solidFill>
                <a:srgbClr val="0000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402" name="Google Shape;402;p42"/>
            <p:cNvSpPr txBox="1"/>
            <p:nvPr/>
          </p:nvSpPr>
          <p:spPr>
            <a:xfrm>
              <a:off x="2396325" y="2780275"/>
              <a:ext cx="14652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6250" lIns="106250" spcFirstLastPara="1" rIns="106250" wrap="square" tIns="1062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43">
                  <a:solidFill>
                    <a:srgbClr val="0000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~5x increase in event rate</a:t>
              </a:r>
              <a:endParaRPr sz="1743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725" y="2096800"/>
            <a:ext cx="3855750" cy="2699025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Expected Detector Performance</a:t>
            </a:r>
            <a:endParaRPr/>
          </a:p>
        </p:txBody>
      </p:sp>
      <p:sp>
        <p:nvSpPr>
          <p:cNvPr id="409" name="Google Shape;409;p43"/>
          <p:cNvSpPr txBox="1"/>
          <p:nvPr>
            <p:ph idx="1" type="body"/>
          </p:nvPr>
        </p:nvSpPr>
        <p:spPr>
          <a:xfrm>
            <a:off x="311700" y="1152475"/>
            <a:ext cx="4502700" cy="127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7500" lnSpcReduction="20000"/>
          </a:bodyPr>
          <a:lstStyle/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Energy resolution improves compared to IceCube+DeepCore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Reconstruction falls off at low energies, but new low energy reco methods are being developed</a:t>
            </a:r>
            <a:endParaRPr/>
          </a:p>
        </p:txBody>
      </p:sp>
      <p:sp>
        <p:nvSpPr>
          <p:cNvPr id="410" name="Google Shape;410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1" name="Google Shape;411;p43"/>
          <p:cNvSpPr txBox="1"/>
          <p:nvPr>
            <p:ph idx="10" type="dt"/>
          </p:nvPr>
        </p:nvSpPr>
        <p:spPr>
          <a:xfrm>
            <a:off x="12" y="4894218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2" name="Google Shape;412;p43"/>
          <p:cNvSpPr txBox="1"/>
          <p:nvPr>
            <p:ph idx="11" type="ftr"/>
          </p:nvPr>
        </p:nvSpPr>
        <p:spPr>
          <a:xfrm>
            <a:off x="1869750" y="4894225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3" name="Google Shape;413;p43"/>
          <p:cNvSpPr txBox="1"/>
          <p:nvPr/>
        </p:nvSpPr>
        <p:spPr>
          <a:xfrm>
            <a:off x="0" y="4706125"/>
            <a:ext cx="2703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https://doi.org/10.48550/arXiv.2509.13066</a:t>
            </a:r>
            <a:endParaRPr sz="8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14" name="Google Shape;41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5500" y="940075"/>
            <a:ext cx="3855750" cy="385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Expected Detector Performance</a:t>
            </a:r>
            <a:endParaRPr/>
          </a:p>
        </p:txBody>
      </p:sp>
      <p:sp>
        <p:nvSpPr>
          <p:cNvPr id="420" name="Google Shape;420;p4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IceCube Upgrade is expected to significantly improve signal acceptance and angular resolution in the GeV energy range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At 10 GeV, DeepCore’s angular resolution is ~50°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Upgrade’s angular resolution is ~30° at 10 GeV</a:t>
            </a:r>
            <a:endParaRPr sz="1800"/>
          </a:p>
        </p:txBody>
      </p:sp>
      <p:sp>
        <p:nvSpPr>
          <p:cNvPr id="421" name="Google Shape;421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2" name="Google Shape;422;p44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3" name="Google Shape;423;p44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24" name="Google Shape;424;p44" title="AngularResolu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2158" y="1152475"/>
            <a:ext cx="4828992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44"/>
          <p:cNvSpPr txBox="1"/>
          <p:nvPr/>
        </p:nvSpPr>
        <p:spPr>
          <a:xfrm>
            <a:off x="5715975" y="4568863"/>
            <a:ext cx="255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https://doi.org/10.48550/arXiv.2608.28395</a:t>
            </a:r>
            <a:endParaRPr sz="8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4927" y="1017725"/>
            <a:ext cx="4556673" cy="3212451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Prospects - Neutrino Oscillations</a:t>
            </a:r>
            <a:endParaRPr/>
          </a:p>
        </p:txBody>
      </p:sp>
      <p:sp>
        <p:nvSpPr>
          <p:cNvPr id="432" name="Google Shape;432;p45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Expect to observe ~300,000 atmospheric neutrino events in the first 3 years of data taking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Unprecedented design sensitivity to fundamental neutrino properties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Improvement of 55-70% in area enclosed by 90% C.L. contour depending on injected truth</a:t>
            </a:r>
            <a:endParaRPr/>
          </a:p>
        </p:txBody>
      </p:sp>
      <p:sp>
        <p:nvSpPr>
          <p:cNvPr id="433" name="Google Shape;433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4" name="Google Shape;434;p45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5" name="Google Shape;435;p45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6" name="Google Shape;436;p45"/>
          <p:cNvSpPr txBox="1"/>
          <p:nvPr/>
        </p:nvSpPr>
        <p:spPr>
          <a:xfrm>
            <a:off x="6387700" y="4230175"/>
            <a:ext cx="270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https://doi.org/10.48550/arXiv.2509.13066</a:t>
            </a:r>
            <a:endParaRPr sz="1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Prospects - Tau Neutrino Normalization</a:t>
            </a:r>
            <a:endParaRPr/>
          </a:p>
        </p:txBody>
      </p:sp>
      <p:sp>
        <p:nvSpPr>
          <p:cNvPr id="442" name="Google Shape;442;p46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Improvement of ~40% of the 1</a:t>
            </a:r>
            <a:r>
              <a:rPr b="1" lang="en"/>
              <a:t>𝜎 </a:t>
            </a:r>
            <a:r>
              <a:rPr lang="en"/>
              <a:t>width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Without the Upgrade, </a:t>
            </a:r>
            <a:r>
              <a:rPr b="1" lang="en"/>
              <a:t>𝜈</a:t>
            </a:r>
            <a:r>
              <a:rPr b="1" baseline="-25000" lang="en"/>
              <a:t>𝜏</a:t>
            </a:r>
            <a:r>
              <a:rPr lang="en"/>
              <a:t> normalization 1</a:t>
            </a:r>
            <a:r>
              <a:rPr b="1" lang="en"/>
              <a:t>𝜎 </a:t>
            </a:r>
            <a:r>
              <a:rPr lang="en"/>
              <a:t>width is ~9% after 15 years of livetime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With the addition of the new strings, </a:t>
            </a:r>
            <a:r>
              <a:rPr b="1" lang="en"/>
              <a:t>𝜈</a:t>
            </a:r>
            <a:r>
              <a:rPr b="1" baseline="-25000" lang="en"/>
              <a:t>𝜏</a:t>
            </a:r>
            <a:r>
              <a:rPr lang="en"/>
              <a:t> normalization 1</a:t>
            </a:r>
            <a:r>
              <a:rPr b="1" lang="en"/>
              <a:t>𝜎 </a:t>
            </a:r>
            <a:r>
              <a:rPr lang="en"/>
              <a:t>width is ~5% after 3 years of Upgrade data taking</a:t>
            </a:r>
            <a:endParaRPr/>
          </a:p>
        </p:txBody>
      </p:sp>
      <p:sp>
        <p:nvSpPr>
          <p:cNvPr id="443" name="Google Shape;443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4" name="Google Shape;444;p46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45" name="Google Shape;445;p46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46" name="Google Shape;446;p46"/>
          <p:cNvSpPr txBox="1"/>
          <p:nvPr/>
        </p:nvSpPr>
        <p:spPr>
          <a:xfrm>
            <a:off x="6128400" y="4437250"/>
            <a:ext cx="270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https://doi.org/10.48550/arXiv.2509.13066</a:t>
            </a:r>
            <a:endParaRPr sz="1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47" name="Google Shape;44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9150" y="1434201"/>
            <a:ext cx="4572001" cy="3018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Prospects - Neutrino Mass Ordering</a:t>
            </a:r>
            <a:endParaRPr/>
          </a:p>
        </p:txBody>
      </p:sp>
      <p:sp>
        <p:nvSpPr>
          <p:cNvPr id="453" name="Google Shape;453;p47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2-3 x improvement in the median Neutrino Mass Ordering sensitivity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Without the Upgrade, NMO sensitivity is ~1.5𝞼 after 15 years of livetime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With the addition of the new strings, NMO sensitivity is ~2.5𝞼 after 3 years of Upgrade data taking</a:t>
            </a:r>
            <a:endParaRPr/>
          </a:p>
        </p:txBody>
      </p:sp>
      <p:sp>
        <p:nvSpPr>
          <p:cNvPr id="454" name="Google Shape;454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5" name="Google Shape;455;p47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56" name="Google Shape;456;p47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57" name="Google Shape;457;p47"/>
          <p:cNvSpPr txBox="1"/>
          <p:nvPr/>
        </p:nvSpPr>
        <p:spPr>
          <a:xfrm>
            <a:off x="6387700" y="4230175"/>
            <a:ext cx="270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https://doi.org/10.48550/arXiv.2509.13066</a:t>
            </a:r>
            <a:endParaRPr sz="1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58" name="Google Shape;45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425" y="1017725"/>
            <a:ext cx="4146724" cy="332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Prospects - Transient Neutrino Astronomy</a:t>
            </a:r>
            <a:endParaRPr/>
          </a:p>
        </p:txBody>
      </p:sp>
      <p:sp>
        <p:nvSpPr>
          <p:cNvPr id="464" name="Google Shape;464;p48"/>
          <p:cNvSpPr txBox="1"/>
          <p:nvPr>
            <p:ph idx="1" type="body"/>
          </p:nvPr>
        </p:nvSpPr>
        <p:spPr>
          <a:xfrm>
            <a:off x="311700" y="1152475"/>
            <a:ext cx="4260300" cy="361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Distinct GeV signature expected in quasithermal neutrinos from GRBs/SNe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Transient </a:t>
            </a:r>
            <a:r>
              <a:rPr lang="en"/>
              <a:t>sensitivity</a:t>
            </a:r>
            <a:r>
              <a:rPr lang="en"/>
              <a:t> expected to increase by an order of magnitude from DeepCore with ΔT = 1000s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Expect to see &lt; 1 atmospheric neutrino in that time window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Any excess in events, paired with resolving the direction, can result in higher significance</a:t>
            </a:r>
            <a:endParaRPr/>
          </a:p>
        </p:txBody>
      </p:sp>
      <p:sp>
        <p:nvSpPr>
          <p:cNvPr id="465" name="Google Shape;465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6" name="Google Shape;466;p48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7" name="Google Shape;467;p48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8" name="Google Shape;468;p48"/>
          <p:cNvSpPr txBox="1"/>
          <p:nvPr/>
        </p:nvSpPr>
        <p:spPr>
          <a:xfrm>
            <a:off x="6276900" y="4455950"/>
            <a:ext cx="255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https://doi.org/10.48550/arXiv.2608.28395</a:t>
            </a:r>
            <a:endParaRPr sz="8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69" name="Google Shape;469;p48" title="Transient_DiffSen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64200"/>
            <a:ext cx="4260300" cy="3352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Prospects - Dark Matter</a:t>
            </a:r>
            <a:endParaRPr/>
          </a:p>
        </p:txBody>
      </p:sp>
      <p:sp>
        <p:nvSpPr>
          <p:cNvPr id="475" name="Google Shape;475;p49"/>
          <p:cNvSpPr txBox="1"/>
          <p:nvPr>
            <p:ph idx="1" type="body"/>
          </p:nvPr>
        </p:nvSpPr>
        <p:spPr>
          <a:xfrm>
            <a:off x="311700" y="1152475"/>
            <a:ext cx="4260300" cy="361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IceCube Upgrade is projected to become the most sensitive experiment to low-mass DM annihilation for masses up to approximately 200 GeV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Order of magnitude improvement for dark matter masses below 20 GeV when compared to DeepCore results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Upgrade substantially extends sensitivity to lower dark matter masses</a:t>
            </a:r>
            <a:endParaRPr/>
          </a:p>
        </p:txBody>
      </p:sp>
      <p:sp>
        <p:nvSpPr>
          <p:cNvPr id="476" name="Google Shape;476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7" name="Google Shape;477;p49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8" name="Google Shape;478;p49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79" name="Google Shape;479;p49" title="sensitivities_3_year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1341" y="1214000"/>
            <a:ext cx="4792661" cy="3449224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49"/>
          <p:cNvSpPr txBox="1"/>
          <p:nvPr/>
        </p:nvSpPr>
        <p:spPr>
          <a:xfrm>
            <a:off x="6331625" y="4577100"/>
            <a:ext cx="2292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4"/>
              </a:rPr>
              <a:t>https://doi.org/10.48550/arXiv.2605.06600</a:t>
            </a:r>
            <a:r>
              <a:rPr lang="en" sz="7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7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</a:t>
            </a:r>
            <a:r>
              <a:rPr lang="en"/>
              <a:t> Status</a:t>
            </a:r>
            <a:endParaRPr/>
          </a:p>
        </p:txBody>
      </p:sp>
      <p:sp>
        <p:nvSpPr>
          <p:cNvPr id="486" name="Google Shape;486;p50"/>
          <p:cNvSpPr txBox="1"/>
          <p:nvPr>
            <p:ph idx="1" type="body"/>
          </p:nvPr>
        </p:nvSpPr>
        <p:spPr>
          <a:xfrm>
            <a:off x="311700" y="1152475"/>
            <a:ext cx="41172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 lnSpcReduction="10000"/>
          </a:bodyPr>
          <a:lstStyle/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Successfully installed and commissioned 5 strings in the IceCube Upgrade in 2025/26 Antarctic field season!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Early calibration and commissioning studies are ongoing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Ice modeling, geometry calibration, hit timing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Expecting to fully integrate the Upgrade into the IceCube DAQ and begin taking physics data by the end of the year</a:t>
            </a:r>
            <a:endParaRPr/>
          </a:p>
        </p:txBody>
      </p:sp>
      <p:sp>
        <p:nvSpPr>
          <p:cNvPr id="487" name="Google Shape;487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8" name="Google Shape;488;p50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9" name="Google Shape;489;p50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90" name="Google Shape;49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8900" y="1441101"/>
            <a:ext cx="4644895" cy="2798724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50"/>
          <p:cNvSpPr txBox="1"/>
          <p:nvPr/>
        </p:nvSpPr>
        <p:spPr>
          <a:xfrm>
            <a:off x="6314700" y="1441100"/>
            <a:ext cx="2759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B7B7B7"/>
                </a:solidFill>
                <a:latin typeface="Trebuchet MS"/>
                <a:ea typeface="Trebuchet MS"/>
                <a:cs typeface="Trebuchet MS"/>
                <a:sym typeface="Trebuchet MS"/>
              </a:rPr>
              <a:t>Photo credit: Colton Hill</a:t>
            </a:r>
            <a:endParaRPr sz="1100">
              <a:solidFill>
                <a:srgbClr val="B7B7B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Outlook</a:t>
            </a:r>
            <a:endParaRPr/>
          </a:p>
        </p:txBody>
      </p:sp>
      <p:sp>
        <p:nvSpPr>
          <p:cNvPr id="497" name="Google Shape;497;p51"/>
          <p:cNvSpPr txBox="1"/>
          <p:nvPr>
            <p:ph idx="1" type="body"/>
          </p:nvPr>
        </p:nvSpPr>
        <p:spPr>
          <a:xfrm>
            <a:off x="311700" y="1152475"/>
            <a:ext cx="41172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Expecting to meet or exceed all projected science goals in neutrino oscillations, astronomy studies, and dark matter sensitivity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Important milestone for IceCube-Gen2!</a:t>
            </a:r>
            <a:endParaRPr/>
          </a:p>
        </p:txBody>
      </p:sp>
      <p:sp>
        <p:nvSpPr>
          <p:cNvPr id="498" name="Google Shape;498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9" name="Google Shape;499;p51"/>
          <p:cNvSpPr txBox="1"/>
          <p:nvPr>
            <p:ph idx="10" type="dt"/>
          </p:nvPr>
        </p:nvSpPr>
        <p:spPr>
          <a:xfrm>
            <a:off x="12" y="48695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0" name="Google Shape;500;p51"/>
          <p:cNvSpPr txBox="1"/>
          <p:nvPr>
            <p:ph idx="11" type="ftr"/>
          </p:nvPr>
        </p:nvSpPr>
        <p:spPr>
          <a:xfrm>
            <a:off x="1869750" y="486960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01" name="Google Shape;50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8900" y="1441101"/>
            <a:ext cx="4644895" cy="2798724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51"/>
          <p:cNvSpPr txBox="1"/>
          <p:nvPr/>
        </p:nvSpPr>
        <p:spPr>
          <a:xfrm>
            <a:off x="6314700" y="1441100"/>
            <a:ext cx="2759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B7B7B7"/>
                </a:solidFill>
                <a:latin typeface="Trebuchet MS"/>
                <a:ea typeface="Trebuchet MS"/>
                <a:cs typeface="Trebuchet MS"/>
                <a:sym typeface="Trebuchet MS"/>
              </a:rPr>
              <a:t>Photo credit: Colton Hill</a:t>
            </a:r>
            <a:endParaRPr sz="1100">
              <a:solidFill>
                <a:srgbClr val="B7B7B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Backup Slides</a:t>
            </a:r>
            <a:endParaRPr/>
          </a:p>
        </p:txBody>
      </p:sp>
      <p:sp>
        <p:nvSpPr>
          <p:cNvPr id="508" name="Google Shape;508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3"/>
          <p:cNvSpPr txBox="1"/>
          <p:nvPr/>
        </p:nvSpPr>
        <p:spPr>
          <a:xfrm>
            <a:off x="3034682" y="2293345"/>
            <a:ext cx="1432200" cy="4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89625" lIns="89625" spcFirstLastPara="1" rIns="89625" wrap="square" tIns="896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84"/>
              <a:t>ULC Flagged Hits </a:t>
            </a:r>
            <a:br>
              <a:rPr lang="en" sz="784"/>
            </a:br>
            <a:r>
              <a:rPr lang="en" sz="784"/>
              <a:t>Leaving Pre-Trigger</a:t>
            </a:r>
            <a:endParaRPr sz="784"/>
          </a:p>
        </p:txBody>
      </p:sp>
      <p:sp>
        <p:nvSpPr>
          <p:cNvPr id="514" name="Google Shape;514;p53"/>
          <p:cNvSpPr txBox="1"/>
          <p:nvPr/>
        </p:nvSpPr>
        <p:spPr>
          <a:xfrm>
            <a:off x="4433603" y="2226552"/>
            <a:ext cx="13122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89625" lIns="89625" spcFirstLastPara="1" rIns="89625" wrap="square" tIns="896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84"/>
              <a:t>No longer string scoped</a:t>
            </a:r>
            <a:endParaRPr sz="784"/>
          </a:p>
        </p:txBody>
      </p:sp>
      <p:grpSp>
        <p:nvGrpSpPr>
          <p:cNvPr id="515" name="Google Shape;515;p53"/>
          <p:cNvGrpSpPr/>
          <p:nvPr/>
        </p:nvGrpSpPr>
        <p:grpSpPr>
          <a:xfrm>
            <a:off x="532310" y="3126361"/>
            <a:ext cx="2345368" cy="360848"/>
            <a:chOff x="327275" y="2147025"/>
            <a:chExt cx="2392500" cy="368100"/>
          </a:xfrm>
        </p:grpSpPr>
        <p:sp>
          <p:nvSpPr>
            <p:cNvPr id="516" name="Google Shape;516;p53"/>
            <p:cNvSpPr/>
            <p:nvPr/>
          </p:nvSpPr>
          <p:spPr>
            <a:xfrm>
              <a:off x="327275" y="2147025"/>
              <a:ext cx="478500" cy="368100"/>
            </a:xfrm>
            <a:prstGeom prst="rect">
              <a:avLst/>
            </a:prstGeom>
            <a:solidFill>
              <a:srgbClr val="F6B26B"/>
            </a:solidFill>
            <a:ln cap="flat" cmpd="sng" w="93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72"/>
                <a:t>88</a:t>
              </a:r>
              <a:endParaRPr sz="1372"/>
            </a:p>
          </p:txBody>
        </p:sp>
        <p:sp>
          <p:nvSpPr>
            <p:cNvPr id="517" name="Google Shape;517;p53"/>
            <p:cNvSpPr/>
            <p:nvPr/>
          </p:nvSpPr>
          <p:spPr>
            <a:xfrm>
              <a:off x="805775" y="2147025"/>
              <a:ext cx="478500" cy="368100"/>
            </a:xfrm>
            <a:prstGeom prst="rect">
              <a:avLst/>
            </a:prstGeom>
            <a:solidFill>
              <a:srgbClr val="FFD966"/>
            </a:solidFill>
            <a:ln cap="flat" cmpd="sng" w="93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72"/>
                <a:t>89</a:t>
              </a:r>
              <a:endParaRPr sz="1372"/>
            </a:p>
          </p:txBody>
        </p:sp>
        <p:sp>
          <p:nvSpPr>
            <p:cNvPr id="518" name="Google Shape;518;p53"/>
            <p:cNvSpPr/>
            <p:nvPr/>
          </p:nvSpPr>
          <p:spPr>
            <a:xfrm>
              <a:off x="1284275" y="2147025"/>
              <a:ext cx="478500" cy="368100"/>
            </a:xfrm>
            <a:prstGeom prst="rect">
              <a:avLst/>
            </a:prstGeom>
            <a:solidFill>
              <a:srgbClr val="93C47D"/>
            </a:solidFill>
            <a:ln cap="flat" cmpd="sng" w="93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72"/>
                <a:t>90</a:t>
              </a:r>
              <a:endParaRPr sz="1372"/>
            </a:p>
          </p:txBody>
        </p:sp>
        <p:sp>
          <p:nvSpPr>
            <p:cNvPr id="519" name="Google Shape;519;p53"/>
            <p:cNvSpPr/>
            <p:nvPr/>
          </p:nvSpPr>
          <p:spPr>
            <a:xfrm>
              <a:off x="1762775" y="2147025"/>
              <a:ext cx="478500" cy="368100"/>
            </a:xfrm>
            <a:prstGeom prst="rect">
              <a:avLst/>
            </a:prstGeom>
            <a:solidFill>
              <a:srgbClr val="6D9EEB"/>
            </a:solidFill>
            <a:ln cap="flat" cmpd="sng" w="93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72"/>
                <a:t>91</a:t>
              </a:r>
              <a:endParaRPr sz="1372"/>
            </a:p>
          </p:txBody>
        </p:sp>
        <p:sp>
          <p:nvSpPr>
            <p:cNvPr id="520" name="Google Shape;520;p53"/>
            <p:cNvSpPr/>
            <p:nvPr/>
          </p:nvSpPr>
          <p:spPr>
            <a:xfrm>
              <a:off x="2241275" y="2147025"/>
              <a:ext cx="478500" cy="368100"/>
            </a:xfrm>
            <a:prstGeom prst="rect">
              <a:avLst/>
            </a:prstGeom>
            <a:solidFill>
              <a:srgbClr val="B4A7D6"/>
            </a:solidFill>
            <a:ln cap="flat" cmpd="sng" w="93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72"/>
                <a:t>92</a:t>
              </a:r>
              <a:endParaRPr sz="1372"/>
            </a:p>
          </p:txBody>
        </p:sp>
      </p:grpSp>
      <p:sp>
        <p:nvSpPr>
          <p:cNvPr id="521" name="Google Shape;521;p53"/>
          <p:cNvSpPr/>
          <p:nvPr/>
        </p:nvSpPr>
        <p:spPr>
          <a:xfrm>
            <a:off x="441750" y="1734342"/>
            <a:ext cx="2455500" cy="450600"/>
          </a:xfrm>
          <a:prstGeom prst="rect">
            <a:avLst/>
          </a:prstGeom>
          <a:solidFill>
            <a:srgbClr val="CFE2F3"/>
          </a:solidFill>
          <a:ln cap="flat" cmpd="sng" w="93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72"/>
              <a:t>Hitspool 88-92</a:t>
            </a:r>
            <a:br>
              <a:rPr lang="en" sz="1372"/>
            </a:br>
            <a:r>
              <a:rPr lang="en" sz="1176"/>
              <a:t>All hits from Upgrade strings</a:t>
            </a:r>
            <a:endParaRPr sz="1176"/>
          </a:p>
        </p:txBody>
      </p:sp>
      <p:grpSp>
        <p:nvGrpSpPr>
          <p:cNvPr id="522" name="Google Shape;522;p53"/>
          <p:cNvGrpSpPr/>
          <p:nvPr/>
        </p:nvGrpSpPr>
        <p:grpSpPr>
          <a:xfrm>
            <a:off x="3986405" y="1716833"/>
            <a:ext cx="2206851" cy="504953"/>
            <a:chOff x="4773575" y="2694125"/>
            <a:chExt cx="2251200" cy="515100"/>
          </a:xfrm>
        </p:grpSpPr>
        <p:sp>
          <p:nvSpPr>
            <p:cNvPr id="523" name="Google Shape;523;p53"/>
            <p:cNvSpPr/>
            <p:nvPr/>
          </p:nvSpPr>
          <p:spPr>
            <a:xfrm>
              <a:off x="4773575" y="2694125"/>
              <a:ext cx="2251200" cy="515100"/>
            </a:xfrm>
            <a:prstGeom prst="rect">
              <a:avLst/>
            </a:prstGeom>
            <a:solidFill>
              <a:srgbClr val="CFE2F3"/>
            </a:solidFill>
            <a:ln cap="flat" cmpd="sng" w="93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2"/>
            </a:p>
          </p:txBody>
        </p:sp>
        <p:cxnSp>
          <p:nvCxnSpPr>
            <p:cNvPr id="524" name="Google Shape;524;p53"/>
            <p:cNvCxnSpPr>
              <a:stCxn id="523" idx="0"/>
              <a:endCxn id="523" idx="2"/>
            </p:cNvCxnSpPr>
            <p:nvPr/>
          </p:nvCxnSpPr>
          <p:spPr>
            <a:xfrm>
              <a:off x="5899175" y="2694125"/>
              <a:ext cx="0" cy="515100"/>
            </a:xfrm>
            <a:prstGeom prst="straightConnector1">
              <a:avLst/>
            </a:prstGeom>
            <a:noFill/>
            <a:ln cap="flat" cmpd="sng" w="9325">
              <a:solidFill>
                <a:srgbClr val="000000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25" name="Google Shape;525;p53"/>
          <p:cNvCxnSpPr/>
          <p:nvPr/>
        </p:nvCxnSpPr>
        <p:spPr>
          <a:xfrm rot="10800000">
            <a:off x="4501843" y="2221583"/>
            <a:ext cx="600" cy="43890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26" name="Google Shape;526;p53"/>
          <p:cNvSpPr/>
          <p:nvPr/>
        </p:nvSpPr>
        <p:spPr>
          <a:xfrm>
            <a:off x="6810543" y="4302335"/>
            <a:ext cx="2345400" cy="360900"/>
          </a:xfrm>
          <a:prstGeom prst="rect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72"/>
              <a:t>All IceCube + IceTop Hits</a:t>
            </a:r>
            <a:endParaRPr sz="1372"/>
          </a:p>
        </p:txBody>
      </p:sp>
      <p:cxnSp>
        <p:nvCxnSpPr>
          <p:cNvPr id="527" name="Google Shape;527;p53"/>
          <p:cNvCxnSpPr>
            <a:stCxn id="528" idx="1"/>
          </p:cNvCxnSpPr>
          <p:nvPr/>
        </p:nvCxnSpPr>
        <p:spPr>
          <a:xfrm>
            <a:off x="2999671" y="2653906"/>
            <a:ext cx="1502100" cy="270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9" name="Google Shape;529;p53"/>
          <p:cNvSpPr/>
          <p:nvPr/>
        </p:nvSpPr>
        <p:spPr>
          <a:xfrm>
            <a:off x="6755502" y="1734342"/>
            <a:ext cx="2455500" cy="450600"/>
          </a:xfrm>
          <a:prstGeom prst="rect">
            <a:avLst/>
          </a:prstGeom>
          <a:solidFill>
            <a:srgbClr val="CFE2F3"/>
          </a:solidFill>
          <a:ln cap="flat" cmpd="sng" w="93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72"/>
              <a:t>StringHubs 1-86</a:t>
            </a:r>
            <a:br>
              <a:rPr lang="en" sz="1372"/>
            </a:br>
            <a:r>
              <a:rPr lang="en" sz="1176"/>
              <a:t>All hits from IceCube strings</a:t>
            </a:r>
            <a:endParaRPr sz="1176"/>
          </a:p>
        </p:txBody>
      </p:sp>
      <p:cxnSp>
        <p:nvCxnSpPr>
          <p:cNvPr id="530" name="Google Shape;530;p53"/>
          <p:cNvCxnSpPr>
            <a:stCxn id="526" idx="0"/>
            <a:endCxn id="529" idx="2"/>
          </p:cNvCxnSpPr>
          <p:nvPr/>
        </p:nvCxnSpPr>
        <p:spPr>
          <a:xfrm rot="10800000">
            <a:off x="7983243" y="2184935"/>
            <a:ext cx="0" cy="211740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31" name="Google Shape;531;p53"/>
          <p:cNvCxnSpPr/>
          <p:nvPr/>
        </p:nvCxnSpPr>
        <p:spPr>
          <a:xfrm>
            <a:off x="5689744" y="3626963"/>
            <a:ext cx="2293500" cy="30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2" name="Google Shape;532;p53"/>
          <p:cNvCxnSpPr/>
          <p:nvPr/>
        </p:nvCxnSpPr>
        <p:spPr>
          <a:xfrm flipH="1" rot="10800000">
            <a:off x="5693273" y="2221846"/>
            <a:ext cx="4200" cy="140970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33" name="Google Shape;533;p53"/>
          <p:cNvSpPr txBox="1"/>
          <p:nvPr/>
        </p:nvSpPr>
        <p:spPr>
          <a:xfrm>
            <a:off x="3986314" y="1660160"/>
            <a:ext cx="11118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72"/>
              <a:t>Upgrade Trigger</a:t>
            </a:r>
            <a:endParaRPr sz="1176"/>
          </a:p>
        </p:txBody>
      </p:sp>
      <p:sp>
        <p:nvSpPr>
          <p:cNvPr id="534" name="Google Shape;534;p53"/>
          <p:cNvSpPr txBox="1"/>
          <p:nvPr/>
        </p:nvSpPr>
        <p:spPr>
          <a:xfrm>
            <a:off x="5076690" y="1690303"/>
            <a:ext cx="11118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72"/>
              <a:t>IceCube Trigger</a:t>
            </a:r>
            <a:endParaRPr sz="1176"/>
          </a:p>
        </p:txBody>
      </p:sp>
      <p:sp>
        <p:nvSpPr>
          <p:cNvPr id="535" name="Google Shape;535;p53"/>
          <p:cNvSpPr/>
          <p:nvPr/>
        </p:nvSpPr>
        <p:spPr>
          <a:xfrm>
            <a:off x="3966610" y="568328"/>
            <a:ext cx="2206800" cy="881700"/>
          </a:xfrm>
          <a:prstGeom prst="rect">
            <a:avLst/>
          </a:prstGeom>
          <a:solidFill>
            <a:srgbClr val="CFE2F3"/>
          </a:solidFill>
          <a:ln cap="flat" cmpd="sng" w="93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72"/>
          </a:p>
        </p:txBody>
      </p:sp>
      <p:cxnSp>
        <p:nvCxnSpPr>
          <p:cNvPr id="536" name="Google Shape;536;p53"/>
          <p:cNvCxnSpPr>
            <a:stCxn id="535" idx="1"/>
            <a:endCxn id="535" idx="3"/>
          </p:cNvCxnSpPr>
          <p:nvPr/>
        </p:nvCxnSpPr>
        <p:spPr>
          <a:xfrm>
            <a:off x="3966610" y="1009178"/>
            <a:ext cx="2206800" cy="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7" name="Google Shape;537;p53"/>
          <p:cNvSpPr txBox="1"/>
          <p:nvPr/>
        </p:nvSpPr>
        <p:spPr>
          <a:xfrm>
            <a:off x="3956097" y="547350"/>
            <a:ext cx="22068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72"/>
              <a:t>Event Builder</a:t>
            </a:r>
            <a:endParaRPr sz="1372"/>
          </a:p>
        </p:txBody>
      </p:sp>
      <p:sp>
        <p:nvSpPr>
          <p:cNvPr id="538" name="Google Shape;538;p53"/>
          <p:cNvSpPr txBox="1"/>
          <p:nvPr/>
        </p:nvSpPr>
        <p:spPr>
          <a:xfrm>
            <a:off x="3966610" y="1011241"/>
            <a:ext cx="22068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72"/>
              <a:t>Global Trigger</a:t>
            </a:r>
            <a:endParaRPr sz="1372"/>
          </a:p>
        </p:txBody>
      </p:sp>
      <p:cxnSp>
        <p:nvCxnSpPr>
          <p:cNvPr id="539" name="Google Shape;539;p53"/>
          <p:cNvCxnSpPr/>
          <p:nvPr/>
        </p:nvCxnSpPr>
        <p:spPr>
          <a:xfrm rot="10800000">
            <a:off x="4554165" y="1460161"/>
            <a:ext cx="0" cy="25710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40" name="Google Shape;540;p53"/>
          <p:cNvCxnSpPr/>
          <p:nvPr/>
        </p:nvCxnSpPr>
        <p:spPr>
          <a:xfrm rot="10800000">
            <a:off x="5695331" y="1454806"/>
            <a:ext cx="0" cy="25710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41" name="Google Shape;541;p53"/>
          <p:cNvCxnSpPr/>
          <p:nvPr/>
        </p:nvCxnSpPr>
        <p:spPr>
          <a:xfrm flipH="1">
            <a:off x="2097630" y="768035"/>
            <a:ext cx="300" cy="96300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42" name="Google Shape;542;p53"/>
          <p:cNvCxnSpPr/>
          <p:nvPr/>
        </p:nvCxnSpPr>
        <p:spPr>
          <a:xfrm>
            <a:off x="8045230" y="765829"/>
            <a:ext cx="300" cy="96870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28" name="Google Shape;528;p53"/>
          <p:cNvSpPr/>
          <p:nvPr/>
        </p:nvSpPr>
        <p:spPr>
          <a:xfrm>
            <a:off x="2896171" y="2228206"/>
            <a:ext cx="103500" cy="8514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93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72"/>
          </a:p>
        </p:txBody>
      </p:sp>
      <p:cxnSp>
        <p:nvCxnSpPr>
          <p:cNvPr id="543" name="Google Shape;543;p53"/>
          <p:cNvCxnSpPr>
            <a:endCxn id="516" idx="2"/>
          </p:cNvCxnSpPr>
          <p:nvPr/>
        </p:nvCxnSpPr>
        <p:spPr>
          <a:xfrm flipH="1" rot="10800000">
            <a:off x="750047" y="3487209"/>
            <a:ext cx="16800" cy="822900"/>
          </a:xfrm>
          <a:prstGeom prst="straightConnector1">
            <a:avLst/>
          </a:prstGeom>
          <a:noFill/>
          <a:ln cap="flat" cmpd="sng" w="9325">
            <a:solidFill>
              <a:srgbClr val="E69138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44" name="Google Shape;544;p53"/>
          <p:cNvCxnSpPr>
            <a:endCxn id="517" idx="2"/>
          </p:cNvCxnSpPr>
          <p:nvPr/>
        </p:nvCxnSpPr>
        <p:spPr>
          <a:xfrm flipH="1" rot="10800000">
            <a:off x="1225420" y="3487209"/>
            <a:ext cx="10500" cy="816600"/>
          </a:xfrm>
          <a:prstGeom prst="straightConnector1">
            <a:avLst/>
          </a:prstGeom>
          <a:noFill/>
          <a:ln cap="flat" cmpd="sng" w="9325">
            <a:solidFill>
              <a:srgbClr val="F1C23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45" name="Google Shape;545;p53"/>
          <p:cNvCxnSpPr>
            <a:stCxn id="546" idx="0"/>
            <a:endCxn id="518" idx="2"/>
          </p:cNvCxnSpPr>
          <p:nvPr/>
        </p:nvCxnSpPr>
        <p:spPr>
          <a:xfrm rot="10800000">
            <a:off x="1704856" y="3487236"/>
            <a:ext cx="19800" cy="815100"/>
          </a:xfrm>
          <a:prstGeom prst="straightConnector1">
            <a:avLst/>
          </a:prstGeom>
          <a:noFill/>
          <a:ln cap="flat" cmpd="sng" w="9325">
            <a:solidFill>
              <a:srgbClr val="6AA84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47" name="Google Shape;547;p53"/>
          <p:cNvCxnSpPr>
            <a:endCxn id="519" idx="2"/>
          </p:cNvCxnSpPr>
          <p:nvPr/>
        </p:nvCxnSpPr>
        <p:spPr>
          <a:xfrm rot="10800000">
            <a:off x="2174067" y="3487209"/>
            <a:ext cx="44700" cy="822300"/>
          </a:xfrm>
          <a:prstGeom prst="straightConnector1">
            <a:avLst/>
          </a:prstGeom>
          <a:noFill/>
          <a:ln cap="flat" cmpd="sng" w="9325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48" name="Google Shape;548;p53"/>
          <p:cNvCxnSpPr>
            <a:endCxn id="520" idx="2"/>
          </p:cNvCxnSpPr>
          <p:nvPr/>
        </p:nvCxnSpPr>
        <p:spPr>
          <a:xfrm rot="10800000">
            <a:off x="2643141" y="3487209"/>
            <a:ext cx="80700" cy="828000"/>
          </a:xfrm>
          <a:prstGeom prst="straightConnector1">
            <a:avLst/>
          </a:prstGeom>
          <a:noFill/>
          <a:ln cap="flat" cmpd="sng" w="9325">
            <a:solidFill>
              <a:srgbClr val="99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49" name="Google Shape;549;p53"/>
          <p:cNvCxnSpPr/>
          <p:nvPr/>
        </p:nvCxnSpPr>
        <p:spPr>
          <a:xfrm rot="10800000">
            <a:off x="781392" y="2192523"/>
            <a:ext cx="0" cy="928200"/>
          </a:xfrm>
          <a:prstGeom prst="straightConnector1">
            <a:avLst/>
          </a:prstGeom>
          <a:noFill/>
          <a:ln cap="flat" cmpd="sng" w="9325">
            <a:solidFill>
              <a:srgbClr val="E69138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50" name="Google Shape;550;p53"/>
          <p:cNvCxnSpPr/>
          <p:nvPr/>
        </p:nvCxnSpPr>
        <p:spPr>
          <a:xfrm rot="10800000">
            <a:off x="1238422" y="2191457"/>
            <a:ext cx="0" cy="928200"/>
          </a:xfrm>
          <a:prstGeom prst="straightConnector1">
            <a:avLst/>
          </a:prstGeom>
          <a:noFill/>
          <a:ln cap="flat" cmpd="sng" w="9325">
            <a:solidFill>
              <a:srgbClr val="F1C23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51" name="Google Shape;551;p53"/>
          <p:cNvCxnSpPr/>
          <p:nvPr/>
        </p:nvCxnSpPr>
        <p:spPr>
          <a:xfrm rot="10800000">
            <a:off x="1709862" y="2191457"/>
            <a:ext cx="0" cy="928200"/>
          </a:xfrm>
          <a:prstGeom prst="straightConnector1">
            <a:avLst/>
          </a:prstGeom>
          <a:noFill/>
          <a:ln cap="flat" cmpd="sng" w="9325">
            <a:solidFill>
              <a:srgbClr val="6AA84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52" name="Google Shape;552;p53"/>
          <p:cNvCxnSpPr/>
          <p:nvPr/>
        </p:nvCxnSpPr>
        <p:spPr>
          <a:xfrm rot="10800000">
            <a:off x="2193703" y="2191457"/>
            <a:ext cx="0" cy="928200"/>
          </a:xfrm>
          <a:prstGeom prst="straightConnector1">
            <a:avLst/>
          </a:prstGeom>
          <a:noFill/>
          <a:ln cap="flat" cmpd="sng" w="9325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53" name="Google Shape;553;p53"/>
          <p:cNvCxnSpPr/>
          <p:nvPr/>
        </p:nvCxnSpPr>
        <p:spPr>
          <a:xfrm rot="10800000">
            <a:off x="2609537" y="2191457"/>
            <a:ext cx="0" cy="928200"/>
          </a:xfrm>
          <a:prstGeom prst="straightConnector1">
            <a:avLst/>
          </a:prstGeom>
          <a:noFill/>
          <a:ln cap="flat" cmpd="sng" w="9325">
            <a:solidFill>
              <a:srgbClr val="9900FF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54" name="Google Shape;554;p53"/>
          <p:cNvSpPr txBox="1"/>
          <p:nvPr/>
        </p:nvSpPr>
        <p:spPr>
          <a:xfrm>
            <a:off x="504242" y="2524139"/>
            <a:ext cx="23454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b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80">
                <a:highlight>
                  <a:srgbClr val="FFFFFF"/>
                </a:highlight>
              </a:rPr>
              <a:t>StringHubs 88-92</a:t>
            </a:r>
            <a:br>
              <a:rPr lang="en" sz="980">
                <a:highlight>
                  <a:srgbClr val="FFFFFF"/>
                </a:highlight>
              </a:rPr>
            </a:br>
            <a:r>
              <a:rPr lang="en" sz="784">
                <a:highlight>
                  <a:srgbClr val="FFFFFF"/>
                </a:highlight>
              </a:rPr>
              <a:t>PreTrigger flags string-scoped Upgrade LC hits</a:t>
            </a:r>
            <a:endParaRPr sz="784">
              <a:highlight>
                <a:srgbClr val="FFFFFF"/>
              </a:highlight>
            </a:endParaRPr>
          </a:p>
        </p:txBody>
      </p:sp>
      <p:sp>
        <p:nvSpPr>
          <p:cNvPr id="546" name="Google Shape;546;p53"/>
          <p:cNvSpPr/>
          <p:nvPr/>
        </p:nvSpPr>
        <p:spPr>
          <a:xfrm>
            <a:off x="551956" y="4302336"/>
            <a:ext cx="2345400" cy="360900"/>
          </a:xfrm>
          <a:prstGeom prst="rect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72"/>
              <a:t>All Upgrade Hits</a:t>
            </a:r>
            <a:endParaRPr sz="1372"/>
          </a:p>
        </p:txBody>
      </p:sp>
      <p:sp>
        <p:nvSpPr>
          <p:cNvPr id="555" name="Google Shape;555;p53"/>
          <p:cNvSpPr txBox="1"/>
          <p:nvPr/>
        </p:nvSpPr>
        <p:spPr>
          <a:xfrm>
            <a:off x="2231836" y="430893"/>
            <a:ext cx="1432200" cy="3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89625" lIns="89625" spcFirstLastPara="1" rIns="89625" wrap="square" tIns="896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76"/>
              <a:t>Upgrade readout</a:t>
            </a:r>
            <a:endParaRPr sz="1176"/>
          </a:p>
        </p:txBody>
      </p:sp>
      <p:sp>
        <p:nvSpPr>
          <p:cNvPr id="556" name="Google Shape;556;p53"/>
          <p:cNvSpPr txBox="1"/>
          <p:nvPr/>
        </p:nvSpPr>
        <p:spPr>
          <a:xfrm>
            <a:off x="6393093" y="411900"/>
            <a:ext cx="1432200" cy="3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89625" lIns="89625" spcFirstLastPara="1" rIns="89625" wrap="square" tIns="896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76"/>
              <a:t>IceCube readout</a:t>
            </a:r>
            <a:endParaRPr sz="1176"/>
          </a:p>
        </p:txBody>
      </p:sp>
      <p:cxnSp>
        <p:nvCxnSpPr>
          <p:cNvPr id="557" name="Google Shape;557;p53"/>
          <p:cNvCxnSpPr/>
          <p:nvPr/>
        </p:nvCxnSpPr>
        <p:spPr>
          <a:xfrm flipH="1" rot="10800000">
            <a:off x="2093274" y="766763"/>
            <a:ext cx="1874400" cy="360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8" name="Google Shape;558;p53"/>
          <p:cNvCxnSpPr/>
          <p:nvPr/>
        </p:nvCxnSpPr>
        <p:spPr>
          <a:xfrm flipH="1" rot="10800000">
            <a:off x="6173413" y="770316"/>
            <a:ext cx="1871400" cy="3600"/>
          </a:xfrm>
          <a:prstGeom prst="straightConnector1">
            <a:avLst/>
          </a:prstGeom>
          <a:noFill/>
          <a:ln cap="flat" cmpd="sng" w="93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9" name="Google Shape;559;p53"/>
          <p:cNvSpPr txBox="1"/>
          <p:nvPr>
            <p:ph idx="4294967295" type="title"/>
          </p:nvPr>
        </p:nvSpPr>
        <p:spPr>
          <a:xfrm>
            <a:off x="0" y="-9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Trigger Data Flow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60" name="Google Shape;560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4"/>
          <p:cNvSpPr txBox="1"/>
          <p:nvPr>
            <p:ph idx="1" type="body"/>
          </p:nvPr>
        </p:nvSpPr>
        <p:spPr>
          <a:xfrm>
            <a:off x="311700" y="1152475"/>
            <a:ext cx="5928600" cy="3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Pre-Trigger identifies hits on single strings which meet “Upgrade Local Coincidence” (ULC) conditions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Single Module LC (SMLC) = 2 hits on different channels (pmts) on the same module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Within some module window 𝚫t</a:t>
            </a:r>
            <a:r>
              <a:rPr baseline="-25000" lang="en"/>
              <a:t>SMLC</a:t>
            </a:r>
            <a:endParaRPr baseline="-25000"/>
          </a:p>
          <a:p>
            <a:pPr indent="-314325" lvl="1" marL="914400" rtl="0" algn="l">
              <a:spcBef>
                <a:spcPts val="0"/>
              </a:spcBef>
              <a:spcAft>
                <a:spcPts val="0"/>
              </a:spcAft>
              <a:buSzPts val="1350"/>
              <a:buChar char="○"/>
            </a:pPr>
            <a:r>
              <a:rPr lang="en" sz="1400"/>
              <a:t>Multi Module LC (MMLC) = 2 hits on different modules on the same string</a:t>
            </a:r>
            <a:endParaRPr sz="14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Within some MMLC window 𝚫t</a:t>
            </a:r>
            <a:r>
              <a:rPr baseline="-25000" lang="en"/>
              <a:t>MMLC</a:t>
            </a:r>
            <a:r>
              <a:rPr lang="en"/>
              <a:t> and vertical span</a:t>
            </a:r>
            <a:endParaRPr/>
          </a:p>
        </p:txBody>
      </p:sp>
      <p:sp>
        <p:nvSpPr>
          <p:cNvPr id="566" name="Google Shape;566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 Level Pre-Trigger</a:t>
            </a:r>
            <a:endParaRPr/>
          </a:p>
        </p:txBody>
      </p:sp>
      <p:sp>
        <p:nvSpPr>
          <p:cNvPr id="567" name="Google Shape;567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68" name="Google Shape;568;p54"/>
          <p:cNvCxnSpPr/>
          <p:nvPr/>
        </p:nvCxnSpPr>
        <p:spPr>
          <a:xfrm>
            <a:off x="7443318" y="163325"/>
            <a:ext cx="0" cy="4855200"/>
          </a:xfrm>
          <a:prstGeom prst="straightConnector1">
            <a:avLst/>
          </a:prstGeom>
          <a:noFill/>
          <a:ln cap="flat" cmpd="sng" w="499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69" name="Google Shape;569;p54"/>
          <p:cNvGrpSpPr/>
          <p:nvPr/>
        </p:nvGrpSpPr>
        <p:grpSpPr>
          <a:xfrm>
            <a:off x="7078960" y="236989"/>
            <a:ext cx="728894" cy="682902"/>
            <a:chOff x="7309051" y="1369808"/>
            <a:chExt cx="556195" cy="521100"/>
          </a:xfrm>
        </p:grpSpPr>
        <p:sp>
          <p:nvSpPr>
            <p:cNvPr id="570" name="Google Shape;570;p54"/>
            <p:cNvSpPr/>
            <p:nvPr/>
          </p:nvSpPr>
          <p:spPr>
            <a:xfrm>
              <a:off x="7313872" y="1369808"/>
              <a:ext cx="547200" cy="521100"/>
            </a:xfrm>
            <a:prstGeom prst="ellipse">
              <a:avLst/>
            </a:prstGeom>
            <a:solidFill>
              <a:srgbClr val="F4CCCC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71" name="Google Shape;571;p54"/>
            <p:cNvSpPr/>
            <p:nvPr/>
          </p:nvSpPr>
          <p:spPr>
            <a:xfrm rot="10800000">
              <a:off x="7317248" y="1615681"/>
              <a:ext cx="547200" cy="36000"/>
            </a:xfrm>
            <a:prstGeom prst="arc">
              <a:avLst>
                <a:gd fmla="val 10780021" name="adj1"/>
                <a:gd fmla="val 8100" name="adj2"/>
              </a:avLst>
            </a:prstGeom>
            <a:noFill/>
            <a:ln cap="flat" cmpd="sng" w="36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72" name="Google Shape;572;p54"/>
            <p:cNvSpPr/>
            <p:nvPr/>
          </p:nvSpPr>
          <p:spPr>
            <a:xfrm>
              <a:off x="7517507" y="1385909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73" name="Google Shape;573;p54"/>
            <p:cNvSpPr/>
            <p:nvPr/>
          </p:nvSpPr>
          <p:spPr>
            <a:xfrm>
              <a:off x="7438312" y="1511602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74" name="Google Shape;574;p54"/>
            <p:cNvSpPr/>
            <p:nvPr/>
          </p:nvSpPr>
          <p:spPr>
            <a:xfrm>
              <a:off x="7601675" y="1511602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75" name="Google Shape;575;p54"/>
            <p:cNvSpPr/>
            <p:nvPr/>
          </p:nvSpPr>
          <p:spPr>
            <a:xfrm>
              <a:off x="7528411" y="1764471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76" name="Google Shape;576;p54"/>
            <p:cNvSpPr/>
            <p:nvPr/>
          </p:nvSpPr>
          <p:spPr>
            <a:xfrm>
              <a:off x="7433243" y="1664202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77" name="Google Shape;577;p54"/>
            <p:cNvSpPr/>
            <p:nvPr/>
          </p:nvSpPr>
          <p:spPr>
            <a:xfrm>
              <a:off x="7620474" y="1668985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78" name="Google Shape;578;p54"/>
            <p:cNvSpPr/>
            <p:nvPr/>
          </p:nvSpPr>
          <p:spPr>
            <a:xfrm rot="2700000">
              <a:off x="7409330" y="1383489"/>
              <a:ext cx="63640" cy="125582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79" name="Google Shape;579;p54"/>
            <p:cNvSpPr/>
            <p:nvPr/>
          </p:nvSpPr>
          <p:spPr>
            <a:xfrm rot="7973585">
              <a:off x="7700758" y="1383152"/>
              <a:ext cx="63470" cy="126093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80" name="Google Shape;580;p54"/>
            <p:cNvSpPr/>
            <p:nvPr/>
          </p:nvSpPr>
          <p:spPr>
            <a:xfrm rot="7719588">
              <a:off x="7415395" y="1762081"/>
              <a:ext cx="63391" cy="125704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81" name="Google Shape;581;p54"/>
            <p:cNvSpPr/>
            <p:nvPr/>
          </p:nvSpPr>
          <p:spPr>
            <a:xfrm rot="-7651147">
              <a:off x="7684046" y="1761772"/>
              <a:ext cx="63544" cy="125955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82" name="Google Shape;582;p54"/>
            <p:cNvSpPr/>
            <p:nvPr/>
          </p:nvSpPr>
          <p:spPr>
            <a:xfrm rot="733310">
              <a:off x="7320687" y="1514305"/>
              <a:ext cx="85027" cy="118510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83" name="Google Shape;583;p54"/>
            <p:cNvSpPr/>
            <p:nvPr/>
          </p:nvSpPr>
          <p:spPr>
            <a:xfrm rot="-1382366">
              <a:off x="7330838" y="1663140"/>
              <a:ext cx="85087" cy="118412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84" name="Google Shape;584;p54"/>
            <p:cNvSpPr/>
            <p:nvPr/>
          </p:nvSpPr>
          <p:spPr>
            <a:xfrm rot="1240465">
              <a:off x="7757626" y="1658569"/>
              <a:ext cx="84972" cy="118400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85" name="Google Shape;585;p54"/>
            <p:cNvSpPr/>
            <p:nvPr/>
          </p:nvSpPr>
          <p:spPr>
            <a:xfrm rot="-1010095">
              <a:off x="7765026" y="1496979"/>
              <a:ext cx="84940" cy="118445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</p:grpSp>
      <p:grpSp>
        <p:nvGrpSpPr>
          <p:cNvPr id="586" name="Google Shape;586;p54"/>
          <p:cNvGrpSpPr/>
          <p:nvPr/>
        </p:nvGrpSpPr>
        <p:grpSpPr>
          <a:xfrm>
            <a:off x="7078960" y="2847974"/>
            <a:ext cx="728894" cy="682902"/>
            <a:chOff x="7309051" y="1369808"/>
            <a:chExt cx="556195" cy="521100"/>
          </a:xfrm>
        </p:grpSpPr>
        <p:sp>
          <p:nvSpPr>
            <p:cNvPr id="587" name="Google Shape;587;p54"/>
            <p:cNvSpPr/>
            <p:nvPr/>
          </p:nvSpPr>
          <p:spPr>
            <a:xfrm>
              <a:off x="7313872" y="1369808"/>
              <a:ext cx="547200" cy="521100"/>
            </a:xfrm>
            <a:prstGeom prst="ellipse">
              <a:avLst/>
            </a:prstGeom>
            <a:solidFill>
              <a:srgbClr val="F4CCCC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88" name="Google Shape;588;p54"/>
            <p:cNvSpPr/>
            <p:nvPr/>
          </p:nvSpPr>
          <p:spPr>
            <a:xfrm rot="10800000">
              <a:off x="7317248" y="1615681"/>
              <a:ext cx="547200" cy="36000"/>
            </a:xfrm>
            <a:prstGeom prst="arc">
              <a:avLst>
                <a:gd fmla="val 10780021" name="adj1"/>
                <a:gd fmla="val 8100" name="adj2"/>
              </a:avLst>
            </a:prstGeom>
            <a:noFill/>
            <a:ln cap="flat" cmpd="sng" w="36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89" name="Google Shape;589;p54"/>
            <p:cNvSpPr/>
            <p:nvPr/>
          </p:nvSpPr>
          <p:spPr>
            <a:xfrm>
              <a:off x="7517507" y="1385909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90" name="Google Shape;590;p54"/>
            <p:cNvSpPr/>
            <p:nvPr/>
          </p:nvSpPr>
          <p:spPr>
            <a:xfrm>
              <a:off x="7438312" y="1511602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91" name="Google Shape;591;p54"/>
            <p:cNvSpPr/>
            <p:nvPr/>
          </p:nvSpPr>
          <p:spPr>
            <a:xfrm>
              <a:off x="7601675" y="1511602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92" name="Google Shape;592;p54"/>
            <p:cNvSpPr/>
            <p:nvPr/>
          </p:nvSpPr>
          <p:spPr>
            <a:xfrm>
              <a:off x="7528411" y="1764471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93" name="Google Shape;593;p54"/>
            <p:cNvSpPr/>
            <p:nvPr/>
          </p:nvSpPr>
          <p:spPr>
            <a:xfrm>
              <a:off x="7433243" y="1664202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94" name="Google Shape;594;p54"/>
            <p:cNvSpPr/>
            <p:nvPr/>
          </p:nvSpPr>
          <p:spPr>
            <a:xfrm>
              <a:off x="7620474" y="1668985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95" name="Google Shape;595;p54"/>
            <p:cNvSpPr/>
            <p:nvPr/>
          </p:nvSpPr>
          <p:spPr>
            <a:xfrm rot="2700000">
              <a:off x="7409330" y="1383489"/>
              <a:ext cx="63640" cy="125582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96" name="Google Shape;596;p54"/>
            <p:cNvSpPr/>
            <p:nvPr/>
          </p:nvSpPr>
          <p:spPr>
            <a:xfrm rot="7973585">
              <a:off x="7700758" y="1383152"/>
              <a:ext cx="63470" cy="126093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97" name="Google Shape;597;p54"/>
            <p:cNvSpPr/>
            <p:nvPr/>
          </p:nvSpPr>
          <p:spPr>
            <a:xfrm rot="7719588">
              <a:off x="7415395" y="1762081"/>
              <a:ext cx="63391" cy="125704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98" name="Google Shape;598;p54"/>
            <p:cNvSpPr/>
            <p:nvPr/>
          </p:nvSpPr>
          <p:spPr>
            <a:xfrm rot="-7651147">
              <a:off x="7684046" y="1761772"/>
              <a:ext cx="63544" cy="125955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599" name="Google Shape;599;p54"/>
            <p:cNvSpPr/>
            <p:nvPr/>
          </p:nvSpPr>
          <p:spPr>
            <a:xfrm rot="733310">
              <a:off x="7320687" y="1514305"/>
              <a:ext cx="85027" cy="118510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00" name="Google Shape;600;p54"/>
            <p:cNvSpPr/>
            <p:nvPr/>
          </p:nvSpPr>
          <p:spPr>
            <a:xfrm rot="-1382366">
              <a:off x="7330838" y="1663140"/>
              <a:ext cx="85087" cy="118412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01" name="Google Shape;601;p54"/>
            <p:cNvSpPr/>
            <p:nvPr/>
          </p:nvSpPr>
          <p:spPr>
            <a:xfrm rot="1240465">
              <a:off x="7757626" y="1658569"/>
              <a:ext cx="84972" cy="118400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02" name="Google Shape;602;p54"/>
            <p:cNvSpPr/>
            <p:nvPr/>
          </p:nvSpPr>
          <p:spPr>
            <a:xfrm rot="-1010095">
              <a:off x="7765026" y="1496979"/>
              <a:ext cx="84940" cy="118445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</p:grpSp>
      <p:grpSp>
        <p:nvGrpSpPr>
          <p:cNvPr id="603" name="Google Shape;603;p54"/>
          <p:cNvGrpSpPr/>
          <p:nvPr/>
        </p:nvGrpSpPr>
        <p:grpSpPr>
          <a:xfrm>
            <a:off x="7078960" y="3992279"/>
            <a:ext cx="728894" cy="682902"/>
            <a:chOff x="7309051" y="1369808"/>
            <a:chExt cx="556195" cy="521100"/>
          </a:xfrm>
        </p:grpSpPr>
        <p:sp>
          <p:nvSpPr>
            <p:cNvPr id="604" name="Google Shape;604;p54"/>
            <p:cNvSpPr/>
            <p:nvPr/>
          </p:nvSpPr>
          <p:spPr>
            <a:xfrm>
              <a:off x="7313872" y="1369808"/>
              <a:ext cx="547200" cy="521100"/>
            </a:xfrm>
            <a:prstGeom prst="ellipse">
              <a:avLst/>
            </a:prstGeom>
            <a:solidFill>
              <a:srgbClr val="F4CCCC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05" name="Google Shape;605;p54"/>
            <p:cNvSpPr/>
            <p:nvPr/>
          </p:nvSpPr>
          <p:spPr>
            <a:xfrm rot="10800000">
              <a:off x="7317248" y="1615681"/>
              <a:ext cx="547200" cy="36000"/>
            </a:xfrm>
            <a:prstGeom prst="arc">
              <a:avLst>
                <a:gd fmla="val 10780021" name="adj1"/>
                <a:gd fmla="val 8100" name="adj2"/>
              </a:avLst>
            </a:prstGeom>
            <a:noFill/>
            <a:ln cap="flat" cmpd="sng" w="364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06" name="Google Shape;606;p54"/>
            <p:cNvSpPr/>
            <p:nvPr/>
          </p:nvSpPr>
          <p:spPr>
            <a:xfrm>
              <a:off x="7517507" y="1385909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07" name="Google Shape;607;p54"/>
            <p:cNvSpPr/>
            <p:nvPr/>
          </p:nvSpPr>
          <p:spPr>
            <a:xfrm>
              <a:off x="7438312" y="1511602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08" name="Google Shape;608;p54"/>
            <p:cNvSpPr/>
            <p:nvPr/>
          </p:nvSpPr>
          <p:spPr>
            <a:xfrm>
              <a:off x="7601675" y="1511602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09" name="Google Shape;609;p54"/>
            <p:cNvSpPr/>
            <p:nvPr/>
          </p:nvSpPr>
          <p:spPr>
            <a:xfrm>
              <a:off x="7528411" y="1764471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10" name="Google Shape;610;p54"/>
            <p:cNvSpPr/>
            <p:nvPr/>
          </p:nvSpPr>
          <p:spPr>
            <a:xfrm>
              <a:off x="7433243" y="1664202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11" name="Google Shape;611;p54"/>
            <p:cNvSpPr/>
            <p:nvPr/>
          </p:nvSpPr>
          <p:spPr>
            <a:xfrm>
              <a:off x="7620474" y="1668985"/>
              <a:ext cx="118200" cy="120900"/>
            </a:xfrm>
            <a:prstGeom prst="flowChartConnector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12" name="Google Shape;612;p54"/>
            <p:cNvSpPr/>
            <p:nvPr/>
          </p:nvSpPr>
          <p:spPr>
            <a:xfrm rot="2700000">
              <a:off x="7409330" y="1383489"/>
              <a:ext cx="63640" cy="125582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13" name="Google Shape;613;p54"/>
            <p:cNvSpPr/>
            <p:nvPr/>
          </p:nvSpPr>
          <p:spPr>
            <a:xfrm rot="7973585">
              <a:off x="7700758" y="1383152"/>
              <a:ext cx="63470" cy="126093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14" name="Google Shape;614;p54"/>
            <p:cNvSpPr/>
            <p:nvPr/>
          </p:nvSpPr>
          <p:spPr>
            <a:xfrm rot="7719588">
              <a:off x="7415395" y="1762081"/>
              <a:ext cx="63391" cy="125704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15" name="Google Shape;615;p54"/>
            <p:cNvSpPr/>
            <p:nvPr/>
          </p:nvSpPr>
          <p:spPr>
            <a:xfrm rot="-7651147">
              <a:off x="7684046" y="1761772"/>
              <a:ext cx="63544" cy="125955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16" name="Google Shape;616;p54"/>
            <p:cNvSpPr/>
            <p:nvPr/>
          </p:nvSpPr>
          <p:spPr>
            <a:xfrm rot="733310">
              <a:off x="7320687" y="1514305"/>
              <a:ext cx="85027" cy="118510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17" name="Google Shape;617;p54"/>
            <p:cNvSpPr/>
            <p:nvPr/>
          </p:nvSpPr>
          <p:spPr>
            <a:xfrm rot="-1382366">
              <a:off x="7330838" y="1663140"/>
              <a:ext cx="85087" cy="118412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18" name="Google Shape;618;p54"/>
            <p:cNvSpPr/>
            <p:nvPr/>
          </p:nvSpPr>
          <p:spPr>
            <a:xfrm rot="1240465">
              <a:off x="7757626" y="1658569"/>
              <a:ext cx="84972" cy="118400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  <p:sp>
          <p:nvSpPr>
            <p:cNvPr id="619" name="Google Shape;619;p54"/>
            <p:cNvSpPr/>
            <p:nvPr/>
          </p:nvSpPr>
          <p:spPr>
            <a:xfrm rot="-1010095">
              <a:off x="7765026" y="1496979"/>
              <a:ext cx="84940" cy="118445"/>
            </a:xfrm>
            <a:prstGeom prst="ellipse">
              <a:avLst/>
            </a:prstGeom>
            <a:solidFill>
              <a:srgbClr val="CC0000"/>
            </a:solidFill>
            <a:ln cap="flat" cmpd="sng" w="3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9125" lIns="29125" spcFirstLastPara="1" rIns="29125" wrap="square" tIns="29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6"/>
            </a:p>
          </p:txBody>
        </p:sp>
      </p:grpSp>
      <p:grpSp>
        <p:nvGrpSpPr>
          <p:cNvPr id="620" name="Google Shape;620;p54"/>
          <p:cNvGrpSpPr/>
          <p:nvPr/>
        </p:nvGrpSpPr>
        <p:grpSpPr>
          <a:xfrm>
            <a:off x="7113156" y="1508596"/>
            <a:ext cx="936975" cy="750489"/>
            <a:chOff x="7209771" y="2653227"/>
            <a:chExt cx="556200" cy="445500"/>
          </a:xfrm>
        </p:grpSpPr>
        <p:sp>
          <p:nvSpPr>
            <p:cNvPr id="621" name="Google Shape;621;p54"/>
            <p:cNvSpPr/>
            <p:nvPr/>
          </p:nvSpPr>
          <p:spPr>
            <a:xfrm>
              <a:off x="7254008" y="2653227"/>
              <a:ext cx="281100" cy="445500"/>
            </a:xfrm>
            <a:prstGeom prst="ellipse">
              <a:avLst/>
            </a:prstGeom>
            <a:solidFill>
              <a:srgbClr val="CFE2F3"/>
            </a:solidFill>
            <a:ln cap="flat" cmpd="sng" w="4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9850" lIns="39850" spcFirstLastPara="1" rIns="39850" wrap="square" tIns="398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10"/>
            </a:p>
          </p:txBody>
        </p:sp>
        <p:sp>
          <p:nvSpPr>
            <p:cNvPr id="622" name="Google Shape;622;p54"/>
            <p:cNvSpPr/>
            <p:nvPr/>
          </p:nvSpPr>
          <p:spPr>
            <a:xfrm>
              <a:off x="7303819" y="2653227"/>
              <a:ext cx="181500" cy="133200"/>
            </a:xfrm>
            <a:prstGeom prst="ellipse">
              <a:avLst/>
            </a:prstGeom>
            <a:solidFill>
              <a:srgbClr val="6FA8DC"/>
            </a:solidFill>
            <a:ln cap="flat" cmpd="sng" w="4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9850" lIns="39850" spcFirstLastPara="1" rIns="39850" wrap="square" tIns="398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10"/>
            </a:p>
          </p:txBody>
        </p:sp>
        <p:sp>
          <p:nvSpPr>
            <p:cNvPr id="623" name="Google Shape;623;p54"/>
            <p:cNvSpPr/>
            <p:nvPr/>
          </p:nvSpPr>
          <p:spPr>
            <a:xfrm>
              <a:off x="7303819" y="2965517"/>
              <a:ext cx="181500" cy="133200"/>
            </a:xfrm>
            <a:prstGeom prst="ellipse">
              <a:avLst/>
            </a:prstGeom>
            <a:solidFill>
              <a:srgbClr val="6FA8DC"/>
            </a:solidFill>
            <a:ln cap="flat" cmpd="sng" w="4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9850" lIns="39850" spcFirstLastPara="1" rIns="39850" wrap="square" tIns="398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10"/>
            </a:p>
          </p:txBody>
        </p:sp>
        <p:sp>
          <p:nvSpPr>
            <p:cNvPr id="624" name="Google Shape;624;p54"/>
            <p:cNvSpPr/>
            <p:nvPr/>
          </p:nvSpPr>
          <p:spPr>
            <a:xfrm rot="10800000">
              <a:off x="7209771" y="2856997"/>
              <a:ext cx="556200" cy="24900"/>
            </a:xfrm>
            <a:prstGeom prst="arc">
              <a:avLst>
                <a:gd fmla="val 11616137" name="adj1"/>
                <a:gd fmla="val 21502361" name="adj2"/>
              </a:avLst>
            </a:prstGeom>
            <a:noFill/>
            <a:ln cap="flat" cmpd="sng" w="497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9850" lIns="39850" spcFirstLastPara="1" rIns="39850" wrap="square" tIns="398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10"/>
            </a:p>
          </p:txBody>
        </p:sp>
      </p:grpSp>
      <p:sp>
        <p:nvSpPr>
          <p:cNvPr id="625" name="Google Shape;625;p54"/>
          <p:cNvSpPr/>
          <p:nvPr/>
        </p:nvSpPr>
        <p:spPr>
          <a:xfrm>
            <a:off x="7113413" y="3907964"/>
            <a:ext cx="225612" cy="228150"/>
          </a:xfrm>
          <a:prstGeom prst="irregularSeal1">
            <a:avLst/>
          </a:prstGeom>
          <a:solidFill>
            <a:srgbClr val="00FF00"/>
          </a:solidFill>
          <a:ln cap="flat" cmpd="sng" w="124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9800" lIns="119800" spcFirstLastPara="1" rIns="119800" wrap="square" tIns="119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35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6" name="Google Shape;626;p54"/>
          <p:cNvSpPr/>
          <p:nvPr/>
        </p:nvSpPr>
        <p:spPr>
          <a:xfrm>
            <a:off x="7240014" y="2132244"/>
            <a:ext cx="225612" cy="228150"/>
          </a:xfrm>
          <a:prstGeom prst="irregularSeal1">
            <a:avLst/>
          </a:prstGeom>
          <a:solidFill>
            <a:srgbClr val="00FF00"/>
          </a:solidFill>
          <a:ln cap="flat" cmpd="sng" w="124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9800" lIns="119800" spcFirstLastPara="1" rIns="119800" wrap="square" tIns="119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35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7" name="Google Shape;627;p54"/>
          <p:cNvSpPr/>
          <p:nvPr/>
        </p:nvSpPr>
        <p:spPr>
          <a:xfrm>
            <a:off x="7057854" y="616978"/>
            <a:ext cx="150498" cy="188190"/>
          </a:xfrm>
          <a:prstGeom prst="irregularSeal1">
            <a:avLst/>
          </a:prstGeom>
          <a:solidFill>
            <a:srgbClr val="FFFF00"/>
          </a:solidFill>
          <a:ln cap="flat" cmpd="sng" w="124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9800" lIns="119800" spcFirstLastPara="1" rIns="119800" wrap="square" tIns="119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35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8" name="Google Shape;628;p54"/>
          <p:cNvSpPr/>
          <p:nvPr/>
        </p:nvSpPr>
        <p:spPr>
          <a:xfrm>
            <a:off x="7257572" y="396524"/>
            <a:ext cx="150498" cy="188190"/>
          </a:xfrm>
          <a:prstGeom prst="irregularSeal1">
            <a:avLst/>
          </a:prstGeom>
          <a:solidFill>
            <a:srgbClr val="FFFF00"/>
          </a:solidFill>
          <a:ln cap="flat" cmpd="sng" w="124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9800" lIns="119800" spcFirstLastPara="1" rIns="119800" wrap="square" tIns="119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35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9" name="Google Shape;629;p54"/>
          <p:cNvSpPr/>
          <p:nvPr/>
        </p:nvSpPr>
        <p:spPr>
          <a:xfrm>
            <a:off x="375000" y="2132250"/>
            <a:ext cx="423738" cy="473472"/>
          </a:xfrm>
          <a:prstGeom prst="irregularSeal1">
            <a:avLst/>
          </a:prstGeom>
          <a:solidFill>
            <a:srgbClr val="FFFF00"/>
          </a:solidFill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0" name="Google Shape;630;p54"/>
          <p:cNvSpPr/>
          <p:nvPr/>
        </p:nvSpPr>
        <p:spPr>
          <a:xfrm>
            <a:off x="375000" y="2847963"/>
            <a:ext cx="423738" cy="473472"/>
          </a:xfrm>
          <a:prstGeom prst="irregularSeal1">
            <a:avLst/>
          </a:prstGeom>
          <a:solidFill>
            <a:srgbClr val="00FF00"/>
          </a:solidFill>
          <a:ln cap="flat" cmpd="sng" w="1905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631" name="Google Shape;631;p54"/>
          <p:cNvCxnSpPr/>
          <p:nvPr/>
        </p:nvCxnSpPr>
        <p:spPr>
          <a:xfrm flipH="1">
            <a:off x="6722850" y="131600"/>
            <a:ext cx="263100" cy="4792500"/>
          </a:xfrm>
          <a:prstGeom prst="straightConnector1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32" name="Google Shape;632;p54"/>
          <p:cNvSpPr txBox="1"/>
          <p:nvPr/>
        </p:nvSpPr>
        <p:spPr>
          <a:xfrm>
            <a:off x="6298950" y="4136125"/>
            <a:ext cx="42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𝜇</a:t>
            </a:r>
            <a:endParaRPr b="1" sz="18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633" name="Google Shape;633;p54"/>
          <p:cNvCxnSpPr>
            <a:endCxn id="580" idx="0"/>
          </p:cNvCxnSpPr>
          <p:nvPr/>
        </p:nvCxnSpPr>
        <p:spPr>
          <a:xfrm flipH="1" rot="10800000">
            <a:off x="6941940" y="884933"/>
            <a:ext cx="382200" cy="551700"/>
          </a:xfrm>
          <a:prstGeom prst="straightConnector1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4" name="Google Shape;634;p54"/>
          <p:cNvCxnSpPr/>
          <p:nvPr/>
        </p:nvCxnSpPr>
        <p:spPr>
          <a:xfrm flipH="1" rot="10800000">
            <a:off x="6857815" y="1736833"/>
            <a:ext cx="382200" cy="551700"/>
          </a:xfrm>
          <a:prstGeom prst="straightConnector1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5" name="Google Shape;635;p54"/>
          <p:cNvCxnSpPr>
            <a:endCxn id="626" idx="2"/>
          </p:cNvCxnSpPr>
          <p:nvPr/>
        </p:nvCxnSpPr>
        <p:spPr>
          <a:xfrm flipH="1" rot="10800000">
            <a:off x="6857939" y="2360394"/>
            <a:ext cx="470700" cy="780000"/>
          </a:xfrm>
          <a:prstGeom prst="straightConnector1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6" name="Google Shape;636;p54"/>
          <p:cNvCxnSpPr>
            <a:endCxn id="597" idx="7"/>
          </p:cNvCxnSpPr>
          <p:nvPr/>
        </p:nvCxnSpPr>
        <p:spPr>
          <a:xfrm flipH="1" rot="10800000">
            <a:off x="6781465" y="3503768"/>
            <a:ext cx="505500" cy="699300"/>
          </a:xfrm>
          <a:prstGeom prst="straightConnector1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7" name="Google Shape;637;p54"/>
          <p:cNvCxnSpPr/>
          <p:nvPr/>
        </p:nvCxnSpPr>
        <p:spPr>
          <a:xfrm rot="10800000">
            <a:off x="6525300" y="548275"/>
            <a:ext cx="372900" cy="921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8" name="Google Shape;638;p54"/>
          <p:cNvCxnSpPr/>
          <p:nvPr/>
        </p:nvCxnSpPr>
        <p:spPr>
          <a:xfrm rot="10800000">
            <a:off x="6490275" y="1342575"/>
            <a:ext cx="372900" cy="921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9" name="Google Shape;639;p54"/>
          <p:cNvCxnSpPr/>
          <p:nvPr/>
        </p:nvCxnSpPr>
        <p:spPr>
          <a:xfrm rot="10800000">
            <a:off x="6473175" y="2259075"/>
            <a:ext cx="372900" cy="921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0" name="Google Shape;640;p54"/>
          <p:cNvCxnSpPr/>
          <p:nvPr/>
        </p:nvCxnSpPr>
        <p:spPr>
          <a:xfrm rot="10800000">
            <a:off x="6324425" y="3281875"/>
            <a:ext cx="426900" cy="901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1" name="Google Shape;641;p54" title="Screenshot 2026-10-14 at 2.46.2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00" y="3720250"/>
            <a:ext cx="5253802" cy="134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Prospects - Neutrino Oscillations</a:t>
            </a:r>
            <a:endParaRPr/>
          </a:p>
        </p:txBody>
      </p:sp>
      <p:sp>
        <p:nvSpPr>
          <p:cNvPr id="647" name="Google Shape;647;p55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Expect to observe ~300,000 atmospheric neutrino events in the first 3 years of data taking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Unprecedented design sensitivity to fundamental neutrino properties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Improvement of 55-70% in area enclosed by 90% C.L. contour depending on injected truth</a:t>
            </a:r>
            <a:endParaRPr/>
          </a:p>
        </p:txBody>
      </p:sp>
      <p:sp>
        <p:nvSpPr>
          <p:cNvPr id="648" name="Google Shape;648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9" name="Google Shape;649;p55"/>
          <p:cNvSpPr txBox="1"/>
          <p:nvPr>
            <p:ph idx="10" type="dt"/>
          </p:nvPr>
        </p:nvSpPr>
        <p:spPr>
          <a:xfrm>
            <a:off x="161637" y="476374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0" name="Google Shape;650;p55"/>
          <p:cNvSpPr txBox="1"/>
          <p:nvPr>
            <p:ph idx="11" type="ftr"/>
          </p:nvPr>
        </p:nvSpPr>
        <p:spPr>
          <a:xfrm>
            <a:off x="1869750" y="476375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1" name="Google Shape;651;p55"/>
          <p:cNvSpPr txBox="1"/>
          <p:nvPr/>
        </p:nvSpPr>
        <p:spPr>
          <a:xfrm>
            <a:off x="6387700" y="4230175"/>
            <a:ext cx="270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https://doi.org/10.48550/arXiv.2509.13066</a:t>
            </a:r>
            <a:endParaRPr sz="1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52" name="Google Shape;65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52475"/>
            <a:ext cx="4510100" cy="3179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Prospects - Neutrino Oscillations</a:t>
            </a:r>
            <a:endParaRPr/>
          </a:p>
        </p:txBody>
      </p:sp>
      <p:sp>
        <p:nvSpPr>
          <p:cNvPr id="658" name="Google Shape;658;p56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Expect to observe ~300,000 atmospheric neutrino events in the first 3 years of data taking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Unprecedented design sensitivity to fundamental neutrino properties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Improvement of 55-70% in area enclosed by 90% C.L. contour depending on injected truth</a:t>
            </a:r>
            <a:endParaRPr/>
          </a:p>
        </p:txBody>
      </p:sp>
      <p:sp>
        <p:nvSpPr>
          <p:cNvPr id="659" name="Google Shape;659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0" name="Google Shape;660;p56"/>
          <p:cNvSpPr txBox="1"/>
          <p:nvPr>
            <p:ph idx="10" type="dt"/>
          </p:nvPr>
        </p:nvSpPr>
        <p:spPr>
          <a:xfrm>
            <a:off x="161637" y="476374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1" name="Google Shape;661;p56"/>
          <p:cNvSpPr txBox="1"/>
          <p:nvPr>
            <p:ph idx="11" type="ftr"/>
          </p:nvPr>
        </p:nvSpPr>
        <p:spPr>
          <a:xfrm>
            <a:off x="1869750" y="476375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2" name="Google Shape;662;p56"/>
          <p:cNvSpPr txBox="1"/>
          <p:nvPr/>
        </p:nvSpPr>
        <p:spPr>
          <a:xfrm>
            <a:off x="6387700" y="4230175"/>
            <a:ext cx="270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https://doi.org/10.48550/arXiv.2509.13066</a:t>
            </a:r>
            <a:endParaRPr sz="1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63" name="Google Shape;66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961950"/>
            <a:ext cx="4572000" cy="3223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Prospects - NuMu Disappearance</a:t>
            </a:r>
            <a:endParaRPr/>
          </a:p>
        </p:txBody>
      </p:sp>
      <p:sp>
        <p:nvSpPr>
          <p:cNvPr id="669" name="Google Shape;669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Comparing to IceCube+DeepCore with comparable livetime</a:t>
            </a:r>
            <a:endParaRPr/>
          </a:p>
        </p:txBody>
      </p:sp>
      <p:sp>
        <p:nvSpPr>
          <p:cNvPr id="670" name="Google Shape;670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71" name="Google Shape;67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" y="1635604"/>
            <a:ext cx="4381500" cy="3027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635600"/>
            <a:ext cx="4381500" cy="302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Prospects</a:t>
            </a:r>
            <a:r>
              <a:rPr lang="en" sz="2467"/>
              <a:t> - </a:t>
            </a:r>
            <a:r>
              <a:rPr lang="en"/>
              <a:t>Steady State Neutrino Astronomy</a:t>
            </a:r>
            <a:endParaRPr/>
          </a:p>
        </p:txBody>
      </p:sp>
      <p:sp>
        <p:nvSpPr>
          <p:cNvPr id="678" name="Google Shape;678;p58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Improvement for steady state sources comes from accumulation of data livetime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significant improvements for soft-spectrum sources and those located in the southern sky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Lowering energy threshold will extend observation window down to lower energies</a:t>
            </a:r>
            <a:endParaRPr/>
          </a:p>
        </p:txBody>
      </p:sp>
      <p:sp>
        <p:nvSpPr>
          <p:cNvPr id="679" name="Google Shape;679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0" name="Google Shape;680;p58"/>
          <p:cNvSpPr txBox="1"/>
          <p:nvPr>
            <p:ph idx="10" type="dt"/>
          </p:nvPr>
        </p:nvSpPr>
        <p:spPr>
          <a:xfrm>
            <a:off x="161637" y="476374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1" name="Google Shape;681;p58"/>
          <p:cNvSpPr txBox="1"/>
          <p:nvPr>
            <p:ph idx="11" type="ftr"/>
          </p:nvPr>
        </p:nvSpPr>
        <p:spPr>
          <a:xfrm>
            <a:off x="1869750" y="476375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2" name="Google Shape;682;p58"/>
          <p:cNvSpPr txBox="1"/>
          <p:nvPr/>
        </p:nvSpPr>
        <p:spPr>
          <a:xfrm>
            <a:off x="6276900" y="4386363"/>
            <a:ext cx="255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https://doi.org/10.48550/arXiv.2608.28395</a:t>
            </a:r>
            <a:endParaRPr sz="8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83" name="Google Shape;683;p58" title="NGC_GP_Spectrum_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7500" y="1017725"/>
            <a:ext cx="4260301" cy="3407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Prospects - Neutrino Mass Ordering</a:t>
            </a:r>
            <a:endParaRPr/>
          </a:p>
        </p:txBody>
      </p:sp>
      <p:sp>
        <p:nvSpPr>
          <p:cNvPr id="689" name="Google Shape;689;p59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2-3 x boost in median Neutrino Mass Ordering sensitivity</a:t>
            </a:r>
            <a:endParaRPr/>
          </a:p>
        </p:txBody>
      </p:sp>
      <p:sp>
        <p:nvSpPr>
          <p:cNvPr id="690" name="Google Shape;690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1" name="Google Shape;691;p59"/>
          <p:cNvSpPr txBox="1"/>
          <p:nvPr>
            <p:ph idx="10" type="dt"/>
          </p:nvPr>
        </p:nvSpPr>
        <p:spPr>
          <a:xfrm>
            <a:off x="161637" y="476374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10/16/2026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2" name="Google Shape;692;p59"/>
          <p:cNvSpPr txBox="1"/>
          <p:nvPr>
            <p:ph idx="11" type="ftr"/>
          </p:nvPr>
        </p:nvSpPr>
        <p:spPr>
          <a:xfrm>
            <a:off x="1869750" y="4763750"/>
            <a:ext cx="5404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D. Butterfield | </a:t>
            </a:r>
            <a:r>
              <a:rPr i="1" lang="en" sz="1100">
                <a:latin typeface="Trebuchet MS"/>
                <a:ea typeface="Trebuchet MS"/>
                <a:cs typeface="Trebuchet MS"/>
                <a:sym typeface="Trebuchet MS"/>
              </a:rPr>
              <a:t>IceCube Upgrade: Status and Prospects</a:t>
            </a:r>
            <a:r>
              <a:rPr lang="en" sz="1100">
                <a:latin typeface="Trebuchet MS"/>
                <a:ea typeface="Trebuchet MS"/>
                <a:cs typeface="Trebuchet MS"/>
                <a:sym typeface="Trebuchet MS"/>
              </a:rPr>
              <a:t> | IPA2026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3" name="Google Shape;693;p59"/>
          <p:cNvSpPr txBox="1"/>
          <p:nvPr/>
        </p:nvSpPr>
        <p:spPr>
          <a:xfrm>
            <a:off x="6230975" y="4425050"/>
            <a:ext cx="270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https://doi.org/10.48550/arXiv.2509.13066</a:t>
            </a:r>
            <a:endParaRPr sz="1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94" name="Google Shape;69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017725"/>
            <a:ext cx="4427492" cy="341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