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Default Extension="fntdata" ContentType="application/x-fontdata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embeddedFontLst>
    <p:embeddedFont>
      <p:font typeface="Manrope" panose="00000000000000000000" pitchFamily="2" charset="0"/>
      <p:regular r:id="rId35"/>
    </p:embeddedFont>
    <p:embeddedFont>
      <p:font typeface="Manrope SemiBold" panose="00000000000000000000" pitchFamily="2" charset="0"/>
      <p:regular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font" Target="fonts/font1.fntdata"/><Relationship Id="rId3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LE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4879892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RIGH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699671" y="384048"/>
            <a:ext cx="6943384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-12-2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0-1.mp4"/><Relationship Id="rId2" Type="http://schemas.microsoft.com/office/2007/relationships/media" Target="../media/media-10-1.mp4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video" Target="../media/media-11-2.mp4"/><Relationship Id="rId3" Type="http://schemas.microsoft.com/office/2007/relationships/media" Target="../media/media-11-2.mp4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2-2.png"/><Relationship Id="rId3" Type="http://schemas.openxmlformats.org/officeDocument/2006/relationships/video" Target="../media/media-12-3.mp4"/><Relationship Id="rId4" Type="http://schemas.microsoft.com/office/2007/relationships/media" Target="../media/media-12-3.mp4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video" Target="../media/media-15-2.mp4"/><Relationship Id="rId3" Type="http://schemas.microsoft.com/office/2007/relationships/media" Target="../media/media-15-2.mp4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lkTitle"/>
          <p:cNvSpPr txBox="1"/>
          <p:nvPr/>
        </p:nvSpPr>
        <p:spPr>
          <a:xfrm>
            <a:off x="548640" y="914400"/>
            <a:ext cx="10058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What Makes IceCube-Selected Blazars So </a:t>
            </a:r>
            <a:pPr algn="l" indent="0" marL="0">
              <a:buNone/>
            </a:pPr>
            <a:r>
              <a:rPr lang="en-US" sz="4400" dirty="0">
                <a:gradFill rotWithShape="1">
                  <a:gsLst>
                    <a:gs pos="53014">
                      <a:srgbClr val="FCD34D"/>
                    </a:gs>
                    <a:gs pos="73702">
                      <a:srgbClr val="F97316"/>
                    </a:gs>
                    <a:gs pos="94391">
                      <a:srgbClr val="C026D3"/>
                    </a:gs>
                  </a:gsLst>
                  <a:lin ang="0" scaled="1"/>
                </a:gra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</a:t>
            </a:r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?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Sasha </a:t>
            </a:r>
            <a:pPr algn="l" indent="0" marL="0">
              <a:buNone/>
            </a:pPr>
            <a:r>
              <a:rPr lang="en-US" sz="2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(Alexander)</a:t>
            </a:r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Plavin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6248095" y="271576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7DB3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alexander@plav.in · https://plav.in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3375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National Radio Astronomy Observatory · Jansky Fellow</a:t>
            </a:r>
            <a:endParaRPr lang="en-US" sz="1800" dirty="0"/>
          </a:p>
        </p:txBody>
      </p:sp>
      <p:pic>
        <p:nvPicPr>
          <p:cNvPr id="6" name="Image 0" descr="NSF and NRAO log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863340"/>
            <a:ext cx="2873508" cy="8686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577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member of</a:t>
            </a:r>
            <a:endParaRPr lang="en-US" sz="1800" dirty="0"/>
          </a:p>
        </p:txBody>
      </p:sp>
      <p:pic>
        <p:nvPicPr>
          <p:cNvPr id="8" name="Image 1" descr="Event Horizon Telescope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49824"/>
            <a:ext cx="3048000" cy="621792"/>
          </a:xfrm>
          <a:prstGeom prst="rect">
            <a:avLst/>
          </a:prstGeom>
        </p:spPr>
      </p:pic>
      <p:pic>
        <p:nvPicPr>
          <p:cNvPr id="9" name="Image 2" descr="KM3Ne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640" y="5477256"/>
            <a:ext cx="1832518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tion: blazar jet producing gamma rays and neutrinos, detected by telescopes and IceCub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7" y="0"/>
            <a:ext cx="1218552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11680" y="4617720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Neutrinos: the most direct</a:t>
            </a:r>
            <a:endParaRPr lang="en-US" sz="3000" dirty="0"/>
          </a:p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tracers of accelerated protons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2011680" y="5669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(but see Justin’s talk next)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Population studies</a:t>
            </a:r>
            <a:pPr algn="l" indent="0" marL="0">
              <a:buNone/>
            </a:pPr>
            <a:r>
              <a:rPr lang="en-US" sz="20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·  what I typically talk about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3703320"/>
            <a:ext cx="2377440" cy="2331720"/>
          </a:xfrm>
          <a:prstGeom prst="roundRect">
            <a:avLst>
              <a:gd name="adj" fmla="val 3137"/>
            </a:avLst>
          </a:prstGeom>
          <a:solidFill>
            <a:srgbClr val="ECF2FA"/>
          </a:solidFill>
          <a:ln/>
        </p:spPr>
        <p:txBody>
          <a:bodyPr wrap="square" lIns="139700" tIns="139700" rIns="139700" bIns="1397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1F5AA6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Plavin+20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Neutrinos come from bright radio blazars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537667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3.1σ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2727884" y="1234440"/>
            <a:ext cx="2377440" cy="1691640"/>
          </a:xfrm>
          <a:prstGeom prst="roundRect">
            <a:avLst>
              <a:gd name="adj" fmla="val 4324"/>
            </a:avLst>
          </a:prstGeom>
          <a:solidFill>
            <a:srgbClr val="F2F3F5"/>
          </a:solidFill>
          <a:ln/>
        </p:spPr>
        <p:txBody>
          <a:bodyPr wrap="square" lIns="139700" tIns="139700" rIns="139700" bIns="1397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667085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IceCube+23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Reproduces our calculations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(disagree on interpretation)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907128" y="3703320"/>
            <a:ext cx="2377440" cy="2331720"/>
          </a:xfrm>
          <a:prstGeom prst="roundRect">
            <a:avLst>
              <a:gd name="adj" fmla="val 3137"/>
            </a:avLst>
          </a:prstGeom>
          <a:solidFill>
            <a:srgbClr val="ECF2FA"/>
          </a:solidFill>
          <a:ln/>
        </p:spPr>
        <p:txBody>
          <a:bodyPr wrap="square" lIns="139700" tIns="139700" rIns="139700" bIns="1397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1F5AA6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Plavin+23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Same analysis, 3 yr more data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044288" y="537667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3.6σ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086371" y="1234440"/>
            <a:ext cx="2377440" cy="1691640"/>
          </a:xfrm>
          <a:prstGeom prst="roundRect">
            <a:avLst>
              <a:gd name="adj" fmla="val 4324"/>
            </a:avLst>
          </a:prstGeom>
          <a:solidFill>
            <a:srgbClr val="F2F3F5"/>
          </a:solidFill>
          <a:ln/>
        </p:spPr>
        <p:txBody>
          <a:bodyPr wrap="square" lIns="139700" tIns="139700" rIns="139700" bIns="1397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667085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Plavin+24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Hard X-rays from neutrino blazars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265615" y="3703320"/>
            <a:ext cx="2377440" cy="2331720"/>
          </a:xfrm>
          <a:prstGeom prst="roundRect">
            <a:avLst>
              <a:gd name="adj" fmla="val 3137"/>
            </a:avLst>
          </a:prstGeom>
          <a:solidFill>
            <a:srgbClr val="ECF2FA"/>
          </a:solidFill>
          <a:ln/>
        </p:spPr>
        <p:txBody>
          <a:bodyPr wrap="square" lIns="139700" tIns="139700" rIns="139700" bIns="1397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1F5AA6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Plavin+25</a:t>
            </a:r>
            <a:endParaRPr lang="en-US" sz="18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6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Neutrinos come from the most strongly beamed jets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9402775" y="537667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3.0σ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 flipV="1">
            <a:off x="3916604" y="2980944"/>
            <a:ext cx="0" cy="1888236"/>
          </a:xfrm>
          <a:prstGeom prst="line">
            <a:avLst/>
          </a:prstGeom>
          <a:noFill/>
          <a:ln w="25400">
            <a:solidFill>
              <a:srgbClr val="B8BEC7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 flipV="1">
            <a:off x="8275091" y="2980944"/>
            <a:ext cx="0" cy="1888236"/>
          </a:xfrm>
          <a:prstGeom prst="line">
            <a:avLst/>
          </a:prstGeom>
          <a:noFill/>
          <a:ln w="25400">
            <a:solidFill>
              <a:srgbClr val="B8BEC7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980944" y="4869180"/>
            <a:ext cx="1871320" cy="0"/>
          </a:xfrm>
          <a:prstGeom prst="line">
            <a:avLst/>
          </a:prstGeom>
          <a:noFill/>
          <a:ln w="25400">
            <a:solidFill>
              <a:srgbClr val="1F5AA6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7339432" y="4869180"/>
            <a:ext cx="1871320" cy="0"/>
          </a:xfrm>
          <a:prstGeom prst="line">
            <a:avLst/>
          </a:prstGeom>
          <a:noFill/>
          <a:ln w="25400">
            <a:solidFill>
              <a:srgbClr val="1F5AA6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Top-3 neutrino sources from IceCube map</a:t>
            </a:r>
            <a:endParaRPr lang="en-US" sz="3000" dirty="0"/>
          </a:p>
        </p:txBody>
      </p:sp>
      <p:pic>
        <p:nvPicPr>
          <p:cNvPr id="3" name="Image 0" descr="IceCube+22 northern-sky neutrino map with NGC 1068, TXS 0506+056 and PKS 1424+240 labell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491" y="1188720"/>
            <a:ext cx="10316714" cy="42519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IceCube+22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Top-3 neutrino sources from IceCube map</a:t>
            </a:r>
            <a:endParaRPr lang="en-US" sz="3000" dirty="0"/>
          </a:p>
        </p:txBody>
      </p:sp>
      <p:pic>
        <p:nvPicPr>
          <p:cNvPr id="3" name="Image 0" descr="IceCube+22 northern-sky neutrino map with NGC 1068, TXS 0506+056 and PKS 1424+240 labell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491" y="1188720"/>
            <a:ext cx="10316714" cy="42519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41992" y="2952674"/>
            <a:ext cx="263814" cy="263814"/>
          </a:xfrm>
          <a:prstGeom prst="ellipse">
            <a:avLst/>
          </a:prstGeom>
          <a:noFill/>
          <a:ln w="38100">
            <a:solidFill>
              <a:srgbClr val="E0661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063152" y="3477703"/>
            <a:ext cx="263814" cy="263814"/>
          </a:xfrm>
          <a:prstGeom prst="ellipse">
            <a:avLst/>
          </a:prstGeom>
          <a:noFill/>
          <a:ln w="38100">
            <a:solidFill>
              <a:srgbClr val="E0661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37491" y="5532120"/>
            <a:ext cx="1031671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Two of the three are known blazars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IceCube+22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699671" y="384048"/>
            <a:ext cx="694338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Blazar: AGN with a jet pointing closely towards us</a:t>
            </a:r>
            <a:endParaRPr lang="en-US" sz="3000" dirty="0"/>
          </a:p>
        </p:txBody>
      </p:sp>
      <p:pic>
        <p:nvPicPr>
          <p:cNvPr id="3" name="Image 0" descr="J1927+7358: stacked MOJAVE VLBA 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274320"/>
            <a:ext cx="3968151" cy="63093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579707" y="6234176"/>
            <a:ext cx="1357376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J1927+7358</a:t>
            </a:r>
            <a:endParaRPr lang="en-US" sz="1600" dirty="0"/>
          </a:p>
        </p:txBody>
      </p:sp>
      <p:pic>
        <p:nvPicPr>
          <p:cNvPr id="5" name="Image 1" descr="Schematic: typical jet viewing angle θ ≈ 3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671" y="3477611"/>
            <a:ext cx="6943384" cy="58857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699671" y="6108192"/>
            <a:ext cx="6943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Plavin+25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PKS 1424+240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33756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most extreme blazar known?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319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(with the most closely Earth-aligned jet)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PKS 1424+240 never stood out in blazar population studies</a:t>
            </a:r>
            <a:endParaRPr lang="en-US" sz="3000" dirty="0"/>
          </a:p>
        </p:txBody>
      </p:sp>
      <p:pic>
        <p:nvPicPr>
          <p:cNvPr id="3" name="Image 0" descr="Histograms of core brightness temperature and maximum apparent speed for MOJAVE blazars, PKS 1424+240 marked (Homan+21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234440"/>
            <a:ext cx="10088575" cy="41450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Homan+21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PKS 1424+240 never stood out in blazar population studies</a:t>
            </a:r>
            <a:endParaRPr lang="en-US" sz="3000" dirty="0"/>
          </a:p>
        </p:txBody>
      </p:sp>
      <p:pic>
        <p:nvPicPr>
          <p:cNvPr id="3" name="Image 0" descr="Histograms of core brightness temperature and maximum apparent speed for MOJAVE blazars, PKS 1424+240 marked (Homan+21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234440"/>
            <a:ext cx="10088575" cy="41450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051560" y="5440680"/>
            <a:ext cx="10088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F5AA6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…until IceCube prompted us to look closer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Homan+21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alignment?</a:t>
            </a:r>
            <a:endParaRPr lang="en-US" sz="3000" dirty="0"/>
          </a:p>
        </p:txBody>
      </p:sp>
      <p:pic>
        <p:nvPicPr>
          <p:cNvPr id="3" name="stack1427" descr="PKS 1424+240: MOJAVE images stacked one epoch at a tim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87364" y="1188720"/>
            <a:ext cx="4990289" cy="5212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390029" y="6051296"/>
            <a:ext cx="1584960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</a:t>
            </a:r>
            <a:endParaRPr lang="en-US" sz="3000" dirty="0"/>
          </a:p>
        </p:txBody>
      </p:sp>
      <p:pic>
        <p:nvPicPr>
          <p:cNvPr id="3" name="Image 0" descr="PKS 1424+240: stacked MOJAVE VLBA 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7364" y="1188720"/>
            <a:ext cx="4990289" cy="5212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390029" y="6051296"/>
            <a:ext cx="1584960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</a:t>
            </a:r>
            <a:endParaRPr lang="en-US" sz="1600" dirty="0"/>
          </a:p>
        </p:txBody>
      </p:sp>
      <p:pic>
        <p:nvPicPr>
          <p:cNvPr id="7" name="stack1927" descr="J1927+7358: MOJAVE images stacked one epoch at a tim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6293" y="1190416"/>
            <a:ext cx="3278038" cy="5208689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186624" y="6049600"/>
            <a:ext cx="1357376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J1927+7358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</a:t>
            </a:r>
            <a:endParaRPr lang="en-US" sz="3000" dirty="0"/>
          </a:p>
        </p:txBody>
      </p:sp>
      <p:pic>
        <p:nvPicPr>
          <p:cNvPr id="3" name="Image 0" descr="PKS 1424+240: stacked MOJAVE VLBA 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2363821" cy="24688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08759" y="3381756"/>
            <a:ext cx="1243584" cy="220980"/>
          </a:xfrm>
          <a:prstGeom prst="roundRect">
            <a:avLst>
              <a:gd name="adj" fmla="val 24828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</a:t>
            </a:r>
            <a:endParaRPr lang="en-US" sz="1200" dirty="0"/>
          </a:p>
        </p:txBody>
      </p:sp>
      <p:pic>
        <p:nvPicPr>
          <p:cNvPr id="5" name="Image 1" descr="J1927+7358: stacked MOJAVE VLBA im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931920"/>
            <a:ext cx="1552755" cy="24688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912790" y="6124956"/>
            <a:ext cx="1072896" cy="220980"/>
          </a:xfrm>
          <a:prstGeom prst="roundRect">
            <a:avLst>
              <a:gd name="adj" fmla="val 24828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J1927+7358</a:t>
            </a:r>
            <a:endParaRPr lang="en-US" sz="1200" dirty="0"/>
          </a:p>
        </p:txBody>
      </p:sp>
      <p:pic>
        <p:nvPicPr>
          <p:cNvPr id="9" name="jetTilt" descr="Simulated conical jet seen at a changing viewing angle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98688" y="1188720"/>
            <a:ext cx="7228960" cy="521208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810352" y="6051296"/>
            <a:ext cx="3405632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Simulations with Synchray.jl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</a:t>
            </a:r>
            <a:endParaRPr lang="en-US" sz="3000" dirty="0"/>
          </a:p>
        </p:txBody>
      </p:sp>
      <p:pic>
        <p:nvPicPr>
          <p:cNvPr id="3" name="Image 0" descr="PKS 1424+240: polarized intensity with total-intensity contou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9808" y="1188720"/>
            <a:ext cx="5212080" cy="5212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355184" y="6051296"/>
            <a:ext cx="3291840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 · polarization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</a:t>
            </a:r>
            <a:endParaRPr lang="en-US" sz="3000" dirty="0"/>
          </a:p>
        </p:txBody>
      </p:sp>
      <p:pic>
        <p:nvPicPr>
          <p:cNvPr id="3" name="Image 0" descr="PKS 1424+240: polarization direction shown as line-integral-convolution textu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9808" y="1188720"/>
            <a:ext cx="5212080" cy="5212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355184" y="5807456"/>
            <a:ext cx="3291840" cy="538480"/>
          </a:xfrm>
          <a:prstGeom prst="roundRect">
            <a:avLst>
              <a:gd name="adj" fmla="val 10189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 · polarization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+ magnetic field direction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 jet alignment</a:t>
            </a:r>
            <a:endParaRPr lang="en-US" sz="3000" dirty="0"/>
          </a:p>
        </p:txBody>
      </p:sp>
      <p:pic>
        <p:nvPicPr>
          <p:cNvPr id="3" name="Image 0" descr="PKS 1424+240: polarization direction shown as line-integral-convolution textu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2377440" cy="23774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27632" y="3107436"/>
            <a:ext cx="1243584" cy="403860"/>
          </a:xfrm>
          <a:prstGeom prst="roundRect">
            <a:avLst>
              <a:gd name="adj" fmla="val 13585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PKS 1424+240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polarization</a:t>
            </a:r>
            <a:endParaRPr lang="en-US" sz="1200" dirty="0"/>
          </a:p>
        </p:txBody>
      </p:sp>
      <p:pic>
        <p:nvPicPr>
          <p:cNvPr id="7" name="jetTiltPol" descr="Simulated conical jet at a changing viewing angle: total intensity and polariz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23220" y="1188720"/>
            <a:ext cx="3945255" cy="52120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93032" y="6051296"/>
            <a:ext cx="3405632" cy="294640"/>
          </a:xfrm>
          <a:prstGeom prst="roundRect">
            <a:avLst>
              <a:gd name="adj" fmla="val 18621"/>
            </a:avLst>
          </a:prstGeom>
          <a:solidFill>
            <a:srgbClr val="000000">
              <a:alpha val="75000"/>
            </a:srgbClr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3AB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Simulations with Synchray.jl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dirty="0">
                <a:solidFill>
                  <a:srgbClr val="FFFFFF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TXS 0506+056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33756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Understanding the OG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Our regular blazar, one of many hundreds</a:t>
            </a:r>
            <a:endParaRPr lang="en-US" sz="3000" dirty="0"/>
          </a:p>
        </p:txBody>
      </p:sp>
      <p:pic>
        <p:nvPicPr>
          <p:cNvPr id="3" name="Image 0" descr="Histograms of core brightness temperature and maximum apparent speed for MOJAVE blazars, PKS 1424+240 and TXS 0506+056 marked (Homan+21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234440"/>
            <a:ext cx="10088575" cy="41450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Homan+21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48798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Our regular blazar, one of many hundreds</a:t>
            </a:r>
            <a:endParaRPr lang="en-US" sz="3000" dirty="0"/>
          </a:p>
        </p:txBody>
      </p:sp>
      <p:pic>
        <p:nvPicPr>
          <p:cNvPr id="3" name="Image 0" descr="TXS 0506+056 multiband light curves: Fermi-LAT, ALMA, RATAN-600 and MOJAVE, 2013-20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292" y="274320"/>
            <a:ext cx="6123084" cy="63093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3108960"/>
            <a:ext cx="48798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F5AA6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…until it flared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48798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Best case to study multiband flares?</a:t>
            </a:r>
            <a:endParaRPr lang="en-US" sz="3000" dirty="0"/>
          </a:p>
        </p:txBody>
      </p:sp>
      <p:pic>
        <p:nvPicPr>
          <p:cNvPr id="3" name="Image 0" descr="TXS 0506+056 multiband light curves: Fermi-LAT, ALMA, RATAN-600 and MOJAVE, 2013-20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292" y="274320"/>
            <a:ext cx="6123084" cy="63093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011680"/>
            <a:ext cx="48798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Very unusual: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48798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Slow apparent pattern speed vs major flare &amp; γ-ray flux — the “Doppler crisis”</a:t>
            </a:r>
            <a:endParaRPr lang="en-US" sz="2000" dirty="0"/>
          </a:p>
          <a:p>
            <a:pPr algn="l"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Long γ→radio delay (typically a few months: </a:t>
            </a:r>
            <a:pPr algn="l" indent="0" marL="0">
              <a:spcAft>
                <a:spcPts val="1400"/>
              </a:spcAft>
              <a:buNone/>
            </a:pPr>
            <a:r>
              <a:rPr lang="en-US" sz="14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Liodakis+18, Kramarenko+22</a:t>
            </a:r>
            <a:pPr algn="l" indent="0" marL="0">
              <a:spcAft>
                <a:spcPts val="14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)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Resolving the slow pattern speed</a:t>
            </a:r>
            <a:endParaRPr lang="en-US" sz="3000" dirty="0"/>
          </a:p>
        </p:txBody>
      </p:sp>
      <p:pic>
        <p:nvPicPr>
          <p:cNvPr id="3" name="Image 0" descr="TXS 0506+056: VLBI intensity along the jet versus time, with the jet image and slice positio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5427122" cy="47548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Kovalev+26; Eppel+26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Resolving the slow pattern speed</a:t>
            </a:r>
            <a:endParaRPr lang="en-US" sz="3000" dirty="0"/>
          </a:p>
        </p:txBody>
      </p:sp>
      <p:pic>
        <p:nvPicPr>
          <p:cNvPr id="3" name="Image 0" descr="TXS 0506+056: VLBI intensity along the jet versus time, with the jet image and slice positio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5427122" cy="4754880"/>
          </a:xfrm>
          <a:prstGeom prst="rect">
            <a:avLst/>
          </a:prstGeom>
        </p:spPr>
      </p:pic>
      <p:pic>
        <p:nvPicPr>
          <p:cNvPr id="4" name="Image 1" descr="Fitted offset vs time of the first propagating wave in TXS 0506+056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962" y="1188720"/>
            <a:ext cx="4277453" cy="379476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432962" y="5257800"/>
            <a:ext cx="5210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Motion: </a:t>
            </a:r>
            <a:pPr algn="l" indent="0" marL="0">
              <a:buNone/>
            </a:pPr>
            <a:r>
              <a:rPr lang="en-US" sz="22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fast</a:t>
            </a:r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 just didn’t catch it before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Kovalev+26; Eppel+26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Resolving the slow pattern speed</a:t>
            </a:r>
            <a:endParaRPr lang="en-US" sz="3000" dirty="0"/>
          </a:p>
        </p:txBody>
      </p:sp>
      <p:pic>
        <p:nvPicPr>
          <p:cNvPr id="3" name="Image 0" descr="TXS 0506+056: VLBI intensity along the jet versus time, with the jet image and slice positio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5427122" cy="4754880"/>
          </a:xfrm>
          <a:prstGeom prst="rect">
            <a:avLst/>
          </a:prstGeom>
        </p:spPr>
      </p:pic>
      <p:pic>
        <p:nvPicPr>
          <p:cNvPr id="4" name="Image 1" descr="TXS 0506+056: offset of the moving pattern from the core versus time, constant-velocity f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962" y="1188720"/>
            <a:ext cx="4277453" cy="379476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432962" y="5257800"/>
            <a:ext cx="5210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Motion: </a:t>
            </a:r>
            <a:pPr algn="l" indent="0" marL="0">
              <a:buNone/>
            </a:pPr>
            <a:r>
              <a:rPr lang="en-US" sz="22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fast</a:t>
            </a:r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 just didn’t catch it before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Kovalev+26; Eppel+26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TXS 0506+056: what’s going on?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Detailed investigation ongoing</a:t>
            </a:r>
            <a:endParaRPr lang="en-US" sz="2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Best simple model: stratified spine–sheath jet</a:t>
            </a:r>
            <a:endParaRPr lang="en-US" sz="2000" dirty="0"/>
          </a:p>
        </p:txBody>
      </p:sp>
      <p:pic>
        <p:nvPicPr>
          <p:cNvPr id="4" name="Image 0" descr="Schematic: stratified spine–sheath jet model of TXS 0506+056, with γ-ray, neutrino and radio emi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071141"/>
            <a:ext cx="8899855" cy="432965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Kovalev+26; Eppel+26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Most direct way to study inner regions of AGNs: radio VLBI</a:t>
            </a:r>
            <a:endParaRPr lang="en-US" sz="3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Most direct way to study inner regions of AGNs: radio VLBI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Best way to select fast jets pointing at Earth: </a:t>
            </a:r>
            <a:pPr algn="l" indent="0" marL="0">
              <a:buNone/>
            </a:pPr>
            <a:r>
              <a:rPr lang="en-US" sz="3000" dirty="0">
                <a:solidFill>
                  <a:srgbClr val="E0661B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also VLBI!</a:t>
            </a:r>
            <a:endParaRPr lang="en-US" sz="3000" dirty="0"/>
          </a:p>
        </p:txBody>
      </p:sp>
      <p:pic>
        <p:nvPicPr>
          <p:cNvPr id="4" name="Image 0" descr="Viewing angle versus Lorentz factor for the MOJAVE 1.5 Jy sample (Homan+21 Fig. 13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18488"/>
            <a:ext cx="3942087" cy="3737531"/>
          </a:xfrm>
          <a:prstGeom prst="rect">
            <a:avLst/>
          </a:prstGeom>
        </p:spPr>
      </p:pic>
      <p:pic>
        <p:nvPicPr>
          <p:cNvPr id="5" name="Image 1" descr="All-sky map of RFC sources above 0.1 Jy with MOJAVE sources highlighted and the Galactic plan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487" y="1618488"/>
            <a:ext cx="6786569" cy="373753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5465747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Cannot yet tell if physically related mechanisms, or common effects such as geometry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Lister &amp; Marscher 97; Lister+19; Homan+21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Example: KM3NeT’s highest-energy event (KM3-230213A)</a:t>
            </a:r>
            <a:endParaRPr lang="en-US" sz="3000" dirty="0"/>
          </a:p>
        </p:txBody>
      </p:sp>
      <p:pic>
        <p:nvPicPr>
          <p:cNvPr id="3" name="Image 0" descr="All-sky map of RFC radio blazars and OVRO-monitored blazars, with an inset zoom on the KM3-230213A localisation region (KM3NeT Collaboration+26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8490857" cy="47548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405257" y="1188720"/>
            <a:ext cx="2237798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VLBI used to narrow down candidates</a:t>
            </a:r>
            <a:endParaRPr lang="en-US" sz="2000" dirty="0"/>
          </a:p>
          <a:p>
            <a:pPr algn="l"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still too many within 3°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10819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KM3NeT+25; KM3NeT+26 (incl A. Plavin as a corr author)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keawaysTitle"/>
          <p:cNvSpPr txBox="1"/>
          <p:nvPr/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What Makes IceCube-Selected Blazars So </a:t>
            </a:r>
            <a:pPr algn="l" indent="0" marL="0">
              <a:buNone/>
            </a:pPr>
            <a:r>
              <a:rPr lang="en-US" sz="3000" dirty="0">
                <a:gradFill rotWithShape="1">
                  <a:gsLst>
                    <a:gs pos="81518">
                      <a:srgbClr val="E08A00"/>
                    </a:gs>
                    <a:gs pos="89656">
                      <a:srgbClr val="EA580C"/>
                    </a:gs>
                    <a:gs pos="97793">
                      <a:srgbClr val="C026D3"/>
                    </a:gs>
                  </a:gsLst>
                  <a:lin ang="0" scaled="1"/>
                </a:gra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</a:t>
            </a:r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4998568" cy="1600200"/>
          </a:xfrm>
          <a:prstGeom prst="roundRect">
            <a:avLst>
              <a:gd name="adj" fmla="val 4571"/>
            </a:avLst>
          </a:prstGeom>
          <a:solidFill>
            <a:srgbClr val="ECF2FA"/>
          </a:solidFill>
          <a:ln/>
        </p:spPr>
        <p:txBody>
          <a:bodyPr wrap="square" lIns="228600" tIns="228600" rIns="228600" bIns="22860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IceCube selects fast,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Earth-aligned jets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644488" y="1234440"/>
            <a:ext cx="4998568" cy="1600200"/>
          </a:xfrm>
          <a:prstGeom prst="roundRect">
            <a:avLst>
              <a:gd name="adj" fmla="val 4571"/>
            </a:avLst>
          </a:prstGeom>
          <a:solidFill>
            <a:srgbClr val="ECF2FA"/>
          </a:solidFill>
          <a:ln/>
        </p:spPr>
        <p:txBody>
          <a:bodyPr wrap="square" lIns="228600" tIns="228600" rIns="228600" bIns="22860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Neutrinos are beamed along the jet, like photons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684368" y="2034540"/>
            <a:ext cx="822960" cy="0"/>
          </a:xfrm>
          <a:prstGeom prst="line">
            <a:avLst/>
          </a:prstGeom>
          <a:noFill/>
          <a:ln w="38100">
            <a:solidFill>
              <a:srgbClr val="1F5AA6"/>
            </a:solidFill>
            <a:prstDash val="solid"/>
            <a:headEnd type="triangle"/>
            <a:tailEnd type="triangle"/>
          </a:ln>
        </p:spPr>
      </p:sp>
      <p:pic>
        <p:nvPicPr>
          <p:cNvPr id="6" name="Image 0" descr="Schematic from Plavin+25: typical MOJAVE blazar (viewing angle ~3°) vs typical neutrino-coincident blazar (~0.7°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5764" y="3108960"/>
            <a:ext cx="8860168" cy="30175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65764" y="6163056"/>
            <a:ext cx="8860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667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Plavin+25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keawaysTitle"/>
          <p:cNvSpPr txBox="1"/>
          <p:nvPr/>
        </p:nvSpPr>
        <p:spPr>
          <a:xfrm>
            <a:off x="548640" y="384048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What Makes IceCube-Selected Blazars So </a:t>
            </a:r>
            <a:pPr algn="l" indent="0" marL="0">
              <a:buNone/>
            </a:pPr>
            <a:r>
              <a:rPr lang="en-US" sz="3000" dirty="0">
                <a:gradFill rotWithShape="1">
                  <a:gsLst>
                    <a:gs pos="81518">
                      <a:srgbClr val="E08A00"/>
                    </a:gs>
                    <a:gs pos="89656">
                      <a:srgbClr val="EA580C"/>
                    </a:gs>
                    <a:gs pos="97793">
                      <a:srgbClr val="C026D3"/>
                    </a:gs>
                  </a:gsLst>
                  <a:lin ang="0" scaled="1"/>
                </a:gra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Extreme</a:t>
            </a:r>
            <a:pPr algn="l" indent="0" marL="0">
              <a:buNone/>
            </a:pPr>
            <a:r>
              <a:rPr lang="en-US" sz="3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4998568" cy="1600200"/>
          </a:xfrm>
          <a:prstGeom prst="roundRect">
            <a:avLst>
              <a:gd name="adj" fmla="val 4571"/>
            </a:avLst>
          </a:prstGeom>
          <a:solidFill>
            <a:srgbClr val="ECF2FA"/>
          </a:solidFill>
          <a:ln/>
        </p:spPr>
        <p:txBody>
          <a:bodyPr wrap="square" lIns="228600" tIns="228600" rIns="228600" bIns="22860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IceCube selects fast,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Earth-aligned jets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644488" y="1234440"/>
            <a:ext cx="4998568" cy="1600200"/>
          </a:xfrm>
          <a:prstGeom prst="roundRect">
            <a:avLst>
              <a:gd name="adj" fmla="val 4571"/>
            </a:avLst>
          </a:prstGeom>
          <a:solidFill>
            <a:srgbClr val="ECF2FA"/>
          </a:solidFill>
          <a:ln/>
        </p:spPr>
        <p:txBody>
          <a:bodyPr wrap="square" lIns="228600" tIns="228600" rIns="228600" bIns="22860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Neutrinos are beamed along the jet, like photons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684368" y="2034540"/>
            <a:ext cx="822960" cy="0"/>
          </a:xfrm>
          <a:prstGeom prst="line">
            <a:avLst/>
          </a:prstGeom>
          <a:noFill/>
          <a:ln w="38100">
            <a:solidFill>
              <a:srgbClr val="1F5AA6"/>
            </a:solidFill>
            <a:prstDash val="solid"/>
            <a:headEnd type="triangle"/>
            <a:tailEnd type="triangle"/>
          </a:ln>
        </p:spPr>
      </p:sp>
      <p:sp>
        <p:nvSpPr>
          <p:cNvPr id="6" name="Text 4"/>
          <p:cNvSpPr txBox="1"/>
          <p:nvPr/>
        </p:nvSpPr>
        <p:spPr>
          <a:xfrm>
            <a:off x="548640" y="3246120"/>
            <a:ext cx="1109441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54000" indent="-2540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VLBI:</a:t>
            </a:r>
            <a:pPr algn="l"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uniform samples for populations, detailed studies of individual jets</a:t>
            </a:r>
            <a:endParaRPr lang="en-US" sz="2000" dirty="0"/>
          </a:p>
          <a:p>
            <a:pPr algn="l" marL="254000" indent="-2540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Open:</a:t>
            </a:r>
            <a:pPr algn="l"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are protons accelerated along the jet, or carried by its bulk motion?</a:t>
            </a:r>
            <a:endParaRPr lang="en-US" sz="2000" dirty="0"/>
          </a:p>
          <a:p>
            <a:pPr algn="l" marL="254000" indent="-2540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5181E"/>
                </a:solidFill>
                <a:latin typeface="Manrope SemiBold" pitchFamily="34" charset="0"/>
                <a:ea typeface="Manrope SemiBold" pitchFamily="34" charset="-122"/>
                <a:cs typeface="Manrope SemiBold" pitchFamily="34" charset="-120"/>
              </a:rPr>
              <a:t>NGC 1068:</a:t>
            </a:r>
            <a:pPr algn="l"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15181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 distinct population?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715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F5AA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alexander@plav.in · https://plav.in</a:t>
            </a:r>
            <a:endParaRPr lang="en-US" sz="1800" dirty="0"/>
          </a:p>
        </p:txBody>
      </p:sp>
      <p:pic>
        <p:nvPicPr>
          <p:cNvPr id="8" name="Image 0" descr="NSF and NRAO log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4496" y="5554980"/>
            <a:ext cx="2268559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nrope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nro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IceCube-Selected Blazars So Extreme?</dc:title>
  <dc:subject>PptxGenJS Presentation</dc:subject>
  <dc:creator>Alexander Plavin</dc:creator>
  <cp:lastModifiedBy>Alexander Plavin</cp:lastModifiedBy>
  <cp:revision>1</cp:revision>
  <dcterms:created xsi:type="dcterms:W3CDTF">2026-10-14T18:42:16Z</dcterms:created>
  <dcterms:modified xsi:type="dcterms:W3CDTF">2026-10-14T18:42:16Z</dcterms:modified>
</cp:coreProperties>
</file>