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Montserrat SemiBold"/>
      <p:regular r:id="rId42"/>
      <p:bold r:id="rId43"/>
      <p:italic r:id="rId44"/>
      <p:boldItalic r:id="rId45"/>
    </p:embeddedFont>
    <p:embeddedFont>
      <p:font typeface="Roboto"/>
      <p:regular r:id="rId46"/>
      <p:bold r:id="rId47"/>
      <p:italic r:id="rId48"/>
      <p:boldItalic r:id="rId49"/>
    </p:embeddedFont>
    <p:embeddedFont>
      <p:font typeface="Tahoma"/>
      <p:regular r:id="rId50"/>
      <p:bold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MontserratSemiBold-regular.fntdata"/><Relationship Id="rId41" Type="http://schemas.openxmlformats.org/officeDocument/2006/relationships/slide" Target="slides/slide36.xml"/><Relationship Id="rId44" Type="http://schemas.openxmlformats.org/officeDocument/2006/relationships/font" Target="fonts/MontserratSemiBold-italic.fntdata"/><Relationship Id="rId43" Type="http://schemas.openxmlformats.org/officeDocument/2006/relationships/font" Target="fonts/MontserratSemiBold-bold.fntdata"/><Relationship Id="rId46" Type="http://schemas.openxmlformats.org/officeDocument/2006/relationships/font" Target="fonts/Roboto-regular.fntdata"/><Relationship Id="rId45" Type="http://schemas.openxmlformats.org/officeDocument/2006/relationships/font" Target="fonts/MontserratSemi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italic.fntdata"/><Relationship Id="rId47" Type="http://schemas.openxmlformats.org/officeDocument/2006/relationships/font" Target="fonts/Roboto-bold.fntdata"/><Relationship Id="rId49"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Tahoma-bold.fntdata"/><Relationship Id="rId50" Type="http://schemas.openxmlformats.org/officeDocument/2006/relationships/font" Target="fonts/Tahoma-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xiv.org/pdf/2007.12706.pdf"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opscience.iop.org/article/10.1088/2041-8205/800/2/L27"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cn.nasa.gov/circulars/24028" TargetMode="External"/><Relationship Id="rId3" Type="http://schemas.openxmlformats.org/officeDocument/2006/relationships/hyperlink" Target="https://gcn.gsfc.nasa.gov/gcn/other/icecube_190331A.gcn3" TargetMode="External"/><Relationship Id="rId4" Type="http://schemas.openxmlformats.org/officeDocument/2006/relationships/hyperlink" Target="https://arxiv.org/abs/2007.10193"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awc-observatory.org/science/cosmicrays.php"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fa4b0367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fa4b0367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Hey everyone, thank you for coming</a:t>
            </a:r>
            <a:endParaRPr/>
          </a:p>
          <a:p>
            <a:pPr indent="0" lvl="0" marL="0" rtl="0" algn="l">
              <a:spcBef>
                <a:spcPts val="0"/>
              </a:spcBef>
              <a:spcAft>
                <a:spcPts val="0"/>
              </a:spcAft>
              <a:buNone/>
            </a:pPr>
            <a:r>
              <a:rPr lang="en"/>
              <a:t>Present my work on the astrophysical neutrino spectrum with IceCube</a:t>
            </a:r>
            <a:endParaRPr/>
          </a:p>
          <a:p>
            <a:pPr indent="0" lvl="0" marL="0" rtl="0" algn="l">
              <a:spcBef>
                <a:spcPts val="0"/>
              </a:spcBef>
              <a:spcAft>
                <a:spcPts val="0"/>
              </a:spcAft>
              <a:buNone/>
            </a:pPr>
            <a:r>
              <a:rPr lang="en"/>
              <a:t>Done under Albrecht’s guidance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a4b0367d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a4b0367d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a4b0367df_0_6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a4b0367df_0_6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Cosmological: relic neutrinos from ~1s after Big Bang</a:t>
            </a:r>
            <a:endParaRPr/>
          </a:p>
          <a:p>
            <a:pPr indent="0" lvl="0" marL="0" rtl="0" algn="l">
              <a:spcBef>
                <a:spcPts val="0"/>
              </a:spcBef>
              <a:spcAft>
                <a:spcPts val="0"/>
              </a:spcAft>
              <a:buNone/>
            </a:pPr>
            <a:r>
              <a:rPr lang="en"/>
              <a:t>Solar: P-P fusion in sun</a:t>
            </a:r>
            <a:br>
              <a:rPr lang="en"/>
            </a:br>
            <a:r>
              <a:rPr lang="en"/>
              <a:t>Supernova neutrinos:Produced by core-collapse supernovae</a:t>
            </a:r>
            <a:endParaRPr/>
          </a:p>
          <a:p>
            <a:pPr indent="0" lvl="0" marL="0" rtl="0" algn="l">
              <a:spcBef>
                <a:spcPts val="0"/>
              </a:spcBef>
              <a:spcAft>
                <a:spcPts val="0"/>
              </a:spcAft>
              <a:buNone/>
            </a:pPr>
            <a:r>
              <a:rPr lang="en"/>
              <a:t>Terrestrial (anti)neutrinos: all the radionuclides in the Earth</a:t>
            </a:r>
            <a:br>
              <a:rPr lang="en"/>
            </a:br>
            <a:r>
              <a:rPr lang="en"/>
              <a:t>Atmospheric neutrinos are created when cosmic rays bombard our atmosphere</a:t>
            </a:r>
            <a:endParaRPr/>
          </a:p>
          <a:p>
            <a:pPr indent="0" lvl="0" marL="0" rtl="0" algn="l">
              <a:spcBef>
                <a:spcPts val="0"/>
              </a:spcBef>
              <a:spcAft>
                <a:spcPts val="0"/>
              </a:spcAft>
              <a:buClr>
                <a:schemeClr val="dk1"/>
              </a:buClr>
              <a:buSzPts val="1100"/>
              <a:buFont typeface="Arial"/>
              <a:buNone/>
            </a:pPr>
            <a:r>
              <a:rPr lang="en"/>
              <a:t>Astrophysical neutrinos are created near cosmic accelarator sites along with cosmic rays</a:t>
            </a:r>
            <a:endParaRPr/>
          </a:p>
          <a:p>
            <a:pPr indent="0" lvl="0" marL="0" rtl="0" algn="l">
              <a:spcBef>
                <a:spcPts val="0"/>
              </a:spcBef>
              <a:spcAft>
                <a:spcPts val="0"/>
              </a:spcAft>
              <a:buClr>
                <a:schemeClr val="dk1"/>
              </a:buClr>
              <a:buSzPts val="1100"/>
              <a:buFont typeface="Arial"/>
              <a:buNone/>
            </a:pPr>
            <a:r>
              <a:rPr lang="en"/>
              <a:t>GZK neutrinos are created when UHE protons interact with the cosmic microwave background, the highest energy neutrinos in the universe!</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fa4b0367df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fa4b0367df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595959"/>
              </a:buClr>
              <a:buSzPts val="1800"/>
              <a:buChar char="●"/>
            </a:pPr>
            <a:r>
              <a:rPr lang="en" sz="1800">
                <a:solidFill>
                  <a:srgbClr val="595959"/>
                </a:solidFill>
              </a:rPr>
              <a:t>Other non-resonant processes also contribute, but the steep target photon spectrum generally means that the Δ resonance is relevant even at very high primary energies, and leads to a ‘bump’-like feature in the daughter neutrino spectrum</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a4b0367df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a4b0367df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Produced by hadronic interactions → smoking gun for CR sources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simplify the discussion to be about fermi acceleration</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fa4b0367df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fa4b0367df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a4b0367d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a4b0367d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For extragalactic scenarios, this gamma-ray emission is not directly observed because of strong absorption of photons by e +e − pair production in the extragalactic background light (EBL) and CMB. The leptons initiate electromagnetic showers of repeated inverse-Compton scattering and pair production in the CMB that eventually yield photons that contribute to the Fermi γ-ray observations in the GeV-TeV range </a:t>
            </a:r>
            <a:br>
              <a:rPr lang="en"/>
            </a:br>
            <a:endParaRPr/>
          </a:p>
          <a:p>
            <a:pPr indent="0" lvl="0" marL="0" rtl="0" algn="l">
              <a:spcBef>
                <a:spcPts val="0"/>
              </a:spcBef>
              <a:spcAft>
                <a:spcPts val="0"/>
              </a:spcAft>
              <a:buNone/>
            </a:pPr>
            <a:r>
              <a:rPr lang="en"/>
              <a:t> focus on mismatch in fluxes as we extend to 1 TeV in energy. HESE will technically surpass the calorimetric limit if you extrapolate but the numu analysis doesn’t and unfortunately doesn’t have sensitivity to lower energies. this is why mese is so important.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Calorimetric limit: UHE CR sources can be embedded in environments that act as “storage rooms” for cosmic rays with energies far below the</a:t>
            </a:r>
            <a:endParaRPr/>
          </a:p>
          <a:p>
            <a:pPr indent="0" lvl="0" marL="0" rtl="0" algn="l">
              <a:spcBef>
                <a:spcPts val="0"/>
              </a:spcBef>
              <a:spcAft>
                <a:spcPts val="0"/>
              </a:spcAft>
              <a:buClr>
                <a:schemeClr val="dk1"/>
              </a:buClr>
              <a:buSzPts val="1100"/>
              <a:buFont typeface="Arial"/>
              <a:buNone/>
            </a:pPr>
            <a:r>
              <a:rPr lang="en"/>
              <a:t>“ankle” (ECR  1EeV). This energy-dependent trapping can be achieved via cosmic ray diffusion in magnetic fields. While these cosmic rays are trapped, they can produce γ-rays and neutrinos via collisions with gas. If the conditions are right, this mechanism can be so efficient that the</a:t>
            </a:r>
            <a:endParaRPr/>
          </a:p>
          <a:p>
            <a:pPr indent="0" lvl="0" marL="0" rtl="0" algn="l">
              <a:spcBef>
                <a:spcPts val="0"/>
              </a:spcBef>
              <a:spcAft>
                <a:spcPts val="0"/>
              </a:spcAft>
              <a:buClr>
                <a:schemeClr val="dk1"/>
              </a:buClr>
              <a:buSzPts val="1100"/>
              <a:buFont typeface="Arial"/>
              <a:buNone/>
            </a:pPr>
            <a:r>
              <a:rPr lang="en"/>
              <a:t>total energy stored in low-energy cosmic rays is converted to that of γ-rays and neutrinos</a:t>
            </a:r>
            <a:br>
              <a:rPr lang="en"/>
            </a:br>
            <a:endParaRPr/>
          </a:p>
          <a:p>
            <a:pPr indent="0" lvl="0" marL="0" rtl="0" algn="l">
              <a:spcBef>
                <a:spcPts val="0"/>
              </a:spcBef>
              <a:spcAft>
                <a:spcPts val="0"/>
              </a:spcAft>
              <a:buNone/>
            </a:pPr>
            <a:r>
              <a:rPr lang="en"/>
              <a:t>The same cosmic ray model predicts the emission of cosmogenic neutrinos from the collision with cosmic background photons (GZK mechanism)</a:t>
            </a:r>
            <a:br>
              <a:rPr lang="en"/>
            </a:br>
            <a:br>
              <a:rPr lang="en"/>
            </a:br>
            <a:r>
              <a:rPr lang="en"/>
              <a:t>Talk about production mechanisms, see if this measurement has resulted in a model re-evaluation:</a:t>
            </a:r>
            <a:br>
              <a:rPr lang="en"/>
            </a:br>
            <a:r>
              <a:rPr lang="en" u="sng">
                <a:solidFill>
                  <a:schemeClr val="hlink"/>
                </a:solidFill>
                <a:hlinkClick r:id="rId2"/>
              </a:rPr>
              <a:t>https://arxiv.org/pdf/2007.12706.pdf</a:t>
            </a:r>
            <a:br>
              <a:rPr lang="en"/>
            </a:br>
            <a:r>
              <a:rPr lang="en"/>
              <a:t>Revisiting AGN as the Source of IceCube’s Diffuse Neutrino Flux </a:t>
            </a:r>
            <a:br>
              <a:rPr lang="en"/>
            </a:br>
            <a:br>
              <a:rPr lang="en"/>
            </a:br>
            <a:r>
              <a:rPr lang="en"/>
              <a:t>Waxmann, ahlers papers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two complementary measurements were performed, don’t say HESE and diffuse NuMu</a:t>
            </a:r>
            <a:br>
              <a:rPr lang="en"/>
            </a:br>
            <a:br>
              <a:rPr lang="en"/>
            </a:br>
            <a:r>
              <a:rPr lang="en"/>
              <a:t>Start with UHECRs, need to be accelerated. Similar energy density to gamma rays  and neutrinos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fa4b0367df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fa4b0367df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a4b0367df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fa4b0367df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fa4b0367df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fa4b0367d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Dust Layer: depths between 1970 m and 2100 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a4b0367df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fa4b0367df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Hits from DOM are classified as HLC/SLC</a:t>
            </a:r>
            <a:br>
              <a:rPr lang="en"/>
            </a:br>
            <a:r>
              <a:rPr lang="en"/>
              <a:t>Look for image with waveforms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fa4b0367d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fa4b0367d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Size of circle is proportional to charge deposited</a:t>
            </a:r>
            <a:br>
              <a:rPr lang="en"/>
            </a:br>
            <a:r>
              <a:rPr lang="en"/>
              <a:t>SPEND MORE TIME</a:t>
            </a:r>
            <a:endParaRPr/>
          </a:p>
          <a:p>
            <a:pPr indent="0" lvl="0" marL="0" rtl="0" algn="l">
              <a:spcBef>
                <a:spcPts val="0"/>
              </a:spcBef>
              <a:spcAft>
                <a:spcPts val="0"/>
              </a:spcAft>
              <a:buNone/>
            </a:pPr>
            <a:r>
              <a:rPr lang="en"/>
              <a:t>You have different fonts here. Keep it the same —Aswathi</a:t>
            </a:r>
            <a:br>
              <a:rPr lang="en"/>
            </a:br>
            <a:r>
              <a:rPr lang="en"/>
              <a:t>Find out how energy resolutions are measured . Be specific about resolutions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Tracks:Due to the relatively long muon lifetime, cherenkov emission along the outgoing </a:t>
            </a:r>
            <a:endParaRPr/>
          </a:p>
          <a:p>
            <a:pPr indent="0" lvl="0" marL="0" rtl="0" algn="l">
              <a:spcBef>
                <a:spcPts val="0"/>
              </a:spcBef>
              <a:spcAft>
                <a:spcPts val="0"/>
              </a:spcAft>
              <a:buNone/>
            </a:pPr>
            <a:r>
              <a:rPr lang="en"/>
              <a:t>muon path shows up as a linear track</a:t>
            </a:r>
            <a:br>
              <a:rPr lang="en"/>
            </a:br>
            <a:r>
              <a:rPr lang="en"/>
              <a:t>Cascades: in a NC interaction the out-going products are a neutrino and a recoiling hadron. </a:t>
            </a:r>
            <a:endParaRPr/>
          </a:p>
          <a:p>
            <a:pPr indent="0" lvl="0" marL="0" rtl="0" algn="l">
              <a:spcBef>
                <a:spcPts val="0"/>
              </a:spcBef>
              <a:spcAft>
                <a:spcPts val="0"/>
              </a:spcAft>
              <a:buNone/>
            </a:pPr>
            <a:r>
              <a:rPr lang="en"/>
              <a:t>We don't see the daughter neutrino, and the hadronic recoil is what becomes the cascade,</a:t>
            </a:r>
            <a:endParaRPr/>
          </a:p>
          <a:p>
            <a:pPr indent="0" lvl="0" marL="0" rtl="0" algn="l">
              <a:spcBef>
                <a:spcPts val="0"/>
              </a:spcBef>
              <a:spcAft>
                <a:spcPts val="0"/>
              </a:spcAft>
              <a:buNone/>
            </a:pPr>
            <a:r>
              <a:rPr lang="en"/>
              <a:t> because hadronic products tend to feature short lifetimes and short interaction lengths. </a:t>
            </a:r>
            <a:endParaRPr/>
          </a:p>
          <a:p>
            <a:pPr indent="0" lvl="0" marL="0" rtl="0" algn="l">
              <a:spcBef>
                <a:spcPts val="0"/>
              </a:spcBef>
              <a:spcAft>
                <a:spcPts val="0"/>
              </a:spcAft>
              <a:buNone/>
            </a:pPr>
            <a:r>
              <a:rPr lang="en"/>
              <a:t>They also readily produce electrons in the shower, which don't decay but also have short</a:t>
            </a:r>
            <a:endParaRPr/>
          </a:p>
          <a:p>
            <a:pPr indent="0" lvl="0" marL="0" rtl="0" algn="l">
              <a:spcBef>
                <a:spcPts val="0"/>
              </a:spcBef>
              <a:spcAft>
                <a:spcPts val="0"/>
              </a:spcAft>
              <a:buNone/>
            </a:pPr>
            <a:r>
              <a:rPr lang="en"/>
              <a:t> interaction lengths</a:t>
            </a:r>
            <a:br>
              <a:rPr lang="en"/>
            </a:br>
            <a:br>
              <a:rPr lang="en"/>
            </a:br>
            <a:r>
              <a:rPr lang="en"/>
              <a:t>Double Cascades: Secondary signal from Tau decay product. A second cascade is resolvable starting at Tau energies of around 1 PeV, </a:t>
            </a:r>
            <a:r>
              <a:rPr lang="en" sz="1150">
                <a:solidFill>
                  <a:srgbClr val="1D1C1D"/>
                </a:solidFill>
                <a:highlight>
                  <a:srgbClr val="FFFFFF"/>
                </a:highlight>
              </a:rPr>
              <a:t>when the decay length is ~50m (comparable to 0.5*string spacing 125m). Depending on the Tau decay channel, other topologies such as a ‘lollipop’ (where tau decays to a muon) may also occur</a:t>
            </a:r>
            <a:br>
              <a:rPr lang="en"/>
            </a:b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a4b0367df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fa4b0367df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fa4b0367df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fa4b0367df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Atmospheric showers are also responsible for a large background flux of muons (3kHz at IceCube): 100B a year</a:t>
            </a:r>
            <a:endParaRPr/>
          </a:p>
          <a:p>
            <a:pPr indent="0" lvl="0" marL="0" rtl="0" algn="l">
              <a:spcBef>
                <a:spcPts val="0"/>
              </a:spcBef>
              <a:spcAft>
                <a:spcPts val="0"/>
              </a:spcAft>
              <a:buNone/>
            </a:pPr>
            <a:r>
              <a:rPr lang="en"/>
              <a:t>Atmospheric Neutrino rate: 100k a year</a:t>
            </a:r>
            <a:endParaRPr/>
          </a:p>
          <a:p>
            <a:pPr indent="0" lvl="0" marL="0" rtl="0" algn="l">
              <a:spcBef>
                <a:spcPts val="0"/>
              </a:spcBef>
              <a:spcAft>
                <a:spcPts val="0"/>
              </a:spcAft>
              <a:buNone/>
            </a:pPr>
            <a:r>
              <a:rPr lang="en"/>
              <a:t>Astrophysical neutrino rate: 100 a year</a:t>
            </a:r>
            <a:endParaRPr/>
          </a:p>
          <a:p>
            <a:pPr indent="0" lvl="0" marL="0" rtl="0" algn="l">
              <a:spcBef>
                <a:spcPts val="0"/>
              </a:spcBef>
              <a:spcAft>
                <a:spcPts val="0"/>
              </a:spcAft>
              <a:buNone/>
            </a:pPr>
            <a:r>
              <a:rPr lang="en"/>
              <a:t> D-meson production is not confirmed.  if you do decide to say “prompt neutrinos” be ready to defend why we haven’t seen them if theory models expect them to be there.</a:t>
            </a:r>
            <a:endParaRPr/>
          </a:p>
          <a:p>
            <a:pPr indent="0" lvl="0" marL="76200" marR="76200" rtl="0" algn="l">
              <a:lnSpc>
                <a:spcPct val="150001"/>
              </a:lnSpc>
              <a:spcBef>
                <a:spcPts val="300"/>
              </a:spcBef>
              <a:spcAft>
                <a:spcPts val="0"/>
              </a:spcAft>
              <a:buClr>
                <a:schemeClr val="dk1"/>
              </a:buClr>
              <a:buSzPts val="1100"/>
              <a:buFont typeface="Arial"/>
              <a:buNone/>
            </a:pPr>
            <a:r>
              <a:rPr lang="en" sz="900">
                <a:solidFill>
                  <a:srgbClr val="1D1C1D"/>
                </a:solidFill>
                <a:latin typeface="Courier New"/>
                <a:ea typeface="Courier New"/>
                <a:cs typeface="Courier New"/>
                <a:sym typeface="Courier New"/>
              </a:rPr>
              <a:t>Do you have background slides on what to expect for charm? I think you might get questions about this</a:t>
            </a:r>
            <a:endParaRPr sz="900">
              <a:solidFill>
                <a:srgbClr val="1D1C1D"/>
              </a:solidFill>
              <a:latin typeface="Courier New"/>
              <a:ea typeface="Courier New"/>
              <a:cs typeface="Courier New"/>
              <a:sym typeface="Courier New"/>
            </a:endParaRPr>
          </a:p>
          <a:p>
            <a:pPr indent="0" lvl="0" marL="0" rtl="0" algn="l">
              <a:spcBef>
                <a:spcPts val="300"/>
              </a:spcBef>
              <a:spcAft>
                <a:spcPts val="0"/>
              </a:spcAft>
              <a:buNone/>
            </a:pPr>
            <a:r>
              <a:t/>
            </a:r>
            <a:endParaRPr/>
          </a:p>
          <a:p>
            <a:pPr indent="0" lvl="0" marL="0" rtl="0" algn="l">
              <a:spcBef>
                <a:spcPts val="0"/>
              </a:spcBef>
              <a:spcAft>
                <a:spcPts val="0"/>
              </a:spcAft>
              <a:buNone/>
            </a:pPr>
            <a:r>
              <a:rPr lang="en"/>
              <a:t>Modify image to better represent MESE background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fa4b0367df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fa4b0367df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advantage of this approach is that we accept neutrinos from all directions in the sky, and are sensitive to different neutrino flavours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Upgoing Tracks: a 300 GeV muon has a most probable path length of ∼1 km in ice. The most probable path length is ∼2 km for a 1 TeV muon, and the length rises only logarithmically with Eµ, reaching 20 km for a 1 PeV muon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fa4b0367df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fa4b0367df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To date, the precise origin and production mechanism of astrophysical neutrinos remains unknown. As a simplifying assumption in this work we assume that the incident astrophysical neutrino flux is isotropic, equal between neutrino flavors, and equal between neutrinos and antineutrinos. These assumptions are reasonable given that, due to the finite energy resolution of the experiment and unknown source distance, neutrino oscillations are expected to yield very close to equal amounts of each flavor</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fa4b0367df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fa4b0367df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595959"/>
              </a:buClr>
              <a:buSzPts val="1800"/>
              <a:buChar char="●"/>
            </a:pPr>
            <a:r>
              <a:rPr lang="en" sz="1800">
                <a:solidFill>
                  <a:srgbClr val="595959"/>
                </a:solidFill>
              </a:rPr>
              <a:t>Both are softer than the diffuse neutrino spectrum below E</a:t>
            </a:r>
            <a:r>
              <a:rPr baseline="-25000" lang="en" sz="1800">
                <a:solidFill>
                  <a:srgbClr val="595959"/>
                </a:solidFill>
              </a:rPr>
              <a:t>break</a:t>
            </a:r>
            <a:r>
              <a:rPr lang="en" sz="1800">
                <a:solidFill>
                  <a:srgbClr val="595959"/>
                </a:solidFill>
              </a:rPr>
              <a:t> </a:t>
            </a:r>
            <a:br>
              <a:rPr lang="en" sz="1800">
                <a:solidFill>
                  <a:srgbClr val="595959"/>
                </a:solidFill>
              </a:rPr>
            </a:br>
            <a:endParaRPr sz="1800">
              <a:solidFill>
                <a:srgbClr val="595959"/>
              </a:solidFill>
            </a:endParaRPr>
          </a:p>
          <a:p>
            <a:pPr indent="-342900" lvl="0" marL="457200" rtl="0" algn="l">
              <a:spcBef>
                <a:spcPts val="0"/>
              </a:spcBef>
              <a:spcAft>
                <a:spcPts val="0"/>
              </a:spcAft>
              <a:buClr>
                <a:srgbClr val="595959"/>
              </a:buClr>
              <a:buSzPts val="1800"/>
              <a:buChar char="●"/>
            </a:pPr>
            <a:r>
              <a:rPr lang="en" sz="1800">
                <a:solidFill>
                  <a:srgbClr val="595959"/>
                </a:solidFill>
              </a:rPr>
              <a:t>Harder unresolved sources?</a:t>
            </a:r>
            <a:br>
              <a:rPr lang="en" sz="1800">
                <a:solidFill>
                  <a:srgbClr val="595959"/>
                </a:solidFill>
              </a:rPr>
            </a:b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a4b0367df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fa4b0367df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neutrinos produced by p-p interactions in gamma transparent sources, spectral index constrained to be &lt;2.1-2.2, in violation with icecube data</a:t>
            </a:r>
            <a:endParaRPr/>
          </a:p>
          <a:p>
            <a:pPr indent="0" lvl="0" marL="0" rtl="0" algn="l">
              <a:spcBef>
                <a:spcPts val="0"/>
              </a:spcBef>
              <a:spcAft>
                <a:spcPts val="0"/>
              </a:spcAft>
              <a:buNone/>
            </a:pPr>
            <a:r>
              <a:rPr lang="en"/>
              <a:t>Also saturates expected flux of gamma rays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The emission of neutrinos from TXS 0506+056 was accompanied by a GeV gamma ray</a:t>
            </a:r>
            <a:endParaRPr/>
          </a:p>
          <a:p>
            <a:pPr indent="0" lvl="0" marL="0" rtl="0" algn="l">
              <a:spcBef>
                <a:spcPts val="0"/>
              </a:spcBef>
              <a:spcAft>
                <a:spcPts val="0"/>
              </a:spcAft>
              <a:buClr>
                <a:schemeClr val="dk1"/>
              </a:buClr>
              <a:buSzPts val="1100"/>
              <a:buFont typeface="Arial"/>
              <a:buNone/>
            </a:pPr>
            <a:r>
              <a:rPr lang="en"/>
              <a:t>flare observed by the Fermi-LAT and MAGIC telescopes. The detection of NGC 1068,</a:t>
            </a:r>
            <a:endParaRPr/>
          </a:p>
          <a:p>
            <a:pPr indent="0" lvl="0" marL="0" rtl="0" algn="l">
              <a:spcBef>
                <a:spcPts val="0"/>
              </a:spcBef>
              <a:spcAft>
                <a:spcPts val="0"/>
              </a:spcAft>
              <a:buClr>
                <a:schemeClr val="dk1"/>
              </a:buClr>
              <a:buSzPts val="1100"/>
              <a:buFont typeface="Arial"/>
              <a:buNone/>
            </a:pPr>
            <a:r>
              <a:rPr lang="en"/>
              <a:t>however, did not coincide with significant TeV gamma ray emission, implying that neutrinos</a:t>
            </a:r>
            <a:endParaRPr/>
          </a:p>
          <a:p>
            <a:pPr indent="0" lvl="0" marL="0" rtl="0" algn="l">
              <a:spcBef>
                <a:spcPts val="0"/>
              </a:spcBef>
              <a:spcAft>
                <a:spcPts val="0"/>
              </a:spcAft>
              <a:buClr>
                <a:schemeClr val="dk1"/>
              </a:buClr>
              <a:buSzPts val="1100"/>
              <a:buFont typeface="Arial"/>
              <a:buNone/>
            </a:pPr>
            <a:r>
              <a:rPr lang="en"/>
              <a:t>could originate in environments opaque to VHE gamma rays.</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fa4b0367df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fa4b0367df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P-p emission assuming CR reservoirs with spectral break saturates IGRB measurement. But bulk of EGB &gt;100GeV believed to be from unresolved blazars (</a:t>
            </a:r>
            <a:r>
              <a:rPr lang="en" u="sng">
                <a:solidFill>
                  <a:schemeClr val="hlink"/>
                </a:solidFill>
                <a:hlinkClick r:id="rId2"/>
              </a:rPr>
              <a:t>https://iopscience.iop.org/article/10.1088/2041-8205/800/2/L27</a:t>
            </a:r>
            <a:r>
              <a:rPr lang="en"/>
              <a:t>) which are variable and not necessarily p-p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P-gamma emission: do not saturate the IGRB measurement, but from Murase et al 2013, there is disagreement with high energy IGRB if the sources are gamma ray transparent. Assuming they are gamma opaque reprocesses these down to MeV/Xray</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As the lower energy threshold for</a:t>
            </a:r>
            <a:endParaRPr/>
          </a:p>
          <a:p>
            <a:pPr indent="0" lvl="0" marL="0" rtl="0" algn="l">
              <a:spcBef>
                <a:spcPts val="0"/>
              </a:spcBef>
              <a:spcAft>
                <a:spcPts val="0"/>
              </a:spcAft>
              <a:buClr>
                <a:schemeClr val="dk1"/>
              </a:buClr>
              <a:buSzPts val="1100"/>
              <a:buFont typeface="Arial"/>
              <a:buNone/>
            </a:pPr>
            <a:r>
              <a:rPr lang="en"/>
              <a:t>neutrinos decreases, the emitted neutrinos</a:t>
            </a:r>
            <a:endParaRPr/>
          </a:p>
          <a:p>
            <a:pPr indent="0" lvl="0" marL="0" rtl="0" algn="l">
              <a:spcBef>
                <a:spcPts val="0"/>
              </a:spcBef>
              <a:spcAft>
                <a:spcPts val="0"/>
              </a:spcAft>
              <a:buClr>
                <a:schemeClr val="dk1"/>
              </a:buClr>
              <a:buSzPts val="1100"/>
              <a:buFont typeface="Arial"/>
              <a:buNone/>
            </a:pPr>
            <a:r>
              <a:rPr lang="en"/>
              <a:t>and γ-rays carry more power. Consequently,</a:t>
            </a:r>
            <a:endParaRPr/>
          </a:p>
          <a:p>
            <a:pPr indent="0" lvl="0" marL="0" rtl="0" algn="l">
              <a:spcBef>
                <a:spcPts val="0"/>
              </a:spcBef>
              <a:spcAft>
                <a:spcPts val="0"/>
              </a:spcAft>
              <a:buClr>
                <a:schemeClr val="dk1"/>
              </a:buClr>
              <a:buSzPts val="1100"/>
              <a:buFont typeface="Arial"/>
              <a:buNone/>
            </a:pPr>
            <a:r>
              <a:rPr lang="en"/>
              <a:t>a higher energy radiation field is required in</a:t>
            </a:r>
            <a:endParaRPr/>
          </a:p>
          <a:p>
            <a:pPr indent="0" lvl="0" marL="0" rtl="0" algn="l">
              <a:spcBef>
                <a:spcPts val="0"/>
              </a:spcBef>
              <a:spcAft>
                <a:spcPts val="0"/>
              </a:spcAft>
              <a:buClr>
                <a:schemeClr val="dk1"/>
              </a:buClr>
              <a:buSzPts val="1100"/>
              <a:buFont typeface="Arial"/>
              <a:buNone/>
            </a:pPr>
            <a:r>
              <a:rPr lang="en"/>
              <a:t>the source environment to cascade down</a:t>
            </a:r>
            <a:endParaRPr/>
          </a:p>
          <a:p>
            <a:pPr indent="0" lvl="0" marL="0" rtl="0" algn="l">
              <a:spcBef>
                <a:spcPts val="0"/>
              </a:spcBef>
              <a:spcAft>
                <a:spcPts val="0"/>
              </a:spcAft>
              <a:buClr>
                <a:schemeClr val="dk1"/>
              </a:buClr>
              <a:buSzPts val="1100"/>
              <a:buFont typeface="Arial"/>
              <a:buNone/>
            </a:pPr>
            <a:r>
              <a:rPr lang="en"/>
              <a:t>the hadronically produced γ-ray photons</a:t>
            </a:r>
            <a:endParaRPr/>
          </a:p>
          <a:p>
            <a:pPr indent="0" lvl="0" marL="0" rtl="0" algn="l">
              <a:spcBef>
                <a:spcPts val="0"/>
              </a:spcBef>
              <a:spcAft>
                <a:spcPts val="0"/>
              </a:spcAft>
              <a:buClr>
                <a:schemeClr val="dk1"/>
              </a:buClr>
              <a:buSzPts val="1100"/>
              <a:buFont typeface="Arial"/>
              <a:buNone/>
            </a:pPr>
            <a:r>
              <a:rPr lang="en"/>
              <a:t>to match Fermi’s measurements</a:t>
            </a:r>
            <a:endParaRPr/>
          </a:p>
          <a:p>
            <a:pPr indent="0" lvl="0" marL="0" rtl="0" algn="l">
              <a:spcBef>
                <a:spcPts val="0"/>
              </a:spcBef>
              <a:spcAft>
                <a:spcPts val="0"/>
              </a:spcAft>
              <a:buClr>
                <a:schemeClr val="dk1"/>
              </a:buClr>
              <a:buSzPts val="1100"/>
              <a:buFont typeface="Arial"/>
              <a:buNone/>
            </a:pPr>
            <a:r>
              <a:rPr lang="en"/>
              <a:t>of the diffuse extragalactic gamma background</a:t>
            </a:r>
            <a:endParaRPr/>
          </a:p>
          <a:p>
            <a:pPr indent="0" lvl="0" marL="0" rtl="0" algn="l">
              <a:spcBef>
                <a:spcPts val="0"/>
              </a:spcBef>
              <a:spcAft>
                <a:spcPts val="0"/>
              </a:spcAft>
              <a:buNone/>
            </a:pPr>
            <a:r>
              <a:rPr lang="en"/>
              <a:t>(EGB)</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Upon comparing Fermi’s measurement of the isotropic gamma-ray background to the flux</a:t>
            </a:r>
            <a:endParaRPr/>
          </a:p>
          <a:p>
            <a:pPr indent="0" lvl="0" marL="0" rtl="0" algn="l">
              <a:spcBef>
                <a:spcPts val="0"/>
              </a:spcBef>
              <a:spcAft>
                <a:spcPts val="0"/>
              </a:spcAft>
              <a:buNone/>
            </a:pPr>
            <a:r>
              <a:rPr lang="en"/>
              <a:t>of cascades in the EBL, current IceCube measurements suggest that most high-energy</a:t>
            </a:r>
            <a:endParaRPr/>
          </a:p>
          <a:p>
            <a:pPr indent="0" lvl="0" marL="0" rtl="0" algn="l">
              <a:spcBef>
                <a:spcPts val="0"/>
              </a:spcBef>
              <a:spcAft>
                <a:spcPts val="0"/>
              </a:spcAft>
              <a:buNone/>
            </a:pPr>
            <a:r>
              <a:rPr lang="en"/>
              <a:t>neutrino sources are opaque to GeV gamma rays, but may emit detectable MeV</a:t>
            </a:r>
            <a:endParaRPr/>
          </a:p>
          <a:p>
            <a:pPr indent="0" lvl="0" marL="0" rtl="0" algn="l">
              <a:spcBef>
                <a:spcPts val="0"/>
              </a:spcBef>
              <a:spcAft>
                <a:spcPts val="0"/>
              </a:spcAft>
              <a:buNone/>
            </a:pPr>
            <a:r>
              <a:rPr lang="en"/>
              <a:t>photons. As illustrated in Fig. 2, the relation between the neutrino and gamma ray spectra</a:t>
            </a:r>
            <a:endParaRPr/>
          </a:p>
          <a:p>
            <a:pPr indent="0" lvl="0" marL="0" rtl="0" algn="l">
              <a:spcBef>
                <a:spcPts val="0"/>
              </a:spcBef>
              <a:spcAft>
                <a:spcPts val="0"/>
              </a:spcAft>
              <a:buNone/>
            </a:pPr>
            <a:r>
              <a:rPr lang="en"/>
              <a:t>from such sources implies that measuring the MeV γ-ray flux can validate models</a:t>
            </a:r>
            <a:endParaRPr/>
          </a:p>
          <a:p>
            <a:pPr indent="0" lvl="0" marL="0" rtl="0" algn="l">
              <a:spcBef>
                <a:spcPts val="0"/>
              </a:spcBef>
              <a:spcAft>
                <a:spcPts val="0"/>
              </a:spcAft>
              <a:buNone/>
            </a:pPr>
            <a:r>
              <a:rPr lang="en"/>
              <a:t>of the source’s radiation field, while constraining the total power of the source when</a:t>
            </a:r>
            <a:endParaRPr/>
          </a:p>
          <a:p>
            <a:pPr indent="0" lvl="0" marL="0" rtl="0" algn="l">
              <a:spcBef>
                <a:spcPts val="0"/>
              </a:spcBef>
              <a:spcAft>
                <a:spcPts val="0"/>
              </a:spcAft>
              <a:buNone/>
            </a:pPr>
            <a:r>
              <a:rPr lang="en"/>
              <a:t>combined with neutrino spectral observations.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fa4b0367df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fa4b0367df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rPr>
              <a:t>assuming no prompt muons from air showers, and assuming no shower fluctuations in the longitudinal profile of single hadronic and EM showers.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fa4b0367df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fa4b0367df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chemeClr val="dk1"/>
                </a:solidFill>
              </a:rPr>
              <a:t>GCN alert</a:t>
            </a:r>
            <a:r>
              <a:rPr lang="en" sz="1150" u="sng">
                <a:solidFill>
                  <a:schemeClr val="hlink"/>
                </a:solidFill>
                <a:hlinkClick r:id="rId2"/>
              </a:rPr>
              <a:t> https://gcn.nasa.gov/circulars/24028</a:t>
            </a:r>
            <a:br>
              <a:rPr lang="en">
                <a:solidFill>
                  <a:schemeClr val="dk1"/>
                </a:solidFill>
              </a:rPr>
            </a:br>
            <a:r>
              <a:rPr lang="en">
                <a:solidFill>
                  <a:schemeClr val="dk1"/>
                </a:solidFill>
              </a:rPr>
              <a:t>List of alerts : </a:t>
            </a:r>
            <a:r>
              <a:rPr lang="en" u="sng">
                <a:solidFill>
                  <a:schemeClr val="hlink"/>
                </a:solidFill>
                <a:hlinkClick r:id="rId3"/>
              </a:rPr>
              <a:t>https://gcn.gsfc.nasa.gov/gcn/other/icecube_190331A.gcn3</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Agile found a gamma ray source in vicinity</a:t>
            </a:r>
            <a:endParaRPr>
              <a:solidFill>
                <a:schemeClr val="dk1"/>
              </a:solidFill>
            </a:endParaRPr>
          </a:p>
          <a:p>
            <a:pPr indent="0" lvl="0" marL="0" rtl="0" algn="l">
              <a:spcBef>
                <a:spcPts val="0"/>
              </a:spcBef>
              <a:spcAft>
                <a:spcPts val="0"/>
              </a:spcAft>
              <a:buNone/>
            </a:pPr>
            <a:r>
              <a:rPr lang="en">
                <a:solidFill>
                  <a:schemeClr val="dk1"/>
                </a:solidFill>
              </a:rPr>
              <a:t>Swift later found 4 X-ray candidates</a:t>
            </a:r>
            <a:endParaRPr>
              <a:solidFill>
                <a:schemeClr val="dk1"/>
              </a:solidFill>
            </a:endParaRPr>
          </a:p>
          <a:p>
            <a:pPr indent="0" lvl="0" marL="0" rtl="0" algn="l">
              <a:spcBef>
                <a:spcPts val="0"/>
              </a:spcBef>
              <a:spcAft>
                <a:spcPts val="0"/>
              </a:spcAft>
              <a:buNone/>
            </a:pPr>
            <a:r>
              <a:rPr lang="en" u="sng">
                <a:solidFill>
                  <a:schemeClr val="hlink"/>
                </a:solidFill>
                <a:hlinkClick r:id="rId4"/>
              </a:rPr>
              <a:t>Counterparts</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fa4b0367df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fa4b0367df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2x improvement via added livetime (+50%) and new selection techniques (e.g. stochasticity of muon bundle energy deposition)</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fa4b0367df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fa4b0367df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fa4b0367df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fa4b0367df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fa647891d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fa647891d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2x improvement via added livetime (+50%) and new selection techniques (e.g. stochasticity of muon bundle energy deposition)</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fa647891d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fa647891d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200">
                <a:solidFill>
                  <a:srgbClr val="333333"/>
                </a:solidFill>
                <a:latin typeface="Roboto"/>
                <a:ea typeface="Roboto"/>
                <a:cs typeface="Roboto"/>
                <a:sym typeface="Roboto"/>
              </a:rPr>
              <a:t>IceCube recently reported the observation of TeV neutrinos from the nearby Seyfert galaxy NGC 1068, and the corresponding neutrino flux is significantly higher than the upper limit implied by observations of GeV–TeV gamma rays. This suggests that neutrinos are produced near the supermassive black hole, where the radiation density is high enough to obscure gamma rays</a:t>
            </a:r>
            <a:r>
              <a:rPr lang="en">
                <a:solidFill>
                  <a:schemeClr val="dk1"/>
                </a:solidFill>
              </a:rPr>
              <a: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fa647891d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fa647891d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2x improvement via added livetime (+50%) and new selection techniques (e.g. stochasticity of muon bundle energy deposition)</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fa4b0367df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fa4b0367df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fa647891d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fa647891d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fa647891d6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fa647891d6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2x improvement via added livetime (+50%) and new selection techniques (e.g. stochasticity of muon bundle energy deposition)</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fa647891d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fa647891d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595959"/>
              </a:buClr>
              <a:buSzPts val="1800"/>
              <a:buChar char="●"/>
            </a:pPr>
            <a:r>
              <a:rPr lang="en" sz="1800">
                <a:solidFill>
                  <a:srgbClr val="595959"/>
                </a:solidFill>
              </a:rPr>
              <a:t>2x improvement via added livetime (+50%) and new selection techniques (e.g. stochasticity of muon bundle energy deposition)</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fa4b0367df_0_49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g3fa4b0367df_0_4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fa4b0367df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fa4b0367df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https://www.hawc-observatory.org/science/cosmicrays.php</a:t>
            </a:r>
            <a:endParaRPr/>
          </a:p>
          <a:p>
            <a:pPr indent="0" lvl="0" marL="0" rtl="0" algn="l">
              <a:spcBef>
                <a:spcPts val="0"/>
              </a:spcBef>
              <a:spcAft>
                <a:spcPts val="0"/>
              </a:spcAft>
              <a:buNone/>
            </a:pPr>
            <a:r>
              <a:rPr lang="en"/>
              <a:t>Check on use of ‘systematics’ vs ‘systematic uncertainties’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fa4b0367df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fa4b0367df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CC and NC Deep Inelastic Scattering</a:t>
            </a:r>
            <a:br>
              <a:rPr lang="en"/>
            </a:br>
            <a:r>
              <a:rPr lang="en"/>
              <a:t>Glashow Resonance:https://www.nature.com/articles/s41586-021-03256-1</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fa4b0367df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fa4b0367df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Spend time, explain axes!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will be extending the HESE analysis to lower energies, may have improved fitting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including the prompt neutrinos produced by charmed meson decays in the atmosphere.</a:t>
            </a:r>
            <a:endParaRPr>
              <a:solidFill>
                <a:schemeClr val="dk1"/>
              </a:solidFill>
            </a:endParaRPr>
          </a:p>
          <a:p>
            <a:pPr indent="0" lvl="0" marL="0" rtl="0" algn="l">
              <a:spcBef>
                <a:spcPts val="0"/>
              </a:spcBef>
              <a:spcAft>
                <a:spcPts val="0"/>
              </a:spcAft>
              <a:buClr>
                <a:schemeClr val="dk1"/>
              </a:buClr>
              <a:buSzPts val="1100"/>
              <a:buFont typeface="Arial"/>
              <a:buNone/>
            </a:pPr>
            <a:br>
              <a:rPr lang="en">
                <a:solidFill>
                  <a:schemeClr val="dk1"/>
                </a:solidFill>
              </a:rPr>
            </a:br>
            <a:r>
              <a:rPr lang="en">
                <a:solidFill>
                  <a:schemeClr val="dk1"/>
                </a:solidFill>
              </a:rPr>
              <a:t>Look up diff spectrum, look up muon spectrum</a:t>
            </a:r>
            <a:br>
              <a:rPr lang="en">
                <a:solidFill>
                  <a:schemeClr val="dk1"/>
                </a:solidFill>
              </a:rPr>
            </a:br>
            <a:r>
              <a:rPr lang="en">
                <a:solidFill>
                  <a:schemeClr val="dk1"/>
                </a:solidFill>
              </a:rPr>
              <a:t>Get different results when you assume a single power law-&gt; we can test like a broken power law or other. </a:t>
            </a:r>
            <a:br>
              <a:rPr lang="en">
                <a:solidFill>
                  <a:schemeClr val="dk1"/>
                </a:solidFill>
              </a:rPr>
            </a:br>
            <a:r>
              <a:rPr lang="en">
                <a:solidFill>
                  <a:schemeClr val="dk1"/>
                </a:solidFill>
              </a:rPr>
              <a:t>Improved track energy resolution should be able to resolve spectral features</a:t>
            </a:r>
            <a:br>
              <a:rPr lang="en">
                <a:solidFill>
                  <a:schemeClr val="dk1"/>
                </a:solidFill>
              </a:rPr>
            </a:br>
            <a:r>
              <a:rPr lang="en">
                <a:solidFill>
                  <a:schemeClr val="dk1"/>
                </a:solidFill>
              </a:rPr>
              <a:t>Higher statistics too</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fa4b0367df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fa4b0367df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1.jpg"/><Relationship Id="rId4" Type="http://schemas.openxmlformats.org/officeDocument/2006/relationships/image" Target="../media/image11.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hyperlink" Target="https://commons.wikimedia.org/wiki/Category:Cherenkov_radiation#/media/File:Cherenkov.sv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9.png"/><Relationship Id="rId5"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1" Type="http://schemas.openxmlformats.org/officeDocument/2006/relationships/image" Target="../media/image43.png"/><Relationship Id="rId10" Type="http://schemas.openxmlformats.org/officeDocument/2006/relationships/image" Target="../media/image6.png"/><Relationship Id="rId13" Type="http://schemas.openxmlformats.org/officeDocument/2006/relationships/image" Target="../media/image32.png"/><Relationship Id="rId12"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3.png"/><Relationship Id="rId15" Type="http://schemas.openxmlformats.org/officeDocument/2006/relationships/image" Target="../media/image29.png"/><Relationship Id="rId14" Type="http://schemas.openxmlformats.org/officeDocument/2006/relationships/image" Target="../media/image22.png"/><Relationship Id="rId17" Type="http://schemas.openxmlformats.org/officeDocument/2006/relationships/image" Target="../media/image17.png"/><Relationship Id="rId16" Type="http://schemas.openxmlformats.org/officeDocument/2006/relationships/hyperlink" Target="https://doi.org/10.1016/j.nima.2023.168440" TargetMode="External"/><Relationship Id="rId5" Type="http://schemas.openxmlformats.org/officeDocument/2006/relationships/image" Target="../media/image5.png"/><Relationship Id="rId6" Type="http://schemas.openxmlformats.org/officeDocument/2006/relationships/image" Target="../media/image51.png"/><Relationship Id="rId7" Type="http://schemas.openxmlformats.org/officeDocument/2006/relationships/image" Target="../media/image14.png"/><Relationship Id="rId8"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1" Type="http://schemas.openxmlformats.org/officeDocument/2006/relationships/image" Target="../media/image35.png"/><Relationship Id="rId10" Type="http://schemas.openxmlformats.org/officeDocument/2006/relationships/image" Target="../media/image28.png"/><Relationship Id="rId13" Type="http://schemas.openxmlformats.org/officeDocument/2006/relationships/image" Target="../media/image48.png"/><Relationship Id="rId12" Type="http://schemas.openxmlformats.org/officeDocument/2006/relationships/image" Target="../media/image25.png"/><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41.png"/><Relationship Id="rId9" Type="http://schemas.openxmlformats.org/officeDocument/2006/relationships/image" Target="../media/image40.png"/><Relationship Id="rId5" Type="http://schemas.openxmlformats.org/officeDocument/2006/relationships/image" Target="../media/image23.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30.png"/></Relationships>
</file>

<file path=ppt/slides/_rels/slide15.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31.jpg"/><Relationship Id="rId9" Type="http://schemas.openxmlformats.org/officeDocument/2006/relationships/image" Target="../media/image37.png"/><Relationship Id="rId5" Type="http://schemas.openxmlformats.org/officeDocument/2006/relationships/image" Target="../media/image47.png"/><Relationship Id="rId6" Type="http://schemas.openxmlformats.org/officeDocument/2006/relationships/image" Target="../media/image33.jpg"/><Relationship Id="rId7" Type="http://schemas.openxmlformats.org/officeDocument/2006/relationships/image" Target="../media/image34.png"/><Relationship Id="rId8"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link.aps.org/doi/10.1103/2gh9-d4q7" TargetMode="External"/><Relationship Id="rId4" Type="http://schemas.openxmlformats.org/officeDocument/2006/relationships/hyperlink" Target="https://link.aps.org/doi/10.1103/4n6v-r7n4" TargetMode="External"/><Relationship Id="rId5"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5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journals.aps.org/prl/abstract/10.1103/vntd-m133" TargetMode="External"/><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4.png"/><Relationship Id="rId4" Type="http://schemas.openxmlformats.org/officeDocument/2006/relationships/image" Target="../media/image54.png"/><Relationship Id="rId5" Type="http://schemas.openxmlformats.org/officeDocument/2006/relationships/hyperlink" Target="https://dataverse.harvard.edu/file.xhtml?fileId=7314001&amp;version=2.0"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doi.org/10.1103/PhysRevLett.135.031001" TargetMode="Externa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doi.org/10.1103/PhysRevD.111.112001" TargetMode="External"/><Relationship Id="rId4" Type="http://schemas.openxmlformats.org/officeDocument/2006/relationships/image" Target="../media/image52.png"/><Relationship Id="rId5" Type="http://schemas.openxmlformats.org/officeDocument/2006/relationships/image" Target="../media/image71.png"/><Relationship Id="rId6" Type="http://schemas.openxmlformats.org/officeDocument/2006/relationships/hyperlink" Target="https://indico-icehap.phys.s.chiba-u.ac.jp/event/3/contributions/262/"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arxiv.org/abs/2607.25966" TargetMode="External"/><Relationship Id="rId4" Type="http://schemas.openxmlformats.org/officeDocument/2006/relationships/hyperlink" Target="https://www.science.org/doi/10.1126/science.adc9818" TargetMode="External"/><Relationship Id="rId5" Type="http://schemas.openxmlformats.org/officeDocument/2006/relationships/image" Target="../media/image68.png"/></Relationships>
</file>

<file path=ppt/slides/_rels/slide26.xml.rels><?xml version="1.0" encoding="UTF-8" standalone="yes"?><Relationships xmlns="http://schemas.openxmlformats.org/package/2006/relationships"><Relationship Id="rId10" Type="http://schemas.openxmlformats.org/officeDocument/2006/relationships/image" Target="../media/image69.png"/><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6.png"/><Relationship Id="rId4" Type="http://schemas.openxmlformats.org/officeDocument/2006/relationships/hyperlink" Target="https://iopscience.iop.org/article/10.3847/2041-8213/ae4aad#apjlae4aadf2" TargetMode="External"/><Relationship Id="rId9" Type="http://schemas.openxmlformats.org/officeDocument/2006/relationships/hyperlink" Target="https://iopscience.iop.org/article/10.3847/2041-8213/ae4aad#apjlae4aadf2" TargetMode="External"/><Relationship Id="rId5" Type="http://schemas.openxmlformats.org/officeDocument/2006/relationships/hyperlink" Target="https://iopscience.iop.org/article/10.3847/2041-8213/ae4aad#apjlae4aadf2" TargetMode="External"/><Relationship Id="rId6" Type="http://schemas.openxmlformats.org/officeDocument/2006/relationships/hyperlink" Target="https://iopscience.iop.org/article/10.3847/2041-8213/ae4aad#apjlae4aadf2" TargetMode="External"/><Relationship Id="rId7" Type="http://schemas.openxmlformats.org/officeDocument/2006/relationships/hyperlink" Target="https://iopscience.iop.org/article/10.3847/2041-8213/ae4aad#apjlae4aadf2" TargetMode="External"/><Relationship Id="rId8" Type="http://schemas.openxmlformats.org/officeDocument/2006/relationships/hyperlink" Target="https://iopscience.iop.org/article/10.3847/2041-8213/ae4aad#apjlae4aadf2" TargetMode="External"/></Relationships>
</file>

<file path=ppt/slides/_rels/slide27.xml.rels><?xml version="1.0" encoding="UTF-8" standalone="yes"?><Relationships xmlns="http://schemas.openxmlformats.org/package/2006/relationships"><Relationship Id="rId11" Type="http://schemas.openxmlformats.org/officeDocument/2006/relationships/hyperlink" Target="https://iopscience.iop.org/article/10.3847/2041-8213/ae4aac#apjlae4aacf4" TargetMode="External"/><Relationship Id="rId10" Type="http://schemas.openxmlformats.org/officeDocument/2006/relationships/hyperlink" Target="https://iopscience.iop.org/article/10.3847/2041-8213/ae4aac#apjlae4aacf4" TargetMode="External"/><Relationship Id="rId13" Type="http://schemas.openxmlformats.org/officeDocument/2006/relationships/hyperlink" Target="https://iopscience.iop.org/article/10.3847/2041-8213/ae4aac#apjlae4aacf4" TargetMode="External"/><Relationship Id="rId12" Type="http://schemas.openxmlformats.org/officeDocument/2006/relationships/hyperlink" Target="https://iopscience.iop.org/article/10.3847/2041-8213/ae4aac#apjlae4aacf4" TargetMode="External"/><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hyperlink" Target="https://iopscience.iop.org/article/10.3847/2041-8213/ae4aad#apjlae4aadf2" TargetMode="External"/><Relationship Id="rId9" Type="http://schemas.openxmlformats.org/officeDocument/2006/relationships/hyperlink" Target="https://iopscience.iop.org/article/10.3847/2041-8213/ae4aad#apjlae4aadf2" TargetMode="External"/><Relationship Id="rId15" Type="http://schemas.openxmlformats.org/officeDocument/2006/relationships/image" Target="../media/image67.png"/><Relationship Id="rId14" Type="http://schemas.openxmlformats.org/officeDocument/2006/relationships/hyperlink" Target="https://iopscience.iop.org/article/10.3847/2041-8213/ae4aac#apjlae4aacf4" TargetMode="External"/><Relationship Id="rId5" Type="http://schemas.openxmlformats.org/officeDocument/2006/relationships/hyperlink" Target="https://iopscience.iop.org/article/10.3847/2041-8213/ae4aad#apjlae4aadf2" TargetMode="External"/><Relationship Id="rId6" Type="http://schemas.openxmlformats.org/officeDocument/2006/relationships/hyperlink" Target="https://iopscience.iop.org/article/10.3847/2041-8213/ae4aad#apjlae4aadf2" TargetMode="External"/><Relationship Id="rId7" Type="http://schemas.openxmlformats.org/officeDocument/2006/relationships/hyperlink" Target="https://iopscience.iop.org/article/10.3847/2041-8213/ae4aad#apjlae4aadf2" TargetMode="External"/><Relationship Id="rId8" Type="http://schemas.openxmlformats.org/officeDocument/2006/relationships/hyperlink" Target="https://iopscience.iop.org/article/10.3847/2041-8213/ae4aad#apjlae4aadf2"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63.png"/><Relationship Id="rId4" Type="http://schemas.openxmlformats.org/officeDocument/2006/relationships/image" Target="../media/image57.png"/><Relationship Id="rId5" Type="http://schemas.openxmlformats.org/officeDocument/2006/relationships/image" Target="../media/image73.png"/><Relationship Id="rId6" Type="http://schemas.openxmlformats.org/officeDocument/2006/relationships/image" Target="../media/image7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agenda.infn.it/event/47822/contributions/292718/" TargetMode="Externa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5.png"/><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82325" y="888875"/>
            <a:ext cx="8819400" cy="1822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5" name="Google Shape;55;p13"/>
          <p:cNvPicPr preferRelativeResize="0"/>
          <p:nvPr/>
        </p:nvPicPr>
        <p:blipFill rotWithShape="1">
          <a:blip r:embed="rId3">
            <a:alphaModFix/>
          </a:blip>
          <a:srcRect b="0" l="0" r="0" t="15669"/>
          <a:stretch/>
        </p:blipFill>
        <p:spPr>
          <a:xfrm>
            <a:off x="0" y="0"/>
            <a:ext cx="9144003" cy="5143499"/>
          </a:xfrm>
          <a:prstGeom prst="rect">
            <a:avLst/>
          </a:prstGeom>
          <a:noFill/>
          <a:ln>
            <a:noFill/>
          </a:ln>
        </p:spPr>
      </p:pic>
      <p:sp>
        <p:nvSpPr>
          <p:cNvPr id="56" name="Google Shape;56;p13"/>
          <p:cNvSpPr txBox="1"/>
          <p:nvPr>
            <p:ph type="ctrTitle"/>
          </p:nvPr>
        </p:nvSpPr>
        <p:spPr>
          <a:xfrm>
            <a:off x="352350" y="1124450"/>
            <a:ext cx="8302500" cy="1523400"/>
          </a:xfrm>
          <a:prstGeom prst="rect">
            <a:avLst/>
          </a:prstGeom>
          <a:solidFill>
            <a:srgbClr val="4C1130">
              <a:alpha val="46540"/>
            </a:srgbClr>
          </a:solidFill>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4000">
                <a:solidFill>
                  <a:schemeClr val="lt1"/>
                </a:solidFill>
              </a:rPr>
              <a:t>Neutrino and multi-messenger astrophysics with IceCube</a:t>
            </a:r>
            <a:endParaRPr sz="4000">
              <a:solidFill>
                <a:schemeClr val="lt1"/>
              </a:solidFill>
            </a:endParaRPr>
          </a:p>
        </p:txBody>
      </p:sp>
      <p:sp>
        <p:nvSpPr>
          <p:cNvPr id="57" name="Google Shape;57;p13"/>
          <p:cNvSpPr txBox="1"/>
          <p:nvPr/>
        </p:nvSpPr>
        <p:spPr>
          <a:xfrm>
            <a:off x="352350" y="3404975"/>
            <a:ext cx="41199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lt1"/>
                </a:solidFill>
              </a:rPr>
              <a:t>Vedant Basu</a:t>
            </a:r>
            <a:endParaRPr sz="1800">
              <a:solidFill>
                <a:schemeClr val="lt1"/>
              </a:solidFill>
            </a:endParaRPr>
          </a:p>
          <a:p>
            <a:pPr indent="0" lvl="0" marL="0" rtl="0" algn="l">
              <a:spcBef>
                <a:spcPts val="0"/>
              </a:spcBef>
              <a:spcAft>
                <a:spcPts val="0"/>
              </a:spcAft>
              <a:buClr>
                <a:schemeClr val="dk1"/>
              </a:buClr>
              <a:buSzPts val="1100"/>
              <a:buFont typeface="Arial"/>
              <a:buNone/>
            </a:pPr>
            <a:r>
              <a:rPr lang="en">
                <a:solidFill>
                  <a:schemeClr val="lt1"/>
                </a:solidFill>
              </a:rPr>
              <a:t>On behalf of </a:t>
            </a:r>
            <a:br>
              <a:rPr lang="en">
                <a:solidFill>
                  <a:schemeClr val="lt1"/>
                </a:solidFill>
              </a:rPr>
            </a:br>
            <a:r>
              <a:rPr lang="en">
                <a:solidFill>
                  <a:schemeClr val="lt1"/>
                </a:solidFill>
              </a:rPr>
              <a:t>the IceCube Collaboration</a:t>
            </a:r>
            <a:endParaRPr>
              <a:solidFill>
                <a:schemeClr val="lt1"/>
              </a:solidFill>
            </a:endParaRPr>
          </a:p>
          <a:p>
            <a:pPr indent="0" lvl="0" marL="0" rtl="0" algn="l">
              <a:spcBef>
                <a:spcPts val="0"/>
              </a:spcBef>
              <a:spcAft>
                <a:spcPts val="0"/>
              </a:spcAft>
              <a:buClr>
                <a:schemeClr val="dk1"/>
              </a:buClr>
              <a:buSzPts val="1100"/>
              <a:buFont typeface="Arial"/>
              <a:buNone/>
            </a:pPr>
            <a:r>
              <a:t/>
            </a:r>
            <a:endParaRPr sz="1800">
              <a:solidFill>
                <a:schemeClr val="lt1"/>
              </a:solidFill>
            </a:endParaRPr>
          </a:p>
        </p:txBody>
      </p:sp>
      <p:pic>
        <p:nvPicPr>
          <p:cNvPr id="58" name="Google Shape;58;p13"/>
          <p:cNvPicPr preferRelativeResize="0"/>
          <p:nvPr/>
        </p:nvPicPr>
        <p:blipFill>
          <a:blip r:embed="rId4">
            <a:alphaModFix/>
          </a:blip>
          <a:stretch>
            <a:fillRect/>
          </a:stretch>
        </p:blipFill>
        <p:spPr>
          <a:xfrm>
            <a:off x="5625" y="0"/>
            <a:ext cx="4119900" cy="961576"/>
          </a:xfrm>
          <a:prstGeom prst="rect">
            <a:avLst/>
          </a:prstGeom>
          <a:noFill/>
          <a:ln>
            <a:noFill/>
          </a:ln>
        </p:spPr>
      </p:pic>
      <p:sp>
        <p:nvSpPr>
          <p:cNvPr id="59" name="Google Shape;59;p13"/>
          <p:cNvSpPr txBox="1"/>
          <p:nvPr/>
        </p:nvSpPr>
        <p:spPr>
          <a:xfrm>
            <a:off x="7725300" y="4851000"/>
            <a:ext cx="1418700" cy="29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00">
                <a:solidFill>
                  <a:srgbClr val="FFFFFF"/>
                </a:solidFill>
              </a:rPr>
              <a:t>PC: Martin Wolf, IceCube/NSF</a:t>
            </a:r>
            <a:endParaRPr sz="1000">
              <a:solidFill>
                <a:srgbClr val="FFFFFF"/>
              </a:solidFill>
              <a:latin typeface="Tahoma"/>
              <a:ea typeface="Tahoma"/>
              <a:cs typeface="Tahoma"/>
              <a:sym typeface="Tahoma"/>
            </a:endParaRPr>
          </a:p>
        </p:txBody>
      </p:sp>
      <p:pic>
        <p:nvPicPr>
          <p:cNvPr id="60" name="Google Shape;60;p13"/>
          <p:cNvPicPr preferRelativeResize="0"/>
          <p:nvPr/>
        </p:nvPicPr>
        <p:blipFill>
          <a:blip r:embed="rId5">
            <a:alphaModFix/>
          </a:blip>
          <a:stretch>
            <a:fillRect/>
          </a:stretch>
        </p:blipFill>
        <p:spPr>
          <a:xfrm>
            <a:off x="5294550" y="0"/>
            <a:ext cx="3808226" cy="961575"/>
          </a:xfrm>
          <a:prstGeom prst="rect">
            <a:avLst/>
          </a:prstGeom>
          <a:noFill/>
          <a:ln>
            <a:noFill/>
          </a:ln>
        </p:spPr>
      </p:pic>
      <p:sp>
        <p:nvSpPr>
          <p:cNvPr id="61" name="Google Shape;61;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67" name="Google Shape;67;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Multimessenger Astronomy at IceCube</a:t>
            </a:r>
            <a:br>
              <a:rPr lang="en"/>
            </a:br>
            <a:endParaRPr/>
          </a:p>
          <a:p>
            <a:pPr indent="-342900" lvl="0" marL="457200" rtl="0" algn="l">
              <a:spcBef>
                <a:spcPts val="0"/>
              </a:spcBef>
              <a:spcAft>
                <a:spcPts val="0"/>
              </a:spcAft>
              <a:buSzPts val="1800"/>
              <a:buChar char="●"/>
            </a:pPr>
            <a:r>
              <a:rPr lang="en"/>
              <a:t>Event Reconstructions with IceCube</a:t>
            </a:r>
            <a:br>
              <a:rPr lang="en"/>
            </a:br>
            <a:endParaRPr/>
          </a:p>
          <a:p>
            <a:pPr indent="-342900" lvl="0" marL="457200" rtl="0" algn="l">
              <a:spcBef>
                <a:spcPts val="0"/>
              </a:spcBef>
              <a:spcAft>
                <a:spcPts val="0"/>
              </a:spcAft>
              <a:buSzPts val="1800"/>
              <a:buChar char="●"/>
            </a:pPr>
            <a:r>
              <a:rPr lang="en"/>
              <a:t>Measurements of the Diffuse Neutrino Spectrum</a:t>
            </a:r>
            <a:br>
              <a:rPr lang="en"/>
            </a:br>
            <a:endParaRPr/>
          </a:p>
          <a:p>
            <a:pPr indent="-342900" lvl="0" marL="457200" rtl="0" algn="l">
              <a:spcBef>
                <a:spcPts val="0"/>
              </a:spcBef>
              <a:spcAft>
                <a:spcPts val="0"/>
              </a:spcAft>
              <a:buSzPts val="1800"/>
              <a:buChar char="●"/>
            </a:pPr>
            <a:r>
              <a:rPr lang="en"/>
              <a:t>Studies of Neutrino Sources</a:t>
            </a:r>
            <a:br>
              <a:rPr lang="en"/>
            </a:br>
            <a:endParaRPr/>
          </a:p>
          <a:p>
            <a:pPr indent="-342900" lvl="0" marL="457200" rtl="0" algn="l">
              <a:spcBef>
                <a:spcPts val="0"/>
              </a:spcBef>
              <a:spcAft>
                <a:spcPts val="0"/>
              </a:spcAft>
              <a:buSzPts val="1800"/>
              <a:buChar char="●"/>
            </a:pPr>
            <a:r>
              <a:rPr lang="en"/>
              <a:t>Outlook</a:t>
            </a:r>
            <a:endParaRPr/>
          </a:p>
        </p:txBody>
      </p:sp>
      <p:sp>
        <p:nvSpPr>
          <p:cNvPr id="68" name="Google Shape;68;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5"/>
          <p:cNvPicPr preferRelativeResize="0"/>
          <p:nvPr/>
        </p:nvPicPr>
        <p:blipFill>
          <a:blip r:embed="rId3">
            <a:alphaModFix/>
          </a:blip>
          <a:stretch>
            <a:fillRect/>
          </a:stretch>
        </p:blipFill>
        <p:spPr>
          <a:xfrm>
            <a:off x="3534301" y="947625"/>
            <a:ext cx="5486851" cy="3486064"/>
          </a:xfrm>
          <a:prstGeom prst="rect">
            <a:avLst/>
          </a:prstGeom>
          <a:noFill/>
          <a:ln>
            <a:noFill/>
          </a:ln>
        </p:spPr>
      </p:pic>
      <p:sp>
        <p:nvSpPr>
          <p:cNvPr id="74" name="Google Shape;74;p15"/>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Neutrino Sources</a:t>
            </a:r>
            <a:endParaRPr/>
          </a:p>
        </p:txBody>
      </p:sp>
      <p:sp>
        <p:nvSpPr>
          <p:cNvPr id="75" name="Google Shape;75;p15"/>
          <p:cNvSpPr txBox="1"/>
          <p:nvPr>
            <p:ph idx="1" type="body"/>
          </p:nvPr>
        </p:nvSpPr>
        <p:spPr>
          <a:xfrm>
            <a:off x="0" y="572700"/>
            <a:ext cx="3534300" cy="3934200"/>
          </a:xfrm>
          <a:prstGeom prst="rect">
            <a:avLst/>
          </a:prstGeom>
        </p:spPr>
        <p:txBody>
          <a:bodyPr anchorCtr="0" anchor="t" bIns="91425" lIns="91425" spcFirstLastPara="1" rIns="91425" wrap="square" tIns="91425">
            <a:normAutofit fontScale="92500" lnSpcReduction="10000"/>
          </a:bodyPr>
          <a:lstStyle/>
          <a:p>
            <a:pPr indent="-334328" lvl="0" marL="457200" rtl="0" algn="l">
              <a:spcBef>
                <a:spcPts val="0"/>
              </a:spcBef>
              <a:spcAft>
                <a:spcPts val="0"/>
              </a:spcAft>
              <a:buSzPct val="100000"/>
              <a:buChar char="●"/>
            </a:pPr>
            <a:r>
              <a:rPr lang="en"/>
              <a:t>Neutrino spectra cover multiple orders of magnitude, from a plethora of sources</a:t>
            </a:r>
            <a:br>
              <a:rPr lang="en"/>
            </a:br>
            <a:endParaRPr/>
          </a:p>
          <a:p>
            <a:pPr indent="-334328" lvl="0" marL="457200" rtl="0" algn="l">
              <a:spcBef>
                <a:spcPts val="0"/>
              </a:spcBef>
              <a:spcAft>
                <a:spcPts val="0"/>
              </a:spcAft>
              <a:buSzPct val="100000"/>
              <a:buChar char="●"/>
            </a:pPr>
            <a:r>
              <a:rPr lang="en"/>
              <a:t>Diffuse cosmic neutrino analyses focus on characteristics of astrophysical neutrino flux in the TeV-PeV range</a:t>
            </a:r>
            <a:br>
              <a:rPr lang="en"/>
            </a:br>
            <a:endParaRPr/>
          </a:p>
          <a:p>
            <a:pPr indent="-334328" lvl="0" marL="457200" rtl="0" algn="l">
              <a:spcBef>
                <a:spcPts val="0"/>
              </a:spcBef>
              <a:spcAft>
                <a:spcPts val="0"/>
              </a:spcAft>
              <a:buSzPct val="100000"/>
              <a:buChar char="●"/>
            </a:pPr>
            <a:r>
              <a:rPr lang="en"/>
              <a:t>Isotropic nature indicates extragalactic origin, from sites of cosmic ray acceleration</a:t>
            </a:r>
            <a:endParaRPr/>
          </a:p>
        </p:txBody>
      </p:sp>
      <p:sp>
        <p:nvSpPr>
          <p:cNvPr id="76" name="Google Shape;76;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7" name="Google Shape;77;p15"/>
          <p:cNvSpPr/>
          <p:nvPr/>
        </p:nvSpPr>
        <p:spPr>
          <a:xfrm>
            <a:off x="6907200" y="2984450"/>
            <a:ext cx="1066800" cy="790200"/>
          </a:xfrm>
          <a:prstGeom prst="ellipse">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txBox="1"/>
          <p:nvPr/>
        </p:nvSpPr>
        <p:spPr>
          <a:xfrm>
            <a:off x="4634688" y="4552225"/>
            <a:ext cx="3339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Neutrino Spectrum </a:t>
            </a:r>
            <a:br>
              <a:rPr lang="en"/>
            </a:br>
            <a:r>
              <a:rPr lang="en"/>
              <a:t>M. Meier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are neutrinos produced from cosmic rays?</a:t>
            </a:r>
            <a:endParaRPr/>
          </a:p>
        </p:txBody>
      </p:sp>
      <p:sp>
        <p:nvSpPr>
          <p:cNvPr id="84" name="Google Shape;8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5" name="Google Shape;85;p16"/>
          <p:cNvSpPr txBox="1"/>
          <p:nvPr/>
        </p:nvSpPr>
        <p:spPr>
          <a:xfrm>
            <a:off x="217050" y="674050"/>
            <a:ext cx="5018100" cy="4035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Accelerated cosmic rays interact with photons in the ambient radiation field (p-γ interaction), or with protons in a gaseous environment (p-p interaction)</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In p-p interactions, pions are produced even at GeV proton energies, and inherit the power law spectrum of their parents.</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When the p-γ interaction is considered, the production of pions has a sharp resonance at the Δ+ mass of 1232 MeV.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pic>
        <p:nvPicPr>
          <p:cNvPr id="86" name="Google Shape;86;p16"/>
          <p:cNvPicPr preferRelativeResize="0"/>
          <p:nvPr/>
        </p:nvPicPr>
        <p:blipFill>
          <a:blip r:embed="rId3">
            <a:alphaModFix/>
          </a:blip>
          <a:stretch>
            <a:fillRect/>
          </a:stretch>
        </p:blipFill>
        <p:spPr>
          <a:xfrm>
            <a:off x="5448500" y="727450"/>
            <a:ext cx="3499498" cy="3688612"/>
          </a:xfrm>
          <a:prstGeom prst="rect">
            <a:avLst/>
          </a:prstGeom>
          <a:noFill/>
          <a:ln>
            <a:noFill/>
          </a:ln>
        </p:spPr>
      </p:pic>
      <p:sp>
        <p:nvSpPr>
          <p:cNvPr id="87" name="Google Shape;87;p16"/>
          <p:cNvSpPr txBox="1"/>
          <p:nvPr/>
        </p:nvSpPr>
        <p:spPr>
          <a:xfrm>
            <a:off x="5927663" y="4570800"/>
            <a:ext cx="3339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t>Swordy Plot </a:t>
            </a:r>
            <a:br>
              <a:rPr lang="en"/>
            </a:br>
            <a:r>
              <a:rPr lang="en"/>
              <a:t>Evoli, C. 2020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sp>
        <p:nvSpPr>
          <p:cNvPr id="92" name="Google Shape;92;p17"/>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2"/>
                </a:solidFill>
              </a:rPr>
              <a:t>Astrophysical Neutrinos </a:t>
            </a:r>
            <a:endParaRPr>
              <a:solidFill>
                <a:schemeClr val="lt2"/>
              </a:solidFill>
            </a:endParaRPr>
          </a:p>
        </p:txBody>
      </p:sp>
      <p:sp>
        <p:nvSpPr>
          <p:cNvPr id="93" name="Google Shape;93;p17"/>
          <p:cNvSpPr txBox="1"/>
          <p:nvPr>
            <p:ph idx="1" type="body"/>
          </p:nvPr>
        </p:nvSpPr>
        <p:spPr>
          <a:xfrm>
            <a:off x="5061150" y="212750"/>
            <a:ext cx="3960000" cy="1200000"/>
          </a:xfrm>
          <a:prstGeom prst="rect">
            <a:avLst/>
          </a:prstGeom>
          <a:solidFill>
            <a:srgbClr val="595959">
              <a:alpha val="26260"/>
            </a:srgbClr>
          </a:solidFill>
        </p:spPr>
        <p:txBody>
          <a:bodyPr anchorCtr="0" anchor="t" bIns="91425" lIns="91425" spcFirstLastPara="1" rIns="91425" wrap="square" tIns="91425">
            <a:normAutofit/>
          </a:bodyPr>
          <a:lstStyle/>
          <a:p>
            <a:pPr indent="0" lvl="0" marL="0" rtl="0" algn="l">
              <a:spcBef>
                <a:spcPts val="0"/>
              </a:spcBef>
              <a:spcAft>
                <a:spcPts val="1200"/>
              </a:spcAft>
              <a:buNone/>
            </a:pPr>
            <a:r>
              <a:rPr lang="en" sz="1952">
                <a:solidFill>
                  <a:schemeClr val="lt1"/>
                </a:solidFill>
              </a:rPr>
              <a:t>Cosmic rays accelerated in presence of strong magnetic fields at source</a:t>
            </a:r>
            <a:endParaRPr sz="800">
              <a:solidFill>
                <a:schemeClr val="lt1"/>
              </a:solidFill>
            </a:endParaRPr>
          </a:p>
        </p:txBody>
      </p:sp>
      <p:sp>
        <p:nvSpPr>
          <p:cNvPr id="94" name="Google Shape;94;p17"/>
          <p:cNvSpPr/>
          <p:nvPr/>
        </p:nvSpPr>
        <p:spPr>
          <a:xfrm>
            <a:off x="3369325" y="1821900"/>
            <a:ext cx="5477700" cy="3234900"/>
          </a:xfrm>
          <a:prstGeom prst="rect">
            <a:avLst/>
          </a:prstGeom>
          <a:solidFill>
            <a:srgbClr val="0C091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 name="Google Shape;95;p17"/>
          <p:cNvSpPr/>
          <p:nvPr/>
        </p:nvSpPr>
        <p:spPr>
          <a:xfrm rot="623450">
            <a:off x="3444411" y="1005032"/>
            <a:ext cx="286092" cy="857685"/>
          </a:xfrm>
          <a:prstGeom prst="rect">
            <a:avLst/>
          </a:prstGeom>
          <a:solidFill>
            <a:srgbClr val="0F0C1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17"/>
          <p:cNvSpPr/>
          <p:nvPr/>
        </p:nvSpPr>
        <p:spPr>
          <a:xfrm>
            <a:off x="3616525" y="1821900"/>
            <a:ext cx="5382900" cy="3387300"/>
          </a:xfrm>
          <a:prstGeom prst="rect">
            <a:avLst/>
          </a:prstGeom>
          <a:solidFill>
            <a:srgbClr val="0C091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 name="Google Shape;97;p17"/>
          <p:cNvSpPr txBox="1"/>
          <p:nvPr/>
        </p:nvSpPr>
        <p:spPr>
          <a:xfrm>
            <a:off x="5061150" y="224750"/>
            <a:ext cx="3658500" cy="1176000"/>
          </a:xfrm>
          <a:prstGeom prst="rect">
            <a:avLst/>
          </a:prstGeom>
          <a:solidFill>
            <a:srgbClr val="595959">
              <a:alpha val="26260"/>
            </a:srgbClr>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952">
                <a:solidFill>
                  <a:schemeClr val="lt1"/>
                </a:solidFill>
              </a:rPr>
              <a:t>Accelerated cosmic rays interact with protons/photons at source</a:t>
            </a:r>
            <a:endParaRPr sz="800">
              <a:solidFill>
                <a:schemeClr val="lt1"/>
              </a:solidFill>
            </a:endParaRPr>
          </a:p>
        </p:txBody>
      </p:sp>
      <p:sp>
        <p:nvSpPr>
          <p:cNvPr id="98" name="Google Shape;98;p17"/>
          <p:cNvSpPr txBox="1"/>
          <p:nvPr/>
        </p:nvSpPr>
        <p:spPr>
          <a:xfrm>
            <a:off x="5061150" y="224750"/>
            <a:ext cx="3658500" cy="1176000"/>
          </a:xfrm>
          <a:prstGeom prst="rect">
            <a:avLst/>
          </a:prstGeom>
          <a:solidFill>
            <a:srgbClr val="595959">
              <a:alpha val="26260"/>
            </a:srgbClr>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952">
                <a:solidFill>
                  <a:schemeClr val="lt1"/>
                </a:solidFill>
              </a:rPr>
              <a:t>Interactions create pions and kaons, which decay into neutrinos and gamma rays</a:t>
            </a:r>
            <a:endParaRPr sz="800">
              <a:solidFill>
                <a:schemeClr val="lt1"/>
              </a:solidFill>
            </a:endParaRPr>
          </a:p>
        </p:txBody>
      </p:sp>
      <p:sp>
        <p:nvSpPr>
          <p:cNvPr id="99" name="Google Shape;9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5"/>
                                        </p:tgtEl>
                                      </p:cBhvr>
                                    </p:animEffect>
                                    <p:set>
                                      <p:cBhvr>
                                        <p:cTn dur="1" fill="hold">
                                          <p:stCondLst>
                                            <p:cond delay="1000"/>
                                          </p:stCondLst>
                                        </p:cTn>
                                        <p:tgtEl>
                                          <p:spTgt spid="9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4"/>
                                        </p:tgtEl>
                                      </p:cBhvr>
                                    </p:animEffect>
                                    <p:set>
                                      <p:cBhvr>
                                        <p:cTn dur="1" fill="hold">
                                          <p:stCondLst>
                                            <p:cond delay="1000"/>
                                          </p:stCondLst>
                                        </p:cTn>
                                        <p:tgtEl>
                                          <p:spTgt spid="9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3"/>
                                        </p:tgtEl>
                                      </p:cBhvr>
                                    </p:animEffect>
                                    <p:set>
                                      <p:cBhvr>
                                        <p:cTn dur="1" fill="hold">
                                          <p:stCondLst>
                                            <p:cond delay="1000"/>
                                          </p:stCondLst>
                                        </p:cTn>
                                        <p:tgtEl>
                                          <p:spTgt spid="9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000"/>
                                        <p:tgtEl>
                                          <p:spTgt spid="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96"/>
                                        </p:tgtEl>
                                      </p:cBhvr>
                                    </p:animEffect>
                                    <p:set>
                                      <p:cBhvr>
                                        <p:cTn dur="1" fill="hold">
                                          <p:stCondLst>
                                            <p:cond delay="1000"/>
                                          </p:stCondLst>
                                        </p:cTn>
                                        <p:tgtEl>
                                          <p:spTgt spid="9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7"/>
                                        </p:tgtEl>
                                      </p:cBhvr>
                                    </p:animEffect>
                                    <p:set>
                                      <p:cBhvr>
                                        <p:cTn dur="1" fill="hold">
                                          <p:stCondLst>
                                            <p:cond delay="1000"/>
                                          </p:stCondLst>
                                        </p:cTn>
                                        <p:tgtEl>
                                          <p:spTgt spid="9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0" y="0"/>
            <a:ext cx="9082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Characteristics of cosmic accelerators</a:t>
            </a:r>
            <a:endParaRPr/>
          </a:p>
        </p:txBody>
      </p:sp>
      <p:sp>
        <p:nvSpPr>
          <p:cNvPr id="105" name="Google Shape;105;p18"/>
          <p:cNvSpPr txBox="1"/>
          <p:nvPr>
            <p:ph idx="1" type="body"/>
          </p:nvPr>
        </p:nvSpPr>
        <p:spPr>
          <a:xfrm>
            <a:off x="269825" y="959400"/>
            <a:ext cx="4260300" cy="4048800"/>
          </a:xfrm>
          <a:prstGeom prst="rect">
            <a:avLst/>
          </a:prstGeom>
        </p:spPr>
        <p:txBody>
          <a:bodyPr anchorCtr="0" anchor="t" bIns="91425" lIns="91425" spcFirstLastPara="1" rIns="91425" wrap="square" tIns="91425">
            <a:normAutofit fontScale="92500" lnSpcReduction="20000"/>
          </a:bodyPr>
          <a:lstStyle/>
          <a:p>
            <a:pPr indent="-334328" lvl="0" marL="457200" rtl="0" algn="l">
              <a:spcBef>
                <a:spcPts val="0"/>
              </a:spcBef>
              <a:spcAft>
                <a:spcPts val="0"/>
              </a:spcAft>
              <a:buSzPct val="100000"/>
              <a:buChar char="●"/>
            </a:pPr>
            <a:r>
              <a:rPr lang="en"/>
              <a:t>If we define the escape probability in terms of the characteristic periods of the acceleration and escape phenomena, T</a:t>
            </a:r>
            <a:r>
              <a:rPr baseline="-25000" lang="en"/>
              <a:t>acc</a:t>
            </a:r>
            <a:r>
              <a:rPr lang="en"/>
              <a:t> and T</a:t>
            </a:r>
            <a:r>
              <a:rPr baseline="-25000" lang="en"/>
              <a:t>esc</a:t>
            </a:r>
            <a:r>
              <a:rPr lang="en"/>
              <a:t> , we may define P</a:t>
            </a:r>
            <a:r>
              <a:rPr baseline="-25000" lang="en"/>
              <a:t>esc</a:t>
            </a:r>
            <a:r>
              <a:rPr lang="en"/>
              <a:t> = T</a:t>
            </a:r>
            <a:r>
              <a:rPr baseline="-25000" lang="en"/>
              <a:t>acc</a:t>
            </a:r>
            <a:r>
              <a:rPr lang="en"/>
              <a:t>/T</a:t>
            </a:r>
            <a:r>
              <a:rPr baseline="-25000" lang="en"/>
              <a:t>esc</a:t>
            </a:r>
            <a:br>
              <a:rPr baseline="-25000" lang="en"/>
            </a:br>
            <a:endParaRPr/>
          </a:p>
          <a:p>
            <a:pPr indent="-334328" lvl="0" marL="457200" rtl="0" algn="l">
              <a:spcBef>
                <a:spcPts val="0"/>
              </a:spcBef>
              <a:spcAft>
                <a:spcPts val="0"/>
              </a:spcAft>
              <a:buSzPct val="100000"/>
              <a:buChar char="●"/>
            </a:pPr>
            <a:r>
              <a:rPr lang="en"/>
              <a:t>An accelerator with a certain characteristic T</a:t>
            </a:r>
            <a:r>
              <a:rPr baseline="-25000" lang="en"/>
              <a:t>acc</a:t>
            </a:r>
            <a:r>
              <a:rPr lang="en"/>
              <a:t> must have an upper bound on the energy to which it can accelerate particles</a:t>
            </a:r>
            <a:br>
              <a:rPr lang="en"/>
            </a:br>
            <a:endParaRPr/>
          </a:p>
          <a:p>
            <a:pPr indent="-334328" lvl="0" marL="457200" rtl="0" algn="l">
              <a:spcBef>
                <a:spcPts val="0"/>
              </a:spcBef>
              <a:spcAft>
                <a:spcPts val="0"/>
              </a:spcAft>
              <a:buSzPct val="100000"/>
              <a:buChar char="●"/>
            </a:pPr>
            <a:r>
              <a:rPr lang="en"/>
              <a:t>This also imposes a bound on the confinement volume of an accelerator. If the gyroradius of a particle exceeds the radius of the accelerator, it is no longer confined (</a:t>
            </a:r>
            <a:r>
              <a:rPr b="1" lang="en"/>
              <a:t>Hillas</a:t>
            </a:r>
            <a:r>
              <a:rPr lang="en"/>
              <a:t> criterion)</a:t>
            </a:r>
            <a:endParaRPr/>
          </a:p>
        </p:txBody>
      </p:sp>
      <p:pic>
        <p:nvPicPr>
          <p:cNvPr id="106" name="Google Shape;106;p18"/>
          <p:cNvPicPr preferRelativeResize="0"/>
          <p:nvPr/>
        </p:nvPicPr>
        <p:blipFill>
          <a:blip r:embed="rId3">
            <a:alphaModFix/>
          </a:blip>
          <a:stretch>
            <a:fillRect/>
          </a:stretch>
        </p:blipFill>
        <p:spPr>
          <a:xfrm>
            <a:off x="4755750" y="874075"/>
            <a:ext cx="4267200" cy="3799340"/>
          </a:xfrm>
          <a:prstGeom prst="rect">
            <a:avLst/>
          </a:prstGeom>
          <a:noFill/>
          <a:ln>
            <a:noFill/>
          </a:ln>
        </p:spPr>
      </p:pic>
      <p:sp>
        <p:nvSpPr>
          <p:cNvPr id="107" name="Google Shape;107;p18"/>
          <p:cNvSpPr txBox="1"/>
          <p:nvPr/>
        </p:nvSpPr>
        <p:spPr>
          <a:xfrm>
            <a:off x="4848275" y="4621375"/>
            <a:ext cx="4338600" cy="38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222222"/>
                </a:solidFill>
                <a:highlight>
                  <a:srgbClr val="FFFFFF"/>
                </a:highlight>
              </a:rPr>
              <a:t>Alves Batista, R., et al,, 2019. Open questions in cosmic-ray research at ultrahigh energies. </a:t>
            </a:r>
            <a:r>
              <a:rPr i="1" lang="en" sz="1000">
                <a:solidFill>
                  <a:srgbClr val="222222"/>
                </a:solidFill>
                <a:highlight>
                  <a:srgbClr val="FFFFFF"/>
                </a:highlight>
              </a:rPr>
              <a:t>Frontiers in Astronomy and Space Sciences</a:t>
            </a:r>
            <a:r>
              <a:rPr lang="en" sz="1000">
                <a:solidFill>
                  <a:srgbClr val="222222"/>
                </a:solidFill>
                <a:highlight>
                  <a:srgbClr val="FFFFFF"/>
                </a:highlight>
              </a:rPr>
              <a:t>, </a:t>
            </a:r>
            <a:r>
              <a:rPr i="1" lang="en" sz="1000">
                <a:solidFill>
                  <a:srgbClr val="222222"/>
                </a:solidFill>
                <a:highlight>
                  <a:srgbClr val="FFFFFF"/>
                </a:highlight>
              </a:rPr>
              <a:t>6</a:t>
            </a:r>
            <a:r>
              <a:rPr lang="en" sz="1000">
                <a:solidFill>
                  <a:srgbClr val="222222"/>
                </a:solidFill>
                <a:highlight>
                  <a:srgbClr val="FFFFFF"/>
                </a:highlight>
              </a:rPr>
              <a:t>, p.23.</a:t>
            </a:r>
            <a:r>
              <a:rPr lang="en" sz="1100">
                <a:solidFill>
                  <a:schemeClr val="dk1"/>
                </a:solidFill>
              </a:rPr>
              <a:t> </a:t>
            </a:r>
            <a:r>
              <a:rPr lang="en" sz="1800">
                <a:solidFill>
                  <a:schemeClr val="dk2"/>
                </a:solidFill>
              </a:rPr>
              <a:t> </a:t>
            </a:r>
            <a:endParaRPr sz="1800">
              <a:solidFill>
                <a:schemeClr val="dk2"/>
              </a:solidFill>
            </a:endParaRPr>
          </a:p>
        </p:txBody>
      </p:sp>
      <p:sp>
        <p:nvSpPr>
          <p:cNvPr id="108" name="Google Shape;108;p18"/>
          <p:cNvSpPr txBox="1"/>
          <p:nvPr>
            <p:ph idx="1" type="body"/>
          </p:nvPr>
        </p:nvSpPr>
        <p:spPr>
          <a:xfrm>
            <a:off x="4821900" y="572700"/>
            <a:ext cx="4260300" cy="3867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200"/>
              </a:spcAft>
              <a:buNone/>
            </a:pPr>
            <a:r>
              <a:rPr lang="en"/>
              <a:t>A Hillas Plot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9"/>
          <p:cNvPicPr preferRelativeResize="0"/>
          <p:nvPr/>
        </p:nvPicPr>
        <p:blipFill>
          <a:blip r:embed="rId3">
            <a:alphaModFix/>
          </a:blip>
          <a:stretch>
            <a:fillRect/>
          </a:stretch>
        </p:blipFill>
        <p:spPr>
          <a:xfrm>
            <a:off x="680538" y="1270875"/>
            <a:ext cx="7159527" cy="3579776"/>
          </a:xfrm>
          <a:prstGeom prst="rect">
            <a:avLst/>
          </a:prstGeom>
          <a:noFill/>
          <a:ln>
            <a:noFill/>
          </a:ln>
        </p:spPr>
      </p:pic>
      <p:sp>
        <p:nvSpPr>
          <p:cNvPr id="114" name="Google Shape;114;p19"/>
          <p:cNvSpPr txBox="1"/>
          <p:nvPr>
            <p:ph idx="1" type="body"/>
          </p:nvPr>
        </p:nvSpPr>
        <p:spPr>
          <a:xfrm>
            <a:off x="297950" y="509175"/>
            <a:ext cx="8907000" cy="1130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Energy density of high energy neutrinos similar to γ-ray flux, and Ultra High Energy Cosmic Rays (UHECRs) </a:t>
            </a:r>
            <a:endParaRPr/>
          </a:p>
        </p:txBody>
      </p:sp>
      <p:sp>
        <p:nvSpPr>
          <p:cNvPr id="115" name="Google Shape;115;p19"/>
          <p:cNvSpPr txBox="1"/>
          <p:nvPr/>
        </p:nvSpPr>
        <p:spPr>
          <a:xfrm>
            <a:off x="5138400" y="4606075"/>
            <a:ext cx="40056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2"/>
                </a:solidFill>
              </a:rPr>
              <a:t>Ackermann, M., et al. Journal of high energy astrophysics 36 (2022)</a:t>
            </a:r>
            <a:endParaRPr sz="900">
              <a:solidFill>
                <a:schemeClr val="dk2"/>
              </a:solidFill>
            </a:endParaRPr>
          </a:p>
          <a:p>
            <a:pPr indent="0" lvl="0" marL="0" rtl="0" algn="l">
              <a:spcBef>
                <a:spcPts val="0"/>
              </a:spcBef>
              <a:spcAft>
                <a:spcPts val="0"/>
              </a:spcAft>
              <a:buNone/>
            </a:pPr>
            <a:r>
              <a:t/>
            </a:r>
            <a:endParaRPr sz="1200">
              <a:solidFill>
                <a:schemeClr val="dk2"/>
              </a:solidFill>
            </a:endParaRPr>
          </a:p>
        </p:txBody>
      </p:sp>
      <p:sp>
        <p:nvSpPr>
          <p:cNvPr id="116" name="Google Shape;11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7" name="Google Shape;117;p19"/>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Multimessenger Astronomy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123" name="Google Shape;123;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Multimessenger Astronomy at IceCube</a:t>
            </a:r>
            <a:br>
              <a:rPr lang="en"/>
            </a:br>
            <a:endParaRPr/>
          </a:p>
          <a:p>
            <a:pPr indent="-342900" lvl="0" marL="457200" rtl="0" algn="l">
              <a:spcBef>
                <a:spcPts val="0"/>
              </a:spcBef>
              <a:spcAft>
                <a:spcPts val="0"/>
              </a:spcAft>
              <a:buSzPts val="1800"/>
              <a:buChar char="●"/>
            </a:pPr>
            <a:r>
              <a:rPr b="1" lang="en"/>
              <a:t>Event Reconstructions with IceCube</a:t>
            </a:r>
            <a:br>
              <a:rPr lang="en"/>
            </a:br>
            <a:endParaRPr/>
          </a:p>
          <a:p>
            <a:pPr indent="-342900" lvl="0" marL="457200" rtl="0" algn="l">
              <a:spcBef>
                <a:spcPts val="0"/>
              </a:spcBef>
              <a:spcAft>
                <a:spcPts val="0"/>
              </a:spcAft>
              <a:buSzPts val="1800"/>
              <a:buChar char="●"/>
            </a:pPr>
            <a:r>
              <a:rPr lang="en"/>
              <a:t>Measurements of the Diffuse Neutrino Spectrum</a:t>
            </a:r>
            <a:br>
              <a:rPr lang="en"/>
            </a:br>
            <a:endParaRPr/>
          </a:p>
          <a:p>
            <a:pPr indent="-342900" lvl="0" marL="457200" rtl="0" algn="l">
              <a:spcBef>
                <a:spcPts val="0"/>
              </a:spcBef>
              <a:spcAft>
                <a:spcPts val="0"/>
              </a:spcAft>
              <a:buSzPts val="1800"/>
              <a:buChar char="●"/>
            </a:pPr>
            <a:r>
              <a:rPr lang="en"/>
              <a:t>Studies of Neutrino Sources</a:t>
            </a:r>
            <a:br>
              <a:rPr lang="en"/>
            </a:br>
            <a:endParaRPr/>
          </a:p>
          <a:p>
            <a:pPr indent="-342900" lvl="0" marL="457200" rtl="0" algn="l">
              <a:spcBef>
                <a:spcPts val="0"/>
              </a:spcBef>
              <a:spcAft>
                <a:spcPts val="0"/>
              </a:spcAft>
              <a:buSzPts val="1800"/>
              <a:buChar char="●"/>
            </a:pPr>
            <a:r>
              <a:rPr lang="en"/>
              <a:t>Outlook</a:t>
            </a:r>
            <a:endParaRPr/>
          </a:p>
        </p:txBody>
      </p:sp>
      <p:sp>
        <p:nvSpPr>
          <p:cNvPr id="124" name="Google Shape;124;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1"/>
          <p:cNvPicPr preferRelativeResize="0"/>
          <p:nvPr/>
        </p:nvPicPr>
        <p:blipFill>
          <a:blip r:embed="rId3">
            <a:alphaModFix/>
          </a:blip>
          <a:stretch>
            <a:fillRect/>
          </a:stretch>
        </p:blipFill>
        <p:spPr>
          <a:xfrm>
            <a:off x="5059000" y="925738"/>
            <a:ext cx="3545250" cy="3292025"/>
          </a:xfrm>
          <a:prstGeom prst="rect">
            <a:avLst/>
          </a:prstGeom>
          <a:noFill/>
          <a:ln>
            <a:noFill/>
          </a:ln>
        </p:spPr>
      </p:pic>
      <p:sp>
        <p:nvSpPr>
          <p:cNvPr id="130" name="Google Shape;130;p21"/>
          <p:cNvSpPr txBox="1"/>
          <p:nvPr>
            <p:ph idx="1" type="body"/>
          </p:nvPr>
        </p:nvSpPr>
        <p:spPr>
          <a:xfrm>
            <a:off x="96625" y="735925"/>
            <a:ext cx="4962300" cy="42723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b="1" lang="en"/>
              <a:t>Charged particles deposit energy</a:t>
            </a:r>
            <a:r>
              <a:rPr lang="en"/>
              <a:t> as they travel through matter</a:t>
            </a:r>
            <a:br>
              <a:rPr lang="en"/>
            </a:br>
            <a:endParaRPr/>
          </a:p>
          <a:p>
            <a:pPr indent="-342900" lvl="0" marL="457200" rtl="0" algn="l">
              <a:spcBef>
                <a:spcPts val="0"/>
              </a:spcBef>
              <a:spcAft>
                <a:spcPts val="0"/>
              </a:spcAft>
              <a:buSzPts val="1800"/>
              <a:buChar char="●"/>
            </a:pPr>
            <a:r>
              <a:rPr lang="en"/>
              <a:t>When charged particles travel faster than the speed of light in a medium, they emit Cherenkov radiation</a:t>
            </a:r>
            <a:br>
              <a:rPr lang="en"/>
            </a:br>
            <a:endParaRPr b="1"/>
          </a:p>
          <a:p>
            <a:pPr indent="-342900" lvl="0" marL="457200" rtl="0" algn="l">
              <a:spcBef>
                <a:spcPts val="0"/>
              </a:spcBef>
              <a:spcAft>
                <a:spcPts val="0"/>
              </a:spcAft>
              <a:buSzPts val="1800"/>
              <a:buChar char="●"/>
            </a:pPr>
            <a:r>
              <a:rPr lang="en" sz="1800"/>
              <a:t>A </a:t>
            </a:r>
            <a:r>
              <a:rPr b="1" lang="en" sz="1800"/>
              <a:t>cone of light is formed</a:t>
            </a:r>
            <a:r>
              <a:rPr lang="en" sz="1800"/>
              <a:t> determined by </a:t>
            </a:r>
            <a:r>
              <a:rPr lang="en"/>
              <a:t>C</a:t>
            </a:r>
            <a:r>
              <a:rPr lang="en" sz="1800"/>
              <a:t>herenkov angle, </a:t>
            </a:r>
            <a:r>
              <a:rPr lang="en" sz="1600"/>
              <a:t>θ</a:t>
            </a:r>
            <a:r>
              <a:rPr baseline="-25000" lang="en" sz="1600"/>
              <a:t>C</a:t>
            </a:r>
            <a:r>
              <a:rPr lang="en" sz="1800"/>
              <a:t> </a:t>
            </a:r>
            <a:br>
              <a:rPr lang="en" sz="1800"/>
            </a:br>
            <a:endParaRPr sz="1800"/>
          </a:p>
          <a:p>
            <a:pPr indent="-342900" lvl="0" marL="457200" rtl="0" algn="l">
              <a:spcBef>
                <a:spcPts val="0"/>
              </a:spcBef>
              <a:spcAft>
                <a:spcPts val="0"/>
              </a:spcAft>
              <a:buSzPts val="1800"/>
              <a:buChar char="●"/>
            </a:pPr>
            <a:r>
              <a:rPr lang="en"/>
              <a:t>Cherenkov light collected by DOM photomultiplier tubes (PMTs), which convert the optical signal to an amplified electrical signal</a:t>
            </a:r>
            <a:endParaRPr/>
          </a:p>
        </p:txBody>
      </p:sp>
      <p:sp>
        <p:nvSpPr>
          <p:cNvPr id="131" name="Google Shape;131;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21"/>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Observing neutrino interactions via the Cherenkov effect</a:t>
            </a:r>
            <a:endParaRPr/>
          </a:p>
        </p:txBody>
      </p:sp>
      <p:sp>
        <p:nvSpPr>
          <p:cNvPr id="133" name="Google Shape;133;p21"/>
          <p:cNvSpPr txBox="1"/>
          <p:nvPr/>
        </p:nvSpPr>
        <p:spPr>
          <a:xfrm>
            <a:off x="7653600" y="4664875"/>
            <a:ext cx="1070100" cy="39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900" u="sng">
                <a:solidFill>
                  <a:schemeClr val="hlink"/>
                </a:solidFill>
                <a:hlinkClick r:id="rId4"/>
              </a:rPr>
              <a:t>Wikimedia Commons</a:t>
            </a:r>
            <a:endParaRPr>
              <a:latin typeface="Tahoma"/>
              <a:ea typeface="Tahoma"/>
              <a:cs typeface="Tahoma"/>
              <a:sym typeface="Tahoma"/>
            </a:endParaRPr>
          </a:p>
        </p:txBody>
      </p:sp>
      <p:sp>
        <p:nvSpPr>
          <p:cNvPr id="134" name="Google Shape;134;p21"/>
          <p:cNvSpPr txBox="1"/>
          <p:nvPr/>
        </p:nvSpPr>
        <p:spPr>
          <a:xfrm>
            <a:off x="5977000" y="3257550"/>
            <a:ext cx="2215800" cy="72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1"/>
          <p:cNvSpPr txBox="1"/>
          <p:nvPr/>
        </p:nvSpPr>
        <p:spPr>
          <a:xfrm>
            <a:off x="6003688" y="4198325"/>
            <a:ext cx="1779300" cy="41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34343"/>
                </a:solidFill>
              </a:rPr>
              <a:t>In ice: θ</a:t>
            </a:r>
            <a:r>
              <a:rPr baseline="-25000" lang="en" sz="1600">
                <a:solidFill>
                  <a:srgbClr val="434343"/>
                </a:solidFill>
              </a:rPr>
              <a:t>C</a:t>
            </a:r>
            <a:r>
              <a:rPr lang="en" sz="1600">
                <a:solidFill>
                  <a:srgbClr val="434343"/>
                </a:solidFill>
              </a:rPr>
              <a:t> = 40.2° </a:t>
            </a:r>
            <a:endParaRPr sz="1600">
              <a:solidFill>
                <a:srgbClr val="43434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2"/>
          <p:cNvPicPr preferRelativeResize="0"/>
          <p:nvPr/>
        </p:nvPicPr>
        <p:blipFill rotWithShape="1">
          <a:blip r:embed="rId3">
            <a:alphaModFix/>
          </a:blip>
          <a:srcRect b="3466" l="0" r="0" t="0"/>
          <a:stretch/>
        </p:blipFill>
        <p:spPr>
          <a:xfrm>
            <a:off x="156150" y="0"/>
            <a:ext cx="6869473" cy="4973499"/>
          </a:xfrm>
          <a:prstGeom prst="rect">
            <a:avLst/>
          </a:prstGeom>
          <a:noFill/>
          <a:ln>
            <a:noFill/>
          </a:ln>
        </p:spPr>
      </p:pic>
      <p:pic>
        <p:nvPicPr>
          <p:cNvPr id="141" name="Google Shape;141;p22" title="Diagram of an IceCube digital optical module (DOM)"/>
          <p:cNvPicPr preferRelativeResize="0"/>
          <p:nvPr/>
        </p:nvPicPr>
        <p:blipFill>
          <a:blip r:embed="rId4">
            <a:alphaModFix/>
          </a:blip>
          <a:stretch>
            <a:fillRect/>
          </a:stretch>
        </p:blipFill>
        <p:spPr>
          <a:xfrm>
            <a:off x="6158601" y="2571750"/>
            <a:ext cx="2620975" cy="2354726"/>
          </a:xfrm>
          <a:prstGeom prst="rect">
            <a:avLst/>
          </a:prstGeom>
          <a:noFill/>
          <a:ln>
            <a:noFill/>
          </a:ln>
        </p:spPr>
      </p:pic>
      <p:sp>
        <p:nvSpPr>
          <p:cNvPr id="142" name="Google Shape;14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43" name="Google Shape;143;p22"/>
          <p:cNvPicPr preferRelativeResize="0"/>
          <p:nvPr/>
        </p:nvPicPr>
        <p:blipFill>
          <a:blip r:embed="rId5">
            <a:alphaModFix/>
          </a:blip>
          <a:stretch>
            <a:fillRect/>
          </a:stretch>
        </p:blipFill>
        <p:spPr>
          <a:xfrm>
            <a:off x="7191825" y="335837"/>
            <a:ext cx="1829325" cy="1723214"/>
          </a:xfrm>
          <a:prstGeom prst="rect">
            <a:avLst/>
          </a:prstGeom>
          <a:noFill/>
          <a:ln>
            <a:noFill/>
          </a:ln>
        </p:spPr>
      </p:pic>
      <p:sp>
        <p:nvSpPr>
          <p:cNvPr id="144" name="Google Shape;144;p22"/>
          <p:cNvSpPr txBox="1"/>
          <p:nvPr/>
        </p:nvSpPr>
        <p:spPr>
          <a:xfrm>
            <a:off x="7073825" y="2059050"/>
            <a:ext cx="20010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a:t>D</a:t>
            </a:r>
            <a:r>
              <a:rPr lang="en"/>
              <a:t>igital </a:t>
            </a:r>
            <a:r>
              <a:rPr b="1" lang="en"/>
              <a:t>O</a:t>
            </a:r>
            <a:r>
              <a:rPr lang="en"/>
              <a:t>ptical </a:t>
            </a:r>
            <a:r>
              <a:rPr b="1" lang="en"/>
              <a:t>M</a:t>
            </a:r>
            <a:r>
              <a:rPr lang="en"/>
              <a:t>odule</a:t>
            </a:r>
            <a:endParaRPr sz="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43"/>
                                        </p:tgtEl>
                                        <p:attrNameLst>
                                          <p:attrName>style.visibility</p:attrName>
                                        </p:attrNameLst>
                                      </p:cBhvr>
                                      <p:to>
                                        <p:strVal val="visible"/>
                                      </p:to>
                                    </p:set>
                                    <p:anim calcmode="lin" valueType="num">
                                      <p:cBhvr additive="base">
                                        <p:cTn dur="1000"/>
                                        <p:tgtEl>
                                          <p:spTgt spid="143"/>
                                        </p:tgtEl>
                                        <p:attrNameLst>
                                          <p:attrName>ppt_w</p:attrName>
                                        </p:attrNameLst>
                                      </p:cBhvr>
                                      <p:tavLst>
                                        <p:tav fmla="" tm="0">
                                          <p:val>
                                            <p:strVal val="0"/>
                                          </p:val>
                                        </p:tav>
                                        <p:tav fmla="" tm="100000">
                                          <p:val>
                                            <p:strVal val="#ppt_w"/>
                                          </p:val>
                                        </p:tav>
                                      </p:tavLst>
                                    </p:anim>
                                    <p:anim calcmode="lin" valueType="num">
                                      <p:cBhvr additive="base">
                                        <p:cTn dur="1000"/>
                                        <p:tgtEl>
                                          <p:spTgt spid="14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1000"/>
                                        <p:tgtEl>
                                          <p:spTgt spid="144"/>
                                        </p:tgtEl>
                                        <p:attrNameLst>
                                          <p:attrName>ppt_w</p:attrName>
                                        </p:attrNameLst>
                                      </p:cBhvr>
                                      <p:tavLst>
                                        <p:tav fmla="" tm="0">
                                          <p:val>
                                            <p:strVal val="0"/>
                                          </p:val>
                                        </p:tav>
                                        <p:tav fmla="" tm="100000">
                                          <p:val>
                                            <p:strVal val="#ppt_w"/>
                                          </p:val>
                                        </p:tav>
                                      </p:tavLst>
                                    </p:anim>
                                    <p:anim calcmode="lin" valueType="num">
                                      <p:cBhvr additive="base">
                                        <p:cTn dur="1000"/>
                                        <p:tgtEl>
                                          <p:spTgt spid="144"/>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141"/>
                                        </p:tgtEl>
                                        <p:attrNameLst>
                                          <p:attrName>style.visibility</p:attrName>
                                        </p:attrNameLst>
                                      </p:cBhvr>
                                      <p:to>
                                        <p:strVal val="visible"/>
                                      </p:to>
                                    </p:set>
                                    <p:anim calcmode="lin" valueType="num">
                                      <p:cBhvr additive="base">
                                        <p:cTn dur="1000"/>
                                        <p:tgtEl>
                                          <p:spTgt spid="14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Event Reconstruction</a:t>
            </a:r>
            <a:endParaRPr/>
          </a:p>
        </p:txBody>
      </p:sp>
      <p:sp>
        <p:nvSpPr>
          <p:cNvPr id="150" name="Google Shape;150;p23"/>
          <p:cNvSpPr txBox="1"/>
          <p:nvPr>
            <p:ph idx="1" type="body"/>
          </p:nvPr>
        </p:nvSpPr>
        <p:spPr>
          <a:xfrm>
            <a:off x="0" y="504900"/>
            <a:ext cx="9263400" cy="7431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Number of Cherenkov photons captured</a:t>
            </a:r>
            <a:r>
              <a:rPr lang="en"/>
              <a:t> ∝ deposited energy. </a:t>
            </a:r>
            <a:endParaRPr/>
          </a:p>
          <a:p>
            <a:pPr indent="-342900" lvl="0" marL="457200" rtl="0" algn="l">
              <a:spcBef>
                <a:spcPts val="0"/>
              </a:spcBef>
              <a:spcAft>
                <a:spcPts val="0"/>
              </a:spcAft>
              <a:buSzPts val="1800"/>
              <a:buChar char="●"/>
            </a:pPr>
            <a:r>
              <a:rPr lang="en"/>
              <a:t>Photon arrival times at DOMs helps reconstruct particle trajectory.</a:t>
            </a:r>
            <a:endParaRPr/>
          </a:p>
        </p:txBody>
      </p:sp>
      <p:pic>
        <p:nvPicPr>
          <p:cNvPr id="151" name="Google Shape;151;p23"/>
          <p:cNvPicPr preferRelativeResize="0"/>
          <p:nvPr/>
        </p:nvPicPr>
        <p:blipFill>
          <a:blip r:embed="rId3">
            <a:alphaModFix/>
          </a:blip>
          <a:stretch>
            <a:fillRect/>
          </a:stretch>
        </p:blipFill>
        <p:spPr>
          <a:xfrm>
            <a:off x="621430" y="1335725"/>
            <a:ext cx="3659344" cy="3467825"/>
          </a:xfrm>
          <a:prstGeom prst="rect">
            <a:avLst/>
          </a:prstGeom>
          <a:noFill/>
          <a:ln>
            <a:noFill/>
          </a:ln>
        </p:spPr>
      </p:pic>
      <p:sp>
        <p:nvSpPr>
          <p:cNvPr id="152" name="Google Shape;15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53" name="Google Shape;153;p23"/>
          <p:cNvPicPr preferRelativeResize="0"/>
          <p:nvPr/>
        </p:nvPicPr>
        <p:blipFill rotWithShape="1">
          <a:blip r:embed="rId4">
            <a:alphaModFix/>
          </a:blip>
          <a:srcRect b="0" l="22529" r="26889" t="0"/>
          <a:stretch/>
        </p:blipFill>
        <p:spPr>
          <a:xfrm>
            <a:off x="5000252" y="1335725"/>
            <a:ext cx="3472201" cy="3467825"/>
          </a:xfrm>
          <a:prstGeom prst="rect">
            <a:avLst/>
          </a:prstGeom>
          <a:noFill/>
          <a:ln>
            <a:noFill/>
          </a:ln>
        </p:spPr>
      </p:pic>
      <p:cxnSp>
        <p:nvCxnSpPr>
          <p:cNvPr id="154" name="Google Shape;154;p23"/>
          <p:cNvCxnSpPr/>
          <p:nvPr/>
        </p:nvCxnSpPr>
        <p:spPr>
          <a:xfrm>
            <a:off x="5096238" y="2262625"/>
            <a:ext cx="3098400" cy="1727700"/>
          </a:xfrm>
          <a:prstGeom prst="straightConnector1">
            <a:avLst/>
          </a:prstGeom>
          <a:noFill/>
          <a:ln cap="flat" cmpd="sng" w="28575">
            <a:solidFill>
              <a:schemeClr val="lt1"/>
            </a:solidFill>
            <a:prstDash val="solid"/>
            <a:round/>
            <a:headEnd len="med" w="med" type="none"/>
            <a:tailEnd len="med" w="med" type="triangle"/>
          </a:ln>
        </p:spPr>
      </p:cxnSp>
      <p:sp>
        <p:nvSpPr>
          <p:cNvPr id="155" name="Google Shape;155;p23"/>
          <p:cNvSpPr txBox="1"/>
          <p:nvPr/>
        </p:nvSpPr>
        <p:spPr>
          <a:xfrm>
            <a:off x="5012950" y="4286275"/>
            <a:ext cx="301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rPr>
              <a:t>Charged particle trajectory</a:t>
            </a:r>
            <a:endParaRPr sz="18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p:nvPr/>
        </p:nvSpPr>
        <p:spPr>
          <a:xfrm>
            <a:off x="17575" y="1180625"/>
            <a:ext cx="9182400" cy="3379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4"/>
          <p:cNvSpPr txBox="1"/>
          <p:nvPr>
            <p:ph type="title"/>
          </p:nvPr>
        </p:nvSpPr>
        <p:spPr>
          <a:xfrm>
            <a:off x="0" y="0"/>
            <a:ext cx="5186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IceCube Event Morphologies</a:t>
            </a:r>
            <a:endParaRPr/>
          </a:p>
        </p:txBody>
      </p:sp>
      <p:pic>
        <p:nvPicPr>
          <p:cNvPr id="162" name="Google Shape;162;p24"/>
          <p:cNvPicPr preferRelativeResize="0"/>
          <p:nvPr/>
        </p:nvPicPr>
        <p:blipFill>
          <a:blip r:embed="rId3">
            <a:alphaModFix/>
          </a:blip>
          <a:stretch>
            <a:fillRect/>
          </a:stretch>
        </p:blipFill>
        <p:spPr>
          <a:xfrm>
            <a:off x="5572868" y="52898"/>
            <a:ext cx="3157081" cy="677100"/>
          </a:xfrm>
          <a:prstGeom prst="rect">
            <a:avLst/>
          </a:prstGeom>
          <a:noFill/>
          <a:ln>
            <a:noFill/>
          </a:ln>
        </p:spPr>
      </p:pic>
      <p:sp>
        <p:nvSpPr>
          <p:cNvPr id="163" name="Google Shape;163;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64" name="Google Shape;164;p24"/>
          <p:cNvPicPr preferRelativeResize="0"/>
          <p:nvPr/>
        </p:nvPicPr>
        <p:blipFill rotWithShape="1">
          <a:blip r:embed="rId4">
            <a:alphaModFix/>
          </a:blip>
          <a:srcRect b="0" l="9276" r="2796" t="0"/>
          <a:stretch/>
        </p:blipFill>
        <p:spPr>
          <a:xfrm>
            <a:off x="5876150" y="1265650"/>
            <a:ext cx="3059549" cy="2255725"/>
          </a:xfrm>
          <a:prstGeom prst="rect">
            <a:avLst/>
          </a:prstGeom>
          <a:noFill/>
          <a:ln>
            <a:noFill/>
          </a:ln>
        </p:spPr>
      </p:pic>
      <p:pic>
        <p:nvPicPr>
          <p:cNvPr id="165" name="Google Shape;165;p24"/>
          <p:cNvPicPr preferRelativeResize="0"/>
          <p:nvPr/>
        </p:nvPicPr>
        <p:blipFill rotWithShape="1">
          <a:blip r:embed="rId5">
            <a:alphaModFix/>
          </a:blip>
          <a:srcRect b="0" l="42285" r="4453" t="6086"/>
          <a:stretch/>
        </p:blipFill>
        <p:spPr>
          <a:xfrm>
            <a:off x="3214075" y="1259087"/>
            <a:ext cx="2300399" cy="2255724"/>
          </a:xfrm>
          <a:prstGeom prst="rect">
            <a:avLst/>
          </a:prstGeom>
          <a:noFill/>
          <a:ln>
            <a:noFill/>
          </a:ln>
        </p:spPr>
      </p:pic>
      <p:pic>
        <p:nvPicPr>
          <p:cNvPr id="166" name="Google Shape;166;p24"/>
          <p:cNvPicPr preferRelativeResize="0"/>
          <p:nvPr/>
        </p:nvPicPr>
        <p:blipFill rotWithShape="1">
          <a:blip r:embed="rId6">
            <a:alphaModFix/>
          </a:blip>
          <a:srcRect b="12298" l="19100" r="17987" t="18727"/>
          <a:stretch/>
        </p:blipFill>
        <p:spPr>
          <a:xfrm flipH="1">
            <a:off x="230863" y="1349200"/>
            <a:ext cx="2819425" cy="2075500"/>
          </a:xfrm>
          <a:prstGeom prst="rect">
            <a:avLst/>
          </a:prstGeom>
          <a:noFill/>
          <a:ln>
            <a:noFill/>
          </a:ln>
        </p:spPr>
      </p:pic>
      <p:pic>
        <p:nvPicPr>
          <p:cNvPr id="167" name="Google Shape;167;p24"/>
          <p:cNvPicPr preferRelativeResize="0"/>
          <p:nvPr/>
        </p:nvPicPr>
        <p:blipFill>
          <a:blip r:embed="rId7">
            <a:alphaModFix/>
          </a:blip>
          <a:stretch>
            <a:fillRect/>
          </a:stretch>
        </p:blipFill>
        <p:spPr>
          <a:xfrm>
            <a:off x="3214087" y="3976212"/>
            <a:ext cx="2628000" cy="226152"/>
          </a:xfrm>
          <a:prstGeom prst="rect">
            <a:avLst/>
          </a:prstGeom>
          <a:noFill/>
          <a:ln>
            <a:noFill/>
          </a:ln>
        </p:spPr>
      </p:pic>
      <p:pic>
        <p:nvPicPr>
          <p:cNvPr id="168" name="Google Shape;168;p24"/>
          <p:cNvPicPr preferRelativeResize="0"/>
          <p:nvPr/>
        </p:nvPicPr>
        <p:blipFill>
          <a:blip r:embed="rId8">
            <a:alphaModFix/>
          </a:blip>
          <a:stretch>
            <a:fillRect/>
          </a:stretch>
        </p:blipFill>
        <p:spPr>
          <a:xfrm>
            <a:off x="3214087" y="3681075"/>
            <a:ext cx="2627999" cy="216225"/>
          </a:xfrm>
          <a:prstGeom prst="rect">
            <a:avLst/>
          </a:prstGeom>
          <a:solidFill>
            <a:schemeClr val="lt1"/>
          </a:solidFill>
          <a:ln cap="flat" cmpd="sng" w="9525">
            <a:solidFill>
              <a:schemeClr val="lt1"/>
            </a:solidFill>
            <a:prstDash val="solid"/>
            <a:round/>
            <a:headEnd len="sm" w="sm" type="none"/>
            <a:tailEnd len="sm" w="sm" type="none"/>
          </a:ln>
        </p:spPr>
      </p:pic>
      <p:pic>
        <p:nvPicPr>
          <p:cNvPr id="169" name="Google Shape;169;p24"/>
          <p:cNvPicPr preferRelativeResize="0"/>
          <p:nvPr/>
        </p:nvPicPr>
        <p:blipFill>
          <a:blip r:embed="rId9">
            <a:alphaModFix/>
          </a:blip>
          <a:stretch>
            <a:fillRect/>
          </a:stretch>
        </p:blipFill>
        <p:spPr>
          <a:xfrm>
            <a:off x="423450" y="3715707"/>
            <a:ext cx="2300400" cy="216216"/>
          </a:xfrm>
          <a:prstGeom prst="rect">
            <a:avLst/>
          </a:prstGeom>
          <a:noFill/>
          <a:ln>
            <a:noFill/>
          </a:ln>
        </p:spPr>
      </p:pic>
      <p:pic>
        <p:nvPicPr>
          <p:cNvPr id="170" name="Google Shape;170;p24"/>
          <p:cNvPicPr preferRelativeResize="0"/>
          <p:nvPr/>
        </p:nvPicPr>
        <p:blipFill>
          <a:blip r:embed="rId10">
            <a:alphaModFix/>
          </a:blip>
          <a:stretch>
            <a:fillRect/>
          </a:stretch>
        </p:blipFill>
        <p:spPr>
          <a:xfrm>
            <a:off x="6093700" y="3674950"/>
            <a:ext cx="2819399" cy="228511"/>
          </a:xfrm>
          <a:prstGeom prst="rect">
            <a:avLst/>
          </a:prstGeom>
          <a:noFill/>
          <a:ln>
            <a:noFill/>
          </a:ln>
        </p:spPr>
      </p:pic>
      <p:pic>
        <p:nvPicPr>
          <p:cNvPr id="171" name="Google Shape;171;p24"/>
          <p:cNvPicPr preferRelativeResize="0"/>
          <p:nvPr/>
        </p:nvPicPr>
        <p:blipFill>
          <a:blip r:embed="rId11">
            <a:alphaModFix/>
          </a:blip>
          <a:stretch>
            <a:fillRect/>
          </a:stretch>
        </p:blipFill>
        <p:spPr>
          <a:xfrm>
            <a:off x="6493737" y="3931926"/>
            <a:ext cx="1824376" cy="228500"/>
          </a:xfrm>
          <a:prstGeom prst="rect">
            <a:avLst/>
          </a:prstGeom>
          <a:noFill/>
          <a:ln>
            <a:noFill/>
          </a:ln>
        </p:spPr>
      </p:pic>
      <p:pic>
        <p:nvPicPr>
          <p:cNvPr id="172" name="Google Shape;172;p24"/>
          <p:cNvPicPr preferRelativeResize="0"/>
          <p:nvPr/>
        </p:nvPicPr>
        <p:blipFill>
          <a:blip r:embed="rId12">
            <a:alphaModFix/>
          </a:blip>
          <a:stretch>
            <a:fillRect/>
          </a:stretch>
        </p:blipFill>
        <p:spPr>
          <a:xfrm>
            <a:off x="6218300" y="4365163"/>
            <a:ext cx="2375250" cy="214997"/>
          </a:xfrm>
          <a:prstGeom prst="rect">
            <a:avLst/>
          </a:prstGeom>
          <a:noFill/>
          <a:ln>
            <a:noFill/>
          </a:ln>
        </p:spPr>
      </p:pic>
      <p:pic>
        <p:nvPicPr>
          <p:cNvPr id="173" name="Google Shape;173;p24"/>
          <p:cNvPicPr preferRelativeResize="0"/>
          <p:nvPr/>
        </p:nvPicPr>
        <p:blipFill>
          <a:blip r:embed="rId13">
            <a:alphaModFix/>
          </a:blip>
          <a:stretch>
            <a:fillRect/>
          </a:stretch>
        </p:blipFill>
        <p:spPr>
          <a:xfrm>
            <a:off x="3214078" y="4663775"/>
            <a:ext cx="1651298" cy="209775"/>
          </a:xfrm>
          <a:prstGeom prst="rect">
            <a:avLst/>
          </a:prstGeom>
          <a:noFill/>
          <a:ln>
            <a:noFill/>
          </a:ln>
        </p:spPr>
      </p:pic>
      <p:pic>
        <p:nvPicPr>
          <p:cNvPr id="174" name="Google Shape;174;p24"/>
          <p:cNvPicPr preferRelativeResize="0"/>
          <p:nvPr/>
        </p:nvPicPr>
        <p:blipFill>
          <a:blip r:embed="rId14">
            <a:alphaModFix/>
          </a:blip>
          <a:stretch>
            <a:fillRect/>
          </a:stretch>
        </p:blipFill>
        <p:spPr>
          <a:xfrm>
            <a:off x="259650" y="4203917"/>
            <a:ext cx="2742700" cy="454507"/>
          </a:xfrm>
          <a:prstGeom prst="rect">
            <a:avLst/>
          </a:prstGeom>
          <a:noFill/>
          <a:ln>
            <a:noFill/>
          </a:ln>
        </p:spPr>
      </p:pic>
      <p:pic>
        <p:nvPicPr>
          <p:cNvPr id="175" name="Google Shape;175;p24"/>
          <p:cNvPicPr preferRelativeResize="0"/>
          <p:nvPr/>
        </p:nvPicPr>
        <p:blipFill>
          <a:blip r:embed="rId15">
            <a:alphaModFix/>
          </a:blip>
          <a:stretch>
            <a:fillRect/>
          </a:stretch>
        </p:blipFill>
        <p:spPr>
          <a:xfrm>
            <a:off x="230875" y="4663784"/>
            <a:ext cx="1826050" cy="209766"/>
          </a:xfrm>
          <a:prstGeom prst="rect">
            <a:avLst/>
          </a:prstGeom>
          <a:noFill/>
          <a:ln>
            <a:noFill/>
          </a:ln>
        </p:spPr>
      </p:pic>
      <p:sp>
        <p:nvSpPr>
          <p:cNvPr id="176" name="Google Shape;176;p24"/>
          <p:cNvSpPr txBox="1"/>
          <p:nvPr/>
        </p:nvSpPr>
        <p:spPr>
          <a:xfrm>
            <a:off x="0" y="4759113"/>
            <a:ext cx="5487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u="sng">
                <a:solidFill>
                  <a:schemeClr val="hlink"/>
                </a:solidFill>
                <a:hlinkClick r:id="rId16"/>
              </a:rPr>
              <a:t>Ref</a:t>
            </a:r>
            <a:r>
              <a:rPr lang="en" sz="1500">
                <a:solidFill>
                  <a:schemeClr val="dk2"/>
                </a:solidFill>
              </a:rPr>
              <a:t>.</a:t>
            </a:r>
            <a:endParaRPr sz="1500">
              <a:solidFill>
                <a:schemeClr val="dk2"/>
              </a:solidFill>
            </a:endParaRPr>
          </a:p>
        </p:txBody>
      </p:sp>
      <p:pic>
        <p:nvPicPr>
          <p:cNvPr id="177" name="Google Shape;177;p24"/>
          <p:cNvPicPr preferRelativeResize="0"/>
          <p:nvPr/>
        </p:nvPicPr>
        <p:blipFill>
          <a:blip r:embed="rId17">
            <a:alphaModFix/>
          </a:blip>
          <a:stretch>
            <a:fillRect/>
          </a:stretch>
        </p:blipFill>
        <p:spPr>
          <a:xfrm>
            <a:off x="3214075" y="4346534"/>
            <a:ext cx="2628000" cy="216716"/>
          </a:xfrm>
          <a:prstGeom prst="rect">
            <a:avLst/>
          </a:prstGeom>
          <a:noFill/>
          <a:ln>
            <a:noFill/>
          </a:ln>
        </p:spPr>
      </p:pic>
      <p:sp>
        <p:nvSpPr>
          <p:cNvPr id="178" name="Google Shape;178;p24"/>
          <p:cNvSpPr txBox="1"/>
          <p:nvPr/>
        </p:nvSpPr>
        <p:spPr>
          <a:xfrm>
            <a:off x="312900" y="786800"/>
            <a:ext cx="2521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rgbClr val="1A244A"/>
                </a:solidFill>
                <a:latin typeface="Montserrat SemiBold"/>
                <a:ea typeface="Montserrat SemiBold"/>
                <a:cs typeface="Montserrat SemiBold"/>
                <a:sym typeface="Montserrat SemiBold"/>
              </a:rPr>
              <a:t>Tracks (Data)</a:t>
            </a:r>
            <a:endParaRPr sz="1500">
              <a:solidFill>
                <a:srgbClr val="1A244A"/>
              </a:solidFill>
              <a:latin typeface="Montserrat SemiBold"/>
              <a:ea typeface="Montserrat SemiBold"/>
              <a:cs typeface="Montserrat SemiBold"/>
              <a:sym typeface="Montserrat SemiBold"/>
            </a:endParaRPr>
          </a:p>
        </p:txBody>
      </p:sp>
      <p:sp>
        <p:nvSpPr>
          <p:cNvPr id="179" name="Google Shape;179;p24"/>
          <p:cNvSpPr txBox="1"/>
          <p:nvPr/>
        </p:nvSpPr>
        <p:spPr>
          <a:xfrm>
            <a:off x="3214075" y="786800"/>
            <a:ext cx="23751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rgbClr val="1A244A"/>
                </a:solidFill>
                <a:latin typeface="Montserrat SemiBold"/>
                <a:ea typeface="Montserrat SemiBold"/>
                <a:cs typeface="Montserrat SemiBold"/>
                <a:sym typeface="Montserrat SemiBold"/>
              </a:rPr>
              <a:t>Cascades (Data)</a:t>
            </a:r>
            <a:endParaRPr sz="1500">
              <a:solidFill>
                <a:srgbClr val="1A244A"/>
              </a:solidFill>
              <a:latin typeface="Montserrat SemiBold"/>
              <a:ea typeface="Montserrat SemiBold"/>
              <a:cs typeface="Montserrat SemiBold"/>
              <a:sym typeface="Montserrat SemiBold"/>
            </a:endParaRPr>
          </a:p>
        </p:txBody>
      </p:sp>
      <p:sp>
        <p:nvSpPr>
          <p:cNvPr id="180" name="Google Shape;180;p24"/>
          <p:cNvSpPr txBox="1"/>
          <p:nvPr/>
        </p:nvSpPr>
        <p:spPr>
          <a:xfrm>
            <a:off x="5944750" y="790075"/>
            <a:ext cx="305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rgbClr val="1A244A"/>
                </a:solidFill>
                <a:latin typeface="Montserrat SemiBold"/>
                <a:ea typeface="Montserrat SemiBold"/>
                <a:cs typeface="Montserrat SemiBold"/>
                <a:sym typeface="Montserrat SemiBold"/>
              </a:rPr>
              <a:t>Double Cascade (Simulated)</a:t>
            </a:r>
            <a:endParaRPr sz="1500">
              <a:solidFill>
                <a:srgbClr val="1A244A"/>
              </a:solidFill>
              <a:latin typeface="Montserrat SemiBold"/>
              <a:ea typeface="Montserrat SemiBold"/>
              <a:cs typeface="Montserrat SemiBold"/>
              <a:sym typeface="Montserrat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000"/>
                                        <p:tgtEl>
                                          <p:spTgt spid="178"/>
                                        </p:tgtEl>
                                      </p:cBhvr>
                                    </p:animEffect>
                                  </p:childTnLst>
                                </p:cTn>
                              </p:par>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par>
                                <p:cTn fill="hold" nodeType="with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000"/>
                                        <p:tgtEl>
                                          <p:spTgt spid="174"/>
                                        </p:tgtEl>
                                      </p:cBhvr>
                                    </p:animEffect>
                                  </p:childTnLst>
                                </p:cTn>
                              </p:par>
                              <p:par>
                                <p:cTn fill="hold" nodeType="with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00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par>
                                <p:cTn fill="hold" nodeType="with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par>
                                <p:cTn fill="hold" nodeType="with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par>
                                <p:cTn fill="hold" nodeType="with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par>
                                <p:cTn fill="hold" nodeType="with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000"/>
                                        <p:tgtEl>
                                          <p:spTgt spid="177"/>
                                        </p:tgtEl>
                                      </p:cBhvr>
                                    </p:animEffect>
                                  </p:childTnLst>
                                </p:cTn>
                              </p:par>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par>
                                <p:cTn fill="hold" nodeType="with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par>
                                <p:cTn fill="hold" nodeType="with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1000"/>
                                        <p:tgtEl>
                                          <p:spTgt spid="171"/>
                                        </p:tgtEl>
                                      </p:cBhvr>
                                    </p:animEffect>
                                  </p:childTnLst>
                                </p:cTn>
                              </p:par>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5"/>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186" name="Google Shape;186;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Multimessenger Astronomy at IceCube</a:t>
            </a:r>
            <a:br>
              <a:rPr lang="en"/>
            </a:br>
            <a:endParaRPr/>
          </a:p>
          <a:p>
            <a:pPr indent="-342900" lvl="0" marL="457200" rtl="0" algn="l">
              <a:spcBef>
                <a:spcPts val="0"/>
              </a:spcBef>
              <a:spcAft>
                <a:spcPts val="0"/>
              </a:spcAft>
              <a:buSzPts val="1800"/>
              <a:buChar char="●"/>
            </a:pPr>
            <a:r>
              <a:rPr lang="en"/>
              <a:t>Event Reconstructions with IceCube</a:t>
            </a:r>
            <a:br>
              <a:rPr lang="en"/>
            </a:br>
            <a:endParaRPr/>
          </a:p>
          <a:p>
            <a:pPr indent="-342900" lvl="0" marL="457200" rtl="0" algn="l">
              <a:spcBef>
                <a:spcPts val="0"/>
              </a:spcBef>
              <a:spcAft>
                <a:spcPts val="0"/>
              </a:spcAft>
              <a:buSzPts val="1800"/>
              <a:buChar char="●"/>
            </a:pPr>
            <a:r>
              <a:rPr b="1" lang="en"/>
              <a:t>Measurements of the Diffuse Neutrino Spectrum</a:t>
            </a:r>
            <a:br>
              <a:rPr b="1" lang="en"/>
            </a:br>
            <a:endParaRPr b="1"/>
          </a:p>
          <a:p>
            <a:pPr indent="-342900" lvl="0" marL="457200" rtl="0" algn="l">
              <a:spcBef>
                <a:spcPts val="0"/>
              </a:spcBef>
              <a:spcAft>
                <a:spcPts val="0"/>
              </a:spcAft>
              <a:buSzPts val="1800"/>
              <a:buChar char="●"/>
            </a:pPr>
            <a:r>
              <a:rPr lang="en"/>
              <a:t>Studies of Neutrino Sources</a:t>
            </a:r>
            <a:br>
              <a:rPr lang="en"/>
            </a:br>
            <a:endParaRPr/>
          </a:p>
          <a:p>
            <a:pPr indent="-342900" lvl="0" marL="457200" rtl="0" algn="l">
              <a:spcBef>
                <a:spcPts val="0"/>
              </a:spcBef>
              <a:spcAft>
                <a:spcPts val="0"/>
              </a:spcAft>
              <a:buSzPts val="1800"/>
              <a:buChar char="●"/>
            </a:pPr>
            <a:r>
              <a:rPr lang="en"/>
              <a:t>Outlook</a:t>
            </a:r>
            <a:endParaRPr/>
          </a:p>
        </p:txBody>
      </p:sp>
      <p:sp>
        <p:nvSpPr>
          <p:cNvPr id="187" name="Google Shape;187;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6"/>
          <p:cNvSpPr txBox="1"/>
          <p:nvPr>
            <p:ph type="title"/>
          </p:nvPr>
        </p:nvSpPr>
        <p:spPr>
          <a:xfrm>
            <a:off x="0" y="0"/>
            <a:ext cx="4256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Atmospheric Background</a:t>
            </a:r>
            <a:endParaRPr/>
          </a:p>
        </p:txBody>
      </p:sp>
      <p:sp>
        <p:nvSpPr>
          <p:cNvPr id="193" name="Google Shape;193;p26"/>
          <p:cNvSpPr txBox="1"/>
          <p:nvPr>
            <p:ph idx="1" type="body"/>
          </p:nvPr>
        </p:nvSpPr>
        <p:spPr>
          <a:xfrm>
            <a:off x="0" y="507875"/>
            <a:ext cx="4390200" cy="429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Main background from atmospheric muons</a:t>
            </a:r>
            <a:br>
              <a:rPr lang="en"/>
            </a:br>
            <a:endParaRPr/>
          </a:p>
          <a:p>
            <a:pPr indent="-342900" lvl="0" marL="457200" rtl="0" algn="l">
              <a:spcBef>
                <a:spcPts val="0"/>
              </a:spcBef>
              <a:spcAft>
                <a:spcPts val="0"/>
              </a:spcAft>
              <a:buSzPts val="1800"/>
              <a:buChar char="●"/>
            </a:pPr>
            <a:r>
              <a:rPr lang="en"/>
              <a:t>Neutrinos also produced in atmospheric cosmic rays interactions. Flux from pion/kaon decay follows ~E</a:t>
            </a:r>
            <a:r>
              <a:rPr baseline="30000" lang="en"/>
              <a:t>-3.7</a:t>
            </a:r>
            <a:br>
              <a:rPr lang="en"/>
            </a:br>
            <a:endParaRPr/>
          </a:p>
          <a:p>
            <a:pPr indent="-342900" lvl="0" marL="457200" rtl="0" algn="l">
              <a:spcBef>
                <a:spcPts val="0"/>
              </a:spcBef>
              <a:spcAft>
                <a:spcPts val="0"/>
              </a:spcAft>
              <a:buSzPts val="1800"/>
              <a:buChar char="●"/>
            </a:pPr>
            <a:r>
              <a:rPr lang="en"/>
              <a:t>Prompt contribution from charmed meson decay- follows ~E</a:t>
            </a:r>
            <a:r>
              <a:rPr baseline="30000" lang="en"/>
              <a:t>-2.7</a:t>
            </a:r>
            <a:br>
              <a:rPr lang="en"/>
            </a:br>
            <a:endParaRPr/>
          </a:p>
        </p:txBody>
      </p:sp>
      <p:sp>
        <p:nvSpPr>
          <p:cNvPr id="194" name="Google Shape;194;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95" name="Google Shape;195;p26"/>
          <p:cNvPicPr preferRelativeResize="0"/>
          <p:nvPr/>
        </p:nvPicPr>
        <p:blipFill>
          <a:blip r:embed="rId3">
            <a:alphaModFix/>
          </a:blip>
          <a:stretch>
            <a:fillRect/>
          </a:stretch>
        </p:blipFill>
        <p:spPr>
          <a:xfrm>
            <a:off x="6917764" y="1242345"/>
            <a:ext cx="268025" cy="167753"/>
          </a:xfrm>
          <a:prstGeom prst="rect">
            <a:avLst/>
          </a:prstGeom>
          <a:noFill/>
          <a:ln>
            <a:noFill/>
          </a:ln>
        </p:spPr>
      </p:pic>
      <p:pic>
        <p:nvPicPr>
          <p:cNvPr id="196" name="Google Shape;196;p26"/>
          <p:cNvPicPr preferRelativeResize="0"/>
          <p:nvPr/>
        </p:nvPicPr>
        <p:blipFill>
          <a:blip r:embed="rId4">
            <a:alphaModFix/>
          </a:blip>
          <a:stretch>
            <a:fillRect/>
          </a:stretch>
        </p:blipFill>
        <p:spPr>
          <a:xfrm>
            <a:off x="6544038" y="1786094"/>
            <a:ext cx="295200" cy="176307"/>
          </a:xfrm>
          <a:prstGeom prst="rect">
            <a:avLst/>
          </a:prstGeom>
          <a:noFill/>
          <a:ln>
            <a:noFill/>
          </a:ln>
        </p:spPr>
      </p:pic>
      <p:sp>
        <p:nvSpPr>
          <p:cNvPr id="197" name="Google Shape;197;p26"/>
          <p:cNvSpPr txBox="1"/>
          <p:nvPr/>
        </p:nvSpPr>
        <p:spPr>
          <a:xfrm>
            <a:off x="7009141" y="363900"/>
            <a:ext cx="238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Primary Cosmic Ray</a:t>
            </a:r>
            <a:endParaRPr/>
          </a:p>
        </p:txBody>
      </p:sp>
      <p:pic>
        <p:nvPicPr>
          <p:cNvPr id="198" name="Google Shape;198;p26"/>
          <p:cNvPicPr preferRelativeResize="0"/>
          <p:nvPr/>
        </p:nvPicPr>
        <p:blipFill>
          <a:blip r:embed="rId5">
            <a:alphaModFix/>
          </a:blip>
          <a:stretch>
            <a:fillRect/>
          </a:stretch>
        </p:blipFill>
        <p:spPr>
          <a:xfrm>
            <a:off x="5868456" y="1449586"/>
            <a:ext cx="274500" cy="207644"/>
          </a:xfrm>
          <a:prstGeom prst="rect">
            <a:avLst/>
          </a:prstGeom>
          <a:noFill/>
          <a:ln>
            <a:noFill/>
          </a:ln>
        </p:spPr>
      </p:pic>
      <p:pic>
        <p:nvPicPr>
          <p:cNvPr id="199" name="Google Shape;199;p26"/>
          <p:cNvPicPr preferRelativeResize="0"/>
          <p:nvPr/>
        </p:nvPicPr>
        <p:blipFill>
          <a:blip r:embed="rId6">
            <a:alphaModFix/>
          </a:blip>
          <a:stretch>
            <a:fillRect/>
          </a:stretch>
        </p:blipFill>
        <p:spPr>
          <a:xfrm>
            <a:off x="5534350" y="2930890"/>
            <a:ext cx="234000" cy="215559"/>
          </a:xfrm>
          <a:prstGeom prst="rect">
            <a:avLst/>
          </a:prstGeom>
          <a:noFill/>
          <a:ln>
            <a:noFill/>
          </a:ln>
        </p:spPr>
      </p:pic>
      <p:cxnSp>
        <p:nvCxnSpPr>
          <p:cNvPr id="200" name="Google Shape;200;p26"/>
          <p:cNvCxnSpPr/>
          <p:nvPr/>
        </p:nvCxnSpPr>
        <p:spPr>
          <a:xfrm flipH="1">
            <a:off x="6484725" y="1186525"/>
            <a:ext cx="228600" cy="1082100"/>
          </a:xfrm>
          <a:prstGeom prst="straightConnector1">
            <a:avLst/>
          </a:prstGeom>
          <a:noFill/>
          <a:ln cap="flat" cmpd="sng" w="19050">
            <a:solidFill>
              <a:srgbClr val="0000FF"/>
            </a:solidFill>
            <a:prstDash val="solid"/>
            <a:round/>
            <a:headEnd len="med" w="med" type="none"/>
            <a:tailEnd len="med" w="med" type="triangle"/>
          </a:ln>
        </p:spPr>
      </p:cxnSp>
      <p:cxnSp>
        <p:nvCxnSpPr>
          <p:cNvPr id="201" name="Google Shape;201;p26"/>
          <p:cNvCxnSpPr/>
          <p:nvPr/>
        </p:nvCxnSpPr>
        <p:spPr>
          <a:xfrm flipH="1">
            <a:off x="6114225" y="1181625"/>
            <a:ext cx="599100" cy="652200"/>
          </a:xfrm>
          <a:prstGeom prst="straightConnector1">
            <a:avLst/>
          </a:prstGeom>
          <a:noFill/>
          <a:ln cap="flat" cmpd="sng" w="19050">
            <a:solidFill>
              <a:srgbClr val="0000FF"/>
            </a:solidFill>
            <a:prstDash val="solid"/>
            <a:round/>
            <a:headEnd len="med" w="med" type="none"/>
            <a:tailEnd len="med" w="med" type="triangle"/>
          </a:ln>
        </p:spPr>
      </p:cxnSp>
      <p:cxnSp>
        <p:nvCxnSpPr>
          <p:cNvPr id="202" name="Google Shape;202;p26"/>
          <p:cNvCxnSpPr/>
          <p:nvPr/>
        </p:nvCxnSpPr>
        <p:spPr>
          <a:xfrm flipH="1">
            <a:off x="6713375" y="312500"/>
            <a:ext cx="224100" cy="873900"/>
          </a:xfrm>
          <a:prstGeom prst="straightConnector1">
            <a:avLst/>
          </a:prstGeom>
          <a:noFill/>
          <a:ln cap="flat" cmpd="sng" w="19050">
            <a:solidFill>
              <a:srgbClr val="000000"/>
            </a:solidFill>
            <a:prstDash val="solid"/>
            <a:round/>
            <a:headEnd len="med" w="med" type="none"/>
            <a:tailEnd len="med" w="med" type="triangle"/>
          </a:ln>
        </p:spPr>
      </p:cxnSp>
      <p:cxnSp>
        <p:nvCxnSpPr>
          <p:cNvPr id="203" name="Google Shape;203;p26"/>
          <p:cNvCxnSpPr/>
          <p:nvPr/>
        </p:nvCxnSpPr>
        <p:spPr>
          <a:xfrm>
            <a:off x="6708875" y="1201288"/>
            <a:ext cx="365700" cy="528600"/>
          </a:xfrm>
          <a:prstGeom prst="straightConnector1">
            <a:avLst/>
          </a:prstGeom>
          <a:noFill/>
          <a:ln cap="flat" cmpd="sng" w="19050">
            <a:solidFill>
              <a:srgbClr val="FF00FF"/>
            </a:solidFill>
            <a:prstDash val="solid"/>
            <a:round/>
            <a:headEnd len="med" w="med" type="none"/>
            <a:tailEnd len="med" w="med" type="triangle"/>
          </a:ln>
        </p:spPr>
      </p:cxnSp>
      <p:pic>
        <p:nvPicPr>
          <p:cNvPr id="204" name="Google Shape;204;p26"/>
          <p:cNvPicPr preferRelativeResize="0"/>
          <p:nvPr/>
        </p:nvPicPr>
        <p:blipFill>
          <a:blip r:embed="rId7">
            <a:alphaModFix/>
          </a:blip>
          <a:stretch>
            <a:fillRect/>
          </a:stretch>
        </p:blipFill>
        <p:spPr>
          <a:xfrm>
            <a:off x="9858626" y="1471477"/>
            <a:ext cx="1965475" cy="1965475"/>
          </a:xfrm>
          <a:prstGeom prst="rect">
            <a:avLst/>
          </a:prstGeom>
          <a:noFill/>
          <a:ln>
            <a:noFill/>
          </a:ln>
        </p:spPr>
      </p:pic>
      <p:pic>
        <p:nvPicPr>
          <p:cNvPr id="205" name="Google Shape;205;p26"/>
          <p:cNvPicPr preferRelativeResize="0"/>
          <p:nvPr/>
        </p:nvPicPr>
        <p:blipFill>
          <a:blip r:embed="rId8">
            <a:alphaModFix/>
          </a:blip>
          <a:stretch>
            <a:fillRect/>
          </a:stretch>
        </p:blipFill>
        <p:spPr>
          <a:xfrm>
            <a:off x="9705881" y="3541174"/>
            <a:ext cx="1259400" cy="1259400"/>
          </a:xfrm>
          <a:prstGeom prst="rect">
            <a:avLst/>
          </a:prstGeom>
          <a:noFill/>
          <a:ln>
            <a:noFill/>
          </a:ln>
        </p:spPr>
      </p:pic>
      <p:cxnSp>
        <p:nvCxnSpPr>
          <p:cNvPr id="206" name="Google Shape;206;p26"/>
          <p:cNvCxnSpPr/>
          <p:nvPr/>
        </p:nvCxnSpPr>
        <p:spPr>
          <a:xfrm>
            <a:off x="7067874" y="1693117"/>
            <a:ext cx="175800" cy="804000"/>
          </a:xfrm>
          <a:prstGeom prst="straightConnector1">
            <a:avLst/>
          </a:prstGeom>
          <a:noFill/>
          <a:ln cap="flat" cmpd="sng" w="9525">
            <a:solidFill>
              <a:srgbClr val="0000FF"/>
            </a:solidFill>
            <a:prstDash val="solid"/>
            <a:round/>
            <a:headEnd len="med" w="med" type="none"/>
            <a:tailEnd len="med" w="med" type="triangle"/>
          </a:ln>
        </p:spPr>
      </p:cxnSp>
      <p:cxnSp>
        <p:nvCxnSpPr>
          <p:cNvPr id="207" name="Google Shape;207;p26"/>
          <p:cNvCxnSpPr/>
          <p:nvPr/>
        </p:nvCxnSpPr>
        <p:spPr>
          <a:xfrm>
            <a:off x="6649125" y="2934525"/>
            <a:ext cx="165900" cy="267300"/>
          </a:xfrm>
          <a:prstGeom prst="straightConnector1">
            <a:avLst/>
          </a:prstGeom>
          <a:noFill/>
          <a:ln cap="flat" cmpd="sng" w="9525">
            <a:solidFill>
              <a:srgbClr val="0000FF"/>
            </a:solidFill>
            <a:prstDash val="dot"/>
            <a:round/>
            <a:headEnd len="med" w="med" type="none"/>
            <a:tailEnd len="med" w="med" type="triangle"/>
          </a:ln>
        </p:spPr>
      </p:cxnSp>
      <p:cxnSp>
        <p:nvCxnSpPr>
          <p:cNvPr id="208" name="Google Shape;208;p26"/>
          <p:cNvCxnSpPr/>
          <p:nvPr/>
        </p:nvCxnSpPr>
        <p:spPr>
          <a:xfrm flipH="1">
            <a:off x="5470409" y="1822247"/>
            <a:ext cx="672000" cy="1324200"/>
          </a:xfrm>
          <a:prstGeom prst="straightConnector1">
            <a:avLst/>
          </a:prstGeom>
          <a:noFill/>
          <a:ln cap="flat" cmpd="sng" w="9525">
            <a:solidFill>
              <a:srgbClr val="0000FF"/>
            </a:solidFill>
            <a:prstDash val="solid"/>
            <a:round/>
            <a:headEnd len="med" w="med" type="none"/>
            <a:tailEnd len="med" w="med" type="triangle"/>
          </a:ln>
        </p:spPr>
      </p:cxnSp>
      <p:cxnSp>
        <p:nvCxnSpPr>
          <p:cNvPr id="209" name="Google Shape;209;p26"/>
          <p:cNvCxnSpPr/>
          <p:nvPr/>
        </p:nvCxnSpPr>
        <p:spPr>
          <a:xfrm flipH="1">
            <a:off x="5118007" y="1819271"/>
            <a:ext cx="1018800" cy="1269900"/>
          </a:xfrm>
          <a:prstGeom prst="straightConnector1">
            <a:avLst/>
          </a:prstGeom>
          <a:noFill/>
          <a:ln cap="flat" cmpd="sng" w="9525">
            <a:solidFill>
              <a:srgbClr val="0000FF"/>
            </a:solidFill>
            <a:prstDash val="dash"/>
            <a:round/>
            <a:headEnd len="med" w="med" type="none"/>
            <a:tailEnd len="med" w="med" type="triangle"/>
          </a:ln>
        </p:spPr>
      </p:cxnSp>
      <p:cxnSp>
        <p:nvCxnSpPr>
          <p:cNvPr id="210" name="Google Shape;210;p26"/>
          <p:cNvCxnSpPr/>
          <p:nvPr/>
        </p:nvCxnSpPr>
        <p:spPr>
          <a:xfrm flipH="1">
            <a:off x="6171675" y="2243525"/>
            <a:ext cx="319200" cy="587400"/>
          </a:xfrm>
          <a:prstGeom prst="straightConnector1">
            <a:avLst/>
          </a:prstGeom>
          <a:noFill/>
          <a:ln cap="flat" cmpd="sng" w="9525">
            <a:solidFill>
              <a:srgbClr val="0000FF"/>
            </a:solidFill>
            <a:prstDash val="dash"/>
            <a:round/>
            <a:headEnd len="med" w="med" type="none"/>
            <a:tailEnd len="med" w="med" type="triangle"/>
          </a:ln>
        </p:spPr>
      </p:cxnSp>
      <p:cxnSp>
        <p:nvCxnSpPr>
          <p:cNvPr id="211" name="Google Shape;211;p26"/>
          <p:cNvCxnSpPr/>
          <p:nvPr/>
        </p:nvCxnSpPr>
        <p:spPr>
          <a:xfrm flipH="1">
            <a:off x="6188775" y="2249825"/>
            <a:ext cx="308400" cy="163200"/>
          </a:xfrm>
          <a:prstGeom prst="straightConnector1">
            <a:avLst/>
          </a:prstGeom>
          <a:noFill/>
          <a:ln cap="flat" cmpd="sng" w="9525">
            <a:solidFill>
              <a:srgbClr val="0000FF"/>
            </a:solidFill>
            <a:prstDash val="solid"/>
            <a:round/>
            <a:headEnd len="med" w="med" type="none"/>
            <a:tailEnd len="med" w="med" type="triangle"/>
          </a:ln>
        </p:spPr>
      </p:cxnSp>
      <p:cxnSp>
        <p:nvCxnSpPr>
          <p:cNvPr id="212" name="Google Shape;212;p26"/>
          <p:cNvCxnSpPr/>
          <p:nvPr/>
        </p:nvCxnSpPr>
        <p:spPr>
          <a:xfrm>
            <a:off x="6517876" y="2224945"/>
            <a:ext cx="136200" cy="762300"/>
          </a:xfrm>
          <a:prstGeom prst="straightConnector1">
            <a:avLst/>
          </a:prstGeom>
          <a:noFill/>
          <a:ln cap="flat" cmpd="sng" w="9525">
            <a:solidFill>
              <a:srgbClr val="0000FF"/>
            </a:solidFill>
            <a:prstDash val="dash"/>
            <a:round/>
            <a:headEnd len="med" w="med" type="none"/>
            <a:tailEnd len="med" w="med" type="triangle"/>
          </a:ln>
        </p:spPr>
      </p:cxnSp>
      <p:cxnSp>
        <p:nvCxnSpPr>
          <p:cNvPr id="213" name="Google Shape;213;p26"/>
          <p:cNvCxnSpPr/>
          <p:nvPr/>
        </p:nvCxnSpPr>
        <p:spPr>
          <a:xfrm>
            <a:off x="7072074" y="1679988"/>
            <a:ext cx="447600" cy="388500"/>
          </a:xfrm>
          <a:prstGeom prst="straightConnector1">
            <a:avLst/>
          </a:prstGeom>
          <a:noFill/>
          <a:ln cap="flat" cmpd="sng" w="9525">
            <a:solidFill>
              <a:srgbClr val="0000FF"/>
            </a:solidFill>
            <a:prstDash val="solid"/>
            <a:round/>
            <a:headEnd len="med" w="med" type="none"/>
            <a:tailEnd len="med" w="med" type="triangle"/>
          </a:ln>
        </p:spPr>
      </p:cxnSp>
      <p:cxnSp>
        <p:nvCxnSpPr>
          <p:cNvPr id="214" name="Google Shape;214;p26"/>
          <p:cNvCxnSpPr/>
          <p:nvPr/>
        </p:nvCxnSpPr>
        <p:spPr>
          <a:xfrm>
            <a:off x="7065771" y="1680698"/>
            <a:ext cx="320700" cy="673800"/>
          </a:xfrm>
          <a:prstGeom prst="straightConnector1">
            <a:avLst/>
          </a:prstGeom>
          <a:noFill/>
          <a:ln cap="flat" cmpd="sng" w="9525">
            <a:solidFill>
              <a:srgbClr val="0000FF"/>
            </a:solidFill>
            <a:prstDash val="dash"/>
            <a:round/>
            <a:headEnd len="med" w="med" type="none"/>
            <a:tailEnd len="med" w="med" type="triangle"/>
          </a:ln>
        </p:spPr>
      </p:cxnSp>
      <p:pic>
        <p:nvPicPr>
          <p:cNvPr id="215" name="Google Shape;215;p26"/>
          <p:cNvPicPr preferRelativeResize="0"/>
          <p:nvPr/>
        </p:nvPicPr>
        <p:blipFill>
          <a:blip r:embed="rId4">
            <a:alphaModFix/>
          </a:blip>
          <a:stretch>
            <a:fillRect/>
          </a:stretch>
        </p:blipFill>
        <p:spPr>
          <a:xfrm>
            <a:off x="7333673" y="1663192"/>
            <a:ext cx="261600" cy="156233"/>
          </a:xfrm>
          <a:prstGeom prst="rect">
            <a:avLst/>
          </a:prstGeom>
          <a:noFill/>
          <a:ln>
            <a:noFill/>
          </a:ln>
        </p:spPr>
      </p:pic>
      <p:pic>
        <p:nvPicPr>
          <p:cNvPr id="216" name="Google Shape;216;p26"/>
          <p:cNvPicPr preferRelativeResize="0"/>
          <p:nvPr/>
        </p:nvPicPr>
        <p:blipFill>
          <a:blip r:embed="rId9">
            <a:alphaModFix/>
          </a:blip>
          <a:stretch>
            <a:fillRect/>
          </a:stretch>
        </p:blipFill>
        <p:spPr>
          <a:xfrm>
            <a:off x="5019540" y="2786717"/>
            <a:ext cx="178800" cy="147808"/>
          </a:xfrm>
          <a:prstGeom prst="rect">
            <a:avLst/>
          </a:prstGeom>
          <a:noFill/>
          <a:ln>
            <a:noFill/>
          </a:ln>
        </p:spPr>
      </p:pic>
      <p:pic>
        <p:nvPicPr>
          <p:cNvPr id="217" name="Google Shape;217;p26"/>
          <p:cNvPicPr preferRelativeResize="0"/>
          <p:nvPr/>
        </p:nvPicPr>
        <p:blipFill>
          <a:blip r:embed="rId10">
            <a:alphaModFix/>
          </a:blip>
          <a:stretch>
            <a:fillRect/>
          </a:stretch>
        </p:blipFill>
        <p:spPr>
          <a:xfrm rot="-381451">
            <a:off x="6188062" y="1986497"/>
            <a:ext cx="237000" cy="217250"/>
          </a:xfrm>
          <a:prstGeom prst="rect">
            <a:avLst/>
          </a:prstGeom>
          <a:noFill/>
          <a:ln>
            <a:noFill/>
          </a:ln>
        </p:spPr>
      </p:pic>
      <p:pic>
        <p:nvPicPr>
          <p:cNvPr id="218" name="Google Shape;218;p26"/>
          <p:cNvPicPr preferRelativeResize="0"/>
          <p:nvPr/>
        </p:nvPicPr>
        <p:blipFill>
          <a:blip r:embed="rId11">
            <a:alphaModFix/>
          </a:blip>
          <a:stretch>
            <a:fillRect/>
          </a:stretch>
        </p:blipFill>
        <p:spPr>
          <a:xfrm>
            <a:off x="6048340" y="2586495"/>
            <a:ext cx="178800" cy="135456"/>
          </a:xfrm>
          <a:prstGeom prst="rect">
            <a:avLst/>
          </a:prstGeom>
          <a:noFill/>
          <a:ln>
            <a:noFill/>
          </a:ln>
        </p:spPr>
      </p:pic>
      <p:pic>
        <p:nvPicPr>
          <p:cNvPr id="219" name="Google Shape;219;p26"/>
          <p:cNvPicPr preferRelativeResize="0"/>
          <p:nvPr/>
        </p:nvPicPr>
        <p:blipFill>
          <a:blip r:embed="rId9">
            <a:alphaModFix/>
          </a:blip>
          <a:stretch>
            <a:fillRect/>
          </a:stretch>
        </p:blipFill>
        <p:spPr>
          <a:xfrm>
            <a:off x="7416478" y="2199292"/>
            <a:ext cx="178800" cy="147808"/>
          </a:xfrm>
          <a:prstGeom prst="rect">
            <a:avLst/>
          </a:prstGeom>
          <a:noFill/>
          <a:ln>
            <a:noFill/>
          </a:ln>
        </p:spPr>
      </p:pic>
      <p:pic>
        <p:nvPicPr>
          <p:cNvPr id="220" name="Google Shape;220;p26"/>
          <p:cNvPicPr preferRelativeResize="0"/>
          <p:nvPr/>
        </p:nvPicPr>
        <p:blipFill>
          <a:blip r:embed="rId6">
            <a:alphaModFix/>
          </a:blip>
          <a:stretch>
            <a:fillRect/>
          </a:stretch>
        </p:blipFill>
        <p:spPr>
          <a:xfrm>
            <a:off x="6937476" y="2297216"/>
            <a:ext cx="234000" cy="215570"/>
          </a:xfrm>
          <a:prstGeom prst="rect">
            <a:avLst/>
          </a:prstGeom>
          <a:noFill/>
          <a:ln>
            <a:noFill/>
          </a:ln>
        </p:spPr>
      </p:pic>
      <p:sp>
        <p:nvSpPr>
          <p:cNvPr id="221" name="Google Shape;221;p26"/>
          <p:cNvSpPr/>
          <p:nvPr/>
        </p:nvSpPr>
        <p:spPr>
          <a:xfrm rot="-5400000">
            <a:off x="7338450" y="2368675"/>
            <a:ext cx="187800" cy="8094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26"/>
          <p:cNvSpPr/>
          <p:nvPr/>
        </p:nvSpPr>
        <p:spPr>
          <a:xfrm rot="-5400000">
            <a:off x="5526450" y="2556750"/>
            <a:ext cx="187800" cy="1342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26"/>
          <p:cNvSpPr txBox="1"/>
          <p:nvPr/>
        </p:nvSpPr>
        <p:spPr>
          <a:xfrm>
            <a:off x="4563600" y="3367125"/>
            <a:ext cx="2113500" cy="3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2"/>
                </a:solidFill>
              </a:rPr>
              <a:t>Conventional Atmospheric Flux</a:t>
            </a:r>
            <a:endParaRPr sz="1000">
              <a:solidFill>
                <a:schemeClr val="dk2"/>
              </a:solidFill>
            </a:endParaRPr>
          </a:p>
        </p:txBody>
      </p:sp>
      <p:sp>
        <p:nvSpPr>
          <p:cNvPr id="224" name="Google Shape;224;p26"/>
          <p:cNvSpPr txBox="1"/>
          <p:nvPr/>
        </p:nvSpPr>
        <p:spPr>
          <a:xfrm>
            <a:off x="7124875" y="2865213"/>
            <a:ext cx="1609800" cy="34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dk2"/>
                </a:solidFill>
              </a:rPr>
              <a:t>Prompt Atmospheric Flux</a:t>
            </a:r>
            <a:endParaRPr sz="1000">
              <a:solidFill>
                <a:schemeClr val="dk2"/>
              </a:solidFill>
            </a:endParaRPr>
          </a:p>
        </p:txBody>
      </p:sp>
      <p:pic>
        <p:nvPicPr>
          <p:cNvPr id="225" name="Google Shape;225;p26"/>
          <p:cNvPicPr preferRelativeResize="0"/>
          <p:nvPr/>
        </p:nvPicPr>
        <p:blipFill>
          <a:blip r:embed="rId12">
            <a:alphaModFix/>
          </a:blip>
          <a:stretch>
            <a:fillRect/>
          </a:stretch>
        </p:blipFill>
        <p:spPr>
          <a:xfrm>
            <a:off x="6624785" y="2400605"/>
            <a:ext cx="178800" cy="167483"/>
          </a:xfrm>
          <a:prstGeom prst="rect">
            <a:avLst/>
          </a:prstGeom>
          <a:noFill/>
          <a:ln>
            <a:noFill/>
          </a:ln>
        </p:spPr>
      </p:pic>
      <p:cxnSp>
        <p:nvCxnSpPr>
          <p:cNvPr id="226" name="Google Shape;226;p26"/>
          <p:cNvCxnSpPr/>
          <p:nvPr/>
        </p:nvCxnSpPr>
        <p:spPr>
          <a:xfrm flipH="1">
            <a:off x="6520200" y="2987175"/>
            <a:ext cx="147300" cy="268500"/>
          </a:xfrm>
          <a:prstGeom prst="straightConnector1">
            <a:avLst/>
          </a:prstGeom>
          <a:noFill/>
          <a:ln cap="flat" cmpd="sng" w="9525">
            <a:solidFill>
              <a:srgbClr val="0000FF"/>
            </a:solidFill>
            <a:prstDash val="dot"/>
            <a:round/>
            <a:headEnd len="med" w="med" type="none"/>
            <a:tailEnd len="med" w="med" type="triangle"/>
          </a:ln>
        </p:spPr>
      </p:cxnSp>
      <p:pic>
        <p:nvPicPr>
          <p:cNvPr id="227" name="Google Shape;227;p26"/>
          <p:cNvPicPr preferRelativeResize="0"/>
          <p:nvPr/>
        </p:nvPicPr>
        <p:blipFill>
          <a:blip r:embed="rId13">
            <a:alphaModFix/>
          </a:blip>
          <a:stretch>
            <a:fillRect/>
          </a:stretch>
        </p:blipFill>
        <p:spPr>
          <a:xfrm>
            <a:off x="6618918" y="3249810"/>
            <a:ext cx="178800" cy="2185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27"/>
          <p:cNvPicPr preferRelativeResize="0"/>
          <p:nvPr/>
        </p:nvPicPr>
        <p:blipFill rotWithShape="1">
          <a:blip r:embed="rId3">
            <a:alphaModFix/>
          </a:blip>
          <a:srcRect b="4432" l="20810" r="15726" t="33414"/>
          <a:stretch/>
        </p:blipFill>
        <p:spPr>
          <a:xfrm rot="10800000">
            <a:off x="6994014" y="699325"/>
            <a:ext cx="1716674" cy="1839726"/>
          </a:xfrm>
          <a:prstGeom prst="rect">
            <a:avLst/>
          </a:prstGeom>
          <a:noFill/>
          <a:ln>
            <a:noFill/>
          </a:ln>
        </p:spPr>
      </p:pic>
      <p:pic>
        <p:nvPicPr>
          <p:cNvPr id="233" name="Google Shape;233;p27"/>
          <p:cNvPicPr preferRelativeResize="0"/>
          <p:nvPr/>
        </p:nvPicPr>
        <p:blipFill rotWithShape="1">
          <a:blip r:embed="rId4">
            <a:alphaModFix/>
          </a:blip>
          <a:srcRect b="4467" l="21615" r="16381" t="32077"/>
          <a:stretch/>
        </p:blipFill>
        <p:spPr>
          <a:xfrm>
            <a:off x="4753988" y="3213500"/>
            <a:ext cx="1866426" cy="1962876"/>
          </a:xfrm>
          <a:prstGeom prst="rect">
            <a:avLst/>
          </a:prstGeom>
          <a:noFill/>
          <a:ln>
            <a:noFill/>
          </a:ln>
        </p:spPr>
      </p:pic>
      <p:pic>
        <p:nvPicPr>
          <p:cNvPr id="234" name="Google Shape;234;p27"/>
          <p:cNvPicPr preferRelativeResize="0"/>
          <p:nvPr/>
        </p:nvPicPr>
        <p:blipFill rotWithShape="1">
          <a:blip r:embed="rId5">
            <a:alphaModFix/>
          </a:blip>
          <a:srcRect b="68698" l="36802" r="47185" t="15367"/>
          <a:stretch/>
        </p:blipFill>
        <p:spPr>
          <a:xfrm>
            <a:off x="7438350" y="558925"/>
            <a:ext cx="760775" cy="202200"/>
          </a:xfrm>
          <a:prstGeom prst="rect">
            <a:avLst/>
          </a:prstGeom>
          <a:noFill/>
          <a:ln>
            <a:noFill/>
          </a:ln>
        </p:spPr>
      </p:pic>
      <p:pic>
        <p:nvPicPr>
          <p:cNvPr id="235" name="Google Shape;235;p27"/>
          <p:cNvPicPr preferRelativeResize="0"/>
          <p:nvPr/>
        </p:nvPicPr>
        <p:blipFill rotWithShape="1">
          <a:blip r:embed="rId5">
            <a:alphaModFix/>
          </a:blip>
          <a:srcRect b="68698" l="36802" r="47185" t="15367"/>
          <a:stretch/>
        </p:blipFill>
        <p:spPr>
          <a:xfrm>
            <a:off x="5263175" y="2971475"/>
            <a:ext cx="760775" cy="202200"/>
          </a:xfrm>
          <a:prstGeom prst="rect">
            <a:avLst/>
          </a:prstGeom>
          <a:noFill/>
          <a:ln>
            <a:noFill/>
          </a:ln>
        </p:spPr>
      </p:pic>
      <p:sp>
        <p:nvSpPr>
          <p:cNvPr id="236" name="Google Shape;236;p27"/>
          <p:cNvSpPr txBox="1"/>
          <p:nvPr>
            <p:ph type="title"/>
          </p:nvPr>
        </p:nvSpPr>
        <p:spPr>
          <a:xfrm>
            <a:off x="0" y="0"/>
            <a:ext cx="4433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Identifying Cosmic Neutrinos</a:t>
            </a:r>
            <a:endParaRPr/>
          </a:p>
        </p:txBody>
      </p:sp>
      <p:pic>
        <p:nvPicPr>
          <p:cNvPr id="237" name="Google Shape;237;p27"/>
          <p:cNvPicPr preferRelativeResize="0"/>
          <p:nvPr/>
        </p:nvPicPr>
        <p:blipFill rotWithShape="1">
          <a:blip r:embed="rId6">
            <a:alphaModFix/>
          </a:blip>
          <a:srcRect b="19641" l="35219" r="28040" t="45985"/>
          <a:stretch/>
        </p:blipFill>
        <p:spPr>
          <a:xfrm rot="10800000">
            <a:off x="7086025" y="3334351"/>
            <a:ext cx="1649400" cy="1736024"/>
          </a:xfrm>
          <a:prstGeom prst="rect">
            <a:avLst/>
          </a:prstGeom>
          <a:noFill/>
          <a:ln>
            <a:noFill/>
          </a:ln>
        </p:spPr>
      </p:pic>
      <p:sp>
        <p:nvSpPr>
          <p:cNvPr id="238" name="Google Shape;238;p27"/>
          <p:cNvSpPr txBox="1"/>
          <p:nvPr>
            <p:ph idx="12" type="sldNum"/>
          </p:nvPr>
        </p:nvSpPr>
        <p:spPr>
          <a:xfrm>
            <a:off x="8595295" y="476646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DetectionPrinciple.tiff" id="239" name="Google Shape;239;p27"/>
          <p:cNvPicPr preferRelativeResize="0"/>
          <p:nvPr/>
        </p:nvPicPr>
        <p:blipFill rotWithShape="1">
          <a:blip r:embed="rId7">
            <a:alphaModFix/>
          </a:blip>
          <a:srcRect b="0" l="0" r="0" t="0"/>
          <a:stretch/>
        </p:blipFill>
        <p:spPr>
          <a:xfrm>
            <a:off x="269750" y="937425"/>
            <a:ext cx="3882450" cy="3795900"/>
          </a:xfrm>
          <a:prstGeom prst="rect">
            <a:avLst/>
          </a:prstGeom>
          <a:noFill/>
          <a:ln>
            <a:noFill/>
          </a:ln>
        </p:spPr>
      </p:pic>
      <p:cxnSp>
        <p:nvCxnSpPr>
          <p:cNvPr id="240" name="Google Shape;240;p27"/>
          <p:cNvCxnSpPr/>
          <p:nvPr/>
        </p:nvCxnSpPr>
        <p:spPr>
          <a:xfrm>
            <a:off x="445175" y="3079675"/>
            <a:ext cx="0" cy="1020000"/>
          </a:xfrm>
          <a:prstGeom prst="straightConnector1">
            <a:avLst/>
          </a:prstGeom>
          <a:noFill/>
          <a:ln cap="flat" cmpd="sng" w="38100">
            <a:solidFill>
              <a:srgbClr val="B45F06"/>
            </a:solidFill>
            <a:prstDash val="solid"/>
            <a:round/>
            <a:headEnd len="med" w="med" type="none"/>
            <a:tailEnd len="med" w="med" type="triangle"/>
          </a:ln>
        </p:spPr>
      </p:cxnSp>
      <p:cxnSp>
        <p:nvCxnSpPr>
          <p:cNvPr id="241" name="Google Shape;241;p27"/>
          <p:cNvCxnSpPr/>
          <p:nvPr/>
        </p:nvCxnSpPr>
        <p:spPr>
          <a:xfrm>
            <a:off x="460100" y="3079675"/>
            <a:ext cx="542700" cy="781200"/>
          </a:xfrm>
          <a:prstGeom prst="straightConnector1">
            <a:avLst/>
          </a:prstGeom>
          <a:noFill/>
          <a:ln cap="flat" cmpd="sng" w="38100">
            <a:solidFill>
              <a:srgbClr val="B45F06"/>
            </a:solidFill>
            <a:prstDash val="solid"/>
            <a:round/>
            <a:headEnd len="med" w="med" type="none"/>
            <a:tailEnd len="med" w="med" type="triangle"/>
          </a:ln>
        </p:spPr>
      </p:cxnSp>
      <p:sp>
        <p:nvSpPr>
          <p:cNvPr id="242" name="Google Shape;242;p27"/>
          <p:cNvSpPr/>
          <p:nvPr/>
        </p:nvSpPr>
        <p:spPr>
          <a:xfrm rot="7920802">
            <a:off x="373314" y="3272226"/>
            <a:ext cx="390854" cy="282303"/>
          </a:xfrm>
          <a:prstGeom prst="arc">
            <a:avLst>
              <a:gd fmla="val 14247177" name="adj1"/>
              <a:gd fmla="val 0" name="adj2"/>
            </a:avLst>
          </a:prstGeom>
          <a:noFill/>
          <a:ln cap="flat" cmpd="sng" w="28575">
            <a:solidFill>
              <a:srgbClr val="B45F0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7"/>
          <p:cNvSpPr txBox="1"/>
          <p:nvPr/>
        </p:nvSpPr>
        <p:spPr>
          <a:xfrm>
            <a:off x="333100" y="3506963"/>
            <a:ext cx="548700" cy="28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θ</a:t>
            </a:r>
            <a:endParaRPr sz="1800"/>
          </a:p>
        </p:txBody>
      </p:sp>
      <p:pic>
        <p:nvPicPr>
          <p:cNvPr id="244" name="Google Shape;244;p27"/>
          <p:cNvPicPr preferRelativeResize="0"/>
          <p:nvPr/>
        </p:nvPicPr>
        <p:blipFill rotWithShape="1">
          <a:blip r:embed="rId8">
            <a:alphaModFix/>
          </a:blip>
          <a:srcRect b="45077" l="6657" r="40086" t="5598"/>
          <a:stretch/>
        </p:blipFill>
        <p:spPr>
          <a:xfrm>
            <a:off x="4333275" y="572700"/>
            <a:ext cx="2138424" cy="1909826"/>
          </a:xfrm>
          <a:prstGeom prst="rect">
            <a:avLst/>
          </a:prstGeom>
          <a:noFill/>
          <a:ln>
            <a:noFill/>
          </a:ln>
        </p:spPr>
      </p:pic>
      <p:sp>
        <p:nvSpPr>
          <p:cNvPr id="245" name="Google Shape;245;p27"/>
          <p:cNvSpPr/>
          <p:nvPr/>
        </p:nvSpPr>
        <p:spPr>
          <a:xfrm>
            <a:off x="6319775" y="963600"/>
            <a:ext cx="260400" cy="151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7"/>
          <p:cNvSpPr/>
          <p:nvPr/>
        </p:nvSpPr>
        <p:spPr>
          <a:xfrm>
            <a:off x="4344850" y="572700"/>
            <a:ext cx="824688" cy="955152"/>
          </a:xfrm>
          <a:prstGeom prst="cloud">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7" name="Google Shape;247;p27"/>
          <p:cNvCxnSpPr/>
          <p:nvPr/>
        </p:nvCxnSpPr>
        <p:spPr>
          <a:xfrm>
            <a:off x="8152288" y="4766475"/>
            <a:ext cx="196200" cy="227100"/>
          </a:xfrm>
          <a:prstGeom prst="straightConnector1">
            <a:avLst/>
          </a:prstGeom>
          <a:noFill/>
          <a:ln cap="flat" cmpd="sng" w="28575">
            <a:solidFill>
              <a:srgbClr val="6FA8DC"/>
            </a:solidFill>
            <a:prstDash val="dot"/>
            <a:round/>
            <a:headEnd len="med" w="med" type="none"/>
            <a:tailEnd len="med" w="med" type="none"/>
          </a:ln>
        </p:spPr>
      </p:cxnSp>
      <p:pic>
        <p:nvPicPr>
          <p:cNvPr id="248" name="Google Shape;248;p27"/>
          <p:cNvPicPr preferRelativeResize="0"/>
          <p:nvPr/>
        </p:nvPicPr>
        <p:blipFill>
          <a:blip r:embed="rId9">
            <a:alphaModFix/>
          </a:blip>
          <a:stretch>
            <a:fillRect/>
          </a:stretch>
        </p:blipFill>
        <p:spPr>
          <a:xfrm>
            <a:off x="8152304" y="4899963"/>
            <a:ext cx="196200" cy="250524"/>
          </a:xfrm>
          <a:prstGeom prst="rect">
            <a:avLst/>
          </a:prstGeom>
          <a:noFill/>
          <a:ln>
            <a:noFill/>
          </a:ln>
        </p:spPr>
      </p:pic>
      <p:pic>
        <p:nvPicPr>
          <p:cNvPr id="249" name="Google Shape;249;p27"/>
          <p:cNvPicPr preferRelativeResize="0"/>
          <p:nvPr/>
        </p:nvPicPr>
        <p:blipFill>
          <a:blip r:embed="rId10">
            <a:alphaModFix/>
          </a:blip>
          <a:stretch>
            <a:fillRect/>
          </a:stretch>
        </p:blipFill>
        <p:spPr>
          <a:xfrm>
            <a:off x="8517350" y="1890615"/>
            <a:ext cx="260400" cy="291035"/>
          </a:xfrm>
          <a:prstGeom prst="rect">
            <a:avLst/>
          </a:prstGeom>
          <a:noFill/>
          <a:ln>
            <a:noFill/>
          </a:ln>
        </p:spPr>
      </p:pic>
      <p:pic>
        <p:nvPicPr>
          <p:cNvPr id="250" name="Google Shape;250;p27"/>
          <p:cNvPicPr preferRelativeResize="0"/>
          <p:nvPr/>
        </p:nvPicPr>
        <p:blipFill rotWithShape="1">
          <a:blip r:embed="rId5">
            <a:alphaModFix/>
          </a:blip>
          <a:srcRect b="68698" l="36802" r="48538" t="0"/>
          <a:stretch/>
        </p:blipFill>
        <p:spPr>
          <a:xfrm>
            <a:off x="7414445" y="2828400"/>
            <a:ext cx="696551" cy="397200"/>
          </a:xfrm>
          <a:prstGeom prst="rect">
            <a:avLst/>
          </a:prstGeom>
          <a:noFill/>
          <a:ln>
            <a:noFill/>
          </a:ln>
        </p:spPr>
      </p:pic>
      <p:pic>
        <p:nvPicPr>
          <p:cNvPr id="251" name="Google Shape;251;p27"/>
          <p:cNvPicPr preferRelativeResize="0"/>
          <p:nvPr/>
        </p:nvPicPr>
        <p:blipFill>
          <a:blip r:embed="rId9">
            <a:alphaModFix/>
          </a:blip>
          <a:stretch>
            <a:fillRect/>
          </a:stretch>
        </p:blipFill>
        <p:spPr>
          <a:xfrm>
            <a:off x="4703900" y="3384139"/>
            <a:ext cx="260400" cy="332511"/>
          </a:xfrm>
          <a:prstGeom prst="rect">
            <a:avLst/>
          </a:prstGeom>
          <a:noFill/>
          <a:ln>
            <a:noFill/>
          </a:ln>
        </p:spPr>
      </p:pic>
      <p:sp>
        <p:nvSpPr>
          <p:cNvPr id="252" name="Google Shape;252;p27"/>
          <p:cNvSpPr txBox="1"/>
          <p:nvPr/>
        </p:nvSpPr>
        <p:spPr>
          <a:xfrm>
            <a:off x="4902697" y="76550"/>
            <a:ext cx="1569000" cy="20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Atmospheric Background</a:t>
            </a:r>
            <a:endParaRPr/>
          </a:p>
        </p:txBody>
      </p:sp>
      <p:sp>
        <p:nvSpPr>
          <p:cNvPr id="253" name="Google Shape;253;p27"/>
          <p:cNvSpPr txBox="1"/>
          <p:nvPr/>
        </p:nvSpPr>
        <p:spPr>
          <a:xfrm>
            <a:off x="7191322" y="2729450"/>
            <a:ext cx="1569000" cy="20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Cascades</a:t>
            </a:r>
            <a:endParaRPr/>
          </a:p>
        </p:txBody>
      </p:sp>
      <p:sp>
        <p:nvSpPr>
          <p:cNvPr id="254" name="Google Shape;254;p27"/>
          <p:cNvSpPr txBox="1"/>
          <p:nvPr/>
        </p:nvSpPr>
        <p:spPr>
          <a:xfrm>
            <a:off x="4703900" y="2729450"/>
            <a:ext cx="1498200" cy="20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Starting Tracks</a:t>
            </a:r>
            <a:endParaRPr/>
          </a:p>
        </p:txBody>
      </p:sp>
      <p:sp>
        <p:nvSpPr>
          <p:cNvPr id="255" name="Google Shape;255;p27"/>
          <p:cNvSpPr txBox="1"/>
          <p:nvPr/>
        </p:nvSpPr>
        <p:spPr>
          <a:xfrm>
            <a:off x="6885588" y="278738"/>
            <a:ext cx="1866300" cy="20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Upgoing Tracks</a:t>
            </a:r>
            <a:endParaRPr/>
          </a:p>
        </p:txBody>
      </p:sp>
      <p:cxnSp>
        <p:nvCxnSpPr>
          <p:cNvPr id="256" name="Google Shape;256;p27"/>
          <p:cNvCxnSpPr/>
          <p:nvPr/>
        </p:nvCxnSpPr>
        <p:spPr>
          <a:xfrm rot="10800000">
            <a:off x="3629125" y="1719963"/>
            <a:ext cx="0" cy="561000"/>
          </a:xfrm>
          <a:prstGeom prst="straightConnector1">
            <a:avLst/>
          </a:prstGeom>
          <a:noFill/>
          <a:ln cap="flat" cmpd="sng" w="9525">
            <a:solidFill>
              <a:schemeClr val="dk2"/>
            </a:solidFill>
            <a:prstDash val="solid"/>
            <a:round/>
            <a:headEnd len="med" w="med" type="triangle"/>
            <a:tailEnd len="med" w="med" type="none"/>
          </a:ln>
        </p:spPr>
      </p:cxnSp>
      <p:sp>
        <p:nvSpPr>
          <p:cNvPr id="257" name="Google Shape;257;p27"/>
          <p:cNvSpPr txBox="1"/>
          <p:nvPr/>
        </p:nvSpPr>
        <p:spPr>
          <a:xfrm>
            <a:off x="3597850" y="1719963"/>
            <a:ext cx="5427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dk2"/>
                </a:solidFill>
              </a:rPr>
              <a:t>Up</a:t>
            </a:r>
            <a:br>
              <a:rPr lang="en" sz="1100">
                <a:solidFill>
                  <a:schemeClr val="dk2"/>
                </a:solidFill>
              </a:rPr>
            </a:br>
            <a:r>
              <a:rPr lang="en" sz="1100">
                <a:solidFill>
                  <a:schemeClr val="dk2"/>
                </a:solidFill>
              </a:rPr>
              <a:t>going</a:t>
            </a:r>
            <a:endParaRPr sz="1100">
              <a:solidFill>
                <a:schemeClr val="dk2"/>
              </a:solidFill>
            </a:endParaRPr>
          </a:p>
        </p:txBody>
      </p:sp>
      <p:cxnSp>
        <p:nvCxnSpPr>
          <p:cNvPr id="258" name="Google Shape;258;p27"/>
          <p:cNvCxnSpPr/>
          <p:nvPr/>
        </p:nvCxnSpPr>
        <p:spPr>
          <a:xfrm rot="10800000">
            <a:off x="3629125" y="3946613"/>
            <a:ext cx="0" cy="561000"/>
          </a:xfrm>
          <a:prstGeom prst="straightConnector1">
            <a:avLst/>
          </a:prstGeom>
          <a:noFill/>
          <a:ln cap="flat" cmpd="sng" w="9525">
            <a:solidFill>
              <a:schemeClr val="dk2"/>
            </a:solidFill>
            <a:prstDash val="solid"/>
            <a:round/>
            <a:headEnd len="med" w="med" type="none"/>
            <a:tailEnd len="med" w="med" type="triangle"/>
          </a:ln>
        </p:spPr>
      </p:cxnSp>
      <p:sp>
        <p:nvSpPr>
          <p:cNvPr id="259" name="Google Shape;259;p27"/>
          <p:cNvSpPr txBox="1"/>
          <p:nvPr/>
        </p:nvSpPr>
        <p:spPr>
          <a:xfrm>
            <a:off x="3621600" y="4104938"/>
            <a:ext cx="5427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rPr>
              <a:t>Downgoing</a:t>
            </a:r>
            <a:endParaRPr sz="1100">
              <a:solidFill>
                <a:schemeClr val="dk2"/>
              </a:solidFill>
            </a:endParaRPr>
          </a:p>
        </p:txBody>
      </p:sp>
      <p:sp>
        <p:nvSpPr>
          <p:cNvPr id="260" name="Google Shape;260;p27"/>
          <p:cNvSpPr/>
          <p:nvPr/>
        </p:nvSpPr>
        <p:spPr>
          <a:xfrm>
            <a:off x="4433250" y="2828400"/>
            <a:ext cx="4573200" cy="2314800"/>
          </a:xfrm>
          <a:prstGeom prst="roundRect">
            <a:avLst>
              <a:gd fmla="val 16667" name="adj"/>
            </a:avLst>
          </a:prstGeom>
          <a:noFill/>
          <a:ln cap="flat" cmpd="sng" w="28575">
            <a:solidFill>
              <a:srgbClr val="CB6D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1" name="Google Shape;261;p27"/>
          <p:cNvSpPr txBox="1"/>
          <p:nvPr/>
        </p:nvSpPr>
        <p:spPr>
          <a:xfrm>
            <a:off x="5826075" y="2925900"/>
            <a:ext cx="2138400" cy="2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CB6D04"/>
                </a:solidFill>
              </a:rPr>
              <a:t>Starting Events</a:t>
            </a:r>
            <a:endParaRPr sz="1800">
              <a:solidFill>
                <a:srgbClr val="CB6D0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par>
                                <p:cTn fill="hold" nodeType="with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par>
                                <p:cTn fill="hold" nodeType="with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par>
                                <p:cTn fill="hold" nodeType="with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par>
                                <p:cTn fill="hold" nodeType="with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par>
                                <p:cTn fill="hold" nodeType="withEffect" presetClass="entr" presetID="10" presetSubtype="0">
                                  <p:stCondLst>
                                    <p:cond delay="0"/>
                                  </p:stCondLst>
                                  <p:childTnLst>
                                    <p:set>
                                      <p:cBhvr>
                                        <p:cTn dur="1" fill="hold">
                                          <p:stCondLst>
                                            <p:cond delay="0"/>
                                          </p:stCondLst>
                                        </p:cTn>
                                        <p:tgtEl>
                                          <p:spTgt spid="246"/>
                                        </p:tgtEl>
                                        <p:attrNameLst>
                                          <p:attrName>style.visibility</p:attrName>
                                        </p:attrNameLst>
                                      </p:cBhvr>
                                      <p:to>
                                        <p:strVal val="visible"/>
                                      </p:to>
                                    </p:set>
                                    <p:animEffect filter="fade" transition="in">
                                      <p:cBhvr>
                                        <p:cTn dur="1000"/>
                                        <p:tgtEl>
                                          <p:spTgt spid="2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par>
                                <p:cTn fill="hold" nodeType="with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par>
                                <p:cTn fill="hold" nodeType="with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1000"/>
                                        <p:tgtEl>
                                          <p:spTgt spid="249"/>
                                        </p:tgtEl>
                                      </p:cBhvr>
                                    </p:animEffect>
                                  </p:childTnLst>
                                </p:cTn>
                              </p:par>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par>
                                <p:cTn fill="hold" nodeType="with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par>
                                <p:cTn fill="hold" nodeType="with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1000"/>
                                        <p:tgtEl>
                                          <p:spTgt spid="247"/>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par>
                                <p:cTn fill="hold" nodeType="with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8"/>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Diffuse Cosmic Neutrino Flux</a:t>
            </a:r>
            <a:endParaRPr/>
          </a:p>
        </p:txBody>
      </p:sp>
      <p:sp>
        <p:nvSpPr>
          <p:cNvPr id="267" name="Google Shape;267;p28"/>
          <p:cNvSpPr txBox="1"/>
          <p:nvPr>
            <p:ph idx="1" type="body"/>
          </p:nvPr>
        </p:nvSpPr>
        <p:spPr>
          <a:xfrm>
            <a:off x="-183325" y="438900"/>
            <a:ext cx="4662600" cy="4704600"/>
          </a:xfrm>
          <a:prstGeom prst="rect">
            <a:avLst/>
          </a:prstGeom>
        </p:spPr>
        <p:txBody>
          <a:bodyPr anchorCtr="0" anchor="t" bIns="91425" lIns="91425" spcFirstLastPara="1" rIns="91425" wrap="square" tIns="91425">
            <a:noAutofit/>
          </a:bodyPr>
          <a:lstStyle/>
          <a:p>
            <a:pPr indent="0" lvl="0" marL="457200" rtl="0" algn="l">
              <a:lnSpc>
                <a:spcPct val="105000"/>
              </a:lnSpc>
              <a:spcBef>
                <a:spcPts val="0"/>
              </a:spcBef>
              <a:spcAft>
                <a:spcPts val="0"/>
              </a:spcAft>
              <a:buNone/>
            </a:pPr>
            <a:r>
              <a:rPr lang="en" sz="1490"/>
              <a:t>Previous IceCube measurements of the diffuse spectrum follow a single power law (E</a:t>
            </a:r>
            <a:r>
              <a:rPr baseline="30000" lang="en" sz="1490"/>
              <a:t>-𝝲</a:t>
            </a:r>
            <a:r>
              <a:rPr lang="en" sz="1490"/>
              <a:t>).</a:t>
            </a:r>
            <a:br>
              <a:rPr lang="en" sz="790"/>
            </a:br>
            <a:endParaRPr sz="790"/>
          </a:p>
          <a:p>
            <a:pPr indent="-324067" lvl="1" marL="914400" rtl="0" algn="l">
              <a:lnSpc>
                <a:spcPct val="100000"/>
              </a:lnSpc>
              <a:spcBef>
                <a:spcPts val="1200"/>
              </a:spcBef>
              <a:spcAft>
                <a:spcPts val="0"/>
              </a:spcAft>
              <a:buSzPts val="1503"/>
              <a:buChar char="○"/>
            </a:pPr>
            <a:r>
              <a:rPr lang="en" sz="1503"/>
              <a:t>High Energy Starting Event (HESE): </a:t>
            </a:r>
            <a:br>
              <a:rPr lang="en" sz="1503"/>
            </a:br>
            <a:r>
              <a:rPr lang="en" sz="1503"/>
              <a:t>all flavours &amp; all sky, above 60 TeV</a:t>
            </a:r>
            <a:br>
              <a:rPr lang="en" sz="1503"/>
            </a:br>
            <a:endParaRPr sz="1503"/>
          </a:p>
          <a:p>
            <a:pPr indent="-324067" lvl="1" marL="914400" rtl="0" algn="l">
              <a:lnSpc>
                <a:spcPct val="100000"/>
              </a:lnSpc>
              <a:spcBef>
                <a:spcPts val="0"/>
              </a:spcBef>
              <a:spcAft>
                <a:spcPts val="0"/>
              </a:spcAft>
              <a:buSzPts val="1503"/>
              <a:buChar char="○"/>
            </a:pPr>
            <a:r>
              <a:rPr lang="en" sz="1503"/>
              <a:t>Through-going tracks: </a:t>
            </a:r>
            <a:br>
              <a:rPr lang="en" sz="1503"/>
            </a:br>
            <a:r>
              <a:rPr lang="en" sz="1503"/>
              <a:t>muon neutrinos from the Northern sky</a:t>
            </a:r>
            <a:br>
              <a:rPr lang="en" sz="1503"/>
            </a:br>
            <a:endParaRPr sz="1503"/>
          </a:p>
          <a:p>
            <a:pPr indent="-324067" lvl="1" marL="914400" rtl="0" algn="l">
              <a:lnSpc>
                <a:spcPct val="100000"/>
              </a:lnSpc>
              <a:spcBef>
                <a:spcPts val="0"/>
              </a:spcBef>
              <a:spcAft>
                <a:spcPts val="0"/>
              </a:spcAft>
              <a:buSzPts val="1503"/>
              <a:buChar char="○"/>
            </a:pPr>
            <a:r>
              <a:rPr lang="en" sz="1503"/>
              <a:t>Cascades: </a:t>
            </a:r>
            <a:br>
              <a:rPr lang="en" sz="1503"/>
            </a:br>
            <a:r>
              <a:rPr lang="en" sz="1503"/>
              <a:t>All sky electron and tau neutrinos, and muon neutrino NC interactions</a:t>
            </a:r>
            <a:br>
              <a:rPr lang="en" sz="1503"/>
            </a:br>
            <a:endParaRPr sz="1503"/>
          </a:p>
          <a:p>
            <a:pPr indent="-324067" lvl="1" marL="914400" rtl="0" algn="l">
              <a:lnSpc>
                <a:spcPct val="100000"/>
              </a:lnSpc>
              <a:spcBef>
                <a:spcPts val="0"/>
              </a:spcBef>
              <a:spcAft>
                <a:spcPts val="0"/>
              </a:spcAft>
              <a:buSzPts val="1503"/>
              <a:buChar char="○"/>
            </a:pPr>
            <a:r>
              <a:rPr lang="en" sz="1503"/>
              <a:t>Enhanced Starting Track Event Selection (ESTES):</a:t>
            </a:r>
            <a:br>
              <a:rPr lang="en" sz="1503"/>
            </a:br>
            <a:r>
              <a:rPr lang="en" sz="1503"/>
              <a:t>All sky muon neutrinos</a:t>
            </a:r>
            <a:endParaRPr sz="570"/>
          </a:p>
        </p:txBody>
      </p:sp>
      <p:sp>
        <p:nvSpPr>
          <p:cNvPr id="268" name="Google Shape;26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8"/>
          <p:cNvSpPr txBox="1"/>
          <p:nvPr/>
        </p:nvSpPr>
        <p:spPr>
          <a:xfrm>
            <a:off x="4640600" y="4675375"/>
            <a:ext cx="3616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200">
              <a:solidFill>
                <a:schemeClr val="dk1"/>
              </a:solidFill>
            </a:endParaRPr>
          </a:p>
        </p:txBody>
      </p:sp>
      <p:pic>
        <p:nvPicPr>
          <p:cNvPr id="270" name="Google Shape;270;p28"/>
          <p:cNvPicPr preferRelativeResize="0"/>
          <p:nvPr/>
        </p:nvPicPr>
        <p:blipFill>
          <a:blip r:embed="rId3">
            <a:alphaModFix/>
          </a:blip>
          <a:stretch>
            <a:fillRect/>
          </a:stretch>
        </p:blipFill>
        <p:spPr>
          <a:xfrm>
            <a:off x="4327475" y="572700"/>
            <a:ext cx="4306712" cy="3938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9"/>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Evidence of spectral curvature</a:t>
            </a:r>
            <a:endParaRPr/>
          </a:p>
        </p:txBody>
      </p:sp>
      <p:sp>
        <p:nvSpPr>
          <p:cNvPr id="276" name="Google Shape;276;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29"/>
          <p:cNvSpPr txBox="1"/>
          <p:nvPr/>
        </p:nvSpPr>
        <p:spPr>
          <a:xfrm>
            <a:off x="0" y="572700"/>
            <a:ext cx="3834300" cy="4484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Two analyses using both cascades and tracks reject SPL model for first time by &gt;4𝜎 </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“Combined Fit” analysis combining Cascades and Northern Tracks dataset</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“Medium Energy Starting Events (MESE)” selection using cascades and starting tracks</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Jointly published in </a:t>
            </a:r>
            <a:r>
              <a:rPr lang="en" sz="1800" u="sng">
                <a:solidFill>
                  <a:schemeClr val="hlink"/>
                </a:solidFill>
                <a:hlinkClick r:id="rId3"/>
              </a:rPr>
              <a:t>Phys. Rev. Lett.</a:t>
            </a:r>
            <a:r>
              <a:rPr lang="en" sz="1800">
                <a:solidFill>
                  <a:schemeClr val="dk2"/>
                </a:solidFill>
              </a:rPr>
              <a:t> and </a:t>
            </a:r>
            <a:r>
              <a:rPr lang="en" sz="1800" u="sng">
                <a:solidFill>
                  <a:schemeClr val="hlink"/>
                </a:solidFill>
                <a:hlinkClick r:id="rId4"/>
              </a:rPr>
              <a:t>Phys. Rev. D</a:t>
            </a:r>
            <a:endParaRPr sz="1800">
              <a:solidFill>
                <a:schemeClr val="dk2"/>
              </a:solidFill>
            </a:endParaRPr>
          </a:p>
          <a:p>
            <a:pPr indent="0" lvl="0" marL="457200" rtl="0" algn="l">
              <a:spcBef>
                <a:spcPts val="0"/>
              </a:spcBef>
              <a:spcAft>
                <a:spcPts val="0"/>
              </a:spcAft>
              <a:buNone/>
            </a:pPr>
            <a:r>
              <a:t/>
            </a:r>
            <a:endParaRPr sz="1800">
              <a:solidFill>
                <a:schemeClr val="dk2"/>
              </a:solidFill>
            </a:endParaRPr>
          </a:p>
          <a:p>
            <a:pPr indent="0" lvl="0" marL="457200" rtl="0" algn="l">
              <a:spcBef>
                <a:spcPts val="0"/>
              </a:spcBef>
              <a:spcAft>
                <a:spcPts val="0"/>
              </a:spcAft>
              <a:buNone/>
            </a:pPr>
            <a:r>
              <a:t/>
            </a:r>
            <a:endParaRPr sz="1800">
              <a:solidFill>
                <a:schemeClr val="dk2"/>
              </a:solidFill>
            </a:endParaRPr>
          </a:p>
        </p:txBody>
      </p:sp>
      <p:pic>
        <p:nvPicPr>
          <p:cNvPr id="278" name="Google Shape;278;p29"/>
          <p:cNvPicPr preferRelativeResize="0"/>
          <p:nvPr/>
        </p:nvPicPr>
        <p:blipFill>
          <a:blip r:embed="rId5">
            <a:alphaModFix/>
          </a:blip>
          <a:stretch>
            <a:fillRect/>
          </a:stretch>
        </p:blipFill>
        <p:spPr>
          <a:xfrm>
            <a:off x="4101775" y="496200"/>
            <a:ext cx="4866460" cy="415109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0" st="0"/>
                                            </p:txEl>
                                          </p:spTgt>
                                        </p:tgtEl>
                                        <p:attrNameLst>
                                          <p:attrName>style.visibility</p:attrName>
                                        </p:attrNameLst>
                                      </p:cBhvr>
                                      <p:to>
                                        <p:strVal val="visible"/>
                                      </p:to>
                                    </p:set>
                                    <p:animEffect filter="fade" transition="in">
                                      <p:cBhvr>
                                        <p:cTn dur="1000"/>
                                        <p:tgtEl>
                                          <p:spTgt spid="2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1" st="1"/>
                                            </p:txEl>
                                          </p:spTgt>
                                        </p:tgtEl>
                                        <p:attrNameLst>
                                          <p:attrName>style.visibility</p:attrName>
                                        </p:attrNameLst>
                                      </p:cBhvr>
                                      <p:to>
                                        <p:strVal val="visible"/>
                                      </p:to>
                                    </p:set>
                                    <p:animEffect filter="fade" transition="in">
                                      <p:cBhvr>
                                        <p:cTn dur="1000"/>
                                        <p:tgtEl>
                                          <p:spTgt spid="2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2" st="2"/>
                                            </p:txEl>
                                          </p:spTgt>
                                        </p:tgtEl>
                                        <p:attrNameLst>
                                          <p:attrName>style.visibility</p:attrName>
                                        </p:attrNameLst>
                                      </p:cBhvr>
                                      <p:to>
                                        <p:strVal val="visible"/>
                                      </p:to>
                                    </p:set>
                                    <p:animEffect filter="fade" transition="in">
                                      <p:cBhvr>
                                        <p:cTn dur="1000"/>
                                        <p:tgtEl>
                                          <p:spTgt spid="2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3" st="3"/>
                                            </p:txEl>
                                          </p:spTgt>
                                        </p:tgtEl>
                                        <p:attrNameLst>
                                          <p:attrName>style.visibility</p:attrName>
                                        </p:attrNameLst>
                                      </p:cBhvr>
                                      <p:to>
                                        <p:strVal val="visible"/>
                                      </p:to>
                                    </p:set>
                                    <p:animEffect filter="fade" transition="in">
                                      <p:cBhvr>
                                        <p:cTn dur="1000"/>
                                        <p:tgtEl>
                                          <p:spTgt spid="27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4" st="4"/>
                                            </p:txEl>
                                          </p:spTgt>
                                        </p:tgtEl>
                                        <p:attrNameLst>
                                          <p:attrName>style.visibility</p:attrName>
                                        </p:attrNameLst>
                                      </p:cBhvr>
                                      <p:to>
                                        <p:strVal val="visible"/>
                                      </p:to>
                                    </p:set>
                                    <p:animEffect filter="fade" transition="in">
                                      <p:cBhvr>
                                        <p:cTn dur="1000"/>
                                        <p:tgtEl>
                                          <p:spTgt spid="27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5" st="5"/>
                                            </p:txEl>
                                          </p:spTgt>
                                        </p:tgtEl>
                                        <p:attrNameLst>
                                          <p:attrName>style.visibility</p:attrName>
                                        </p:attrNameLst>
                                      </p:cBhvr>
                                      <p:to>
                                        <p:strVal val="visible"/>
                                      </p:to>
                                    </p:set>
                                    <p:animEffect filter="fade" transition="in">
                                      <p:cBhvr>
                                        <p:cTn dur="1000"/>
                                        <p:tgtEl>
                                          <p:spTgt spid="277">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0"/>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multi-messenger sky</a:t>
            </a:r>
            <a:endParaRPr/>
          </a:p>
        </p:txBody>
      </p:sp>
      <p:pic>
        <p:nvPicPr>
          <p:cNvPr id="284" name="Google Shape;284;p30"/>
          <p:cNvPicPr preferRelativeResize="0"/>
          <p:nvPr/>
        </p:nvPicPr>
        <p:blipFill>
          <a:blip r:embed="rId3">
            <a:alphaModFix/>
          </a:blip>
          <a:stretch>
            <a:fillRect/>
          </a:stretch>
        </p:blipFill>
        <p:spPr>
          <a:xfrm>
            <a:off x="2805350" y="734950"/>
            <a:ext cx="6215798" cy="3994126"/>
          </a:xfrm>
          <a:prstGeom prst="rect">
            <a:avLst/>
          </a:prstGeom>
          <a:noFill/>
          <a:ln>
            <a:noFill/>
          </a:ln>
        </p:spPr>
      </p:pic>
      <p:sp>
        <p:nvSpPr>
          <p:cNvPr id="285" name="Google Shape;285;p30"/>
          <p:cNvSpPr txBox="1"/>
          <p:nvPr/>
        </p:nvSpPr>
        <p:spPr>
          <a:xfrm>
            <a:off x="0" y="848300"/>
            <a:ext cx="2889300" cy="3056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Extrapolation of SPL model overestimates 𝛾-ray flux </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Spectral curvature reduces potential tension with extragalactic 𝛾-ray spectrum</a:t>
            </a:r>
            <a:endParaRPr sz="1800">
              <a:solidFill>
                <a:schemeClr val="dk2"/>
              </a:solidFill>
            </a:endParaRPr>
          </a:p>
          <a:p>
            <a:pPr indent="0" lvl="0" marL="457200" rtl="0" algn="l">
              <a:spcBef>
                <a:spcPts val="0"/>
              </a:spcBef>
              <a:spcAft>
                <a:spcPts val="0"/>
              </a:spcAft>
              <a:buNone/>
            </a:pPr>
            <a:r>
              <a:t/>
            </a:r>
            <a:endParaRPr sz="1800">
              <a:solidFill>
                <a:schemeClr val="dk2"/>
              </a:solidFill>
            </a:endParaRPr>
          </a:p>
          <a:p>
            <a:pPr indent="0" lvl="0" marL="457200" rtl="0" algn="l">
              <a:spcBef>
                <a:spcPts val="0"/>
              </a:spcBef>
              <a:spcAft>
                <a:spcPts val="0"/>
              </a:spcAft>
              <a:buNone/>
            </a:pPr>
            <a:br>
              <a:rPr lang="en" sz="1800">
                <a:solidFill>
                  <a:schemeClr val="dk2"/>
                </a:solidFill>
              </a:rPr>
            </a:b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286" name="Google Shape;28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30"/>
          <p:cNvSpPr txBox="1"/>
          <p:nvPr/>
        </p:nvSpPr>
        <p:spPr>
          <a:xfrm>
            <a:off x="7647550" y="4542625"/>
            <a:ext cx="1109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2"/>
                </a:solidFill>
              </a:rPr>
              <a:t>Courtesy L. Lu</a:t>
            </a:r>
            <a:endParaRPr>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31"/>
          <p:cNvPicPr preferRelativeResize="0"/>
          <p:nvPr/>
        </p:nvPicPr>
        <p:blipFill>
          <a:blip r:embed="rId3">
            <a:alphaModFix/>
          </a:blip>
          <a:stretch>
            <a:fillRect/>
          </a:stretch>
        </p:blipFill>
        <p:spPr>
          <a:xfrm>
            <a:off x="435600" y="1925457"/>
            <a:ext cx="4019724" cy="2842243"/>
          </a:xfrm>
          <a:prstGeom prst="rect">
            <a:avLst/>
          </a:prstGeom>
          <a:noFill/>
          <a:ln>
            <a:noFill/>
          </a:ln>
        </p:spPr>
      </p:pic>
      <p:pic>
        <p:nvPicPr>
          <p:cNvPr id="293" name="Google Shape;293;p31"/>
          <p:cNvPicPr preferRelativeResize="0"/>
          <p:nvPr/>
        </p:nvPicPr>
        <p:blipFill>
          <a:blip r:embed="rId4">
            <a:alphaModFix/>
          </a:blip>
          <a:stretch>
            <a:fillRect/>
          </a:stretch>
        </p:blipFill>
        <p:spPr>
          <a:xfrm>
            <a:off x="4455325" y="1720950"/>
            <a:ext cx="4019725" cy="3019150"/>
          </a:xfrm>
          <a:prstGeom prst="rect">
            <a:avLst/>
          </a:prstGeom>
          <a:noFill/>
          <a:ln>
            <a:noFill/>
          </a:ln>
        </p:spPr>
      </p:pic>
      <p:sp>
        <p:nvSpPr>
          <p:cNvPr id="294" name="Google Shape;294;p31"/>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Cosmic ray accelerator dynamics</a:t>
            </a:r>
            <a:endParaRPr/>
          </a:p>
        </p:txBody>
      </p:sp>
      <p:sp>
        <p:nvSpPr>
          <p:cNvPr id="295" name="Google Shape;295;p31"/>
          <p:cNvSpPr txBox="1"/>
          <p:nvPr/>
        </p:nvSpPr>
        <p:spPr>
          <a:xfrm>
            <a:off x="0" y="652375"/>
            <a:ext cx="8667900" cy="1193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Low-energy cutoff may indicate sensitivity to p-p vs p-𝛾 neutrino emission</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Neutrino energy constrains photon field at source, could indicate correlation with MeV/X-ray bright objects</a:t>
            </a:r>
            <a:endParaRPr sz="1800">
              <a:solidFill>
                <a:schemeClr val="dk2"/>
              </a:solidFill>
            </a:endParaRPr>
          </a:p>
          <a:p>
            <a:pPr indent="0" lvl="0" marL="457200" rtl="0" algn="l">
              <a:spcBef>
                <a:spcPts val="0"/>
              </a:spcBef>
              <a:spcAft>
                <a:spcPts val="0"/>
              </a:spcAft>
              <a:buNone/>
            </a:pPr>
            <a:r>
              <a:t/>
            </a:r>
            <a:endParaRPr sz="1800">
              <a:solidFill>
                <a:schemeClr val="dk2"/>
              </a:solidFill>
            </a:endParaRPr>
          </a:p>
          <a:p>
            <a:pPr indent="0" lvl="0" marL="457200" rtl="0" algn="l">
              <a:spcBef>
                <a:spcPts val="0"/>
              </a:spcBef>
              <a:spcAft>
                <a:spcPts val="0"/>
              </a:spcAft>
              <a:buNone/>
            </a:pPr>
            <a:br>
              <a:rPr lang="en" sz="1800">
                <a:solidFill>
                  <a:schemeClr val="dk2"/>
                </a:solidFill>
              </a:rPr>
            </a:b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296" name="Google Shape;29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31"/>
          <p:cNvSpPr txBox="1"/>
          <p:nvPr/>
        </p:nvSpPr>
        <p:spPr>
          <a:xfrm>
            <a:off x="1495700" y="4767700"/>
            <a:ext cx="252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2"/>
                </a:solidFill>
              </a:rPr>
              <a:t>Murase et al Phys. Rev. Lett. 116, 071101</a:t>
            </a:r>
            <a:endParaRPr sz="900">
              <a:solidFill>
                <a:schemeClr val="dk2"/>
              </a:solidFill>
            </a:endParaRPr>
          </a:p>
          <a:p>
            <a:pPr indent="0" lvl="0" marL="457200" rtl="0" algn="l">
              <a:lnSpc>
                <a:spcPct val="50000"/>
              </a:lnSpc>
              <a:spcBef>
                <a:spcPts val="0"/>
              </a:spcBef>
              <a:spcAft>
                <a:spcPts val="0"/>
              </a:spcAft>
              <a:buNone/>
            </a:pPr>
            <a:r>
              <a:t/>
            </a:r>
            <a:endParaRPr sz="1800">
              <a:solidFill>
                <a:schemeClr val="dk2"/>
              </a:solidFill>
            </a:endParaRPr>
          </a:p>
        </p:txBody>
      </p:sp>
      <p:sp>
        <p:nvSpPr>
          <p:cNvPr id="298" name="Google Shape;298;p31"/>
          <p:cNvSpPr txBox="1"/>
          <p:nvPr/>
        </p:nvSpPr>
        <p:spPr>
          <a:xfrm>
            <a:off x="5815775" y="4767700"/>
            <a:ext cx="1718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2"/>
                </a:solidFill>
              </a:rPr>
              <a:t> Fang et al 2022 ApJ 933 190</a:t>
            </a:r>
            <a:endParaRPr sz="900">
              <a:solidFill>
                <a:schemeClr val="dk2"/>
              </a:solidFill>
            </a:endParaRPr>
          </a:p>
          <a:p>
            <a:pPr indent="0" lvl="0" marL="457200" rtl="0" algn="l">
              <a:lnSpc>
                <a:spcPct val="50000"/>
              </a:lnSpc>
              <a:spcBef>
                <a:spcPts val="0"/>
              </a:spcBef>
              <a:spcAft>
                <a:spcPts val="0"/>
              </a:spcAft>
              <a:buNone/>
            </a:pPr>
            <a:r>
              <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2"/>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Neutrino flavor measurements</a:t>
            </a:r>
            <a:endParaRPr/>
          </a:p>
        </p:txBody>
      </p:sp>
      <p:sp>
        <p:nvSpPr>
          <p:cNvPr id="304" name="Google Shape;304;p32"/>
          <p:cNvSpPr txBox="1"/>
          <p:nvPr>
            <p:ph idx="1" type="body"/>
          </p:nvPr>
        </p:nvSpPr>
        <p:spPr>
          <a:xfrm>
            <a:off x="0" y="619375"/>
            <a:ext cx="4851000" cy="39495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Discovery of astrophysical tau neutrino flux, with 7 candidate events in PRL132, 151001, (2024). </a:t>
            </a:r>
            <a:br>
              <a:rPr lang="en"/>
            </a:br>
            <a:endParaRPr/>
          </a:p>
          <a:p>
            <a:pPr indent="-342900" lvl="0" marL="457200" rtl="0" algn="l">
              <a:spcBef>
                <a:spcPts val="0"/>
              </a:spcBef>
              <a:spcAft>
                <a:spcPts val="0"/>
              </a:spcAft>
              <a:buSzPts val="1800"/>
              <a:buChar char="●"/>
            </a:pPr>
            <a:r>
              <a:rPr lang="en"/>
              <a:t>MESE dataset used to study ratio of neutrino flavors at Earth</a:t>
            </a:r>
            <a:br>
              <a:rPr lang="en"/>
            </a:br>
            <a:endParaRPr/>
          </a:p>
          <a:p>
            <a:pPr indent="-342900" lvl="0" marL="457200" rtl="0" algn="l">
              <a:spcBef>
                <a:spcPts val="0"/>
              </a:spcBef>
              <a:spcAft>
                <a:spcPts val="0"/>
              </a:spcAft>
              <a:buSzPts val="1800"/>
              <a:buChar char="●"/>
            </a:pPr>
            <a:r>
              <a:rPr lang="en"/>
              <a:t>Consistent with models assuming neutrino production via pion decay, and oscillation over cosmic distances</a:t>
            </a:r>
            <a:br>
              <a:rPr lang="en"/>
            </a:br>
            <a:endParaRPr/>
          </a:p>
          <a:p>
            <a:pPr indent="-342900" lvl="0" marL="457200" rtl="0" algn="l">
              <a:spcBef>
                <a:spcPts val="0"/>
              </a:spcBef>
              <a:spcAft>
                <a:spcPts val="0"/>
              </a:spcAft>
              <a:buSzPts val="1800"/>
              <a:buChar char="●"/>
            </a:pPr>
            <a:r>
              <a:rPr lang="en"/>
              <a:t>No evidence for interactions beyond Standard Model predictions</a:t>
            </a:r>
            <a:endParaRPr/>
          </a:p>
        </p:txBody>
      </p:sp>
      <p:sp>
        <p:nvSpPr>
          <p:cNvPr id="305" name="Google Shape;305;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32"/>
          <p:cNvSpPr txBox="1"/>
          <p:nvPr/>
        </p:nvSpPr>
        <p:spPr>
          <a:xfrm>
            <a:off x="5329363" y="45108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Phys. Rev. Lett. 137, 081002</a:t>
            </a:r>
            <a:endParaRPr/>
          </a:p>
        </p:txBody>
      </p:sp>
      <p:pic>
        <p:nvPicPr>
          <p:cNvPr id="307" name="Google Shape;307;p32"/>
          <p:cNvPicPr preferRelativeResize="0"/>
          <p:nvPr/>
        </p:nvPicPr>
        <p:blipFill>
          <a:blip r:embed="rId4">
            <a:alphaModFix/>
          </a:blip>
          <a:stretch>
            <a:fillRect/>
          </a:stretch>
        </p:blipFill>
        <p:spPr>
          <a:xfrm>
            <a:off x="4851000" y="403850"/>
            <a:ext cx="3938601" cy="41069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3"/>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IceCube’s Highest Energy Event</a:t>
            </a:r>
            <a:endParaRPr/>
          </a:p>
        </p:txBody>
      </p:sp>
      <p:sp>
        <p:nvSpPr>
          <p:cNvPr id="313" name="Google Shape;313;p33"/>
          <p:cNvSpPr txBox="1"/>
          <p:nvPr>
            <p:ph idx="1" type="body"/>
          </p:nvPr>
        </p:nvSpPr>
        <p:spPr>
          <a:xfrm>
            <a:off x="4577575" y="136150"/>
            <a:ext cx="4572000" cy="13935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IC190331A: Starting Track in HESE sample, reconstructed energy 4.8 PeV</a:t>
            </a:r>
            <a:endParaRPr/>
          </a:p>
          <a:p>
            <a:pPr indent="-342900" lvl="0" marL="457200" rtl="0" algn="l">
              <a:spcBef>
                <a:spcPts val="0"/>
              </a:spcBef>
              <a:spcAft>
                <a:spcPts val="0"/>
              </a:spcAft>
              <a:buSzPts val="1800"/>
              <a:buChar char="●"/>
            </a:pPr>
            <a:r>
              <a:rPr lang="en"/>
              <a:t>Primary neutrino energy*:11.4 PeV</a:t>
            </a:r>
            <a:br>
              <a:rPr lang="en"/>
            </a:br>
            <a:endParaRPr/>
          </a:p>
        </p:txBody>
      </p:sp>
      <p:pic>
        <p:nvPicPr>
          <p:cNvPr id="314" name="Google Shape;314;p33"/>
          <p:cNvPicPr preferRelativeResize="0"/>
          <p:nvPr/>
        </p:nvPicPr>
        <p:blipFill rotWithShape="1">
          <a:blip r:embed="rId3">
            <a:alphaModFix/>
          </a:blip>
          <a:srcRect b="0" l="0" r="5321" t="0"/>
          <a:stretch/>
        </p:blipFill>
        <p:spPr>
          <a:xfrm>
            <a:off x="226525" y="572700"/>
            <a:ext cx="4007374" cy="4580374"/>
          </a:xfrm>
          <a:prstGeom prst="rect">
            <a:avLst/>
          </a:prstGeom>
          <a:noFill/>
          <a:ln>
            <a:noFill/>
          </a:ln>
        </p:spPr>
      </p:pic>
      <p:sp>
        <p:nvSpPr>
          <p:cNvPr id="315" name="Google Shape;315;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16" name="Google Shape;316;p33"/>
          <p:cNvPicPr preferRelativeResize="0"/>
          <p:nvPr/>
        </p:nvPicPr>
        <p:blipFill>
          <a:blip r:embed="rId4">
            <a:alphaModFix/>
          </a:blip>
          <a:stretch>
            <a:fillRect/>
          </a:stretch>
        </p:blipFill>
        <p:spPr>
          <a:xfrm>
            <a:off x="4763275" y="1529653"/>
            <a:ext cx="3895800" cy="3039047"/>
          </a:xfrm>
          <a:prstGeom prst="rect">
            <a:avLst/>
          </a:prstGeom>
          <a:noFill/>
          <a:ln>
            <a:noFill/>
          </a:ln>
        </p:spPr>
      </p:pic>
      <p:sp>
        <p:nvSpPr>
          <p:cNvPr id="317" name="Google Shape;317;p33"/>
          <p:cNvSpPr txBox="1"/>
          <p:nvPr/>
        </p:nvSpPr>
        <p:spPr>
          <a:xfrm>
            <a:off x="4233900" y="4457700"/>
            <a:ext cx="4787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2"/>
                </a:solidFill>
              </a:rPr>
              <a:t>*Most probable neutrino energy when assuming a BPL spectrum (𝛄</a:t>
            </a:r>
            <a:r>
              <a:rPr baseline="-25000" lang="en" sz="1600">
                <a:solidFill>
                  <a:schemeClr val="dk2"/>
                </a:solidFill>
              </a:rPr>
              <a:t>1</a:t>
            </a:r>
            <a:r>
              <a:rPr lang="en" sz="1600">
                <a:solidFill>
                  <a:schemeClr val="dk2"/>
                </a:solidFill>
              </a:rPr>
              <a:t> ,𝛄</a:t>
            </a:r>
            <a:r>
              <a:rPr baseline="-25000" lang="en" sz="1600">
                <a:solidFill>
                  <a:schemeClr val="dk2"/>
                </a:solidFill>
              </a:rPr>
              <a:t>2</a:t>
            </a:r>
            <a:r>
              <a:rPr lang="en" sz="1600">
                <a:solidFill>
                  <a:schemeClr val="dk2"/>
                </a:solidFill>
              </a:rPr>
              <a:t>)=(1.72,2.84) [</a:t>
            </a:r>
            <a:r>
              <a:rPr lang="en" sz="1600" u="sng">
                <a:solidFill>
                  <a:schemeClr val="hlink"/>
                </a:solidFill>
                <a:hlinkClick r:id="rId5"/>
              </a:rPr>
              <a:t>Data Release</a:t>
            </a:r>
            <a:r>
              <a:rPr lang="en" sz="1600">
                <a:solidFill>
                  <a:schemeClr val="dk2"/>
                </a:solidFill>
              </a:rPr>
              <a:t>]</a:t>
            </a:r>
            <a:endParaRPr sz="1600">
              <a:solidFill>
                <a:schemeClr val="dk2"/>
              </a:solidFill>
            </a:endParaRPr>
          </a:p>
        </p:txBody>
      </p:sp>
      <p:sp>
        <p:nvSpPr>
          <p:cNvPr id="318" name="Google Shape;318;p33"/>
          <p:cNvSpPr txBox="1"/>
          <p:nvPr/>
        </p:nvSpPr>
        <p:spPr>
          <a:xfrm>
            <a:off x="299725" y="995125"/>
            <a:ext cx="1582500" cy="215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319" name="Google Shape;319;p33"/>
          <p:cNvSpPr txBox="1"/>
          <p:nvPr/>
        </p:nvSpPr>
        <p:spPr>
          <a:xfrm>
            <a:off x="6849000" y="1098550"/>
            <a:ext cx="2172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2"/>
                </a:solidFill>
              </a:rPr>
              <a:t>PoS ICRC2023, 1030 (2023)</a:t>
            </a:r>
            <a:endParaRPr sz="1800">
              <a:solidFill>
                <a:schemeClr val="dk2"/>
              </a:solidFill>
            </a:endParaRPr>
          </a:p>
          <a:p>
            <a:pPr indent="0" lvl="0" marL="457200" rtl="0" algn="l">
              <a:lnSpc>
                <a:spcPct val="50000"/>
              </a:lnSpc>
              <a:spcBef>
                <a:spcPts val="0"/>
              </a:spcBef>
              <a:spcAft>
                <a:spcPts val="0"/>
              </a:spcAft>
              <a:buNone/>
            </a:pPr>
            <a:r>
              <a:t/>
            </a:r>
            <a:endParaRPr>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par>
                                <p:cTn fill="hold" nodeType="with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4"/>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Spectral measurements at PeV energies and beyond</a:t>
            </a:r>
            <a:endParaRPr/>
          </a:p>
        </p:txBody>
      </p:sp>
      <p:sp>
        <p:nvSpPr>
          <p:cNvPr id="325" name="Google Shape;325;p34"/>
          <p:cNvSpPr txBox="1"/>
          <p:nvPr>
            <p:ph idx="1" type="body"/>
          </p:nvPr>
        </p:nvSpPr>
        <p:spPr>
          <a:xfrm>
            <a:off x="0" y="638425"/>
            <a:ext cx="4981500" cy="4418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Gap between 1-10 PeV also probed with downgoing muon neutrino sample, finding no significant preference for a cutoff.</a:t>
            </a:r>
            <a:br>
              <a:rPr lang="en"/>
            </a:br>
            <a:endParaRPr/>
          </a:p>
          <a:p>
            <a:pPr indent="-342900" lvl="0" marL="457200" rtl="0" algn="l">
              <a:spcBef>
                <a:spcPts val="0"/>
              </a:spcBef>
              <a:spcAft>
                <a:spcPts val="0"/>
              </a:spcAft>
              <a:buSzPts val="1800"/>
              <a:buChar char="●"/>
            </a:pPr>
            <a:r>
              <a:rPr lang="en"/>
              <a:t>EHE neutrino flux measured at 1 EeV E</a:t>
            </a:r>
            <a:r>
              <a:rPr baseline="30000" lang="en"/>
              <a:t>2</a:t>
            </a:r>
            <a:r>
              <a:rPr lang="en"/>
              <a:t>ɸ</a:t>
            </a:r>
            <a:r>
              <a:rPr baseline="-25000" lang="en"/>
              <a:t>all-flavor</a:t>
            </a:r>
            <a:r>
              <a:rPr lang="en"/>
              <a:t> ~ 10</a:t>
            </a:r>
            <a:r>
              <a:rPr baseline="30000" lang="en"/>
              <a:t>-8</a:t>
            </a:r>
            <a:r>
              <a:rPr lang="en"/>
              <a:t> GeV s</a:t>
            </a:r>
            <a:r>
              <a:rPr baseline="30000" lang="en"/>
              <a:t>-1</a:t>
            </a:r>
            <a:r>
              <a:rPr lang="en"/>
              <a:t> sr</a:t>
            </a:r>
            <a:r>
              <a:rPr baseline="30000" lang="en"/>
              <a:t>-1</a:t>
            </a:r>
            <a:r>
              <a:rPr lang="en"/>
              <a:t> cm</a:t>
            </a:r>
            <a:r>
              <a:rPr baseline="30000" lang="en"/>
              <a:t>-2</a:t>
            </a:r>
            <a:r>
              <a:rPr lang="en"/>
              <a:t> </a:t>
            </a:r>
            <a:br>
              <a:rPr lang="en"/>
            </a:br>
            <a:endParaRPr/>
          </a:p>
          <a:p>
            <a:pPr indent="-342900" lvl="0" marL="457200" rtl="0" algn="l">
              <a:spcBef>
                <a:spcPts val="0"/>
              </a:spcBef>
              <a:spcAft>
                <a:spcPts val="0"/>
              </a:spcAft>
              <a:buSzPts val="1800"/>
              <a:buChar char="●"/>
            </a:pPr>
            <a:r>
              <a:rPr lang="en"/>
              <a:t>Constraints on UHECR source conditions, disfavoring 100% proton fraction from CR measurements, in agreement with Auger, TA</a:t>
            </a:r>
            <a:br>
              <a:rPr lang="en"/>
            </a:br>
            <a:endParaRPr sz="1100">
              <a:solidFill>
                <a:schemeClr val="dk1"/>
              </a:solidFill>
            </a:endParaRPr>
          </a:p>
          <a:p>
            <a:pPr indent="-342900" lvl="0" marL="457200" rtl="0" algn="l">
              <a:spcBef>
                <a:spcPts val="0"/>
              </a:spcBef>
              <a:spcAft>
                <a:spcPts val="0"/>
              </a:spcAft>
              <a:buSzPts val="1800"/>
              <a:buChar char="●"/>
            </a:pPr>
            <a:r>
              <a:rPr lang="en"/>
              <a:t>KM3NeT observation of 220 PeV neutrino at 2.9σ tension with IceCube EHE measurements</a:t>
            </a:r>
            <a:endParaRPr/>
          </a:p>
        </p:txBody>
      </p:sp>
      <p:sp>
        <p:nvSpPr>
          <p:cNvPr id="326" name="Google Shape;326;p34"/>
          <p:cNvSpPr txBox="1"/>
          <p:nvPr/>
        </p:nvSpPr>
        <p:spPr>
          <a:xfrm>
            <a:off x="6081925" y="4827875"/>
            <a:ext cx="3126000" cy="177600"/>
          </a:xfrm>
          <a:prstGeom prst="rect">
            <a:avLst/>
          </a:prstGeom>
          <a:noFill/>
          <a:ln>
            <a:noFill/>
          </a:ln>
        </p:spPr>
        <p:txBody>
          <a:bodyPr anchorCtr="0" anchor="t" bIns="91425" lIns="91425" spcFirstLastPara="1" rIns="91425" wrap="square" tIns="91425">
            <a:noAutofit/>
          </a:bodyPr>
          <a:lstStyle/>
          <a:p>
            <a:pPr indent="0" lvl="0" marL="101600" rtl="0" algn="l">
              <a:lnSpc>
                <a:spcPct val="115000"/>
              </a:lnSpc>
              <a:spcBef>
                <a:spcPts val="0"/>
              </a:spcBef>
              <a:spcAft>
                <a:spcPts val="0"/>
              </a:spcAft>
              <a:buClr>
                <a:schemeClr val="dk1"/>
              </a:buClr>
              <a:buSzPts val="1100"/>
              <a:buFont typeface="Arial"/>
              <a:buNone/>
            </a:pPr>
            <a:r>
              <a:rPr lang="en" sz="1100" u="sng">
                <a:solidFill>
                  <a:schemeClr val="hlink"/>
                </a:solidFill>
                <a:hlinkClick r:id="rId3"/>
              </a:rPr>
              <a:t>Phys. Rev. Lett. 135, 031001 (2025)</a:t>
            </a:r>
            <a:endParaRPr sz="1100">
              <a:solidFill>
                <a:schemeClr val="dk1"/>
              </a:solidFill>
            </a:endParaRPr>
          </a:p>
          <a:p>
            <a:pPr indent="0" lvl="0" marL="0" marR="114300" rtl="0" algn="r">
              <a:lnSpc>
                <a:spcPct val="106666"/>
              </a:lnSpc>
              <a:spcBef>
                <a:spcPts val="0"/>
              </a:spcBef>
              <a:spcAft>
                <a:spcPts val="0"/>
              </a:spcAft>
              <a:buClr>
                <a:schemeClr val="dk1"/>
              </a:buClr>
              <a:buSzPts val="1100"/>
              <a:buFont typeface="Arial"/>
              <a:buNone/>
            </a:pPr>
            <a:r>
              <a:t/>
            </a:r>
            <a:endParaRPr sz="900">
              <a:solidFill>
                <a:schemeClr val="dk1"/>
              </a:solidFill>
            </a:endParaRPr>
          </a:p>
          <a:p>
            <a:pPr indent="0" lvl="0" marL="0" rtl="0" algn="l">
              <a:spcBef>
                <a:spcPts val="0"/>
              </a:spcBef>
              <a:spcAft>
                <a:spcPts val="0"/>
              </a:spcAft>
              <a:buNone/>
            </a:pPr>
            <a:r>
              <a:t/>
            </a:r>
            <a:endParaRPr sz="1800">
              <a:solidFill>
                <a:schemeClr val="dk2"/>
              </a:solidFill>
            </a:endParaRPr>
          </a:p>
        </p:txBody>
      </p:sp>
      <p:sp>
        <p:nvSpPr>
          <p:cNvPr id="327" name="Google Shape;327;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28" name="Google Shape;328;p34"/>
          <p:cNvPicPr preferRelativeResize="0"/>
          <p:nvPr/>
        </p:nvPicPr>
        <p:blipFill>
          <a:blip r:embed="rId4">
            <a:alphaModFix/>
          </a:blip>
          <a:stretch>
            <a:fillRect/>
          </a:stretch>
        </p:blipFill>
        <p:spPr>
          <a:xfrm>
            <a:off x="4981511" y="954513"/>
            <a:ext cx="4162965" cy="37862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5"/>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Deep Inelastic Scattering Inelasticity measurements</a:t>
            </a:r>
            <a:endParaRPr/>
          </a:p>
        </p:txBody>
      </p:sp>
      <p:sp>
        <p:nvSpPr>
          <p:cNvPr id="334" name="Google Shape;334;p35"/>
          <p:cNvSpPr txBox="1"/>
          <p:nvPr>
            <p:ph idx="1" type="body"/>
          </p:nvPr>
        </p:nvSpPr>
        <p:spPr>
          <a:xfrm>
            <a:off x="311700" y="572700"/>
            <a:ext cx="8331600" cy="14022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Inelasticity measurements from energy ranges linking accelerator measurements to natural sources</a:t>
            </a:r>
            <a:br>
              <a:rPr lang="en"/>
            </a:br>
            <a:endParaRPr/>
          </a:p>
          <a:p>
            <a:pPr indent="-342900" lvl="0" marL="457200" rtl="0" algn="l">
              <a:spcBef>
                <a:spcPts val="0"/>
              </a:spcBef>
              <a:spcAft>
                <a:spcPts val="0"/>
              </a:spcAft>
              <a:buSzPts val="1800"/>
              <a:buChar char="●"/>
            </a:pPr>
            <a:r>
              <a:rPr lang="en"/>
              <a:t>IceCube Upgrade expected to extend threshold below 80 GeV</a:t>
            </a:r>
            <a:endParaRPr/>
          </a:p>
        </p:txBody>
      </p:sp>
      <p:sp>
        <p:nvSpPr>
          <p:cNvPr id="335" name="Google Shape;335;p35"/>
          <p:cNvSpPr txBox="1"/>
          <p:nvPr/>
        </p:nvSpPr>
        <p:spPr>
          <a:xfrm>
            <a:off x="7328525" y="4534575"/>
            <a:ext cx="1436700" cy="3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r:id="rId3"/>
              </a:rPr>
              <a:t>DOI</a:t>
            </a:r>
            <a:endParaRPr sz="1800">
              <a:solidFill>
                <a:schemeClr val="dk2"/>
              </a:solidFill>
            </a:endParaRPr>
          </a:p>
        </p:txBody>
      </p:sp>
      <p:pic>
        <p:nvPicPr>
          <p:cNvPr id="336" name="Google Shape;336;p35"/>
          <p:cNvPicPr preferRelativeResize="0"/>
          <p:nvPr/>
        </p:nvPicPr>
        <p:blipFill>
          <a:blip r:embed="rId4">
            <a:alphaModFix/>
          </a:blip>
          <a:stretch>
            <a:fillRect/>
          </a:stretch>
        </p:blipFill>
        <p:spPr>
          <a:xfrm>
            <a:off x="4950867" y="1826675"/>
            <a:ext cx="4040733" cy="2742150"/>
          </a:xfrm>
          <a:prstGeom prst="rect">
            <a:avLst/>
          </a:prstGeom>
          <a:noFill/>
          <a:ln>
            <a:noFill/>
          </a:ln>
        </p:spPr>
      </p:pic>
      <p:sp>
        <p:nvSpPr>
          <p:cNvPr id="337" name="Google Shape;33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35"/>
          <p:cNvSpPr txBox="1"/>
          <p:nvPr/>
        </p:nvSpPr>
        <p:spPr>
          <a:xfrm>
            <a:off x="7067775" y="2042400"/>
            <a:ext cx="2160600" cy="197400"/>
          </a:xfrm>
          <a:prstGeom prst="rect">
            <a:avLst/>
          </a:prstGeom>
          <a:noFill/>
          <a:ln>
            <a:noFill/>
          </a:ln>
        </p:spPr>
        <p:txBody>
          <a:bodyPr anchorCtr="0" anchor="t" bIns="91425" lIns="91425" spcFirstLastPara="1" rIns="91425" wrap="square" tIns="91425">
            <a:noAutofit/>
          </a:bodyPr>
          <a:lstStyle/>
          <a:p>
            <a:pPr indent="0" lvl="0" marL="101600" rtl="0" algn="l">
              <a:lnSpc>
                <a:spcPct val="115000"/>
              </a:lnSpc>
              <a:spcBef>
                <a:spcPts val="0"/>
              </a:spcBef>
              <a:spcAft>
                <a:spcPts val="0"/>
              </a:spcAft>
              <a:buNone/>
            </a:pPr>
            <a:r>
              <a:rPr lang="en" sz="1100">
                <a:solidFill>
                  <a:srgbClr val="CB6D04"/>
                </a:solidFill>
              </a:rPr>
              <a:t>IceCube Preliminary</a:t>
            </a:r>
            <a:endParaRPr sz="1100">
              <a:solidFill>
                <a:srgbClr val="CB6D04"/>
              </a:solidFill>
            </a:endParaRPr>
          </a:p>
          <a:p>
            <a:pPr indent="0" lvl="0" marL="0" marR="114300" rtl="0" algn="r">
              <a:lnSpc>
                <a:spcPct val="106666"/>
              </a:lnSpc>
              <a:spcBef>
                <a:spcPts val="0"/>
              </a:spcBef>
              <a:spcAft>
                <a:spcPts val="0"/>
              </a:spcAft>
              <a:buNone/>
            </a:pPr>
            <a:r>
              <a:t/>
            </a:r>
            <a:endParaRPr sz="900">
              <a:solidFill>
                <a:srgbClr val="CB6D04"/>
              </a:solidFill>
            </a:endParaRPr>
          </a:p>
          <a:p>
            <a:pPr indent="0" lvl="0" marL="0" rtl="0" algn="l">
              <a:spcBef>
                <a:spcPts val="0"/>
              </a:spcBef>
              <a:spcAft>
                <a:spcPts val="0"/>
              </a:spcAft>
              <a:buNone/>
            </a:pPr>
            <a:r>
              <a:t/>
            </a:r>
            <a:endParaRPr sz="1800">
              <a:solidFill>
                <a:srgbClr val="CB6D04"/>
              </a:solidFill>
            </a:endParaRPr>
          </a:p>
        </p:txBody>
      </p:sp>
      <p:pic>
        <p:nvPicPr>
          <p:cNvPr id="339" name="Google Shape;339;p35"/>
          <p:cNvPicPr preferRelativeResize="0"/>
          <p:nvPr/>
        </p:nvPicPr>
        <p:blipFill>
          <a:blip r:embed="rId5">
            <a:alphaModFix/>
          </a:blip>
          <a:stretch>
            <a:fillRect/>
          </a:stretch>
        </p:blipFill>
        <p:spPr>
          <a:xfrm>
            <a:off x="-25800" y="1906500"/>
            <a:ext cx="4976686" cy="2799374"/>
          </a:xfrm>
          <a:prstGeom prst="rect">
            <a:avLst/>
          </a:prstGeom>
          <a:noFill/>
          <a:ln>
            <a:noFill/>
          </a:ln>
        </p:spPr>
      </p:pic>
      <p:sp>
        <p:nvSpPr>
          <p:cNvPr id="340" name="Google Shape;340;p35"/>
          <p:cNvSpPr txBox="1"/>
          <p:nvPr/>
        </p:nvSpPr>
        <p:spPr>
          <a:xfrm>
            <a:off x="3259275" y="2042400"/>
            <a:ext cx="1594800" cy="197400"/>
          </a:xfrm>
          <a:prstGeom prst="rect">
            <a:avLst/>
          </a:prstGeom>
          <a:noFill/>
          <a:ln>
            <a:noFill/>
          </a:ln>
        </p:spPr>
        <p:txBody>
          <a:bodyPr anchorCtr="0" anchor="t" bIns="91425" lIns="91425" spcFirstLastPara="1" rIns="91425" wrap="square" tIns="91425">
            <a:noAutofit/>
          </a:bodyPr>
          <a:lstStyle/>
          <a:p>
            <a:pPr indent="0" lvl="0" marL="101600" rtl="0" algn="l">
              <a:lnSpc>
                <a:spcPct val="115000"/>
              </a:lnSpc>
              <a:spcBef>
                <a:spcPts val="0"/>
              </a:spcBef>
              <a:spcAft>
                <a:spcPts val="0"/>
              </a:spcAft>
              <a:buNone/>
            </a:pPr>
            <a:r>
              <a:rPr lang="en" sz="1100">
                <a:solidFill>
                  <a:srgbClr val="CB6D04"/>
                </a:solidFill>
              </a:rPr>
              <a:t>IceCube Preliminary</a:t>
            </a:r>
            <a:endParaRPr sz="1100">
              <a:solidFill>
                <a:srgbClr val="CB6D04"/>
              </a:solidFill>
            </a:endParaRPr>
          </a:p>
          <a:p>
            <a:pPr indent="0" lvl="0" marL="0" marR="114300" rtl="0" algn="r">
              <a:lnSpc>
                <a:spcPct val="106666"/>
              </a:lnSpc>
              <a:spcBef>
                <a:spcPts val="0"/>
              </a:spcBef>
              <a:spcAft>
                <a:spcPts val="0"/>
              </a:spcAft>
              <a:buNone/>
            </a:pPr>
            <a:r>
              <a:t/>
            </a:r>
            <a:endParaRPr sz="900">
              <a:solidFill>
                <a:srgbClr val="CB6D04"/>
              </a:solidFill>
            </a:endParaRPr>
          </a:p>
          <a:p>
            <a:pPr indent="0" lvl="0" marL="0" rtl="0" algn="l">
              <a:spcBef>
                <a:spcPts val="0"/>
              </a:spcBef>
              <a:spcAft>
                <a:spcPts val="0"/>
              </a:spcAft>
              <a:buNone/>
            </a:pPr>
            <a:r>
              <a:t/>
            </a:r>
            <a:endParaRPr sz="1800">
              <a:solidFill>
                <a:srgbClr val="CB6D04"/>
              </a:solidFill>
            </a:endParaRPr>
          </a:p>
        </p:txBody>
      </p:sp>
      <p:sp>
        <p:nvSpPr>
          <p:cNvPr id="341" name="Google Shape;341;p35"/>
          <p:cNvSpPr txBox="1"/>
          <p:nvPr/>
        </p:nvSpPr>
        <p:spPr>
          <a:xfrm>
            <a:off x="1212700" y="45345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6"/>
              </a:rPr>
              <a:t>C. Hill, TEVPA 2026</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6"/>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347" name="Google Shape;347;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Multimessenger Astronomy at IceCube</a:t>
            </a:r>
            <a:br>
              <a:rPr lang="en"/>
            </a:br>
            <a:endParaRPr/>
          </a:p>
          <a:p>
            <a:pPr indent="-342900" lvl="0" marL="457200" rtl="0" algn="l">
              <a:spcBef>
                <a:spcPts val="0"/>
              </a:spcBef>
              <a:spcAft>
                <a:spcPts val="0"/>
              </a:spcAft>
              <a:buSzPts val="1800"/>
              <a:buChar char="●"/>
            </a:pPr>
            <a:r>
              <a:rPr lang="en"/>
              <a:t>Event Reconstructions with IceCube</a:t>
            </a:r>
            <a:br>
              <a:rPr lang="en"/>
            </a:br>
            <a:endParaRPr/>
          </a:p>
          <a:p>
            <a:pPr indent="-342900" lvl="0" marL="457200" rtl="0" algn="l">
              <a:spcBef>
                <a:spcPts val="0"/>
              </a:spcBef>
              <a:spcAft>
                <a:spcPts val="0"/>
              </a:spcAft>
              <a:buSzPts val="1800"/>
              <a:buChar char="●"/>
            </a:pPr>
            <a:r>
              <a:rPr lang="en"/>
              <a:t>Measurements of the Diffuse Neutrino Spectrum</a:t>
            </a:r>
            <a:br>
              <a:rPr lang="en"/>
            </a:br>
            <a:endParaRPr/>
          </a:p>
          <a:p>
            <a:pPr indent="-342900" lvl="0" marL="457200" rtl="0" algn="l">
              <a:spcBef>
                <a:spcPts val="0"/>
              </a:spcBef>
              <a:spcAft>
                <a:spcPts val="0"/>
              </a:spcAft>
              <a:buSzPts val="1800"/>
              <a:buChar char="●"/>
            </a:pPr>
            <a:r>
              <a:rPr b="1" lang="en"/>
              <a:t>Studies of Neutrino Sources</a:t>
            </a:r>
            <a:br>
              <a:rPr b="1" lang="en"/>
            </a:br>
            <a:endParaRPr b="1"/>
          </a:p>
          <a:p>
            <a:pPr indent="-342900" lvl="0" marL="457200" rtl="0" algn="l">
              <a:spcBef>
                <a:spcPts val="0"/>
              </a:spcBef>
              <a:spcAft>
                <a:spcPts val="0"/>
              </a:spcAft>
              <a:buSzPts val="1800"/>
              <a:buChar char="●"/>
            </a:pPr>
            <a:r>
              <a:rPr lang="en"/>
              <a:t>Outlook</a:t>
            </a:r>
            <a:endParaRPr/>
          </a:p>
        </p:txBody>
      </p:sp>
      <p:sp>
        <p:nvSpPr>
          <p:cNvPr id="348" name="Google Shape;348;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7"/>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Milky Way as a neutrino source</a:t>
            </a:r>
            <a:endParaRPr/>
          </a:p>
        </p:txBody>
      </p:sp>
      <p:sp>
        <p:nvSpPr>
          <p:cNvPr id="354" name="Google Shape;354;p37"/>
          <p:cNvSpPr txBox="1"/>
          <p:nvPr>
            <p:ph idx="1" type="body"/>
          </p:nvPr>
        </p:nvSpPr>
        <p:spPr>
          <a:xfrm>
            <a:off x="0" y="418775"/>
            <a:ext cx="3207000" cy="4244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novel cascade event selection, created using deep learning </a:t>
            </a:r>
            <a:r>
              <a:rPr lang="en"/>
              <a:t>techniques,</a:t>
            </a:r>
            <a:r>
              <a:rPr lang="en"/>
              <a:t> was able to find evidence for galactic neutrino emission at 4.5σ</a:t>
            </a:r>
            <a:br>
              <a:rPr lang="en"/>
            </a:br>
            <a:endParaRPr/>
          </a:p>
          <a:p>
            <a:pPr indent="-342900" lvl="0" marL="457200" rtl="0" algn="l">
              <a:spcBef>
                <a:spcPts val="0"/>
              </a:spcBef>
              <a:spcAft>
                <a:spcPts val="0"/>
              </a:spcAft>
              <a:buSzPts val="1800"/>
              <a:buChar char="●"/>
            </a:pPr>
            <a:r>
              <a:rPr lang="en"/>
              <a:t>Incorporation of track </a:t>
            </a:r>
            <a:r>
              <a:rPr lang="en"/>
              <a:t>signatures and improved ice modelling leads to 5.7σ post trial significance: </a:t>
            </a:r>
            <a:r>
              <a:rPr lang="en" u="sng">
                <a:solidFill>
                  <a:schemeClr val="hlink"/>
                </a:solidFill>
                <a:hlinkClick r:id="rId3"/>
              </a:rPr>
              <a:t>Link</a:t>
            </a:r>
            <a:endParaRPr/>
          </a:p>
        </p:txBody>
      </p:sp>
      <p:sp>
        <p:nvSpPr>
          <p:cNvPr id="355" name="Google Shape;355;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56" name="Google Shape;356;p37"/>
          <p:cNvSpPr txBox="1"/>
          <p:nvPr/>
        </p:nvSpPr>
        <p:spPr>
          <a:xfrm>
            <a:off x="5198950" y="4797300"/>
            <a:ext cx="30000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latin typeface="Roboto"/>
                <a:ea typeface="Roboto"/>
                <a:cs typeface="Roboto"/>
                <a:sym typeface="Roboto"/>
                <a:hlinkClick r:id="rId4"/>
              </a:rPr>
              <a:t>Science 380, 1338 (2023)</a:t>
            </a:r>
            <a:endParaRPr/>
          </a:p>
        </p:txBody>
      </p:sp>
      <p:pic>
        <p:nvPicPr>
          <p:cNvPr id="357" name="Google Shape;357;p37"/>
          <p:cNvPicPr preferRelativeResize="0"/>
          <p:nvPr/>
        </p:nvPicPr>
        <p:blipFill>
          <a:blip r:embed="rId5">
            <a:alphaModFix/>
          </a:blip>
          <a:stretch>
            <a:fillRect/>
          </a:stretch>
        </p:blipFill>
        <p:spPr>
          <a:xfrm>
            <a:off x="3206998" y="1106838"/>
            <a:ext cx="5874227" cy="28682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8"/>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Neutrino emission from NGC 1068</a:t>
            </a:r>
            <a:endParaRPr/>
          </a:p>
        </p:txBody>
      </p:sp>
      <p:sp>
        <p:nvSpPr>
          <p:cNvPr id="363" name="Google Shape;363;p38"/>
          <p:cNvSpPr txBox="1"/>
          <p:nvPr>
            <p:ph idx="1" type="body"/>
          </p:nvPr>
        </p:nvSpPr>
        <p:spPr>
          <a:xfrm>
            <a:off x="0" y="418775"/>
            <a:ext cx="9144000" cy="1744500"/>
          </a:xfrm>
          <a:prstGeom prst="rect">
            <a:avLst/>
          </a:prstGeom>
        </p:spPr>
        <p:txBody>
          <a:bodyPr anchorCtr="0" anchor="t" bIns="91425" lIns="91425" spcFirstLastPara="1" rIns="91425" wrap="square" tIns="91425">
            <a:normAutofit fontScale="85000" lnSpcReduction="10000"/>
          </a:bodyPr>
          <a:lstStyle/>
          <a:p>
            <a:pPr indent="-325755" lvl="0" marL="457200" rtl="0" algn="l">
              <a:spcBef>
                <a:spcPts val="0"/>
              </a:spcBef>
              <a:spcAft>
                <a:spcPts val="0"/>
              </a:spcAft>
              <a:buSzPct val="100000"/>
              <a:buChar char="●"/>
            </a:pPr>
            <a:r>
              <a:rPr lang="en"/>
              <a:t>Neutrinos are observed from sources where ambient matter may occlude GeV gamma rays, but which may be bright in the MeV or X-ray regime.</a:t>
            </a:r>
            <a:br>
              <a:rPr lang="en"/>
            </a:br>
            <a:endParaRPr/>
          </a:p>
          <a:p>
            <a:pPr indent="-325755" lvl="0" marL="457200" rtl="0" algn="l">
              <a:spcBef>
                <a:spcPts val="0"/>
              </a:spcBef>
              <a:spcAft>
                <a:spcPts val="0"/>
              </a:spcAft>
              <a:buSzPct val="100000"/>
              <a:buChar char="●"/>
            </a:pPr>
            <a:r>
              <a:rPr lang="en"/>
              <a:t>IceCube observed neutrinos from the Seyfert galaxy NGC 1068 with a significance of 4.2σ, with the observed flux exceeding gamma-ray predictions by at least two orders of magnitude.</a:t>
            </a:r>
            <a:br>
              <a:rPr lang="en"/>
            </a:br>
            <a:endParaRPr/>
          </a:p>
        </p:txBody>
      </p:sp>
      <p:sp>
        <p:nvSpPr>
          <p:cNvPr id="364" name="Google Shape;364;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65" name="Google Shape;365;p38"/>
          <p:cNvPicPr preferRelativeResize="0"/>
          <p:nvPr/>
        </p:nvPicPr>
        <p:blipFill>
          <a:blip r:embed="rId3">
            <a:alphaModFix/>
          </a:blip>
          <a:stretch>
            <a:fillRect/>
          </a:stretch>
        </p:blipFill>
        <p:spPr>
          <a:xfrm>
            <a:off x="1494975" y="1872463"/>
            <a:ext cx="2857500" cy="2905125"/>
          </a:xfrm>
          <a:prstGeom prst="rect">
            <a:avLst/>
          </a:prstGeom>
          <a:noFill/>
          <a:ln>
            <a:noFill/>
          </a:ln>
        </p:spPr>
      </p:pic>
      <p:sp>
        <p:nvSpPr>
          <p:cNvPr id="366" name="Google Shape;366;p38"/>
          <p:cNvSpPr txBox="1"/>
          <p:nvPr/>
        </p:nvSpPr>
        <p:spPr>
          <a:xfrm>
            <a:off x="1769950" y="47776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latin typeface="Roboto"/>
                <a:ea typeface="Roboto"/>
                <a:cs typeface="Roboto"/>
                <a:sym typeface="Roboto"/>
                <a:hlinkClick r:id="rId4"/>
              </a:rPr>
              <a:t> R. Abbasi </a:t>
            </a:r>
            <a:r>
              <a:rPr i="1" lang="en" sz="1050" u="sng">
                <a:solidFill>
                  <a:schemeClr val="hlink"/>
                </a:solidFill>
                <a:latin typeface="Roboto"/>
                <a:ea typeface="Roboto"/>
                <a:cs typeface="Roboto"/>
                <a:sym typeface="Roboto"/>
                <a:hlinkClick r:id="rId5"/>
              </a:rPr>
              <a:t>et al</a:t>
            </a:r>
            <a:r>
              <a:rPr lang="en" sz="1050" u="sng">
                <a:solidFill>
                  <a:schemeClr val="hlink"/>
                </a:solidFill>
                <a:latin typeface="Roboto"/>
                <a:ea typeface="Roboto"/>
                <a:cs typeface="Roboto"/>
                <a:sym typeface="Roboto"/>
                <a:hlinkClick r:id="rId6"/>
              </a:rPr>
              <a:t> 2026 </a:t>
            </a:r>
            <a:r>
              <a:rPr i="1" lang="en" sz="1050" u="sng">
                <a:solidFill>
                  <a:schemeClr val="hlink"/>
                </a:solidFill>
                <a:latin typeface="Roboto"/>
                <a:ea typeface="Roboto"/>
                <a:cs typeface="Roboto"/>
                <a:sym typeface="Roboto"/>
                <a:hlinkClick r:id="rId7"/>
              </a:rPr>
              <a:t>ApJL</a:t>
            </a:r>
            <a:r>
              <a:rPr lang="en" sz="1050" u="sng">
                <a:solidFill>
                  <a:schemeClr val="hlink"/>
                </a:solidFill>
                <a:latin typeface="Roboto"/>
                <a:ea typeface="Roboto"/>
                <a:cs typeface="Roboto"/>
                <a:sym typeface="Roboto"/>
                <a:hlinkClick r:id="rId8"/>
              </a:rPr>
              <a:t> 1000 L26</a:t>
            </a:r>
            <a:r>
              <a:rPr lang="en" sz="1100" u="sng">
                <a:solidFill>
                  <a:schemeClr val="hlink"/>
                </a:solidFill>
                <a:hlinkClick r:id="rId9"/>
              </a:rPr>
              <a:t> </a:t>
            </a:r>
            <a:endParaRPr/>
          </a:p>
        </p:txBody>
      </p:sp>
      <p:pic>
        <p:nvPicPr>
          <p:cNvPr id="367" name="Google Shape;367;p38" title="finescan_ngc1068_fixed.png"/>
          <p:cNvPicPr preferRelativeResize="0"/>
          <p:nvPr/>
        </p:nvPicPr>
        <p:blipFill>
          <a:blip r:embed="rId10">
            <a:alphaModFix/>
          </a:blip>
          <a:stretch>
            <a:fillRect/>
          </a:stretch>
        </p:blipFill>
        <p:spPr>
          <a:xfrm>
            <a:off x="5800525" y="2163275"/>
            <a:ext cx="2279546" cy="267542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9"/>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Neutrinos from X-ray bright Seyfert Galaxies</a:t>
            </a:r>
            <a:endParaRPr/>
          </a:p>
        </p:txBody>
      </p:sp>
      <p:sp>
        <p:nvSpPr>
          <p:cNvPr id="373" name="Google Shape;373;p39"/>
          <p:cNvSpPr txBox="1"/>
          <p:nvPr>
            <p:ph idx="1" type="body"/>
          </p:nvPr>
        </p:nvSpPr>
        <p:spPr>
          <a:xfrm>
            <a:off x="0" y="638425"/>
            <a:ext cx="9144000" cy="13617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Evidence for neutrino emission from X-ray bright AGN cores in northern sky, correlated with the intrinsic X-ray flux</a:t>
            </a:r>
            <a:endParaRPr/>
          </a:p>
          <a:p>
            <a:pPr indent="-342900" lvl="0" marL="457200" rtl="0" algn="l">
              <a:spcBef>
                <a:spcPts val="0"/>
              </a:spcBef>
              <a:spcAft>
                <a:spcPts val="0"/>
              </a:spcAft>
              <a:buSzPts val="1800"/>
              <a:buChar char="●"/>
            </a:pPr>
            <a:r>
              <a:rPr lang="en"/>
              <a:t>Study performed with sample of Seyfert galaxies in the Southern sky also finds an excess of events incompatible with background-only hypothesis at 3.0 σ</a:t>
            </a:r>
            <a:endParaRPr/>
          </a:p>
        </p:txBody>
      </p:sp>
      <p:sp>
        <p:nvSpPr>
          <p:cNvPr id="374" name="Google Shape;374;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75" name="Google Shape;375;p39"/>
          <p:cNvPicPr preferRelativeResize="0"/>
          <p:nvPr/>
        </p:nvPicPr>
        <p:blipFill>
          <a:blip r:embed="rId3">
            <a:alphaModFix/>
          </a:blip>
          <a:stretch>
            <a:fillRect/>
          </a:stretch>
        </p:blipFill>
        <p:spPr>
          <a:xfrm>
            <a:off x="5452700" y="2152525"/>
            <a:ext cx="3430488" cy="2397900"/>
          </a:xfrm>
          <a:prstGeom prst="rect">
            <a:avLst/>
          </a:prstGeom>
          <a:noFill/>
          <a:ln>
            <a:noFill/>
          </a:ln>
        </p:spPr>
      </p:pic>
      <p:sp>
        <p:nvSpPr>
          <p:cNvPr id="376" name="Google Shape;376;p39"/>
          <p:cNvSpPr txBox="1"/>
          <p:nvPr/>
        </p:nvSpPr>
        <p:spPr>
          <a:xfrm>
            <a:off x="1226350" y="47895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latin typeface="Roboto"/>
                <a:ea typeface="Roboto"/>
                <a:cs typeface="Roboto"/>
                <a:sym typeface="Roboto"/>
                <a:hlinkClick r:id="rId4"/>
              </a:rPr>
              <a:t> R. Abbasi </a:t>
            </a:r>
            <a:r>
              <a:rPr i="1" lang="en" sz="1050" u="sng">
                <a:solidFill>
                  <a:schemeClr val="hlink"/>
                </a:solidFill>
                <a:latin typeface="Roboto"/>
                <a:ea typeface="Roboto"/>
                <a:cs typeface="Roboto"/>
                <a:sym typeface="Roboto"/>
                <a:hlinkClick r:id="rId5"/>
              </a:rPr>
              <a:t>et al</a:t>
            </a:r>
            <a:r>
              <a:rPr lang="en" sz="1050" u="sng">
                <a:solidFill>
                  <a:schemeClr val="hlink"/>
                </a:solidFill>
                <a:latin typeface="Roboto"/>
                <a:ea typeface="Roboto"/>
                <a:cs typeface="Roboto"/>
                <a:sym typeface="Roboto"/>
                <a:hlinkClick r:id="rId6"/>
              </a:rPr>
              <a:t> 2026 </a:t>
            </a:r>
            <a:r>
              <a:rPr i="1" lang="en" sz="1050" u="sng">
                <a:solidFill>
                  <a:schemeClr val="hlink"/>
                </a:solidFill>
                <a:latin typeface="Roboto"/>
                <a:ea typeface="Roboto"/>
                <a:cs typeface="Roboto"/>
                <a:sym typeface="Roboto"/>
                <a:hlinkClick r:id="rId7"/>
              </a:rPr>
              <a:t>ApJL</a:t>
            </a:r>
            <a:r>
              <a:rPr lang="en" sz="1050" u="sng">
                <a:solidFill>
                  <a:schemeClr val="hlink"/>
                </a:solidFill>
                <a:latin typeface="Roboto"/>
                <a:ea typeface="Roboto"/>
                <a:cs typeface="Roboto"/>
                <a:sym typeface="Roboto"/>
                <a:hlinkClick r:id="rId8"/>
              </a:rPr>
              <a:t> 1000 L26</a:t>
            </a:r>
            <a:r>
              <a:rPr lang="en" sz="1100" u="sng">
                <a:solidFill>
                  <a:schemeClr val="hlink"/>
                </a:solidFill>
                <a:hlinkClick r:id="rId9"/>
              </a:rPr>
              <a:t> </a:t>
            </a:r>
            <a:endParaRPr/>
          </a:p>
        </p:txBody>
      </p:sp>
      <p:sp>
        <p:nvSpPr>
          <p:cNvPr id="377" name="Google Shape;377;p39"/>
          <p:cNvSpPr txBox="1"/>
          <p:nvPr/>
        </p:nvSpPr>
        <p:spPr>
          <a:xfrm>
            <a:off x="5717275" y="4789500"/>
            <a:ext cx="30000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latin typeface="Roboto"/>
                <a:ea typeface="Roboto"/>
                <a:cs typeface="Roboto"/>
                <a:sym typeface="Roboto"/>
                <a:hlinkClick r:id="rId10"/>
              </a:rPr>
              <a:t> R. Abbasi </a:t>
            </a:r>
            <a:r>
              <a:rPr i="1" lang="en" sz="1050" u="sng">
                <a:solidFill>
                  <a:schemeClr val="hlink"/>
                </a:solidFill>
                <a:latin typeface="Roboto"/>
                <a:ea typeface="Roboto"/>
                <a:cs typeface="Roboto"/>
                <a:sym typeface="Roboto"/>
                <a:hlinkClick r:id="rId11"/>
              </a:rPr>
              <a:t>et al</a:t>
            </a:r>
            <a:r>
              <a:rPr lang="en" sz="1050" u="sng">
                <a:solidFill>
                  <a:schemeClr val="hlink"/>
                </a:solidFill>
                <a:latin typeface="Roboto"/>
                <a:ea typeface="Roboto"/>
                <a:cs typeface="Roboto"/>
                <a:sym typeface="Roboto"/>
                <a:hlinkClick r:id="rId12"/>
              </a:rPr>
              <a:t> 2026</a:t>
            </a:r>
            <a:r>
              <a:rPr i="1" lang="en" sz="1050" u="sng">
                <a:solidFill>
                  <a:schemeClr val="hlink"/>
                </a:solidFill>
                <a:latin typeface="Roboto"/>
                <a:ea typeface="Roboto"/>
                <a:cs typeface="Roboto"/>
                <a:sym typeface="Roboto"/>
                <a:hlinkClick r:id="rId13"/>
              </a:rPr>
              <a:t> ApJL</a:t>
            </a:r>
            <a:r>
              <a:rPr lang="en" sz="1050" u="sng">
                <a:solidFill>
                  <a:schemeClr val="hlink"/>
                </a:solidFill>
                <a:latin typeface="Roboto"/>
                <a:ea typeface="Roboto"/>
                <a:cs typeface="Roboto"/>
                <a:sym typeface="Roboto"/>
                <a:hlinkClick r:id="rId14"/>
              </a:rPr>
              <a:t> 1000 L37 </a:t>
            </a:r>
            <a:endParaRPr/>
          </a:p>
        </p:txBody>
      </p:sp>
      <p:pic>
        <p:nvPicPr>
          <p:cNvPr id="378" name="Google Shape;378;p39"/>
          <p:cNvPicPr preferRelativeResize="0"/>
          <p:nvPr/>
        </p:nvPicPr>
        <p:blipFill>
          <a:blip r:embed="rId15">
            <a:alphaModFix/>
          </a:blip>
          <a:stretch>
            <a:fillRect/>
          </a:stretch>
        </p:blipFill>
        <p:spPr>
          <a:xfrm>
            <a:off x="466025" y="2152525"/>
            <a:ext cx="4345714" cy="24845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0"/>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Outline</a:t>
            </a:r>
            <a:endParaRPr/>
          </a:p>
        </p:txBody>
      </p:sp>
      <p:sp>
        <p:nvSpPr>
          <p:cNvPr id="384" name="Google Shape;384;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Multimessenger Astronomy at IceCube</a:t>
            </a:r>
            <a:br>
              <a:rPr lang="en"/>
            </a:br>
            <a:endParaRPr/>
          </a:p>
          <a:p>
            <a:pPr indent="-342900" lvl="0" marL="457200" rtl="0" algn="l">
              <a:spcBef>
                <a:spcPts val="0"/>
              </a:spcBef>
              <a:spcAft>
                <a:spcPts val="0"/>
              </a:spcAft>
              <a:buSzPts val="1800"/>
              <a:buChar char="●"/>
            </a:pPr>
            <a:r>
              <a:rPr lang="en"/>
              <a:t>Event Reconstructions with IceCube</a:t>
            </a:r>
            <a:br>
              <a:rPr lang="en"/>
            </a:br>
            <a:endParaRPr/>
          </a:p>
          <a:p>
            <a:pPr indent="-342900" lvl="0" marL="457200" rtl="0" algn="l">
              <a:spcBef>
                <a:spcPts val="0"/>
              </a:spcBef>
              <a:spcAft>
                <a:spcPts val="0"/>
              </a:spcAft>
              <a:buSzPts val="1800"/>
              <a:buChar char="●"/>
            </a:pPr>
            <a:r>
              <a:rPr lang="en"/>
              <a:t>Measurements of the Diffuse Neutrino Spectrum</a:t>
            </a:r>
            <a:br>
              <a:rPr lang="en"/>
            </a:br>
            <a:endParaRPr/>
          </a:p>
          <a:p>
            <a:pPr indent="-342900" lvl="0" marL="457200" rtl="0" algn="l">
              <a:spcBef>
                <a:spcPts val="0"/>
              </a:spcBef>
              <a:spcAft>
                <a:spcPts val="0"/>
              </a:spcAft>
              <a:buSzPts val="1800"/>
              <a:buChar char="●"/>
            </a:pPr>
            <a:r>
              <a:rPr lang="en"/>
              <a:t>Studies of Neutrino Sources</a:t>
            </a:r>
            <a:br>
              <a:rPr b="1" lang="en"/>
            </a:br>
            <a:endParaRPr/>
          </a:p>
          <a:p>
            <a:pPr indent="-342900" lvl="0" marL="457200" rtl="0" algn="l">
              <a:spcBef>
                <a:spcPts val="0"/>
              </a:spcBef>
              <a:spcAft>
                <a:spcPts val="0"/>
              </a:spcAft>
              <a:buSzPts val="1800"/>
              <a:buChar char="●"/>
            </a:pPr>
            <a:r>
              <a:rPr b="1" lang="en"/>
              <a:t>Outlook</a:t>
            </a:r>
            <a:endParaRPr b="1"/>
          </a:p>
        </p:txBody>
      </p:sp>
      <p:sp>
        <p:nvSpPr>
          <p:cNvPr id="385" name="Google Shape;385;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1"/>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Observations of astrophysical neutrinos</a:t>
            </a:r>
            <a:endParaRPr/>
          </a:p>
        </p:txBody>
      </p:sp>
      <p:pic>
        <p:nvPicPr>
          <p:cNvPr id="391" name="Google Shape;391;p41"/>
          <p:cNvPicPr preferRelativeResize="0"/>
          <p:nvPr/>
        </p:nvPicPr>
        <p:blipFill>
          <a:blip r:embed="rId3">
            <a:alphaModFix/>
          </a:blip>
          <a:stretch>
            <a:fillRect/>
          </a:stretch>
        </p:blipFill>
        <p:spPr>
          <a:xfrm>
            <a:off x="7098425" y="1247200"/>
            <a:ext cx="1926055" cy="2649098"/>
          </a:xfrm>
          <a:prstGeom prst="rect">
            <a:avLst/>
          </a:prstGeom>
          <a:noFill/>
          <a:ln>
            <a:noFill/>
          </a:ln>
        </p:spPr>
      </p:pic>
      <p:pic>
        <p:nvPicPr>
          <p:cNvPr id="392" name="Google Shape;392;p41"/>
          <p:cNvPicPr preferRelativeResize="0"/>
          <p:nvPr/>
        </p:nvPicPr>
        <p:blipFill>
          <a:blip r:embed="rId4">
            <a:alphaModFix/>
          </a:blip>
          <a:stretch>
            <a:fillRect/>
          </a:stretch>
        </p:blipFill>
        <p:spPr>
          <a:xfrm>
            <a:off x="4969675" y="1247200"/>
            <a:ext cx="2047626" cy="2649098"/>
          </a:xfrm>
          <a:prstGeom prst="rect">
            <a:avLst/>
          </a:prstGeom>
          <a:noFill/>
          <a:ln>
            <a:noFill/>
          </a:ln>
        </p:spPr>
      </p:pic>
      <p:pic>
        <p:nvPicPr>
          <p:cNvPr id="393" name="Google Shape;393;p41"/>
          <p:cNvPicPr preferRelativeResize="0"/>
          <p:nvPr/>
        </p:nvPicPr>
        <p:blipFill>
          <a:blip r:embed="rId5">
            <a:alphaModFix/>
          </a:blip>
          <a:stretch>
            <a:fillRect/>
          </a:stretch>
        </p:blipFill>
        <p:spPr>
          <a:xfrm>
            <a:off x="404912" y="1247200"/>
            <a:ext cx="2288215" cy="2649098"/>
          </a:xfrm>
          <a:prstGeom prst="rect">
            <a:avLst/>
          </a:prstGeom>
          <a:noFill/>
          <a:ln>
            <a:noFill/>
          </a:ln>
        </p:spPr>
      </p:pic>
      <p:pic>
        <p:nvPicPr>
          <p:cNvPr id="394" name="Google Shape;394;p41"/>
          <p:cNvPicPr preferRelativeResize="0"/>
          <p:nvPr/>
        </p:nvPicPr>
        <p:blipFill>
          <a:blip r:embed="rId6">
            <a:alphaModFix/>
          </a:blip>
          <a:stretch>
            <a:fillRect/>
          </a:stretch>
        </p:blipFill>
        <p:spPr>
          <a:xfrm>
            <a:off x="2599050" y="897787"/>
            <a:ext cx="2498577" cy="31239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1000"/>
                                        <p:tgtEl>
                                          <p:spTgt spid="3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1000"/>
                                        <p:tgtEl>
                                          <p:spTgt spid="3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2"/>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Combined picture</a:t>
            </a:r>
            <a:endParaRPr/>
          </a:p>
        </p:txBody>
      </p:sp>
      <p:sp>
        <p:nvSpPr>
          <p:cNvPr id="400" name="Google Shape;400;p42"/>
          <p:cNvSpPr txBox="1"/>
          <p:nvPr>
            <p:ph idx="1" type="body"/>
          </p:nvPr>
        </p:nvSpPr>
        <p:spPr>
          <a:xfrm>
            <a:off x="0" y="418775"/>
            <a:ext cx="5465100" cy="3951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Flux of neutrinos at Earth greater than contribution from Milky Way alone -&gt; unresolved extragalactic sources account for the bulk of the TeV neutrino flux</a:t>
            </a:r>
            <a:br>
              <a:rPr lang="en"/>
            </a:br>
            <a:endParaRPr/>
          </a:p>
          <a:p>
            <a:pPr indent="-342900" lvl="0" marL="457200" rtl="0" algn="l">
              <a:spcBef>
                <a:spcPts val="0"/>
              </a:spcBef>
              <a:spcAft>
                <a:spcPts val="0"/>
              </a:spcAft>
              <a:buSzPts val="1800"/>
              <a:buChar char="●"/>
            </a:pPr>
            <a:r>
              <a:rPr lang="en"/>
              <a:t>Extragalactic sources may be opaque to GeV gamma rays, but may show up in the MeV or keV range</a:t>
            </a:r>
            <a:br>
              <a:rPr lang="en"/>
            </a:br>
            <a:endParaRPr/>
          </a:p>
          <a:p>
            <a:pPr indent="-342900" lvl="0" marL="457200" rtl="0" algn="l">
              <a:spcBef>
                <a:spcPts val="0"/>
              </a:spcBef>
              <a:spcAft>
                <a:spcPts val="0"/>
              </a:spcAft>
              <a:buSzPts val="1800"/>
              <a:buChar char="●"/>
            </a:pPr>
            <a:r>
              <a:rPr lang="en"/>
              <a:t>Sites of galactic neutrino emission are still unresolved, and need careful study to identify</a:t>
            </a:r>
            <a:endParaRPr/>
          </a:p>
        </p:txBody>
      </p:sp>
      <p:sp>
        <p:nvSpPr>
          <p:cNvPr id="401" name="Google Shape;401;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p42"/>
          <p:cNvSpPr txBox="1"/>
          <p:nvPr/>
        </p:nvSpPr>
        <p:spPr>
          <a:xfrm>
            <a:off x="6021150" y="4204213"/>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u="sng">
                <a:solidFill>
                  <a:schemeClr val="hlink"/>
                </a:solidFill>
                <a:latin typeface="Roboto"/>
                <a:ea typeface="Roboto"/>
                <a:cs typeface="Roboto"/>
                <a:sym typeface="Roboto"/>
                <a:hlinkClick r:id="rId3"/>
              </a:rPr>
              <a:t>CRIS-MAC 2026</a:t>
            </a:r>
            <a:r>
              <a:rPr lang="en"/>
              <a:t> </a:t>
            </a:r>
            <a:endParaRPr/>
          </a:p>
        </p:txBody>
      </p:sp>
      <p:pic>
        <p:nvPicPr>
          <p:cNvPr id="403" name="Google Shape;403;p42"/>
          <p:cNvPicPr preferRelativeResize="0"/>
          <p:nvPr/>
        </p:nvPicPr>
        <p:blipFill>
          <a:blip r:embed="rId4">
            <a:alphaModFix/>
          </a:blip>
          <a:stretch>
            <a:fillRect/>
          </a:stretch>
        </p:blipFill>
        <p:spPr>
          <a:xfrm>
            <a:off x="5617500" y="725100"/>
            <a:ext cx="3374099" cy="33740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3"/>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Outlook</a:t>
            </a:r>
            <a:endParaRPr/>
          </a:p>
        </p:txBody>
      </p:sp>
      <p:sp>
        <p:nvSpPr>
          <p:cNvPr id="409" name="Google Shape;409;p43"/>
          <p:cNvSpPr txBox="1"/>
          <p:nvPr>
            <p:ph idx="1" type="body"/>
          </p:nvPr>
        </p:nvSpPr>
        <p:spPr>
          <a:xfrm>
            <a:off x="0" y="418775"/>
            <a:ext cx="8779200" cy="39516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IceCube has been able to identify neutrino emission both from within our galaxy and from extragalactic sources</a:t>
            </a:r>
            <a:br>
              <a:rPr lang="en"/>
            </a:br>
            <a:endParaRPr/>
          </a:p>
          <a:p>
            <a:pPr indent="-342900" lvl="0" marL="457200" rtl="0" algn="l">
              <a:spcBef>
                <a:spcPts val="0"/>
              </a:spcBef>
              <a:spcAft>
                <a:spcPts val="0"/>
              </a:spcAft>
              <a:buSzPts val="1800"/>
              <a:buChar char="●"/>
            </a:pPr>
            <a:r>
              <a:rPr lang="en"/>
              <a:t>Improvements in calibration, ice modelling, and machine-learning analysis techniques will push cosmic neutrino sensitivity lower into the TeV regime, enabling the testing of more detailed spectral models.</a:t>
            </a:r>
            <a:br>
              <a:rPr lang="en"/>
            </a:br>
            <a:endParaRPr/>
          </a:p>
          <a:p>
            <a:pPr indent="-342900" lvl="0" marL="457200" rtl="0" algn="l">
              <a:spcBef>
                <a:spcPts val="0"/>
              </a:spcBef>
              <a:spcAft>
                <a:spcPts val="0"/>
              </a:spcAft>
              <a:buSzPts val="1800"/>
              <a:buChar char="●"/>
            </a:pPr>
            <a:r>
              <a:rPr lang="en"/>
              <a:t>Future analyses to study the dynamics and populations of neutrino emitters are underway. Expansions such as the IceCube Upgrade (see talk by D. Butterfield) and the planned IceCube-Gen2 aim to greatly boost the sensitivity of searches for neutrino sources across many decades in energy</a:t>
            </a:r>
            <a:endParaRPr/>
          </a:p>
        </p:txBody>
      </p:sp>
      <p:sp>
        <p:nvSpPr>
          <p:cNvPr id="410" name="Google Shape;410;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4"/>
          <p:cNvSpPr txBox="1"/>
          <p:nvPr>
            <p:ph idx="1" type="body"/>
          </p:nvPr>
        </p:nvSpPr>
        <p:spPr>
          <a:xfrm>
            <a:off x="936700" y="1949500"/>
            <a:ext cx="6692100" cy="863400"/>
          </a:xfrm>
          <a:prstGeom prst="rect">
            <a:avLst/>
          </a:prstGeom>
          <a:noFill/>
          <a:ln>
            <a:noFill/>
          </a:ln>
        </p:spPr>
        <p:txBody>
          <a:bodyPr anchorCtr="0" anchor="t" bIns="0" lIns="0" spcFirstLastPara="1" rIns="0" wrap="square" tIns="0">
            <a:normAutofit/>
          </a:bodyPr>
          <a:lstStyle/>
          <a:p>
            <a:pPr indent="0" lvl="0" marL="457200" rtl="0" algn="l">
              <a:lnSpc>
                <a:spcPct val="100000"/>
              </a:lnSpc>
              <a:spcBef>
                <a:spcPts val="0"/>
              </a:spcBef>
              <a:spcAft>
                <a:spcPts val="0"/>
              </a:spcAft>
              <a:buNone/>
            </a:pPr>
            <a:r>
              <a:rPr b="1" lang="en" sz="2800">
                <a:solidFill>
                  <a:schemeClr val="accent2"/>
                </a:solidFill>
              </a:rPr>
              <a:t>Backup</a:t>
            </a:r>
            <a:endParaRPr>
              <a:solidFill>
                <a:schemeClr val="dk1"/>
              </a:solidFill>
            </a:endParaRPr>
          </a:p>
        </p:txBody>
      </p:sp>
      <p:sp>
        <p:nvSpPr>
          <p:cNvPr id="416" name="Google Shape;416;p44"/>
          <p:cNvSpPr/>
          <p:nvPr/>
        </p:nvSpPr>
        <p:spPr>
          <a:xfrm>
            <a:off x="8531360" y="2289203"/>
            <a:ext cx="338400" cy="1542600"/>
          </a:xfrm>
          <a:prstGeom prst="rect">
            <a:avLst/>
          </a:pr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417" name="Google Shape;417;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45"/>
          <p:cNvPicPr preferRelativeResize="0"/>
          <p:nvPr/>
        </p:nvPicPr>
        <p:blipFill rotWithShape="1">
          <a:blip r:embed="rId3">
            <a:alphaModFix/>
          </a:blip>
          <a:srcRect b="21476" l="9858" r="43444" t="8388"/>
          <a:stretch/>
        </p:blipFill>
        <p:spPr>
          <a:xfrm>
            <a:off x="5312663" y="170875"/>
            <a:ext cx="3315326" cy="4801775"/>
          </a:xfrm>
          <a:prstGeom prst="rect">
            <a:avLst/>
          </a:prstGeom>
          <a:noFill/>
          <a:ln>
            <a:noFill/>
          </a:ln>
        </p:spPr>
      </p:pic>
      <p:sp>
        <p:nvSpPr>
          <p:cNvPr id="423" name="Google Shape;423;p45"/>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Neutrino self-veto</a:t>
            </a:r>
            <a:endParaRPr/>
          </a:p>
        </p:txBody>
      </p:sp>
      <p:sp>
        <p:nvSpPr>
          <p:cNvPr id="424" name="Google Shape;424;p45"/>
          <p:cNvSpPr txBox="1"/>
          <p:nvPr>
            <p:ph idx="1" type="body"/>
          </p:nvPr>
        </p:nvSpPr>
        <p:spPr>
          <a:xfrm>
            <a:off x="-158725" y="496900"/>
            <a:ext cx="5688300" cy="12381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SzPts val="1500"/>
              <a:buChar char="●"/>
            </a:pPr>
            <a:r>
              <a:rPr lang="en" sz="1500"/>
              <a:t>Neutrinos from CR showers often accompanied by muons.</a:t>
            </a:r>
            <a:endParaRPr sz="1500"/>
          </a:p>
          <a:p>
            <a:pPr indent="-323850" lvl="0" marL="457200" rtl="0" algn="l">
              <a:spcBef>
                <a:spcPts val="0"/>
              </a:spcBef>
              <a:spcAft>
                <a:spcPts val="0"/>
              </a:spcAft>
              <a:buSzPts val="1500"/>
              <a:buChar char="●"/>
            </a:pPr>
            <a:r>
              <a:rPr lang="en" sz="1500"/>
              <a:t>Vetoing these muons suppresses atm. neutrino background</a:t>
            </a:r>
            <a:endParaRPr sz="1500"/>
          </a:p>
          <a:p>
            <a:pPr indent="-323850" lvl="0" marL="457200" rtl="0" algn="l">
              <a:spcBef>
                <a:spcPts val="0"/>
              </a:spcBef>
              <a:spcAft>
                <a:spcPts val="0"/>
              </a:spcAft>
              <a:buSzPts val="1500"/>
              <a:buChar char="●"/>
            </a:pPr>
            <a:r>
              <a:rPr lang="en" sz="1500"/>
              <a:t>Accurate modeling of the self-veto suppression via </a:t>
            </a:r>
            <a:br>
              <a:rPr lang="en" sz="1500"/>
            </a:br>
            <a:r>
              <a:rPr lang="en" sz="1500"/>
              <a:t>muon bundle injection.</a:t>
            </a:r>
            <a:endParaRPr sz="1500"/>
          </a:p>
        </p:txBody>
      </p:sp>
      <p:sp>
        <p:nvSpPr>
          <p:cNvPr id="425" name="Google Shape;425;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26" name="Google Shape;426;p45"/>
          <p:cNvPicPr preferRelativeResize="0"/>
          <p:nvPr/>
        </p:nvPicPr>
        <p:blipFill>
          <a:blip r:embed="rId4">
            <a:alphaModFix/>
          </a:blip>
          <a:stretch>
            <a:fillRect/>
          </a:stretch>
        </p:blipFill>
        <p:spPr>
          <a:xfrm>
            <a:off x="198775" y="1945000"/>
            <a:ext cx="5999952" cy="2928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6"/>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Neutrino Interaction Channels</a:t>
            </a:r>
            <a:endParaRPr/>
          </a:p>
        </p:txBody>
      </p:sp>
      <p:pic>
        <p:nvPicPr>
          <p:cNvPr descr="Up quark exchanges a W plus with a neutrino producing a down quark and anti lepton of the same flavor as the neutrino.&#10;Or.&#10;Down quark exchanges a W minus with an anti neutrino producing an up quark and lepton of the same flavor as the neutrino." id="432" name="Google Shape;432;p46" title="Charged Current Feynman Diagram"/>
          <p:cNvPicPr preferRelativeResize="0"/>
          <p:nvPr/>
        </p:nvPicPr>
        <p:blipFill>
          <a:blip r:embed="rId3">
            <a:alphaModFix/>
          </a:blip>
          <a:stretch>
            <a:fillRect/>
          </a:stretch>
        </p:blipFill>
        <p:spPr>
          <a:xfrm>
            <a:off x="241725" y="770038"/>
            <a:ext cx="2321717" cy="3068589"/>
          </a:xfrm>
          <a:prstGeom prst="rect">
            <a:avLst/>
          </a:prstGeom>
          <a:noFill/>
          <a:ln>
            <a:noFill/>
          </a:ln>
        </p:spPr>
      </p:pic>
      <p:pic>
        <p:nvPicPr>
          <p:cNvPr descr="Up quark exchanges a Z boson with a neutrino to produce an up quark and a neutrino of the same flavor as the lepton.&#10;Or.&#10;Down quark exchanges a Z boson with an anti neutrino to produce a down quark and an anti neutrino of the same flavor as the lepton." id="433" name="Google Shape;433;p46" title="Neutral Current Feynman Diagram"/>
          <p:cNvPicPr preferRelativeResize="0"/>
          <p:nvPr/>
        </p:nvPicPr>
        <p:blipFill>
          <a:blip r:embed="rId4">
            <a:alphaModFix/>
          </a:blip>
          <a:stretch>
            <a:fillRect/>
          </a:stretch>
        </p:blipFill>
        <p:spPr>
          <a:xfrm>
            <a:off x="3241312" y="654451"/>
            <a:ext cx="2535126" cy="3299776"/>
          </a:xfrm>
          <a:prstGeom prst="rect">
            <a:avLst/>
          </a:prstGeom>
          <a:noFill/>
          <a:ln>
            <a:noFill/>
          </a:ln>
        </p:spPr>
      </p:pic>
      <p:sp>
        <p:nvSpPr>
          <p:cNvPr id="434" name="Google Shape;434;p46"/>
          <p:cNvSpPr txBox="1"/>
          <p:nvPr/>
        </p:nvSpPr>
        <p:spPr>
          <a:xfrm>
            <a:off x="-14475" y="3838625"/>
            <a:ext cx="3000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rPr>
              <a:t>Charged current interactions yield an outgoing charged lepton and a hadronic shower</a:t>
            </a:r>
            <a:endParaRPr sz="1800">
              <a:solidFill>
                <a:schemeClr val="dk1"/>
              </a:solidFill>
            </a:endParaRPr>
          </a:p>
        </p:txBody>
      </p:sp>
      <p:sp>
        <p:nvSpPr>
          <p:cNvPr id="435" name="Google Shape;435;p46"/>
          <p:cNvSpPr txBox="1"/>
          <p:nvPr/>
        </p:nvSpPr>
        <p:spPr>
          <a:xfrm>
            <a:off x="3187075" y="3908050"/>
            <a:ext cx="26436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rPr>
              <a:t>Neutral current interactions have an outgoing scattered hadron and neutrino </a:t>
            </a:r>
            <a:endParaRPr sz="1800">
              <a:solidFill>
                <a:schemeClr val="dk1"/>
              </a:solidFill>
            </a:endParaRPr>
          </a:p>
        </p:txBody>
      </p:sp>
      <p:pic>
        <p:nvPicPr>
          <p:cNvPr descr="Anti electron neutrino annihilates with electron to produce an on shell W minus" id="436" name="Google Shape;436;p46" title="Glashow Resonance Feynman Diagram"/>
          <p:cNvPicPr preferRelativeResize="0"/>
          <p:nvPr/>
        </p:nvPicPr>
        <p:blipFill rotWithShape="1">
          <a:blip r:embed="rId5">
            <a:alphaModFix/>
          </a:blip>
          <a:srcRect b="0" l="0" r="0" t="0"/>
          <a:stretch/>
        </p:blipFill>
        <p:spPr>
          <a:xfrm>
            <a:off x="6031325" y="774696"/>
            <a:ext cx="2917600" cy="3162192"/>
          </a:xfrm>
          <a:prstGeom prst="rect">
            <a:avLst/>
          </a:prstGeom>
          <a:noFill/>
          <a:ln>
            <a:noFill/>
          </a:ln>
        </p:spPr>
      </p:pic>
      <p:sp>
        <p:nvSpPr>
          <p:cNvPr id="437" name="Google Shape;437;p46"/>
          <p:cNvSpPr txBox="1"/>
          <p:nvPr/>
        </p:nvSpPr>
        <p:spPr>
          <a:xfrm>
            <a:off x="5989675" y="3838625"/>
            <a:ext cx="3000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rPr>
              <a:t>Glashow Resonance interactions </a:t>
            </a:r>
            <a:r>
              <a:rPr lang="en" sz="1800">
                <a:solidFill>
                  <a:schemeClr val="dk1"/>
                </a:solidFill>
              </a:rPr>
              <a:t>yield an on-shell W</a:t>
            </a:r>
            <a:r>
              <a:rPr baseline="30000" lang="en" sz="1800">
                <a:solidFill>
                  <a:schemeClr val="dk1"/>
                </a:solidFill>
              </a:rPr>
              <a:t>-</a:t>
            </a:r>
            <a:r>
              <a:rPr lang="en" sz="1800">
                <a:solidFill>
                  <a:schemeClr val="dk1"/>
                </a:solidFill>
              </a:rPr>
              <a:t> boson</a:t>
            </a:r>
            <a:r>
              <a:rPr lang="en" sz="1800">
                <a:solidFill>
                  <a:schemeClr val="dk1"/>
                </a:solidFill>
              </a:rPr>
              <a:t>, which subsequently decays</a:t>
            </a:r>
            <a:endParaRPr baseline="30000" sz="1800">
              <a:solidFill>
                <a:schemeClr val="dk1"/>
              </a:solidFill>
            </a:endParaRPr>
          </a:p>
        </p:txBody>
      </p:sp>
      <p:sp>
        <p:nvSpPr>
          <p:cNvPr id="438" name="Google Shape;438;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par>
                                <p:cTn fill="hold" nodeType="with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1000"/>
                                        <p:tgtEl>
                                          <p:spTgt spid="433"/>
                                        </p:tgtEl>
                                      </p:cBhvr>
                                    </p:animEffect>
                                  </p:childTnLst>
                                </p:cTn>
                              </p:par>
                              <p:par>
                                <p:cTn fill="hold" nodeType="with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7"/>
          <p:cNvSpPr txBox="1"/>
          <p:nvPr>
            <p:ph type="title"/>
          </p:nvPr>
        </p:nvSpPr>
        <p:spPr>
          <a:xfrm>
            <a:off x="0" y="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Atmospheric Neutrino Spectrum</a:t>
            </a:r>
            <a:endParaRPr/>
          </a:p>
        </p:txBody>
      </p:sp>
      <p:sp>
        <p:nvSpPr>
          <p:cNvPr id="444" name="Google Shape;444;p47"/>
          <p:cNvSpPr txBox="1"/>
          <p:nvPr>
            <p:ph idx="1" type="body"/>
          </p:nvPr>
        </p:nvSpPr>
        <p:spPr>
          <a:xfrm>
            <a:off x="0" y="572700"/>
            <a:ext cx="5350800" cy="4090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As conventional neutrinos are produced by the decay of pions produced in cosmic ray air showers, they follow a spectrum one unit steeper than the parent cosmic ray spectrum ~E</a:t>
            </a:r>
            <a:r>
              <a:rPr baseline="30000" lang="en"/>
              <a:t>-3.7</a:t>
            </a:r>
            <a:br>
              <a:rPr lang="en"/>
            </a:br>
            <a:endParaRPr/>
          </a:p>
          <a:p>
            <a:pPr indent="-342900" lvl="0" marL="457200" rtl="0" algn="l">
              <a:spcBef>
                <a:spcPts val="0"/>
              </a:spcBef>
              <a:spcAft>
                <a:spcPts val="0"/>
              </a:spcAft>
              <a:buSzPts val="1800"/>
              <a:buChar char="●"/>
            </a:pPr>
            <a:r>
              <a:rPr lang="en"/>
              <a:t>The neutrino spectrum at Earth is therefore dominated by atmospheric neutrinos upto ~100 TeV, at which point astrophysical neutrinos predominate</a:t>
            </a:r>
            <a:endParaRPr/>
          </a:p>
        </p:txBody>
      </p:sp>
      <p:sp>
        <p:nvSpPr>
          <p:cNvPr id="445" name="Google Shape;445;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46" name="Google Shape;446;p47"/>
          <p:cNvSpPr txBox="1"/>
          <p:nvPr/>
        </p:nvSpPr>
        <p:spPr>
          <a:xfrm>
            <a:off x="5350675" y="4319400"/>
            <a:ext cx="3195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t>The energy distribution of upgoing tracks for the period 2010-18</a:t>
            </a:r>
            <a:br>
              <a:rPr lang="en" sz="1200"/>
            </a:br>
            <a:r>
              <a:rPr lang="en" sz="1200"/>
              <a:t>The Astrophysical Journal 928.1 (2022): 50</a:t>
            </a:r>
            <a:endParaRPr sz="1200"/>
          </a:p>
        </p:txBody>
      </p:sp>
      <p:pic>
        <p:nvPicPr>
          <p:cNvPr id="447" name="Google Shape;447;p47"/>
          <p:cNvPicPr preferRelativeResize="0"/>
          <p:nvPr/>
        </p:nvPicPr>
        <p:blipFill rotWithShape="1">
          <a:blip r:embed="rId3">
            <a:alphaModFix/>
          </a:blip>
          <a:srcRect b="0" l="52801" r="0" t="0"/>
          <a:stretch/>
        </p:blipFill>
        <p:spPr>
          <a:xfrm>
            <a:off x="5544425" y="216442"/>
            <a:ext cx="3195899" cy="4165758"/>
          </a:xfrm>
          <a:prstGeom prst="rect">
            <a:avLst/>
          </a:prstGeom>
          <a:noFill/>
          <a:ln>
            <a:noFill/>
          </a:ln>
        </p:spPr>
      </p:pic>
      <p:pic>
        <p:nvPicPr>
          <p:cNvPr id="448" name="Google Shape;448;p47"/>
          <p:cNvPicPr preferRelativeResize="0"/>
          <p:nvPr/>
        </p:nvPicPr>
        <p:blipFill rotWithShape="1">
          <a:blip r:embed="rId3">
            <a:alphaModFix/>
          </a:blip>
          <a:srcRect b="0" l="0" r="96062" t="0"/>
          <a:stretch/>
        </p:blipFill>
        <p:spPr>
          <a:xfrm>
            <a:off x="5293150" y="336675"/>
            <a:ext cx="251274" cy="3925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48"/>
          <p:cNvSpPr txBox="1"/>
          <p:nvPr>
            <p:ph type="title"/>
          </p:nvPr>
        </p:nvSpPr>
        <p:spPr>
          <a:xfrm>
            <a:off x="83100" y="-12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Tau neutrino identification</a:t>
            </a:r>
            <a:endParaRPr/>
          </a:p>
        </p:txBody>
      </p:sp>
      <p:pic>
        <p:nvPicPr>
          <p:cNvPr id="454" name="Google Shape;454;p48"/>
          <p:cNvPicPr preferRelativeResize="0"/>
          <p:nvPr/>
        </p:nvPicPr>
        <p:blipFill>
          <a:blip r:embed="rId3">
            <a:alphaModFix/>
          </a:blip>
          <a:stretch>
            <a:fillRect/>
          </a:stretch>
        </p:blipFill>
        <p:spPr>
          <a:xfrm>
            <a:off x="4969675" y="1610650"/>
            <a:ext cx="3929375" cy="2477075"/>
          </a:xfrm>
          <a:prstGeom prst="rect">
            <a:avLst/>
          </a:prstGeom>
          <a:noFill/>
          <a:ln>
            <a:noFill/>
          </a:ln>
        </p:spPr>
      </p:pic>
      <p:sp>
        <p:nvSpPr>
          <p:cNvPr id="455" name="Google Shape;455;p48"/>
          <p:cNvSpPr txBox="1"/>
          <p:nvPr/>
        </p:nvSpPr>
        <p:spPr>
          <a:xfrm>
            <a:off x="235175" y="622075"/>
            <a:ext cx="7427100" cy="50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Selection strategy focused on double-cascade identification</a:t>
            </a:r>
            <a:endParaRPr sz="1800">
              <a:solidFill>
                <a:schemeClr val="dk2"/>
              </a:solidFill>
            </a:endParaRPr>
          </a:p>
        </p:txBody>
      </p:sp>
      <p:sp>
        <p:nvSpPr>
          <p:cNvPr id="456" name="Google Shape;456;p48"/>
          <p:cNvSpPr txBox="1"/>
          <p:nvPr/>
        </p:nvSpPr>
        <p:spPr>
          <a:xfrm>
            <a:off x="0" y="1312425"/>
            <a:ext cx="4896900" cy="3641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Char char="●"/>
            </a:pPr>
            <a:r>
              <a:rPr lang="en" sz="1800">
                <a:solidFill>
                  <a:schemeClr val="dk2"/>
                </a:solidFill>
              </a:rPr>
              <a:t>Perform likelihood-based reconstruction</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Additional cuts to select double cascades based on reconstructed energy in both cascades and their relative magnitudes</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Retain events that pass the cuts with tau-decay length &gt; 10 m and energy &gt; 30 TeV as double cascades</a:t>
            </a:r>
            <a:br>
              <a:rPr lang="en" sz="1800">
                <a:solidFill>
                  <a:schemeClr val="dk2"/>
                </a:solidFill>
              </a:rPr>
            </a:b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Remaining events are cascades or tracks (based on a DNN)</a:t>
            </a:r>
            <a:endParaRPr sz="1800">
              <a:solidFill>
                <a:schemeClr val="dk2"/>
              </a:solidFill>
            </a:endParaRPr>
          </a:p>
        </p:txBody>
      </p:sp>
      <p:sp>
        <p:nvSpPr>
          <p:cNvPr id="457" name="Google Shape;457;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