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9" r:id="rId5"/>
  </p:sldMasterIdLst>
  <p:notesMasterIdLst>
    <p:notesMasterId r:id="rId60"/>
  </p:notesMasterIdLst>
  <p:sldIdLst>
    <p:sldId id="256" r:id="rId6"/>
    <p:sldId id="894" r:id="rId7"/>
    <p:sldId id="257" r:id="rId8"/>
    <p:sldId id="900" r:id="rId9"/>
    <p:sldId id="365" r:id="rId10"/>
    <p:sldId id="300" r:id="rId11"/>
    <p:sldId id="413" r:id="rId12"/>
    <p:sldId id="415" r:id="rId13"/>
    <p:sldId id="414" r:id="rId14"/>
    <p:sldId id="897" r:id="rId15"/>
    <p:sldId id="366" r:id="rId16"/>
    <p:sldId id="368" r:id="rId17"/>
    <p:sldId id="369" r:id="rId18"/>
    <p:sldId id="259" r:id="rId19"/>
    <p:sldId id="299" r:id="rId20"/>
    <p:sldId id="405" r:id="rId21"/>
    <p:sldId id="893" r:id="rId22"/>
    <p:sldId id="306" r:id="rId23"/>
    <p:sldId id="308" r:id="rId24"/>
    <p:sldId id="421" r:id="rId25"/>
    <p:sldId id="546" r:id="rId26"/>
    <p:sldId id="406" r:id="rId27"/>
    <p:sldId id="467" r:id="rId28"/>
    <p:sldId id="468" r:id="rId29"/>
    <p:sldId id="469" r:id="rId30"/>
    <p:sldId id="472" r:id="rId31"/>
    <p:sldId id="882" r:id="rId32"/>
    <p:sldId id="822" r:id="rId33"/>
    <p:sldId id="499" r:id="rId34"/>
    <p:sldId id="500" r:id="rId35"/>
    <p:sldId id="515" r:id="rId36"/>
    <p:sldId id="614" r:id="rId37"/>
    <p:sldId id="895" r:id="rId38"/>
    <p:sldId id="886" r:id="rId39"/>
    <p:sldId id="898" r:id="rId40"/>
    <p:sldId id="899" r:id="rId41"/>
    <p:sldId id="497" r:id="rId42"/>
    <p:sldId id="345" r:id="rId43"/>
    <p:sldId id="600" r:id="rId44"/>
    <p:sldId id="801" r:id="rId45"/>
    <p:sldId id="802" r:id="rId46"/>
    <p:sldId id="888" r:id="rId47"/>
    <p:sldId id="878" r:id="rId48"/>
    <p:sldId id="884" r:id="rId49"/>
    <p:sldId id="412" r:id="rId50"/>
    <p:sldId id="848" r:id="rId51"/>
    <p:sldId id="849" r:id="rId52"/>
    <p:sldId id="266" r:id="rId53"/>
    <p:sldId id="261" r:id="rId54"/>
    <p:sldId id="872" r:id="rId55"/>
    <p:sldId id="875" r:id="rId56"/>
    <p:sldId id="881" r:id="rId57"/>
    <p:sldId id="498" r:id="rId58"/>
    <p:sldId id="54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EE8E4-E4C2-1C46-A5F7-618C48B13B78}" type="datetimeFigureOut">
              <a:rPr lang="en-US" smtClean="0"/>
              <a:t>6/6/25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C5A5A-E9F4-E24E-9004-B5A37DD5FE34}" type="slidenum">
              <a:rPr lang="en-US" smtClean="0"/>
              <a:t>‹#›</a:t>
            </a:fld>
            <a:endParaRPr lang="en-US"/>
          </a:p>
        </p:txBody>
      </p:sp>
    </p:spTree>
    <p:extLst>
      <p:ext uri="{BB962C8B-B14F-4D97-AF65-F5344CB8AC3E}">
        <p14:creationId xmlns:p14="http://schemas.microsoft.com/office/powerpoint/2010/main" val="1249015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C5A5A-E9F4-E24E-9004-B5A37DD5FE34}" type="slidenum">
              <a:rPr lang="en-US" smtClean="0"/>
              <a:t>1</a:t>
            </a:fld>
            <a:endParaRPr lang="en-US"/>
          </a:p>
        </p:txBody>
      </p:sp>
    </p:spTree>
    <p:extLst>
      <p:ext uri="{BB962C8B-B14F-4D97-AF65-F5344CB8AC3E}">
        <p14:creationId xmlns:p14="http://schemas.microsoft.com/office/powerpoint/2010/main" val="1543472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2E69-51F9-3F80-61AE-D2AD28C2D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518B6E-0302-DF4C-FE62-E4232EAD51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880F6B-0C24-E454-15FB-B780CE5D09F0}"/>
              </a:ext>
            </a:extLst>
          </p:cNvPr>
          <p:cNvSpPr>
            <a:spLocks noGrp="1"/>
          </p:cNvSpPr>
          <p:nvPr>
            <p:ph type="dt" sz="half" idx="10"/>
          </p:nvPr>
        </p:nvSpPr>
        <p:spPr/>
        <p:txBody>
          <a:bodyPr/>
          <a:lstStyle/>
          <a:p>
            <a:fld id="{D4194CB3-D7E3-6049-94EB-FB2B78770CF5}" type="datetimeFigureOut">
              <a:rPr lang="en-US" smtClean="0"/>
              <a:t>6/6/25</a:t>
            </a:fld>
            <a:endParaRPr lang="en-US"/>
          </a:p>
        </p:txBody>
      </p:sp>
      <p:sp>
        <p:nvSpPr>
          <p:cNvPr id="5" name="Footer Placeholder 4">
            <a:extLst>
              <a:ext uri="{FF2B5EF4-FFF2-40B4-BE49-F238E27FC236}">
                <a16:creationId xmlns:a16="http://schemas.microsoft.com/office/drawing/2014/main" id="{FDD384AD-C6E8-6029-2B4B-CEAB335ED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E2E97-E997-63B7-7107-36C16EE7B37A}"/>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279752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D0336-397A-68EC-BB6E-5A90FD4E5C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8C4F21-5347-721F-6ABD-4D49AFDB13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1FEFD-A98E-8EBC-B3FA-24BCAB350090}"/>
              </a:ext>
            </a:extLst>
          </p:cNvPr>
          <p:cNvSpPr>
            <a:spLocks noGrp="1"/>
          </p:cNvSpPr>
          <p:nvPr>
            <p:ph type="dt" sz="half" idx="10"/>
          </p:nvPr>
        </p:nvSpPr>
        <p:spPr/>
        <p:txBody>
          <a:bodyPr/>
          <a:lstStyle/>
          <a:p>
            <a:fld id="{D4194CB3-D7E3-6049-94EB-FB2B78770CF5}" type="datetimeFigureOut">
              <a:rPr lang="en-US" smtClean="0"/>
              <a:t>6/6/25</a:t>
            </a:fld>
            <a:endParaRPr lang="en-US"/>
          </a:p>
        </p:txBody>
      </p:sp>
      <p:sp>
        <p:nvSpPr>
          <p:cNvPr id="5" name="Footer Placeholder 4">
            <a:extLst>
              <a:ext uri="{FF2B5EF4-FFF2-40B4-BE49-F238E27FC236}">
                <a16:creationId xmlns:a16="http://schemas.microsoft.com/office/drawing/2014/main" id="{4B60E23A-D837-6D03-0876-913E8E8A3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5BAF1-4C4C-0972-D45A-73E6CE1409C2}"/>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269815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A82CB1-9EC1-A232-8AAA-B90F48877C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67360-FB57-0834-9F14-E22C93C2A4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AB7D3-9602-BE60-A42E-B1B6C1772972}"/>
              </a:ext>
            </a:extLst>
          </p:cNvPr>
          <p:cNvSpPr>
            <a:spLocks noGrp="1"/>
          </p:cNvSpPr>
          <p:nvPr>
            <p:ph type="dt" sz="half" idx="10"/>
          </p:nvPr>
        </p:nvSpPr>
        <p:spPr/>
        <p:txBody>
          <a:bodyPr/>
          <a:lstStyle/>
          <a:p>
            <a:fld id="{D4194CB3-D7E3-6049-94EB-FB2B78770CF5}" type="datetimeFigureOut">
              <a:rPr lang="en-US" smtClean="0"/>
              <a:t>6/6/25</a:t>
            </a:fld>
            <a:endParaRPr lang="en-US"/>
          </a:p>
        </p:txBody>
      </p:sp>
      <p:sp>
        <p:nvSpPr>
          <p:cNvPr id="5" name="Footer Placeholder 4">
            <a:extLst>
              <a:ext uri="{FF2B5EF4-FFF2-40B4-BE49-F238E27FC236}">
                <a16:creationId xmlns:a16="http://schemas.microsoft.com/office/drawing/2014/main" id="{240D0073-1996-8F3E-B0FA-5134C7AB8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225A4-3A0E-99F9-AA56-66B785382218}"/>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808743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F36FF-B41E-4B7B-448D-8819E5A506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4CF108-C2AC-33FC-94A3-54C23B141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1166E4-EE1B-69EC-16C3-F0618FAC3164}"/>
              </a:ext>
            </a:extLst>
          </p:cNvPr>
          <p:cNvSpPr>
            <a:spLocks noGrp="1"/>
          </p:cNvSpPr>
          <p:nvPr>
            <p:ph type="dt" sz="half" idx="10"/>
          </p:nvPr>
        </p:nvSpPr>
        <p:spPr/>
        <p:txBody>
          <a:bodyPr/>
          <a:lstStyle/>
          <a:p>
            <a:fld id="{F91ECC75-EFF0-794A-85DC-E93FC964C5B6}" type="datetimeFigureOut">
              <a:rPr lang="en-US" smtClean="0"/>
              <a:t>6/6/25</a:t>
            </a:fld>
            <a:endParaRPr lang="en-US"/>
          </a:p>
        </p:txBody>
      </p:sp>
      <p:sp>
        <p:nvSpPr>
          <p:cNvPr id="5" name="Footer Placeholder 4">
            <a:extLst>
              <a:ext uri="{FF2B5EF4-FFF2-40B4-BE49-F238E27FC236}">
                <a16:creationId xmlns:a16="http://schemas.microsoft.com/office/drawing/2014/main" id="{E86BA456-7BC8-5326-8E57-CB00DC140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553A-56B0-DD45-AF06-B724B226570C}"/>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3901926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985D-6904-3D13-4BC2-769A35A99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6454-A7A2-E53D-8770-0C4C539681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A477B-E030-C4D9-2D72-4F882D0A81EF}"/>
              </a:ext>
            </a:extLst>
          </p:cNvPr>
          <p:cNvSpPr>
            <a:spLocks noGrp="1"/>
          </p:cNvSpPr>
          <p:nvPr>
            <p:ph type="dt" sz="half" idx="10"/>
          </p:nvPr>
        </p:nvSpPr>
        <p:spPr/>
        <p:txBody>
          <a:bodyPr/>
          <a:lstStyle/>
          <a:p>
            <a:fld id="{F91ECC75-EFF0-794A-85DC-E93FC964C5B6}" type="datetimeFigureOut">
              <a:rPr lang="en-US" smtClean="0"/>
              <a:t>6/6/25</a:t>
            </a:fld>
            <a:endParaRPr lang="en-US"/>
          </a:p>
        </p:txBody>
      </p:sp>
      <p:sp>
        <p:nvSpPr>
          <p:cNvPr id="5" name="Footer Placeholder 4">
            <a:extLst>
              <a:ext uri="{FF2B5EF4-FFF2-40B4-BE49-F238E27FC236}">
                <a16:creationId xmlns:a16="http://schemas.microsoft.com/office/drawing/2014/main" id="{4C2066C0-6C66-9932-CDF9-CB727D167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EAA9D-C03B-C3A1-720E-3F7F38C8688E}"/>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619369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F25D-1F97-427F-52E9-164F8251B5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0DE91-FD8E-9410-5C1D-1822459FEF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14D2C-A8DE-56D2-19CA-CC9FAB3F4ED6}"/>
              </a:ext>
            </a:extLst>
          </p:cNvPr>
          <p:cNvSpPr>
            <a:spLocks noGrp="1"/>
          </p:cNvSpPr>
          <p:nvPr>
            <p:ph type="dt" sz="half" idx="10"/>
          </p:nvPr>
        </p:nvSpPr>
        <p:spPr/>
        <p:txBody>
          <a:bodyPr/>
          <a:lstStyle/>
          <a:p>
            <a:fld id="{F91ECC75-EFF0-794A-85DC-E93FC964C5B6}" type="datetimeFigureOut">
              <a:rPr lang="en-US" smtClean="0"/>
              <a:t>6/6/25</a:t>
            </a:fld>
            <a:endParaRPr lang="en-US"/>
          </a:p>
        </p:txBody>
      </p:sp>
      <p:sp>
        <p:nvSpPr>
          <p:cNvPr id="5" name="Footer Placeholder 4">
            <a:extLst>
              <a:ext uri="{FF2B5EF4-FFF2-40B4-BE49-F238E27FC236}">
                <a16:creationId xmlns:a16="http://schemas.microsoft.com/office/drawing/2014/main" id="{95472A26-E097-CF3B-F99C-F79AA9821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ACC53-73A9-DFF4-CDFB-EE4BA131BFA9}"/>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313715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AD22B-4DB5-9EA9-1756-D0E46CC606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D93724-90C9-7971-A27F-CF314FCE50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5C54E7-4F91-70D5-6629-E5E2F27669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ADA42C-75C5-6DF7-07F4-6FF66DA6BAD4}"/>
              </a:ext>
            </a:extLst>
          </p:cNvPr>
          <p:cNvSpPr>
            <a:spLocks noGrp="1"/>
          </p:cNvSpPr>
          <p:nvPr>
            <p:ph type="dt" sz="half" idx="10"/>
          </p:nvPr>
        </p:nvSpPr>
        <p:spPr/>
        <p:txBody>
          <a:bodyPr/>
          <a:lstStyle/>
          <a:p>
            <a:fld id="{F91ECC75-EFF0-794A-85DC-E93FC964C5B6}" type="datetimeFigureOut">
              <a:rPr lang="en-US" smtClean="0"/>
              <a:t>6/6/25</a:t>
            </a:fld>
            <a:endParaRPr lang="en-US"/>
          </a:p>
        </p:txBody>
      </p:sp>
      <p:sp>
        <p:nvSpPr>
          <p:cNvPr id="6" name="Footer Placeholder 5">
            <a:extLst>
              <a:ext uri="{FF2B5EF4-FFF2-40B4-BE49-F238E27FC236}">
                <a16:creationId xmlns:a16="http://schemas.microsoft.com/office/drawing/2014/main" id="{16CAC1E7-3B31-1BB4-6D0F-D422069EE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8DD643-E1F6-D69D-918B-E20AB83EC62A}"/>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191679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2DA8-E247-9D56-54C1-31DE20F750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4FA48-9596-298F-96C6-66E8523A4D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1D0809-72AC-AD68-C884-0205C2E700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A38DC1-0AB3-C5E0-7B89-77FBCBEA40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DB6399-07FB-3923-8CB9-69ABDC970A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4152-9F72-04E5-B46F-3CEEBBE13631}"/>
              </a:ext>
            </a:extLst>
          </p:cNvPr>
          <p:cNvSpPr>
            <a:spLocks noGrp="1"/>
          </p:cNvSpPr>
          <p:nvPr>
            <p:ph type="dt" sz="half" idx="10"/>
          </p:nvPr>
        </p:nvSpPr>
        <p:spPr/>
        <p:txBody>
          <a:bodyPr/>
          <a:lstStyle/>
          <a:p>
            <a:fld id="{F91ECC75-EFF0-794A-85DC-E93FC964C5B6}" type="datetimeFigureOut">
              <a:rPr lang="en-US" smtClean="0"/>
              <a:t>6/6/25</a:t>
            </a:fld>
            <a:endParaRPr lang="en-US"/>
          </a:p>
        </p:txBody>
      </p:sp>
      <p:sp>
        <p:nvSpPr>
          <p:cNvPr id="8" name="Footer Placeholder 7">
            <a:extLst>
              <a:ext uri="{FF2B5EF4-FFF2-40B4-BE49-F238E27FC236}">
                <a16:creationId xmlns:a16="http://schemas.microsoft.com/office/drawing/2014/main" id="{712657EA-E326-AFD6-1964-CE27EF2823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AFADE-C2EC-9364-232B-DD002488EAB7}"/>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496016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AAC54-E4B9-3F3D-AF3E-1C752BB62F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AEB2F-1D0B-6550-B03C-C68A2E57A3AF}"/>
              </a:ext>
            </a:extLst>
          </p:cNvPr>
          <p:cNvSpPr>
            <a:spLocks noGrp="1"/>
          </p:cNvSpPr>
          <p:nvPr>
            <p:ph type="dt" sz="half" idx="10"/>
          </p:nvPr>
        </p:nvSpPr>
        <p:spPr/>
        <p:txBody>
          <a:bodyPr/>
          <a:lstStyle/>
          <a:p>
            <a:fld id="{F91ECC75-EFF0-794A-85DC-E93FC964C5B6}" type="datetimeFigureOut">
              <a:rPr lang="en-US" smtClean="0"/>
              <a:t>6/6/25</a:t>
            </a:fld>
            <a:endParaRPr lang="en-US"/>
          </a:p>
        </p:txBody>
      </p:sp>
      <p:sp>
        <p:nvSpPr>
          <p:cNvPr id="4" name="Footer Placeholder 3">
            <a:extLst>
              <a:ext uri="{FF2B5EF4-FFF2-40B4-BE49-F238E27FC236}">
                <a16:creationId xmlns:a16="http://schemas.microsoft.com/office/drawing/2014/main" id="{62974A67-50F6-B412-B97E-CAD891993C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CFCCCF-1D8E-7E7D-58F5-5EE33244D2D7}"/>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176209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178EC9-DC0D-0A9C-66CF-60253F214804}"/>
              </a:ext>
            </a:extLst>
          </p:cNvPr>
          <p:cNvSpPr>
            <a:spLocks noGrp="1"/>
          </p:cNvSpPr>
          <p:nvPr>
            <p:ph type="dt" sz="half" idx="10"/>
          </p:nvPr>
        </p:nvSpPr>
        <p:spPr/>
        <p:txBody>
          <a:bodyPr/>
          <a:lstStyle/>
          <a:p>
            <a:fld id="{F91ECC75-EFF0-794A-85DC-E93FC964C5B6}" type="datetimeFigureOut">
              <a:rPr lang="en-US" smtClean="0"/>
              <a:t>6/6/25</a:t>
            </a:fld>
            <a:endParaRPr lang="en-US"/>
          </a:p>
        </p:txBody>
      </p:sp>
      <p:sp>
        <p:nvSpPr>
          <p:cNvPr id="3" name="Footer Placeholder 2">
            <a:extLst>
              <a:ext uri="{FF2B5EF4-FFF2-40B4-BE49-F238E27FC236}">
                <a16:creationId xmlns:a16="http://schemas.microsoft.com/office/drawing/2014/main" id="{ADFDBE37-919F-BEFB-CA69-A02F962E14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90CE43-CF0B-8E14-0B30-0F55A1362A7B}"/>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51372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A402-83AB-AB78-6111-F2CAD20A00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2F48EC-6CD7-BD4D-7EA5-68A23D213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9B116A-0897-7041-2678-1B0FBC319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179CD-0100-B326-99FF-8DE095A8AF6A}"/>
              </a:ext>
            </a:extLst>
          </p:cNvPr>
          <p:cNvSpPr>
            <a:spLocks noGrp="1"/>
          </p:cNvSpPr>
          <p:nvPr>
            <p:ph type="dt" sz="half" idx="10"/>
          </p:nvPr>
        </p:nvSpPr>
        <p:spPr/>
        <p:txBody>
          <a:bodyPr/>
          <a:lstStyle/>
          <a:p>
            <a:fld id="{F91ECC75-EFF0-794A-85DC-E93FC964C5B6}" type="datetimeFigureOut">
              <a:rPr lang="en-US" smtClean="0"/>
              <a:t>6/6/25</a:t>
            </a:fld>
            <a:endParaRPr lang="en-US"/>
          </a:p>
        </p:txBody>
      </p:sp>
      <p:sp>
        <p:nvSpPr>
          <p:cNvPr id="6" name="Footer Placeholder 5">
            <a:extLst>
              <a:ext uri="{FF2B5EF4-FFF2-40B4-BE49-F238E27FC236}">
                <a16:creationId xmlns:a16="http://schemas.microsoft.com/office/drawing/2014/main" id="{795FA605-CC5B-9C29-9ACD-56CD93E45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694A7-6394-4CA5-FF2E-703A133C8300}"/>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38707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F138-FF12-FB1E-F65E-B75376F431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B46F0-B1C2-A733-79E5-ADBD2E0BDD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99642-7EBD-5A01-C6E3-9054F67EA7EA}"/>
              </a:ext>
            </a:extLst>
          </p:cNvPr>
          <p:cNvSpPr>
            <a:spLocks noGrp="1"/>
          </p:cNvSpPr>
          <p:nvPr>
            <p:ph type="dt" sz="half" idx="10"/>
          </p:nvPr>
        </p:nvSpPr>
        <p:spPr/>
        <p:txBody>
          <a:bodyPr/>
          <a:lstStyle/>
          <a:p>
            <a:fld id="{D4194CB3-D7E3-6049-94EB-FB2B78770CF5}" type="datetimeFigureOut">
              <a:rPr lang="en-US" smtClean="0"/>
              <a:t>6/6/25</a:t>
            </a:fld>
            <a:endParaRPr lang="en-US"/>
          </a:p>
        </p:txBody>
      </p:sp>
      <p:sp>
        <p:nvSpPr>
          <p:cNvPr id="5" name="Footer Placeholder 4">
            <a:extLst>
              <a:ext uri="{FF2B5EF4-FFF2-40B4-BE49-F238E27FC236}">
                <a16:creationId xmlns:a16="http://schemas.microsoft.com/office/drawing/2014/main" id="{212430CE-CB87-6809-BC0D-A9895C896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0138C-E890-2DF7-2ADE-85885AE5BF61}"/>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4564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0A9E-3B1F-B452-2A0C-EA35D8078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B93CF1-9B16-8610-C0A4-C31750FCCA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224D72-13E7-0B10-FF46-DF4C336A0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09A93-CFD0-1478-2487-8444A0708981}"/>
              </a:ext>
            </a:extLst>
          </p:cNvPr>
          <p:cNvSpPr>
            <a:spLocks noGrp="1"/>
          </p:cNvSpPr>
          <p:nvPr>
            <p:ph type="dt" sz="half" idx="10"/>
          </p:nvPr>
        </p:nvSpPr>
        <p:spPr/>
        <p:txBody>
          <a:bodyPr/>
          <a:lstStyle/>
          <a:p>
            <a:fld id="{F91ECC75-EFF0-794A-85DC-E93FC964C5B6}" type="datetimeFigureOut">
              <a:rPr lang="en-US" smtClean="0"/>
              <a:t>6/6/25</a:t>
            </a:fld>
            <a:endParaRPr lang="en-US"/>
          </a:p>
        </p:txBody>
      </p:sp>
      <p:sp>
        <p:nvSpPr>
          <p:cNvPr id="6" name="Footer Placeholder 5">
            <a:extLst>
              <a:ext uri="{FF2B5EF4-FFF2-40B4-BE49-F238E27FC236}">
                <a16:creationId xmlns:a16="http://schemas.microsoft.com/office/drawing/2014/main" id="{1981EF1F-1545-4875-FE5E-0B87E9936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6EE0-A5AA-6E1F-CBE5-FED0276E90B3}"/>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3046259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1C13-B4F2-E3A0-0250-65A6E1F47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1017DD-0222-33E5-B706-BA19D24AD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73325-8CA0-78E1-1BBF-8AEB0AD2B261}"/>
              </a:ext>
            </a:extLst>
          </p:cNvPr>
          <p:cNvSpPr>
            <a:spLocks noGrp="1"/>
          </p:cNvSpPr>
          <p:nvPr>
            <p:ph type="dt" sz="half" idx="10"/>
          </p:nvPr>
        </p:nvSpPr>
        <p:spPr/>
        <p:txBody>
          <a:bodyPr/>
          <a:lstStyle/>
          <a:p>
            <a:fld id="{F91ECC75-EFF0-794A-85DC-E93FC964C5B6}" type="datetimeFigureOut">
              <a:rPr lang="en-US" smtClean="0"/>
              <a:t>6/6/25</a:t>
            </a:fld>
            <a:endParaRPr lang="en-US"/>
          </a:p>
        </p:txBody>
      </p:sp>
      <p:sp>
        <p:nvSpPr>
          <p:cNvPr id="5" name="Footer Placeholder 4">
            <a:extLst>
              <a:ext uri="{FF2B5EF4-FFF2-40B4-BE49-F238E27FC236}">
                <a16:creationId xmlns:a16="http://schemas.microsoft.com/office/drawing/2014/main" id="{DBC070D2-E9A6-4C32-445E-A61091B02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C1A76-7CE4-1D8D-D66D-74B555DD6280}"/>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737366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7F9FAA-4B4B-9ACF-44AF-97B308556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357EBD-8AF2-C982-2B0B-5E0A04247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62E9-5846-AC52-EAE5-0299F94301B6}"/>
              </a:ext>
            </a:extLst>
          </p:cNvPr>
          <p:cNvSpPr>
            <a:spLocks noGrp="1"/>
          </p:cNvSpPr>
          <p:nvPr>
            <p:ph type="dt" sz="half" idx="10"/>
          </p:nvPr>
        </p:nvSpPr>
        <p:spPr/>
        <p:txBody>
          <a:bodyPr/>
          <a:lstStyle/>
          <a:p>
            <a:fld id="{F91ECC75-EFF0-794A-85DC-E93FC964C5B6}" type="datetimeFigureOut">
              <a:rPr lang="en-US" smtClean="0"/>
              <a:t>6/6/25</a:t>
            </a:fld>
            <a:endParaRPr lang="en-US"/>
          </a:p>
        </p:txBody>
      </p:sp>
      <p:sp>
        <p:nvSpPr>
          <p:cNvPr id="5" name="Footer Placeholder 4">
            <a:extLst>
              <a:ext uri="{FF2B5EF4-FFF2-40B4-BE49-F238E27FC236}">
                <a16:creationId xmlns:a16="http://schemas.microsoft.com/office/drawing/2014/main" id="{884DF3E4-03E0-4FA5-F6C9-458E4F913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9976C-5CF2-D300-EBD1-EAF46F253364}"/>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667118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3C1-9BA1-4842-BDE7-DFFFEE1A3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A666D-A7F5-1546-B1E9-770E69053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BFF1C6-3EA0-0944-B2E0-96432125BDA4}"/>
              </a:ext>
            </a:extLst>
          </p:cNvPr>
          <p:cNvSpPr>
            <a:spLocks noGrp="1"/>
          </p:cNvSpPr>
          <p:nvPr>
            <p:ph type="dt" sz="half" idx="10"/>
          </p:nvPr>
        </p:nvSpPr>
        <p:spPr/>
        <p:txBody>
          <a:bodyPr/>
          <a:lstStyle/>
          <a:p>
            <a:fld id="{72E29458-7053-7F4A-ACD0-E07A0666A566}" type="datetime1">
              <a:rPr lang="en-US" smtClean="0"/>
              <a:t>6/6/25</a:t>
            </a:fld>
            <a:endParaRPr lang="en-US"/>
          </a:p>
        </p:txBody>
      </p:sp>
      <p:sp>
        <p:nvSpPr>
          <p:cNvPr id="5" name="Footer Placeholder 4">
            <a:extLst>
              <a:ext uri="{FF2B5EF4-FFF2-40B4-BE49-F238E27FC236}">
                <a16:creationId xmlns:a16="http://schemas.microsoft.com/office/drawing/2014/main" id="{C60A7194-6DC6-A14D-9DA2-438C368E1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5430D-75F8-5B40-B286-E5ADFB6B5FE3}"/>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626358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AEA2-8C0D-2648-8A33-C80BFAC09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C49E5B-3A82-C54D-8FEF-B81A74092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814F8-AE66-0C43-A3F1-D65C4EAF2EF4}"/>
              </a:ext>
            </a:extLst>
          </p:cNvPr>
          <p:cNvSpPr>
            <a:spLocks noGrp="1"/>
          </p:cNvSpPr>
          <p:nvPr>
            <p:ph type="dt" sz="half" idx="10"/>
          </p:nvPr>
        </p:nvSpPr>
        <p:spPr/>
        <p:txBody>
          <a:bodyPr/>
          <a:lstStyle/>
          <a:p>
            <a:fld id="{450F4695-0DC4-EE4B-888C-DDC0F3DF591F}" type="datetime1">
              <a:rPr lang="en-US" smtClean="0"/>
              <a:t>6/6/25</a:t>
            </a:fld>
            <a:endParaRPr lang="en-US"/>
          </a:p>
        </p:txBody>
      </p:sp>
      <p:sp>
        <p:nvSpPr>
          <p:cNvPr id="5" name="Footer Placeholder 4">
            <a:extLst>
              <a:ext uri="{FF2B5EF4-FFF2-40B4-BE49-F238E27FC236}">
                <a16:creationId xmlns:a16="http://schemas.microsoft.com/office/drawing/2014/main" id="{1C6F51F6-9A1D-CC49-8958-FAA453286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418B0-431E-7D4E-B7C6-5BAC4202F540}"/>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226454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1320-A2BD-FB41-B7A3-39BF6716B1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232B6E-33C0-E24F-83F7-1829F93E77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0E3508-169C-184E-9D25-65CCC6BBD6EF}"/>
              </a:ext>
            </a:extLst>
          </p:cNvPr>
          <p:cNvSpPr>
            <a:spLocks noGrp="1"/>
          </p:cNvSpPr>
          <p:nvPr>
            <p:ph type="dt" sz="half" idx="10"/>
          </p:nvPr>
        </p:nvSpPr>
        <p:spPr/>
        <p:txBody>
          <a:bodyPr/>
          <a:lstStyle/>
          <a:p>
            <a:fld id="{8CA0281F-76A2-9744-8967-41A0A783DC22}" type="datetime1">
              <a:rPr lang="en-US" smtClean="0"/>
              <a:t>6/6/25</a:t>
            </a:fld>
            <a:endParaRPr lang="en-US"/>
          </a:p>
        </p:txBody>
      </p:sp>
      <p:sp>
        <p:nvSpPr>
          <p:cNvPr id="5" name="Footer Placeholder 4">
            <a:extLst>
              <a:ext uri="{FF2B5EF4-FFF2-40B4-BE49-F238E27FC236}">
                <a16:creationId xmlns:a16="http://schemas.microsoft.com/office/drawing/2014/main" id="{FBD1006E-69C6-8C4C-A135-2D8BF82C7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6DCC0-6932-BA4D-9287-00F8B6A468A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600753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52E4-663E-8B42-89DB-EACB44C9D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7F86D-4333-F44A-849A-A9D81079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DE91F0-014A-594B-8A2D-602721B330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8BE8D1-29D7-024B-9348-3A8A3F8E60C3}"/>
              </a:ext>
            </a:extLst>
          </p:cNvPr>
          <p:cNvSpPr>
            <a:spLocks noGrp="1"/>
          </p:cNvSpPr>
          <p:nvPr>
            <p:ph type="dt" sz="half" idx="10"/>
          </p:nvPr>
        </p:nvSpPr>
        <p:spPr/>
        <p:txBody>
          <a:bodyPr/>
          <a:lstStyle/>
          <a:p>
            <a:fld id="{103E13AA-3D0E-414E-B865-15478C81A55B}" type="datetime1">
              <a:rPr lang="en-US" smtClean="0"/>
              <a:t>6/6/25</a:t>
            </a:fld>
            <a:endParaRPr lang="en-US"/>
          </a:p>
        </p:txBody>
      </p:sp>
      <p:sp>
        <p:nvSpPr>
          <p:cNvPr id="6" name="Footer Placeholder 5">
            <a:extLst>
              <a:ext uri="{FF2B5EF4-FFF2-40B4-BE49-F238E27FC236}">
                <a16:creationId xmlns:a16="http://schemas.microsoft.com/office/drawing/2014/main" id="{F6D627F9-218B-CA4F-98AD-4106B10D0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AFBC1-12FE-624F-A029-846E497FB101}"/>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1431593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9E79-30CE-AC4B-9B9E-683B8DC5E9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65A037-DC97-4C46-85D7-074883FA5A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01C3B5-9114-5243-BB24-866E7CF9B3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B506CD-0511-F04F-84E0-F68B71D31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099D65-9A04-8E4C-AD2F-B1321B96BF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5609CE-4D0F-B845-9D6F-41E4F84CA48A}"/>
              </a:ext>
            </a:extLst>
          </p:cNvPr>
          <p:cNvSpPr>
            <a:spLocks noGrp="1"/>
          </p:cNvSpPr>
          <p:nvPr>
            <p:ph type="dt" sz="half" idx="10"/>
          </p:nvPr>
        </p:nvSpPr>
        <p:spPr/>
        <p:txBody>
          <a:bodyPr/>
          <a:lstStyle/>
          <a:p>
            <a:fld id="{19272083-4CC0-F840-A958-5B3395766000}" type="datetime1">
              <a:rPr lang="en-US" smtClean="0"/>
              <a:t>6/6/25</a:t>
            </a:fld>
            <a:endParaRPr lang="en-US"/>
          </a:p>
        </p:txBody>
      </p:sp>
      <p:sp>
        <p:nvSpPr>
          <p:cNvPr id="8" name="Footer Placeholder 7">
            <a:extLst>
              <a:ext uri="{FF2B5EF4-FFF2-40B4-BE49-F238E27FC236}">
                <a16:creationId xmlns:a16="http://schemas.microsoft.com/office/drawing/2014/main" id="{21EFF617-0F15-0543-8CF9-82A4CEFB35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D7A868-2ED5-204B-8E37-AE8F67323A6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4213469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1B46-8352-C24C-BFE9-FD5733E436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37BF9F-9B62-7843-A1D1-E5C60C02A87D}"/>
              </a:ext>
            </a:extLst>
          </p:cNvPr>
          <p:cNvSpPr>
            <a:spLocks noGrp="1"/>
          </p:cNvSpPr>
          <p:nvPr>
            <p:ph type="dt" sz="half" idx="10"/>
          </p:nvPr>
        </p:nvSpPr>
        <p:spPr/>
        <p:txBody>
          <a:bodyPr/>
          <a:lstStyle/>
          <a:p>
            <a:fld id="{14249FA9-C372-D944-9F0B-2FE98628A02B}" type="datetime1">
              <a:rPr lang="en-US" smtClean="0"/>
              <a:t>6/6/25</a:t>
            </a:fld>
            <a:endParaRPr lang="en-US"/>
          </a:p>
        </p:txBody>
      </p:sp>
      <p:sp>
        <p:nvSpPr>
          <p:cNvPr id="4" name="Footer Placeholder 3">
            <a:extLst>
              <a:ext uri="{FF2B5EF4-FFF2-40B4-BE49-F238E27FC236}">
                <a16:creationId xmlns:a16="http://schemas.microsoft.com/office/drawing/2014/main" id="{A127C0C1-5E5A-094B-A590-9704A8C2F1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F1A28-C481-9643-8AE7-64DFF9A1E329}"/>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913770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71B1B-5216-A344-A876-F5B60D713094}"/>
              </a:ext>
            </a:extLst>
          </p:cNvPr>
          <p:cNvSpPr>
            <a:spLocks noGrp="1"/>
          </p:cNvSpPr>
          <p:nvPr>
            <p:ph type="dt" sz="half" idx="10"/>
          </p:nvPr>
        </p:nvSpPr>
        <p:spPr/>
        <p:txBody>
          <a:bodyPr/>
          <a:lstStyle/>
          <a:p>
            <a:fld id="{AACFDE57-35D4-0146-997B-5B2EC095EBDC}" type="datetime1">
              <a:rPr lang="en-US" smtClean="0"/>
              <a:t>6/6/25</a:t>
            </a:fld>
            <a:endParaRPr lang="en-US"/>
          </a:p>
        </p:txBody>
      </p:sp>
      <p:sp>
        <p:nvSpPr>
          <p:cNvPr id="3" name="Footer Placeholder 2">
            <a:extLst>
              <a:ext uri="{FF2B5EF4-FFF2-40B4-BE49-F238E27FC236}">
                <a16:creationId xmlns:a16="http://schemas.microsoft.com/office/drawing/2014/main" id="{38067E05-ADA7-7945-AA20-E3C2E454D1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38677B-3254-8046-9DE5-A97655AC8F79}"/>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91380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0769-2F11-51DF-F710-CD0B1B245B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E4A1B2-796F-41F5-7D58-9E3A61DF13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304F3A-B11D-2D5B-99D1-F79A949E3DA0}"/>
              </a:ext>
            </a:extLst>
          </p:cNvPr>
          <p:cNvSpPr>
            <a:spLocks noGrp="1"/>
          </p:cNvSpPr>
          <p:nvPr>
            <p:ph type="dt" sz="half" idx="10"/>
          </p:nvPr>
        </p:nvSpPr>
        <p:spPr/>
        <p:txBody>
          <a:bodyPr/>
          <a:lstStyle/>
          <a:p>
            <a:fld id="{D4194CB3-D7E3-6049-94EB-FB2B78770CF5}" type="datetimeFigureOut">
              <a:rPr lang="en-US" smtClean="0"/>
              <a:t>6/6/25</a:t>
            </a:fld>
            <a:endParaRPr lang="en-US"/>
          </a:p>
        </p:txBody>
      </p:sp>
      <p:sp>
        <p:nvSpPr>
          <p:cNvPr id="5" name="Footer Placeholder 4">
            <a:extLst>
              <a:ext uri="{FF2B5EF4-FFF2-40B4-BE49-F238E27FC236}">
                <a16:creationId xmlns:a16="http://schemas.microsoft.com/office/drawing/2014/main" id="{CB3568E7-32CB-9E46-DFD8-7BB831D202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A6E34-D808-38F4-E505-3FFF412E2454}"/>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4041295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9911-7952-6949-A8DD-EFEBE4AB8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075A7E-731F-1343-8F2A-96FE62474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9758BF-8A37-9843-A0EB-EE7DF9E02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69443-2FF1-1E4A-9163-711DD1F5847B}"/>
              </a:ext>
            </a:extLst>
          </p:cNvPr>
          <p:cNvSpPr>
            <a:spLocks noGrp="1"/>
          </p:cNvSpPr>
          <p:nvPr>
            <p:ph type="dt" sz="half" idx="10"/>
          </p:nvPr>
        </p:nvSpPr>
        <p:spPr/>
        <p:txBody>
          <a:bodyPr/>
          <a:lstStyle/>
          <a:p>
            <a:fld id="{8FDE2EBF-9811-414F-9EC7-DD6C70432B32}" type="datetime1">
              <a:rPr lang="en-US" smtClean="0"/>
              <a:t>6/6/25</a:t>
            </a:fld>
            <a:endParaRPr lang="en-US"/>
          </a:p>
        </p:txBody>
      </p:sp>
      <p:sp>
        <p:nvSpPr>
          <p:cNvPr id="6" name="Footer Placeholder 5">
            <a:extLst>
              <a:ext uri="{FF2B5EF4-FFF2-40B4-BE49-F238E27FC236}">
                <a16:creationId xmlns:a16="http://schemas.microsoft.com/office/drawing/2014/main" id="{1986D92C-CAC8-CD49-8AE7-8F496F5AD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A3FF0-9789-C444-8258-C4226CFA9E41}"/>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1997735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2545-C2D4-0F4A-9B7F-9C0A9DE54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76D4C6-3350-544D-9456-2CEE2B6099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2599EF-ABDD-5F46-9B8B-79B0167FE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4827D7-A088-4D45-8EC5-091CCC3CE76B}"/>
              </a:ext>
            </a:extLst>
          </p:cNvPr>
          <p:cNvSpPr>
            <a:spLocks noGrp="1"/>
          </p:cNvSpPr>
          <p:nvPr>
            <p:ph type="dt" sz="half" idx="10"/>
          </p:nvPr>
        </p:nvSpPr>
        <p:spPr/>
        <p:txBody>
          <a:bodyPr/>
          <a:lstStyle/>
          <a:p>
            <a:fld id="{A0748E0E-45C9-F843-AEFC-1A4E267F0071}" type="datetime1">
              <a:rPr lang="en-US" smtClean="0"/>
              <a:t>6/6/25</a:t>
            </a:fld>
            <a:endParaRPr lang="en-US"/>
          </a:p>
        </p:txBody>
      </p:sp>
      <p:sp>
        <p:nvSpPr>
          <p:cNvPr id="6" name="Footer Placeholder 5">
            <a:extLst>
              <a:ext uri="{FF2B5EF4-FFF2-40B4-BE49-F238E27FC236}">
                <a16:creationId xmlns:a16="http://schemas.microsoft.com/office/drawing/2014/main" id="{1A0FD15C-D41E-B94B-9A43-856890ABB4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9CEC3-3E24-BE41-BA7F-FD1F4A6EECB7}"/>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036456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D1D2-80C7-EF46-8435-79C071C3A3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750A49-691C-7542-8DF1-51E0D9E140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70254-19AC-E644-8F97-F361B60FD05A}"/>
              </a:ext>
            </a:extLst>
          </p:cNvPr>
          <p:cNvSpPr>
            <a:spLocks noGrp="1"/>
          </p:cNvSpPr>
          <p:nvPr>
            <p:ph type="dt" sz="half" idx="10"/>
          </p:nvPr>
        </p:nvSpPr>
        <p:spPr/>
        <p:txBody>
          <a:bodyPr/>
          <a:lstStyle/>
          <a:p>
            <a:fld id="{86951CE5-77AE-9941-AF06-76A971B2599C}" type="datetime1">
              <a:rPr lang="en-US" smtClean="0"/>
              <a:t>6/6/25</a:t>
            </a:fld>
            <a:endParaRPr lang="en-US"/>
          </a:p>
        </p:txBody>
      </p:sp>
      <p:sp>
        <p:nvSpPr>
          <p:cNvPr id="5" name="Footer Placeholder 4">
            <a:extLst>
              <a:ext uri="{FF2B5EF4-FFF2-40B4-BE49-F238E27FC236}">
                <a16:creationId xmlns:a16="http://schemas.microsoft.com/office/drawing/2014/main" id="{EFCEE519-206D-DB4C-87F8-231DBC7E7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AD7BB-2447-884B-84C0-454D346CF5A8}"/>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974376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5580BC-BCFE-7541-A0B8-5104BB53AC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189ED2-0CAA-FA40-A212-E0B64ECDDF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8B6E6-2538-C447-A550-51A46E54B6B3}"/>
              </a:ext>
            </a:extLst>
          </p:cNvPr>
          <p:cNvSpPr>
            <a:spLocks noGrp="1"/>
          </p:cNvSpPr>
          <p:nvPr>
            <p:ph type="dt" sz="half" idx="10"/>
          </p:nvPr>
        </p:nvSpPr>
        <p:spPr/>
        <p:txBody>
          <a:bodyPr/>
          <a:lstStyle/>
          <a:p>
            <a:fld id="{F7A7F56A-A2A3-1E4E-8191-BE49725806BD}" type="datetime1">
              <a:rPr lang="en-US" smtClean="0"/>
              <a:t>6/6/25</a:t>
            </a:fld>
            <a:endParaRPr lang="en-US"/>
          </a:p>
        </p:txBody>
      </p:sp>
      <p:sp>
        <p:nvSpPr>
          <p:cNvPr id="5" name="Footer Placeholder 4">
            <a:extLst>
              <a:ext uri="{FF2B5EF4-FFF2-40B4-BE49-F238E27FC236}">
                <a16:creationId xmlns:a16="http://schemas.microsoft.com/office/drawing/2014/main" id="{7D622079-DBB3-3D4C-B2A7-4BA115422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7DC6D-E736-F54F-AD60-151CE5CE3F6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530990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4257E75-A798-3308-E008-F54B7D803731}"/>
              </a:ext>
            </a:extLst>
          </p:cNvPr>
          <p:cNvSpPr>
            <a:spLocks noGrp="1"/>
          </p:cNvSpPr>
          <p:nvPr>
            <p:ph type="dt" sz="half" idx="10"/>
          </p:nvPr>
        </p:nvSpPr>
        <p:spPr/>
        <p:txBody>
          <a:bodyPr/>
          <a:lstStyle>
            <a:lvl1pPr>
              <a:defRPr/>
            </a:lvl1pPr>
          </a:lstStyle>
          <a:p>
            <a:fld id="{2CD6E8B1-315B-0047-B86A-0A1922EA3CF5}" type="datetime1">
              <a:rPr lang="en-US" altLang="en-US"/>
              <a:pPr/>
              <a:t>6/6/25</a:t>
            </a:fld>
            <a:endParaRPr lang="en-US" altLang="en-US"/>
          </a:p>
        </p:txBody>
      </p:sp>
      <p:sp>
        <p:nvSpPr>
          <p:cNvPr id="5" name="Footer Placeholder 4">
            <a:extLst>
              <a:ext uri="{FF2B5EF4-FFF2-40B4-BE49-F238E27FC236}">
                <a16:creationId xmlns:a16="http://schemas.microsoft.com/office/drawing/2014/main" id="{3297AAAB-C179-4CC8-AEFD-13131B8BC1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617C8F-1151-BC2D-C508-EB484DCA3A9B}"/>
              </a:ext>
            </a:extLst>
          </p:cNvPr>
          <p:cNvSpPr>
            <a:spLocks noGrp="1"/>
          </p:cNvSpPr>
          <p:nvPr>
            <p:ph type="sldNum" sz="quarter" idx="12"/>
          </p:nvPr>
        </p:nvSpPr>
        <p:spPr/>
        <p:txBody>
          <a:bodyPr/>
          <a:lstStyle>
            <a:lvl1pPr>
              <a:defRPr/>
            </a:lvl1pPr>
          </a:lstStyle>
          <a:p>
            <a:fld id="{84B691F1-2584-644F-B6AF-E92C095579D6}" type="slidenum">
              <a:rPr lang="en-US" altLang="en-US"/>
              <a:pPr/>
              <a:t>‹#›</a:t>
            </a:fld>
            <a:endParaRPr lang="en-US" altLang="en-US"/>
          </a:p>
        </p:txBody>
      </p:sp>
    </p:spTree>
    <p:extLst>
      <p:ext uri="{BB962C8B-B14F-4D97-AF65-F5344CB8AC3E}">
        <p14:creationId xmlns:p14="http://schemas.microsoft.com/office/powerpoint/2010/main" val="3556609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C71F8-8859-C119-CD18-D876076CFC92}"/>
              </a:ext>
            </a:extLst>
          </p:cNvPr>
          <p:cNvSpPr>
            <a:spLocks noGrp="1"/>
          </p:cNvSpPr>
          <p:nvPr>
            <p:ph type="dt" sz="half" idx="10"/>
          </p:nvPr>
        </p:nvSpPr>
        <p:spPr/>
        <p:txBody>
          <a:bodyPr/>
          <a:lstStyle>
            <a:lvl1pPr>
              <a:defRPr/>
            </a:lvl1pPr>
          </a:lstStyle>
          <a:p>
            <a:fld id="{EB968850-6AFE-2F48-A037-3C7D5A0D86E2}" type="datetime1">
              <a:rPr lang="en-US" altLang="en-US"/>
              <a:pPr/>
              <a:t>6/6/25</a:t>
            </a:fld>
            <a:endParaRPr lang="en-US" altLang="en-US"/>
          </a:p>
        </p:txBody>
      </p:sp>
      <p:sp>
        <p:nvSpPr>
          <p:cNvPr id="5" name="Footer Placeholder 4">
            <a:extLst>
              <a:ext uri="{FF2B5EF4-FFF2-40B4-BE49-F238E27FC236}">
                <a16:creationId xmlns:a16="http://schemas.microsoft.com/office/drawing/2014/main" id="{5178B2A6-5FC9-E16D-7E0A-6F98D417FA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6215E2-D1EA-5C1C-8275-80A17840D113}"/>
              </a:ext>
            </a:extLst>
          </p:cNvPr>
          <p:cNvSpPr>
            <a:spLocks noGrp="1"/>
          </p:cNvSpPr>
          <p:nvPr>
            <p:ph type="sldNum" sz="quarter" idx="12"/>
          </p:nvPr>
        </p:nvSpPr>
        <p:spPr/>
        <p:txBody>
          <a:bodyPr/>
          <a:lstStyle>
            <a:lvl1pPr>
              <a:defRPr/>
            </a:lvl1pPr>
          </a:lstStyle>
          <a:p>
            <a:fld id="{8507C8F5-7ECE-EF4A-84AE-E9874AA7B497}" type="slidenum">
              <a:rPr lang="en-US" altLang="en-US"/>
              <a:pPr/>
              <a:t>‹#›</a:t>
            </a:fld>
            <a:endParaRPr lang="en-US" altLang="en-US"/>
          </a:p>
        </p:txBody>
      </p:sp>
    </p:spTree>
    <p:extLst>
      <p:ext uri="{BB962C8B-B14F-4D97-AF65-F5344CB8AC3E}">
        <p14:creationId xmlns:p14="http://schemas.microsoft.com/office/powerpoint/2010/main" val="4142636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DD05C-70DF-F0BA-48AD-399368588AEA}"/>
              </a:ext>
            </a:extLst>
          </p:cNvPr>
          <p:cNvSpPr>
            <a:spLocks noGrp="1"/>
          </p:cNvSpPr>
          <p:nvPr>
            <p:ph type="dt" sz="half" idx="10"/>
          </p:nvPr>
        </p:nvSpPr>
        <p:spPr/>
        <p:txBody>
          <a:bodyPr/>
          <a:lstStyle>
            <a:lvl1pPr>
              <a:defRPr/>
            </a:lvl1pPr>
          </a:lstStyle>
          <a:p>
            <a:fld id="{7C3B83E2-5E02-B949-B109-1ADA13BE1ECD}" type="datetime1">
              <a:rPr lang="en-US" altLang="en-US"/>
              <a:pPr/>
              <a:t>6/6/25</a:t>
            </a:fld>
            <a:endParaRPr lang="en-US" altLang="en-US"/>
          </a:p>
        </p:txBody>
      </p:sp>
      <p:sp>
        <p:nvSpPr>
          <p:cNvPr id="5" name="Footer Placeholder 4">
            <a:extLst>
              <a:ext uri="{FF2B5EF4-FFF2-40B4-BE49-F238E27FC236}">
                <a16:creationId xmlns:a16="http://schemas.microsoft.com/office/drawing/2014/main" id="{E65DEE17-1041-4DF1-A96A-67F77D8E7B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DBA8FA-75C0-B2E1-0AD6-0940EBDC6936}"/>
              </a:ext>
            </a:extLst>
          </p:cNvPr>
          <p:cNvSpPr>
            <a:spLocks noGrp="1"/>
          </p:cNvSpPr>
          <p:nvPr>
            <p:ph type="sldNum" sz="quarter" idx="12"/>
          </p:nvPr>
        </p:nvSpPr>
        <p:spPr/>
        <p:txBody>
          <a:bodyPr/>
          <a:lstStyle>
            <a:lvl1pPr>
              <a:defRPr/>
            </a:lvl1pPr>
          </a:lstStyle>
          <a:p>
            <a:fld id="{6D53A4BD-8ACB-8B4D-9647-A3ABC160C0C9}" type="slidenum">
              <a:rPr lang="en-US" altLang="en-US"/>
              <a:pPr/>
              <a:t>‹#›</a:t>
            </a:fld>
            <a:endParaRPr lang="en-US" altLang="en-US"/>
          </a:p>
        </p:txBody>
      </p:sp>
    </p:spTree>
    <p:extLst>
      <p:ext uri="{BB962C8B-B14F-4D97-AF65-F5344CB8AC3E}">
        <p14:creationId xmlns:p14="http://schemas.microsoft.com/office/powerpoint/2010/main" val="2598731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0D7D80D-D51C-74DA-509A-3CE289A81223}"/>
              </a:ext>
            </a:extLst>
          </p:cNvPr>
          <p:cNvSpPr>
            <a:spLocks noGrp="1"/>
          </p:cNvSpPr>
          <p:nvPr>
            <p:ph type="dt" sz="half" idx="10"/>
          </p:nvPr>
        </p:nvSpPr>
        <p:spPr/>
        <p:txBody>
          <a:bodyPr/>
          <a:lstStyle>
            <a:lvl1pPr>
              <a:defRPr/>
            </a:lvl1pPr>
          </a:lstStyle>
          <a:p>
            <a:fld id="{630ACAC5-6D8F-D642-A14B-950E6DA057D4}" type="datetime1">
              <a:rPr lang="en-US" altLang="en-US"/>
              <a:pPr/>
              <a:t>6/6/25</a:t>
            </a:fld>
            <a:endParaRPr lang="en-US" altLang="en-US"/>
          </a:p>
        </p:txBody>
      </p:sp>
      <p:sp>
        <p:nvSpPr>
          <p:cNvPr id="6" name="Footer Placeholder 4">
            <a:extLst>
              <a:ext uri="{FF2B5EF4-FFF2-40B4-BE49-F238E27FC236}">
                <a16:creationId xmlns:a16="http://schemas.microsoft.com/office/drawing/2014/main" id="{F9818D1C-222C-FDFD-A04A-BC5A86A56E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546995-D055-864A-CDA2-870333C0DEED}"/>
              </a:ext>
            </a:extLst>
          </p:cNvPr>
          <p:cNvSpPr>
            <a:spLocks noGrp="1"/>
          </p:cNvSpPr>
          <p:nvPr>
            <p:ph type="sldNum" sz="quarter" idx="12"/>
          </p:nvPr>
        </p:nvSpPr>
        <p:spPr/>
        <p:txBody>
          <a:bodyPr/>
          <a:lstStyle>
            <a:lvl1pPr>
              <a:defRPr/>
            </a:lvl1pPr>
          </a:lstStyle>
          <a:p>
            <a:fld id="{00368A54-4930-854C-BD35-8457B0C95D3A}" type="slidenum">
              <a:rPr lang="en-US" altLang="en-US"/>
              <a:pPr/>
              <a:t>‹#›</a:t>
            </a:fld>
            <a:endParaRPr lang="en-US" altLang="en-US"/>
          </a:p>
        </p:txBody>
      </p:sp>
    </p:spTree>
    <p:extLst>
      <p:ext uri="{BB962C8B-B14F-4D97-AF65-F5344CB8AC3E}">
        <p14:creationId xmlns:p14="http://schemas.microsoft.com/office/powerpoint/2010/main" val="4044490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138BE5-8869-FB3F-A8D1-7415C8F321DD}"/>
              </a:ext>
            </a:extLst>
          </p:cNvPr>
          <p:cNvSpPr>
            <a:spLocks noGrp="1"/>
          </p:cNvSpPr>
          <p:nvPr>
            <p:ph type="dt" sz="half" idx="10"/>
          </p:nvPr>
        </p:nvSpPr>
        <p:spPr/>
        <p:txBody>
          <a:bodyPr/>
          <a:lstStyle>
            <a:lvl1pPr>
              <a:defRPr/>
            </a:lvl1pPr>
          </a:lstStyle>
          <a:p>
            <a:fld id="{B2867529-3DBC-8C4B-A69B-E9E15C53C140}" type="datetime1">
              <a:rPr lang="en-US" altLang="en-US"/>
              <a:pPr/>
              <a:t>6/6/25</a:t>
            </a:fld>
            <a:endParaRPr lang="en-US" altLang="en-US"/>
          </a:p>
        </p:txBody>
      </p:sp>
      <p:sp>
        <p:nvSpPr>
          <p:cNvPr id="8" name="Footer Placeholder 4">
            <a:extLst>
              <a:ext uri="{FF2B5EF4-FFF2-40B4-BE49-F238E27FC236}">
                <a16:creationId xmlns:a16="http://schemas.microsoft.com/office/drawing/2014/main" id="{CD2ADEB5-9981-ABFC-AA52-EC98121258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B601F4A-B94A-93FB-20EC-AF672BD165AC}"/>
              </a:ext>
            </a:extLst>
          </p:cNvPr>
          <p:cNvSpPr>
            <a:spLocks noGrp="1"/>
          </p:cNvSpPr>
          <p:nvPr>
            <p:ph type="sldNum" sz="quarter" idx="12"/>
          </p:nvPr>
        </p:nvSpPr>
        <p:spPr/>
        <p:txBody>
          <a:bodyPr/>
          <a:lstStyle>
            <a:lvl1pPr>
              <a:defRPr/>
            </a:lvl1pPr>
          </a:lstStyle>
          <a:p>
            <a:fld id="{3FBC54B3-71DC-A54D-8243-DE4BB899BCD0}" type="slidenum">
              <a:rPr lang="en-US" altLang="en-US"/>
              <a:pPr/>
              <a:t>‹#›</a:t>
            </a:fld>
            <a:endParaRPr lang="en-US" altLang="en-US"/>
          </a:p>
        </p:txBody>
      </p:sp>
    </p:spTree>
    <p:extLst>
      <p:ext uri="{BB962C8B-B14F-4D97-AF65-F5344CB8AC3E}">
        <p14:creationId xmlns:p14="http://schemas.microsoft.com/office/powerpoint/2010/main" val="2544949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C1132D8-7E90-A863-56A6-1AC42AC3A577}"/>
              </a:ext>
            </a:extLst>
          </p:cNvPr>
          <p:cNvSpPr>
            <a:spLocks noGrp="1"/>
          </p:cNvSpPr>
          <p:nvPr>
            <p:ph type="dt" sz="half" idx="10"/>
          </p:nvPr>
        </p:nvSpPr>
        <p:spPr/>
        <p:txBody>
          <a:bodyPr/>
          <a:lstStyle>
            <a:lvl1pPr>
              <a:defRPr/>
            </a:lvl1pPr>
          </a:lstStyle>
          <a:p>
            <a:fld id="{904ECE6C-6330-184E-B707-286D123AFD1C}" type="datetime1">
              <a:rPr lang="en-US" altLang="en-US"/>
              <a:pPr/>
              <a:t>6/6/25</a:t>
            </a:fld>
            <a:endParaRPr lang="en-US" altLang="en-US"/>
          </a:p>
        </p:txBody>
      </p:sp>
      <p:sp>
        <p:nvSpPr>
          <p:cNvPr id="4" name="Footer Placeholder 4">
            <a:extLst>
              <a:ext uri="{FF2B5EF4-FFF2-40B4-BE49-F238E27FC236}">
                <a16:creationId xmlns:a16="http://schemas.microsoft.com/office/drawing/2014/main" id="{A699577E-CC03-F642-3C2E-8A10FBA55C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991D1F-D29C-9B14-C192-5A18D0A1EDDB}"/>
              </a:ext>
            </a:extLst>
          </p:cNvPr>
          <p:cNvSpPr>
            <a:spLocks noGrp="1"/>
          </p:cNvSpPr>
          <p:nvPr>
            <p:ph type="sldNum" sz="quarter" idx="12"/>
          </p:nvPr>
        </p:nvSpPr>
        <p:spPr/>
        <p:txBody>
          <a:bodyPr/>
          <a:lstStyle>
            <a:lvl1pPr>
              <a:defRPr/>
            </a:lvl1pPr>
          </a:lstStyle>
          <a:p>
            <a:fld id="{F57498C3-F56B-A745-8290-03BB7AD1BCEC}" type="slidenum">
              <a:rPr lang="en-US" altLang="en-US"/>
              <a:pPr/>
              <a:t>‹#›</a:t>
            </a:fld>
            <a:endParaRPr lang="en-US" altLang="en-US"/>
          </a:p>
        </p:txBody>
      </p:sp>
    </p:spTree>
    <p:extLst>
      <p:ext uri="{BB962C8B-B14F-4D97-AF65-F5344CB8AC3E}">
        <p14:creationId xmlns:p14="http://schemas.microsoft.com/office/powerpoint/2010/main" val="68907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17DC-E25C-EFA3-2FD1-DC907F119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74303-7428-9911-EF88-491E5E6403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D208F2-2E63-3AB5-2ACA-17060B004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62B890-7BD8-DE51-33A1-47BF407AEF9A}"/>
              </a:ext>
            </a:extLst>
          </p:cNvPr>
          <p:cNvSpPr>
            <a:spLocks noGrp="1"/>
          </p:cNvSpPr>
          <p:nvPr>
            <p:ph type="dt" sz="half" idx="10"/>
          </p:nvPr>
        </p:nvSpPr>
        <p:spPr/>
        <p:txBody>
          <a:bodyPr/>
          <a:lstStyle/>
          <a:p>
            <a:fld id="{D4194CB3-D7E3-6049-94EB-FB2B78770CF5}" type="datetimeFigureOut">
              <a:rPr lang="en-US" smtClean="0"/>
              <a:t>6/6/25</a:t>
            </a:fld>
            <a:endParaRPr lang="en-US"/>
          </a:p>
        </p:txBody>
      </p:sp>
      <p:sp>
        <p:nvSpPr>
          <p:cNvPr id="6" name="Footer Placeholder 5">
            <a:extLst>
              <a:ext uri="{FF2B5EF4-FFF2-40B4-BE49-F238E27FC236}">
                <a16:creationId xmlns:a16="http://schemas.microsoft.com/office/drawing/2014/main" id="{5E7E4C9E-B1AC-E93E-5D19-3B932E357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58B6A3-95D1-0FCA-09A1-4537775C776F}"/>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689533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62FE397-40B0-A48E-9206-1BFA6E456084}"/>
              </a:ext>
            </a:extLst>
          </p:cNvPr>
          <p:cNvSpPr>
            <a:spLocks noGrp="1"/>
          </p:cNvSpPr>
          <p:nvPr>
            <p:ph type="dt" sz="half" idx="10"/>
          </p:nvPr>
        </p:nvSpPr>
        <p:spPr/>
        <p:txBody>
          <a:bodyPr/>
          <a:lstStyle>
            <a:lvl1pPr>
              <a:defRPr/>
            </a:lvl1pPr>
          </a:lstStyle>
          <a:p>
            <a:fld id="{8EA66C5C-968C-234B-9E0C-362BA163B0F3}" type="datetime1">
              <a:rPr lang="en-US" altLang="en-US"/>
              <a:pPr/>
              <a:t>6/6/25</a:t>
            </a:fld>
            <a:endParaRPr lang="en-US" altLang="en-US"/>
          </a:p>
        </p:txBody>
      </p:sp>
      <p:sp>
        <p:nvSpPr>
          <p:cNvPr id="3" name="Footer Placeholder 4">
            <a:extLst>
              <a:ext uri="{FF2B5EF4-FFF2-40B4-BE49-F238E27FC236}">
                <a16:creationId xmlns:a16="http://schemas.microsoft.com/office/drawing/2014/main" id="{D795F6BB-FD7E-DD78-41CF-3420C352195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AB046D1-87B9-8CCC-F467-CEECA30C6973}"/>
              </a:ext>
            </a:extLst>
          </p:cNvPr>
          <p:cNvSpPr>
            <a:spLocks noGrp="1"/>
          </p:cNvSpPr>
          <p:nvPr>
            <p:ph type="sldNum" sz="quarter" idx="12"/>
          </p:nvPr>
        </p:nvSpPr>
        <p:spPr/>
        <p:txBody>
          <a:bodyPr/>
          <a:lstStyle>
            <a:lvl1pPr>
              <a:defRPr/>
            </a:lvl1pPr>
          </a:lstStyle>
          <a:p>
            <a:fld id="{23B19832-A4B8-DE4C-BBE9-C792227AB4E1}" type="slidenum">
              <a:rPr lang="en-US" altLang="en-US"/>
              <a:pPr/>
              <a:t>‹#›</a:t>
            </a:fld>
            <a:endParaRPr lang="en-US" altLang="en-US"/>
          </a:p>
        </p:txBody>
      </p:sp>
    </p:spTree>
    <p:extLst>
      <p:ext uri="{BB962C8B-B14F-4D97-AF65-F5344CB8AC3E}">
        <p14:creationId xmlns:p14="http://schemas.microsoft.com/office/powerpoint/2010/main" val="732251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CF5F63-B1FC-9D3D-FF90-A3EC672AFE49}"/>
              </a:ext>
            </a:extLst>
          </p:cNvPr>
          <p:cNvSpPr>
            <a:spLocks noGrp="1"/>
          </p:cNvSpPr>
          <p:nvPr>
            <p:ph type="dt" sz="half" idx="10"/>
          </p:nvPr>
        </p:nvSpPr>
        <p:spPr/>
        <p:txBody>
          <a:bodyPr/>
          <a:lstStyle>
            <a:lvl1pPr>
              <a:defRPr/>
            </a:lvl1pPr>
          </a:lstStyle>
          <a:p>
            <a:fld id="{952EDAF7-2C86-7C48-A108-64673A08C921}" type="datetime1">
              <a:rPr lang="en-US" altLang="en-US"/>
              <a:pPr/>
              <a:t>6/6/25</a:t>
            </a:fld>
            <a:endParaRPr lang="en-US" altLang="en-US"/>
          </a:p>
        </p:txBody>
      </p:sp>
      <p:sp>
        <p:nvSpPr>
          <p:cNvPr id="6" name="Footer Placeholder 4">
            <a:extLst>
              <a:ext uri="{FF2B5EF4-FFF2-40B4-BE49-F238E27FC236}">
                <a16:creationId xmlns:a16="http://schemas.microsoft.com/office/drawing/2014/main" id="{A448654E-4DCF-11A0-C652-C7A2F5648D9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D07F4F-7C31-C228-E49D-2B3F345E2196}"/>
              </a:ext>
            </a:extLst>
          </p:cNvPr>
          <p:cNvSpPr>
            <a:spLocks noGrp="1"/>
          </p:cNvSpPr>
          <p:nvPr>
            <p:ph type="sldNum" sz="quarter" idx="12"/>
          </p:nvPr>
        </p:nvSpPr>
        <p:spPr/>
        <p:txBody>
          <a:bodyPr/>
          <a:lstStyle>
            <a:lvl1pPr>
              <a:defRPr/>
            </a:lvl1pPr>
          </a:lstStyle>
          <a:p>
            <a:fld id="{0BF16294-D8C7-8048-8CBD-8B95D1F9095A}" type="slidenum">
              <a:rPr lang="en-US" altLang="en-US"/>
              <a:pPr/>
              <a:t>‹#›</a:t>
            </a:fld>
            <a:endParaRPr lang="en-US" altLang="en-US"/>
          </a:p>
        </p:txBody>
      </p:sp>
    </p:spTree>
    <p:extLst>
      <p:ext uri="{BB962C8B-B14F-4D97-AF65-F5344CB8AC3E}">
        <p14:creationId xmlns:p14="http://schemas.microsoft.com/office/powerpoint/2010/main" val="917643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DDDAA83-6A5F-D13C-0144-6DAB3925F00C}"/>
              </a:ext>
            </a:extLst>
          </p:cNvPr>
          <p:cNvSpPr>
            <a:spLocks noGrp="1"/>
          </p:cNvSpPr>
          <p:nvPr>
            <p:ph type="dt" sz="half" idx="10"/>
          </p:nvPr>
        </p:nvSpPr>
        <p:spPr/>
        <p:txBody>
          <a:bodyPr/>
          <a:lstStyle>
            <a:lvl1pPr>
              <a:defRPr/>
            </a:lvl1pPr>
          </a:lstStyle>
          <a:p>
            <a:fld id="{CC757812-84A3-2642-8D2B-62CFEEEB129A}" type="datetime1">
              <a:rPr lang="en-US" altLang="en-US"/>
              <a:pPr/>
              <a:t>6/6/25</a:t>
            </a:fld>
            <a:endParaRPr lang="en-US" altLang="en-US"/>
          </a:p>
        </p:txBody>
      </p:sp>
      <p:sp>
        <p:nvSpPr>
          <p:cNvPr id="6" name="Footer Placeholder 4">
            <a:extLst>
              <a:ext uri="{FF2B5EF4-FFF2-40B4-BE49-F238E27FC236}">
                <a16:creationId xmlns:a16="http://schemas.microsoft.com/office/drawing/2014/main" id="{CD1DE8ED-B3C9-B0BE-2D80-DA72ED0E81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85F815-7909-D972-A32C-7067C692D09C}"/>
              </a:ext>
            </a:extLst>
          </p:cNvPr>
          <p:cNvSpPr>
            <a:spLocks noGrp="1"/>
          </p:cNvSpPr>
          <p:nvPr>
            <p:ph type="sldNum" sz="quarter" idx="12"/>
          </p:nvPr>
        </p:nvSpPr>
        <p:spPr/>
        <p:txBody>
          <a:bodyPr/>
          <a:lstStyle>
            <a:lvl1pPr>
              <a:defRPr/>
            </a:lvl1pPr>
          </a:lstStyle>
          <a:p>
            <a:fld id="{C945AD71-0078-8645-8178-84CDCEBE3C00}" type="slidenum">
              <a:rPr lang="en-US" altLang="en-US"/>
              <a:pPr/>
              <a:t>‹#›</a:t>
            </a:fld>
            <a:endParaRPr lang="en-US" altLang="en-US"/>
          </a:p>
        </p:txBody>
      </p:sp>
    </p:spTree>
    <p:extLst>
      <p:ext uri="{BB962C8B-B14F-4D97-AF65-F5344CB8AC3E}">
        <p14:creationId xmlns:p14="http://schemas.microsoft.com/office/powerpoint/2010/main" val="3454808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93245-ED58-363C-BA78-396A259FFCFB}"/>
              </a:ext>
            </a:extLst>
          </p:cNvPr>
          <p:cNvSpPr>
            <a:spLocks noGrp="1"/>
          </p:cNvSpPr>
          <p:nvPr>
            <p:ph type="dt" sz="half" idx="10"/>
          </p:nvPr>
        </p:nvSpPr>
        <p:spPr/>
        <p:txBody>
          <a:bodyPr/>
          <a:lstStyle>
            <a:lvl1pPr>
              <a:defRPr/>
            </a:lvl1pPr>
          </a:lstStyle>
          <a:p>
            <a:fld id="{C8E8741C-3411-8041-BE05-1585C8CF63C7}" type="datetime1">
              <a:rPr lang="en-US" altLang="en-US"/>
              <a:pPr/>
              <a:t>6/6/25</a:t>
            </a:fld>
            <a:endParaRPr lang="en-US" altLang="en-US"/>
          </a:p>
        </p:txBody>
      </p:sp>
      <p:sp>
        <p:nvSpPr>
          <p:cNvPr id="5" name="Footer Placeholder 4">
            <a:extLst>
              <a:ext uri="{FF2B5EF4-FFF2-40B4-BE49-F238E27FC236}">
                <a16:creationId xmlns:a16="http://schemas.microsoft.com/office/drawing/2014/main" id="{AFA89523-F4E7-C61F-8363-4E80377D75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C269FD-A6FE-29E2-1F48-C201F057F9A0}"/>
              </a:ext>
            </a:extLst>
          </p:cNvPr>
          <p:cNvSpPr>
            <a:spLocks noGrp="1"/>
          </p:cNvSpPr>
          <p:nvPr>
            <p:ph type="sldNum" sz="quarter" idx="12"/>
          </p:nvPr>
        </p:nvSpPr>
        <p:spPr/>
        <p:txBody>
          <a:bodyPr/>
          <a:lstStyle>
            <a:lvl1pPr>
              <a:defRPr/>
            </a:lvl1pPr>
          </a:lstStyle>
          <a:p>
            <a:fld id="{18394656-6522-3A49-807A-D086275BDDEA}" type="slidenum">
              <a:rPr lang="en-US" altLang="en-US"/>
              <a:pPr/>
              <a:t>‹#›</a:t>
            </a:fld>
            <a:endParaRPr lang="en-US" altLang="en-US"/>
          </a:p>
        </p:txBody>
      </p:sp>
    </p:spTree>
    <p:extLst>
      <p:ext uri="{BB962C8B-B14F-4D97-AF65-F5344CB8AC3E}">
        <p14:creationId xmlns:p14="http://schemas.microsoft.com/office/powerpoint/2010/main" val="3380717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C6FF5-083D-AF36-F5FA-D1E96F3A5434}"/>
              </a:ext>
            </a:extLst>
          </p:cNvPr>
          <p:cNvSpPr>
            <a:spLocks noGrp="1"/>
          </p:cNvSpPr>
          <p:nvPr>
            <p:ph type="dt" sz="half" idx="10"/>
          </p:nvPr>
        </p:nvSpPr>
        <p:spPr/>
        <p:txBody>
          <a:bodyPr/>
          <a:lstStyle>
            <a:lvl1pPr>
              <a:defRPr/>
            </a:lvl1pPr>
          </a:lstStyle>
          <a:p>
            <a:fld id="{C3985015-9F53-DB4D-B401-FB47A178A8B3}" type="datetime1">
              <a:rPr lang="en-US" altLang="en-US"/>
              <a:pPr/>
              <a:t>6/6/25</a:t>
            </a:fld>
            <a:endParaRPr lang="en-US" altLang="en-US"/>
          </a:p>
        </p:txBody>
      </p:sp>
      <p:sp>
        <p:nvSpPr>
          <p:cNvPr id="5" name="Footer Placeholder 4">
            <a:extLst>
              <a:ext uri="{FF2B5EF4-FFF2-40B4-BE49-F238E27FC236}">
                <a16:creationId xmlns:a16="http://schemas.microsoft.com/office/drawing/2014/main" id="{AE2B6442-C105-7DCF-1963-B8BA19B3DA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3393C4-7DCD-38FD-F4E2-0FADB0A9FAF1}"/>
              </a:ext>
            </a:extLst>
          </p:cNvPr>
          <p:cNvSpPr>
            <a:spLocks noGrp="1"/>
          </p:cNvSpPr>
          <p:nvPr>
            <p:ph type="sldNum" sz="quarter" idx="12"/>
          </p:nvPr>
        </p:nvSpPr>
        <p:spPr/>
        <p:txBody>
          <a:bodyPr/>
          <a:lstStyle>
            <a:lvl1pPr>
              <a:defRPr/>
            </a:lvl1pPr>
          </a:lstStyle>
          <a:p>
            <a:fld id="{B813C33A-4DF0-CE4A-B793-65BD3A308B15}" type="slidenum">
              <a:rPr lang="en-US" altLang="en-US"/>
              <a:pPr/>
              <a:t>‹#›</a:t>
            </a:fld>
            <a:endParaRPr lang="en-US" altLang="en-US"/>
          </a:p>
        </p:txBody>
      </p:sp>
    </p:spTree>
    <p:extLst>
      <p:ext uri="{BB962C8B-B14F-4D97-AF65-F5344CB8AC3E}">
        <p14:creationId xmlns:p14="http://schemas.microsoft.com/office/powerpoint/2010/main" val="24779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a:p>
        </p:txBody>
      </p:sp>
      <p:sp>
        <p:nvSpPr>
          <p:cNvPr id="4" name="Date Placeholder 3">
            <a:extLst>
              <a:ext uri="{FF2B5EF4-FFF2-40B4-BE49-F238E27FC236}">
                <a16:creationId xmlns:a16="http://schemas.microsoft.com/office/drawing/2014/main" id="{05F4233F-8FCB-0347-A148-299AB33A2696}"/>
              </a:ext>
            </a:extLst>
          </p:cNvPr>
          <p:cNvSpPr>
            <a:spLocks noGrp="1"/>
          </p:cNvSpPr>
          <p:nvPr>
            <p:ph type="dt" sz="half" idx="10"/>
          </p:nvPr>
        </p:nvSpPr>
        <p:spPr>
          <a:xfrm>
            <a:off x="609600" y="6245225"/>
            <a:ext cx="2844800" cy="47625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5" name="Footer Placeholder 4">
            <a:extLst>
              <a:ext uri="{FF2B5EF4-FFF2-40B4-BE49-F238E27FC236}">
                <a16:creationId xmlns:a16="http://schemas.microsoft.com/office/drawing/2014/main" id="{5A8E8522-CD7D-701A-02F7-5C27ACDE487F}"/>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D09826-F516-6B2D-6232-0FAD80533710}"/>
              </a:ext>
            </a:extLst>
          </p:cNvPr>
          <p:cNvSpPr>
            <a:spLocks noGrp="1"/>
          </p:cNvSpPr>
          <p:nvPr>
            <p:ph type="sldNum" sz="quarter" idx="12"/>
          </p:nvPr>
        </p:nvSpPr>
        <p:spPr>
          <a:xfrm>
            <a:off x="8737600" y="6245225"/>
            <a:ext cx="2844800" cy="476250"/>
          </a:xfrm>
        </p:spPr>
        <p:txBody>
          <a:bodyPr/>
          <a:lstStyle>
            <a:lvl1pPr>
              <a:defRPr/>
            </a:lvl1pPr>
          </a:lstStyle>
          <a:p>
            <a:fld id="{4501AF43-1DEA-DF48-94FF-92B6A94A823E}" type="slidenum">
              <a:rPr lang="en-US" altLang="en-US"/>
              <a:pPr/>
              <a:t>‹#›</a:t>
            </a:fld>
            <a:endParaRPr lang="en-US" altLang="en-US"/>
          </a:p>
        </p:txBody>
      </p:sp>
    </p:spTree>
    <p:extLst>
      <p:ext uri="{BB962C8B-B14F-4D97-AF65-F5344CB8AC3E}">
        <p14:creationId xmlns:p14="http://schemas.microsoft.com/office/powerpoint/2010/main" val="3008799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85DBBE2-F9DB-BF49-9CFD-A3ACE1C0ABB6}"/>
              </a:ext>
            </a:extLst>
          </p:cNvPr>
          <p:cNvSpPr>
            <a:spLocks noGrp="1"/>
          </p:cNvSpPr>
          <p:nvPr>
            <p:ph type="dt" sz="half" idx="10"/>
          </p:nvPr>
        </p:nvSpPr>
        <p:spPr/>
        <p:txBody>
          <a:bodyPr/>
          <a:lstStyle>
            <a:lvl1pPr>
              <a:defRPr/>
            </a:lvl1pPr>
          </a:lstStyle>
          <a:p>
            <a:pPr>
              <a:defRPr/>
            </a:pPr>
            <a:fld id="{306D1008-7003-CA44-BB20-4A5EB4A81750}" type="datetimeFigureOut">
              <a:rPr lang="en-US"/>
              <a:pPr>
                <a:defRPr/>
              </a:pPr>
              <a:t>6/6/25</a:t>
            </a:fld>
            <a:endParaRPr lang="en-US"/>
          </a:p>
        </p:txBody>
      </p:sp>
      <p:sp>
        <p:nvSpPr>
          <p:cNvPr id="5" name="Footer Placeholder 4">
            <a:extLst>
              <a:ext uri="{FF2B5EF4-FFF2-40B4-BE49-F238E27FC236}">
                <a16:creationId xmlns:a16="http://schemas.microsoft.com/office/drawing/2014/main" id="{D01CBA0B-C681-5241-9F96-3DCF0798D4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E38BAA-78EA-FC42-B37C-0E783A2FB655}"/>
              </a:ext>
            </a:extLst>
          </p:cNvPr>
          <p:cNvSpPr>
            <a:spLocks noGrp="1"/>
          </p:cNvSpPr>
          <p:nvPr>
            <p:ph type="sldNum" sz="quarter" idx="12"/>
          </p:nvPr>
        </p:nvSpPr>
        <p:spPr/>
        <p:txBody>
          <a:bodyPr/>
          <a:lstStyle>
            <a:lvl1pPr>
              <a:defRPr/>
            </a:lvl1pPr>
          </a:lstStyle>
          <a:p>
            <a:pPr>
              <a:defRPr/>
            </a:pPr>
            <a:fld id="{0333A84F-F87D-584A-A943-47E9A9B16C51}" type="slidenum">
              <a:rPr lang="en-US" altLang="en-US"/>
              <a:pPr>
                <a:defRPr/>
              </a:pPr>
              <a:t>‹#›</a:t>
            </a:fld>
            <a:endParaRPr lang="en-US" altLang="en-US"/>
          </a:p>
        </p:txBody>
      </p:sp>
    </p:spTree>
    <p:extLst>
      <p:ext uri="{BB962C8B-B14F-4D97-AF65-F5344CB8AC3E}">
        <p14:creationId xmlns:p14="http://schemas.microsoft.com/office/powerpoint/2010/main" val="86017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F6957-026D-674B-955F-CBD5E63ECB6D}"/>
              </a:ext>
            </a:extLst>
          </p:cNvPr>
          <p:cNvSpPr>
            <a:spLocks noGrp="1"/>
          </p:cNvSpPr>
          <p:nvPr>
            <p:ph type="dt" sz="half" idx="10"/>
          </p:nvPr>
        </p:nvSpPr>
        <p:spPr/>
        <p:txBody>
          <a:bodyPr/>
          <a:lstStyle>
            <a:lvl1pPr>
              <a:defRPr/>
            </a:lvl1pPr>
          </a:lstStyle>
          <a:p>
            <a:pPr>
              <a:defRPr/>
            </a:pPr>
            <a:fld id="{9CE70FD0-3233-B246-8E35-40805B491BE9}" type="datetimeFigureOut">
              <a:rPr lang="en-US"/>
              <a:pPr>
                <a:defRPr/>
              </a:pPr>
              <a:t>6/6/25</a:t>
            </a:fld>
            <a:endParaRPr lang="en-US"/>
          </a:p>
        </p:txBody>
      </p:sp>
      <p:sp>
        <p:nvSpPr>
          <p:cNvPr id="5" name="Footer Placeholder 4">
            <a:extLst>
              <a:ext uri="{FF2B5EF4-FFF2-40B4-BE49-F238E27FC236}">
                <a16:creationId xmlns:a16="http://schemas.microsoft.com/office/drawing/2014/main" id="{67BBCD08-49B3-EB4A-8547-6B5445D49B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C9CC3E-F363-F04B-9C76-D31EFF24018C}"/>
              </a:ext>
            </a:extLst>
          </p:cNvPr>
          <p:cNvSpPr>
            <a:spLocks noGrp="1"/>
          </p:cNvSpPr>
          <p:nvPr>
            <p:ph type="sldNum" sz="quarter" idx="12"/>
          </p:nvPr>
        </p:nvSpPr>
        <p:spPr/>
        <p:txBody>
          <a:bodyPr/>
          <a:lstStyle>
            <a:lvl1pPr>
              <a:defRPr/>
            </a:lvl1pPr>
          </a:lstStyle>
          <a:p>
            <a:pPr>
              <a:defRPr/>
            </a:pPr>
            <a:fld id="{B4835D7E-877B-7841-AADE-1BE3C119040F}" type="slidenum">
              <a:rPr lang="en-US" altLang="en-US"/>
              <a:pPr>
                <a:defRPr/>
              </a:pPr>
              <a:t>‹#›</a:t>
            </a:fld>
            <a:endParaRPr lang="en-US" altLang="en-US"/>
          </a:p>
        </p:txBody>
      </p:sp>
    </p:spTree>
    <p:extLst>
      <p:ext uri="{BB962C8B-B14F-4D97-AF65-F5344CB8AC3E}">
        <p14:creationId xmlns:p14="http://schemas.microsoft.com/office/powerpoint/2010/main" val="43789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55D89-D9D3-5647-9D13-EE476AFF3872}"/>
              </a:ext>
            </a:extLst>
          </p:cNvPr>
          <p:cNvSpPr>
            <a:spLocks noGrp="1"/>
          </p:cNvSpPr>
          <p:nvPr>
            <p:ph type="dt" sz="half" idx="10"/>
          </p:nvPr>
        </p:nvSpPr>
        <p:spPr/>
        <p:txBody>
          <a:bodyPr/>
          <a:lstStyle>
            <a:lvl1pPr>
              <a:defRPr/>
            </a:lvl1pPr>
          </a:lstStyle>
          <a:p>
            <a:pPr>
              <a:defRPr/>
            </a:pPr>
            <a:fld id="{571C8817-A2E1-1346-A71B-338A2CD40A1C}" type="datetimeFigureOut">
              <a:rPr lang="en-US"/>
              <a:pPr>
                <a:defRPr/>
              </a:pPr>
              <a:t>6/6/25</a:t>
            </a:fld>
            <a:endParaRPr lang="en-US"/>
          </a:p>
        </p:txBody>
      </p:sp>
      <p:sp>
        <p:nvSpPr>
          <p:cNvPr id="5" name="Footer Placeholder 4">
            <a:extLst>
              <a:ext uri="{FF2B5EF4-FFF2-40B4-BE49-F238E27FC236}">
                <a16:creationId xmlns:a16="http://schemas.microsoft.com/office/drawing/2014/main" id="{86E4E410-649E-E843-AAFC-5C62FA0B49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76E592-BFB9-A045-ABBF-251BC797EA18}"/>
              </a:ext>
            </a:extLst>
          </p:cNvPr>
          <p:cNvSpPr>
            <a:spLocks noGrp="1"/>
          </p:cNvSpPr>
          <p:nvPr>
            <p:ph type="sldNum" sz="quarter" idx="12"/>
          </p:nvPr>
        </p:nvSpPr>
        <p:spPr/>
        <p:txBody>
          <a:bodyPr/>
          <a:lstStyle>
            <a:lvl1pPr>
              <a:defRPr/>
            </a:lvl1pPr>
          </a:lstStyle>
          <a:p>
            <a:pPr>
              <a:defRPr/>
            </a:pPr>
            <a:fld id="{3351109A-DF03-944D-869C-8B0CF48C5964}" type="slidenum">
              <a:rPr lang="en-US" altLang="en-US"/>
              <a:pPr>
                <a:defRPr/>
              </a:pPr>
              <a:t>‹#›</a:t>
            </a:fld>
            <a:endParaRPr lang="en-US" altLang="en-US"/>
          </a:p>
        </p:txBody>
      </p:sp>
    </p:spTree>
    <p:extLst>
      <p:ext uri="{BB962C8B-B14F-4D97-AF65-F5344CB8AC3E}">
        <p14:creationId xmlns:p14="http://schemas.microsoft.com/office/powerpoint/2010/main" val="2505807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97088BB-698F-0E44-8E49-A1DC67F7E42F}"/>
              </a:ext>
            </a:extLst>
          </p:cNvPr>
          <p:cNvSpPr>
            <a:spLocks noGrp="1"/>
          </p:cNvSpPr>
          <p:nvPr>
            <p:ph type="dt" sz="half" idx="10"/>
          </p:nvPr>
        </p:nvSpPr>
        <p:spPr/>
        <p:txBody>
          <a:bodyPr/>
          <a:lstStyle>
            <a:lvl1pPr>
              <a:defRPr/>
            </a:lvl1pPr>
          </a:lstStyle>
          <a:p>
            <a:pPr>
              <a:defRPr/>
            </a:pPr>
            <a:fld id="{C43BAEEC-68FE-8443-A601-E28E7C64AB65}" type="datetimeFigureOut">
              <a:rPr lang="en-US"/>
              <a:pPr>
                <a:defRPr/>
              </a:pPr>
              <a:t>6/6/25</a:t>
            </a:fld>
            <a:endParaRPr lang="en-US"/>
          </a:p>
        </p:txBody>
      </p:sp>
      <p:sp>
        <p:nvSpPr>
          <p:cNvPr id="6" name="Footer Placeholder 4">
            <a:extLst>
              <a:ext uri="{FF2B5EF4-FFF2-40B4-BE49-F238E27FC236}">
                <a16:creationId xmlns:a16="http://schemas.microsoft.com/office/drawing/2014/main" id="{236535AE-8C17-BE4E-8243-E4E4F2A3CC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06FBDD-577C-9B4E-A05F-313998EB28F8}"/>
              </a:ext>
            </a:extLst>
          </p:cNvPr>
          <p:cNvSpPr>
            <a:spLocks noGrp="1"/>
          </p:cNvSpPr>
          <p:nvPr>
            <p:ph type="sldNum" sz="quarter" idx="12"/>
          </p:nvPr>
        </p:nvSpPr>
        <p:spPr/>
        <p:txBody>
          <a:bodyPr/>
          <a:lstStyle>
            <a:lvl1pPr>
              <a:defRPr/>
            </a:lvl1pPr>
          </a:lstStyle>
          <a:p>
            <a:pPr>
              <a:defRPr/>
            </a:pPr>
            <a:fld id="{151FBB32-A403-4F44-8063-C2B706709112}" type="slidenum">
              <a:rPr lang="en-US" altLang="en-US"/>
              <a:pPr>
                <a:defRPr/>
              </a:pPr>
              <a:t>‹#›</a:t>
            </a:fld>
            <a:endParaRPr lang="en-US" altLang="en-US"/>
          </a:p>
        </p:txBody>
      </p:sp>
    </p:spTree>
    <p:extLst>
      <p:ext uri="{BB962C8B-B14F-4D97-AF65-F5344CB8AC3E}">
        <p14:creationId xmlns:p14="http://schemas.microsoft.com/office/powerpoint/2010/main" val="69609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1E22-F987-FD7C-D46E-7CB5EB07F5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7212A0-539C-892A-4665-B7BAC8E37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E37E67-853B-87EB-32FE-E1DACAD1C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18177-EBC2-9A2C-D131-0D5E7DFBF0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4E0909-0675-1468-D7D7-66F1C7C034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F3ED42-7496-881A-F505-3E2639233A3F}"/>
              </a:ext>
            </a:extLst>
          </p:cNvPr>
          <p:cNvSpPr>
            <a:spLocks noGrp="1"/>
          </p:cNvSpPr>
          <p:nvPr>
            <p:ph type="dt" sz="half" idx="10"/>
          </p:nvPr>
        </p:nvSpPr>
        <p:spPr/>
        <p:txBody>
          <a:bodyPr/>
          <a:lstStyle/>
          <a:p>
            <a:fld id="{D4194CB3-D7E3-6049-94EB-FB2B78770CF5}" type="datetimeFigureOut">
              <a:rPr lang="en-US" smtClean="0"/>
              <a:t>6/6/25</a:t>
            </a:fld>
            <a:endParaRPr lang="en-US"/>
          </a:p>
        </p:txBody>
      </p:sp>
      <p:sp>
        <p:nvSpPr>
          <p:cNvPr id="8" name="Footer Placeholder 7">
            <a:extLst>
              <a:ext uri="{FF2B5EF4-FFF2-40B4-BE49-F238E27FC236}">
                <a16:creationId xmlns:a16="http://schemas.microsoft.com/office/drawing/2014/main" id="{0CB8DED5-2656-6479-256B-84EA0DCC4F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E162B-7932-D95E-035B-ECCE400EC2D0}"/>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455973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9D1456F-3395-CB41-8444-9F4F332C0AB3}"/>
              </a:ext>
            </a:extLst>
          </p:cNvPr>
          <p:cNvSpPr>
            <a:spLocks noGrp="1"/>
          </p:cNvSpPr>
          <p:nvPr>
            <p:ph type="dt" sz="half" idx="10"/>
          </p:nvPr>
        </p:nvSpPr>
        <p:spPr/>
        <p:txBody>
          <a:bodyPr/>
          <a:lstStyle>
            <a:lvl1pPr>
              <a:defRPr/>
            </a:lvl1pPr>
          </a:lstStyle>
          <a:p>
            <a:pPr>
              <a:defRPr/>
            </a:pPr>
            <a:fld id="{0EC3252F-2121-254E-8188-36DC4C5383F7}" type="datetimeFigureOut">
              <a:rPr lang="en-US"/>
              <a:pPr>
                <a:defRPr/>
              </a:pPr>
              <a:t>6/6/25</a:t>
            </a:fld>
            <a:endParaRPr lang="en-US"/>
          </a:p>
        </p:txBody>
      </p:sp>
      <p:sp>
        <p:nvSpPr>
          <p:cNvPr id="8" name="Footer Placeholder 4">
            <a:extLst>
              <a:ext uri="{FF2B5EF4-FFF2-40B4-BE49-F238E27FC236}">
                <a16:creationId xmlns:a16="http://schemas.microsoft.com/office/drawing/2014/main" id="{2460576B-144F-884C-A639-68FE5E008CB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F8F83FE-5405-8845-A156-AB9C3821AD7D}"/>
              </a:ext>
            </a:extLst>
          </p:cNvPr>
          <p:cNvSpPr>
            <a:spLocks noGrp="1"/>
          </p:cNvSpPr>
          <p:nvPr>
            <p:ph type="sldNum" sz="quarter" idx="12"/>
          </p:nvPr>
        </p:nvSpPr>
        <p:spPr/>
        <p:txBody>
          <a:bodyPr/>
          <a:lstStyle>
            <a:lvl1pPr>
              <a:defRPr/>
            </a:lvl1pPr>
          </a:lstStyle>
          <a:p>
            <a:pPr>
              <a:defRPr/>
            </a:pPr>
            <a:fld id="{4BD2B6DC-E899-5B45-8C7A-8986AA03964F}" type="slidenum">
              <a:rPr lang="en-US" altLang="en-US"/>
              <a:pPr>
                <a:defRPr/>
              </a:pPr>
              <a:t>‹#›</a:t>
            </a:fld>
            <a:endParaRPr lang="en-US" altLang="en-US"/>
          </a:p>
        </p:txBody>
      </p:sp>
    </p:spTree>
    <p:extLst>
      <p:ext uri="{BB962C8B-B14F-4D97-AF65-F5344CB8AC3E}">
        <p14:creationId xmlns:p14="http://schemas.microsoft.com/office/powerpoint/2010/main" val="3138255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E4E6375-F982-194E-A0BF-3C5903FE66E5}"/>
              </a:ext>
            </a:extLst>
          </p:cNvPr>
          <p:cNvSpPr>
            <a:spLocks noGrp="1"/>
          </p:cNvSpPr>
          <p:nvPr>
            <p:ph type="dt" sz="half" idx="10"/>
          </p:nvPr>
        </p:nvSpPr>
        <p:spPr/>
        <p:txBody>
          <a:bodyPr/>
          <a:lstStyle>
            <a:lvl1pPr>
              <a:defRPr/>
            </a:lvl1pPr>
          </a:lstStyle>
          <a:p>
            <a:pPr>
              <a:defRPr/>
            </a:pPr>
            <a:fld id="{0EE7B38F-0348-5F4A-9142-1507F86ADED7}" type="datetimeFigureOut">
              <a:rPr lang="en-US"/>
              <a:pPr>
                <a:defRPr/>
              </a:pPr>
              <a:t>6/6/25</a:t>
            </a:fld>
            <a:endParaRPr lang="en-US"/>
          </a:p>
        </p:txBody>
      </p:sp>
      <p:sp>
        <p:nvSpPr>
          <p:cNvPr id="4" name="Footer Placeholder 4">
            <a:extLst>
              <a:ext uri="{FF2B5EF4-FFF2-40B4-BE49-F238E27FC236}">
                <a16:creationId xmlns:a16="http://schemas.microsoft.com/office/drawing/2014/main" id="{EE7625C5-B943-E64D-96F1-082BD9DB898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6723217-1616-FB41-8A31-BEF9DF8E2DB5}"/>
              </a:ext>
            </a:extLst>
          </p:cNvPr>
          <p:cNvSpPr>
            <a:spLocks noGrp="1"/>
          </p:cNvSpPr>
          <p:nvPr>
            <p:ph type="sldNum" sz="quarter" idx="12"/>
          </p:nvPr>
        </p:nvSpPr>
        <p:spPr/>
        <p:txBody>
          <a:bodyPr/>
          <a:lstStyle>
            <a:lvl1pPr>
              <a:defRPr/>
            </a:lvl1pPr>
          </a:lstStyle>
          <a:p>
            <a:pPr>
              <a:defRPr/>
            </a:pPr>
            <a:fld id="{626E78CB-17CB-0A43-9D17-A70CDB83FA23}" type="slidenum">
              <a:rPr lang="en-US" altLang="en-US"/>
              <a:pPr>
                <a:defRPr/>
              </a:pPr>
              <a:t>‹#›</a:t>
            </a:fld>
            <a:endParaRPr lang="en-US" altLang="en-US"/>
          </a:p>
        </p:txBody>
      </p:sp>
    </p:spTree>
    <p:extLst>
      <p:ext uri="{BB962C8B-B14F-4D97-AF65-F5344CB8AC3E}">
        <p14:creationId xmlns:p14="http://schemas.microsoft.com/office/powerpoint/2010/main" val="1134695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243C48-4EC6-D545-91B7-051B40A67274}"/>
              </a:ext>
            </a:extLst>
          </p:cNvPr>
          <p:cNvSpPr>
            <a:spLocks noGrp="1"/>
          </p:cNvSpPr>
          <p:nvPr>
            <p:ph type="dt" sz="half" idx="10"/>
          </p:nvPr>
        </p:nvSpPr>
        <p:spPr/>
        <p:txBody>
          <a:bodyPr/>
          <a:lstStyle>
            <a:lvl1pPr>
              <a:defRPr/>
            </a:lvl1pPr>
          </a:lstStyle>
          <a:p>
            <a:pPr>
              <a:defRPr/>
            </a:pPr>
            <a:fld id="{61C82EA6-43EF-0F44-8600-71F4AE45B943}" type="datetimeFigureOut">
              <a:rPr lang="en-US"/>
              <a:pPr>
                <a:defRPr/>
              </a:pPr>
              <a:t>6/6/25</a:t>
            </a:fld>
            <a:endParaRPr lang="en-US"/>
          </a:p>
        </p:txBody>
      </p:sp>
      <p:sp>
        <p:nvSpPr>
          <p:cNvPr id="3" name="Footer Placeholder 4">
            <a:extLst>
              <a:ext uri="{FF2B5EF4-FFF2-40B4-BE49-F238E27FC236}">
                <a16:creationId xmlns:a16="http://schemas.microsoft.com/office/drawing/2014/main" id="{CDD12ED9-943E-B84B-B611-5E9F763EDE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4013A53-3379-4A48-BA97-4029E41AB2C5}"/>
              </a:ext>
            </a:extLst>
          </p:cNvPr>
          <p:cNvSpPr>
            <a:spLocks noGrp="1"/>
          </p:cNvSpPr>
          <p:nvPr>
            <p:ph type="sldNum" sz="quarter" idx="12"/>
          </p:nvPr>
        </p:nvSpPr>
        <p:spPr/>
        <p:txBody>
          <a:bodyPr/>
          <a:lstStyle>
            <a:lvl1pPr>
              <a:defRPr/>
            </a:lvl1pPr>
          </a:lstStyle>
          <a:p>
            <a:pPr>
              <a:defRPr/>
            </a:pPr>
            <a:fld id="{73D62FA0-09FD-7344-9465-E4C8D7B222F6}" type="slidenum">
              <a:rPr lang="en-US" altLang="en-US"/>
              <a:pPr>
                <a:defRPr/>
              </a:pPr>
              <a:t>‹#›</a:t>
            </a:fld>
            <a:endParaRPr lang="en-US" altLang="en-US"/>
          </a:p>
        </p:txBody>
      </p:sp>
    </p:spTree>
    <p:extLst>
      <p:ext uri="{BB962C8B-B14F-4D97-AF65-F5344CB8AC3E}">
        <p14:creationId xmlns:p14="http://schemas.microsoft.com/office/powerpoint/2010/main" val="3757004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2CAE14-CDA8-5E4F-BA2F-CF7B938E9132}"/>
              </a:ext>
            </a:extLst>
          </p:cNvPr>
          <p:cNvSpPr>
            <a:spLocks noGrp="1"/>
          </p:cNvSpPr>
          <p:nvPr>
            <p:ph type="dt" sz="half" idx="10"/>
          </p:nvPr>
        </p:nvSpPr>
        <p:spPr/>
        <p:txBody>
          <a:bodyPr/>
          <a:lstStyle>
            <a:lvl1pPr>
              <a:defRPr/>
            </a:lvl1pPr>
          </a:lstStyle>
          <a:p>
            <a:pPr>
              <a:defRPr/>
            </a:pPr>
            <a:fld id="{D3193217-C165-3B43-A7D0-4452E3235684}" type="datetimeFigureOut">
              <a:rPr lang="en-US"/>
              <a:pPr>
                <a:defRPr/>
              </a:pPr>
              <a:t>6/6/25</a:t>
            </a:fld>
            <a:endParaRPr lang="en-US"/>
          </a:p>
        </p:txBody>
      </p:sp>
      <p:sp>
        <p:nvSpPr>
          <p:cNvPr id="6" name="Footer Placeholder 4">
            <a:extLst>
              <a:ext uri="{FF2B5EF4-FFF2-40B4-BE49-F238E27FC236}">
                <a16:creationId xmlns:a16="http://schemas.microsoft.com/office/drawing/2014/main" id="{D4FD8A1B-5537-1244-A427-F641FEDD83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6DD5D0-00F3-8F4D-A6FD-AA3D20BE455D}"/>
              </a:ext>
            </a:extLst>
          </p:cNvPr>
          <p:cNvSpPr>
            <a:spLocks noGrp="1"/>
          </p:cNvSpPr>
          <p:nvPr>
            <p:ph type="sldNum" sz="quarter" idx="12"/>
          </p:nvPr>
        </p:nvSpPr>
        <p:spPr/>
        <p:txBody>
          <a:bodyPr/>
          <a:lstStyle>
            <a:lvl1pPr>
              <a:defRPr/>
            </a:lvl1pPr>
          </a:lstStyle>
          <a:p>
            <a:pPr>
              <a:defRPr/>
            </a:pPr>
            <a:fld id="{64F75ED1-F8ED-6048-B0C9-AA1FB5A013B8}" type="slidenum">
              <a:rPr lang="en-US" altLang="en-US"/>
              <a:pPr>
                <a:defRPr/>
              </a:pPr>
              <a:t>‹#›</a:t>
            </a:fld>
            <a:endParaRPr lang="en-US" altLang="en-US"/>
          </a:p>
        </p:txBody>
      </p:sp>
    </p:spTree>
    <p:extLst>
      <p:ext uri="{BB962C8B-B14F-4D97-AF65-F5344CB8AC3E}">
        <p14:creationId xmlns:p14="http://schemas.microsoft.com/office/powerpoint/2010/main" val="4284137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DB8E4BD-E130-DB46-88C2-85399C2E3AC2}"/>
              </a:ext>
            </a:extLst>
          </p:cNvPr>
          <p:cNvSpPr>
            <a:spLocks noGrp="1"/>
          </p:cNvSpPr>
          <p:nvPr>
            <p:ph type="dt" sz="half" idx="10"/>
          </p:nvPr>
        </p:nvSpPr>
        <p:spPr/>
        <p:txBody>
          <a:bodyPr/>
          <a:lstStyle>
            <a:lvl1pPr>
              <a:defRPr/>
            </a:lvl1pPr>
          </a:lstStyle>
          <a:p>
            <a:pPr>
              <a:defRPr/>
            </a:pPr>
            <a:fld id="{063608DB-671F-FB49-BA29-63518CA23616}" type="datetimeFigureOut">
              <a:rPr lang="en-US"/>
              <a:pPr>
                <a:defRPr/>
              </a:pPr>
              <a:t>6/6/25</a:t>
            </a:fld>
            <a:endParaRPr lang="en-US"/>
          </a:p>
        </p:txBody>
      </p:sp>
      <p:sp>
        <p:nvSpPr>
          <p:cNvPr id="6" name="Footer Placeholder 4">
            <a:extLst>
              <a:ext uri="{FF2B5EF4-FFF2-40B4-BE49-F238E27FC236}">
                <a16:creationId xmlns:a16="http://schemas.microsoft.com/office/drawing/2014/main" id="{144239D8-8204-8942-9C35-37CEA7ECE0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F9DA92-F7D3-554A-8226-87C2804E60E2}"/>
              </a:ext>
            </a:extLst>
          </p:cNvPr>
          <p:cNvSpPr>
            <a:spLocks noGrp="1"/>
          </p:cNvSpPr>
          <p:nvPr>
            <p:ph type="sldNum" sz="quarter" idx="12"/>
          </p:nvPr>
        </p:nvSpPr>
        <p:spPr/>
        <p:txBody>
          <a:bodyPr/>
          <a:lstStyle>
            <a:lvl1pPr>
              <a:defRPr/>
            </a:lvl1pPr>
          </a:lstStyle>
          <a:p>
            <a:pPr>
              <a:defRPr/>
            </a:pPr>
            <a:fld id="{3A2A0C88-CC74-464F-B321-2032921F6CA8}" type="slidenum">
              <a:rPr lang="en-US" altLang="en-US"/>
              <a:pPr>
                <a:defRPr/>
              </a:pPr>
              <a:t>‹#›</a:t>
            </a:fld>
            <a:endParaRPr lang="en-US" altLang="en-US"/>
          </a:p>
        </p:txBody>
      </p:sp>
    </p:spTree>
    <p:extLst>
      <p:ext uri="{BB962C8B-B14F-4D97-AF65-F5344CB8AC3E}">
        <p14:creationId xmlns:p14="http://schemas.microsoft.com/office/powerpoint/2010/main" val="4033459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185DE9-2599-D645-9AC8-7D16458D50E2}"/>
              </a:ext>
            </a:extLst>
          </p:cNvPr>
          <p:cNvSpPr>
            <a:spLocks noGrp="1"/>
          </p:cNvSpPr>
          <p:nvPr>
            <p:ph type="dt" sz="half" idx="10"/>
          </p:nvPr>
        </p:nvSpPr>
        <p:spPr/>
        <p:txBody>
          <a:bodyPr/>
          <a:lstStyle>
            <a:lvl1pPr>
              <a:defRPr/>
            </a:lvl1pPr>
          </a:lstStyle>
          <a:p>
            <a:pPr>
              <a:defRPr/>
            </a:pPr>
            <a:fld id="{90C82A73-CCD9-1B4C-8DF4-3CB791945D01}" type="datetimeFigureOut">
              <a:rPr lang="en-US"/>
              <a:pPr>
                <a:defRPr/>
              </a:pPr>
              <a:t>6/6/25</a:t>
            </a:fld>
            <a:endParaRPr lang="en-US"/>
          </a:p>
        </p:txBody>
      </p:sp>
      <p:sp>
        <p:nvSpPr>
          <p:cNvPr id="5" name="Footer Placeholder 4">
            <a:extLst>
              <a:ext uri="{FF2B5EF4-FFF2-40B4-BE49-F238E27FC236}">
                <a16:creationId xmlns:a16="http://schemas.microsoft.com/office/drawing/2014/main" id="{F2CB1CF1-EEC1-194F-8B21-11F1782315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A859961-87C4-8348-B609-B1508EE5EC4E}"/>
              </a:ext>
            </a:extLst>
          </p:cNvPr>
          <p:cNvSpPr>
            <a:spLocks noGrp="1"/>
          </p:cNvSpPr>
          <p:nvPr>
            <p:ph type="sldNum" sz="quarter" idx="12"/>
          </p:nvPr>
        </p:nvSpPr>
        <p:spPr/>
        <p:txBody>
          <a:bodyPr/>
          <a:lstStyle>
            <a:lvl1pPr>
              <a:defRPr/>
            </a:lvl1pPr>
          </a:lstStyle>
          <a:p>
            <a:pPr>
              <a:defRPr/>
            </a:pPr>
            <a:fld id="{C6A099EC-9588-0E43-BC65-765B354F86CD}" type="slidenum">
              <a:rPr lang="en-US" altLang="en-US"/>
              <a:pPr>
                <a:defRPr/>
              </a:pPr>
              <a:t>‹#›</a:t>
            </a:fld>
            <a:endParaRPr lang="en-US" altLang="en-US"/>
          </a:p>
        </p:txBody>
      </p:sp>
    </p:spTree>
    <p:extLst>
      <p:ext uri="{BB962C8B-B14F-4D97-AF65-F5344CB8AC3E}">
        <p14:creationId xmlns:p14="http://schemas.microsoft.com/office/powerpoint/2010/main" val="2706935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ABC77B-AD57-5848-A08A-B5BB931CB2D0}"/>
              </a:ext>
            </a:extLst>
          </p:cNvPr>
          <p:cNvSpPr>
            <a:spLocks noGrp="1"/>
          </p:cNvSpPr>
          <p:nvPr>
            <p:ph type="dt" sz="half" idx="10"/>
          </p:nvPr>
        </p:nvSpPr>
        <p:spPr/>
        <p:txBody>
          <a:bodyPr/>
          <a:lstStyle>
            <a:lvl1pPr>
              <a:defRPr/>
            </a:lvl1pPr>
          </a:lstStyle>
          <a:p>
            <a:pPr>
              <a:defRPr/>
            </a:pPr>
            <a:fld id="{AA6637CB-074F-AD47-AEBB-39613AD1C278}" type="datetimeFigureOut">
              <a:rPr lang="en-US"/>
              <a:pPr>
                <a:defRPr/>
              </a:pPr>
              <a:t>6/6/25</a:t>
            </a:fld>
            <a:endParaRPr lang="en-US"/>
          </a:p>
        </p:txBody>
      </p:sp>
      <p:sp>
        <p:nvSpPr>
          <p:cNvPr id="5" name="Footer Placeholder 4">
            <a:extLst>
              <a:ext uri="{FF2B5EF4-FFF2-40B4-BE49-F238E27FC236}">
                <a16:creationId xmlns:a16="http://schemas.microsoft.com/office/drawing/2014/main" id="{FA0F1E08-9E71-7546-9DB3-06D083BD90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5C599A-FF19-9945-8DA4-E4695A673701}"/>
              </a:ext>
            </a:extLst>
          </p:cNvPr>
          <p:cNvSpPr>
            <a:spLocks noGrp="1"/>
          </p:cNvSpPr>
          <p:nvPr>
            <p:ph type="sldNum" sz="quarter" idx="12"/>
          </p:nvPr>
        </p:nvSpPr>
        <p:spPr/>
        <p:txBody>
          <a:bodyPr/>
          <a:lstStyle>
            <a:lvl1pPr>
              <a:defRPr/>
            </a:lvl1pPr>
          </a:lstStyle>
          <a:p>
            <a:pPr>
              <a:defRPr/>
            </a:pPr>
            <a:fld id="{54B16F3F-CA8A-984D-9154-FC3E95AEF6BF}" type="slidenum">
              <a:rPr lang="en-US" altLang="en-US"/>
              <a:pPr>
                <a:defRPr/>
              </a:pPr>
              <a:t>‹#›</a:t>
            </a:fld>
            <a:endParaRPr lang="en-US" altLang="en-US"/>
          </a:p>
        </p:txBody>
      </p:sp>
    </p:spTree>
    <p:extLst>
      <p:ext uri="{BB962C8B-B14F-4D97-AF65-F5344CB8AC3E}">
        <p14:creationId xmlns:p14="http://schemas.microsoft.com/office/powerpoint/2010/main" val="3167102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79C1-E3E8-86D8-94AA-5224F4C2DA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343AEB-9074-64BF-AD20-842585E52CEB}"/>
              </a:ext>
            </a:extLst>
          </p:cNvPr>
          <p:cNvSpPr>
            <a:spLocks noGrp="1"/>
          </p:cNvSpPr>
          <p:nvPr>
            <p:ph type="dt" sz="half" idx="10"/>
          </p:nvPr>
        </p:nvSpPr>
        <p:spPr/>
        <p:txBody>
          <a:bodyPr/>
          <a:lstStyle/>
          <a:p>
            <a:fld id="{D4194CB3-D7E3-6049-94EB-FB2B78770CF5}" type="datetimeFigureOut">
              <a:rPr lang="en-US" smtClean="0"/>
              <a:t>6/6/25</a:t>
            </a:fld>
            <a:endParaRPr lang="en-US"/>
          </a:p>
        </p:txBody>
      </p:sp>
      <p:sp>
        <p:nvSpPr>
          <p:cNvPr id="4" name="Footer Placeholder 3">
            <a:extLst>
              <a:ext uri="{FF2B5EF4-FFF2-40B4-BE49-F238E27FC236}">
                <a16:creationId xmlns:a16="http://schemas.microsoft.com/office/drawing/2014/main" id="{D0F1EA97-5948-3763-3CCB-3AE0C44E49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15AC3E-72BF-3AFF-268D-89A6B25E59ED}"/>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0550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C2269E-2A1A-71CC-09DB-F16BC9635298}"/>
              </a:ext>
            </a:extLst>
          </p:cNvPr>
          <p:cNvSpPr>
            <a:spLocks noGrp="1"/>
          </p:cNvSpPr>
          <p:nvPr>
            <p:ph type="dt" sz="half" idx="10"/>
          </p:nvPr>
        </p:nvSpPr>
        <p:spPr/>
        <p:txBody>
          <a:bodyPr/>
          <a:lstStyle/>
          <a:p>
            <a:fld id="{D4194CB3-D7E3-6049-94EB-FB2B78770CF5}" type="datetimeFigureOut">
              <a:rPr lang="en-US" smtClean="0"/>
              <a:t>6/6/25</a:t>
            </a:fld>
            <a:endParaRPr lang="en-US"/>
          </a:p>
        </p:txBody>
      </p:sp>
      <p:sp>
        <p:nvSpPr>
          <p:cNvPr id="3" name="Footer Placeholder 2">
            <a:extLst>
              <a:ext uri="{FF2B5EF4-FFF2-40B4-BE49-F238E27FC236}">
                <a16:creationId xmlns:a16="http://schemas.microsoft.com/office/drawing/2014/main" id="{5BF59F91-CABE-F383-8DD7-8ACE20A19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9B0745-7B76-7404-67A4-F300765878E5}"/>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135896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A0F1-315C-D9C5-ADE2-5A995CAD91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37728-44C7-9D7E-FFF2-98458353F4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7EECE5-E633-6C55-76B0-AD0DE57A7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C39BF-5B9F-C0B2-02BF-6D53DB68B9FD}"/>
              </a:ext>
            </a:extLst>
          </p:cNvPr>
          <p:cNvSpPr>
            <a:spLocks noGrp="1"/>
          </p:cNvSpPr>
          <p:nvPr>
            <p:ph type="dt" sz="half" idx="10"/>
          </p:nvPr>
        </p:nvSpPr>
        <p:spPr/>
        <p:txBody>
          <a:bodyPr/>
          <a:lstStyle/>
          <a:p>
            <a:fld id="{D4194CB3-D7E3-6049-94EB-FB2B78770CF5}" type="datetimeFigureOut">
              <a:rPr lang="en-US" smtClean="0"/>
              <a:t>6/6/25</a:t>
            </a:fld>
            <a:endParaRPr lang="en-US"/>
          </a:p>
        </p:txBody>
      </p:sp>
      <p:sp>
        <p:nvSpPr>
          <p:cNvPr id="6" name="Footer Placeholder 5">
            <a:extLst>
              <a:ext uri="{FF2B5EF4-FFF2-40B4-BE49-F238E27FC236}">
                <a16:creationId xmlns:a16="http://schemas.microsoft.com/office/drawing/2014/main" id="{3F51FBF7-0CA5-46D2-C7C7-F93A83E2E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B155F-45A0-B268-4EF9-9EB040386034}"/>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2056360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8AF5-3E5F-76DF-5D59-D656B86B01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2132B1-4E6B-01D4-A493-07A6040B39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2B3A5-7E62-6687-09F4-5A73635A6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D10E5-7CFC-A361-375B-BE72DA85518B}"/>
              </a:ext>
            </a:extLst>
          </p:cNvPr>
          <p:cNvSpPr>
            <a:spLocks noGrp="1"/>
          </p:cNvSpPr>
          <p:nvPr>
            <p:ph type="dt" sz="half" idx="10"/>
          </p:nvPr>
        </p:nvSpPr>
        <p:spPr/>
        <p:txBody>
          <a:bodyPr/>
          <a:lstStyle/>
          <a:p>
            <a:fld id="{D4194CB3-D7E3-6049-94EB-FB2B78770CF5}" type="datetimeFigureOut">
              <a:rPr lang="en-US" smtClean="0"/>
              <a:t>6/6/25</a:t>
            </a:fld>
            <a:endParaRPr lang="en-US"/>
          </a:p>
        </p:txBody>
      </p:sp>
      <p:sp>
        <p:nvSpPr>
          <p:cNvPr id="6" name="Footer Placeholder 5">
            <a:extLst>
              <a:ext uri="{FF2B5EF4-FFF2-40B4-BE49-F238E27FC236}">
                <a16:creationId xmlns:a16="http://schemas.microsoft.com/office/drawing/2014/main" id="{CD5C4543-9AFD-3ECC-5598-4149241B8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73E65-7CB7-A47A-0197-E263C5037AE1}"/>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1388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34EF1-7344-CD43-E89F-995C6094F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217918-2E2C-9AE2-E555-19A356D39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598A5-53A9-DF17-B23F-EE18A3F2B6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194CB3-D7E3-6049-94EB-FB2B78770CF5}" type="datetimeFigureOut">
              <a:rPr lang="en-US" smtClean="0"/>
              <a:t>6/6/25</a:t>
            </a:fld>
            <a:endParaRPr lang="en-US"/>
          </a:p>
        </p:txBody>
      </p:sp>
      <p:sp>
        <p:nvSpPr>
          <p:cNvPr id="5" name="Footer Placeholder 4">
            <a:extLst>
              <a:ext uri="{FF2B5EF4-FFF2-40B4-BE49-F238E27FC236}">
                <a16:creationId xmlns:a16="http://schemas.microsoft.com/office/drawing/2014/main" id="{3FE73FB2-5166-714E-5623-66A8D77BA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ACEB60F-A5D0-719F-846F-6007321CCD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383BB8-7C8E-C940-9B99-281D8BBE100D}" type="slidenum">
              <a:rPr lang="en-US" smtClean="0"/>
              <a:t>‹#›</a:t>
            </a:fld>
            <a:endParaRPr lang="en-US"/>
          </a:p>
        </p:txBody>
      </p:sp>
    </p:spTree>
    <p:extLst>
      <p:ext uri="{BB962C8B-B14F-4D97-AF65-F5344CB8AC3E}">
        <p14:creationId xmlns:p14="http://schemas.microsoft.com/office/powerpoint/2010/main" val="1216782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C06A4-C573-D226-6722-E62F429E4E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0FAA02-F838-82F2-266B-2FD7E8DA10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3CC30-6055-F093-34DB-9C28DFC037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ECC75-EFF0-794A-85DC-E93FC964C5B6}" type="datetimeFigureOut">
              <a:rPr lang="en-US" smtClean="0"/>
              <a:t>6/6/25</a:t>
            </a:fld>
            <a:endParaRPr lang="en-US"/>
          </a:p>
        </p:txBody>
      </p:sp>
      <p:sp>
        <p:nvSpPr>
          <p:cNvPr id="5" name="Footer Placeholder 4">
            <a:extLst>
              <a:ext uri="{FF2B5EF4-FFF2-40B4-BE49-F238E27FC236}">
                <a16:creationId xmlns:a16="http://schemas.microsoft.com/office/drawing/2014/main" id="{8F59C0E3-9375-B87B-E3DA-3011066E58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FEE498-BD2E-11BA-77EE-5162AD0262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F6E00-1E19-584E-ABC3-ACA67A652757}" type="slidenum">
              <a:rPr lang="en-US" smtClean="0"/>
              <a:t>‹#›</a:t>
            </a:fld>
            <a:endParaRPr lang="en-US"/>
          </a:p>
        </p:txBody>
      </p:sp>
    </p:spTree>
    <p:extLst>
      <p:ext uri="{BB962C8B-B14F-4D97-AF65-F5344CB8AC3E}">
        <p14:creationId xmlns:p14="http://schemas.microsoft.com/office/powerpoint/2010/main" val="4118856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0C33B-78DC-A541-BA0C-0C73E0566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3281BD-3199-C84B-A456-B6C224C4B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9C1DB-922B-DF45-94E0-58790ACBA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51F7B-D8D1-4F48-AD15-723977BC3FEB}" type="datetime1">
              <a:rPr lang="en-US" smtClean="0"/>
              <a:t>6/6/25</a:t>
            </a:fld>
            <a:endParaRPr lang="en-US"/>
          </a:p>
        </p:txBody>
      </p:sp>
      <p:sp>
        <p:nvSpPr>
          <p:cNvPr id="5" name="Footer Placeholder 4">
            <a:extLst>
              <a:ext uri="{FF2B5EF4-FFF2-40B4-BE49-F238E27FC236}">
                <a16:creationId xmlns:a16="http://schemas.microsoft.com/office/drawing/2014/main" id="{A86DE657-C854-F843-947F-EBB52B258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8C6755-2CAA-5A47-A363-913B19832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26ADF-B000-0543-B1DB-C64C39011441}" type="slidenum">
              <a:rPr lang="en-US" smtClean="0"/>
              <a:t>‹#›</a:t>
            </a:fld>
            <a:endParaRPr lang="en-US"/>
          </a:p>
        </p:txBody>
      </p:sp>
    </p:spTree>
    <p:extLst>
      <p:ext uri="{BB962C8B-B14F-4D97-AF65-F5344CB8AC3E}">
        <p14:creationId xmlns:p14="http://schemas.microsoft.com/office/powerpoint/2010/main" val="28902766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4918455-C3F5-7B4D-AB70-4DB6E4F21F4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A42AE4-1F0E-FAB2-4AB8-A3E89445E31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3B4F539-9A47-2A61-64F1-7B4256EB619B}"/>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AE34BB4B-05A0-3040-A29A-49983F6DD3E6}" type="datetime1">
              <a:rPr lang="en-US" altLang="en-US"/>
              <a:pPr/>
              <a:t>6/6/25</a:t>
            </a:fld>
            <a:endParaRPr lang="en-US" altLang="en-US"/>
          </a:p>
        </p:txBody>
      </p:sp>
      <p:sp>
        <p:nvSpPr>
          <p:cNvPr id="5" name="Footer Placeholder 4">
            <a:extLst>
              <a:ext uri="{FF2B5EF4-FFF2-40B4-BE49-F238E27FC236}">
                <a16:creationId xmlns:a16="http://schemas.microsoft.com/office/drawing/2014/main" id="{788E852F-F3F0-F00A-0DC2-089518E7380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810B4A0-6823-A50E-4D24-A83DFE8E65A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2AD71C5-ED50-BB4F-BDF6-2CEF12A816C2}" type="slidenum">
              <a:rPr lang="en-US" altLang="en-US"/>
              <a:pPr/>
              <a:t>‹#›</a:t>
            </a:fld>
            <a:endParaRPr lang="en-US" altLang="en-US"/>
          </a:p>
        </p:txBody>
      </p:sp>
    </p:spTree>
    <p:extLst>
      <p:ext uri="{BB962C8B-B14F-4D97-AF65-F5344CB8AC3E}">
        <p14:creationId xmlns:p14="http://schemas.microsoft.com/office/powerpoint/2010/main" val="5141565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E22A42-38E4-1543-AAE2-F48216F41624}"/>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327DAA5-101D-0D49-B9E3-5039CC78348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B6A41D-B5EC-7F42-88B8-E18EE929528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87D4524-0371-3A4C-81DD-FF24533E1433}" type="datetimeFigureOut">
              <a:rPr lang="en-US"/>
              <a:pPr>
                <a:defRPr/>
              </a:pPr>
              <a:t>6/6/25</a:t>
            </a:fld>
            <a:endParaRPr lang="en-US"/>
          </a:p>
        </p:txBody>
      </p:sp>
      <p:sp>
        <p:nvSpPr>
          <p:cNvPr id="5" name="Footer Placeholder 4">
            <a:extLst>
              <a:ext uri="{FF2B5EF4-FFF2-40B4-BE49-F238E27FC236}">
                <a16:creationId xmlns:a16="http://schemas.microsoft.com/office/drawing/2014/main" id="{DB68367D-8AFF-D844-93D7-FFE1B391E23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F23D725-8ABE-4744-A6C2-9517D93DAF7B}"/>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6BE8FBE-F293-9148-B131-5FA95955CF95}" type="slidenum">
              <a:rPr lang="en-US" altLang="en-US"/>
              <a:pPr>
                <a:defRPr/>
              </a:pPr>
              <a:t>‹#›</a:t>
            </a:fld>
            <a:endParaRPr lang="en-US" altLang="en-US"/>
          </a:p>
        </p:txBody>
      </p:sp>
    </p:spTree>
    <p:extLst>
      <p:ext uri="{BB962C8B-B14F-4D97-AF65-F5344CB8AC3E}">
        <p14:creationId xmlns:p14="http://schemas.microsoft.com/office/powerpoint/2010/main" val="28313213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gif"/><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9.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23.jpeg"/><Relationship Id="rId7" Type="http://schemas.openxmlformats.org/officeDocument/2006/relationships/image" Target="../media/image74.gif"/><Relationship Id="rId2" Type="http://schemas.openxmlformats.org/officeDocument/2006/relationships/image" Target="../media/image8.png"/><Relationship Id="rId1" Type="http://schemas.openxmlformats.org/officeDocument/2006/relationships/slideLayout" Target="../slideLayouts/slideLayout39.xml"/><Relationship Id="rId6" Type="http://schemas.openxmlformats.org/officeDocument/2006/relationships/image" Target="../media/image45.jpeg"/><Relationship Id="rId5" Type="http://schemas.openxmlformats.org/officeDocument/2006/relationships/image" Target="../media/image79.png"/><Relationship Id="rId10" Type="http://schemas.openxmlformats.org/officeDocument/2006/relationships/image" Target="../media/image42.jpg"/><Relationship Id="rId4" Type="http://schemas.openxmlformats.org/officeDocument/2006/relationships/image" Target="../media/image48.png"/><Relationship Id="rId9"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6.xml"/><Relationship Id="rId4" Type="http://schemas.openxmlformats.org/officeDocument/2006/relationships/image" Target="../media/image86.emf"/></Relationships>
</file>

<file path=ppt/slides/_rels/slide4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6.xml"/><Relationship Id="rId4" Type="http://schemas.openxmlformats.org/officeDocument/2006/relationships/image" Target="../media/image8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Layout" Target="../slideLayouts/slideLayout17.xml"/><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17.xml"/><Relationship Id="rId5" Type="http://schemas.openxmlformats.org/officeDocument/2006/relationships/image" Target="../media/image99.jpg"/><Relationship Id="rId4" Type="http://schemas.openxmlformats.org/officeDocument/2006/relationships/image" Target="../media/image98.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hyperlink" Target="https://user-web.icecube.wisc.edu/~dima/work/IceCube-ftp/ppc/lea/LEAvsWHAM/" TargetMode="External"/><Relationship Id="rId3" Type="http://schemas.openxmlformats.org/officeDocument/2006/relationships/image" Target="../media/image17.jpg"/><Relationship Id="rId7" Type="http://schemas.openxmlformats.org/officeDocument/2006/relationships/image" Target="../media/image20.gif"/><Relationship Id="rId2" Type="http://schemas.openxmlformats.org/officeDocument/2006/relationships/image" Target="../media/image16.jpg"/><Relationship Id="rId1" Type="http://schemas.openxmlformats.org/officeDocument/2006/relationships/slideLayout" Target="../slideLayouts/slideLayout6.xml"/><Relationship Id="rId6" Type="http://schemas.openxmlformats.org/officeDocument/2006/relationships/image" Target="../media/image19.gif"/><Relationship Id="rId5" Type="http://schemas.openxmlformats.org/officeDocument/2006/relationships/hyperlink" Target="https://wiki.icecube.wisc.edu/index.php/Ice_models"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B5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5">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Icecube-0809-Mark_Krasberg-0011.jpg">
            <a:extLst>
              <a:ext uri="{FF2B5EF4-FFF2-40B4-BE49-F238E27FC236}">
                <a16:creationId xmlns:a16="http://schemas.microsoft.com/office/drawing/2014/main" id="{D706BC41-9940-724A-8705-6F39D87B8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883059" y="1248900"/>
            <a:ext cx="3502643" cy="19702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A3CF59C-7A29-7643-9AE3-702A43078044}"/>
              </a:ext>
            </a:extLst>
          </p:cNvPr>
          <p:cNvPicPr>
            <a:picLocks noChangeAspect="1"/>
          </p:cNvPicPr>
          <p:nvPr/>
        </p:nvPicPr>
        <p:blipFill>
          <a:blip r:embed="rId4"/>
          <a:stretch>
            <a:fillRect/>
          </a:stretch>
        </p:blipFill>
        <p:spPr>
          <a:xfrm>
            <a:off x="7883059" y="4558821"/>
            <a:ext cx="3502643" cy="1383543"/>
          </a:xfrm>
          <a:prstGeom prst="rect">
            <a:avLst/>
          </a:prstGeom>
        </p:spPr>
      </p:pic>
      <p:sp>
        <p:nvSpPr>
          <p:cNvPr id="7" name="TextBox 6">
            <a:extLst>
              <a:ext uri="{FF2B5EF4-FFF2-40B4-BE49-F238E27FC236}">
                <a16:creationId xmlns:a16="http://schemas.microsoft.com/office/drawing/2014/main" id="{E7136281-CAD8-F845-B3BB-42A832E49FD9}"/>
              </a:ext>
            </a:extLst>
          </p:cNvPr>
          <p:cNvSpPr txBox="1"/>
          <p:nvPr/>
        </p:nvSpPr>
        <p:spPr>
          <a:xfrm>
            <a:off x="3871168" y="204004"/>
            <a:ext cx="4446410" cy="461665"/>
          </a:xfrm>
          <a:prstGeom prst="rect">
            <a:avLst/>
          </a:prstGeom>
          <a:solidFill>
            <a:schemeClr val="bg1">
              <a:lumMod val="85000"/>
            </a:schemeClr>
          </a:solidFill>
          <a:ln>
            <a:solidFill>
              <a:schemeClr val="accent1"/>
            </a:solidFill>
          </a:ln>
          <a:effectLst>
            <a:glow rad="63500">
              <a:schemeClr val="accent1">
                <a:alpha val="40000"/>
              </a:schemeClr>
            </a:glo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IceCube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calibration: ice properties</a:t>
            </a:r>
          </a:p>
        </p:txBody>
      </p:sp>
      <p:sp>
        <p:nvSpPr>
          <p:cNvPr id="17" name="TextBox 16">
            <a:extLst>
              <a:ext uri="{FF2B5EF4-FFF2-40B4-BE49-F238E27FC236}">
                <a16:creationId xmlns:a16="http://schemas.microsoft.com/office/drawing/2014/main" id="{269D343B-3532-AD47-8993-C3FA423B5070}"/>
              </a:ext>
            </a:extLst>
          </p:cNvPr>
          <p:cNvSpPr txBox="1"/>
          <p:nvPr/>
        </p:nvSpPr>
        <p:spPr>
          <a:xfrm>
            <a:off x="4629508" y="6130820"/>
            <a:ext cx="2929713" cy="646331"/>
          </a:xfrm>
          <a:prstGeom prst="rect">
            <a:avLst/>
          </a:prstGeom>
          <a:solidFill>
            <a:schemeClr val="bg1">
              <a:lumMod val="85000"/>
            </a:schemeClr>
          </a:solidFill>
          <a:ln>
            <a:solidFill>
              <a:schemeClr val="accent1"/>
            </a:solidFill>
          </a:ln>
          <a:effectLst>
            <a:glow rad="63500">
              <a:schemeClr val="accent1">
                <a:satMod val="175000"/>
                <a:alpha val="40000"/>
              </a:schemeClr>
            </a:glo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Dmitry </a:t>
            </a:r>
            <a:r>
              <a:rPr kumimoji="0" lang="en-US" sz="1800" b="0" i="1" u="none" strike="noStrike" kern="1200" cap="none" spc="0" normalizeH="0" baseline="0" noProof="0" dirty="0" err="1">
                <a:ln>
                  <a:noFill/>
                </a:ln>
                <a:solidFill>
                  <a:srgbClr val="002060"/>
                </a:solidFill>
                <a:effectLst/>
                <a:uLnTx/>
                <a:uFillTx/>
                <a:latin typeface="Calibri" panose="020F0502020204030204"/>
                <a:ea typeface="+mn-ea"/>
                <a:cs typeface="+mn-cs"/>
              </a:rPr>
              <a:t>Chirkin</a:t>
            </a: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 UW Madison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002060"/>
                </a:solidFill>
                <a:effectLst/>
                <a:uLnTx/>
                <a:uFillTx/>
                <a:latin typeface="Calibri" panose="020F0502020204030204"/>
                <a:ea typeface="+mn-ea"/>
                <a:cs typeface="+mn-cs"/>
              </a:rPr>
              <a:t>IceCube</a:t>
            </a: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 summer school 2025</a:t>
            </a:r>
          </a:p>
        </p:txBody>
      </p:sp>
      <p:sp>
        <p:nvSpPr>
          <p:cNvPr id="8" name="Oval 7">
            <a:extLst>
              <a:ext uri="{FF2B5EF4-FFF2-40B4-BE49-F238E27FC236}">
                <a16:creationId xmlns:a16="http://schemas.microsoft.com/office/drawing/2014/main" id="{77F6A048-2423-6444-9E2B-F44A2EE5436F}"/>
              </a:ext>
            </a:extLst>
          </p:cNvPr>
          <p:cNvSpPr/>
          <p:nvPr/>
        </p:nvSpPr>
        <p:spPr>
          <a:xfrm>
            <a:off x="3390563" y="3697835"/>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0087B46-71A8-7D45-869C-CEE55B1B322F}"/>
              </a:ext>
            </a:extLst>
          </p:cNvPr>
          <p:cNvSpPr/>
          <p:nvPr/>
        </p:nvSpPr>
        <p:spPr>
          <a:xfrm>
            <a:off x="3390563" y="4282257"/>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A9EC656E-63AD-F54F-9E68-F5E38A598264}"/>
              </a:ext>
            </a:extLst>
          </p:cNvPr>
          <p:cNvCxnSpPr>
            <a:cxnSpLocks/>
            <a:stCxn id="8" idx="2"/>
            <a:endCxn id="22" idx="2"/>
          </p:cNvCxnSpPr>
          <p:nvPr/>
        </p:nvCxnSpPr>
        <p:spPr>
          <a:xfrm>
            <a:off x="3390563"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78DE0-D8B2-C043-B130-594A80237994}"/>
              </a:ext>
            </a:extLst>
          </p:cNvPr>
          <p:cNvCxnSpPr>
            <a:cxnSpLocks/>
          </p:cNvCxnSpPr>
          <p:nvPr/>
        </p:nvCxnSpPr>
        <p:spPr>
          <a:xfrm>
            <a:off x="3660950"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C3363C9-1F3F-4640-A886-5D88E68DDE46}"/>
              </a:ext>
            </a:extLst>
          </p:cNvPr>
          <p:cNvCxnSpPr>
            <a:cxnSpLocks/>
          </p:cNvCxnSpPr>
          <p:nvPr/>
        </p:nvCxnSpPr>
        <p:spPr>
          <a:xfrm flipV="1">
            <a:off x="3657600" y="3585886"/>
            <a:ext cx="855406" cy="454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AB60E25-B57C-6B4A-839C-48C3F8ADB28B}"/>
              </a:ext>
            </a:extLst>
          </p:cNvPr>
          <p:cNvSpPr txBox="1"/>
          <p:nvPr/>
        </p:nvSpPr>
        <p:spPr>
          <a:xfrm>
            <a:off x="4515797" y="3378137"/>
            <a:ext cx="182133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AMANDA (turned off in 2009)</a:t>
            </a:r>
            <a:b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19 strings, 677 optical sensors</a:t>
            </a:r>
          </a:p>
        </p:txBody>
      </p:sp>
      <p:pic>
        <p:nvPicPr>
          <p:cNvPr id="6" name="Picture 5">
            <a:extLst>
              <a:ext uri="{FF2B5EF4-FFF2-40B4-BE49-F238E27FC236}">
                <a16:creationId xmlns:a16="http://schemas.microsoft.com/office/drawing/2014/main" id="{90FE7DC3-AC18-A402-3112-76A64883F88D}"/>
              </a:ext>
            </a:extLst>
          </p:cNvPr>
          <p:cNvPicPr>
            <a:picLocks noChangeAspect="1"/>
          </p:cNvPicPr>
          <p:nvPr/>
        </p:nvPicPr>
        <p:blipFill>
          <a:blip r:embed="rId5"/>
          <a:stretch>
            <a:fillRect/>
          </a:stretch>
        </p:blipFill>
        <p:spPr>
          <a:xfrm>
            <a:off x="896373" y="802334"/>
            <a:ext cx="6097185" cy="5252768"/>
          </a:xfrm>
          <a:prstGeom prst="rect">
            <a:avLst/>
          </a:prstGeom>
        </p:spPr>
      </p:pic>
    </p:spTree>
    <p:extLst>
      <p:ext uri="{BB962C8B-B14F-4D97-AF65-F5344CB8AC3E}">
        <p14:creationId xmlns:p14="http://schemas.microsoft.com/office/powerpoint/2010/main" val="504675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3F4B-85B8-8404-8A9E-8E89F70C4B78}"/>
              </a:ext>
            </a:extLst>
          </p:cNvPr>
          <p:cNvSpPr>
            <a:spLocks noGrp="1"/>
          </p:cNvSpPr>
          <p:nvPr>
            <p:ph type="title"/>
          </p:nvPr>
        </p:nvSpPr>
        <p:spPr>
          <a:xfrm>
            <a:off x="0" y="0"/>
            <a:ext cx="12192000" cy="1325563"/>
          </a:xfrm>
        </p:spPr>
        <p:txBody>
          <a:bodyPr>
            <a:normAutofit/>
          </a:bodyPr>
          <a:lstStyle/>
          <a:p>
            <a:pPr algn="ctr"/>
            <a:r>
              <a:rPr lang="en-US" sz="3600" dirty="0"/>
              <a:t>Trapped air bubbles and their conversion into air hydrates</a:t>
            </a:r>
          </a:p>
        </p:txBody>
      </p:sp>
      <p:pic>
        <p:nvPicPr>
          <p:cNvPr id="3" name="Picture 2" descr="Icedensityvsdepth_gowfit.gif">
            <a:extLst>
              <a:ext uri="{FF2B5EF4-FFF2-40B4-BE49-F238E27FC236}">
                <a16:creationId xmlns:a16="http://schemas.microsoft.com/office/drawing/2014/main" id="{3BA53CCF-6A3A-3ADB-493B-25CF943AAD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42" y="1832106"/>
            <a:ext cx="5431941" cy="413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D256F81C-1F79-9218-C1D5-98E0ADC98CE2}"/>
              </a:ext>
            </a:extLst>
          </p:cNvPr>
          <p:cNvSpPr txBox="1">
            <a:spLocks noChangeArrowheads="1"/>
          </p:cNvSpPr>
          <p:nvPr/>
        </p:nvSpPr>
        <p:spPr bwMode="auto">
          <a:xfrm>
            <a:off x="1488831" y="3829689"/>
            <a:ext cx="3679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800" dirty="0">
                <a:solidFill>
                  <a:prstClr val="black"/>
                </a:solidFill>
              </a:rPr>
              <a:t>At some depth between 0 and 200 m air bubbles become trapped and are squeezed into the ice as ice packs under pressure.</a:t>
            </a:r>
          </a:p>
        </p:txBody>
      </p:sp>
      <p:pic>
        <p:nvPicPr>
          <p:cNvPr id="18" name="Picture 2" descr="Screen Shot 2015-03-31 at 3.05.37 PM.png">
            <a:extLst>
              <a:ext uri="{FF2B5EF4-FFF2-40B4-BE49-F238E27FC236}">
                <a16:creationId xmlns:a16="http://schemas.microsoft.com/office/drawing/2014/main" id="{0C462F81-1A13-3284-3ABF-49F34A9916AD}"/>
              </a:ext>
            </a:extLst>
          </p:cNvPr>
          <p:cNvPicPr>
            <a:picLocks noChangeAspect="1"/>
          </p:cNvPicPr>
          <p:nvPr/>
        </p:nvPicPr>
        <p:blipFill>
          <a:blip r:embed="rId3">
            <a:extLst>
              <a:ext uri="{28A0092B-C50C-407E-A947-70E740481C1C}">
                <a14:useLocalDpi xmlns:a14="http://schemas.microsoft.com/office/drawing/2010/main" val="0"/>
              </a:ext>
            </a:extLst>
          </a:blip>
          <a:srcRect t="10204"/>
          <a:stretch>
            <a:fillRect/>
          </a:stretch>
        </p:blipFill>
        <p:spPr bwMode="auto">
          <a:xfrm>
            <a:off x="6920772" y="1756692"/>
            <a:ext cx="5186386" cy="428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a:extLst>
              <a:ext uri="{FF2B5EF4-FFF2-40B4-BE49-F238E27FC236}">
                <a16:creationId xmlns:a16="http://schemas.microsoft.com/office/drawing/2014/main" id="{52E8C4D0-6BC9-17E2-798D-62B42F5C1412}"/>
              </a:ext>
            </a:extLst>
          </p:cNvPr>
          <p:cNvCxnSpPr>
            <a:cxnSpLocks noChangeShapeType="1"/>
          </p:cNvCxnSpPr>
          <p:nvPr/>
        </p:nvCxnSpPr>
        <p:spPr bwMode="auto">
          <a:xfrm flipV="1">
            <a:off x="6447295" y="3450634"/>
            <a:ext cx="0" cy="188102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0D4E66C2-E8EB-C859-8198-25A93D1E74E1}"/>
              </a:ext>
            </a:extLst>
          </p:cNvPr>
          <p:cNvCxnSpPr>
            <a:cxnSpLocks noChangeShapeType="1"/>
          </p:cNvCxnSpPr>
          <p:nvPr/>
        </p:nvCxnSpPr>
        <p:spPr bwMode="auto">
          <a:xfrm flipV="1">
            <a:off x="6447295" y="3215611"/>
            <a:ext cx="1320801" cy="235023"/>
          </a:xfrm>
          <a:prstGeom prst="line">
            <a:avLst/>
          </a:prstGeom>
          <a:noFill/>
          <a:ln w="25400">
            <a:solidFill>
              <a:srgbClr val="4F81BD"/>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CC26079F-8AC6-892B-6461-06D22C02C6DF}"/>
              </a:ext>
            </a:extLst>
          </p:cNvPr>
          <p:cNvCxnSpPr>
            <a:cxnSpLocks noChangeShapeType="1"/>
          </p:cNvCxnSpPr>
          <p:nvPr/>
        </p:nvCxnSpPr>
        <p:spPr bwMode="auto">
          <a:xfrm flipV="1">
            <a:off x="6447295" y="5096634"/>
            <a:ext cx="1320801" cy="253316"/>
          </a:xfrm>
          <a:prstGeom prst="line">
            <a:avLst/>
          </a:prstGeom>
          <a:noFill/>
          <a:ln w="25400">
            <a:solidFill>
              <a:srgbClr val="4F81BD"/>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 name="TextBox 8">
            <a:extLst>
              <a:ext uri="{FF2B5EF4-FFF2-40B4-BE49-F238E27FC236}">
                <a16:creationId xmlns:a16="http://schemas.microsoft.com/office/drawing/2014/main" id="{382982B8-BEA8-E229-AA61-13DBCDAFEBB3}"/>
              </a:ext>
            </a:extLst>
          </p:cNvPr>
          <p:cNvSpPr txBox="1">
            <a:spLocks noChangeArrowheads="1"/>
          </p:cNvSpPr>
          <p:nvPr/>
        </p:nvSpPr>
        <p:spPr bwMode="auto">
          <a:xfrm>
            <a:off x="5987875" y="5516749"/>
            <a:ext cx="9188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400" dirty="0">
                <a:solidFill>
                  <a:prstClr val="black"/>
                </a:solidFill>
              </a:rPr>
              <a:t>-50…-20 C</a:t>
            </a:r>
          </a:p>
        </p:txBody>
      </p:sp>
      <p:cxnSp>
        <p:nvCxnSpPr>
          <p:cNvPr id="25" name="Straight Connector 24">
            <a:extLst>
              <a:ext uri="{FF2B5EF4-FFF2-40B4-BE49-F238E27FC236}">
                <a16:creationId xmlns:a16="http://schemas.microsoft.com/office/drawing/2014/main" id="{69E00086-D097-2EE0-3118-92118CE1598D}"/>
              </a:ext>
            </a:extLst>
          </p:cNvPr>
          <p:cNvCxnSpPr>
            <a:cxnSpLocks/>
          </p:cNvCxnSpPr>
          <p:nvPr/>
        </p:nvCxnSpPr>
        <p:spPr>
          <a:xfrm flipH="1">
            <a:off x="6906716" y="5675180"/>
            <a:ext cx="597020" cy="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5B4FA9E-57BC-DEAF-F7F8-BDA48E710C83}"/>
              </a:ext>
            </a:extLst>
          </p:cNvPr>
          <p:cNvSpPr txBox="1"/>
          <p:nvPr/>
        </p:nvSpPr>
        <p:spPr>
          <a:xfrm>
            <a:off x="2504197" y="6149756"/>
            <a:ext cx="6967357" cy="646331"/>
          </a:xfrm>
          <a:prstGeom prst="rect">
            <a:avLst/>
          </a:prstGeom>
          <a:noFill/>
        </p:spPr>
        <p:txBody>
          <a:bodyPr wrap="none" rtlCol="0">
            <a:spAutoFit/>
          </a:bodyPr>
          <a:lstStyle/>
          <a:p>
            <a:pPr algn="ctr"/>
            <a:r>
              <a:rPr lang="en-US" dirty="0"/>
              <a:t>At depth of 1350 m all air bubbles have converted into air hydrates,</a:t>
            </a:r>
          </a:p>
          <a:p>
            <a:pPr algn="ctr"/>
            <a:r>
              <a:rPr lang="en-US" dirty="0"/>
              <a:t>which have the same refractive index as ice, so no longer a nuisance</a:t>
            </a:r>
          </a:p>
        </p:txBody>
      </p:sp>
    </p:spTree>
    <p:extLst>
      <p:ext uri="{BB962C8B-B14F-4D97-AF65-F5344CB8AC3E}">
        <p14:creationId xmlns:p14="http://schemas.microsoft.com/office/powerpoint/2010/main" val="255486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5F182867-7C48-B260-F485-67D811196CCE}"/>
              </a:ext>
            </a:extLst>
          </p:cNvPr>
          <p:cNvSpPr>
            <a:spLocks noGrp="1" noChangeArrowheads="1"/>
          </p:cNvSpPr>
          <p:nvPr>
            <p:ph type="title"/>
          </p:nvPr>
        </p:nvSpPr>
        <p:spPr/>
        <p:txBody>
          <a:bodyPr/>
          <a:lstStyle/>
          <a:p>
            <a:r>
              <a:rPr lang="en-US" altLang="en-US" dirty="0">
                <a:ea typeface="ＭＳ Ｐゴシック" panose="020B0600070205080204" pitchFamily="34" charset="-128"/>
              </a:rPr>
              <a:t>Ice layer parametrization</a:t>
            </a:r>
          </a:p>
        </p:txBody>
      </p:sp>
      <p:sp>
        <p:nvSpPr>
          <p:cNvPr id="218117" name="Rectangle 5">
            <a:extLst>
              <a:ext uri="{FF2B5EF4-FFF2-40B4-BE49-F238E27FC236}">
                <a16:creationId xmlns:a16="http://schemas.microsoft.com/office/drawing/2014/main" id="{6BEEA73C-9453-6C2A-BCCC-A09B1A759DF4}"/>
              </a:ext>
            </a:extLst>
          </p:cNvPr>
          <p:cNvSpPr>
            <a:spLocks noChangeArrowheads="1"/>
          </p:cNvSpPr>
          <p:nvPr/>
        </p:nvSpPr>
        <p:spPr bwMode="auto">
          <a:xfrm>
            <a:off x="3048000" y="1828800"/>
            <a:ext cx="762000" cy="44958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18" name="Line 6">
            <a:extLst>
              <a:ext uri="{FF2B5EF4-FFF2-40B4-BE49-F238E27FC236}">
                <a16:creationId xmlns:a16="http://schemas.microsoft.com/office/drawing/2014/main" id="{FED38ACB-65E6-BE10-DAF7-941F1FC34A6F}"/>
              </a:ext>
            </a:extLst>
          </p:cNvPr>
          <p:cNvSpPr>
            <a:spLocks noChangeShapeType="1"/>
          </p:cNvSpPr>
          <p:nvPr/>
        </p:nvSpPr>
        <p:spPr bwMode="auto">
          <a:xfrm>
            <a:off x="3048000" y="21336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19" name="Line 7">
            <a:extLst>
              <a:ext uri="{FF2B5EF4-FFF2-40B4-BE49-F238E27FC236}">
                <a16:creationId xmlns:a16="http://schemas.microsoft.com/office/drawing/2014/main" id="{EDE381DB-90DA-9D57-7292-4D5555317396}"/>
              </a:ext>
            </a:extLst>
          </p:cNvPr>
          <p:cNvSpPr>
            <a:spLocks noChangeShapeType="1"/>
          </p:cNvSpPr>
          <p:nvPr/>
        </p:nvSpPr>
        <p:spPr bwMode="auto">
          <a:xfrm>
            <a:off x="3048000" y="24384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0" name="Line 8">
            <a:extLst>
              <a:ext uri="{FF2B5EF4-FFF2-40B4-BE49-F238E27FC236}">
                <a16:creationId xmlns:a16="http://schemas.microsoft.com/office/drawing/2014/main" id="{4B149139-C619-9E8A-5A1C-52EB00A3206A}"/>
              </a:ext>
            </a:extLst>
          </p:cNvPr>
          <p:cNvSpPr>
            <a:spLocks noChangeShapeType="1"/>
          </p:cNvSpPr>
          <p:nvPr/>
        </p:nvSpPr>
        <p:spPr bwMode="auto">
          <a:xfrm>
            <a:off x="3048000" y="27432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1" name="Line 9">
            <a:extLst>
              <a:ext uri="{FF2B5EF4-FFF2-40B4-BE49-F238E27FC236}">
                <a16:creationId xmlns:a16="http://schemas.microsoft.com/office/drawing/2014/main" id="{B3E027C1-B635-1E5F-74F9-F9D1452DE848}"/>
              </a:ext>
            </a:extLst>
          </p:cNvPr>
          <p:cNvSpPr>
            <a:spLocks noChangeShapeType="1"/>
          </p:cNvSpPr>
          <p:nvPr/>
        </p:nvSpPr>
        <p:spPr bwMode="auto">
          <a:xfrm>
            <a:off x="3048000" y="30480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2" name="Line 10">
            <a:extLst>
              <a:ext uri="{FF2B5EF4-FFF2-40B4-BE49-F238E27FC236}">
                <a16:creationId xmlns:a16="http://schemas.microsoft.com/office/drawing/2014/main" id="{506BB14A-6AE2-7731-4635-FF95D4D229E5}"/>
              </a:ext>
            </a:extLst>
          </p:cNvPr>
          <p:cNvSpPr>
            <a:spLocks noChangeShapeType="1"/>
          </p:cNvSpPr>
          <p:nvPr/>
        </p:nvSpPr>
        <p:spPr bwMode="auto">
          <a:xfrm>
            <a:off x="3048000" y="33528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3" name="Line 11">
            <a:extLst>
              <a:ext uri="{FF2B5EF4-FFF2-40B4-BE49-F238E27FC236}">
                <a16:creationId xmlns:a16="http://schemas.microsoft.com/office/drawing/2014/main" id="{69E72C16-7703-F914-3749-4AF8BAC5CF50}"/>
              </a:ext>
            </a:extLst>
          </p:cNvPr>
          <p:cNvSpPr>
            <a:spLocks noChangeShapeType="1"/>
          </p:cNvSpPr>
          <p:nvPr/>
        </p:nvSpPr>
        <p:spPr bwMode="auto">
          <a:xfrm>
            <a:off x="3048000" y="36576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4" name="Line 12">
            <a:extLst>
              <a:ext uri="{FF2B5EF4-FFF2-40B4-BE49-F238E27FC236}">
                <a16:creationId xmlns:a16="http://schemas.microsoft.com/office/drawing/2014/main" id="{70C4C337-D864-8B0A-E598-4BCFC54D7B2B}"/>
              </a:ext>
            </a:extLst>
          </p:cNvPr>
          <p:cNvSpPr>
            <a:spLocks noChangeShapeType="1"/>
          </p:cNvSpPr>
          <p:nvPr/>
        </p:nvSpPr>
        <p:spPr bwMode="auto">
          <a:xfrm>
            <a:off x="3048000" y="39624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5" name="Line 13">
            <a:extLst>
              <a:ext uri="{FF2B5EF4-FFF2-40B4-BE49-F238E27FC236}">
                <a16:creationId xmlns:a16="http://schemas.microsoft.com/office/drawing/2014/main" id="{ACBA53B7-4FEA-2506-2D82-62457A1E086B}"/>
              </a:ext>
            </a:extLst>
          </p:cNvPr>
          <p:cNvSpPr>
            <a:spLocks noChangeShapeType="1"/>
          </p:cNvSpPr>
          <p:nvPr/>
        </p:nvSpPr>
        <p:spPr bwMode="auto">
          <a:xfrm>
            <a:off x="3048000" y="42672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6" name="Line 14">
            <a:extLst>
              <a:ext uri="{FF2B5EF4-FFF2-40B4-BE49-F238E27FC236}">
                <a16:creationId xmlns:a16="http://schemas.microsoft.com/office/drawing/2014/main" id="{545E650B-736D-5FB3-B9CD-B9A7DF7274E2}"/>
              </a:ext>
            </a:extLst>
          </p:cNvPr>
          <p:cNvSpPr>
            <a:spLocks noChangeShapeType="1"/>
          </p:cNvSpPr>
          <p:nvPr/>
        </p:nvSpPr>
        <p:spPr bwMode="auto">
          <a:xfrm>
            <a:off x="3048000" y="45720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7" name="Line 15">
            <a:extLst>
              <a:ext uri="{FF2B5EF4-FFF2-40B4-BE49-F238E27FC236}">
                <a16:creationId xmlns:a16="http://schemas.microsoft.com/office/drawing/2014/main" id="{7CF75EF3-3892-8397-7E9E-2A13AA8C51E0}"/>
              </a:ext>
            </a:extLst>
          </p:cNvPr>
          <p:cNvSpPr>
            <a:spLocks noChangeShapeType="1"/>
          </p:cNvSpPr>
          <p:nvPr/>
        </p:nvSpPr>
        <p:spPr bwMode="auto">
          <a:xfrm>
            <a:off x="3048000" y="48768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8" name="Line 16">
            <a:extLst>
              <a:ext uri="{FF2B5EF4-FFF2-40B4-BE49-F238E27FC236}">
                <a16:creationId xmlns:a16="http://schemas.microsoft.com/office/drawing/2014/main" id="{63D515D6-BF16-3108-EAC4-52CEAF471627}"/>
              </a:ext>
            </a:extLst>
          </p:cNvPr>
          <p:cNvSpPr>
            <a:spLocks noChangeShapeType="1"/>
          </p:cNvSpPr>
          <p:nvPr/>
        </p:nvSpPr>
        <p:spPr bwMode="auto">
          <a:xfrm>
            <a:off x="3048000" y="51816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9" name="Line 17">
            <a:extLst>
              <a:ext uri="{FF2B5EF4-FFF2-40B4-BE49-F238E27FC236}">
                <a16:creationId xmlns:a16="http://schemas.microsoft.com/office/drawing/2014/main" id="{8DB633FA-FAB7-AC58-9DFF-86B0A307B65D}"/>
              </a:ext>
            </a:extLst>
          </p:cNvPr>
          <p:cNvSpPr>
            <a:spLocks noChangeShapeType="1"/>
          </p:cNvSpPr>
          <p:nvPr/>
        </p:nvSpPr>
        <p:spPr bwMode="auto">
          <a:xfrm>
            <a:off x="3048000" y="54864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2" name="Line 20">
            <a:extLst>
              <a:ext uri="{FF2B5EF4-FFF2-40B4-BE49-F238E27FC236}">
                <a16:creationId xmlns:a16="http://schemas.microsoft.com/office/drawing/2014/main" id="{E3E1D449-32EF-D11A-169E-68A85043DE2C}"/>
              </a:ext>
            </a:extLst>
          </p:cNvPr>
          <p:cNvSpPr>
            <a:spLocks noChangeShapeType="1"/>
          </p:cNvSpPr>
          <p:nvPr/>
        </p:nvSpPr>
        <p:spPr bwMode="auto">
          <a:xfrm>
            <a:off x="3048000" y="57912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3" name="Line 21">
            <a:extLst>
              <a:ext uri="{FF2B5EF4-FFF2-40B4-BE49-F238E27FC236}">
                <a16:creationId xmlns:a16="http://schemas.microsoft.com/office/drawing/2014/main" id="{5956B6CE-1366-3326-A6A8-FED1595BF6EC}"/>
              </a:ext>
            </a:extLst>
          </p:cNvPr>
          <p:cNvSpPr>
            <a:spLocks noChangeShapeType="1"/>
          </p:cNvSpPr>
          <p:nvPr/>
        </p:nvSpPr>
        <p:spPr bwMode="auto">
          <a:xfrm>
            <a:off x="3048000" y="60960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4" name="Line 22">
            <a:extLst>
              <a:ext uri="{FF2B5EF4-FFF2-40B4-BE49-F238E27FC236}">
                <a16:creationId xmlns:a16="http://schemas.microsoft.com/office/drawing/2014/main" id="{134DFDCC-299B-C668-B37E-F4F3BB2D62BD}"/>
              </a:ext>
            </a:extLst>
          </p:cNvPr>
          <p:cNvSpPr>
            <a:spLocks noChangeShapeType="1"/>
          </p:cNvSpPr>
          <p:nvPr/>
        </p:nvSpPr>
        <p:spPr bwMode="auto">
          <a:xfrm flipH="1">
            <a:off x="2133600" y="3048000"/>
            <a:ext cx="914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9" name="Line 27">
            <a:extLst>
              <a:ext uri="{FF2B5EF4-FFF2-40B4-BE49-F238E27FC236}">
                <a16:creationId xmlns:a16="http://schemas.microsoft.com/office/drawing/2014/main" id="{D0BB9581-DF1A-40E2-C24E-139C345A7200}"/>
              </a:ext>
            </a:extLst>
          </p:cNvPr>
          <p:cNvSpPr>
            <a:spLocks noChangeShapeType="1"/>
          </p:cNvSpPr>
          <p:nvPr/>
        </p:nvSpPr>
        <p:spPr bwMode="auto">
          <a:xfrm flipH="1">
            <a:off x="2133600" y="3352800"/>
            <a:ext cx="914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40" name="Line 28">
            <a:extLst>
              <a:ext uri="{FF2B5EF4-FFF2-40B4-BE49-F238E27FC236}">
                <a16:creationId xmlns:a16="http://schemas.microsoft.com/office/drawing/2014/main" id="{4F75DBBE-6BA5-84D4-6424-8960EB72497B}"/>
              </a:ext>
            </a:extLst>
          </p:cNvPr>
          <p:cNvSpPr>
            <a:spLocks noChangeShapeType="1"/>
          </p:cNvSpPr>
          <p:nvPr/>
        </p:nvSpPr>
        <p:spPr bwMode="auto">
          <a:xfrm flipV="1">
            <a:off x="2514600" y="3352800"/>
            <a:ext cx="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41" name="Line 29">
            <a:extLst>
              <a:ext uri="{FF2B5EF4-FFF2-40B4-BE49-F238E27FC236}">
                <a16:creationId xmlns:a16="http://schemas.microsoft.com/office/drawing/2014/main" id="{694F3DD0-236F-1C98-02DC-315A4FF5503C}"/>
              </a:ext>
            </a:extLst>
          </p:cNvPr>
          <p:cNvSpPr>
            <a:spLocks noChangeShapeType="1"/>
          </p:cNvSpPr>
          <p:nvPr/>
        </p:nvSpPr>
        <p:spPr bwMode="auto">
          <a:xfrm>
            <a:off x="2514600" y="2514600"/>
            <a:ext cx="0" cy="533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42" name="Text Box 30">
            <a:extLst>
              <a:ext uri="{FF2B5EF4-FFF2-40B4-BE49-F238E27FC236}">
                <a16:creationId xmlns:a16="http://schemas.microsoft.com/office/drawing/2014/main" id="{254E12A1-E006-B4BC-701C-5E28F6031A76}"/>
              </a:ext>
            </a:extLst>
          </p:cNvPr>
          <p:cNvSpPr txBox="1">
            <a:spLocks noChangeArrowheads="1"/>
          </p:cNvSpPr>
          <p:nvPr/>
        </p:nvSpPr>
        <p:spPr bwMode="auto">
          <a:xfrm>
            <a:off x="1981201" y="3429001"/>
            <a:ext cx="55015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sz="1400">
                <a:solidFill>
                  <a:prstClr val="black"/>
                </a:solidFill>
                <a:latin typeface="Calibri" charset="0"/>
                <a:ea typeface="ＭＳ Ｐゴシック" charset="0"/>
                <a:cs typeface="ＭＳ Ｐゴシック" charset="0"/>
              </a:rPr>
              <a:t>10 m</a:t>
            </a:r>
          </a:p>
        </p:txBody>
      </p:sp>
      <p:sp>
        <p:nvSpPr>
          <p:cNvPr id="218143" name="Text Box 31">
            <a:extLst>
              <a:ext uri="{FF2B5EF4-FFF2-40B4-BE49-F238E27FC236}">
                <a16:creationId xmlns:a16="http://schemas.microsoft.com/office/drawing/2014/main" id="{FDA61C97-0CAD-9A75-08C6-E55E0C5777C8}"/>
              </a:ext>
            </a:extLst>
          </p:cNvPr>
          <p:cNvSpPr txBox="1">
            <a:spLocks noChangeArrowheads="1"/>
          </p:cNvSpPr>
          <p:nvPr/>
        </p:nvSpPr>
        <p:spPr bwMode="auto">
          <a:xfrm>
            <a:off x="4381501" y="1828800"/>
            <a:ext cx="3009093"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In each 10-meter layer define:</a:t>
            </a:r>
          </a:p>
          <a:p>
            <a:pPr lvl="1" defTabSz="457200" fontAlgn="base">
              <a:spcBef>
                <a:spcPct val="0"/>
              </a:spcBef>
              <a:spcAft>
                <a:spcPct val="0"/>
              </a:spcAft>
              <a:buFontTx/>
              <a:buChar char="•"/>
              <a:defRPr/>
            </a:pPr>
            <a:r>
              <a:rPr lang="en-US" dirty="0">
                <a:solidFill>
                  <a:prstClr val="black"/>
                </a:solidFill>
                <a:latin typeface="Calibri" charset="0"/>
                <a:ea typeface="ＭＳ Ｐゴシック" charset="0"/>
                <a:cs typeface="ＭＳ Ｐゴシック" charset="0"/>
              </a:rPr>
              <a:t> scattering </a:t>
            </a:r>
          </a:p>
          <a:p>
            <a:pPr lvl="1" defTabSz="457200" fontAlgn="base">
              <a:spcBef>
                <a:spcPct val="0"/>
              </a:spcBef>
              <a:spcAft>
                <a:spcPct val="0"/>
              </a:spcAft>
              <a:buFontTx/>
              <a:buChar char="•"/>
              <a:defRPr/>
            </a:pPr>
            <a:r>
              <a:rPr lang="en-US" dirty="0">
                <a:solidFill>
                  <a:prstClr val="black"/>
                </a:solidFill>
                <a:latin typeface="Calibri" charset="0"/>
                <a:ea typeface="ＭＳ Ｐゴシック" charset="0"/>
                <a:cs typeface="ＭＳ Ｐゴシック" charset="0"/>
              </a:rPr>
              <a:t> absorption</a:t>
            </a:r>
          </a:p>
          <a:p>
            <a:pPr lvl="1" defTabSz="457200" fontAlgn="base">
              <a:spcBef>
                <a:spcPct val="0"/>
              </a:spcBef>
              <a:spcAft>
                <a:spcPct val="0"/>
              </a:spcAft>
              <a:buFontTx/>
              <a:buChar char="•"/>
              <a:defRPr/>
            </a:pPr>
            <a:r>
              <a:rPr lang="en-US" dirty="0">
                <a:solidFill>
                  <a:prstClr val="black"/>
                </a:solidFill>
                <a:latin typeface="Calibri" charset="0"/>
                <a:ea typeface="ＭＳ Ｐゴシック" charset="0"/>
                <a:cs typeface="ＭＳ Ｐゴシック" charset="0"/>
              </a:rPr>
              <a:t> </a:t>
            </a:r>
            <a:r>
              <a:rPr lang="en-US" dirty="0">
                <a:solidFill>
                  <a:schemeClr val="bg1">
                    <a:lumMod val="75000"/>
                  </a:schemeClr>
                </a:solidFill>
                <a:latin typeface="Calibri" charset="0"/>
                <a:ea typeface="ＭＳ Ｐゴシック" charset="0"/>
                <a:cs typeface="ＭＳ Ｐゴシック" charset="0"/>
              </a:rPr>
              <a:t>ice crystal density</a:t>
            </a:r>
          </a:p>
          <a:p>
            <a:pPr defTabSz="457200" fontAlgn="base">
              <a:spcBef>
                <a:spcPct val="0"/>
              </a:spcBef>
              <a:spcAft>
                <a:spcPct val="0"/>
              </a:spcAft>
              <a:defRPr/>
            </a:pPr>
            <a:endParaRPr lang="en-US" dirty="0">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endParaRPr lang="en-US" dirty="0">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endParaRPr lang="en-US" dirty="0">
              <a:solidFill>
                <a:prstClr val="black"/>
              </a:solidFill>
              <a:latin typeface="Calibri" charset="0"/>
              <a:ea typeface="ＭＳ Ｐゴシック" charset="0"/>
              <a:cs typeface="ＭＳ Ｐゴシック" charset="0"/>
            </a:endParaRPr>
          </a:p>
        </p:txBody>
      </p:sp>
      <p:grpSp>
        <p:nvGrpSpPr>
          <p:cNvPr id="25623" name="Group 32">
            <a:extLst>
              <a:ext uri="{FF2B5EF4-FFF2-40B4-BE49-F238E27FC236}">
                <a16:creationId xmlns:a16="http://schemas.microsoft.com/office/drawing/2014/main" id="{61FA87B0-C7C6-08E3-53B4-DF646AC42D16}"/>
              </a:ext>
            </a:extLst>
          </p:cNvPr>
          <p:cNvGrpSpPr>
            <a:grpSpLocks/>
          </p:cNvGrpSpPr>
          <p:nvPr/>
        </p:nvGrpSpPr>
        <p:grpSpPr bwMode="auto">
          <a:xfrm>
            <a:off x="5054600" y="2701925"/>
            <a:ext cx="5053988" cy="3227388"/>
            <a:chOff x="1828800" y="1219200"/>
            <a:chExt cx="6190607" cy="4019550"/>
          </a:xfrm>
        </p:grpSpPr>
        <p:pic>
          <p:nvPicPr>
            <p:cNvPr id="25625" name="Picture 3" descr="sadhomer">
              <a:extLst>
                <a:ext uri="{FF2B5EF4-FFF2-40B4-BE49-F238E27FC236}">
                  <a16:creationId xmlns:a16="http://schemas.microsoft.com/office/drawing/2014/main" id="{6704FA95-8E46-EDB7-BA83-2AE4BB89F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4" descr="sadhomer_blurred">
              <a:extLst>
                <a:ext uri="{FF2B5EF4-FFF2-40B4-BE49-F238E27FC236}">
                  <a16:creationId xmlns:a16="http://schemas.microsoft.com/office/drawing/2014/main" id="{DF78ECE5-F5E2-A3A0-D304-D0CA59AB6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192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5" descr="sadhomer_dimmed">
              <a:extLst>
                <a:ext uri="{FF2B5EF4-FFF2-40B4-BE49-F238E27FC236}">
                  <a16:creationId xmlns:a16="http://schemas.microsoft.com/office/drawing/2014/main" id="{FF087D63-52EF-0C6B-BE58-525DAC1E5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052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6">
              <a:extLst>
                <a:ext uri="{FF2B5EF4-FFF2-40B4-BE49-F238E27FC236}">
                  <a16:creationId xmlns:a16="http://schemas.microsoft.com/office/drawing/2014/main" id="{FE9617F4-0A70-D676-EE4D-DE95AFC288A2}"/>
                </a:ext>
              </a:extLst>
            </p:cNvPr>
            <p:cNvSpPr>
              <a:spLocks noChangeShapeType="1"/>
            </p:cNvSpPr>
            <p:nvPr/>
          </p:nvSpPr>
          <p:spPr bwMode="auto">
            <a:xfrm flipV="1">
              <a:off x="3048016" y="2439103"/>
              <a:ext cx="1905631" cy="456721"/>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38" name="Line 7">
              <a:extLst>
                <a:ext uri="{FF2B5EF4-FFF2-40B4-BE49-F238E27FC236}">
                  <a16:creationId xmlns:a16="http://schemas.microsoft.com/office/drawing/2014/main" id="{F092F990-B5B6-B229-41CD-29CB83F326A1}"/>
                </a:ext>
              </a:extLst>
            </p:cNvPr>
            <p:cNvSpPr>
              <a:spLocks noChangeShapeType="1"/>
            </p:cNvSpPr>
            <p:nvPr/>
          </p:nvSpPr>
          <p:spPr bwMode="auto">
            <a:xfrm>
              <a:off x="3048016" y="3734137"/>
              <a:ext cx="1827850" cy="761204"/>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39" name="Text Box 8">
              <a:extLst>
                <a:ext uri="{FF2B5EF4-FFF2-40B4-BE49-F238E27FC236}">
                  <a16:creationId xmlns:a16="http://schemas.microsoft.com/office/drawing/2014/main" id="{A609800F-A7AB-13FC-24A9-81054DBC8026}"/>
                </a:ext>
              </a:extLst>
            </p:cNvPr>
            <p:cNvSpPr txBox="1">
              <a:spLocks noChangeArrowheads="1"/>
            </p:cNvSpPr>
            <p:nvPr/>
          </p:nvSpPr>
          <p:spPr bwMode="auto">
            <a:xfrm>
              <a:off x="6705660" y="1523681"/>
              <a:ext cx="1313747" cy="804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Source is </a:t>
              </a:r>
            </a:p>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blurred</a:t>
              </a:r>
            </a:p>
          </p:txBody>
        </p:sp>
        <p:sp>
          <p:nvSpPr>
            <p:cNvPr id="40" name="Text Box 9">
              <a:extLst>
                <a:ext uri="{FF2B5EF4-FFF2-40B4-BE49-F238E27FC236}">
                  <a16:creationId xmlns:a16="http://schemas.microsoft.com/office/drawing/2014/main" id="{679ACF7E-EAA8-76B0-A526-D0176527EBF6}"/>
                </a:ext>
              </a:extLst>
            </p:cNvPr>
            <p:cNvSpPr txBox="1">
              <a:spLocks noChangeArrowheads="1"/>
            </p:cNvSpPr>
            <p:nvPr/>
          </p:nvSpPr>
          <p:spPr bwMode="auto">
            <a:xfrm>
              <a:off x="6705660" y="3734137"/>
              <a:ext cx="1248950" cy="804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Source is</a:t>
              </a:r>
            </a:p>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dimmer</a:t>
              </a:r>
            </a:p>
          </p:txBody>
        </p:sp>
        <p:sp>
          <p:nvSpPr>
            <p:cNvPr id="41" name="Text Box 10">
              <a:extLst>
                <a:ext uri="{FF2B5EF4-FFF2-40B4-BE49-F238E27FC236}">
                  <a16:creationId xmlns:a16="http://schemas.microsoft.com/office/drawing/2014/main" id="{7671CF46-6B37-D0F1-CAA7-3FA36781EC88}"/>
                </a:ext>
              </a:extLst>
            </p:cNvPr>
            <p:cNvSpPr txBox="1">
              <a:spLocks noChangeArrowheads="1"/>
            </p:cNvSpPr>
            <p:nvPr/>
          </p:nvSpPr>
          <p:spPr bwMode="auto">
            <a:xfrm rot="20748743">
              <a:off x="3189169" y="2117173"/>
              <a:ext cx="1354979" cy="459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scattering</a:t>
              </a:r>
            </a:p>
          </p:txBody>
        </p:sp>
        <p:sp>
          <p:nvSpPr>
            <p:cNvPr id="42" name="Text Box 11">
              <a:extLst>
                <a:ext uri="{FF2B5EF4-FFF2-40B4-BE49-F238E27FC236}">
                  <a16:creationId xmlns:a16="http://schemas.microsoft.com/office/drawing/2014/main" id="{CF44C270-5CAA-D99E-D38E-A0287546F307}"/>
                </a:ext>
              </a:extLst>
            </p:cNvPr>
            <p:cNvSpPr txBox="1">
              <a:spLocks noChangeArrowheads="1"/>
            </p:cNvSpPr>
            <p:nvPr/>
          </p:nvSpPr>
          <p:spPr bwMode="auto">
            <a:xfrm rot="1317911">
              <a:off x="3274393" y="3489316"/>
              <a:ext cx="1472319" cy="459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absorption</a:t>
              </a:r>
            </a:p>
          </p:txBody>
        </p:sp>
      </p:grpSp>
      <p:sp>
        <p:nvSpPr>
          <p:cNvPr id="43" name="Text Box 12">
            <a:extLst>
              <a:ext uri="{FF2B5EF4-FFF2-40B4-BE49-F238E27FC236}">
                <a16:creationId xmlns:a16="http://schemas.microsoft.com/office/drawing/2014/main" id="{BDEE33B6-E569-800B-74FE-8202F80B88F6}"/>
              </a:ext>
            </a:extLst>
          </p:cNvPr>
          <p:cNvSpPr txBox="1">
            <a:spLocks noChangeArrowheads="1"/>
          </p:cNvSpPr>
          <p:nvPr/>
        </p:nvSpPr>
        <p:spPr bwMode="auto">
          <a:xfrm>
            <a:off x="5789613" y="6096001"/>
            <a:ext cx="3632200" cy="64611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800">
                <a:solidFill>
                  <a:prstClr val="black"/>
                </a:solidFill>
              </a:rPr>
              <a:t>a = inverse absorption length (1/</a:t>
            </a:r>
            <a:r>
              <a:rPr lang="el-GR" altLang="en-US" sz="1800">
                <a:solidFill>
                  <a:prstClr val="black"/>
                </a:solidFill>
                <a:cs typeface="Arial" panose="020B0604020202020204" pitchFamily="34" charset="0"/>
              </a:rPr>
              <a:t>λ</a:t>
            </a:r>
            <a:r>
              <a:rPr lang="en-US" altLang="en-US" sz="1800" baseline="-25000">
                <a:solidFill>
                  <a:prstClr val="black"/>
                </a:solidFill>
              </a:rPr>
              <a:t>abs</a:t>
            </a:r>
            <a:r>
              <a:rPr lang="en-US" altLang="en-US" sz="1800">
                <a:solidFill>
                  <a:prstClr val="black"/>
                </a:solidFill>
              </a:rPr>
              <a:t>)</a:t>
            </a:r>
          </a:p>
          <a:p>
            <a:pPr defTabSz="457200" eaLnBrk="1" fontAlgn="base" hangingPunct="1">
              <a:spcBef>
                <a:spcPct val="0"/>
              </a:spcBef>
              <a:spcAft>
                <a:spcPct val="0"/>
              </a:spcAft>
            </a:pPr>
            <a:r>
              <a:rPr lang="en-US" altLang="en-US" sz="1800">
                <a:solidFill>
                  <a:prstClr val="black"/>
                </a:solidFill>
              </a:rPr>
              <a:t>b = inverse scattering length (1/</a:t>
            </a:r>
            <a:r>
              <a:rPr lang="el-GR" altLang="en-US" sz="1800">
                <a:solidFill>
                  <a:prstClr val="black"/>
                </a:solidFill>
                <a:cs typeface="Arial" panose="020B0604020202020204" pitchFamily="34" charset="0"/>
              </a:rPr>
              <a:t>λ</a:t>
            </a:r>
            <a:r>
              <a:rPr lang="en-US" altLang="en-US" sz="1800" baseline="-25000">
                <a:solidFill>
                  <a:prstClr val="black"/>
                </a:solidFill>
              </a:rPr>
              <a:t>sca</a:t>
            </a:r>
            <a:r>
              <a:rPr lang="en-US" altLang="en-US" sz="1800">
                <a:solidFill>
                  <a:prstClr val="black"/>
                </a:solidFill>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16D1C5B8-DEE0-19E9-2828-66B01EB1D552}"/>
              </a:ext>
            </a:extLst>
          </p:cNvPr>
          <p:cNvSpPr>
            <a:spLocks noGrp="1" noChangeArrowheads="1"/>
          </p:cNvSpPr>
          <p:nvPr>
            <p:ph type="title"/>
          </p:nvPr>
        </p:nvSpPr>
        <p:spPr>
          <a:xfrm>
            <a:off x="1981200" y="152400"/>
            <a:ext cx="8229600" cy="1143000"/>
          </a:xfrm>
        </p:spPr>
        <p:txBody>
          <a:bodyPr/>
          <a:lstStyle/>
          <a:p>
            <a:r>
              <a:rPr lang="en-US" altLang="en-US">
                <a:ea typeface="ＭＳ Ｐゴシック" panose="020B0600070205080204" pitchFamily="34" charset="-128"/>
              </a:rPr>
              <a:t>Photon tracking with tables</a:t>
            </a:r>
          </a:p>
        </p:txBody>
      </p:sp>
      <p:pic>
        <p:nvPicPr>
          <p:cNvPr id="35842" name="Picture 3" descr="cell">
            <a:extLst>
              <a:ext uri="{FF2B5EF4-FFF2-40B4-BE49-F238E27FC236}">
                <a16:creationId xmlns:a16="http://schemas.microsoft.com/office/drawing/2014/main" id="{38364076-66F9-38E3-45D2-856D528C9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1"/>
            <a:ext cx="455295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a:extLst>
              <a:ext uri="{FF2B5EF4-FFF2-40B4-BE49-F238E27FC236}">
                <a16:creationId xmlns:a16="http://schemas.microsoft.com/office/drawing/2014/main" id="{8885A74C-C1D0-B753-368B-588397B891B2}"/>
              </a:ext>
            </a:extLst>
          </p:cNvPr>
          <p:cNvSpPr txBox="1">
            <a:spLocks noChangeArrowheads="1"/>
          </p:cNvSpPr>
          <p:nvPr/>
        </p:nvSpPr>
        <p:spPr bwMode="auto">
          <a:xfrm>
            <a:off x="6553200" y="1636714"/>
            <a:ext cx="3905250" cy="4486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First, run photonics to fill space with photons, tabulate the result</a:t>
            </a:r>
          </a:p>
          <a:p>
            <a:pPr defTabSz="457200" fontAlgn="base">
              <a:spcBef>
                <a:spcPct val="0"/>
              </a:spcBef>
              <a:spcAft>
                <a:spcPct val="0"/>
              </a:spcAft>
              <a:buFontTx/>
              <a:buChar char="•"/>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Create such tables for nominal light sources: cascade and uniform half-muon</a:t>
            </a:r>
          </a:p>
          <a:p>
            <a:pPr defTabSz="457200" fontAlgn="base">
              <a:spcBef>
                <a:spcPct val="0"/>
              </a:spcBef>
              <a:spcAft>
                <a:spcPct val="0"/>
              </a:spcAft>
              <a:buFontTx/>
              <a:buChar char="•"/>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Simulate photon propagation by looking up photon density in tabulated distributions</a:t>
            </a:r>
          </a:p>
          <a:p>
            <a:pPr defTabSz="457200" fontAlgn="base">
              <a:spcBef>
                <a:spcPct val="0"/>
              </a:spcBef>
              <a:spcAft>
                <a:spcPct val="0"/>
              </a:spcAft>
              <a:buFontTx/>
              <a:buChar char="•"/>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 typeface="Wingdings" charset="0"/>
              <a:buChar char="à"/>
              <a:defRPr/>
            </a:pPr>
            <a:r>
              <a:rPr lang="en-US">
                <a:solidFill>
                  <a:prstClr val="black"/>
                </a:solidFill>
                <a:latin typeface="Calibri" charset="0"/>
                <a:ea typeface="ＭＳ Ｐゴシック" charset="0"/>
                <a:cs typeface="ＭＳ Ｐゴシック" charset="0"/>
                <a:sym typeface="Wingdings" charset="0"/>
              </a:rPr>
              <a:t> Table generation is slow</a:t>
            </a:r>
          </a:p>
          <a:p>
            <a:pPr defTabSz="457200" fontAlgn="base">
              <a:spcBef>
                <a:spcPct val="0"/>
              </a:spcBef>
              <a:spcAft>
                <a:spcPct val="0"/>
              </a:spcAft>
              <a:buFont typeface="Wingdings" charset="0"/>
              <a:buChar char="à"/>
              <a:defRPr/>
            </a:pPr>
            <a:r>
              <a:rPr lang="en-US">
                <a:solidFill>
                  <a:prstClr val="black"/>
                </a:solidFill>
                <a:latin typeface="Calibri" charset="0"/>
                <a:ea typeface="ＭＳ Ｐゴシック" charset="0"/>
                <a:cs typeface="ＭＳ Ｐゴシック" charset="0"/>
              </a:rPr>
              <a:t> Simulation suffers from a wide range of binning artifacts</a:t>
            </a:r>
          </a:p>
          <a:p>
            <a:pPr defTabSz="457200" fontAlgn="base">
              <a:spcBef>
                <a:spcPct val="0"/>
              </a:spcBef>
              <a:spcAft>
                <a:spcPct val="0"/>
              </a:spcAft>
              <a:buFont typeface="Wingdings" charset="0"/>
              <a:buChar char="à"/>
              <a:defRPr/>
            </a:pPr>
            <a:r>
              <a:rPr lang="en-US">
                <a:solidFill>
                  <a:prstClr val="black"/>
                </a:solidFill>
                <a:latin typeface="Calibri" charset="0"/>
                <a:ea typeface="ＭＳ Ｐゴシック" charset="0"/>
                <a:cs typeface="ＭＳ Ｐゴシック" charset="0"/>
              </a:rPr>
              <a:t> Simulation is also slow! (most time is spent loading the tables)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E8E06306-A95D-FCDB-D4F1-54ADBF3EAC66}"/>
              </a:ext>
            </a:extLst>
          </p:cNvPr>
          <p:cNvSpPr>
            <a:spLocks noGrp="1" noChangeArrowheads="1"/>
          </p:cNvSpPr>
          <p:nvPr>
            <p:ph type="title"/>
          </p:nvPr>
        </p:nvSpPr>
        <p:spPr>
          <a:xfrm>
            <a:off x="1981200" y="0"/>
            <a:ext cx="8229600" cy="1143000"/>
          </a:xfrm>
        </p:spPr>
        <p:txBody>
          <a:bodyPr/>
          <a:lstStyle/>
          <a:p>
            <a:r>
              <a:rPr lang="en-US" altLang="en-US">
                <a:ea typeface="ＭＳ Ｐゴシック" panose="020B0600070205080204" pitchFamily="34" charset="-128"/>
              </a:rPr>
              <a:t>Direct photon tracking</a:t>
            </a:r>
          </a:p>
        </p:txBody>
      </p:sp>
      <p:sp>
        <p:nvSpPr>
          <p:cNvPr id="186371" name="Text Box 3">
            <a:extLst>
              <a:ext uri="{FF2B5EF4-FFF2-40B4-BE49-F238E27FC236}">
                <a16:creationId xmlns:a16="http://schemas.microsoft.com/office/drawing/2014/main" id="{9B7E5549-CBA5-3800-724F-91B5EE7A6BBA}"/>
              </a:ext>
            </a:extLst>
          </p:cNvPr>
          <p:cNvSpPr txBox="1">
            <a:spLocks noChangeArrowheads="1"/>
          </p:cNvSpPr>
          <p:nvPr/>
        </p:nvSpPr>
        <p:spPr bwMode="auto">
          <a:xfrm>
            <a:off x="2362200" y="2057400"/>
            <a:ext cx="76200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base">
              <a:spcBef>
                <a:spcPct val="0"/>
              </a:spcBef>
              <a:spcAft>
                <a:spcPct val="0"/>
              </a:spcAft>
              <a:defRPr/>
            </a:pPr>
            <a:r>
              <a:rPr lang="en-US" sz="3200">
                <a:solidFill>
                  <a:srgbClr val="C0504D"/>
                </a:solidFill>
                <a:latin typeface="Calibri" charset="0"/>
                <a:ea typeface="ＭＳ Ｐゴシック" charset="0"/>
                <a:cs typeface="ＭＳ Ｐゴシック" charset="0"/>
              </a:rPr>
              <a:t>propagate photons directly when needed</a:t>
            </a:r>
          </a:p>
        </p:txBody>
      </p:sp>
      <p:sp>
        <p:nvSpPr>
          <p:cNvPr id="186372" name="Text Box 4">
            <a:extLst>
              <a:ext uri="{FF2B5EF4-FFF2-40B4-BE49-F238E27FC236}">
                <a16:creationId xmlns:a16="http://schemas.microsoft.com/office/drawing/2014/main" id="{C2B3B0AA-23AF-A666-49D3-E4E1824D0096}"/>
              </a:ext>
            </a:extLst>
          </p:cNvPr>
          <p:cNvSpPr txBox="1">
            <a:spLocks noChangeArrowheads="1"/>
          </p:cNvSpPr>
          <p:nvPr/>
        </p:nvSpPr>
        <p:spPr bwMode="auto">
          <a:xfrm>
            <a:off x="3187206" y="990600"/>
            <a:ext cx="580806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base">
              <a:spcBef>
                <a:spcPct val="0"/>
              </a:spcBef>
              <a:spcAft>
                <a:spcPct val="0"/>
              </a:spcAft>
              <a:defRPr/>
            </a:pPr>
            <a:r>
              <a:rPr lang="en-US" i="1" u="sng" dirty="0">
                <a:solidFill>
                  <a:prstClr val="black"/>
                </a:solidFill>
                <a:latin typeface="Calibri" charset="0"/>
                <a:ea typeface="ＭＳ Ｐゴシック" charset="0"/>
                <a:cs typeface="ＭＳ Ｐゴシック" charset="0"/>
              </a:rPr>
              <a:t>p</a:t>
            </a:r>
            <a:r>
              <a:rPr lang="en-US" i="1" dirty="0">
                <a:solidFill>
                  <a:prstClr val="black"/>
                </a:solidFill>
                <a:latin typeface="Calibri" charset="0"/>
                <a:ea typeface="ＭＳ Ｐゴシック" charset="0"/>
                <a:cs typeface="ＭＳ Ｐゴシック" charset="0"/>
              </a:rPr>
              <a:t>hoton </a:t>
            </a:r>
            <a:r>
              <a:rPr lang="en-US" i="1" u="sng" dirty="0">
                <a:solidFill>
                  <a:prstClr val="black"/>
                </a:solidFill>
                <a:latin typeface="Calibri" charset="0"/>
                <a:ea typeface="ＭＳ Ｐゴシック" charset="0"/>
                <a:cs typeface="ＭＳ Ｐゴシック" charset="0"/>
              </a:rPr>
              <a:t>p</a:t>
            </a:r>
            <a:r>
              <a:rPr lang="en-US" i="1" dirty="0">
                <a:solidFill>
                  <a:prstClr val="black"/>
                </a:solidFill>
                <a:latin typeface="Calibri" charset="0"/>
                <a:ea typeface="ＭＳ Ｐゴシック" charset="0"/>
                <a:cs typeface="ＭＳ Ｐゴシック" charset="0"/>
              </a:rPr>
              <a:t>ropagation </a:t>
            </a:r>
            <a:r>
              <a:rPr lang="en-US" i="1" u="sng" dirty="0">
                <a:solidFill>
                  <a:prstClr val="black"/>
                </a:solidFill>
                <a:latin typeface="Calibri" charset="0"/>
                <a:ea typeface="ＭＳ Ｐゴシック" charset="0"/>
                <a:cs typeface="ＭＳ Ｐゴシック" charset="0"/>
              </a:rPr>
              <a:t>c</a:t>
            </a:r>
            <a:r>
              <a:rPr lang="en-US" i="1" dirty="0">
                <a:solidFill>
                  <a:prstClr val="black"/>
                </a:solidFill>
                <a:latin typeface="Calibri" charset="0"/>
                <a:ea typeface="ＭＳ Ｐゴシック" charset="0"/>
                <a:cs typeface="ＭＳ Ｐゴシック" charset="0"/>
              </a:rPr>
              <a:t>ode (</a:t>
            </a:r>
            <a:r>
              <a:rPr lang="en-US" i="1" dirty="0" err="1">
                <a:solidFill>
                  <a:prstClr val="black"/>
                </a:solidFill>
                <a:latin typeface="Calibri" charset="0"/>
                <a:ea typeface="ＭＳ Ｐゴシック" charset="0"/>
                <a:cs typeface="ＭＳ Ｐゴシック" charset="0"/>
              </a:rPr>
              <a:t>ppc</a:t>
            </a:r>
            <a:r>
              <a:rPr lang="en-US" i="1" dirty="0">
                <a:solidFill>
                  <a:prstClr val="black"/>
                </a:solidFill>
                <a:latin typeface="Calibri" charset="0"/>
                <a:ea typeface="ＭＳ Ｐゴシック" charset="0"/>
                <a:cs typeface="ＭＳ Ｐゴシック" charset="0"/>
              </a:rPr>
              <a:t>) or </a:t>
            </a:r>
            <a:r>
              <a:rPr lang="en-US" i="1" dirty="0" err="1">
                <a:solidFill>
                  <a:prstClr val="black"/>
                </a:solidFill>
                <a:latin typeface="Calibri" charset="0"/>
                <a:ea typeface="ＭＳ Ｐゴシック" charset="0"/>
                <a:cs typeface="ＭＳ Ｐゴシック" charset="0"/>
              </a:rPr>
              <a:t>OpenCL</a:t>
            </a:r>
            <a:r>
              <a:rPr lang="en-US" i="1" dirty="0">
                <a:solidFill>
                  <a:prstClr val="black"/>
                </a:solidFill>
                <a:latin typeface="Calibri" charset="0"/>
                <a:ea typeface="ＭＳ Ｐゴシック" charset="0"/>
                <a:cs typeface="ＭＳ Ｐゴシック" charset="0"/>
              </a:rPr>
              <a:t> simulation (</a:t>
            </a:r>
            <a:r>
              <a:rPr lang="en-US" i="1" dirty="0" err="1">
                <a:solidFill>
                  <a:prstClr val="black"/>
                </a:solidFill>
                <a:latin typeface="Calibri" charset="0"/>
                <a:ea typeface="ＭＳ Ｐゴシック" charset="0"/>
                <a:cs typeface="ＭＳ Ｐゴシック" charset="0"/>
              </a:rPr>
              <a:t>clsim</a:t>
            </a:r>
            <a:r>
              <a:rPr lang="en-US" i="1" dirty="0">
                <a:solidFill>
                  <a:prstClr val="black"/>
                </a:solidFill>
                <a:latin typeface="Calibri" charset="0"/>
                <a:ea typeface="ＭＳ Ｐゴシック" charset="0"/>
                <a:cs typeface="ＭＳ Ｐゴシック" charset="0"/>
              </a:rPr>
              <a:t>)</a:t>
            </a:r>
          </a:p>
        </p:txBody>
      </p:sp>
      <p:sp>
        <p:nvSpPr>
          <p:cNvPr id="186373" name="Text Box 5">
            <a:extLst>
              <a:ext uri="{FF2B5EF4-FFF2-40B4-BE49-F238E27FC236}">
                <a16:creationId xmlns:a16="http://schemas.microsoft.com/office/drawing/2014/main" id="{A8162D0C-EE33-7021-E5B6-66E2749D2E39}"/>
              </a:ext>
            </a:extLst>
          </p:cNvPr>
          <p:cNvSpPr txBox="1">
            <a:spLocks noChangeArrowheads="1"/>
          </p:cNvSpPr>
          <p:nvPr/>
        </p:nvSpPr>
        <p:spPr bwMode="auto">
          <a:xfrm>
            <a:off x="2743201" y="3124200"/>
            <a:ext cx="1514475" cy="376238"/>
          </a:xfrm>
          <a:prstGeom prst="rect">
            <a:avLst/>
          </a:prstGeom>
          <a:solidFill>
            <a:srgbClr val="CC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insert photon</a:t>
            </a:r>
          </a:p>
        </p:txBody>
      </p:sp>
      <p:sp>
        <p:nvSpPr>
          <p:cNvPr id="186374" name="Text Box 6">
            <a:extLst>
              <a:ext uri="{FF2B5EF4-FFF2-40B4-BE49-F238E27FC236}">
                <a16:creationId xmlns:a16="http://schemas.microsoft.com/office/drawing/2014/main" id="{19F9E935-9633-51CA-4796-4D33D05595F4}"/>
              </a:ext>
            </a:extLst>
          </p:cNvPr>
          <p:cNvSpPr txBox="1">
            <a:spLocks noChangeArrowheads="1"/>
          </p:cNvSpPr>
          <p:nvPr/>
        </p:nvSpPr>
        <p:spPr bwMode="auto">
          <a:xfrm>
            <a:off x="2438400" y="3886200"/>
            <a:ext cx="2098780" cy="369332"/>
          </a:xfrm>
          <a:prstGeom prst="rect">
            <a:avLst/>
          </a:prstGeom>
          <a:solidFill>
            <a:srgbClr val="FFCC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length to absorption</a:t>
            </a:r>
          </a:p>
        </p:txBody>
      </p:sp>
      <p:sp>
        <p:nvSpPr>
          <p:cNvPr id="186375" name="Text Box 7">
            <a:extLst>
              <a:ext uri="{FF2B5EF4-FFF2-40B4-BE49-F238E27FC236}">
                <a16:creationId xmlns:a16="http://schemas.microsoft.com/office/drawing/2014/main" id="{B4596ACE-714E-C9D6-D402-107CE0B03B50}"/>
              </a:ext>
            </a:extLst>
          </p:cNvPr>
          <p:cNvSpPr txBox="1">
            <a:spLocks noChangeArrowheads="1"/>
          </p:cNvSpPr>
          <p:nvPr/>
        </p:nvSpPr>
        <p:spPr bwMode="auto">
          <a:xfrm>
            <a:off x="5257801" y="3886200"/>
            <a:ext cx="2370201" cy="369332"/>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distance to next scatter</a:t>
            </a:r>
          </a:p>
        </p:txBody>
      </p:sp>
      <p:sp>
        <p:nvSpPr>
          <p:cNvPr id="186376" name="Text Box 8">
            <a:extLst>
              <a:ext uri="{FF2B5EF4-FFF2-40B4-BE49-F238E27FC236}">
                <a16:creationId xmlns:a16="http://schemas.microsoft.com/office/drawing/2014/main" id="{C5F8C543-B721-79F5-F075-6D0E8A3EF548}"/>
              </a:ext>
            </a:extLst>
          </p:cNvPr>
          <p:cNvSpPr txBox="1">
            <a:spLocks noChangeArrowheads="1"/>
          </p:cNvSpPr>
          <p:nvPr/>
        </p:nvSpPr>
        <p:spPr bwMode="auto">
          <a:xfrm>
            <a:off x="6499225" y="4953000"/>
            <a:ext cx="2544094" cy="369332"/>
          </a:xfrm>
          <a:prstGeom prst="rect">
            <a:avLst/>
          </a:prstGeom>
          <a:solidFill>
            <a:srgbClr val="CC99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propagate to next scatter</a:t>
            </a:r>
          </a:p>
        </p:txBody>
      </p:sp>
      <p:sp>
        <p:nvSpPr>
          <p:cNvPr id="186377" name="Line 9">
            <a:extLst>
              <a:ext uri="{FF2B5EF4-FFF2-40B4-BE49-F238E27FC236}">
                <a16:creationId xmlns:a16="http://schemas.microsoft.com/office/drawing/2014/main" id="{04ED76A2-A18B-9B78-0E3D-686DD01DA764}"/>
              </a:ext>
            </a:extLst>
          </p:cNvPr>
          <p:cNvSpPr>
            <a:spLocks noChangeShapeType="1"/>
          </p:cNvSpPr>
          <p:nvPr/>
        </p:nvSpPr>
        <p:spPr bwMode="auto">
          <a:xfrm>
            <a:off x="4648200" y="4067175"/>
            <a:ext cx="6096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78" name="Line 10">
            <a:extLst>
              <a:ext uri="{FF2B5EF4-FFF2-40B4-BE49-F238E27FC236}">
                <a16:creationId xmlns:a16="http://schemas.microsoft.com/office/drawing/2014/main" id="{CB59D613-AFA4-5F66-682B-CCAF31D82B81}"/>
              </a:ext>
            </a:extLst>
          </p:cNvPr>
          <p:cNvSpPr>
            <a:spLocks noChangeShapeType="1"/>
          </p:cNvSpPr>
          <p:nvPr/>
        </p:nvSpPr>
        <p:spPr bwMode="auto">
          <a:xfrm>
            <a:off x="7239000" y="4267200"/>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79" name="Text Box 11">
            <a:extLst>
              <a:ext uri="{FF2B5EF4-FFF2-40B4-BE49-F238E27FC236}">
                <a16:creationId xmlns:a16="http://schemas.microsoft.com/office/drawing/2014/main" id="{849EFAEF-B946-72A3-99BD-A8ADCFBA5981}"/>
              </a:ext>
            </a:extLst>
          </p:cNvPr>
          <p:cNvSpPr txBox="1">
            <a:spLocks noChangeArrowheads="1"/>
          </p:cNvSpPr>
          <p:nvPr/>
        </p:nvSpPr>
        <p:spPr bwMode="auto">
          <a:xfrm>
            <a:off x="4781551" y="4964113"/>
            <a:ext cx="822469" cy="369332"/>
          </a:xfrm>
          <a:prstGeom prst="rect">
            <a:avLst/>
          </a:prstGeom>
          <a:solidFill>
            <a:srgbClr val="FF99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scatter</a:t>
            </a:r>
          </a:p>
        </p:txBody>
      </p:sp>
      <p:sp>
        <p:nvSpPr>
          <p:cNvPr id="186380" name="Line 12">
            <a:extLst>
              <a:ext uri="{FF2B5EF4-FFF2-40B4-BE49-F238E27FC236}">
                <a16:creationId xmlns:a16="http://schemas.microsoft.com/office/drawing/2014/main" id="{21B5B78B-60DA-3895-D080-6F0446205299}"/>
              </a:ext>
            </a:extLst>
          </p:cNvPr>
          <p:cNvSpPr>
            <a:spLocks noChangeShapeType="1"/>
          </p:cNvSpPr>
          <p:nvPr/>
        </p:nvSpPr>
        <p:spPr bwMode="auto">
          <a:xfrm flipH="1">
            <a:off x="5661025" y="5138738"/>
            <a:ext cx="8382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1" name="Line 13">
            <a:extLst>
              <a:ext uri="{FF2B5EF4-FFF2-40B4-BE49-F238E27FC236}">
                <a16:creationId xmlns:a16="http://schemas.microsoft.com/office/drawing/2014/main" id="{5B065866-A797-1E70-EA6F-D08A224FEF56}"/>
              </a:ext>
            </a:extLst>
          </p:cNvPr>
          <p:cNvSpPr>
            <a:spLocks noChangeShapeType="1"/>
          </p:cNvSpPr>
          <p:nvPr/>
        </p:nvSpPr>
        <p:spPr bwMode="auto">
          <a:xfrm>
            <a:off x="3429000" y="35052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2" name="Line 14">
            <a:extLst>
              <a:ext uri="{FF2B5EF4-FFF2-40B4-BE49-F238E27FC236}">
                <a16:creationId xmlns:a16="http://schemas.microsoft.com/office/drawing/2014/main" id="{E6418C26-7CC8-1DBD-C416-6431F2AAEF14}"/>
              </a:ext>
            </a:extLst>
          </p:cNvPr>
          <p:cNvSpPr>
            <a:spLocks noChangeShapeType="1"/>
          </p:cNvSpPr>
          <p:nvPr/>
        </p:nvSpPr>
        <p:spPr bwMode="auto">
          <a:xfrm flipV="1">
            <a:off x="5486400" y="4267200"/>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3" name="Text Box 15">
            <a:extLst>
              <a:ext uri="{FF2B5EF4-FFF2-40B4-BE49-F238E27FC236}">
                <a16:creationId xmlns:a16="http://schemas.microsoft.com/office/drawing/2014/main" id="{529D77BA-A328-7BD6-D229-D8E009D1B149}"/>
              </a:ext>
            </a:extLst>
          </p:cNvPr>
          <p:cNvSpPr txBox="1">
            <a:spLocks noChangeArrowheads="1"/>
          </p:cNvSpPr>
          <p:nvPr/>
        </p:nvSpPr>
        <p:spPr bwMode="auto">
          <a:xfrm>
            <a:off x="6172200" y="5791201"/>
            <a:ext cx="1447800" cy="925513"/>
          </a:xfrm>
          <a:prstGeom prst="rect">
            <a:avLst/>
          </a:prstGeom>
          <a:solidFill>
            <a:srgbClr val="CCFF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check for intersection with OMs</a:t>
            </a:r>
          </a:p>
        </p:txBody>
      </p:sp>
      <p:sp>
        <p:nvSpPr>
          <p:cNvPr id="186384" name="Line 16">
            <a:extLst>
              <a:ext uri="{FF2B5EF4-FFF2-40B4-BE49-F238E27FC236}">
                <a16:creationId xmlns:a16="http://schemas.microsoft.com/office/drawing/2014/main" id="{96EF86BF-5991-6AC0-38B1-E0366C5FAABB}"/>
              </a:ext>
            </a:extLst>
          </p:cNvPr>
          <p:cNvSpPr>
            <a:spLocks noChangeShapeType="1"/>
          </p:cNvSpPr>
          <p:nvPr/>
        </p:nvSpPr>
        <p:spPr bwMode="auto">
          <a:xfrm flipV="1">
            <a:off x="6934200" y="5334000"/>
            <a:ext cx="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5" name="Text Box 17">
            <a:extLst>
              <a:ext uri="{FF2B5EF4-FFF2-40B4-BE49-F238E27FC236}">
                <a16:creationId xmlns:a16="http://schemas.microsoft.com/office/drawing/2014/main" id="{6B93F63A-71D6-62EE-D74B-41858A566E4D}"/>
              </a:ext>
            </a:extLst>
          </p:cNvPr>
          <p:cNvSpPr txBox="1">
            <a:spLocks noChangeArrowheads="1"/>
          </p:cNvSpPr>
          <p:nvPr/>
        </p:nvSpPr>
        <p:spPr bwMode="auto">
          <a:xfrm>
            <a:off x="8153401" y="5791201"/>
            <a:ext cx="1311275" cy="925513"/>
          </a:xfrm>
          <a:prstGeom prst="rect">
            <a:avLst/>
          </a:prstGeom>
          <a:solidFill>
            <a:srgbClr val="99CC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Check for distance to absorption</a:t>
            </a:r>
          </a:p>
        </p:txBody>
      </p:sp>
      <p:sp>
        <p:nvSpPr>
          <p:cNvPr id="186386" name="Line 18">
            <a:extLst>
              <a:ext uri="{FF2B5EF4-FFF2-40B4-BE49-F238E27FC236}">
                <a16:creationId xmlns:a16="http://schemas.microsoft.com/office/drawing/2014/main" id="{C30F2F80-40CA-5F46-D736-D07E3685EEE8}"/>
              </a:ext>
            </a:extLst>
          </p:cNvPr>
          <p:cNvSpPr>
            <a:spLocks noChangeShapeType="1"/>
          </p:cNvSpPr>
          <p:nvPr/>
        </p:nvSpPr>
        <p:spPr bwMode="auto">
          <a:xfrm flipV="1">
            <a:off x="8686800" y="5334000"/>
            <a:ext cx="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7" name="Text Box 19">
            <a:extLst>
              <a:ext uri="{FF2B5EF4-FFF2-40B4-BE49-F238E27FC236}">
                <a16:creationId xmlns:a16="http://schemas.microsoft.com/office/drawing/2014/main" id="{3ACBCB09-B784-8E1D-ED8C-614E13D22041}"/>
              </a:ext>
            </a:extLst>
          </p:cNvPr>
          <p:cNvSpPr txBox="1">
            <a:spLocks noChangeArrowheads="1"/>
          </p:cNvSpPr>
          <p:nvPr/>
        </p:nvSpPr>
        <p:spPr bwMode="auto">
          <a:xfrm>
            <a:off x="5241926" y="6053139"/>
            <a:ext cx="434975" cy="37623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hit</a:t>
            </a:r>
          </a:p>
        </p:txBody>
      </p:sp>
      <p:sp>
        <p:nvSpPr>
          <p:cNvPr id="186388" name="Line 20">
            <a:extLst>
              <a:ext uri="{FF2B5EF4-FFF2-40B4-BE49-F238E27FC236}">
                <a16:creationId xmlns:a16="http://schemas.microsoft.com/office/drawing/2014/main" id="{0B5AF19B-B36B-7443-60D4-373E5C350B9C}"/>
              </a:ext>
            </a:extLst>
          </p:cNvPr>
          <p:cNvSpPr>
            <a:spLocks noChangeShapeType="1"/>
          </p:cNvSpPr>
          <p:nvPr/>
        </p:nvSpPr>
        <p:spPr bwMode="auto">
          <a:xfrm flipH="1">
            <a:off x="5715000" y="6248400"/>
            <a:ext cx="4572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9" name="Text Box 21">
            <a:extLst>
              <a:ext uri="{FF2B5EF4-FFF2-40B4-BE49-F238E27FC236}">
                <a16:creationId xmlns:a16="http://schemas.microsoft.com/office/drawing/2014/main" id="{0AA1B63E-2AF2-3F10-186F-1F4347C18878}"/>
              </a:ext>
            </a:extLst>
          </p:cNvPr>
          <p:cNvSpPr txBox="1">
            <a:spLocks noChangeArrowheads="1"/>
          </p:cNvSpPr>
          <p:nvPr/>
        </p:nvSpPr>
        <p:spPr bwMode="auto">
          <a:xfrm>
            <a:off x="9890126" y="6053138"/>
            <a:ext cx="523541" cy="369332"/>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lost</a:t>
            </a:r>
          </a:p>
        </p:txBody>
      </p:sp>
      <p:sp>
        <p:nvSpPr>
          <p:cNvPr id="186390" name="Line 22">
            <a:extLst>
              <a:ext uri="{FF2B5EF4-FFF2-40B4-BE49-F238E27FC236}">
                <a16:creationId xmlns:a16="http://schemas.microsoft.com/office/drawing/2014/main" id="{A84436DB-D618-6F90-F281-3AB94AF11918}"/>
              </a:ext>
            </a:extLst>
          </p:cNvPr>
          <p:cNvSpPr>
            <a:spLocks noChangeShapeType="1"/>
          </p:cNvSpPr>
          <p:nvPr/>
        </p:nvSpPr>
        <p:spPr bwMode="auto">
          <a:xfrm>
            <a:off x="9467850" y="6248400"/>
            <a:ext cx="381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schematic">
            <a:extLst>
              <a:ext uri="{FF2B5EF4-FFF2-40B4-BE49-F238E27FC236}">
                <a16:creationId xmlns:a16="http://schemas.microsoft.com/office/drawing/2014/main" id="{1A6BEBAA-9574-E748-AADB-3F6B73829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9" y="381001"/>
            <a:ext cx="8472487"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3">
            <a:extLst>
              <a:ext uri="{FF2B5EF4-FFF2-40B4-BE49-F238E27FC236}">
                <a16:creationId xmlns:a16="http://schemas.microsoft.com/office/drawing/2014/main" id="{F7F281B8-7D9B-BA4F-A74C-2AFAE4E7C1B5}"/>
              </a:ext>
            </a:extLst>
          </p:cNvPr>
          <p:cNvSpPr>
            <a:spLocks noGrp="1"/>
          </p:cNvSpPr>
          <p:nvPr>
            <p:ph type="title"/>
          </p:nvPr>
        </p:nvSpPr>
        <p:spPr>
          <a:xfrm>
            <a:off x="1981200" y="0"/>
            <a:ext cx="8229600" cy="1143000"/>
          </a:xfrm>
        </p:spPr>
        <p:txBody>
          <a:bodyPr/>
          <a:lstStyle/>
          <a:p>
            <a:pPr algn="ctr" eaLnBrk="1" hangingPunct="1"/>
            <a:r>
              <a:rPr lang="en-US" altLang="en-US" sz="3200" dirty="0"/>
              <a:t>Simulation: Direct photon tracking</a:t>
            </a:r>
          </a:p>
        </p:txBody>
      </p:sp>
      <p:sp>
        <p:nvSpPr>
          <p:cNvPr id="224261" name="Rectangle 5">
            <a:extLst>
              <a:ext uri="{FF2B5EF4-FFF2-40B4-BE49-F238E27FC236}">
                <a16:creationId xmlns:a16="http://schemas.microsoft.com/office/drawing/2014/main" id="{F94CAFD2-F9FB-0244-8514-23AF09724B7D}"/>
              </a:ext>
            </a:extLst>
          </p:cNvPr>
          <p:cNvSpPr>
            <a:spLocks noChangeArrowheads="1"/>
          </p:cNvSpPr>
          <p:nvPr/>
        </p:nvSpPr>
        <p:spPr bwMode="auto">
          <a:xfrm>
            <a:off x="8077200" y="5114926"/>
            <a:ext cx="2514600" cy="1477963"/>
          </a:xfrm>
          <a:prstGeom prst="rect">
            <a:avLst/>
          </a:prstGeom>
          <a:noFill/>
          <a:ln>
            <a:noFill/>
          </a:ln>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Same code used for both flasher simulation/ice calibration and muon/physics data simulation</a:t>
            </a:r>
          </a:p>
        </p:txBody>
      </p:sp>
      <p:pic>
        <p:nvPicPr>
          <p:cNvPr id="22532" name="Picture 6" descr="ph">
            <a:extLst>
              <a:ext uri="{FF2B5EF4-FFF2-40B4-BE49-F238E27FC236}">
                <a16:creationId xmlns:a16="http://schemas.microsoft.com/office/drawing/2014/main" id="{135EC0D2-FBCB-C943-9285-F0E1B4FFD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976" y="3992564"/>
            <a:ext cx="3984625"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3" name="Line 7">
            <a:extLst>
              <a:ext uri="{FF2B5EF4-FFF2-40B4-BE49-F238E27FC236}">
                <a16:creationId xmlns:a16="http://schemas.microsoft.com/office/drawing/2014/main" id="{6982ACAD-C768-0141-AC81-45774C2D116B}"/>
              </a:ext>
            </a:extLst>
          </p:cNvPr>
          <p:cNvSpPr>
            <a:spLocks noChangeShapeType="1"/>
          </p:cNvSpPr>
          <p:nvPr/>
        </p:nvSpPr>
        <p:spPr bwMode="auto">
          <a:xfrm flipH="1">
            <a:off x="5562601" y="4090989"/>
            <a:ext cx="835025" cy="1587"/>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4" name="Text Box 8">
            <a:extLst>
              <a:ext uri="{FF2B5EF4-FFF2-40B4-BE49-F238E27FC236}">
                <a16:creationId xmlns:a16="http://schemas.microsoft.com/office/drawing/2014/main" id="{35053B97-FA92-4248-85F3-C606E2DD3C8D}"/>
              </a:ext>
            </a:extLst>
          </p:cNvPr>
          <p:cNvSpPr txBox="1">
            <a:spLocks noChangeArrowheads="1"/>
          </p:cNvSpPr>
          <p:nvPr/>
        </p:nvSpPr>
        <p:spPr bwMode="auto">
          <a:xfrm>
            <a:off x="6335714" y="3917951"/>
            <a:ext cx="1494127"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execution threads</a:t>
            </a:r>
          </a:p>
        </p:txBody>
      </p:sp>
      <p:sp>
        <p:nvSpPr>
          <p:cNvPr id="224265" name="Line 9">
            <a:extLst>
              <a:ext uri="{FF2B5EF4-FFF2-40B4-BE49-F238E27FC236}">
                <a16:creationId xmlns:a16="http://schemas.microsoft.com/office/drawing/2014/main" id="{D4A54DED-E8E7-014B-BBCB-F5C5521E46A1}"/>
              </a:ext>
            </a:extLst>
          </p:cNvPr>
          <p:cNvSpPr>
            <a:spLocks noChangeShapeType="1"/>
          </p:cNvSpPr>
          <p:nvPr/>
        </p:nvSpPr>
        <p:spPr bwMode="auto">
          <a:xfrm flipH="1">
            <a:off x="5562601" y="4822825"/>
            <a:ext cx="835025" cy="1588"/>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6" name="Line 10">
            <a:extLst>
              <a:ext uri="{FF2B5EF4-FFF2-40B4-BE49-F238E27FC236}">
                <a16:creationId xmlns:a16="http://schemas.microsoft.com/office/drawing/2014/main" id="{3E088B6B-7C59-6445-92DF-157643ACB2F2}"/>
              </a:ext>
            </a:extLst>
          </p:cNvPr>
          <p:cNvSpPr>
            <a:spLocks noChangeShapeType="1"/>
          </p:cNvSpPr>
          <p:nvPr/>
        </p:nvSpPr>
        <p:spPr bwMode="auto">
          <a:xfrm flipH="1" flipV="1">
            <a:off x="5562600" y="4462463"/>
            <a:ext cx="838200" cy="0"/>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7" name="Text Box 11">
            <a:extLst>
              <a:ext uri="{FF2B5EF4-FFF2-40B4-BE49-F238E27FC236}">
                <a16:creationId xmlns:a16="http://schemas.microsoft.com/office/drawing/2014/main" id="{106972AE-0CFB-2442-BBA5-12AAFEC6E67E}"/>
              </a:ext>
            </a:extLst>
          </p:cNvPr>
          <p:cNvSpPr txBox="1">
            <a:spLocks noChangeArrowheads="1"/>
          </p:cNvSpPr>
          <p:nvPr/>
        </p:nvSpPr>
        <p:spPr bwMode="auto">
          <a:xfrm>
            <a:off x="6324600" y="4289426"/>
            <a:ext cx="1494448"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propagation steps</a:t>
            </a:r>
          </a:p>
        </p:txBody>
      </p:sp>
      <p:sp>
        <p:nvSpPr>
          <p:cNvPr id="224268" name="Line 12">
            <a:extLst>
              <a:ext uri="{FF2B5EF4-FFF2-40B4-BE49-F238E27FC236}">
                <a16:creationId xmlns:a16="http://schemas.microsoft.com/office/drawing/2014/main" id="{C683324B-8914-8740-AAFB-D72837B5A630}"/>
              </a:ext>
            </a:extLst>
          </p:cNvPr>
          <p:cNvSpPr>
            <a:spLocks noChangeShapeType="1"/>
          </p:cNvSpPr>
          <p:nvPr/>
        </p:nvSpPr>
        <p:spPr bwMode="auto">
          <a:xfrm flipH="1">
            <a:off x="5222876" y="5192713"/>
            <a:ext cx="449263" cy="76200"/>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9" name="Line 13">
            <a:extLst>
              <a:ext uri="{FF2B5EF4-FFF2-40B4-BE49-F238E27FC236}">
                <a16:creationId xmlns:a16="http://schemas.microsoft.com/office/drawing/2014/main" id="{649CD120-31C4-8148-8AD4-3311BEE4B31F}"/>
              </a:ext>
            </a:extLst>
          </p:cNvPr>
          <p:cNvSpPr>
            <a:spLocks noChangeShapeType="1"/>
          </p:cNvSpPr>
          <p:nvPr/>
        </p:nvSpPr>
        <p:spPr bwMode="auto">
          <a:xfrm>
            <a:off x="5715000" y="5181600"/>
            <a:ext cx="685800" cy="0"/>
          </a:xfrm>
          <a:prstGeom prst="line">
            <a:avLst/>
          </a:prstGeom>
          <a:noFill/>
          <a:ln w="19050">
            <a:solidFill>
              <a:srgbClr val="0000FF"/>
            </a:solidFill>
            <a:prstDash val="dash"/>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0" name="Text Box 14">
            <a:extLst>
              <a:ext uri="{FF2B5EF4-FFF2-40B4-BE49-F238E27FC236}">
                <a16:creationId xmlns:a16="http://schemas.microsoft.com/office/drawing/2014/main" id="{42B22B16-97E9-D74D-92A4-EC13C02B82B4}"/>
              </a:ext>
            </a:extLst>
          </p:cNvPr>
          <p:cNvSpPr txBox="1">
            <a:spLocks noChangeArrowheads="1"/>
          </p:cNvSpPr>
          <p:nvPr/>
        </p:nvSpPr>
        <p:spPr bwMode="auto">
          <a:xfrm>
            <a:off x="6335713" y="4997451"/>
            <a:ext cx="1443600"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photon absorbed</a:t>
            </a:r>
          </a:p>
        </p:txBody>
      </p:sp>
      <p:sp>
        <p:nvSpPr>
          <p:cNvPr id="224271" name="Line 15">
            <a:extLst>
              <a:ext uri="{FF2B5EF4-FFF2-40B4-BE49-F238E27FC236}">
                <a16:creationId xmlns:a16="http://schemas.microsoft.com/office/drawing/2014/main" id="{75585814-BB1A-CD47-B3A7-AF32DE89B205}"/>
              </a:ext>
            </a:extLst>
          </p:cNvPr>
          <p:cNvSpPr>
            <a:spLocks noChangeShapeType="1"/>
          </p:cNvSpPr>
          <p:nvPr/>
        </p:nvSpPr>
        <p:spPr bwMode="auto">
          <a:xfrm flipH="1" flipV="1">
            <a:off x="5222876" y="5295900"/>
            <a:ext cx="449263" cy="114300"/>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2" name="Text Box 16">
            <a:extLst>
              <a:ext uri="{FF2B5EF4-FFF2-40B4-BE49-F238E27FC236}">
                <a16:creationId xmlns:a16="http://schemas.microsoft.com/office/drawing/2014/main" id="{8D278BAC-C3BF-EE42-A7F8-0F43832C25C6}"/>
              </a:ext>
            </a:extLst>
          </p:cNvPr>
          <p:cNvSpPr txBox="1">
            <a:spLocks noChangeArrowheads="1"/>
          </p:cNvSpPr>
          <p:nvPr/>
        </p:nvSpPr>
        <p:spPr bwMode="auto">
          <a:xfrm>
            <a:off x="6324601" y="5235575"/>
            <a:ext cx="1741567" cy="523220"/>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new photon created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(taken from the pool)</a:t>
            </a:r>
          </a:p>
        </p:txBody>
      </p:sp>
      <p:sp>
        <p:nvSpPr>
          <p:cNvPr id="224273" name="AutoShape 17">
            <a:extLst>
              <a:ext uri="{FF2B5EF4-FFF2-40B4-BE49-F238E27FC236}">
                <a16:creationId xmlns:a16="http://schemas.microsoft.com/office/drawing/2014/main" id="{CC573A06-BD1C-0A4D-B2C6-00C573BD7FF6}"/>
              </a:ext>
            </a:extLst>
          </p:cNvPr>
          <p:cNvSpPr>
            <a:spLocks/>
          </p:cNvSpPr>
          <p:nvPr/>
        </p:nvSpPr>
        <p:spPr bwMode="auto">
          <a:xfrm>
            <a:off x="5562600" y="6323014"/>
            <a:ext cx="128588" cy="458787"/>
          </a:xfrm>
          <a:prstGeom prst="rightBrace">
            <a:avLst>
              <a:gd name="adj1" fmla="val 29732"/>
              <a:gd name="adj2" fmla="val 50000"/>
            </a:avLst>
          </a:prstGeom>
          <a:noFill/>
          <a:ln w="19050">
            <a:solidFill>
              <a:srgbClr val="0000FF"/>
            </a:solidFill>
            <a:round/>
            <a:headEnd/>
            <a:tailEnd/>
          </a:ln>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4" name="Text Box 18">
            <a:extLst>
              <a:ext uri="{FF2B5EF4-FFF2-40B4-BE49-F238E27FC236}">
                <a16:creationId xmlns:a16="http://schemas.microsoft.com/office/drawing/2014/main" id="{4C348359-7CE9-DC48-A7CF-D3B3AED9F7C2}"/>
              </a:ext>
            </a:extLst>
          </p:cNvPr>
          <p:cNvSpPr txBox="1">
            <a:spLocks noChangeArrowheads="1"/>
          </p:cNvSpPr>
          <p:nvPr/>
        </p:nvSpPr>
        <p:spPr bwMode="auto">
          <a:xfrm>
            <a:off x="5715001" y="6127750"/>
            <a:ext cx="1552733" cy="738664"/>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threads complete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their execution</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(no more photons)</a:t>
            </a:r>
          </a:p>
        </p:txBody>
      </p:sp>
      <p:sp>
        <p:nvSpPr>
          <p:cNvPr id="224275" name="Line 19">
            <a:extLst>
              <a:ext uri="{FF2B5EF4-FFF2-40B4-BE49-F238E27FC236}">
                <a16:creationId xmlns:a16="http://schemas.microsoft.com/office/drawing/2014/main" id="{2BBFB8F6-047A-5E46-8278-8869B2B415A7}"/>
              </a:ext>
            </a:extLst>
          </p:cNvPr>
          <p:cNvSpPr>
            <a:spLocks noChangeShapeType="1"/>
          </p:cNvSpPr>
          <p:nvPr/>
        </p:nvSpPr>
        <p:spPr bwMode="auto">
          <a:xfrm>
            <a:off x="5715000" y="5421313"/>
            <a:ext cx="685800" cy="0"/>
          </a:xfrm>
          <a:prstGeom prst="line">
            <a:avLst/>
          </a:prstGeom>
          <a:noFill/>
          <a:ln w="19050">
            <a:solidFill>
              <a:srgbClr val="0000FF"/>
            </a:solidFill>
            <a:prstDash val="dash"/>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6" name="Text Box 20">
            <a:extLst>
              <a:ext uri="{FF2B5EF4-FFF2-40B4-BE49-F238E27FC236}">
                <a16:creationId xmlns:a16="http://schemas.microsoft.com/office/drawing/2014/main" id="{D3873EBD-F7B1-2E43-85B0-F7F089F22137}"/>
              </a:ext>
            </a:extLst>
          </p:cNvPr>
          <p:cNvSpPr txBox="1">
            <a:spLocks noChangeArrowheads="1"/>
          </p:cNvSpPr>
          <p:nvPr/>
        </p:nvSpPr>
        <p:spPr bwMode="auto">
          <a:xfrm>
            <a:off x="6324601" y="4648201"/>
            <a:ext cx="1643463"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scattering (rotation)</a:t>
            </a:r>
          </a:p>
        </p:txBody>
      </p:sp>
    </p:spTree>
    <p:extLst>
      <p:ext uri="{BB962C8B-B14F-4D97-AF65-F5344CB8AC3E}">
        <p14:creationId xmlns:p14="http://schemas.microsoft.com/office/powerpoint/2010/main" val="797979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7B93D23-4DCC-A149-9E48-7402F09E2B1E}"/>
              </a:ext>
            </a:extLst>
          </p:cNvPr>
          <p:cNvSpPr>
            <a:spLocks noGrp="1"/>
          </p:cNvSpPr>
          <p:nvPr>
            <p:ph type="title"/>
          </p:nvPr>
        </p:nvSpPr>
        <p:spPr>
          <a:xfrm>
            <a:off x="838200" y="11710"/>
            <a:ext cx="10515600" cy="1325563"/>
          </a:xfrm>
        </p:spPr>
        <p:txBody>
          <a:bodyPr/>
          <a:lstStyle/>
          <a:p>
            <a:pPr algn="ctr"/>
            <a:r>
              <a:rPr lang="en-US" altLang="en-US" dirty="0"/>
              <a:t>Oversized DOM treatment</a:t>
            </a:r>
          </a:p>
        </p:txBody>
      </p:sp>
      <p:sp>
        <p:nvSpPr>
          <p:cNvPr id="43010" name="Text Box 3">
            <a:extLst>
              <a:ext uri="{FF2B5EF4-FFF2-40B4-BE49-F238E27FC236}">
                <a16:creationId xmlns:a16="http://schemas.microsoft.com/office/drawing/2014/main" id="{3696B579-E427-E845-B794-15D1DDC7C6D9}"/>
              </a:ext>
            </a:extLst>
          </p:cNvPr>
          <p:cNvSpPr txBox="1">
            <a:spLocks noChangeArrowheads="1"/>
          </p:cNvSpPr>
          <p:nvPr/>
        </p:nvSpPr>
        <p:spPr bwMode="auto">
          <a:xfrm>
            <a:off x="1752600" y="1295401"/>
            <a:ext cx="87630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This is a crucial optimization.</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The oversize model was chosen carefully to produce the best possible agreement with the nominal x1 case.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Some bias is unavoidable since DOMs occupy larger space: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x1: diameter of 33 cm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x5: 1.65 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x16: 5.3 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3011" name="Oval 4">
            <a:extLst>
              <a:ext uri="{FF2B5EF4-FFF2-40B4-BE49-F238E27FC236}">
                <a16:creationId xmlns:a16="http://schemas.microsoft.com/office/drawing/2014/main" id="{18A81FDD-47D1-2F41-889C-48C8D48DCFD1}"/>
              </a:ext>
            </a:extLst>
          </p:cNvPr>
          <p:cNvSpPr>
            <a:spLocks noChangeArrowheads="1"/>
          </p:cNvSpPr>
          <p:nvPr/>
        </p:nvSpPr>
        <p:spPr bwMode="auto">
          <a:xfrm rot="12393903">
            <a:off x="4135438" y="3667125"/>
            <a:ext cx="2895600" cy="533400"/>
          </a:xfrm>
          <a:prstGeom prst="ellipse">
            <a:avLst/>
          </a:prstGeom>
          <a:solidFill>
            <a:schemeClr val="accent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3012" name="Line 5">
            <a:extLst>
              <a:ext uri="{FF2B5EF4-FFF2-40B4-BE49-F238E27FC236}">
                <a16:creationId xmlns:a16="http://schemas.microsoft.com/office/drawing/2014/main" id="{62B97C83-3C18-8B4E-A733-B5C8A58D7721}"/>
              </a:ext>
            </a:extLst>
          </p:cNvPr>
          <p:cNvSpPr>
            <a:spLocks noChangeShapeType="1"/>
          </p:cNvSpPr>
          <p:nvPr/>
        </p:nvSpPr>
        <p:spPr bwMode="auto">
          <a:xfrm flipV="1">
            <a:off x="4211638" y="3819525"/>
            <a:ext cx="533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3" name="Oval 6">
            <a:extLst>
              <a:ext uri="{FF2B5EF4-FFF2-40B4-BE49-F238E27FC236}">
                <a16:creationId xmlns:a16="http://schemas.microsoft.com/office/drawing/2014/main" id="{B5AE594B-537A-C142-B5F9-E9AA9D65E28F}"/>
              </a:ext>
            </a:extLst>
          </p:cNvPr>
          <p:cNvSpPr>
            <a:spLocks noChangeArrowheads="1"/>
          </p:cNvSpPr>
          <p:nvPr/>
        </p:nvSpPr>
        <p:spPr bwMode="auto">
          <a:xfrm>
            <a:off x="5311775" y="3667125"/>
            <a:ext cx="533400" cy="533400"/>
          </a:xfrm>
          <a:prstGeom prst="ellipse">
            <a:avLst/>
          </a:prstGeom>
          <a:solidFill>
            <a:schemeClr val="hlink"/>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3014" name="Line 7">
            <a:extLst>
              <a:ext uri="{FF2B5EF4-FFF2-40B4-BE49-F238E27FC236}">
                <a16:creationId xmlns:a16="http://schemas.microsoft.com/office/drawing/2014/main" id="{EF0A1605-9B80-DC44-8855-D9F0E18F70D0}"/>
              </a:ext>
            </a:extLst>
          </p:cNvPr>
          <p:cNvSpPr>
            <a:spLocks noChangeShapeType="1"/>
          </p:cNvSpPr>
          <p:nvPr/>
        </p:nvSpPr>
        <p:spPr bwMode="auto">
          <a:xfrm>
            <a:off x="5583238" y="3949700"/>
            <a:ext cx="1295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5" name="Text Box 8">
            <a:extLst>
              <a:ext uri="{FF2B5EF4-FFF2-40B4-BE49-F238E27FC236}">
                <a16:creationId xmlns:a16="http://schemas.microsoft.com/office/drawing/2014/main" id="{7122FE05-BFD0-A549-9B69-075B62353DEF}"/>
              </a:ext>
            </a:extLst>
          </p:cNvPr>
          <p:cNvSpPr txBox="1">
            <a:spLocks noChangeArrowheads="1"/>
          </p:cNvSpPr>
          <p:nvPr/>
        </p:nvSpPr>
        <p:spPr bwMode="auto">
          <a:xfrm>
            <a:off x="6878638" y="3209926"/>
            <a:ext cx="2159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nominal DOM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oversized DOM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oversized ~ 5 times</a:t>
            </a:r>
          </a:p>
        </p:txBody>
      </p:sp>
      <p:sp>
        <p:nvSpPr>
          <p:cNvPr id="43016" name="Line 9">
            <a:extLst>
              <a:ext uri="{FF2B5EF4-FFF2-40B4-BE49-F238E27FC236}">
                <a16:creationId xmlns:a16="http://schemas.microsoft.com/office/drawing/2014/main" id="{AF7ED6DB-2BAF-844E-8AA3-AC2A7C90CF60}"/>
              </a:ext>
            </a:extLst>
          </p:cNvPr>
          <p:cNvSpPr>
            <a:spLocks noChangeShapeType="1"/>
          </p:cNvSpPr>
          <p:nvPr/>
        </p:nvSpPr>
        <p:spPr bwMode="auto">
          <a:xfrm flipH="1">
            <a:off x="5888038" y="3438525"/>
            <a:ext cx="1066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7" name="Line 10">
            <a:extLst>
              <a:ext uri="{FF2B5EF4-FFF2-40B4-BE49-F238E27FC236}">
                <a16:creationId xmlns:a16="http://schemas.microsoft.com/office/drawing/2014/main" id="{D983AD80-7DA8-8340-8CD7-54433A3D3943}"/>
              </a:ext>
            </a:extLst>
          </p:cNvPr>
          <p:cNvSpPr>
            <a:spLocks noChangeShapeType="1"/>
          </p:cNvSpPr>
          <p:nvPr/>
        </p:nvSpPr>
        <p:spPr bwMode="auto">
          <a:xfrm flipH="1">
            <a:off x="6497638" y="3743325"/>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8" name="Text Box 11">
            <a:extLst>
              <a:ext uri="{FF2B5EF4-FFF2-40B4-BE49-F238E27FC236}">
                <a16:creationId xmlns:a16="http://schemas.microsoft.com/office/drawing/2014/main" id="{F205B7CE-330B-1C49-A09B-71159741F550}"/>
              </a:ext>
            </a:extLst>
          </p:cNvPr>
          <p:cNvSpPr txBox="1">
            <a:spLocks noChangeArrowheads="1"/>
          </p:cNvSpPr>
          <p:nvPr/>
        </p:nvSpPr>
        <p:spPr bwMode="auto">
          <a:xfrm rot="18022504">
            <a:off x="3902869" y="3967957"/>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photon</a:t>
            </a:r>
          </a:p>
        </p:txBody>
      </p:sp>
    </p:spTree>
    <p:extLst>
      <p:ext uri="{BB962C8B-B14F-4D97-AF65-F5344CB8AC3E}">
        <p14:creationId xmlns:p14="http://schemas.microsoft.com/office/powerpoint/2010/main" val="34228434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05">
            <a:extLst>
              <a:ext uri="{FF2B5EF4-FFF2-40B4-BE49-F238E27FC236}">
                <a16:creationId xmlns:a16="http://schemas.microsoft.com/office/drawing/2014/main" id="{8F5925AE-3847-C5FC-DD61-5F26ADD2B7D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038368"/>
            <a:ext cx="45720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document&#10;&#10;Description automatically generated">
            <a:extLst>
              <a:ext uri="{FF2B5EF4-FFF2-40B4-BE49-F238E27FC236}">
                <a16:creationId xmlns:a16="http://schemas.microsoft.com/office/drawing/2014/main" id="{6DAC0862-58CD-AFC2-1105-26F90D27B1BF}"/>
              </a:ext>
            </a:extLst>
          </p:cNvPr>
          <p:cNvPicPr>
            <a:picLocks noChangeAspect="1"/>
          </p:cNvPicPr>
          <p:nvPr/>
        </p:nvPicPr>
        <p:blipFill>
          <a:blip r:embed="rId3"/>
          <a:stretch>
            <a:fillRect/>
          </a:stretch>
        </p:blipFill>
        <p:spPr>
          <a:xfrm>
            <a:off x="3412083" y="1337582"/>
            <a:ext cx="4431210" cy="5172074"/>
          </a:xfrm>
          <a:prstGeom prst="rect">
            <a:avLst/>
          </a:prstGeom>
        </p:spPr>
      </p:pic>
      <p:sp>
        <p:nvSpPr>
          <p:cNvPr id="66562" name="Rectangle 2">
            <a:extLst>
              <a:ext uri="{FF2B5EF4-FFF2-40B4-BE49-F238E27FC236}">
                <a16:creationId xmlns:a16="http://schemas.microsoft.com/office/drawing/2014/main" id="{2F741E3D-FBC2-0B4A-844E-159F3C4A2708}"/>
              </a:ext>
            </a:extLst>
          </p:cNvPr>
          <p:cNvSpPr>
            <a:spLocks noGrp="1" noChangeArrowheads="1"/>
          </p:cNvSpPr>
          <p:nvPr>
            <p:ph type="title"/>
          </p:nvPr>
        </p:nvSpPr>
        <p:spPr>
          <a:xfrm>
            <a:off x="0" y="0"/>
            <a:ext cx="12192000" cy="990600"/>
          </a:xfrm>
        </p:spPr>
        <p:txBody>
          <a:bodyPr>
            <a:normAutofit/>
          </a:bodyPr>
          <a:lstStyle/>
          <a:p>
            <a:pPr algn="ctr" eaLnBrk="1" hangingPunct="1">
              <a:defRPr/>
            </a:pPr>
            <a:r>
              <a:rPr lang="en-US" dirty="0">
                <a:cs typeface="+mj-cs"/>
              </a:rPr>
              <a:t>SPICE models: simultaneous direct fit to all layers</a:t>
            </a:r>
          </a:p>
        </p:txBody>
      </p:sp>
      <p:pic>
        <p:nvPicPr>
          <p:cNvPr id="40962" name="Picture 4" descr="schematic">
            <a:extLst>
              <a:ext uri="{FF2B5EF4-FFF2-40B4-BE49-F238E27FC236}">
                <a16:creationId xmlns:a16="http://schemas.microsoft.com/office/drawing/2014/main" id="{BB04B4C2-7CEF-F447-9458-BB54EF8F6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51" b="19408"/>
          <a:stretch>
            <a:fillRect/>
          </a:stretch>
        </p:blipFill>
        <p:spPr bwMode="auto">
          <a:xfrm>
            <a:off x="-5307" y="4610100"/>
            <a:ext cx="4495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descr="exa_1">
            <a:extLst>
              <a:ext uri="{FF2B5EF4-FFF2-40B4-BE49-F238E27FC236}">
                <a16:creationId xmlns:a16="http://schemas.microsoft.com/office/drawing/2014/main" id="{FFBD3744-8C8A-1B4C-9F2E-B41197D45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4538662"/>
            <a:ext cx="33528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5" name="Group 1">
            <a:extLst>
              <a:ext uri="{FF2B5EF4-FFF2-40B4-BE49-F238E27FC236}">
                <a16:creationId xmlns:a16="http://schemas.microsoft.com/office/drawing/2014/main" id="{460F8544-724D-6A4A-A91F-8AA460A3614A}"/>
              </a:ext>
            </a:extLst>
          </p:cNvPr>
          <p:cNvGrpSpPr>
            <a:grpSpLocks/>
          </p:cNvGrpSpPr>
          <p:nvPr/>
        </p:nvGrpSpPr>
        <p:grpSpPr bwMode="auto">
          <a:xfrm>
            <a:off x="-5307" y="1044575"/>
            <a:ext cx="4083050" cy="3505200"/>
            <a:chOff x="1447800" y="1295400"/>
            <a:chExt cx="6248400" cy="5410200"/>
          </a:xfrm>
        </p:grpSpPr>
        <p:pic>
          <p:nvPicPr>
            <p:cNvPr id="40968" name="Picture 3" descr="Distances">
              <a:extLst>
                <a:ext uri="{FF2B5EF4-FFF2-40B4-BE49-F238E27FC236}">
                  <a16:creationId xmlns:a16="http://schemas.microsoft.com/office/drawing/2014/main" id="{6920E4C8-B306-934A-A30C-69C3E2715E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295400"/>
              <a:ext cx="6248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Oval 10">
              <a:extLst>
                <a:ext uri="{FF2B5EF4-FFF2-40B4-BE49-F238E27FC236}">
                  <a16:creationId xmlns:a16="http://schemas.microsoft.com/office/drawing/2014/main" id="{C47ED475-FE7A-3C41-8DA5-189A89B8CB9C}"/>
                </a:ext>
              </a:extLst>
            </p:cNvPr>
            <p:cNvSpPr>
              <a:spLocks noChangeArrowheads="1"/>
            </p:cNvSpPr>
            <p:nvPr/>
          </p:nvSpPr>
          <p:spPr bwMode="auto">
            <a:xfrm>
              <a:off x="4190586" y="2285310"/>
              <a:ext cx="456726" cy="458200"/>
            </a:xfrm>
            <a:prstGeom prst="ellipse">
              <a:avLst/>
            </a:pr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grpSp>
      <p:sp>
        <p:nvSpPr>
          <p:cNvPr id="2" name="TextBox 1">
            <a:extLst>
              <a:ext uri="{FF2B5EF4-FFF2-40B4-BE49-F238E27FC236}">
                <a16:creationId xmlns:a16="http://schemas.microsoft.com/office/drawing/2014/main" id="{A23FC885-E0AD-AAC3-893E-5A404AE017BD}"/>
              </a:ext>
            </a:extLst>
          </p:cNvPr>
          <p:cNvSpPr txBox="1"/>
          <p:nvPr/>
        </p:nvSpPr>
        <p:spPr>
          <a:xfrm>
            <a:off x="4388009" y="1501259"/>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2013</a:t>
            </a:r>
          </a:p>
        </p:txBody>
      </p:sp>
      <p:pic>
        <p:nvPicPr>
          <p:cNvPr id="4" name="Picture 3">
            <a:extLst>
              <a:ext uri="{FF2B5EF4-FFF2-40B4-BE49-F238E27FC236}">
                <a16:creationId xmlns:a16="http://schemas.microsoft.com/office/drawing/2014/main" id="{A3F0000E-BF65-E35D-3AF4-9AF820967BD7}"/>
              </a:ext>
            </a:extLst>
          </p:cNvPr>
          <p:cNvPicPr>
            <a:picLocks noChangeAspect="1"/>
          </p:cNvPicPr>
          <p:nvPr/>
        </p:nvPicPr>
        <p:blipFill>
          <a:blip r:embed="rId7"/>
          <a:stretch>
            <a:fillRect/>
          </a:stretch>
        </p:blipFill>
        <p:spPr>
          <a:xfrm>
            <a:off x="4069572" y="1595637"/>
            <a:ext cx="200233" cy="3428991"/>
          </a:xfrm>
          <a:prstGeom prst="rect">
            <a:avLst/>
          </a:prstGeom>
        </p:spPr>
      </p:pic>
    </p:spTree>
    <p:extLst>
      <p:ext uri="{BB962C8B-B14F-4D97-AF65-F5344CB8AC3E}">
        <p14:creationId xmlns:p14="http://schemas.microsoft.com/office/powerpoint/2010/main" val="3422489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6DAC0862-58CD-AFC2-1105-26F90D27B1BF}"/>
              </a:ext>
            </a:extLst>
          </p:cNvPr>
          <p:cNvPicPr>
            <a:picLocks noChangeAspect="1"/>
          </p:cNvPicPr>
          <p:nvPr/>
        </p:nvPicPr>
        <p:blipFill>
          <a:blip r:embed="rId2"/>
          <a:stretch>
            <a:fillRect/>
          </a:stretch>
        </p:blipFill>
        <p:spPr>
          <a:xfrm>
            <a:off x="3412083" y="1337582"/>
            <a:ext cx="4431210" cy="5172074"/>
          </a:xfrm>
          <a:prstGeom prst="rect">
            <a:avLst/>
          </a:prstGeom>
        </p:spPr>
      </p:pic>
      <p:sp>
        <p:nvSpPr>
          <p:cNvPr id="66562" name="Rectangle 2">
            <a:extLst>
              <a:ext uri="{FF2B5EF4-FFF2-40B4-BE49-F238E27FC236}">
                <a16:creationId xmlns:a16="http://schemas.microsoft.com/office/drawing/2014/main" id="{2F741E3D-FBC2-0B4A-844E-159F3C4A2708}"/>
              </a:ext>
            </a:extLst>
          </p:cNvPr>
          <p:cNvSpPr>
            <a:spLocks noGrp="1" noChangeArrowheads="1"/>
          </p:cNvSpPr>
          <p:nvPr>
            <p:ph type="title"/>
          </p:nvPr>
        </p:nvSpPr>
        <p:spPr>
          <a:xfrm>
            <a:off x="0" y="0"/>
            <a:ext cx="12192000" cy="990600"/>
          </a:xfrm>
        </p:spPr>
        <p:txBody>
          <a:bodyPr>
            <a:normAutofit/>
          </a:bodyPr>
          <a:lstStyle/>
          <a:p>
            <a:pPr algn="ctr" eaLnBrk="1" hangingPunct="1">
              <a:defRPr/>
            </a:pPr>
            <a:r>
              <a:rPr lang="en-US" dirty="0">
                <a:cs typeface="+mj-cs"/>
              </a:rPr>
              <a:t>SPICE models: simultaneous direct fit to all layers</a:t>
            </a:r>
          </a:p>
        </p:txBody>
      </p:sp>
      <p:pic>
        <p:nvPicPr>
          <p:cNvPr id="40962" name="Picture 4" descr="schematic">
            <a:extLst>
              <a:ext uri="{FF2B5EF4-FFF2-40B4-BE49-F238E27FC236}">
                <a16:creationId xmlns:a16="http://schemas.microsoft.com/office/drawing/2014/main" id="{BB04B4C2-7CEF-F447-9458-BB54EF8F6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1" b="19408"/>
          <a:stretch>
            <a:fillRect/>
          </a:stretch>
        </p:blipFill>
        <p:spPr bwMode="auto">
          <a:xfrm>
            <a:off x="-5307" y="4610100"/>
            <a:ext cx="4495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descr="exa_1">
            <a:extLst>
              <a:ext uri="{FF2B5EF4-FFF2-40B4-BE49-F238E27FC236}">
                <a16:creationId xmlns:a16="http://schemas.microsoft.com/office/drawing/2014/main" id="{FFBD3744-8C8A-1B4C-9F2E-B41197D45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4538662"/>
            <a:ext cx="33528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5" name="Group 1">
            <a:extLst>
              <a:ext uri="{FF2B5EF4-FFF2-40B4-BE49-F238E27FC236}">
                <a16:creationId xmlns:a16="http://schemas.microsoft.com/office/drawing/2014/main" id="{460F8544-724D-6A4A-A91F-8AA460A3614A}"/>
              </a:ext>
            </a:extLst>
          </p:cNvPr>
          <p:cNvGrpSpPr>
            <a:grpSpLocks/>
          </p:cNvGrpSpPr>
          <p:nvPr/>
        </p:nvGrpSpPr>
        <p:grpSpPr bwMode="auto">
          <a:xfrm>
            <a:off x="-5307" y="1044575"/>
            <a:ext cx="4083050" cy="3505200"/>
            <a:chOff x="1447800" y="1295400"/>
            <a:chExt cx="6248400" cy="5410200"/>
          </a:xfrm>
        </p:grpSpPr>
        <p:pic>
          <p:nvPicPr>
            <p:cNvPr id="40968" name="Picture 3" descr="Distances">
              <a:extLst>
                <a:ext uri="{FF2B5EF4-FFF2-40B4-BE49-F238E27FC236}">
                  <a16:creationId xmlns:a16="http://schemas.microsoft.com/office/drawing/2014/main" id="{6920E4C8-B306-934A-A30C-69C3E2715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95400"/>
              <a:ext cx="6248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Oval 10">
              <a:extLst>
                <a:ext uri="{FF2B5EF4-FFF2-40B4-BE49-F238E27FC236}">
                  <a16:creationId xmlns:a16="http://schemas.microsoft.com/office/drawing/2014/main" id="{C47ED475-FE7A-3C41-8DA5-189A89B8CB9C}"/>
                </a:ext>
              </a:extLst>
            </p:cNvPr>
            <p:cNvSpPr>
              <a:spLocks noChangeArrowheads="1"/>
            </p:cNvSpPr>
            <p:nvPr/>
          </p:nvSpPr>
          <p:spPr bwMode="auto">
            <a:xfrm>
              <a:off x="4190586" y="2285310"/>
              <a:ext cx="456726" cy="458200"/>
            </a:xfrm>
            <a:prstGeom prst="ellipse">
              <a:avLst/>
            </a:pr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grpSp>
      <p:pic>
        <p:nvPicPr>
          <p:cNvPr id="40967" name="Picture 1" descr="Screen Shot 2016-06-14 at 9.03.45 AM.png">
            <a:extLst>
              <a:ext uri="{FF2B5EF4-FFF2-40B4-BE49-F238E27FC236}">
                <a16:creationId xmlns:a16="http://schemas.microsoft.com/office/drawing/2014/main" id="{1D5A1B40-3139-3240-BC41-B3AD924255B4}"/>
              </a:ext>
            </a:extLst>
          </p:cNvPr>
          <p:cNvPicPr>
            <a:picLocks noChangeAspect="1"/>
          </p:cNvPicPr>
          <p:nvPr/>
        </p:nvPicPr>
        <p:blipFill rotWithShape="1">
          <a:blip r:embed="rId6">
            <a:extLst>
              <a:ext uri="{28A0092B-C50C-407E-A947-70E740481C1C}">
                <a14:useLocalDpi xmlns:a14="http://schemas.microsoft.com/office/drawing/2010/main" val="0"/>
              </a:ext>
            </a:extLst>
          </a:blip>
          <a:srcRect r="1873"/>
          <a:stretch/>
        </p:blipFill>
        <p:spPr bwMode="auto">
          <a:xfrm>
            <a:off x="7775730" y="981538"/>
            <a:ext cx="441627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3FC885-E0AD-AAC3-893E-5A404AE017BD}"/>
              </a:ext>
            </a:extLst>
          </p:cNvPr>
          <p:cNvSpPr txBox="1"/>
          <p:nvPr/>
        </p:nvSpPr>
        <p:spPr>
          <a:xfrm>
            <a:off x="4388009" y="1501259"/>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2013</a:t>
            </a:r>
          </a:p>
        </p:txBody>
      </p:sp>
      <p:pic>
        <p:nvPicPr>
          <p:cNvPr id="4" name="Picture 3">
            <a:extLst>
              <a:ext uri="{FF2B5EF4-FFF2-40B4-BE49-F238E27FC236}">
                <a16:creationId xmlns:a16="http://schemas.microsoft.com/office/drawing/2014/main" id="{A3F0000E-BF65-E35D-3AF4-9AF820967BD7}"/>
              </a:ext>
            </a:extLst>
          </p:cNvPr>
          <p:cNvPicPr>
            <a:picLocks noChangeAspect="1"/>
          </p:cNvPicPr>
          <p:nvPr/>
        </p:nvPicPr>
        <p:blipFill>
          <a:blip r:embed="rId7"/>
          <a:stretch>
            <a:fillRect/>
          </a:stretch>
        </p:blipFill>
        <p:spPr>
          <a:xfrm>
            <a:off x="4069572" y="1595637"/>
            <a:ext cx="200233" cy="3428991"/>
          </a:xfrm>
          <a:prstGeom prst="rect">
            <a:avLst/>
          </a:prstGeom>
        </p:spPr>
      </p:pic>
    </p:spTree>
    <p:extLst>
      <p:ext uri="{BB962C8B-B14F-4D97-AF65-F5344CB8AC3E}">
        <p14:creationId xmlns:p14="http://schemas.microsoft.com/office/powerpoint/2010/main" val="2228425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a:extLst>
              <a:ext uri="{FF2B5EF4-FFF2-40B4-BE49-F238E27FC236}">
                <a16:creationId xmlns:a16="http://schemas.microsoft.com/office/drawing/2014/main" id="{3FD3DB0D-28D3-AE51-2405-CDF239A9AE7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Mie scattering theory</a:t>
            </a:r>
          </a:p>
        </p:txBody>
      </p:sp>
      <p:sp>
        <p:nvSpPr>
          <p:cNvPr id="11269" name="Oval 5">
            <a:extLst>
              <a:ext uri="{FF2B5EF4-FFF2-40B4-BE49-F238E27FC236}">
                <a16:creationId xmlns:a16="http://schemas.microsoft.com/office/drawing/2014/main" id="{4C75863D-8A30-D0E6-36F0-6EBE17A77F38}"/>
              </a:ext>
            </a:extLst>
          </p:cNvPr>
          <p:cNvSpPr>
            <a:spLocks noChangeArrowheads="1"/>
          </p:cNvSpPr>
          <p:nvPr/>
        </p:nvSpPr>
        <p:spPr bwMode="auto">
          <a:xfrm>
            <a:off x="4800600" y="2667000"/>
            <a:ext cx="2514600" cy="2514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0" name="Line 6">
            <a:extLst>
              <a:ext uri="{FF2B5EF4-FFF2-40B4-BE49-F238E27FC236}">
                <a16:creationId xmlns:a16="http://schemas.microsoft.com/office/drawing/2014/main" id="{AC76808E-F737-B8BE-1D82-7EC493ACF3EC}"/>
              </a:ext>
            </a:extLst>
          </p:cNvPr>
          <p:cNvSpPr>
            <a:spLocks noChangeShapeType="1"/>
          </p:cNvSpPr>
          <p:nvPr/>
        </p:nvSpPr>
        <p:spPr bwMode="auto">
          <a:xfrm flipV="1">
            <a:off x="2209800" y="3886200"/>
            <a:ext cx="3810000" cy="1676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1" name="Line 7">
            <a:extLst>
              <a:ext uri="{FF2B5EF4-FFF2-40B4-BE49-F238E27FC236}">
                <a16:creationId xmlns:a16="http://schemas.microsoft.com/office/drawing/2014/main" id="{02D4914E-6BC9-EC73-607E-541991B3FF58}"/>
              </a:ext>
            </a:extLst>
          </p:cNvPr>
          <p:cNvSpPr>
            <a:spLocks noChangeShapeType="1"/>
          </p:cNvSpPr>
          <p:nvPr/>
        </p:nvSpPr>
        <p:spPr bwMode="auto">
          <a:xfrm flipV="1">
            <a:off x="1828800" y="2743200"/>
            <a:ext cx="3810000" cy="1676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2" name="Line 8">
            <a:extLst>
              <a:ext uri="{FF2B5EF4-FFF2-40B4-BE49-F238E27FC236}">
                <a16:creationId xmlns:a16="http://schemas.microsoft.com/office/drawing/2014/main" id="{FC53FA26-4467-3A66-31ED-72392554C6D1}"/>
              </a:ext>
            </a:extLst>
          </p:cNvPr>
          <p:cNvSpPr>
            <a:spLocks noChangeShapeType="1"/>
          </p:cNvSpPr>
          <p:nvPr/>
        </p:nvSpPr>
        <p:spPr bwMode="auto">
          <a:xfrm flipV="1">
            <a:off x="2819400" y="5029200"/>
            <a:ext cx="3810000" cy="1676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3" name="Line 9">
            <a:extLst>
              <a:ext uri="{FF2B5EF4-FFF2-40B4-BE49-F238E27FC236}">
                <a16:creationId xmlns:a16="http://schemas.microsoft.com/office/drawing/2014/main" id="{DCE31935-57AD-EF73-0D32-E2ABF791CB7F}"/>
              </a:ext>
            </a:extLst>
          </p:cNvPr>
          <p:cNvSpPr>
            <a:spLocks noChangeShapeType="1"/>
          </p:cNvSpPr>
          <p:nvPr/>
        </p:nvSpPr>
        <p:spPr bwMode="auto">
          <a:xfrm flipV="1">
            <a:off x="6019800" y="1600200"/>
            <a:ext cx="152400" cy="2286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4" name="Line 10">
            <a:extLst>
              <a:ext uri="{FF2B5EF4-FFF2-40B4-BE49-F238E27FC236}">
                <a16:creationId xmlns:a16="http://schemas.microsoft.com/office/drawing/2014/main" id="{450FC1D8-E9C5-89D1-FB52-00236A7ABB77}"/>
              </a:ext>
            </a:extLst>
          </p:cNvPr>
          <p:cNvSpPr>
            <a:spLocks noChangeShapeType="1"/>
          </p:cNvSpPr>
          <p:nvPr/>
        </p:nvSpPr>
        <p:spPr bwMode="auto">
          <a:xfrm flipH="1" flipV="1">
            <a:off x="4343400" y="2362200"/>
            <a:ext cx="1676400" cy="1524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5" name="Line 11">
            <a:extLst>
              <a:ext uri="{FF2B5EF4-FFF2-40B4-BE49-F238E27FC236}">
                <a16:creationId xmlns:a16="http://schemas.microsoft.com/office/drawing/2014/main" id="{FF8D9FF9-F079-1122-7E4B-35C13A26D06C}"/>
              </a:ext>
            </a:extLst>
          </p:cNvPr>
          <p:cNvSpPr>
            <a:spLocks noChangeShapeType="1"/>
          </p:cNvSpPr>
          <p:nvPr/>
        </p:nvSpPr>
        <p:spPr bwMode="auto">
          <a:xfrm flipV="1">
            <a:off x="6019800" y="2514600"/>
            <a:ext cx="1828800" cy="1371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6" name="Line 12">
            <a:extLst>
              <a:ext uri="{FF2B5EF4-FFF2-40B4-BE49-F238E27FC236}">
                <a16:creationId xmlns:a16="http://schemas.microsoft.com/office/drawing/2014/main" id="{053F099E-6642-413C-9A4D-62CC7D978AF6}"/>
              </a:ext>
            </a:extLst>
          </p:cNvPr>
          <p:cNvSpPr>
            <a:spLocks noChangeShapeType="1"/>
          </p:cNvSpPr>
          <p:nvPr/>
        </p:nvSpPr>
        <p:spPr bwMode="auto">
          <a:xfrm>
            <a:off x="6019800" y="3886200"/>
            <a:ext cx="220980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7" name="Line 13">
            <a:extLst>
              <a:ext uri="{FF2B5EF4-FFF2-40B4-BE49-F238E27FC236}">
                <a16:creationId xmlns:a16="http://schemas.microsoft.com/office/drawing/2014/main" id="{039BB9CC-C092-1789-A90D-92C444EC00A3}"/>
              </a:ext>
            </a:extLst>
          </p:cNvPr>
          <p:cNvSpPr>
            <a:spLocks noChangeShapeType="1"/>
          </p:cNvSpPr>
          <p:nvPr/>
        </p:nvSpPr>
        <p:spPr bwMode="auto">
          <a:xfrm>
            <a:off x="6019800" y="3886200"/>
            <a:ext cx="914400" cy="2057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8" name="Line 14">
            <a:extLst>
              <a:ext uri="{FF2B5EF4-FFF2-40B4-BE49-F238E27FC236}">
                <a16:creationId xmlns:a16="http://schemas.microsoft.com/office/drawing/2014/main" id="{74FB1F8E-C27C-C463-8915-C7F56BB8AECE}"/>
              </a:ext>
            </a:extLst>
          </p:cNvPr>
          <p:cNvSpPr>
            <a:spLocks noChangeShapeType="1"/>
          </p:cNvSpPr>
          <p:nvPr/>
        </p:nvSpPr>
        <p:spPr bwMode="auto">
          <a:xfrm flipH="1">
            <a:off x="5105400" y="3886200"/>
            <a:ext cx="914400" cy="2133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9" name="Line 15">
            <a:extLst>
              <a:ext uri="{FF2B5EF4-FFF2-40B4-BE49-F238E27FC236}">
                <a16:creationId xmlns:a16="http://schemas.microsoft.com/office/drawing/2014/main" id="{814F6233-B4AD-792F-488A-61DE9CA9DA27}"/>
              </a:ext>
            </a:extLst>
          </p:cNvPr>
          <p:cNvSpPr>
            <a:spLocks noChangeShapeType="1"/>
          </p:cNvSpPr>
          <p:nvPr/>
        </p:nvSpPr>
        <p:spPr bwMode="auto">
          <a:xfrm flipH="1">
            <a:off x="3733800" y="3886200"/>
            <a:ext cx="228600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0" name="Oval 16">
            <a:extLst>
              <a:ext uri="{FF2B5EF4-FFF2-40B4-BE49-F238E27FC236}">
                <a16:creationId xmlns:a16="http://schemas.microsoft.com/office/drawing/2014/main" id="{BB58A998-295C-4126-3CF5-7CD1A57B2CB0}"/>
              </a:ext>
            </a:extLst>
          </p:cNvPr>
          <p:cNvSpPr>
            <a:spLocks noChangeArrowheads="1"/>
          </p:cNvSpPr>
          <p:nvPr/>
        </p:nvSpPr>
        <p:spPr bwMode="auto">
          <a:xfrm>
            <a:off x="3733801" y="1601788"/>
            <a:ext cx="4570413" cy="4570412"/>
          </a:xfrm>
          <a:prstGeom prst="ellipse">
            <a:avLst/>
          </a:prstGeom>
          <a:noFill/>
          <a:ln w="9525" cap="rnd">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7" name="Line 23">
            <a:extLst>
              <a:ext uri="{FF2B5EF4-FFF2-40B4-BE49-F238E27FC236}">
                <a16:creationId xmlns:a16="http://schemas.microsoft.com/office/drawing/2014/main" id="{901F39BB-2276-B699-DB19-46EAA8C8FD01}"/>
              </a:ext>
            </a:extLst>
          </p:cNvPr>
          <p:cNvSpPr>
            <a:spLocks noChangeShapeType="1"/>
          </p:cNvSpPr>
          <p:nvPr/>
        </p:nvSpPr>
        <p:spPr bwMode="auto">
          <a:xfrm>
            <a:off x="6477000" y="2743200"/>
            <a:ext cx="609600" cy="228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8" name="Line 24">
            <a:extLst>
              <a:ext uri="{FF2B5EF4-FFF2-40B4-BE49-F238E27FC236}">
                <a16:creationId xmlns:a16="http://schemas.microsoft.com/office/drawing/2014/main" id="{FD4EBFDB-671E-84AE-2A2C-D55648AAD93C}"/>
              </a:ext>
            </a:extLst>
          </p:cNvPr>
          <p:cNvSpPr>
            <a:spLocks noChangeShapeType="1"/>
          </p:cNvSpPr>
          <p:nvPr/>
        </p:nvSpPr>
        <p:spPr bwMode="auto">
          <a:xfrm>
            <a:off x="6477000" y="2743200"/>
            <a:ext cx="5334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9" name="Line 25">
            <a:extLst>
              <a:ext uri="{FF2B5EF4-FFF2-40B4-BE49-F238E27FC236}">
                <a16:creationId xmlns:a16="http://schemas.microsoft.com/office/drawing/2014/main" id="{3B2C7E32-0381-81CD-ADAA-15DEF6AECCB6}"/>
              </a:ext>
            </a:extLst>
          </p:cNvPr>
          <p:cNvSpPr>
            <a:spLocks noChangeShapeType="1"/>
          </p:cNvSpPr>
          <p:nvPr/>
        </p:nvSpPr>
        <p:spPr bwMode="auto">
          <a:xfrm flipV="1">
            <a:off x="6477000" y="2362200"/>
            <a:ext cx="15240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91" name="Text Box 27">
            <a:extLst>
              <a:ext uri="{FF2B5EF4-FFF2-40B4-BE49-F238E27FC236}">
                <a16:creationId xmlns:a16="http://schemas.microsoft.com/office/drawing/2014/main" id="{6CBF0F0E-AFC3-174B-391A-141FBB8D5965}"/>
              </a:ext>
            </a:extLst>
          </p:cNvPr>
          <p:cNvSpPr txBox="1">
            <a:spLocks noChangeArrowheads="1"/>
          </p:cNvSpPr>
          <p:nvPr/>
        </p:nvSpPr>
        <p:spPr bwMode="auto">
          <a:xfrm>
            <a:off x="7924800" y="1524000"/>
            <a:ext cx="2438400"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Continuity in E, H: boundary conditions in Maxwell equations</a:t>
            </a:r>
          </a:p>
        </p:txBody>
      </p:sp>
      <p:sp>
        <p:nvSpPr>
          <p:cNvPr id="11292" name="Text Box 28">
            <a:extLst>
              <a:ext uri="{FF2B5EF4-FFF2-40B4-BE49-F238E27FC236}">
                <a16:creationId xmlns:a16="http://schemas.microsoft.com/office/drawing/2014/main" id="{C740D774-93F1-E1C1-B30B-1A812192F6A1}"/>
              </a:ext>
            </a:extLst>
          </p:cNvPr>
          <p:cNvSpPr txBox="1">
            <a:spLocks noChangeArrowheads="1"/>
          </p:cNvSpPr>
          <p:nvPr/>
        </p:nvSpPr>
        <p:spPr bwMode="auto">
          <a:xfrm rot="20245549">
            <a:off x="2305727" y="4793607"/>
            <a:ext cx="9765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sz="2400">
                <a:solidFill>
                  <a:prstClr val="black"/>
                </a:solidFill>
                <a:latin typeface="Calibri" charset="0"/>
                <a:ea typeface="ＭＳ Ｐゴシック" charset="0"/>
                <a:cs typeface="ＭＳ Ｐゴシック" charset="0"/>
              </a:rPr>
              <a:t>e</a:t>
            </a:r>
            <a:r>
              <a:rPr lang="en-US" sz="2400" i="1" baseline="30000">
                <a:solidFill>
                  <a:prstClr val="black"/>
                </a:solidFill>
                <a:latin typeface="Calibri" charset="0"/>
                <a:ea typeface="ＭＳ Ｐゴシック" charset="0"/>
                <a:cs typeface="ＭＳ Ｐゴシック" charset="0"/>
              </a:rPr>
              <a:t>-i</a:t>
            </a:r>
            <a:r>
              <a:rPr lang="en-US" sz="2400" b="1" i="1" baseline="30000">
                <a:solidFill>
                  <a:prstClr val="black"/>
                </a:solidFill>
                <a:latin typeface="Calibri" charset="0"/>
                <a:ea typeface="ＭＳ Ｐゴシック" charset="0"/>
                <a:cs typeface="ＭＳ Ｐゴシック" charset="0"/>
              </a:rPr>
              <a:t>kr</a:t>
            </a:r>
            <a:r>
              <a:rPr lang="en-US" sz="2400" i="1" baseline="30000">
                <a:solidFill>
                  <a:prstClr val="black"/>
                </a:solidFill>
                <a:latin typeface="Calibri" charset="0"/>
                <a:ea typeface="ＭＳ Ｐゴシック" charset="0"/>
                <a:cs typeface="ＭＳ Ｐゴシック" charset="0"/>
              </a:rPr>
              <a:t>+i</a:t>
            </a:r>
            <a:r>
              <a:rPr lang="en-US" sz="2400" i="1" baseline="30000">
                <a:solidFill>
                  <a:prstClr val="black"/>
                </a:solidFill>
                <a:latin typeface="Symbol" charset="0"/>
                <a:ea typeface="ＭＳ Ｐゴシック" charset="0"/>
                <a:cs typeface="ＭＳ Ｐゴシック" charset="0"/>
              </a:rPr>
              <a:t>w</a:t>
            </a:r>
            <a:r>
              <a:rPr lang="en-US" sz="2400" i="1" baseline="30000">
                <a:solidFill>
                  <a:prstClr val="black"/>
                </a:solidFill>
                <a:latin typeface="Calibri" charset="0"/>
                <a:ea typeface="ＭＳ Ｐゴシック" charset="0"/>
                <a:cs typeface="ＭＳ Ｐゴシック" charset="0"/>
              </a:rPr>
              <a:t>t</a:t>
            </a:r>
          </a:p>
        </p:txBody>
      </p:sp>
      <p:sp>
        <p:nvSpPr>
          <p:cNvPr id="11293" name="Text Box 29">
            <a:extLst>
              <a:ext uri="{FF2B5EF4-FFF2-40B4-BE49-F238E27FC236}">
                <a16:creationId xmlns:a16="http://schemas.microsoft.com/office/drawing/2014/main" id="{7CC00156-7851-EEA1-7E5C-D3770355130F}"/>
              </a:ext>
            </a:extLst>
          </p:cNvPr>
          <p:cNvSpPr txBox="1">
            <a:spLocks noChangeArrowheads="1"/>
          </p:cNvSpPr>
          <p:nvPr/>
        </p:nvSpPr>
        <p:spPr bwMode="auto">
          <a:xfrm>
            <a:off x="5622905" y="5530851"/>
            <a:ext cx="79220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base">
              <a:spcBef>
                <a:spcPct val="0"/>
              </a:spcBef>
              <a:spcAft>
                <a:spcPct val="0"/>
              </a:spcAft>
              <a:defRPr/>
            </a:pPr>
            <a:r>
              <a:rPr lang="en-US" dirty="0" err="1">
                <a:solidFill>
                  <a:prstClr val="black"/>
                </a:solidFill>
                <a:latin typeface="Calibri" charset="0"/>
                <a:ea typeface="ＭＳ Ｐゴシック" charset="0"/>
                <a:cs typeface="ＭＳ Ｐゴシック" charset="0"/>
              </a:rPr>
              <a:t>e</a:t>
            </a:r>
            <a:r>
              <a:rPr lang="en-US" i="1" baseline="30000" dirty="0" err="1">
                <a:solidFill>
                  <a:prstClr val="black"/>
                </a:solidFill>
                <a:latin typeface="Calibri" charset="0"/>
                <a:ea typeface="ＭＳ Ｐゴシック" charset="0"/>
                <a:cs typeface="ＭＳ Ｐゴシック" charset="0"/>
              </a:rPr>
              <a:t>-i|</a:t>
            </a:r>
            <a:r>
              <a:rPr lang="en-US" b="1" i="1" baseline="30000" dirty="0" err="1">
                <a:solidFill>
                  <a:prstClr val="black"/>
                </a:solidFill>
                <a:latin typeface="Calibri" charset="0"/>
                <a:ea typeface="ＭＳ Ｐゴシック" charset="0"/>
                <a:cs typeface="ＭＳ Ｐゴシック" charset="0"/>
              </a:rPr>
              <a:t>k</a:t>
            </a:r>
            <a:r>
              <a:rPr lang="en-US" i="1" baseline="30000" dirty="0">
                <a:solidFill>
                  <a:prstClr val="black"/>
                </a:solidFill>
                <a:latin typeface="Calibri" charset="0"/>
                <a:ea typeface="ＭＳ Ｐゴシック" charset="0"/>
                <a:cs typeface="ＭＳ Ｐゴシック" charset="0"/>
              </a:rPr>
              <a:t>||</a:t>
            </a:r>
            <a:r>
              <a:rPr lang="en-US" b="1" i="1" baseline="30000" dirty="0">
                <a:solidFill>
                  <a:prstClr val="black"/>
                </a:solidFill>
                <a:latin typeface="Calibri" charset="0"/>
                <a:ea typeface="ＭＳ Ｐゴシック" charset="0"/>
                <a:cs typeface="ＭＳ Ｐゴシック" charset="0"/>
              </a:rPr>
              <a:t>r</a:t>
            </a:r>
            <a:r>
              <a:rPr lang="en-US" i="1" baseline="30000" dirty="0">
                <a:solidFill>
                  <a:prstClr val="black"/>
                </a:solidFill>
                <a:latin typeface="Calibri" charset="0"/>
                <a:ea typeface="ＭＳ Ｐゴシック" charset="0"/>
                <a:cs typeface="ＭＳ Ｐゴシック" charset="0"/>
              </a:rPr>
              <a:t>|</a:t>
            </a:r>
          </a:p>
          <a:p>
            <a:pPr algn="ct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r</a:t>
            </a:r>
          </a:p>
        </p:txBody>
      </p:sp>
      <p:sp>
        <p:nvSpPr>
          <p:cNvPr id="11294" name="Line 30">
            <a:extLst>
              <a:ext uri="{FF2B5EF4-FFF2-40B4-BE49-F238E27FC236}">
                <a16:creationId xmlns:a16="http://schemas.microsoft.com/office/drawing/2014/main" id="{F40371CD-38BD-F3E1-64BA-5E3A4207F207}"/>
              </a:ext>
            </a:extLst>
          </p:cNvPr>
          <p:cNvSpPr>
            <a:spLocks noChangeShapeType="1"/>
          </p:cNvSpPr>
          <p:nvPr/>
        </p:nvSpPr>
        <p:spPr bwMode="auto">
          <a:xfrm>
            <a:off x="5756275" y="5875338"/>
            <a:ext cx="533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8693" name="Slide Number Placeholder 1">
            <a:extLst>
              <a:ext uri="{FF2B5EF4-FFF2-40B4-BE49-F238E27FC236}">
                <a16:creationId xmlns:a16="http://schemas.microsoft.com/office/drawing/2014/main" id="{60F9D67A-9D3C-DAB6-0DE2-B727462F1B45}"/>
              </a:ext>
            </a:extLst>
          </p:cNvPr>
          <p:cNvSpPr txBox="1">
            <a:spLocks/>
          </p:cNvSpPr>
          <p:nvPr/>
        </p:nvSpPr>
        <p:spPr bwMode="auto">
          <a:xfrm>
            <a:off x="1727200" y="63436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fld id="{2734E3E7-9AA3-D945-8356-5E595BF045EF}" type="slidenum">
              <a:rPr lang="en-US" altLang="en-US" sz="1200">
                <a:solidFill>
                  <a:srgbClr val="898989"/>
                </a:solidFill>
              </a:rPr>
              <a:pPr defTabSz="457200" eaLnBrk="1" fontAlgn="base" hangingPunct="1">
                <a:spcBef>
                  <a:spcPct val="0"/>
                </a:spcBef>
                <a:spcAft>
                  <a:spcPct val="0"/>
                </a:spcAft>
              </a:pPr>
              <a:t>18</a:t>
            </a:fld>
            <a:endParaRPr lang="en-US" altLang="en-US" sz="1200">
              <a:solidFill>
                <a:srgbClr val="898989"/>
              </a:solidFill>
            </a:endParaRPr>
          </a:p>
        </p:txBody>
      </p:sp>
      <p:sp>
        <p:nvSpPr>
          <p:cNvPr id="24" name="Text Box 31">
            <a:extLst>
              <a:ext uri="{FF2B5EF4-FFF2-40B4-BE49-F238E27FC236}">
                <a16:creationId xmlns:a16="http://schemas.microsoft.com/office/drawing/2014/main" id="{98144F56-2481-8359-F58A-287D05C94383}"/>
              </a:ext>
            </a:extLst>
          </p:cNvPr>
          <p:cNvSpPr txBox="1">
            <a:spLocks noChangeArrowheads="1"/>
          </p:cNvSpPr>
          <p:nvPr/>
        </p:nvSpPr>
        <p:spPr bwMode="auto">
          <a:xfrm>
            <a:off x="7010400" y="3440113"/>
            <a:ext cx="3352800" cy="3122612"/>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Analytical solution!</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However:</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Solved for spherical particles</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Need to know the properties of dust particles:</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refractive index (Re and Im)</a:t>
            </a: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radii distributions</a:t>
            </a:r>
          </a:p>
        </p:txBody>
      </p:sp>
      <p:sp>
        <p:nvSpPr>
          <p:cNvPr id="2" name="Oval 1">
            <a:extLst>
              <a:ext uri="{FF2B5EF4-FFF2-40B4-BE49-F238E27FC236}">
                <a16:creationId xmlns:a16="http://schemas.microsoft.com/office/drawing/2014/main" id="{4ED74C86-23F6-8BF9-EC28-1FC813CF9FBF}"/>
              </a:ext>
            </a:extLst>
          </p:cNvPr>
          <p:cNvSpPr/>
          <p:nvPr/>
        </p:nvSpPr>
        <p:spPr>
          <a:xfrm>
            <a:off x="1658620" y="2360295"/>
            <a:ext cx="137160" cy="1371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46AEE2F3-F37D-5791-15C8-50A9449033D8}"/>
              </a:ext>
            </a:extLst>
          </p:cNvPr>
          <p:cNvCxnSpPr/>
          <p:nvPr/>
        </p:nvCxnSpPr>
        <p:spPr>
          <a:xfrm flipV="1">
            <a:off x="398649" y="2476500"/>
            <a:ext cx="1239651"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28694002-F5DC-B131-563B-806F9DE7C63A}"/>
              </a:ext>
            </a:extLst>
          </p:cNvPr>
          <p:cNvCxnSpPr>
            <a:cxnSpLocks/>
          </p:cNvCxnSpPr>
          <p:nvPr/>
        </p:nvCxnSpPr>
        <p:spPr>
          <a:xfrm flipV="1">
            <a:off x="1828800" y="1307307"/>
            <a:ext cx="990600" cy="10021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64D0C57-5E72-358A-0D58-3B3544BE3309}"/>
              </a:ext>
            </a:extLst>
          </p:cNvPr>
          <p:cNvCxnSpPr>
            <a:cxnSpLocks/>
          </p:cNvCxnSpPr>
          <p:nvPr/>
        </p:nvCxnSpPr>
        <p:spPr>
          <a:xfrm flipV="1">
            <a:off x="1875725" y="1808359"/>
            <a:ext cx="1324675" cy="577253"/>
          </a:xfrm>
          <a:prstGeom prst="line">
            <a:avLst/>
          </a:prstGeom>
          <a:ln w="12700">
            <a:prstDash val="sysDot"/>
          </a:ln>
        </p:spPr>
        <p:style>
          <a:lnRef idx="2">
            <a:schemeClr val="accent1"/>
          </a:lnRef>
          <a:fillRef idx="0">
            <a:schemeClr val="accent1"/>
          </a:fillRef>
          <a:effectRef idx="1">
            <a:schemeClr val="accent1"/>
          </a:effectRef>
          <a:fontRef idx="minor">
            <a:schemeClr val="tx1"/>
          </a:fontRef>
        </p:style>
      </p:cxnSp>
      <p:sp>
        <p:nvSpPr>
          <p:cNvPr id="12" name="Arc 11">
            <a:extLst>
              <a:ext uri="{FF2B5EF4-FFF2-40B4-BE49-F238E27FC236}">
                <a16:creationId xmlns:a16="http://schemas.microsoft.com/office/drawing/2014/main" id="{6B2FAC2F-3E8B-E9DF-1AC3-5150F9B90466}"/>
              </a:ext>
            </a:extLst>
          </p:cNvPr>
          <p:cNvSpPr/>
          <p:nvPr/>
        </p:nvSpPr>
        <p:spPr>
          <a:xfrm rot="1290322">
            <a:off x="2056562" y="1981994"/>
            <a:ext cx="283537" cy="24273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AE244D1C-A8E6-5995-0169-8D56A645C2D4}"/>
              </a:ext>
            </a:extLst>
          </p:cNvPr>
          <p:cNvSpPr txBox="1"/>
          <p:nvPr/>
        </p:nvSpPr>
        <p:spPr>
          <a:xfrm>
            <a:off x="2323963" y="1762403"/>
            <a:ext cx="304892" cy="369332"/>
          </a:xfrm>
          <a:prstGeom prst="rect">
            <a:avLst/>
          </a:prstGeom>
          <a:noFill/>
        </p:spPr>
        <p:txBody>
          <a:bodyPr wrap="none" rtlCol="0">
            <a:spAutoFit/>
          </a:bodyPr>
          <a:lstStyle/>
          <a:p>
            <a:r>
              <a:rPr lang="en-US" dirty="0">
                <a:latin typeface="Symbol" pitchFamily="2" charset="2"/>
              </a:rPr>
              <a:t>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15B6946A-2FEE-CE19-C3FE-6C07DAE50A84}"/>
              </a:ext>
            </a:extLst>
          </p:cNvPr>
          <p:cNvSpPr>
            <a:spLocks noGrp="1" noChangeArrowheads="1"/>
          </p:cNvSpPr>
          <p:nvPr>
            <p:ph type="title"/>
          </p:nvPr>
        </p:nvSpPr>
        <p:spPr>
          <a:xfrm>
            <a:off x="1524000" y="274638"/>
            <a:ext cx="9144000" cy="1143000"/>
          </a:xfrm>
        </p:spPr>
        <p:txBody>
          <a:bodyPr/>
          <a:lstStyle/>
          <a:p>
            <a:pPr eaLnBrk="1" hangingPunct="1"/>
            <a:r>
              <a:rPr lang="en-US" altLang="en-US">
                <a:ea typeface="ＭＳ Ｐゴシック" panose="020B0600070205080204" pitchFamily="34" charset="-128"/>
              </a:rPr>
              <a:t>Approximation to Mie scattering</a:t>
            </a:r>
          </a:p>
        </p:txBody>
      </p:sp>
      <p:pic>
        <p:nvPicPr>
          <p:cNvPr id="29698" name="Picture 3" descr="b_2">
            <a:extLst>
              <a:ext uri="{FF2B5EF4-FFF2-40B4-BE49-F238E27FC236}">
                <a16:creationId xmlns:a16="http://schemas.microsoft.com/office/drawing/2014/main" id="{7ADE6579-0E15-F447-2F42-C91B1A115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019" y="2776333"/>
            <a:ext cx="50863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B27A7CDF-571D-C2A8-921D-523D26FF977F}"/>
              </a:ext>
            </a:extLst>
          </p:cNvPr>
          <p:cNvSpPr txBox="1">
            <a:spLocks noChangeArrowheads="1"/>
          </p:cNvSpPr>
          <p:nvPr/>
        </p:nvSpPr>
        <p:spPr bwMode="auto">
          <a:xfrm>
            <a:off x="4119759" y="4794921"/>
            <a:ext cx="38985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f</a:t>
            </a:r>
            <a:r>
              <a:rPr lang="en-US" baseline="-25000">
                <a:solidFill>
                  <a:prstClr val="black"/>
                </a:solidFill>
                <a:latin typeface="Calibri" charset="0"/>
                <a:ea typeface="ＭＳ Ｐゴシック" charset="0"/>
                <a:cs typeface="ＭＳ Ｐゴシック" charset="0"/>
              </a:rPr>
              <a:t>SL</a:t>
            </a:r>
          </a:p>
        </p:txBody>
      </p:sp>
      <p:sp>
        <p:nvSpPr>
          <p:cNvPr id="223237" name="Line 5">
            <a:extLst>
              <a:ext uri="{FF2B5EF4-FFF2-40B4-BE49-F238E27FC236}">
                <a16:creationId xmlns:a16="http://schemas.microsoft.com/office/drawing/2014/main" id="{C09ACF6F-15E8-0B00-7833-5DEE2F531481}"/>
              </a:ext>
            </a:extLst>
          </p:cNvPr>
          <p:cNvSpPr>
            <a:spLocks noChangeShapeType="1"/>
          </p:cNvSpPr>
          <p:nvPr/>
        </p:nvSpPr>
        <p:spPr bwMode="auto">
          <a:xfrm flipV="1">
            <a:off x="4342009" y="4148808"/>
            <a:ext cx="0" cy="762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pic>
        <p:nvPicPr>
          <p:cNvPr id="29701" name="Picture 6" descr="form1">
            <a:extLst>
              <a:ext uri="{FF2B5EF4-FFF2-40B4-BE49-F238E27FC236}">
                <a16:creationId xmlns:a16="http://schemas.microsoft.com/office/drawing/2014/main" id="{49BB1AC7-2A2C-F9E6-C2C5-9AB1BDB5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806826"/>
            <a:ext cx="3276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descr="form2">
            <a:extLst>
              <a:ext uri="{FF2B5EF4-FFF2-40B4-BE49-F238E27FC236}">
                <a16:creationId xmlns:a16="http://schemas.microsoft.com/office/drawing/2014/main" id="{3881B08A-702F-8148-37B8-931BA77E7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667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0" name="Text Box 8">
            <a:extLst>
              <a:ext uri="{FF2B5EF4-FFF2-40B4-BE49-F238E27FC236}">
                <a16:creationId xmlns:a16="http://schemas.microsoft.com/office/drawing/2014/main" id="{9AE0640C-2993-CC0E-9099-7363DA90F770}"/>
              </a:ext>
            </a:extLst>
          </p:cNvPr>
          <p:cNvSpPr txBox="1">
            <a:spLocks noChangeArrowheads="1"/>
          </p:cNvSpPr>
          <p:nvPr/>
        </p:nvSpPr>
        <p:spPr bwMode="auto">
          <a:xfrm>
            <a:off x="7004050" y="2209800"/>
            <a:ext cx="150393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CC00"/>
                </a:solidFill>
                <a:latin typeface="Calibri" charset="0"/>
                <a:ea typeface="ＭＳ Ｐゴシック" charset="0"/>
                <a:cs typeface="ＭＳ Ｐゴシック" charset="0"/>
              </a:rPr>
              <a:t>Simplified Liu:</a:t>
            </a:r>
          </a:p>
        </p:txBody>
      </p:sp>
      <p:sp>
        <p:nvSpPr>
          <p:cNvPr id="223241" name="Text Box 9">
            <a:extLst>
              <a:ext uri="{FF2B5EF4-FFF2-40B4-BE49-F238E27FC236}">
                <a16:creationId xmlns:a16="http://schemas.microsoft.com/office/drawing/2014/main" id="{C28317B6-25B3-BBE0-25BC-A4D7A2F3D039}"/>
              </a:ext>
            </a:extLst>
          </p:cNvPr>
          <p:cNvSpPr txBox="1">
            <a:spLocks noChangeArrowheads="1"/>
          </p:cNvSpPr>
          <p:nvPr/>
        </p:nvSpPr>
        <p:spPr bwMode="auto">
          <a:xfrm>
            <a:off x="7010400" y="3352800"/>
            <a:ext cx="203684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00FF"/>
                </a:solidFill>
                <a:latin typeface="Calibri" charset="0"/>
                <a:ea typeface="ＭＳ Ｐゴシック" charset="0"/>
                <a:cs typeface="ＭＳ Ｐゴシック" charset="0"/>
              </a:rPr>
              <a:t>Henyey-Greenstein:</a:t>
            </a:r>
          </a:p>
        </p:txBody>
      </p:sp>
      <p:sp>
        <p:nvSpPr>
          <p:cNvPr id="223242" name="Text Box 10">
            <a:extLst>
              <a:ext uri="{FF2B5EF4-FFF2-40B4-BE49-F238E27FC236}">
                <a16:creationId xmlns:a16="http://schemas.microsoft.com/office/drawing/2014/main" id="{065D5DED-6E66-B647-4591-CDA00A9B8FEF}"/>
              </a:ext>
            </a:extLst>
          </p:cNvPr>
          <p:cNvSpPr txBox="1">
            <a:spLocks noChangeArrowheads="1"/>
          </p:cNvSpPr>
          <p:nvPr/>
        </p:nvSpPr>
        <p:spPr bwMode="auto">
          <a:xfrm>
            <a:off x="7010400" y="4572001"/>
            <a:ext cx="327660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457200" fontAlgn="base">
              <a:spcBef>
                <a:spcPct val="0"/>
              </a:spcBef>
              <a:spcAft>
                <a:spcPct val="0"/>
              </a:spcAft>
              <a:defRPr/>
            </a:pPr>
            <a:r>
              <a:rPr lang="en-US" dirty="0">
                <a:solidFill>
                  <a:srgbClr val="FF0000"/>
                </a:solidFill>
                <a:latin typeface="Calibri" charset="0"/>
                <a:ea typeface="ＭＳ Ｐゴシック" charset="0"/>
                <a:cs typeface="ＭＳ Ｐゴシック" charset="0"/>
              </a:rPr>
              <a:t>Mie:</a:t>
            </a:r>
          </a:p>
          <a:p>
            <a:pPr defTabSz="457200" fontAlgn="base">
              <a:spcBef>
                <a:spcPct val="0"/>
              </a:spcBef>
              <a:spcAft>
                <a:spcPct val="0"/>
              </a:spcAft>
              <a:defRPr/>
            </a:pPr>
            <a:endParaRPr lang="en-US" dirty="0">
              <a:solidFill>
                <a:srgbClr val="FF0000"/>
              </a:solidFill>
              <a:latin typeface="Calibri" charset="0"/>
              <a:ea typeface="ＭＳ Ｐゴシック" charset="0"/>
              <a:cs typeface="ＭＳ Ｐゴシック" charset="0"/>
            </a:endParaRPr>
          </a:p>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Describes scattering on acid, mineral, salt, and soot with concentrations and radii at SP collected in ice cores elsewhere in Antarctica</a:t>
            </a:r>
          </a:p>
        </p:txBody>
      </p:sp>
      <p:sp>
        <p:nvSpPr>
          <p:cNvPr id="3" name="Oval 2">
            <a:extLst>
              <a:ext uri="{FF2B5EF4-FFF2-40B4-BE49-F238E27FC236}">
                <a16:creationId xmlns:a16="http://schemas.microsoft.com/office/drawing/2014/main" id="{918DE3AD-523E-6281-EA56-6D1D5F06A60A}"/>
              </a:ext>
            </a:extLst>
          </p:cNvPr>
          <p:cNvSpPr/>
          <p:nvPr/>
        </p:nvSpPr>
        <p:spPr>
          <a:xfrm>
            <a:off x="1658620" y="2360295"/>
            <a:ext cx="137160" cy="1371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CB5BEE80-0CA9-EB0E-AFE1-CCF5D7F7E27A}"/>
              </a:ext>
            </a:extLst>
          </p:cNvPr>
          <p:cNvCxnSpPr/>
          <p:nvPr/>
        </p:nvCxnSpPr>
        <p:spPr>
          <a:xfrm flipV="1">
            <a:off x="398649" y="2476500"/>
            <a:ext cx="1239651"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D66DE6F8-1AD0-13A9-5F11-7A80B56ECA93}"/>
              </a:ext>
            </a:extLst>
          </p:cNvPr>
          <p:cNvCxnSpPr>
            <a:cxnSpLocks/>
          </p:cNvCxnSpPr>
          <p:nvPr/>
        </p:nvCxnSpPr>
        <p:spPr>
          <a:xfrm flipV="1">
            <a:off x="1828800" y="1307307"/>
            <a:ext cx="990600" cy="10021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D99D09B-7BAA-9582-26D1-521E8E84FF0F}"/>
              </a:ext>
            </a:extLst>
          </p:cNvPr>
          <p:cNvCxnSpPr>
            <a:cxnSpLocks/>
          </p:cNvCxnSpPr>
          <p:nvPr/>
        </p:nvCxnSpPr>
        <p:spPr>
          <a:xfrm flipV="1">
            <a:off x="1875725" y="1808359"/>
            <a:ext cx="1324675" cy="577253"/>
          </a:xfrm>
          <a:prstGeom prst="line">
            <a:avLst/>
          </a:prstGeom>
          <a:ln w="12700">
            <a:prstDash val="sysDot"/>
          </a:ln>
        </p:spPr>
        <p:style>
          <a:lnRef idx="2">
            <a:schemeClr val="accent1"/>
          </a:lnRef>
          <a:fillRef idx="0">
            <a:schemeClr val="accent1"/>
          </a:fillRef>
          <a:effectRef idx="1">
            <a:schemeClr val="accent1"/>
          </a:effectRef>
          <a:fontRef idx="minor">
            <a:schemeClr val="tx1"/>
          </a:fontRef>
        </p:style>
      </p:cxnSp>
      <p:sp>
        <p:nvSpPr>
          <p:cNvPr id="7" name="Arc 6">
            <a:extLst>
              <a:ext uri="{FF2B5EF4-FFF2-40B4-BE49-F238E27FC236}">
                <a16:creationId xmlns:a16="http://schemas.microsoft.com/office/drawing/2014/main" id="{D62CB5B2-D37C-0907-B4B2-1734399A2D96}"/>
              </a:ext>
            </a:extLst>
          </p:cNvPr>
          <p:cNvSpPr/>
          <p:nvPr/>
        </p:nvSpPr>
        <p:spPr>
          <a:xfrm rot="1290322">
            <a:off x="2056562" y="1981994"/>
            <a:ext cx="283537" cy="24273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1FC7AA1E-552D-9809-C461-5790090DEA6E}"/>
              </a:ext>
            </a:extLst>
          </p:cNvPr>
          <p:cNvSpPr txBox="1"/>
          <p:nvPr/>
        </p:nvSpPr>
        <p:spPr>
          <a:xfrm>
            <a:off x="2323963" y="1762403"/>
            <a:ext cx="304892" cy="369332"/>
          </a:xfrm>
          <a:prstGeom prst="rect">
            <a:avLst/>
          </a:prstGeom>
          <a:noFill/>
        </p:spPr>
        <p:txBody>
          <a:bodyPr wrap="none" rtlCol="0">
            <a:spAutoFit/>
          </a:bodyPr>
          <a:lstStyle/>
          <a:p>
            <a:r>
              <a:rPr lang="en-US" dirty="0">
                <a:latin typeface="Symbol" pitchFamily="2" charset="2"/>
              </a:rPr>
              <a:t>q</a:t>
            </a:r>
          </a:p>
        </p:txBody>
      </p:sp>
      <p:pic>
        <p:nvPicPr>
          <p:cNvPr id="2" name="Picture 1">
            <a:extLst>
              <a:ext uri="{FF2B5EF4-FFF2-40B4-BE49-F238E27FC236}">
                <a16:creationId xmlns:a16="http://schemas.microsoft.com/office/drawing/2014/main" id="{5ADBCA8F-3FEA-1E29-8989-7B88C4A95AA1}"/>
              </a:ext>
            </a:extLst>
          </p:cNvPr>
          <p:cNvPicPr>
            <a:picLocks noChangeAspect="1"/>
          </p:cNvPicPr>
          <p:nvPr/>
        </p:nvPicPr>
        <p:blipFill rotWithShape="1">
          <a:blip r:embed="rId5"/>
          <a:srcRect t="37248" b="36361"/>
          <a:stretch/>
        </p:blipFill>
        <p:spPr>
          <a:xfrm rot="5400000">
            <a:off x="8818908" y="3602823"/>
            <a:ext cx="5345212" cy="656702"/>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B5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5">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6" descr="IceCube 86_black-cut.pdf">
            <a:extLst>
              <a:ext uri="{FF2B5EF4-FFF2-40B4-BE49-F238E27FC236}">
                <a16:creationId xmlns:a16="http://schemas.microsoft.com/office/drawing/2014/main" id="{E0065F0D-17EF-F74F-ACCF-83369815CE2F}"/>
              </a:ext>
            </a:extLst>
          </p:cNvPr>
          <p:cNvPicPr>
            <a:picLocks noChangeAspect="1"/>
          </p:cNvPicPr>
          <p:nvPr/>
        </p:nvPicPr>
        <p:blipFill>
          <a:blip r:embed="rId2">
            <a:extLst>
              <a:ext uri="{28A0092B-C50C-407E-A947-70E740481C1C}">
                <a14:useLocalDpi xmlns:a14="http://schemas.microsoft.com/office/drawing/2010/main" val="0"/>
              </a:ext>
            </a:extLst>
          </a:blip>
          <a:srcRect b="9831"/>
          <a:stretch>
            <a:fillRect/>
          </a:stretch>
        </p:blipFill>
        <p:spPr bwMode="auto">
          <a:xfrm>
            <a:off x="818437" y="1180439"/>
            <a:ext cx="6253058" cy="44965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Icecube-0809-Mark_Krasberg-0011.jpg">
            <a:extLst>
              <a:ext uri="{FF2B5EF4-FFF2-40B4-BE49-F238E27FC236}">
                <a16:creationId xmlns:a16="http://schemas.microsoft.com/office/drawing/2014/main" id="{D706BC41-9940-724A-8705-6F39D87B8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883059" y="1248900"/>
            <a:ext cx="3502643" cy="19702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A3CF59C-7A29-7643-9AE3-702A43078044}"/>
              </a:ext>
            </a:extLst>
          </p:cNvPr>
          <p:cNvPicPr>
            <a:picLocks noChangeAspect="1"/>
          </p:cNvPicPr>
          <p:nvPr/>
        </p:nvPicPr>
        <p:blipFill>
          <a:blip r:embed="rId4"/>
          <a:stretch>
            <a:fillRect/>
          </a:stretch>
        </p:blipFill>
        <p:spPr>
          <a:xfrm>
            <a:off x="7883059" y="4558821"/>
            <a:ext cx="3502643" cy="1383543"/>
          </a:xfrm>
          <a:prstGeom prst="rect">
            <a:avLst/>
          </a:prstGeom>
        </p:spPr>
      </p:pic>
      <p:sp>
        <p:nvSpPr>
          <p:cNvPr id="8" name="Oval 7">
            <a:extLst>
              <a:ext uri="{FF2B5EF4-FFF2-40B4-BE49-F238E27FC236}">
                <a16:creationId xmlns:a16="http://schemas.microsoft.com/office/drawing/2014/main" id="{77F6A048-2423-6444-9E2B-F44A2EE5436F}"/>
              </a:ext>
            </a:extLst>
          </p:cNvPr>
          <p:cNvSpPr/>
          <p:nvPr/>
        </p:nvSpPr>
        <p:spPr>
          <a:xfrm>
            <a:off x="3390563" y="3697835"/>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0087B46-71A8-7D45-869C-CEE55B1B322F}"/>
              </a:ext>
            </a:extLst>
          </p:cNvPr>
          <p:cNvSpPr/>
          <p:nvPr/>
        </p:nvSpPr>
        <p:spPr>
          <a:xfrm>
            <a:off x="3390563" y="4282257"/>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A9EC656E-63AD-F54F-9E68-F5E38A598264}"/>
              </a:ext>
            </a:extLst>
          </p:cNvPr>
          <p:cNvCxnSpPr>
            <a:cxnSpLocks/>
            <a:stCxn id="8" idx="2"/>
            <a:endCxn id="22" idx="2"/>
          </p:cNvCxnSpPr>
          <p:nvPr/>
        </p:nvCxnSpPr>
        <p:spPr>
          <a:xfrm>
            <a:off x="3390563"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78DE0-D8B2-C043-B130-594A80237994}"/>
              </a:ext>
            </a:extLst>
          </p:cNvPr>
          <p:cNvCxnSpPr>
            <a:cxnSpLocks/>
          </p:cNvCxnSpPr>
          <p:nvPr/>
        </p:nvCxnSpPr>
        <p:spPr>
          <a:xfrm>
            <a:off x="3660950"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C3363C9-1F3F-4640-A886-5D88E68DDE46}"/>
              </a:ext>
            </a:extLst>
          </p:cNvPr>
          <p:cNvCxnSpPr>
            <a:cxnSpLocks/>
          </p:cNvCxnSpPr>
          <p:nvPr/>
        </p:nvCxnSpPr>
        <p:spPr>
          <a:xfrm flipV="1">
            <a:off x="3657600" y="3585886"/>
            <a:ext cx="855406" cy="454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AB60E25-B57C-6B4A-839C-48C3F8ADB28B}"/>
              </a:ext>
            </a:extLst>
          </p:cNvPr>
          <p:cNvSpPr txBox="1"/>
          <p:nvPr/>
        </p:nvSpPr>
        <p:spPr>
          <a:xfrm>
            <a:off x="4515797" y="3378137"/>
            <a:ext cx="182133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AMANDA (turned off in 2009)</a:t>
            </a:r>
            <a:b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19 strings, 677 optical sensors</a:t>
            </a:r>
          </a:p>
        </p:txBody>
      </p:sp>
      <p:sp>
        <p:nvSpPr>
          <p:cNvPr id="3" name="TextBox 2">
            <a:extLst>
              <a:ext uri="{FF2B5EF4-FFF2-40B4-BE49-F238E27FC236}">
                <a16:creationId xmlns:a16="http://schemas.microsoft.com/office/drawing/2014/main" id="{7F267D8B-07F3-5953-DE2C-68E7FE59FB87}"/>
              </a:ext>
            </a:extLst>
          </p:cNvPr>
          <p:cNvSpPr txBox="1"/>
          <p:nvPr/>
        </p:nvSpPr>
        <p:spPr>
          <a:xfrm>
            <a:off x="4629508" y="6130820"/>
            <a:ext cx="2929713" cy="646331"/>
          </a:xfrm>
          <a:prstGeom prst="rect">
            <a:avLst/>
          </a:prstGeom>
          <a:solidFill>
            <a:schemeClr val="bg1">
              <a:lumMod val="85000"/>
            </a:schemeClr>
          </a:solidFill>
          <a:ln>
            <a:solidFill>
              <a:schemeClr val="accent1"/>
            </a:solidFill>
          </a:ln>
          <a:effectLst>
            <a:glow rad="63500">
              <a:schemeClr val="accent1">
                <a:satMod val="175000"/>
                <a:alpha val="40000"/>
              </a:schemeClr>
            </a:glo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Dmitry </a:t>
            </a:r>
            <a:r>
              <a:rPr kumimoji="0" lang="en-US" sz="1800" b="0" i="1" u="none" strike="noStrike" kern="1200" cap="none" spc="0" normalizeH="0" baseline="0" noProof="0" dirty="0" err="1">
                <a:ln>
                  <a:noFill/>
                </a:ln>
                <a:solidFill>
                  <a:srgbClr val="002060"/>
                </a:solidFill>
                <a:effectLst/>
                <a:uLnTx/>
                <a:uFillTx/>
                <a:latin typeface="Calibri" panose="020F0502020204030204"/>
                <a:ea typeface="+mn-ea"/>
                <a:cs typeface="+mn-cs"/>
              </a:rPr>
              <a:t>Chirkin</a:t>
            </a: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 UW Madison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002060"/>
                </a:solidFill>
                <a:effectLst/>
                <a:uLnTx/>
                <a:uFillTx/>
                <a:latin typeface="Calibri" panose="020F0502020204030204"/>
                <a:ea typeface="+mn-ea"/>
                <a:cs typeface="+mn-cs"/>
              </a:rPr>
              <a:t>IceCube</a:t>
            </a: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 summer school 2025</a:t>
            </a:r>
          </a:p>
        </p:txBody>
      </p:sp>
      <p:sp>
        <p:nvSpPr>
          <p:cNvPr id="6" name="TextBox 5">
            <a:extLst>
              <a:ext uri="{FF2B5EF4-FFF2-40B4-BE49-F238E27FC236}">
                <a16:creationId xmlns:a16="http://schemas.microsoft.com/office/drawing/2014/main" id="{2A5B7F76-3F64-B65C-E437-57E732D98162}"/>
              </a:ext>
            </a:extLst>
          </p:cNvPr>
          <p:cNvSpPr txBox="1"/>
          <p:nvPr/>
        </p:nvSpPr>
        <p:spPr>
          <a:xfrm>
            <a:off x="3871168" y="204004"/>
            <a:ext cx="4446410" cy="461665"/>
          </a:xfrm>
          <a:prstGeom prst="rect">
            <a:avLst/>
          </a:prstGeom>
          <a:solidFill>
            <a:schemeClr val="bg1">
              <a:lumMod val="85000"/>
            </a:schemeClr>
          </a:solidFill>
          <a:ln>
            <a:solidFill>
              <a:schemeClr val="accent1"/>
            </a:solidFill>
          </a:ln>
          <a:effectLst>
            <a:glow rad="63500">
              <a:schemeClr val="accent1">
                <a:alpha val="40000"/>
              </a:schemeClr>
            </a:glo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IceCube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calibration: ice properties</a:t>
            </a:r>
          </a:p>
        </p:txBody>
      </p:sp>
      <p:sp>
        <p:nvSpPr>
          <p:cNvPr id="11" name="Oval 10">
            <a:extLst>
              <a:ext uri="{FF2B5EF4-FFF2-40B4-BE49-F238E27FC236}">
                <a16:creationId xmlns:a16="http://schemas.microsoft.com/office/drawing/2014/main" id="{079AFF34-C73A-73BA-E07D-0B9A5D691A99}"/>
              </a:ext>
            </a:extLst>
          </p:cNvPr>
          <p:cNvSpPr/>
          <p:nvPr/>
        </p:nvSpPr>
        <p:spPr>
          <a:xfrm>
            <a:off x="3440758" y="2926586"/>
            <a:ext cx="167414" cy="7050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7DAD4F-8863-3D3D-4ECA-5F2C0E3348EB}"/>
              </a:ext>
            </a:extLst>
          </p:cNvPr>
          <p:cNvSpPr/>
          <p:nvPr/>
        </p:nvSpPr>
        <p:spPr>
          <a:xfrm>
            <a:off x="3440757" y="3138443"/>
            <a:ext cx="167414" cy="7050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C158418-A10A-E97F-98BD-9130E29AA72C}"/>
              </a:ext>
            </a:extLst>
          </p:cNvPr>
          <p:cNvCxnSpPr>
            <a:stCxn id="11" idx="2"/>
            <a:endCxn id="12" idx="2"/>
          </p:cNvCxnSpPr>
          <p:nvPr/>
        </p:nvCxnSpPr>
        <p:spPr>
          <a:xfrm flipH="1">
            <a:off x="3440757" y="2961837"/>
            <a:ext cx="1" cy="21185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049FB8-AE69-AF27-E006-70888F2A471C}"/>
              </a:ext>
            </a:extLst>
          </p:cNvPr>
          <p:cNvCxnSpPr>
            <a:cxnSpLocks/>
            <a:stCxn id="11" idx="6"/>
            <a:endCxn id="12" idx="6"/>
          </p:cNvCxnSpPr>
          <p:nvPr/>
        </p:nvCxnSpPr>
        <p:spPr>
          <a:xfrm flipH="1">
            <a:off x="3608171" y="2961837"/>
            <a:ext cx="1" cy="21185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2C1699A-6686-931E-9B80-243E4B44EB89}"/>
              </a:ext>
            </a:extLst>
          </p:cNvPr>
          <p:cNvSpPr txBox="1"/>
          <p:nvPr/>
        </p:nvSpPr>
        <p:spPr>
          <a:xfrm>
            <a:off x="4560987" y="2234018"/>
            <a:ext cx="853119" cy="261610"/>
          </a:xfrm>
          <a:prstGeom prst="rect">
            <a:avLst/>
          </a:prstGeom>
          <a:noFill/>
        </p:spPr>
        <p:txBody>
          <a:bodyPr wrap="none" rtlCol="0">
            <a:spAutoFit/>
          </a:bodyPr>
          <a:lstStyle/>
          <a:p>
            <a:r>
              <a:rPr lang="en-US" sz="1100" dirty="0">
                <a:solidFill>
                  <a:schemeClr val="bg1"/>
                </a:solidFill>
              </a:rPr>
              <a:t>AMANDA-A</a:t>
            </a:r>
          </a:p>
        </p:txBody>
      </p:sp>
      <p:cxnSp>
        <p:nvCxnSpPr>
          <p:cNvPr id="29" name="Straight Connector 28">
            <a:extLst>
              <a:ext uri="{FF2B5EF4-FFF2-40B4-BE49-F238E27FC236}">
                <a16:creationId xmlns:a16="http://schemas.microsoft.com/office/drawing/2014/main" id="{F1C5BADF-91ED-6EB0-894B-AE0B05EBBB00}"/>
              </a:ext>
            </a:extLst>
          </p:cNvPr>
          <p:cNvCxnSpPr>
            <a:cxnSpLocks/>
            <a:stCxn id="26" idx="1"/>
          </p:cNvCxnSpPr>
          <p:nvPr/>
        </p:nvCxnSpPr>
        <p:spPr>
          <a:xfrm flipH="1">
            <a:off x="3657600" y="2364823"/>
            <a:ext cx="903387" cy="597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806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7" name="Group 15">
            <a:extLst>
              <a:ext uri="{FF2B5EF4-FFF2-40B4-BE49-F238E27FC236}">
                <a16:creationId xmlns:a16="http://schemas.microsoft.com/office/drawing/2014/main" id="{B1510B58-104F-B14F-8212-136436F6DB5D}"/>
              </a:ext>
            </a:extLst>
          </p:cNvPr>
          <p:cNvGrpSpPr>
            <a:grpSpLocks/>
          </p:cNvGrpSpPr>
          <p:nvPr/>
        </p:nvGrpSpPr>
        <p:grpSpPr bwMode="auto">
          <a:xfrm>
            <a:off x="3660147" y="901700"/>
            <a:ext cx="5449887" cy="5054600"/>
            <a:chOff x="5181600" y="3651250"/>
            <a:chExt cx="3505200" cy="3206750"/>
          </a:xfrm>
        </p:grpSpPr>
        <p:pic>
          <p:nvPicPr>
            <p:cNvPr id="31750" name="Picture 28">
              <a:extLst>
                <a:ext uri="{FF2B5EF4-FFF2-40B4-BE49-F238E27FC236}">
                  <a16:creationId xmlns:a16="http://schemas.microsoft.com/office/drawing/2014/main" id="{3F9FA56B-70C3-0B4D-884B-D463BAA79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651250"/>
              <a:ext cx="3505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Oval 8">
              <a:extLst>
                <a:ext uri="{FF2B5EF4-FFF2-40B4-BE49-F238E27FC236}">
                  <a16:creationId xmlns:a16="http://schemas.microsoft.com/office/drawing/2014/main" id="{E02BF8C0-6AFC-C142-BE1C-1EE120B82A68}"/>
                </a:ext>
              </a:extLst>
            </p:cNvPr>
            <p:cNvSpPr>
              <a:spLocks noChangeArrowheads="1"/>
            </p:cNvSpPr>
            <p:nvPr/>
          </p:nvSpPr>
          <p:spPr bwMode="auto">
            <a:xfrm>
              <a:off x="8393112" y="4668837"/>
              <a:ext cx="152400" cy="1524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2" name="Oval 9">
              <a:extLst>
                <a:ext uri="{FF2B5EF4-FFF2-40B4-BE49-F238E27FC236}">
                  <a16:creationId xmlns:a16="http://schemas.microsoft.com/office/drawing/2014/main" id="{0304BC01-4A5B-E743-BDAF-F32A8C36A57D}"/>
                </a:ext>
              </a:extLst>
            </p:cNvPr>
            <p:cNvSpPr>
              <a:spLocks noChangeArrowheads="1"/>
            </p:cNvSpPr>
            <p:nvPr/>
          </p:nvSpPr>
          <p:spPr bwMode="auto">
            <a:xfrm>
              <a:off x="7696200" y="4256087"/>
              <a:ext cx="152400" cy="152400"/>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3" name="Oval 10">
              <a:extLst>
                <a:ext uri="{FF2B5EF4-FFF2-40B4-BE49-F238E27FC236}">
                  <a16:creationId xmlns:a16="http://schemas.microsoft.com/office/drawing/2014/main" id="{F54FC7EE-48E9-9C4A-BE49-D347A8C012B2}"/>
                </a:ext>
              </a:extLst>
            </p:cNvPr>
            <p:cNvSpPr>
              <a:spLocks noChangeArrowheads="1"/>
            </p:cNvSpPr>
            <p:nvPr/>
          </p:nvSpPr>
          <p:spPr bwMode="auto">
            <a:xfrm>
              <a:off x="8054975" y="5584825"/>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4" name="Oval 11">
              <a:extLst>
                <a:ext uri="{FF2B5EF4-FFF2-40B4-BE49-F238E27FC236}">
                  <a16:creationId xmlns:a16="http://schemas.microsoft.com/office/drawing/2014/main" id="{FC6BB800-0CF0-3E4F-B89D-FD0C3CEC2191}"/>
                </a:ext>
              </a:extLst>
            </p:cNvPr>
            <p:cNvSpPr>
              <a:spLocks noChangeArrowheads="1"/>
            </p:cNvSpPr>
            <p:nvPr/>
          </p:nvSpPr>
          <p:spPr bwMode="auto">
            <a:xfrm>
              <a:off x="6030912" y="4811712"/>
              <a:ext cx="152400" cy="1524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5" name="Oval 12">
              <a:extLst>
                <a:ext uri="{FF2B5EF4-FFF2-40B4-BE49-F238E27FC236}">
                  <a16:creationId xmlns:a16="http://schemas.microsoft.com/office/drawing/2014/main" id="{07090836-D3D2-684E-8AC5-C1F594AD58C4}"/>
                </a:ext>
              </a:extLst>
            </p:cNvPr>
            <p:cNvSpPr>
              <a:spLocks noChangeArrowheads="1"/>
            </p:cNvSpPr>
            <p:nvPr/>
          </p:nvSpPr>
          <p:spPr bwMode="auto">
            <a:xfrm>
              <a:off x="6999287" y="6030912"/>
              <a:ext cx="1524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6" name="Oval 13">
              <a:extLst>
                <a:ext uri="{FF2B5EF4-FFF2-40B4-BE49-F238E27FC236}">
                  <a16:creationId xmlns:a16="http://schemas.microsoft.com/office/drawing/2014/main" id="{0F79AD94-2A98-5C4E-82ED-6144A219AB72}"/>
                </a:ext>
              </a:extLst>
            </p:cNvPr>
            <p:cNvSpPr>
              <a:spLocks noChangeArrowheads="1"/>
            </p:cNvSpPr>
            <p:nvPr/>
          </p:nvSpPr>
          <p:spPr bwMode="auto">
            <a:xfrm>
              <a:off x="6575425" y="6367462"/>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7" name="Oval 24">
              <a:extLst>
                <a:ext uri="{FF2B5EF4-FFF2-40B4-BE49-F238E27FC236}">
                  <a16:creationId xmlns:a16="http://schemas.microsoft.com/office/drawing/2014/main" id="{A8679272-1E9E-1141-8B61-213C40B3064A}"/>
                </a:ext>
              </a:extLst>
            </p:cNvPr>
            <p:cNvSpPr>
              <a:spLocks noChangeArrowheads="1"/>
            </p:cNvSpPr>
            <p:nvPr/>
          </p:nvSpPr>
          <p:spPr bwMode="auto">
            <a:xfrm>
              <a:off x="5921375" y="5943600"/>
              <a:ext cx="152400" cy="152400"/>
            </a:xfrm>
            <a:prstGeom prst="ellipse">
              <a:avLst/>
            </a:prstGeom>
            <a:solidFill>
              <a:srgbClr val="99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8" name="Oval 25">
              <a:extLst>
                <a:ext uri="{FF2B5EF4-FFF2-40B4-BE49-F238E27FC236}">
                  <a16:creationId xmlns:a16="http://schemas.microsoft.com/office/drawing/2014/main" id="{3FC8A90B-B589-004A-84F9-3C541FEE043E}"/>
                </a:ext>
              </a:extLst>
            </p:cNvPr>
            <p:cNvSpPr>
              <a:spLocks noChangeArrowheads="1"/>
            </p:cNvSpPr>
            <p:nvPr/>
          </p:nvSpPr>
          <p:spPr bwMode="auto">
            <a:xfrm>
              <a:off x="7042150" y="5181600"/>
              <a:ext cx="152400" cy="152400"/>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pic>
        <p:nvPicPr>
          <p:cNvPr id="31748" name="Picture 22">
            <a:extLst>
              <a:ext uri="{FF2B5EF4-FFF2-40B4-BE49-F238E27FC236}">
                <a16:creationId xmlns:a16="http://schemas.microsoft.com/office/drawing/2014/main" id="{E553971D-302E-2543-B0D2-231410FDF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752349" y="2423113"/>
            <a:ext cx="586740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6" name="Group 4">
            <a:extLst>
              <a:ext uri="{FF2B5EF4-FFF2-40B4-BE49-F238E27FC236}">
                <a16:creationId xmlns:a16="http://schemas.microsoft.com/office/drawing/2014/main" id="{96042771-900C-0546-A7B9-1A39104A7F23}"/>
              </a:ext>
            </a:extLst>
          </p:cNvPr>
          <p:cNvGrpSpPr>
            <a:grpSpLocks/>
          </p:cNvGrpSpPr>
          <p:nvPr/>
        </p:nvGrpSpPr>
        <p:grpSpPr bwMode="auto">
          <a:xfrm>
            <a:off x="159734" y="903655"/>
            <a:ext cx="3275656" cy="5054600"/>
            <a:chOff x="1219200" y="0"/>
            <a:chExt cx="6705600" cy="6858000"/>
          </a:xfrm>
        </p:grpSpPr>
        <p:sp>
          <p:nvSpPr>
            <p:cNvPr id="3" name="Rectangle 2">
              <a:extLst>
                <a:ext uri="{FF2B5EF4-FFF2-40B4-BE49-F238E27FC236}">
                  <a16:creationId xmlns:a16="http://schemas.microsoft.com/office/drawing/2014/main" id="{6E752BEA-A821-9A44-A606-442BC61A54F6}"/>
                </a:ext>
              </a:extLst>
            </p:cNvPr>
            <p:cNvSpPr txBox="1">
              <a:spLocks noChangeArrowheads="1"/>
            </p:cNvSpPr>
            <p:nvPr/>
          </p:nvSpPr>
          <p:spPr bwMode="auto">
            <a:xfrm>
              <a:off x="1219200" y="0"/>
              <a:ext cx="6705600" cy="685800"/>
            </a:xfrm>
            <a:prstGeom prst="rect">
              <a:avLst/>
            </a:prstGeom>
            <a:solidFill>
              <a:srgbClr val="333333"/>
            </a:solidFill>
            <a:ln>
              <a:noFill/>
            </a:ln>
            <a:effectLst/>
            <a:extLst>
              <a:ext uri="{FAA26D3D-D897-4be2-8F04-BA451C77F1D7}"/>
              <a:ext uri="{91240B29-F687-4f45-9708-019B960494DF}"/>
              <a:ext uri="{AF507438-7753-43e0-B8FC-AC1667EBCBE1}"/>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CC"/>
                  </a:solidFill>
                  <a:effectLst/>
                  <a:uLnTx/>
                  <a:uFillTx/>
                  <a:latin typeface="Aptos Display" panose="02110004020202020204"/>
                  <a:ea typeface="+mj-ea"/>
                  <a:cs typeface="+mj-cs"/>
                </a:rPr>
                <a:t>Dust logger</a:t>
              </a:r>
            </a:p>
          </p:txBody>
        </p:sp>
        <p:pic>
          <p:nvPicPr>
            <p:cNvPr id="31760" name="Picture 3" descr="dustlogger">
              <a:extLst>
                <a:ext uri="{FF2B5EF4-FFF2-40B4-BE49-F238E27FC236}">
                  <a16:creationId xmlns:a16="http://schemas.microsoft.com/office/drawing/2014/main" id="{9AD31BA3-94ED-DB48-AC8E-FA1B5E874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501" b="5379"/>
            <a:stretch>
              <a:fillRect/>
            </a:stretch>
          </p:blipFill>
          <p:spPr bwMode="auto">
            <a:xfrm>
              <a:off x="1219200" y="703263"/>
              <a:ext cx="6705600" cy="6154737"/>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sp>
        <p:nvSpPr>
          <p:cNvPr id="22" name="Title 1">
            <a:extLst>
              <a:ext uri="{FF2B5EF4-FFF2-40B4-BE49-F238E27FC236}">
                <a16:creationId xmlns:a16="http://schemas.microsoft.com/office/drawing/2014/main" id="{6F3495D2-99F6-8741-A6CB-0A0447CE9344}"/>
              </a:ext>
            </a:extLst>
          </p:cNvPr>
          <p:cNvSpPr>
            <a:spLocks noGrp="1"/>
          </p:cNvSpPr>
          <p:nvPr>
            <p:ph type="title"/>
          </p:nvPr>
        </p:nvSpPr>
        <p:spPr>
          <a:xfrm>
            <a:off x="1981200" y="0"/>
            <a:ext cx="8229600" cy="852488"/>
          </a:xfrm>
        </p:spPr>
        <p:txBody>
          <a:bodyPr/>
          <a:lstStyle/>
          <a:p>
            <a:pPr algn="ctr"/>
            <a:r>
              <a:rPr lang="en-US" altLang="en-US" dirty="0">
                <a:ea typeface="ＭＳ Ｐゴシック" panose="020B0600070205080204" pitchFamily="34" charset="-128"/>
              </a:rPr>
              <a:t>Dust logger mapping of the ice tilt</a:t>
            </a:r>
          </a:p>
        </p:txBody>
      </p:sp>
      <p:sp>
        <p:nvSpPr>
          <p:cNvPr id="9" name="TextBox 8">
            <a:extLst>
              <a:ext uri="{FF2B5EF4-FFF2-40B4-BE49-F238E27FC236}">
                <a16:creationId xmlns:a16="http://schemas.microsoft.com/office/drawing/2014/main" id="{F2BF6CBB-4945-5F43-9289-15B51A856127}"/>
              </a:ext>
            </a:extLst>
          </p:cNvPr>
          <p:cNvSpPr txBox="1"/>
          <p:nvPr/>
        </p:nvSpPr>
        <p:spPr>
          <a:xfrm>
            <a:off x="925422" y="6146737"/>
            <a:ext cx="7819233" cy="646331"/>
          </a:xfrm>
          <a:prstGeom prst="rect">
            <a:avLst/>
          </a:prstGeom>
          <a:solidFill>
            <a:schemeClr val="bg1">
              <a:lumMod val="85000"/>
            </a:schemeClr>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ice layers (i.e. layers of ice with similar optical properties) change in depth by as much as 60 m when going from NE to SW corners of the detector </a:t>
            </a:r>
          </a:p>
        </p:txBody>
      </p:sp>
      <p:sp>
        <p:nvSpPr>
          <p:cNvPr id="18" name="Line 8">
            <a:extLst>
              <a:ext uri="{FF2B5EF4-FFF2-40B4-BE49-F238E27FC236}">
                <a16:creationId xmlns:a16="http://schemas.microsoft.com/office/drawing/2014/main" id="{1C9861B7-EBB0-3C4C-BF59-F5960CEDD194}"/>
              </a:ext>
            </a:extLst>
          </p:cNvPr>
          <p:cNvSpPr>
            <a:spLocks noChangeShapeType="1"/>
          </p:cNvSpPr>
          <p:nvPr/>
        </p:nvSpPr>
        <p:spPr bwMode="auto">
          <a:xfrm flipV="1">
            <a:off x="8802973" y="4036883"/>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Line 9">
            <a:extLst>
              <a:ext uri="{FF2B5EF4-FFF2-40B4-BE49-F238E27FC236}">
                <a16:creationId xmlns:a16="http://schemas.microsoft.com/office/drawing/2014/main" id="{491F4AFA-F429-7148-A1EE-109BB8524601}"/>
              </a:ext>
            </a:extLst>
          </p:cNvPr>
          <p:cNvSpPr>
            <a:spLocks noChangeShapeType="1"/>
          </p:cNvSpPr>
          <p:nvPr/>
        </p:nvSpPr>
        <p:spPr bwMode="auto">
          <a:xfrm>
            <a:off x="8421973" y="441788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Box 10">
            <a:extLst>
              <a:ext uri="{FF2B5EF4-FFF2-40B4-BE49-F238E27FC236}">
                <a16:creationId xmlns:a16="http://schemas.microsoft.com/office/drawing/2014/main" id="{CF09984F-5957-D240-93F0-4E70FDA7BA52}"/>
              </a:ext>
            </a:extLst>
          </p:cNvPr>
          <p:cNvSpPr txBox="1">
            <a:spLocks noChangeArrowheads="1"/>
          </p:cNvSpPr>
          <p:nvPr/>
        </p:nvSpPr>
        <p:spPr bwMode="auto">
          <a:xfrm>
            <a:off x="8660099" y="3779709"/>
            <a:ext cx="2936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a:t>
            </a:r>
          </a:p>
        </p:txBody>
      </p:sp>
      <p:sp>
        <p:nvSpPr>
          <p:cNvPr id="21" name="Text Box 11">
            <a:extLst>
              <a:ext uri="{FF2B5EF4-FFF2-40B4-BE49-F238E27FC236}">
                <a16:creationId xmlns:a16="http://schemas.microsoft.com/office/drawing/2014/main" id="{0BD9684B-491E-1146-B51C-0B339E0BA32E}"/>
              </a:ext>
            </a:extLst>
          </p:cNvPr>
          <p:cNvSpPr txBox="1">
            <a:spLocks noChangeArrowheads="1"/>
          </p:cNvSpPr>
          <p:nvPr/>
        </p:nvSpPr>
        <p:spPr bwMode="auto">
          <a:xfrm>
            <a:off x="9139523" y="427024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E</a:t>
            </a:r>
          </a:p>
        </p:txBody>
      </p:sp>
      <p:sp>
        <p:nvSpPr>
          <p:cNvPr id="23" name="Line 12">
            <a:extLst>
              <a:ext uri="{FF2B5EF4-FFF2-40B4-BE49-F238E27FC236}">
                <a16:creationId xmlns:a16="http://schemas.microsoft.com/office/drawing/2014/main" id="{478B519C-55CC-7A4A-AFF2-EFEE37E5232F}"/>
              </a:ext>
            </a:extLst>
          </p:cNvPr>
          <p:cNvSpPr>
            <a:spLocks noChangeShapeType="1"/>
          </p:cNvSpPr>
          <p:nvPr/>
        </p:nvSpPr>
        <p:spPr bwMode="auto">
          <a:xfrm flipH="1" flipV="1">
            <a:off x="8564848" y="4132133"/>
            <a:ext cx="457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Line 16">
            <a:extLst>
              <a:ext uri="{FF2B5EF4-FFF2-40B4-BE49-F238E27FC236}">
                <a16:creationId xmlns:a16="http://schemas.microsoft.com/office/drawing/2014/main" id="{8F0CC62A-78E4-B84D-99B0-3676AECD9BCF}"/>
              </a:ext>
            </a:extLst>
          </p:cNvPr>
          <p:cNvSpPr>
            <a:spLocks noChangeShapeType="1"/>
          </p:cNvSpPr>
          <p:nvPr/>
        </p:nvSpPr>
        <p:spPr bwMode="auto">
          <a:xfrm flipH="1">
            <a:off x="8409272" y="4054346"/>
            <a:ext cx="762001" cy="7386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Text Box 14">
            <a:extLst>
              <a:ext uri="{FF2B5EF4-FFF2-40B4-BE49-F238E27FC236}">
                <a16:creationId xmlns:a16="http://schemas.microsoft.com/office/drawing/2014/main" id="{49E37DBE-9C92-1040-B990-0FEC8EE21DD1}"/>
              </a:ext>
            </a:extLst>
          </p:cNvPr>
          <p:cNvSpPr txBox="1">
            <a:spLocks noChangeArrowheads="1"/>
          </p:cNvSpPr>
          <p:nvPr/>
        </p:nvSpPr>
        <p:spPr bwMode="auto">
          <a:xfrm>
            <a:off x="8251231" y="4798883"/>
            <a:ext cx="1083560" cy="73866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ice layer tilt direction: 225</a:t>
            </a:r>
            <a:r>
              <a:rPr kumimoji="0" lang="en-US" altLang="en-US" sz="14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SW</a:t>
            </a:r>
          </a:p>
        </p:txBody>
      </p:sp>
    </p:spTree>
    <p:extLst>
      <p:ext uri="{BB962C8B-B14F-4D97-AF65-F5344CB8AC3E}">
        <p14:creationId xmlns:p14="http://schemas.microsoft.com/office/powerpoint/2010/main" val="652429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7" name="Group 15">
            <a:extLst>
              <a:ext uri="{FF2B5EF4-FFF2-40B4-BE49-F238E27FC236}">
                <a16:creationId xmlns:a16="http://schemas.microsoft.com/office/drawing/2014/main" id="{B1510B58-104F-B14F-8212-136436F6DB5D}"/>
              </a:ext>
            </a:extLst>
          </p:cNvPr>
          <p:cNvGrpSpPr>
            <a:grpSpLocks/>
          </p:cNvGrpSpPr>
          <p:nvPr/>
        </p:nvGrpSpPr>
        <p:grpSpPr bwMode="auto">
          <a:xfrm>
            <a:off x="3660147" y="901700"/>
            <a:ext cx="5449887" cy="5054600"/>
            <a:chOff x="5181600" y="3651250"/>
            <a:chExt cx="3505200" cy="3206750"/>
          </a:xfrm>
        </p:grpSpPr>
        <p:pic>
          <p:nvPicPr>
            <p:cNvPr id="31750" name="Picture 28">
              <a:extLst>
                <a:ext uri="{FF2B5EF4-FFF2-40B4-BE49-F238E27FC236}">
                  <a16:creationId xmlns:a16="http://schemas.microsoft.com/office/drawing/2014/main" id="{3F9FA56B-70C3-0B4D-884B-D463BAA79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651250"/>
              <a:ext cx="3505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Oval 8">
              <a:extLst>
                <a:ext uri="{FF2B5EF4-FFF2-40B4-BE49-F238E27FC236}">
                  <a16:creationId xmlns:a16="http://schemas.microsoft.com/office/drawing/2014/main" id="{E02BF8C0-6AFC-C142-BE1C-1EE120B82A68}"/>
                </a:ext>
              </a:extLst>
            </p:cNvPr>
            <p:cNvSpPr>
              <a:spLocks noChangeArrowheads="1"/>
            </p:cNvSpPr>
            <p:nvPr/>
          </p:nvSpPr>
          <p:spPr bwMode="auto">
            <a:xfrm>
              <a:off x="8393112" y="4668837"/>
              <a:ext cx="152400" cy="1524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2" name="Oval 9">
              <a:extLst>
                <a:ext uri="{FF2B5EF4-FFF2-40B4-BE49-F238E27FC236}">
                  <a16:creationId xmlns:a16="http://schemas.microsoft.com/office/drawing/2014/main" id="{0304BC01-4A5B-E743-BDAF-F32A8C36A57D}"/>
                </a:ext>
              </a:extLst>
            </p:cNvPr>
            <p:cNvSpPr>
              <a:spLocks noChangeArrowheads="1"/>
            </p:cNvSpPr>
            <p:nvPr/>
          </p:nvSpPr>
          <p:spPr bwMode="auto">
            <a:xfrm>
              <a:off x="7696200" y="4256087"/>
              <a:ext cx="152400" cy="152400"/>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3" name="Oval 10">
              <a:extLst>
                <a:ext uri="{FF2B5EF4-FFF2-40B4-BE49-F238E27FC236}">
                  <a16:creationId xmlns:a16="http://schemas.microsoft.com/office/drawing/2014/main" id="{F54FC7EE-48E9-9C4A-BE49-D347A8C012B2}"/>
                </a:ext>
              </a:extLst>
            </p:cNvPr>
            <p:cNvSpPr>
              <a:spLocks noChangeArrowheads="1"/>
            </p:cNvSpPr>
            <p:nvPr/>
          </p:nvSpPr>
          <p:spPr bwMode="auto">
            <a:xfrm>
              <a:off x="8054975" y="5584825"/>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4" name="Oval 11">
              <a:extLst>
                <a:ext uri="{FF2B5EF4-FFF2-40B4-BE49-F238E27FC236}">
                  <a16:creationId xmlns:a16="http://schemas.microsoft.com/office/drawing/2014/main" id="{FC6BB800-0CF0-3E4F-B89D-FD0C3CEC2191}"/>
                </a:ext>
              </a:extLst>
            </p:cNvPr>
            <p:cNvSpPr>
              <a:spLocks noChangeArrowheads="1"/>
            </p:cNvSpPr>
            <p:nvPr/>
          </p:nvSpPr>
          <p:spPr bwMode="auto">
            <a:xfrm>
              <a:off x="6030912" y="4811712"/>
              <a:ext cx="152400" cy="1524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5" name="Oval 12">
              <a:extLst>
                <a:ext uri="{FF2B5EF4-FFF2-40B4-BE49-F238E27FC236}">
                  <a16:creationId xmlns:a16="http://schemas.microsoft.com/office/drawing/2014/main" id="{07090836-D3D2-684E-8AC5-C1F594AD58C4}"/>
                </a:ext>
              </a:extLst>
            </p:cNvPr>
            <p:cNvSpPr>
              <a:spLocks noChangeArrowheads="1"/>
            </p:cNvSpPr>
            <p:nvPr/>
          </p:nvSpPr>
          <p:spPr bwMode="auto">
            <a:xfrm>
              <a:off x="6999287" y="6030912"/>
              <a:ext cx="1524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6" name="Oval 13">
              <a:extLst>
                <a:ext uri="{FF2B5EF4-FFF2-40B4-BE49-F238E27FC236}">
                  <a16:creationId xmlns:a16="http://schemas.microsoft.com/office/drawing/2014/main" id="{0F79AD94-2A98-5C4E-82ED-6144A219AB72}"/>
                </a:ext>
              </a:extLst>
            </p:cNvPr>
            <p:cNvSpPr>
              <a:spLocks noChangeArrowheads="1"/>
            </p:cNvSpPr>
            <p:nvPr/>
          </p:nvSpPr>
          <p:spPr bwMode="auto">
            <a:xfrm>
              <a:off x="6575425" y="6367462"/>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7" name="Oval 24">
              <a:extLst>
                <a:ext uri="{FF2B5EF4-FFF2-40B4-BE49-F238E27FC236}">
                  <a16:creationId xmlns:a16="http://schemas.microsoft.com/office/drawing/2014/main" id="{A8679272-1E9E-1141-8B61-213C40B3064A}"/>
                </a:ext>
              </a:extLst>
            </p:cNvPr>
            <p:cNvSpPr>
              <a:spLocks noChangeArrowheads="1"/>
            </p:cNvSpPr>
            <p:nvPr/>
          </p:nvSpPr>
          <p:spPr bwMode="auto">
            <a:xfrm>
              <a:off x="5921375" y="5943600"/>
              <a:ext cx="152400" cy="152400"/>
            </a:xfrm>
            <a:prstGeom prst="ellipse">
              <a:avLst/>
            </a:prstGeom>
            <a:solidFill>
              <a:srgbClr val="99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8" name="Oval 25">
              <a:extLst>
                <a:ext uri="{FF2B5EF4-FFF2-40B4-BE49-F238E27FC236}">
                  <a16:creationId xmlns:a16="http://schemas.microsoft.com/office/drawing/2014/main" id="{3FC8A90B-B589-004A-84F9-3C541FEE043E}"/>
                </a:ext>
              </a:extLst>
            </p:cNvPr>
            <p:cNvSpPr>
              <a:spLocks noChangeArrowheads="1"/>
            </p:cNvSpPr>
            <p:nvPr/>
          </p:nvSpPr>
          <p:spPr bwMode="auto">
            <a:xfrm>
              <a:off x="7042150" y="5181600"/>
              <a:ext cx="152400" cy="152400"/>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pic>
        <p:nvPicPr>
          <p:cNvPr id="31748" name="Picture 22">
            <a:extLst>
              <a:ext uri="{FF2B5EF4-FFF2-40B4-BE49-F238E27FC236}">
                <a16:creationId xmlns:a16="http://schemas.microsoft.com/office/drawing/2014/main" id="{E553971D-302E-2543-B0D2-231410FDF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752349" y="2423113"/>
            <a:ext cx="586740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6" name="Group 4">
            <a:extLst>
              <a:ext uri="{FF2B5EF4-FFF2-40B4-BE49-F238E27FC236}">
                <a16:creationId xmlns:a16="http://schemas.microsoft.com/office/drawing/2014/main" id="{96042771-900C-0546-A7B9-1A39104A7F23}"/>
              </a:ext>
            </a:extLst>
          </p:cNvPr>
          <p:cNvGrpSpPr>
            <a:grpSpLocks/>
          </p:cNvGrpSpPr>
          <p:nvPr/>
        </p:nvGrpSpPr>
        <p:grpSpPr bwMode="auto">
          <a:xfrm>
            <a:off x="159734" y="903655"/>
            <a:ext cx="3275656" cy="5054600"/>
            <a:chOff x="1219200" y="0"/>
            <a:chExt cx="6705600" cy="6858000"/>
          </a:xfrm>
        </p:grpSpPr>
        <p:sp>
          <p:nvSpPr>
            <p:cNvPr id="3" name="Rectangle 2">
              <a:extLst>
                <a:ext uri="{FF2B5EF4-FFF2-40B4-BE49-F238E27FC236}">
                  <a16:creationId xmlns:a16="http://schemas.microsoft.com/office/drawing/2014/main" id="{6E752BEA-A821-9A44-A606-442BC61A54F6}"/>
                </a:ext>
              </a:extLst>
            </p:cNvPr>
            <p:cNvSpPr txBox="1">
              <a:spLocks noChangeArrowheads="1"/>
            </p:cNvSpPr>
            <p:nvPr/>
          </p:nvSpPr>
          <p:spPr bwMode="auto">
            <a:xfrm>
              <a:off x="1219200" y="0"/>
              <a:ext cx="6705600" cy="685800"/>
            </a:xfrm>
            <a:prstGeom prst="rect">
              <a:avLst/>
            </a:prstGeom>
            <a:solidFill>
              <a:srgbClr val="333333"/>
            </a:solidFill>
            <a:ln>
              <a:noFill/>
            </a:ln>
            <a:effectLst/>
            <a:extLst>
              <a:ext uri="{FAA26D3D-D897-4be2-8F04-BA451C77F1D7}"/>
              <a:ext uri="{91240B29-F687-4f45-9708-019B960494DF}"/>
              <a:ext uri="{AF507438-7753-43e0-B8FC-AC1667EBCBE1}"/>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CC"/>
                  </a:solidFill>
                  <a:effectLst/>
                  <a:uLnTx/>
                  <a:uFillTx/>
                  <a:latin typeface="Aptos Display" panose="02110004020202020204"/>
                  <a:ea typeface="+mj-ea"/>
                  <a:cs typeface="+mj-cs"/>
                </a:rPr>
                <a:t>Dust logger</a:t>
              </a:r>
            </a:p>
          </p:txBody>
        </p:sp>
        <p:pic>
          <p:nvPicPr>
            <p:cNvPr id="31760" name="Picture 3" descr="dustlogger">
              <a:extLst>
                <a:ext uri="{FF2B5EF4-FFF2-40B4-BE49-F238E27FC236}">
                  <a16:creationId xmlns:a16="http://schemas.microsoft.com/office/drawing/2014/main" id="{9AD31BA3-94ED-DB48-AC8E-FA1B5E874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501" b="5379"/>
            <a:stretch>
              <a:fillRect/>
            </a:stretch>
          </p:blipFill>
          <p:spPr bwMode="auto">
            <a:xfrm>
              <a:off x="1219200" y="703263"/>
              <a:ext cx="6705600" cy="6154737"/>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sp>
        <p:nvSpPr>
          <p:cNvPr id="22" name="Title 1">
            <a:extLst>
              <a:ext uri="{FF2B5EF4-FFF2-40B4-BE49-F238E27FC236}">
                <a16:creationId xmlns:a16="http://schemas.microsoft.com/office/drawing/2014/main" id="{6F3495D2-99F6-8741-A6CB-0A0447CE9344}"/>
              </a:ext>
            </a:extLst>
          </p:cNvPr>
          <p:cNvSpPr>
            <a:spLocks noGrp="1"/>
          </p:cNvSpPr>
          <p:nvPr>
            <p:ph type="title"/>
          </p:nvPr>
        </p:nvSpPr>
        <p:spPr>
          <a:xfrm>
            <a:off x="1981200" y="0"/>
            <a:ext cx="8229600" cy="852488"/>
          </a:xfrm>
        </p:spPr>
        <p:txBody>
          <a:bodyPr/>
          <a:lstStyle/>
          <a:p>
            <a:pPr algn="ctr"/>
            <a:r>
              <a:rPr lang="en-US" altLang="en-US" dirty="0">
                <a:ea typeface="ＭＳ Ｐゴシック" panose="020B0600070205080204" pitchFamily="34" charset="-128"/>
              </a:rPr>
              <a:t>Dust logger mapping of the ice tilt</a:t>
            </a:r>
          </a:p>
        </p:txBody>
      </p:sp>
      <p:sp>
        <p:nvSpPr>
          <p:cNvPr id="9" name="TextBox 8">
            <a:extLst>
              <a:ext uri="{FF2B5EF4-FFF2-40B4-BE49-F238E27FC236}">
                <a16:creationId xmlns:a16="http://schemas.microsoft.com/office/drawing/2014/main" id="{F2BF6CBB-4945-5F43-9289-15B51A856127}"/>
              </a:ext>
            </a:extLst>
          </p:cNvPr>
          <p:cNvSpPr txBox="1"/>
          <p:nvPr/>
        </p:nvSpPr>
        <p:spPr>
          <a:xfrm>
            <a:off x="925422" y="6146737"/>
            <a:ext cx="7819233" cy="646331"/>
          </a:xfrm>
          <a:prstGeom prst="rect">
            <a:avLst/>
          </a:prstGeom>
          <a:solidFill>
            <a:schemeClr val="bg1">
              <a:lumMod val="85000"/>
            </a:schemeClr>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ice layers (i.e. layers of ice with similar optical properties) change in depth by as much as 60 m when going from NE to SW corners of the detector </a:t>
            </a:r>
          </a:p>
        </p:txBody>
      </p:sp>
      <p:sp>
        <p:nvSpPr>
          <p:cNvPr id="18" name="Line 8">
            <a:extLst>
              <a:ext uri="{FF2B5EF4-FFF2-40B4-BE49-F238E27FC236}">
                <a16:creationId xmlns:a16="http://schemas.microsoft.com/office/drawing/2014/main" id="{1C9861B7-EBB0-3C4C-BF59-F5960CEDD194}"/>
              </a:ext>
            </a:extLst>
          </p:cNvPr>
          <p:cNvSpPr>
            <a:spLocks noChangeShapeType="1"/>
          </p:cNvSpPr>
          <p:nvPr/>
        </p:nvSpPr>
        <p:spPr bwMode="auto">
          <a:xfrm flipV="1">
            <a:off x="8802973" y="4036883"/>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Line 9">
            <a:extLst>
              <a:ext uri="{FF2B5EF4-FFF2-40B4-BE49-F238E27FC236}">
                <a16:creationId xmlns:a16="http://schemas.microsoft.com/office/drawing/2014/main" id="{491F4AFA-F429-7148-A1EE-109BB8524601}"/>
              </a:ext>
            </a:extLst>
          </p:cNvPr>
          <p:cNvSpPr>
            <a:spLocks noChangeShapeType="1"/>
          </p:cNvSpPr>
          <p:nvPr/>
        </p:nvSpPr>
        <p:spPr bwMode="auto">
          <a:xfrm>
            <a:off x="8421973" y="441788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Box 10">
            <a:extLst>
              <a:ext uri="{FF2B5EF4-FFF2-40B4-BE49-F238E27FC236}">
                <a16:creationId xmlns:a16="http://schemas.microsoft.com/office/drawing/2014/main" id="{CF09984F-5957-D240-93F0-4E70FDA7BA52}"/>
              </a:ext>
            </a:extLst>
          </p:cNvPr>
          <p:cNvSpPr txBox="1">
            <a:spLocks noChangeArrowheads="1"/>
          </p:cNvSpPr>
          <p:nvPr/>
        </p:nvSpPr>
        <p:spPr bwMode="auto">
          <a:xfrm>
            <a:off x="8660099" y="3779709"/>
            <a:ext cx="2936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a:t>
            </a:r>
          </a:p>
        </p:txBody>
      </p:sp>
      <p:sp>
        <p:nvSpPr>
          <p:cNvPr id="21" name="Text Box 11">
            <a:extLst>
              <a:ext uri="{FF2B5EF4-FFF2-40B4-BE49-F238E27FC236}">
                <a16:creationId xmlns:a16="http://schemas.microsoft.com/office/drawing/2014/main" id="{0BD9684B-491E-1146-B51C-0B339E0BA32E}"/>
              </a:ext>
            </a:extLst>
          </p:cNvPr>
          <p:cNvSpPr txBox="1">
            <a:spLocks noChangeArrowheads="1"/>
          </p:cNvSpPr>
          <p:nvPr/>
        </p:nvSpPr>
        <p:spPr bwMode="auto">
          <a:xfrm>
            <a:off x="9139523" y="427024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E</a:t>
            </a:r>
          </a:p>
        </p:txBody>
      </p:sp>
      <p:sp>
        <p:nvSpPr>
          <p:cNvPr id="23" name="Line 12">
            <a:extLst>
              <a:ext uri="{FF2B5EF4-FFF2-40B4-BE49-F238E27FC236}">
                <a16:creationId xmlns:a16="http://schemas.microsoft.com/office/drawing/2014/main" id="{478B519C-55CC-7A4A-AFF2-EFEE37E5232F}"/>
              </a:ext>
            </a:extLst>
          </p:cNvPr>
          <p:cNvSpPr>
            <a:spLocks noChangeShapeType="1"/>
          </p:cNvSpPr>
          <p:nvPr/>
        </p:nvSpPr>
        <p:spPr bwMode="auto">
          <a:xfrm flipH="1" flipV="1">
            <a:off x="8564848" y="4132133"/>
            <a:ext cx="457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Line 16">
            <a:extLst>
              <a:ext uri="{FF2B5EF4-FFF2-40B4-BE49-F238E27FC236}">
                <a16:creationId xmlns:a16="http://schemas.microsoft.com/office/drawing/2014/main" id="{8F0CC62A-78E4-B84D-99B0-3676AECD9BCF}"/>
              </a:ext>
            </a:extLst>
          </p:cNvPr>
          <p:cNvSpPr>
            <a:spLocks noChangeShapeType="1"/>
          </p:cNvSpPr>
          <p:nvPr/>
        </p:nvSpPr>
        <p:spPr bwMode="auto">
          <a:xfrm flipH="1">
            <a:off x="8409272" y="4054346"/>
            <a:ext cx="762001" cy="7386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Text Box 14">
            <a:extLst>
              <a:ext uri="{FF2B5EF4-FFF2-40B4-BE49-F238E27FC236}">
                <a16:creationId xmlns:a16="http://schemas.microsoft.com/office/drawing/2014/main" id="{49E37DBE-9C92-1040-B990-0FEC8EE21DD1}"/>
              </a:ext>
            </a:extLst>
          </p:cNvPr>
          <p:cNvSpPr txBox="1">
            <a:spLocks noChangeArrowheads="1"/>
          </p:cNvSpPr>
          <p:nvPr/>
        </p:nvSpPr>
        <p:spPr bwMode="auto">
          <a:xfrm>
            <a:off x="8251231" y="4798883"/>
            <a:ext cx="1083560" cy="73866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ice layer tilt direction: 225</a:t>
            </a:r>
            <a:r>
              <a:rPr kumimoji="0" lang="en-US" altLang="en-US" sz="14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SW</a:t>
            </a:r>
          </a:p>
        </p:txBody>
      </p:sp>
      <p:pic>
        <p:nvPicPr>
          <p:cNvPr id="5" name="Picture 4" descr="A paper with text and images&#10;&#10;Description automatically generated with medium confidence">
            <a:extLst>
              <a:ext uri="{FF2B5EF4-FFF2-40B4-BE49-F238E27FC236}">
                <a16:creationId xmlns:a16="http://schemas.microsoft.com/office/drawing/2014/main" id="{7FF85B68-C274-EAE3-4F30-1916618D1A98}"/>
              </a:ext>
            </a:extLst>
          </p:cNvPr>
          <p:cNvPicPr>
            <a:picLocks noChangeAspect="1"/>
          </p:cNvPicPr>
          <p:nvPr/>
        </p:nvPicPr>
        <p:blipFill>
          <a:blip r:embed="rId5"/>
          <a:stretch>
            <a:fillRect/>
          </a:stretch>
        </p:blipFill>
        <p:spPr>
          <a:xfrm>
            <a:off x="3505013" y="671855"/>
            <a:ext cx="4439158" cy="6191265"/>
          </a:xfrm>
          <a:prstGeom prst="rect">
            <a:avLst/>
          </a:prstGeom>
        </p:spPr>
      </p:pic>
      <p:sp>
        <p:nvSpPr>
          <p:cNvPr id="2" name="TextBox 1">
            <a:extLst>
              <a:ext uri="{FF2B5EF4-FFF2-40B4-BE49-F238E27FC236}">
                <a16:creationId xmlns:a16="http://schemas.microsoft.com/office/drawing/2014/main" id="{75D218D1-5604-1D64-EBF3-D9690FED197A}"/>
              </a:ext>
            </a:extLst>
          </p:cNvPr>
          <p:cNvSpPr txBox="1"/>
          <p:nvPr/>
        </p:nvSpPr>
        <p:spPr>
          <a:xfrm>
            <a:off x="6891458" y="1295298"/>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2013</a:t>
            </a:r>
          </a:p>
        </p:txBody>
      </p:sp>
    </p:spTree>
    <p:extLst>
      <p:ext uri="{BB962C8B-B14F-4D97-AF65-F5344CB8AC3E}">
        <p14:creationId xmlns:p14="http://schemas.microsoft.com/office/powerpoint/2010/main" val="1830597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07BF133C-B70B-AF44-9DE7-FEF5CAB419B3}"/>
              </a:ext>
            </a:extLst>
          </p:cNvPr>
          <p:cNvPicPr>
            <a:picLocks noChangeAspect="1"/>
          </p:cNvPicPr>
          <p:nvPr/>
        </p:nvPicPr>
        <p:blipFill>
          <a:blip r:embed="rId2">
            <a:extLst>
              <a:ext uri="{28A0092B-C50C-407E-A947-70E740481C1C}">
                <a14:useLocalDpi xmlns:a14="http://schemas.microsoft.com/office/drawing/2010/main" val="0"/>
              </a:ext>
            </a:extLst>
          </a:blip>
          <a:srcRect l="9209" t="9776" r="10172" b="8617"/>
          <a:stretch>
            <a:fillRect/>
          </a:stretch>
        </p:blipFill>
        <p:spPr bwMode="auto">
          <a:xfrm>
            <a:off x="526743" y="762204"/>
            <a:ext cx="737235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4B685280-4ACF-984A-B2CC-83D8F1713606}"/>
              </a:ext>
            </a:extLst>
          </p:cNvPr>
          <p:cNvCxnSpPr>
            <a:cxnSpLocks/>
          </p:cNvCxnSpPr>
          <p:nvPr/>
        </p:nvCxnSpPr>
        <p:spPr bwMode="auto">
          <a:xfrm flipH="1">
            <a:off x="2515881" y="830466"/>
            <a:ext cx="0" cy="5867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F4E477AE-79BD-6E4D-83F4-37A4A0AB237C}"/>
              </a:ext>
            </a:extLst>
          </p:cNvPr>
          <p:cNvCxnSpPr>
            <a:cxnSpLocks/>
          </p:cNvCxnSpPr>
          <p:nvPr/>
        </p:nvCxnSpPr>
        <p:spPr bwMode="auto">
          <a:xfrm flipH="1">
            <a:off x="6160781" y="830466"/>
            <a:ext cx="0" cy="5867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56957880-5674-B44C-82BF-1D9BD87FBD1A}"/>
              </a:ext>
            </a:extLst>
          </p:cNvPr>
          <p:cNvCxnSpPr>
            <a:cxnSpLocks noChangeShapeType="1"/>
          </p:cNvCxnSpPr>
          <p:nvPr/>
        </p:nvCxnSpPr>
        <p:spPr bwMode="auto">
          <a:xfrm>
            <a:off x="2515881" y="6697866"/>
            <a:ext cx="3644900" cy="0"/>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845" name="TextBox 24">
            <a:extLst>
              <a:ext uri="{FF2B5EF4-FFF2-40B4-BE49-F238E27FC236}">
                <a16:creationId xmlns:a16="http://schemas.microsoft.com/office/drawing/2014/main" id="{4B2D0036-5BB9-3048-AC85-5C4C5175515B}"/>
              </a:ext>
            </a:extLst>
          </p:cNvPr>
          <p:cNvSpPr txBox="1">
            <a:spLocks noChangeArrowheads="1"/>
          </p:cNvSpPr>
          <p:nvPr/>
        </p:nvSpPr>
        <p:spPr bwMode="auto">
          <a:xfrm>
            <a:off x="3154056" y="6401005"/>
            <a:ext cx="23669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fit region (inside detector)</a:t>
            </a:r>
          </a:p>
        </p:txBody>
      </p:sp>
      <p:cxnSp>
        <p:nvCxnSpPr>
          <p:cNvPr id="26" name="Straight Arrow Connector 25">
            <a:extLst>
              <a:ext uri="{FF2B5EF4-FFF2-40B4-BE49-F238E27FC236}">
                <a16:creationId xmlns:a16="http://schemas.microsoft.com/office/drawing/2014/main" id="{41AE21D6-350B-8646-9FD7-C4BCBA4B8D58}"/>
              </a:ext>
            </a:extLst>
          </p:cNvPr>
          <p:cNvCxnSpPr>
            <a:cxnSpLocks noChangeShapeType="1"/>
          </p:cNvCxnSpPr>
          <p:nvPr/>
        </p:nvCxnSpPr>
        <p:spPr bwMode="auto">
          <a:xfrm flipH="1">
            <a:off x="6160782" y="6697866"/>
            <a:ext cx="129698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Arrow Connector 26">
            <a:extLst>
              <a:ext uri="{FF2B5EF4-FFF2-40B4-BE49-F238E27FC236}">
                <a16:creationId xmlns:a16="http://schemas.microsoft.com/office/drawing/2014/main" id="{96C14DE2-9684-984D-BF43-7478DDDBC16B}"/>
              </a:ext>
            </a:extLst>
          </p:cNvPr>
          <p:cNvCxnSpPr>
            <a:cxnSpLocks noChangeShapeType="1"/>
          </p:cNvCxnSpPr>
          <p:nvPr/>
        </p:nvCxnSpPr>
        <p:spPr bwMode="auto">
          <a:xfrm>
            <a:off x="1134757" y="6697866"/>
            <a:ext cx="1381125"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848" name="TextBox 27">
            <a:extLst>
              <a:ext uri="{FF2B5EF4-FFF2-40B4-BE49-F238E27FC236}">
                <a16:creationId xmlns:a16="http://schemas.microsoft.com/office/drawing/2014/main" id="{586D93A5-6857-324F-AD26-222196E37729}"/>
              </a:ext>
            </a:extLst>
          </p:cNvPr>
          <p:cNvSpPr txBox="1">
            <a:spLocks noChangeArrowheads="1"/>
          </p:cNvSpPr>
          <p:nvPr/>
        </p:nvSpPr>
        <p:spPr bwMode="auto">
          <a:xfrm>
            <a:off x="569606" y="6391480"/>
            <a:ext cx="1884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extrapolation region</a:t>
            </a:r>
          </a:p>
        </p:txBody>
      </p:sp>
      <p:sp>
        <p:nvSpPr>
          <p:cNvPr id="35849" name="TextBox 28">
            <a:extLst>
              <a:ext uri="{FF2B5EF4-FFF2-40B4-BE49-F238E27FC236}">
                <a16:creationId xmlns:a16="http://schemas.microsoft.com/office/drawing/2014/main" id="{A9801F48-8136-054D-886D-77072E9E45FB}"/>
              </a:ext>
            </a:extLst>
          </p:cNvPr>
          <p:cNvSpPr txBox="1">
            <a:spLocks noChangeArrowheads="1"/>
          </p:cNvSpPr>
          <p:nvPr/>
        </p:nvSpPr>
        <p:spPr bwMode="auto">
          <a:xfrm>
            <a:off x="6205231" y="6401005"/>
            <a:ext cx="1693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(outside detector)</a:t>
            </a:r>
          </a:p>
        </p:txBody>
      </p:sp>
      <p:sp>
        <p:nvSpPr>
          <p:cNvPr id="35850" name="TextBox 29">
            <a:extLst>
              <a:ext uri="{FF2B5EF4-FFF2-40B4-BE49-F238E27FC236}">
                <a16:creationId xmlns:a16="http://schemas.microsoft.com/office/drawing/2014/main" id="{91478777-A18D-BD4E-AAD4-7450743147FA}"/>
              </a:ext>
            </a:extLst>
          </p:cNvPr>
          <p:cNvSpPr txBox="1">
            <a:spLocks noChangeArrowheads="1"/>
          </p:cNvSpPr>
          <p:nvPr/>
        </p:nvSpPr>
        <p:spPr bwMode="auto">
          <a:xfrm>
            <a:off x="1152066" y="652666"/>
            <a:ext cx="2794000" cy="369332"/>
          </a:xfrm>
          <a:prstGeom prst="rect">
            <a:avLst/>
          </a:prstGeom>
          <a:solidFill>
            <a:schemeClr val="bg1">
              <a:lumMod val="85000"/>
            </a:schemeClr>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black line: fit to flasher data</a:t>
            </a:r>
          </a:p>
        </p:txBody>
      </p:sp>
      <p:sp>
        <p:nvSpPr>
          <p:cNvPr id="35851" name="TextBox 30">
            <a:extLst>
              <a:ext uri="{FF2B5EF4-FFF2-40B4-BE49-F238E27FC236}">
                <a16:creationId xmlns:a16="http://schemas.microsoft.com/office/drawing/2014/main" id="{880A8F2E-BDAF-FE44-BB1B-4B6C292C47D4}"/>
              </a:ext>
            </a:extLst>
          </p:cNvPr>
          <p:cNvSpPr txBox="1">
            <a:spLocks noChangeArrowheads="1"/>
          </p:cNvSpPr>
          <p:nvPr/>
        </p:nvSpPr>
        <p:spPr bwMode="auto">
          <a:xfrm>
            <a:off x="3990514" y="654253"/>
            <a:ext cx="3540993" cy="368300"/>
          </a:xfrm>
          <a:prstGeom prst="rect">
            <a:avLst/>
          </a:prstGeom>
          <a:solidFill>
            <a:schemeClr val="bg1">
              <a:lumMod val="85000"/>
            </a:schemeClr>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gray band: scaled merged dust log</a:t>
            </a:r>
          </a:p>
        </p:txBody>
      </p:sp>
      <p:sp>
        <p:nvSpPr>
          <p:cNvPr id="35852" name="TextBox 31">
            <a:extLst>
              <a:ext uri="{FF2B5EF4-FFF2-40B4-BE49-F238E27FC236}">
                <a16:creationId xmlns:a16="http://schemas.microsoft.com/office/drawing/2014/main" id="{A52D84CF-D60B-A64A-BF60-0FCD6F9F7B89}"/>
              </a:ext>
            </a:extLst>
          </p:cNvPr>
          <p:cNvSpPr txBox="1">
            <a:spLocks noChangeArrowheads="1"/>
          </p:cNvSpPr>
          <p:nvPr/>
        </p:nvSpPr>
        <p:spPr bwMode="auto">
          <a:xfrm>
            <a:off x="517066" y="4939786"/>
            <a:ext cx="63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(m</a:t>
            </a:r>
            <a:r>
              <a:rPr kumimoji="0" lang="en-US" altLang="en-US" sz="1800" b="0" i="0" u="none" strike="noStrike" kern="1200" cap="none" spc="0" normalizeH="0" baseline="3000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-1</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a:t>
            </a:r>
          </a:p>
        </p:txBody>
      </p:sp>
      <p:sp>
        <p:nvSpPr>
          <p:cNvPr id="35853" name="TextBox 32">
            <a:extLst>
              <a:ext uri="{FF2B5EF4-FFF2-40B4-BE49-F238E27FC236}">
                <a16:creationId xmlns:a16="http://schemas.microsoft.com/office/drawing/2014/main" id="{AB03D7D6-6A0C-554C-AD37-3C0E0FCFC8A9}"/>
              </a:ext>
            </a:extLst>
          </p:cNvPr>
          <p:cNvSpPr txBox="1">
            <a:spLocks noChangeArrowheads="1"/>
          </p:cNvSpPr>
          <p:nvPr/>
        </p:nvSpPr>
        <p:spPr bwMode="auto">
          <a:xfrm>
            <a:off x="7457769" y="4939786"/>
            <a:ext cx="50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(m)</a:t>
            </a:r>
          </a:p>
        </p:txBody>
      </p:sp>
      <p:pic>
        <p:nvPicPr>
          <p:cNvPr id="15" name="Picture 2" descr="distortion50_map">
            <a:extLst>
              <a:ext uri="{FF2B5EF4-FFF2-40B4-BE49-F238E27FC236}">
                <a16:creationId xmlns:a16="http://schemas.microsoft.com/office/drawing/2014/main" id="{F2BE5BB6-B8BE-8F4B-9609-29EF9016F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894" y="1401966"/>
            <a:ext cx="32813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a:extLst>
              <a:ext uri="{FF2B5EF4-FFF2-40B4-BE49-F238E27FC236}">
                <a16:creationId xmlns:a16="http://schemas.microsoft.com/office/drawing/2014/main" id="{E36438A2-3D67-4646-ADE0-97F3AAA5F839}"/>
              </a:ext>
            </a:extLst>
          </p:cNvPr>
          <p:cNvSpPr>
            <a:spLocks noGrp="1"/>
          </p:cNvSpPr>
          <p:nvPr>
            <p:ph type="title"/>
          </p:nvPr>
        </p:nvSpPr>
        <p:spPr>
          <a:xfrm>
            <a:off x="0" y="0"/>
            <a:ext cx="12192000" cy="644727"/>
          </a:xfrm>
        </p:spPr>
        <p:txBody>
          <a:bodyPr>
            <a:normAutofit/>
          </a:bodyPr>
          <a:lstStyle/>
          <a:p>
            <a:pPr algn="ctr" eaLnBrk="1" hangingPunct="1"/>
            <a:r>
              <a:rPr lang="en-US" altLang="en-US" sz="4000" dirty="0">
                <a:ea typeface="ＭＳ Ｐゴシック" panose="020B0600070205080204" pitchFamily="34" charset="-128"/>
              </a:rPr>
              <a:t>Correlation of fitted optical properties with dust logger data</a:t>
            </a:r>
          </a:p>
        </p:txBody>
      </p:sp>
      <p:sp>
        <p:nvSpPr>
          <p:cNvPr id="2" name="TextBox 1">
            <a:extLst>
              <a:ext uri="{FF2B5EF4-FFF2-40B4-BE49-F238E27FC236}">
                <a16:creationId xmlns:a16="http://schemas.microsoft.com/office/drawing/2014/main" id="{6D0D89ED-445B-521F-EA54-F0EDA500FED1}"/>
              </a:ext>
            </a:extLst>
          </p:cNvPr>
          <p:cNvSpPr txBox="1"/>
          <p:nvPr/>
        </p:nvSpPr>
        <p:spPr>
          <a:xfrm>
            <a:off x="7658829" y="652666"/>
            <a:ext cx="965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SPICE 2</a:t>
            </a:r>
          </a:p>
        </p:txBody>
      </p:sp>
    </p:spTree>
    <p:extLst>
      <p:ext uri="{BB962C8B-B14F-4D97-AF65-F5344CB8AC3E}">
        <p14:creationId xmlns:p14="http://schemas.microsoft.com/office/powerpoint/2010/main" val="46838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2518-678F-4541-A468-83D8F8EBBF08}"/>
              </a:ext>
            </a:extLst>
          </p:cNvPr>
          <p:cNvSpPr>
            <a:spLocks noGrp="1"/>
          </p:cNvSpPr>
          <p:nvPr>
            <p:ph type="title"/>
          </p:nvPr>
        </p:nvSpPr>
        <p:spPr>
          <a:xfrm>
            <a:off x="-1" y="6350"/>
            <a:ext cx="12192001" cy="1325563"/>
          </a:xfrm>
          <a:noFill/>
        </p:spPr>
        <p:txBody>
          <a:bodyPr/>
          <a:lstStyle/>
          <a:p>
            <a:pPr algn="ctr"/>
            <a:r>
              <a:rPr lang="en-US" dirty="0"/>
              <a:t>Glacial ice flow, ice layer tilt, and optical anisotropy</a:t>
            </a:r>
          </a:p>
        </p:txBody>
      </p:sp>
      <p:pic>
        <p:nvPicPr>
          <p:cNvPr id="4" name="Picture 3" descr="Distances">
            <a:extLst>
              <a:ext uri="{FF2B5EF4-FFF2-40B4-BE49-F238E27FC236}">
                <a16:creationId xmlns:a16="http://schemas.microsoft.com/office/drawing/2014/main" id="{0DEDF63C-F7E5-D240-A732-3027B3C817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12726" y="1398497"/>
            <a:ext cx="6248400" cy="545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442D2A79-B64D-D746-A100-BD7058503D12}"/>
              </a:ext>
            </a:extLst>
          </p:cNvPr>
          <p:cNvSpPr>
            <a:spLocks noChangeShapeType="1"/>
          </p:cNvSpPr>
          <p:nvPr/>
        </p:nvSpPr>
        <p:spPr bwMode="auto">
          <a:xfrm flipV="1">
            <a:off x="6762751" y="2173289"/>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 name="Line 9">
            <a:extLst>
              <a:ext uri="{FF2B5EF4-FFF2-40B4-BE49-F238E27FC236}">
                <a16:creationId xmlns:a16="http://schemas.microsoft.com/office/drawing/2014/main" id="{DAC21F33-3A8B-C049-9C7F-50625EB58AA3}"/>
              </a:ext>
            </a:extLst>
          </p:cNvPr>
          <p:cNvSpPr>
            <a:spLocks noChangeShapeType="1"/>
          </p:cNvSpPr>
          <p:nvPr/>
        </p:nvSpPr>
        <p:spPr bwMode="auto">
          <a:xfrm>
            <a:off x="6381751" y="2554289"/>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4" name="Text Box 10">
            <a:extLst>
              <a:ext uri="{FF2B5EF4-FFF2-40B4-BE49-F238E27FC236}">
                <a16:creationId xmlns:a16="http://schemas.microsoft.com/office/drawing/2014/main" id="{AED607EF-BFB1-9F4C-9C6E-A0E443CE8EE4}"/>
              </a:ext>
            </a:extLst>
          </p:cNvPr>
          <p:cNvSpPr txBox="1">
            <a:spLocks noChangeArrowheads="1"/>
          </p:cNvSpPr>
          <p:nvPr/>
        </p:nvSpPr>
        <p:spPr bwMode="auto">
          <a:xfrm>
            <a:off x="6619876" y="1916114"/>
            <a:ext cx="29368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N</a:t>
            </a:r>
          </a:p>
        </p:txBody>
      </p:sp>
      <p:sp>
        <p:nvSpPr>
          <p:cNvPr id="15" name="Text Box 11">
            <a:extLst>
              <a:ext uri="{FF2B5EF4-FFF2-40B4-BE49-F238E27FC236}">
                <a16:creationId xmlns:a16="http://schemas.microsoft.com/office/drawing/2014/main" id="{AF82589D-9FA4-FB4F-AF56-DABF8176B100}"/>
              </a:ext>
            </a:extLst>
          </p:cNvPr>
          <p:cNvSpPr txBox="1">
            <a:spLocks noChangeArrowheads="1"/>
          </p:cNvSpPr>
          <p:nvPr/>
        </p:nvSpPr>
        <p:spPr bwMode="auto">
          <a:xfrm>
            <a:off x="7099301" y="2406651"/>
            <a:ext cx="2857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E</a:t>
            </a:r>
          </a:p>
        </p:txBody>
      </p:sp>
      <p:sp>
        <p:nvSpPr>
          <p:cNvPr id="16" name="Line 12">
            <a:extLst>
              <a:ext uri="{FF2B5EF4-FFF2-40B4-BE49-F238E27FC236}">
                <a16:creationId xmlns:a16="http://schemas.microsoft.com/office/drawing/2014/main" id="{1C61BE59-6A10-004D-8D8C-618352ED7415}"/>
              </a:ext>
            </a:extLst>
          </p:cNvPr>
          <p:cNvSpPr>
            <a:spLocks noChangeShapeType="1"/>
          </p:cNvSpPr>
          <p:nvPr/>
        </p:nvSpPr>
        <p:spPr bwMode="auto">
          <a:xfrm flipH="1" flipV="1">
            <a:off x="6524626" y="2268539"/>
            <a:ext cx="457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 name="Line 13">
            <a:extLst>
              <a:ext uri="{FF2B5EF4-FFF2-40B4-BE49-F238E27FC236}">
                <a16:creationId xmlns:a16="http://schemas.microsoft.com/office/drawing/2014/main" id="{62C47862-7B7A-DD45-81CA-7D5AC4EBFEF0}"/>
              </a:ext>
            </a:extLst>
          </p:cNvPr>
          <p:cNvSpPr>
            <a:spLocks noChangeShapeType="1"/>
          </p:cNvSpPr>
          <p:nvPr/>
        </p:nvSpPr>
        <p:spPr bwMode="auto">
          <a:xfrm>
            <a:off x="6981826" y="2801939"/>
            <a:ext cx="1905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 name="Text Box 14">
            <a:extLst>
              <a:ext uri="{FF2B5EF4-FFF2-40B4-BE49-F238E27FC236}">
                <a16:creationId xmlns:a16="http://schemas.microsoft.com/office/drawing/2014/main" id="{D4556EB5-0198-3A4B-A792-638C5AFB2892}"/>
              </a:ext>
            </a:extLst>
          </p:cNvPr>
          <p:cNvSpPr txBox="1">
            <a:spLocks noChangeArrowheads="1"/>
          </p:cNvSpPr>
          <p:nvPr/>
        </p:nvSpPr>
        <p:spPr bwMode="auto">
          <a:xfrm>
            <a:off x="7381876" y="2536826"/>
            <a:ext cx="15049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Ice flow direction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41</a:t>
            </a:r>
            <a:r>
              <a:rPr kumimoji="0" lang="en-US" sz="1400" b="0" i="0" u="none" strike="noStrike" kern="1200" cap="none" spc="0" normalizeH="0" baseline="30000" noProof="0" dirty="0">
                <a:ln>
                  <a:noFill/>
                </a:ln>
                <a:solidFill>
                  <a:srgbClr val="000000"/>
                </a:solidFill>
                <a:effectLst/>
                <a:uLnTx/>
                <a:uFillTx/>
                <a:latin typeface="Arial" charset="0"/>
                <a:ea typeface="ＭＳ Ｐゴシック" charset="0"/>
                <a:cs typeface="+mn-cs"/>
              </a:rPr>
              <a:t>o</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NW</a:t>
            </a:r>
          </a:p>
        </p:txBody>
      </p:sp>
      <p:sp>
        <p:nvSpPr>
          <p:cNvPr id="19" name="Line 4">
            <a:extLst>
              <a:ext uri="{FF2B5EF4-FFF2-40B4-BE49-F238E27FC236}">
                <a16:creationId xmlns:a16="http://schemas.microsoft.com/office/drawing/2014/main" id="{76DB8081-3DD0-9843-9287-B975A1ABCF90}"/>
              </a:ext>
            </a:extLst>
          </p:cNvPr>
          <p:cNvSpPr>
            <a:spLocks noChangeShapeType="1"/>
          </p:cNvSpPr>
          <p:nvPr/>
        </p:nvSpPr>
        <p:spPr bwMode="auto">
          <a:xfrm flipH="1" flipV="1">
            <a:off x="4964113" y="1558926"/>
            <a:ext cx="2149475" cy="2546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7">
            <a:extLst>
              <a:ext uri="{FF2B5EF4-FFF2-40B4-BE49-F238E27FC236}">
                <a16:creationId xmlns:a16="http://schemas.microsoft.com/office/drawing/2014/main" id="{C0D5F959-6FED-0F4E-A5B2-14B23FD0ACDC}"/>
              </a:ext>
            </a:extLst>
          </p:cNvPr>
          <p:cNvSpPr txBox="1">
            <a:spLocks noChangeArrowheads="1"/>
          </p:cNvSpPr>
          <p:nvPr/>
        </p:nvSpPr>
        <p:spPr bwMode="auto">
          <a:xfrm>
            <a:off x="7298515" y="3847016"/>
            <a:ext cx="149752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Less attenuation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41</a:t>
            </a:r>
            <a:r>
              <a:rPr kumimoji="0" lang="en-US" sz="1400" b="0" i="0" u="none" strike="noStrike" kern="1200" cap="none" spc="0" normalizeH="0" baseline="30000" noProof="0" dirty="0">
                <a:ln>
                  <a:noFill/>
                </a:ln>
                <a:solidFill>
                  <a:srgbClr val="000000"/>
                </a:solidFill>
                <a:effectLst/>
                <a:uLnTx/>
                <a:uFillTx/>
                <a:latin typeface="Arial" charset="0"/>
                <a:ea typeface="ＭＳ Ｐゴシック" charset="0"/>
                <a:cs typeface="+mn-cs"/>
              </a:rPr>
              <a:t>o</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NW</a:t>
            </a:r>
          </a:p>
        </p:txBody>
      </p:sp>
      <p:sp>
        <p:nvSpPr>
          <p:cNvPr id="22" name="Line 16">
            <a:extLst>
              <a:ext uri="{FF2B5EF4-FFF2-40B4-BE49-F238E27FC236}">
                <a16:creationId xmlns:a16="http://schemas.microsoft.com/office/drawing/2014/main" id="{2AB55709-AA2F-5049-9071-F1CE3A8FE59B}"/>
              </a:ext>
            </a:extLst>
          </p:cNvPr>
          <p:cNvSpPr>
            <a:spLocks noChangeShapeType="1"/>
          </p:cNvSpPr>
          <p:nvPr/>
        </p:nvSpPr>
        <p:spPr bwMode="auto">
          <a:xfrm>
            <a:off x="6003926" y="2792414"/>
            <a:ext cx="896937" cy="1071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3" name="Line 6">
            <a:extLst>
              <a:ext uri="{FF2B5EF4-FFF2-40B4-BE49-F238E27FC236}">
                <a16:creationId xmlns:a16="http://schemas.microsoft.com/office/drawing/2014/main" id="{91BCD02F-DB3D-8A4B-B83B-897F77805991}"/>
              </a:ext>
            </a:extLst>
          </p:cNvPr>
          <p:cNvSpPr>
            <a:spLocks noChangeShapeType="1"/>
          </p:cNvSpPr>
          <p:nvPr/>
        </p:nvSpPr>
        <p:spPr bwMode="auto">
          <a:xfrm>
            <a:off x="7131051" y="4100513"/>
            <a:ext cx="1752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 name="Line 16">
            <a:extLst>
              <a:ext uri="{FF2B5EF4-FFF2-40B4-BE49-F238E27FC236}">
                <a16:creationId xmlns:a16="http://schemas.microsoft.com/office/drawing/2014/main" id="{B760140C-BFC0-7645-9D48-8D80D3018C4C}"/>
              </a:ext>
            </a:extLst>
          </p:cNvPr>
          <p:cNvSpPr>
            <a:spLocks noChangeShapeType="1"/>
          </p:cNvSpPr>
          <p:nvPr/>
        </p:nvSpPr>
        <p:spPr bwMode="auto">
          <a:xfrm flipH="1">
            <a:off x="6249988" y="2190751"/>
            <a:ext cx="881063" cy="868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5" name="Line 13">
            <a:extLst>
              <a:ext uri="{FF2B5EF4-FFF2-40B4-BE49-F238E27FC236}">
                <a16:creationId xmlns:a16="http://schemas.microsoft.com/office/drawing/2014/main" id="{BDBD5343-F991-3241-B5DB-11664A3C7563}"/>
              </a:ext>
            </a:extLst>
          </p:cNvPr>
          <p:cNvSpPr>
            <a:spLocks noChangeShapeType="1"/>
          </p:cNvSpPr>
          <p:nvPr/>
        </p:nvSpPr>
        <p:spPr bwMode="auto">
          <a:xfrm>
            <a:off x="7116763" y="2190751"/>
            <a:ext cx="1905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 name="Text Box 14">
            <a:extLst>
              <a:ext uri="{FF2B5EF4-FFF2-40B4-BE49-F238E27FC236}">
                <a16:creationId xmlns:a16="http://schemas.microsoft.com/office/drawing/2014/main" id="{46A6621A-4E6E-054D-8E28-49AB4B8530C2}"/>
              </a:ext>
            </a:extLst>
          </p:cNvPr>
          <p:cNvSpPr txBox="1">
            <a:spLocks noChangeArrowheads="1"/>
          </p:cNvSpPr>
          <p:nvPr/>
        </p:nvSpPr>
        <p:spPr bwMode="auto">
          <a:xfrm>
            <a:off x="7124701" y="1925639"/>
            <a:ext cx="1881187" cy="52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Ice Layer tilt direction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225</a:t>
            </a:r>
            <a:r>
              <a:rPr kumimoji="0" lang="en-US" sz="1400" b="0" i="0" u="none" strike="noStrike" kern="1200" cap="none" spc="0" normalizeH="0" baseline="30000" noProof="0" dirty="0">
                <a:ln>
                  <a:noFill/>
                </a:ln>
                <a:solidFill>
                  <a:srgbClr val="000000"/>
                </a:solidFill>
                <a:effectLst/>
                <a:uLnTx/>
                <a:uFillTx/>
                <a:latin typeface="Arial" charset="0"/>
                <a:ea typeface="ＭＳ Ｐゴシック" charset="0"/>
                <a:cs typeface="+mn-cs"/>
              </a:rPr>
              <a:t>o</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SW</a:t>
            </a:r>
          </a:p>
        </p:txBody>
      </p:sp>
      <p:pic>
        <p:nvPicPr>
          <p:cNvPr id="29" name="Picture 28">
            <a:extLst>
              <a:ext uri="{FF2B5EF4-FFF2-40B4-BE49-F238E27FC236}">
                <a16:creationId xmlns:a16="http://schemas.microsoft.com/office/drawing/2014/main" id="{22D4786E-AC29-6542-88F6-BA36EBB0AF7A}"/>
              </a:ext>
            </a:extLst>
          </p:cNvPr>
          <p:cNvPicPr>
            <a:picLocks noChangeAspect="1"/>
          </p:cNvPicPr>
          <p:nvPr/>
        </p:nvPicPr>
        <p:blipFill>
          <a:blip r:embed="rId3">
            <a:lum/>
            <a:alphaModFix/>
          </a:blip>
          <a:srcRect l="56294" t="29296" r="13725" b="33383"/>
          <a:stretch>
            <a:fillRect/>
          </a:stretch>
        </p:blipFill>
        <p:spPr>
          <a:xfrm>
            <a:off x="6381751" y="4656641"/>
            <a:ext cx="2185920" cy="1828440"/>
          </a:xfrm>
          <a:prstGeom prst="rect">
            <a:avLst/>
          </a:prstGeom>
          <a:noFill/>
          <a:ln>
            <a:noFill/>
          </a:ln>
        </p:spPr>
      </p:pic>
      <p:pic>
        <p:nvPicPr>
          <p:cNvPr id="30" name="Picture 5" descr="tlt_1">
            <a:extLst>
              <a:ext uri="{FF2B5EF4-FFF2-40B4-BE49-F238E27FC236}">
                <a16:creationId xmlns:a16="http://schemas.microsoft.com/office/drawing/2014/main" id="{00B909BD-23E1-A04D-93A2-45DE10187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887" y="1688834"/>
            <a:ext cx="3167061" cy="228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AAAA2C6-42B4-EB4B-9228-5C34D9337688}"/>
              </a:ext>
            </a:extLst>
          </p:cNvPr>
          <p:cNvPicPr>
            <a:picLocks noChangeAspect="1"/>
          </p:cNvPicPr>
          <p:nvPr/>
        </p:nvPicPr>
        <p:blipFill>
          <a:blip r:embed="rId5"/>
          <a:stretch>
            <a:fillRect/>
          </a:stretch>
        </p:blipFill>
        <p:spPr>
          <a:xfrm>
            <a:off x="8724336" y="4212172"/>
            <a:ext cx="3448612" cy="1979251"/>
          </a:xfrm>
          <a:prstGeom prst="rect">
            <a:avLst/>
          </a:prstGeom>
        </p:spPr>
      </p:pic>
      <p:sp>
        <p:nvSpPr>
          <p:cNvPr id="3" name="TextBox 2">
            <a:extLst>
              <a:ext uri="{FF2B5EF4-FFF2-40B4-BE49-F238E27FC236}">
                <a16:creationId xmlns:a16="http://schemas.microsoft.com/office/drawing/2014/main" id="{7AB6E38C-13C5-C673-24F3-D4644772C3DC}"/>
              </a:ext>
            </a:extLst>
          </p:cNvPr>
          <p:cNvSpPr txBox="1"/>
          <p:nvPr/>
        </p:nvSpPr>
        <p:spPr>
          <a:xfrm>
            <a:off x="7445703" y="1184846"/>
            <a:ext cx="12031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SPICE Lea</a:t>
            </a:r>
          </a:p>
        </p:txBody>
      </p:sp>
      <p:sp>
        <p:nvSpPr>
          <p:cNvPr id="5" name="Oval 4">
            <a:extLst>
              <a:ext uri="{FF2B5EF4-FFF2-40B4-BE49-F238E27FC236}">
                <a16:creationId xmlns:a16="http://schemas.microsoft.com/office/drawing/2014/main" id="{D4D2AB16-A610-B59E-DB1D-9A7EAD39E47F}"/>
              </a:ext>
            </a:extLst>
          </p:cNvPr>
          <p:cNvSpPr/>
          <p:nvPr/>
        </p:nvSpPr>
        <p:spPr>
          <a:xfrm>
            <a:off x="3063711" y="2554289"/>
            <a:ext cx="226244" cy="228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BC72B92-F612-8054-178A-0CC90082FFAD}"/>
              </a:ext>
            </a:extLst>
          </p:cNvPr>
          <p:cNvSpPr/>
          <p:nvPr/>
        </p:nvSpPr>
        <p:spPr>
          <a:xfrm>
            <a:off x="2700903" y="2109553"/>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2ECE6A1-CB0E-1618-84E1-C6700607DA64}"/>
              </a:ext>
            </a:extLst>
          </p:cNvPr>
          <p:cNvSpPr/>
          <p:nvPr/>
        </p:nvSpPr>
        <p:spPr>
          <a:xfrm>
            <a:off x="3258656" y="2026284"/>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39D514-5784-039C-54E7-53860058BEED}"/>
              </a:ext>
            </a:extLst>
          </p:cNvPr>
          <p:cNvSpPr/>
          <p:nvPr/>
        </p:nvSpPr>
        <p:spPr>
          <a:xfrm>
            <a:off x="3599592" y="2470915"/>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D83FF38-0665-9724-94BF-3D4FBDB769BA}"/>
              </a:ext>
            </a:extLst>
          </p:cNvPr>
          <p:cNvSpPr/>
          <p:nvPr/>
        </p:nvSpPr>
        <p:spPr>
          <a:xfrm>
            <a:off x="3412627" y="2990962"/>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14C39C-9B0A-8139-A5C2-F86EFA6A44FF}"/>
              </a:ext>
            </a:extLst>
          </p:cNvPr>
          <p:cNvSpPr/>
          <p:nvPr/>
        </p:nvSpPr>
        <p:spPr>
          <a:xfrm>
            <a:off x="2858015" y="3086800"/>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B8A85E5-B4B6-A7D2-3BCF-2E966D7CC54A}"/>
              </a:ext>
            </a:extLst>
          </p:cNvPr>
          <p:cNvSpPr/>
          <p:nvPr/>
        </p:nvSpPr>
        <p:spPr>
          <a:xfrm>
            <a:off x="2510793" y="2635885"/>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4968AC67-D329-432C-9C7D-1A0C1B6A0044}"/>
              </a:ext>
            </a:extLst>
          </p:cNvPr>
          <p:cNvCxnSpPr>
            <a:stCxn id="5" idx="2"/>
            <a:endCxn id="7" idx="4"/>
          </p:cNvCxnSpPr>
          <p:nvPr/>
        </p:nvCxnSpPr>
        <p:spPr>
          <a:xfrm flipH="1" flipV="1">
            <a:off x="2814025" y="2338153"/>
            <a:ext cx="249686" cy="330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5862D66-98F6-1839-D77E-114D97FCEF30}"/>
              </a:ext>
            </a:extLst>
          </p:cNvPr>
          <p:cNvCxnSpPr/>
          <p:nvPr/>
        </p:nvCxnSpPr>
        <p:spPr>
          <a:xfrm flipH="1" flipV="1">
            <a:off x="2929304" y="2254779"/>
            <a:ext cx="249686" cy="330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690E8AE-B6A2-966B-A400-2A03BDFFC1C6}"/>
              </a:ext>
            </a:extLst>
          </p:cNvPr>
          <p:cNvCxnSpPr>
            <a:cxnSpLocks/>
          </p:cNvCxnSpPr>
          <p:nvPr/>
        </p:nvCxnSpPr>
        <p:spPr>
          <a:xfrm>
            <a:off x="3271394" y="2699515"/>
            <a:ext cx="235794" cy="3223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77E9F22E-E3BA-0345-3FC5-3CFFF6EC260C}"/>
              </a:ext>
            </a:extLst>
          </p:cNvPr>
          <p:cNvCxnSpPr>
            <a:cxnSpLocks/>
          </p:cNvCxnSpPr>
          <p:nvPr/>
        </p:nvCxnSpPr>
        <p:spPr>
          <a:xfrm>
            <a:off x="3165222" y="2773658"/>
            <a:ext cx="235794" cy="3223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350443D2-0490-9443-CC75-F65E5AC3CC68}"/>
              </a:ext>
            </a:extLst>
          </p:cNvPr>
          <p:cNvCxnSpPr>
            <a:cxnSpLocks/>
          </p:cNvCxnSpPr>
          <p:nvPr/>
        </p:nvCxnSpPr>
        <p:spPr>
          <a:xfrm flipH="1">
            <a:off x="3045382" y="2801351"/>
            <a:ext cx="94329" cy="3151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207C978A-86C1-F49A-062F-535A5E816F48}"/>
              </a:ext>
            </a:extLst>
          </p:cNvPr>
          <p:cNvCxnSpPr>
            <a:cxnSpLocks/>
          </p:cNvCxnSpPr>
          <p:nvPr/>
        </p:nvCxnSpPr>
        <p:spPr>
          <a:xfrm flipH="1">
            <a:off x="2742702" y="2708617"/>
            <a:ext cx="304124" cy="41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F9C2A0D-7464-8421-9A08-496433F48CAC}"/>
              </a:ext>
            </a:extLst>
          </p:cNvPr>
          <p:cNvCxnSpPr>
            <a:cxnSpLocks/>
          </p:cNvCxnSpPr>
          <p:nvPr/>
        </p:nvCxnSpPr>
        <p:spPr>
          <a:xfrm flipV="1">
            <a:off x="3317937" y="2618194"/>
            <a:ext cx="287907" cy="506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8C1BAB81-EA7C-0A61-AD66-F2B7726EBB76}"/>
              </a:ext>
            </a:extLst>
          </p:cNvPr>
          <p:cNvCxnSpPr>
            <a:cxnSpLocks/>
          </p:cNvCxnSpPr>
          <p:nvPr/>
        </p:nvCxnSpPr>
        <p:spPr>
          <a:xfrm flipV="1">
            <a:off x="3220138" y="2268539"/>
            <a:ext cx="125223" cy="266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18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D1DE-094A-9A4F-9F57-0AE698B43D16}"/>
              </a:ext>
            </a:extLst>
          </p:cNvPr>
          <p:cNvSpPr>
            <a:spLocks noGrp="1"/>
          </p:cNvSpPr>
          <p:nvPr>
            <p:ph type="title"/>
          </p:nvPr>
        </p:nvSpPr>
        <p:spPr>
          <a:xfrm>
            <a:off x="838200" y="47009"/>
            <a:ext cx="10515600" cy="1325563"/>
          </a:xfrm>
        </p:spPr>
        <p:txBody>
          <a:bodyPr/>
          <a:lstStyle/>
          <a:p>
            <a:r>
              <a:rPr lang="en-US" dirty="0"/>
              <a:t>Models of optical ice anisotropy in </a:t>
            </a:r>
            <a:r>
              <a:rPr lang="en-US" dirty="0" err="1"/>
              <a:t>IceCube</a:t>
            </a:r>
            <a:endParaRPr lang="en-US" dirty="0"/>
          </a:p>
        </p:txBody>
      </p:sp>
      <p:sp>
        <p:nvSpPr>
          <p:cNvPr id="4" name="TextBox 3">
            <a:extLst>
              <a:ext uri="{FF2B5EF4-FFF2-40B4-BE49-F238E27FC236}">
                <a16:creationId xmlns:a16="http://schemas.microsoft.com/office/drawing/2014/main" id="{61F3B8B1-D732-2D41-AE3A-3EE13A0A4D7D}"/>
              </a:ext>
            </a:extLst>
          </p:cNvPr>
          <p:cNvSpPr txBox="1"/>
          <p:nvPr/>
        </p:nvSpPr>
        <p:spPr>
          <a:xfrm>
            <a:off x="319794" y="1402980"/>
            <a:ext cx="7391400"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Scattering (mainly): direction dependent scattering function (ICRC 2013)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Absorption (mainly): direction dependent absorption (studied in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Introduced depth-dependence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Discrepancies between data and simulation remain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Cannot simultaneously fit total charge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arrival time distribution to statistical precision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3" descr="c_1">
            <a:extLst>
              <a:ext uri="{FF2B5EF4-FFF2-40B4-BE49-F238E27FC236}">
                <a16:creationId xmlns:a16="http://schemas.microsoft.com/office/drawing/2014/main" id="{BBD90039-64A1-624A-BE19-1DFC1AB89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098" y="1553694"/>
            <a:ext cx="3147554" cy="320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4DE7D57-1272-3948-9DF1-B42474BEA742}"/>
              </a:ext>
            </a:extLst>
          </p:cNvPr>
          <p:cNvSpPr txBox="1"/>
          <p:nvPr/>
        </p:nvSpPr>
        <p:spPr>
          <a:xfrm>
            <a:off x="8610601" y="5383847"/>
            <a:ext cx="708784" cy="307777"/>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prolate</a:t>
            </a:r>
          </a:p>
        </p:txBody>
      </p:sp>
      <p:sp>
        <p:nvSpPr>
          <p:cNvPr id="14" name="TextBox 13">
            <a:extLst>
              <a:ext uri="{FF2B5EF4-FFF2-40B4-BE49-F238E27FC236}">
                <a16:creationId xmlns:a16="http://schemas.microsoft.com/office/drawing/2014/main" id="{5343C06B-4018-2C4D-8837-3E61732F64A5}"/>
              </a:ext>
            </a:extLst>
          </p:cNvPr>
          <p:cNvSpPr txBox="1"/>
          <p:nvPr/>
        </p:nvSpPr>
        <p:spPr>
          <a:xfrm>
            <a:off x="10481842" y="5383846"/>
            <a:ext cx="649152" cy="307777"/>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oblate</a:t>
            </a:r>
          </a:p>
        </p:txBody>
      </p:sp>
      <p:cxnSp>
        <p:nvCxnSpPr>
          <p:cNvPr id="15" name="Straight Connector 14">
            <a:extLst>
              <a:ext uri="{FF2B5EF4-FFF2-40B4-BE49-F238E27FC236}">
                <a16:creationId xmlns:a16="http://schemas.microsoft.com/office/drawing/2014/main" id="{811389FF-5E78-4641-865D-BF01CA2D7A37}"/>
              </a:ext>
            </a:extLst>
          </p:cNvPr>
          <p:cNvCxnSpPr/>
          <p:nvPr/>
        </p:nvCxnSpPr>
        <p:spPr>
          <a:xfrm flipH="1">
            <a:off x="8446432" y="5537735"/>
            <a:ext cx="1641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DBF24-4C72-E14F-9AAD-358F0771C0E8}"/>
              </a:ext>
            </a:extLst>
          </p:cNvPr>
          <p:cNvCxnSpPr/>
          <p:nvPr/>
        </p:nvCxnSpPr>
        <p:spPr>
          <a:xfrm>
            <a:off x="9319385" y="5537734"/>
            <a:ext cx="3818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C1E4C6-43C1-BB4D-9C15-0A46894E6B08}"/>
              </a:ext>
            </a:extLst>
          </p:cNvPr>
          <p:cNvCxnSpPr/>
          <p:nvPr/>
        </p:nvCxnSpPr>
        <p:spPr>
          <a:xfrm>
            <a:off x="9688509" y="5537734"/>
            <a:ext cx="0" cy="599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70A2AC-DC17-2041-9B27-E7D12411AEC7}"/>
              </a:ext>
            </a:extLst>
          </p:cNvPr>
          <p:cNvCxnSpPr/>
          <p:nvPr/>
        </p:nvCxnSpPr>
        <p:spPr>
          <a:xfrm>
            <a:off x="9713909" y="5537733"/>
            <a:ext cx="0" cy="599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5B2912-EA4B-0A40-953D-464E8712A7BB}"/>
              </a:ext>
            </a:extLst>
          </p:cNvPr>
          <p:cNvCxnSpPr>
            <a:cxnSpLocks/>
          </p:cNvCxnSpPr>
          <p:nvPr/>
        </p:nvCxnSpPr>
        <p:spPr>
          <a:xfrm flipH="1">
            <a:off x="9713909" y="5537734"/>
            <a:ext cx="767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79788E0-1008-3346-A840-F26F1B124D9A}"/>
              </a:ext>
            </a:extLst>
          </p:cNvPr>
          <p:cNvPicPr>
            <a:picLocks noChangeAspect="1"/>
          </p:cNvPicPr>
          <p:nvPr/>
        </p:nvPicPr>
        <p:blipFill>
          <a:blip r:embed="rId3"/>
          <a:stretch>
            <a:fillRect/>
          </a:stretch>
        </p:blipFill>
        <p:spPr>
          <a:xfrm rot="16200000">
            <a:off x="8709382" y="5627303"/>
            <a:ext cx="573123" cy="770684"/>
          </a:xfrm>
          <a:prstGeom prst="rect">
            <a:avLst/>
          </a:prstGeom>
        </p:spPr>
      </p:pic>
      <p:pic>
        <p:nvPicPr>
          <p:cNvPr id="21" name="Picture 20">
            <a:extLst>
              <a:ext uri="{FF2B5EF4-FFF2-40B4-BE49-F238E27FC236}">
                <a16:creationId xmlns:a16="http://schemas.microsoft.com/office/drawing/2014/main" id="{FD65D281-3C86-7949-B558-A6A80C49B8C3}"/>
              </a:ext>
            </a:extLst>
          </p:cNvPr>
          <p:cNvPicPr>
            <a:picLocks noChangeAspect="1"/>
          </p:cNvPicPr>
          <p:nvPr/>
        </p:nvPicPr>
        <p:blipFill>
          <a:blip r:embed="rId4"/>
          <a:stretch>
            <a:fillRect/>
          </a:stretch>
        </p:blipFill>
        <p:spPr>
          <a:xfrm>
            <a:off x="10139668" y="5746710"/>
            <a:ext cx="1333500" cy="542167"/>
          </a:xfrm>
          <a:prstGeom prst="rect">
            <a:avLst/>
          </a:prstGeom>
        </p:spPr>
      </p:pic>
      <p:sp>
        <p:nvSpPr>
          <p:cNvPr id="5" name="TextBox 4">
            <a:extLst>
              <a:ext uri="{FF2B5EF4-FFF2-40B4-BE49-F238E27FC236}">
                <a16:creationId xmlns:a16="http://schemas.microsoft.com/office/drawing/2014/main" id="{60A1CD9E-F547-074C-8239-E2579592C59C}"/>
              </a:ext>
            </a:extLst>
          </p:cNvPr>
          <p:cNvSpPr txBox="1"/>
          <p:nvPr/>
        </p:nvSpPr>
        <p:spPr>
          <a:xfrm>
            <a:off x="9271576" y="1096007"/>
            <a:ext cx="1736181"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scattering-based</a:t>
            </a:r>
          </a:p>
        </p:txBody>
      </p:sp>
      <p:sp>
        <p:nvSpPr>
          <p:cNvPr id="22" name="TextBox 21">
            <a:extLst>
              <a:ext uri="{FF2B5EF4-FFF2-40B4-BE49-F238E27FC236}">
                <a16:creationId xmlns:a16="http://schemas.microsoft.com/office/drawing/2014/main" id="{8CECABE7-369F-AB49-B99C-418BF3DE8943}"/>
              </a:ext>
            </a:extLst>
          </p:cNvPr>
          <p:cNvSpPr txBox="1"/>
          <p:nvPr/>
        </p:nvSpPr>
        <p:spPr>
          <a:xfrm>
            <a:off x="9223678" y="4898827"/>
            <a:ext cx="1831976"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absorption-based</a:t>
            </a:r>
          </a:p>
        </p:txBody>
      </p:sp>
      <p:pic>
        <p:nvPicPr>
          <p:cNvPr id="24" name="Picture 23">
            <a:extLst>
              <a:ext uri="{FF2B5EF4-FFF2-40B4-BE49-F238E27FC236}">
                <a16:creationId xmlns:a16="http://schemas.microsoft.com/office/drawing/2014/main" id="{C6C6309A-464E-1345-BB6E-B3A9C5B7FE2F}"/>
              </a:ext>
            </a:extLst>
          </p:cNvPr>
          <p:cNvPicPr>
            <a:picLocks noChangeAspect="1"/>
          </p:cNvPicPr>
          <p:nvPr/>
        </p:nvPicPr>
        <p:blipFill>
          <a:blip r:embed="rId5">
            <a:lum/>
            <a:alphaModFix/>
          </a:blip>
          <a:srcRect/>
          <a:stretch>
            <a:fillRect/>
          </a:stretch>
        </p:blipFill>
        <p:spPr>
          <a:xfrm>
            <a:off x="832469" y="4140941"/>
            <a:ext cx="4793674" cy="2485809"/>
          </a:xfrm>
          <a:prstGeom prst="rect">
            <a:avLst/>
          </a:prstGeom>
          <a:noFill/>
          <a:ln>
            <a:noFill/>
          </a:ln>
        </p:spPr>
      </p:pic>
      <p:sp>
        <p:nvSpPr>
          <p:cNvPr id="25" name="Straight Connector 24">
            <a:extLst>
              <a:ext uri="{FF2B5EF4-FFF2-40B4-BE49-F238E27FC236}">
                <a16:creationId xmlns:a16="http://schemas.microsoft.com/office/drawing/2014/main" id="{EE499AFF-570F-B44F-925C-004BB68F6DC3}"/>
              </a:ext>
            </a:extLst>
          </p:cNvPr>
          <p:cNvSpPr/>
          <p:nvPr/>
        </p:nvSpPr>
        <p:spPr>
          <a:xfrm flipH="1">
            <a:off x="3504643" y="4779251"/>
            <a:ext cx="431376" cy="256318"/>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Liberation Sans" pitchFamily="18"/>
              <a:ea typeface="Microsoft YaHei" pitchFamily="2"/>
              <a:cs typeface="Mangal" pitchFamily="2"/>
            </a:endParaRPr>
          </a:p>
        </p:txBody>
      </p:sp>
      <p:sp>
        <p:nvSpPr>
          <p:cNvPr id="26" name="Straight Connector 25">
            <a:extLst>
              <a:ext uri="{FF2B5EF4-FFF2-40B4-BE49-F238E27FC236}">
                <a16:creationId xmlns:a16="http://schemas.microsoft.com/office/drawing/2014/main" id="{DC85D882-CB66-A043-BBF5-DF99D303AC48}"/>
              </a:ext>
            </a:extLst>
          </p:cNvPr>
          <p:cNvSpPr/>
          <p:nvPr/>
        </p:nvSpPr>
        <p:spPr>
          <a:xfrm flipH="1" flipV="1">
            <a:off x="2437981" y="5470492"/>
            <a:ext cx="707381" cy="426064"/>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Liberation Sans" pitchFamily="18"/>
              <a:ea typeface="Microsoft YaHei" pitchFamily="2"/>
              <a:cs typeface="Mangal" pitchFamily="2"/>
            </a:endParaRPr>
          </a:p>
        </p:txBody>
      </p:sp>
      <p:sp>
        <p:nvSpPr>
          <p:cNvPr id="27" name="TextBox 26">
            <a:extLst>
              <a:ext uri="{FF2B5EF4-FFF2-40B4-BE49-F238E27FC236}">
                <a16:creationId xmlns:a16="http://schemas.microsoft.com/office/drawing/2014/main" id="{429382FC-3CEA-2C4E-AD7B-92CF9A9311CF}"/>
              </a:ext>
            </a:extLst>
          </p:cNvPr>
          <p:cNvSpPr txBox="1"/>
          <p:nvPr/>
        </p:nvSpPr>
        <p:spPr>
          <a:xfrm>
            <a:off x="3504643" y="4573727"/>
            <a:ext cx="1336190" cy="170431"/>
          </a:xfrm>
          <a:prstGeom prst="rect">
            <a:avLst/>
          </a:prstGeom>
          <a:noFill/>
          <a:ln>
            <a:noFill/>
          </a:ln>
        </p:spPr>
        <p:txBody>
          <a:bodyPr wrap="square" lIns="0" tIns="0" rIns="0" bIns="0" anchorCtr="0" compatLnSpc="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iberation Serif" pitchFamily="18"/>
                <a:ea typeface="Segoe UI" pitchFamily="2"/>
                <a:cs typeface="Tahoma" pitchFamily="2"/>
              </a:rPr>
              <a:t>Absorption driven</a:t>
            </a:r>
          </a:p>
        </p:txBody>
      </p:sp>
      <p:sp>
        <p:nvSpPr>
          <p:cNvPr id="28" name="TextBox 27">
            <a:extLst>
              <a:ext uri="{FF2B5EF4-FFF2-40B4-BE49-F238E27FC236}">
                <a16:creationId xmlns:a16="http://schemas.microsoft.com/office/drawing/2014/main" id="{E592220D-AE97-C84D-8D88-825EFE42FCA7}"/>
              </a:ext>
            </a:extLst>
          </p:cNvPr>
          <p:cNvSpPr txBox="1"/>
          <p:nvPr/>
        </p:nvSpPr>
        <p:spPr>
          <a:xfrm>
            <a:off x="2680066" y="5914006"/>
            <a:ext cx="1255953" cy="170431"/>
          </a:xfrm>
          <a:prstGeom prst="rect">
            <a:avLst/>
          </a:prstGeom>
          <a:noFill/>
          <a:ln>
            <a:noFill/>
          </a:ln>
        </p:spPr>
        <p:txBody>
          <a:bodyPr wrap="square" lIns="0" tIns="0" rIns="0" bIns="0" anchorCtr="0" compatLnSpc="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iberation Serif" pitchFamily="18"/>
                <a:ea typeface="Segoe UI" pitchFamily="2"/>
                <a:cs typeface="Tahoma" pitchFamily="2"/>
              </a:rPr>
              <a:t>Scattering driven</a:t>
            </a:r>
          </a:p>
        </p:txBody>
      </p:sp>
      <p:sp>
        <p:nvSpPr>
          <p:cNvPr id="29" name="TextBox 28">
            <a:extLst>
              <a:ext uri="{FF2B5EF4-FFF2-40B4-BE49-F238E27FC236}">
                <a16:creationId xmlns:a16="http://schemas.microsoft.com/office/drawing/2014/main" id="{C89BF25D-4461-4E43-BDC7-4245A29D497F}"/>
              </a:ext>
            </a:extLst>
          </p:cNvPr>
          <p:cNvSpPr txBox="1"/>
          <p:nvPr/>
        </p:nvSpPr>
        <p:spPr>
          <a:xfrm>
            <a:off x="6548353" y="3085821"/>
            <a:ext cx="1638590"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SPICE Lea, 3.2.x</a:t>
            </a:r>
          </a:p>
        </p:txBody>
      </p:sp>
      <p:sp>
        <p:nvSpPr>
          <p:cNvPr id="35" name="TextBox 34">
            <a:extLst>
              <a:ext uri="{FF2B5EF4-FFF2-40B4-BE49-F238E27FC236}">
                <a16:creationId xmlns:a16="http://schemas.microsoft.com/office/drawing/2014/main" id="{D21503CB-80F7-C442-9EAC-55924DD2156E}"/>
              </a:ext>
            </a:extLst>
          </p:cNvPr>
          <p:cNvSpPr txBox="1"/>
          <p:nvPr/>
        </p:nvSpPr>
        <p:spPr>
          <a:xfrm>
            <a:off x="6674189" y="5767716"/>
            <a:ext cx="1386918"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SPICE EMRM</a:t>
            </a:r>
          </a:p>
        </p:txBody>
      </p:sp>
      <p:sp>
        <p:nvSpPr>
          <p:cNvPr id="36" name="Arc 35">
            <a:extLst>
              <a:ext uri="{FF2B5EF4-FFF2-40B4-BE49-F238E27FC236}">
                <a16:creationId xmlns:a16="http://schemas.microsoft.com/office/drawing/2014/main" id="{3378E052-B757-BC4C-A19D-EBB09DC3460E}"/>
              </a:ext>
            </a:extLst>
          </p:cNvPr>
          <p:cNvSpPr/>
          <p:nvPr/>
        </p:nvSpPr>
        <p:spPr>
          <a:xfrm rot="13500000">
            <a:off x="8206852" y="2131353"/>
            <a:ext cx="2286000" cy="2286000"/>
          </a:xfrm>
          <a:prstGeom prst="arc">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Arc 36">
            <a:extLst>
              <a:ext uri="{FF2B5EF4-FFF2-40B4-BE49-F238E27FC236}">
                <a16:creationId xmlns:a16="http://schemas.microsoft.com/office/drawing/2014/main" id="{0048240C-6A91-D841-8A96-A7DB9FE9BC3A}"/>
              </a:ext>
            </a:extLst>
          </p:cNvPr>
          <p:cNvSpPr/>
          <p:nvPr/>
        </p:nvSpPr>
        <p:spPr>
          <a:xfrm rot="13500000">
            <a:off x="8206853" y="4809381"/>
            <a:ext cx="2286000" cy="2286000"/>
          </a:xfrm>
          <a:prstGeom prst="arc">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66065C83-0355-9C40-BA7C-730F006AA60E}"/>
              </a:ext>
            </a:extLst>
          </p:cNvPr>
          <p:cNvCxnSpPr>
            <a:cxnSpLocks/>
          </p:cNvCxnSpPr>
          <p:nvPr/>
        </p:nvCxnSpPr>
        <p:spPr>
          <a:xfrm>
            <a:off x="8083318" y="5952382"/>
            <a:ext cx="119726"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923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E845-7FE9-B340-AA0C-C2223FB6E40E}"/>
              </a:ext>
            </a:extLst>
          </p:cNvPr>
          <p:cNvSpPr>
            <a:spLocks noGrp="1"/>
          </p:cNvSpPr>
          <p:nvPr>
            <p:ph type="title"/>
          </p:nvPr>
        </p:nvSpPr>
        <p:spPr/>
        <p:txBody>
          <a:bodyPr/>
          <a:lstStyle/>
          <a:p>
            <a:pPr algn="ctr"/>
            <a:r>
              <a:rPr lang="en-US" dirty="0"/>
              <a:t>Birefringence</a:t>
            </a:r>
          </a:p>
        </p:txBody>
      </p:sp>
      <p:pic>
        <p:nvPicPr>
          <p:cNvPr id="4" name="Picture 3">
            <a:extLst>
              <a:ext uri="{FF2B5EF4-FFF2-40B4-BE49-F238E27FC236}">
                <a16:creationId xmlns:a16="http://schemas.microsoft.com/office/drawing/2014/main" id="{535B93BE-10BF-454F-AEF6-02E80524784F}"/>
              </a:ext>
            </a:extLst>
          </p:cNvPr>
          <p:cNvPicPr>
            <a:picLocks noChangeAspect="1"/>
          </p:cNvPicPr>
          <p:nvPr/>
        </p:nvPicPr>
        <p:blipFill>
          <a:blip r:embed="rId2">
            <a:lum/>
            <a:alphaModFix/>
          </a:blip>
          <a:srcRect/>
          <a:stretch>
            <a:fillRect/>
          </a:stretch>
        </p:blipFill>
        <p:spPr>
          <a:xfrm>
            <a:off x="7305662" y="1690688"/>
            <a:ext cx="4437000" cy="3092040"/>
          </a:xfrm>
          <a:prstGeom prst="rect">
            <a:avLst/>
          </a:prstGeom>
          <a:noFill/>
          <a:ln>
            <a:noFill/>
          </a:ln>
        </p:spPr>
      </p:pic>
      <p:sp>
        <p:nvSpPr>
          <p:cNvPr id="7" name="Rectangle 6">
            <a:extLst>
              <a:ext uri="{FF2B5EF4-FFF2-40B4-BE49-F238E27FC236}">
                <a16:creationId xmlns:a16="http://schemas.microsoft.com/office/drawing/2014/main" id="{815BC6DF-B61E-A947-8091-692A45DFD7D5}"/>
              </a:ext>
            </a:extLst>
          </p:cNvPr>
          <p:cNvSpPr/>
          <p:nvPr/>
        </p:nvSpPr>
        <p:spPr>
          <a:xfrm>
            <a:off x="449338" y="1777905"/>
            <a:ext cx="6064750" cy="4801314"/>
          </a:xfrm>
          <a:prstGeom prst="rect">
            <a:avLst/>
          </a:prstGeom>
          <a:ln>
            <a:solidFill>
              <a:srgbClr val="00206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Ice is a birefringent material with n</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=0.0015. This tiny difference builds to a macroscopic effect due to 1000s of ice crystal boundaries crossed per meter of traveled distance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each grain boundary every ray is split into two reflected and two refracted rays, one ordinary and one extraordinary ray each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Wave vector component parallel to surface is conserved,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norm is proportional to the refractive index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Poynting vectors are derived from wave vectors and boundary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Outgoing ray is randomly sampled from Poynting vectors according to Poynting theorem (Poynting vector component through the plane is conserved)</a:t>
            </a:r>
          </a:p>
        </p:txBody>
      </p:sp>
      <p:pic>
        <p:nvPicPr>
          <p:cNvPr id="8" name="Picture 7">
            <a:extLst>
              <a:ext uri="{FF2B5EF4-FFF2-40B4-BE49-F238E27FC236}">
                <a16:creationId xmlns:a16="http://schemas.microsoft.com/office/drawing/2014/main" id="{CB963331-6328-414C-B523-24047AAFA8F5}"/>
              </a:ext>
            </a:extLst>
          </p:cNvPr>
          <p:cNvPicPr>
            <a:picLocks noChangeAspect="1"/>
          </p:cNvPicPr>
          <p:nvPr/>
        </p:nvPicPr>
        <p:blipFill rotWithShape="1">
          <a:blip r:embed="rId3"/>
          <a:srcRect t="43704" r="11859"/>
          <a:stretch/>
        </p:blipFill>
        <p:spPr>
          <a:xfrm>
            <a:off x="7305662" y="4930722"/>
            <a:ext cx="4461867" cy="1648497"/>
          </a:xfrm>
          <a:prstGeom prst="rect">
            <a:avLst/>
          </a:prstGeom>
        </p:spPr>
      </p:pic>
      <p:pic>
        <p:nvPicPr>
          <p:cNvPr id="3" name="Picture 2">
            <a:extLst>
              <a:ext uri="{FF2B5EF4-FFF2-40B4-BE49-F238E27FC236}">
                <a16:creationId xmlns:a16="http://schemas.microsoft.com/office/drawing/2014/main" id="{1D54A6A2-0FAC-390C-50E9-275A563BD7A5}"/>
              </a:ext>
            </a:extLst>
          </p:cNvPr>
          <p:cNvPicPr>
            <a:picLocks noChangeAspect="1"/>
          </p:cNvPicPr>
          <p:nvPr/>
        </p:nvPicPr>
        <p:blipFill>
          <a:blip r:embed="rId4">
            <a:lum/>
            <a:alphaModFix/>
          </a:blip>
          <a:srcRect/>
          <a:stretch>
            <a:fillRect/>
          </a:stretch>
        </p:blipFill>
        <p:spPr>
          <a:xfrm>
            <a:off x="8294661" y="174002"/>
            <a:ext cx="3059139" cy="1368692"/>
          </a:xfrm>
          <a:prstGeom prst="rect">
            <a:avLst/>
          </a:prstGeom>
          <a:noFill/>
          <a:ln>
            <a:noFill/>
          </a:ln>
        </p:spPr>
      </p:pic>
    </p:spTree>
    <p:extLst>
      <p:ext uri="{BB962C8B-B14F-4D97-AF65-F5344CB8AC3E}">
        <p14:creationId xmlns:p14="http://schemas.microsoft.com/office/powerpoint/2010/main" val="216522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BC2369E-4553-4F4F-9E02-04A9A613CC56}"/>
              </a:ext>
            </a:extLst>
          </p:cNvPr>
          <p:cNvPicPr>
            <a:picLocks noChangeAspect="1"/>
          </p:cNvPicPr>
          <p:nvPr/>
        </p:nvPicPr>
        <p:blipFill rotWithShape="1">
          <a:blip r:embed="rId2">
            <a:lum/>
            <a:alphaModFix/>
          </a:blip>
          <a:srcRect l="3280" t="56518" b="8866"/>
          <a:stretch/>
        </p:blipFill>
        <p:spPr>
          <a:xfrm>
            <a:off x="1191895" y="3556768"/>
            <a:ext cx="5062656" cy="1367794"/>
          </a:xfrm>
          <a:prstGeom prst="rect">
            <a:avLst/>
          </a:prstGeom>
          <a:noFill/>
          <a:ln>
            <a:noFill/>
          </a:ln>
        </p:spPr>
      </p:pic>
      <p:sp>
        <p:nvSpPr>
          <p:cNvPr id="4" name="Title 3">
            <a:extLst>
              <a:ext uri="{FF2B5EF4-FFF2-40B4-BE49-F238E27FC236}">
                <a16:creationId xmlns:a16="http://schemas.microsoft.com/office/drawing/2014/main" id="{E68A6FE2-3077-1B4C-AC3E-A4F6F301E46A}"/>
              </a:ext>
            </a:extLst>
          </p:cNvPr>
          <p:cNvSpPr>
            <a:spLocks noGrp="1"/>
          </p:cNvSpPr>
          <p:nvPr>
            <p:ph type="title"/>
          </p:nvPr>
        </p:nvSpPr>
        <p:spPr>
          <a:xfrm>
            <a:off x="838200" y="4061"/>
            <a:ext cx="10515600" cy="1325563"/>
          </a:xfrm>
        </p:spPr>
        <p:txBody>
          <a:bodyPr/>
          <a:lstStyle/>
          <a:p>
            <a:pPr algn="ctr"/>
            <a:r>
              <a:rPr lang="en-US" dirty="0"/>
              <a:t>Scattering patterns birefringent ice</a:t>
            </a:r>
          </a:p>
        </p:txBody>
      </p:sp>
      <p:pic>
        <p:nvPicPr>
          <p:cNvPr id="5" name="Picture 4">
            <a:extLst>
              <a:ext uri="{FF2B5EF4-FFF2-40B4-BE49-F238E27FC236}">
                <a16:creationId xmlns:a16="http://schemas.microsoft.com/office/drawing/2014/main" id="{EFDB4D36-66C1-074C-9C9F-EBF9FB9EFA99}"/>
              </a:ext>
            </a:extLst>
          </p:cNvPr>
          <p:cNvPicPr>
            <a:picLocks noChangeAspect="1"/>
          </p:cNvPicPr>
          <p:nvPr/>
        </p:nvPicPr>
        <p:blipFill>
          <a:blip r:embed="rId3"/>
          <a:stretch>
            <a:fillRect/>
          </a:stretch>
        </p:blipFill>
        <p:spPr>
          <a:xfrm>
            <a:off x="7431015" y="1625880"/>
            <a:ext cx="4649886" cy="4475515"/>
          </a:xfrm>
          <a:prstGeom prst="rect">
            <a:avLst/>
          </a:prstGeom>
        </p:spPr>
      </p:pic>
      <p:pic>
        <p:nvPicPr>
          <p:cNvPr id="18" name="Picture 17">
            <a:extLst>
              <a:ext uri="{FF2B5EF4-FFF2-40B4-BE49-F238E27FC236}">
                <a16:creationId xmlns:a16="http://schemas.microsoft.com/office/drawing/2014/main" id="{87DCBD87-C376-EE43-9B3D-D4DE57ADF78B}"/>
              </a:ext>
            </a:extLst>
          </p:cNvPr>
          <p:cNvPicPr>
            <a:picLocks noChangeAspect="1"/>
          </p:cNvPicPr>
          <p:nvPr/>
        </p:nvPicPr>
        <p:blipFill>
          <a:blip r:embed="rId4"/>
          <a:stretch>
            <a:fillRect/>
          </a:stretch>
        </p:blipFill>
        <p:spPr>
          <a:xfrm flipH="1">
            <a:off x="111099" y="5052332"/>
            <a:ext cx="1807303" cy="1697913"/>
          </a:xfrm>
          <a:prstGeom prst="rect">
            <a:avLst/>
          </a:prstGeom>
        </p:spPr>
      </p:pic>
      <p:pic>
        <p:nvPicPr>
          <p:cNvPr id="19" name="Picture 18">
            <a:extLst>
              <a:ext uri="{FF2B5EF4-FFF2-40B4-BE49-F238E27FC236}">
                <a16:creationId xmlns:a16="http://schemas.microsoft.com/office/drawing/2014/main" id="{8442586D-8DB7-954B-B0A2-DDB59C50B06D}"/>
              </a:ext>
            </a:extLst>
          </p:cNvPr>
          <p:cNvPicPr>
            <a:picLocks noChangeAspect="1"/>
          </p:cNvPicPr>
          <p:nvPr/>
        </p:nvPicPr>
        <p:blipFill>
          <a:blip r:embed="rId5"/>
          <a:stretch>
            <a:fillRect/>
          </a:stretch>
        </p:blipFill>
        <p:spPr>
          <a:xfrm flipH="1">
            <a:off x="1918402" y="5052332"/>
            <a:ext cx="1807303" cy="1697913"/>
          </a:xfrm>
          <a:prstGeom prst="rect">
            <a:avLst/>
          </a:prstGeom>
        </p:spPr>
      </p:pic>
      <p:pic>
        <p:nvPicPr>
          <p:cNvPr id="20" name="Picture 19">
            <a:extLst>
              <a:ext uri="{FF2B5EF4-FFF2-40B4-BE49-F238E27FC236}">
                <a16:creationId xmlns:a16="http://schemas.microsoft.com/office/drawing/2014/main" id="{836E2A4B-4493-1440-BA63-2A0039EBC04C}"/>
              </a:ext>
            </a:extLst>
          </p:cNvPr>
          <p:cNvPicPr>
            <a:picLocks noChangeAspect="1"/>
          </p:cNvPicPr>
          <p:nvPr/>
        </p:nvPicPr>
        <p:blipFill>
          <a:blip r:embed="rId6"/>
          <a:stretch>
            <a:fillRect/>
          </a:stretch>
        </p:blipFill>
        <p:spPr>
          <a:xfrm flipH="1">
            <a:off x="3723223" y="5052332"/>
            <a:ext cx="1807303" cy="1697913"/>
          </a:xfrm>
          <a:prstGeom prst="rect">
            <a:avLst/>
          </a:prstGeom>
        </p:spPr>
      </p:pic>
      <p:pic>
        <p:nvPicPr>
          <p:cNvPr id="21" name="Picture 20">
            <a:extLst>
              <a:ext uri="{FF2B5EF4-FFF2-40B4-BE49-F238E27FC236}">
                <a16:creationId xmlns:a16="http://schemas.microsoft.com/office/drawing/2014/main" id="{76C87FB0-6C0E-3941-A62C-A577FC7652BB}"/>
              </a:ext>
            </a:extLst>
          </p:cNvPr>
          <p:cNvPicPr>
            <a:picLocks noChangeAspect="1"/>
          </p:cNvPicPr>
          <p:nvPr/>
        </p:nvPicPr>
        <p:blipFill>
          <a:blip r:embed="rId7"/>
          <a:stretch>
            <a:fillRect/>
          </a:stretch>
        </p:blipFill>
        <p:spPr>
          <a:xfrm flipH="1">
            <a:off x="5528044" y="5052331"/>
            <a:ext cx="1807303" cy="1697913"/>
          </a:xfrm>
          <a:prstGeom prst="rect">
            <a:avLst/>
          </a:prstGeom>
        </p:spPr>
      </p:pic>
      <p:sp>
        <p:nvSpPr>
          <p:cNvPr id="16" name="Rectangle 15">
            <a:extLst>
              <a:ext uri="{FF2B5EF4-FFF2-40B4-BE49-F238E27FC236}">
                <a16:creationId xmlns:a16="http://schemas.microsoft.com/office/drawing/2014/main" id="{ADBEF72D-8926-6342-8FE9-8C8AEFCF51D2}"/>
              </a:ext>
            </a:extLst>
          </p:cNvPr>
          <p:cNvSpPr/>
          <p:nvPr/>
        </p:nvSpPr>
        <p:spPr>
          <a:xfrm>
            <a:off x="675223" y="1120676"/>
            <a:ext cx="6096000" cy="2308324"/>
          </a:xfrm>
          <a:prstGeom prst="rect">
            <a:avLst/>
          </a:prstGeom>
          <a:solidFill>
            <a:schemeClr val="bg1">
              <a:lumMod val="85000"/>
            </a:schemeClr>
          </a:solidFill>
          <a:ln>
            <a:solidFill>
              <a:srgbClr val="00206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Running MC simulation with realistic crystal size, elongation, and orientation distributions (correlated to flow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Diffusion is largest on flow axis and smallest orthogonal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Photons on average get deflected towards the flow axis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photons effectively fly a curve towards the flow axis</a:t>
            </a:r>
          </a:p>
        </p:txBody>
      </p:sp>
      <p:sp>
        <p:nvSpPr>
          <p:cNvPr id="3" name="TextBox 2">
            <a:extLst>
              <a:ext uri="{FF2B5EF4-FFF2-40B4-BE49-F238E27FC236}">
                <a16:creationId xmlns:a16="http://schemas.microsoft.com/office/drawing/2014/main" id="{7101765C-A6F0-234E-A6E7-FE3CDD353DE9}"/>
              </a:ext>
            </a:extLst>
          </p:cNvPr>
          <p:cNvSpPr txBox="1"/>
          <p:nvPr/>
        </p:nvSpPr>
        <p:spPr>
          <a:xfrm>
            <a:off x="488421" y="6450147"/>
            <a:ext cx="1052660"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along flow</a:t>
            </a:r>
          </a:p>
        </p:txBody>
      </p:sp>
      <p:sp>
        <p:nvSpPr>
          <p:cNvPr id="25" name="TextBox 24">
            <a:extLst>
              <a:ext uri="{FF2B5EF4-FFF2-40B4-BE49-F238E27FC236}">
                <a16:creationId xmlns:a16="http://schemas.microsoft.com/office/drawing/2014/main" id="{07B91F42-C143-8141-8792-7E921ABE1E99}"/>
              </a:ext>
            </a:extLst>
          </p:cNvPr>
          <p:cNvSpPr txBox="1"/>
          <p:nvPr/>
        </p:nvSpPr>
        <p:spPr>
          <a:xfrm>
            <a:off x="5564109" y="6450147"/>
            <a:ext cx="1737655"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orthogonal to flow</a:t>
            </a:r>
          </a:p>
        </p:txBody>
      </p:sp>
      <p:cxnSp>
        <p:nvCxnSpPr>
          <p:cNvPr id="24" name="Straight Arrow Connector 23">
            <a:extLst>
              <a:ext uri="{FF2B5EF4-FFF2-40B4-BE49-F238E27FC236}">
                <a16:creationId xmlns:a16="http://schemas.microsoft.com/office/drawing/2014/main" id="{44D9E1A0-BDB9-F342-89C6-00C43001AEA0}"/>
              </a:ext>
            </a:extLst>
          </p:cNvPr>
          <p:cNvCxnSpPr/>
          <p:nvPr/>
        </p:nvCxnSpPr>
        <p:spPr>
          <a:xfrm>
            <a:off x="8267307" y="6566928"/>
            <a:ext cx="3086493"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1E0DD95-5EA9-244B-AB7C-F557456F0542}"/>
              </a:ext>
            </a:extLst>
          </p:cNvPr>
          <p:cNvSpPr txBox="1"/>
          <p:nvPr/>
        </p:nvSpPr>
        <p:spPr>
          <a:xfrm>
            <a:off x="9117578" y="6228374"/>
            <a:ext cx="12767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towards flow</a:t>
            </a:r>
          </a:p>
        </p:txBody>
      </p:sp>
      <p:sp>
        <p:nvSpPr>
          <p:cNvPr id="29" name="TextBox 28">
            <a:extLst>
              <a:ext uri="{FF2B5EF4-FFF2-40B4-BE49-F238E27FC236}">
                <a16:creationId xmlns:a16="http://schemas.microsoft.com/office/drawing/2014/main" id="{3054936E-9B1A-1048-AC1F-68247D03F792}"/>
              </a:ext>
            </a:extLst>
          </p:cNvPr>
          <p:cNvSpPr txBox="1"/>
          <p:nvPr/>
        </p:nvSpPr>
        <p:spPr>
          <a:xfrm>
            <a:off x="8392892" y="1140813"/>
            <a:ext cx="2726131" cy="369332"/>
          </a:xfrm>
          <a:prstGeom prst="rect">
            <a:avLst/>
          </a:prstGeom>
          <a:solidFill>
            <a:schemeClr val="bg1">
              <a:lumMod val="85000"/>
            </a:schemeClr>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after ~ 1 m of propagation:</a:t>
            </a:r>
          </a:p>
        </p:txBody>
      </p:sp>
    </p:spTree>
    <p:extLst>
      <p:ext uri="{BB962C8B-B14F-4D97-AF65-F5344CB8AC3E}">
        <p14:creationId xmlns:p14="http://schemas.microsoft.com/office/powerpoint/2010/main" val="4225124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BC2369E-4553-4F4F-9E02-04A9A613CC56}"/>
              </a:ext>
            </a:extLst>
          </p:cNvPr>
          <p:cNvPicPr>
            <a:picLocks noChangeAspect="1"/>
          </p:cNvPicPr>
          <p:nvPr/>
        </p:nvPicPr>
        <p:blipFill rotWithShape="1">
          <a:blip r:embed="rId2">
            <a:lum/>
            <a:alphaModFix/>
          </a:blip>
          <a:srcRect l="3280" t="56518" b="8866"/>
          <a:stretch/>
        </p:blipFill>
        <p:spPr>
          <a:xfrm>
            <a:off x="1191895" y="3556768"/>
            <a:ext cx="5062656" cy="1367794"/>
          </a:xfrm>
          <a:prstGeom prst="rect">
            <a:avLst/>
          </a:prstGeom>
          <a:noFill/>
          <a:ln>
            <a:noFill/>
          </a:ln>
        </p:spPr>
      </p:pic>
      <p:sp>
        <p:nvSpPr>
          <p:cNvPr id="4" name="Title 3">
            <a:extLst>
              <a:ext uri="{FF2B5EF4-FFF2-40B4-BE49-F238E27FC236}">
                <a16:creationId xmlns:a16="http://schemas.microsoft.com/office/drawing/2014/main" id="{E68A6FE2-3077-1B4C-AC3E-A4F6F301E46A}"/>
              </a:ext>
            </a:extLst>
          </p:cNvPr>
          <p:cNvSpPr>
            <a:spLocks noGrp="1"/>
          </p:cNvSpPr>
          <p:nvPr>
            <p:ph type="title"/>
          </p:nvPr>
        </p:nvSpPr>
        <p:spPr>
          <a:xfrm>
            <a:off x="838200" y="4061"/>
            <a:ext cx="10515600" cy="1325563"/>
          </a:xfrm>
        </p:spPr>
        <p:txBody>
          <a:bodyPr/>
          <a:lstStyle/>
          <a:p>
            <a:pPr algn="ctr"/>
            <a:r>
              <a:rPr lang="en-US" dirty="0"/>
              <a:t>Scattering patterns birefringent ice</a:t>
            </a:r>
          </a:p>
        </p:txBody>
      </p:sp>
      <p:pic>
        <p:nvPicPr>
          <p:cNvPr id="5" name="Picture 4">
            <a:extLst>
              <a:ext uri="{FF2B5EF4-FFF2-40B4-BE49-F238E27FC236}">
                <a16:creationId xmlns:a16="http://schemas.microsoft.com/office/drawing/2014/main" id="{EFDB4D36-66C1-074C-9C9F-EBF9FB9EFA99}"/>
              </a:ext>
            </a:extLst>
          </p:cNvPr>
          <p:cNvPicPr>
            <a:picLocks noChangeAspect="1"/>
          </p:cNvPicPr>
          <p:nvPr/>
        </p:nvPicPr>
        <p:blipFill>
          <a:blip r:embed="rId3"/>
          <a:stretch>
            <a:fillRect/>
          </a:stretch>
        </p:blipFill>
        <p:spPr>
          <a:xfrm>
            <a:off x="7431015" y="1625880"/>
            <a:ext cx="4649886" cy="4475515"/>
          </a:xfrm>
          <a:prstGeom prst="rect">
            <a:avLst/>
          </a:prstGeom>
        </p:spPr>
      </p:pic>
      <p:pic>
        <p:nvPicPr>
          <p:cNvPr id="18" name="Picture 17">
            <a:extLst>
              <a:ext uri="{FF2B5EF4-FFF2-40B4-BE49-F238E27FC236}">
                <a16:creationId xmlns:a16="http://schemas.microsoft.com/office/drawing/2014/main" id="{87DCBD87-C376-EE43-9B3D-D4DE57ADF78B}"/>
              </a:ext>
            </a:extLst>
          </p:cNvPr>
          <p:cNvPicPr>
            <a:picLocks noChangeAspect="1"/>
          </p:cNvPicPr>
          <p:nvPr/>
        </p:nvPicPr>
        <p:blipFill>
          <a:blip r:embed="rId4"/>
          <a:stretch>
            <a:fillRect/>
          </a:stretch>
        </p:blipFill>
        <p:spPr>
          <a:xfrm flipH="1">
            <a:off x="111099" y="5052332"/>
            <a:ext cx="1807303" cy="1697913"/>
          </a:xfrm>
          <a:prstGeom prst="rect">
            <a:avLst/>
          </a:prstGeom>
        </p:spPr>
      </p:pic>
      <p:pic>
        <p:nvPicPr>
          <p:cNvPr id="19" name="Picture 18">
            <a:extLst>
              <a:ext uri="{FF2B5EF4-FFF2-40B4-BE49-F238E27FC236}">
                <a16:creationId xmlns:a16="http://schemas.microsoft.com/office/drawing/2014/main" id="{8442586D-8DB7-954B-B0A2-DDB59C50B06D}"/>
              </a:ext>
            </a:extLst>
          </p:cNvPr>
          <p:cNvPicPr>
            <a:picLocks noChangeAspect="1"/>
          </p:cNvPicPr>
          <p:nvPr/>
        </p:nvPicPr>
        <p:blipFill>
          <a:blip r:embed="rId5"/>
          <a:stretch>
            <a:fillRect/>
          </a:stretch>
        </p:blipFill>
        <p:spPr>
          <a:xfrm flipH="1">
            <a:off x="1918402" y="5052332"/>
            <a:ext cx="1807303" cy="1697913"/>
          </a:xfrm>
          <a:prstGeom prst="rect">
            <a:avLst/>
          </a:prstGeom>
        </p:spPr>
      </p:pic>
      <p:pic>
        <p:nvPicPr>
          <p:cNvPr id="20" name="Picture 19">
            <a:extLst>
              <a:ext uri="{FF2B5EF4-FFF2-40B4-BE49-F238E27FC236}">
                <a16:creationId xmlns:a16="http://schemas.microsoft.com/office/drawing/2014/main" id="{836E2A4B-4493-1440-BA63-2A0039EBC04C}"/>
              </a:ext>
            </a:extLst>
          </p:cNvPr>
          <p:cNvPicPr>
            <a:picLocks noChangeAspect="1"/>
          </p:cNvPicPr>
          <p:nvPr/>
        </p:nvPicPr>
        <p:blipFill>
          <a:blip r:embed="rId6"/>
          <a:stretch>
            <a:fillRect/>
          </a:stretch>
        </p:blipFill>
        <p:spPr>
          <a:xfrm flipH="1">
            <a:off x="3723223" y="5052332"/>
            <a:ext cx="1807303" cy="1697913"/>
          </a:xfrm>
          <a:prstGeom prst="rect">
            <a:avLst/>
          </a:prstGeom>
        </p:spPr>
      </p:pic>
      <p:pic>
        <p:nvPicPr>
          <p:cNvPr id="21" name="Picture 20">
            <a:extLst>
              <a:ext uri="{FF2B5EF4-FFF2-40B4-BE49-F238E27FC236}">
                <a16:creationId xmlns:a16="http://schemas.microsoft.com/office/drawing/2014/main" id="{76C87FB0-6C0E-3941-A62C-A577FC7652BB}"/>
              </a:ext>
            </a:extLst>
          </p:cNvPr>
          <p:cNvPicPr>
            <a:picLocks noChangeAspect="1"/>
          </p:cNvPicPr>
          <p:nvPr/>
        </p:nvPicPr>
        <p:blipFill>
          <a:blip r:embed="rId7"/>
          <a:stretch>
            <a:fillRect/>
          </a:stretch>
        </p:blipFill>
        <p:spPr>
          <a:xfrm flipH="1">
            <a:off x="5528044" y="5052331"/>
            <a:ext cx="1807303" cy="1697913"/>
          </a:xfrm>
          <a:prstGeom prst="rect">
            <a:avLst/>
          </a:prstGeom>
        </p:spPr>
      </p:pic>
      <p:sp>
        <p:nvSpPr>
          <p:cNvPr id="16" name="Rectangle 15">
            <a:extLst>
              <a:ext uri="{FF2B5EF4-FFF2-40B4-BE49-F238E27FC236}">
                <a16:creationId xmlns:a16="http://schemas.microsoft.com/office/drawing/2014/main" id="{ADBEF72D-8926-6342-8FE9-8C8AEFCF51D2}"/>
              </a:ext>
            </a:extLst>
          </p:cNvPr>
          <p:cNvSpPr/>
          <p:nvPr/>
        </p:nvSpPr>
        <p:spPr>
          <a:xfrm>
            <a:off x="675223" y="1120676"/>
            <a:ext cx="6096000" cy="2308324"/>
          </a:xfrm>
          <a:prstGeom prst="rect">
            <a:avLst/>
          </a:prstGeom>
          <a:solidFill>
            <a:schemeClr val="bg1">
              <a:lumMod val="85000"/>
            </a:schemeClr>
          </a:solidFill>
          <a:ln>
            <a:solidFill>
              <a:srgbClr val="00206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Running MC simulation with realistic crystal size, elongation, and orientation distributions (correlated to flow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Diffusion is largest on flow axis and smallest orthogonal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Photons on average get deflected towards the flow axis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photons effectively fly a curve towards the flow axis</a:t>
            </a:r>
          </a:p>
        </p:txBody>
      </p:sp>
      <p:sp>
        <p:nvSpPr>
          <p:cNvPr id="3" name="TextBox 2">
            <a:extLst>
              <a:ext uri="{FF2B5EF4-FFF2-40B4-BE49-F238E27FC236}">
                <a16:creationId xmlns:a16="http://schemas.microsoft.com/office/drawing/2014/main" id="{7101765C-A6F0-234E-A6E7-FE3CDD353DE9}"/>
              </a:ext>
            </a:extLst>
          </p:cNvPr>
          <p:cNvSpPr txBox="1"/>
          <p:nvPr/>
        </p:nvSpPr>
        <p:spPr>
          <a:xfrm>
            <a:off x="488421" y="6450147"/>
            <a:ext cx="1052660"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along flow</a:t>
            </a:r>
          </a:p>
        </p:txBody>
      </p:sp>
      <p:sp>
        <p:nvSpPr>
          <p:cNvPr id="25" name="TextBox 24">
            <a:extLst>
              <a:ext uri="{FF2B5EF4-FFF2-40B4-BE49-F238E27FC236}">
                <a16:creationId xmlns:a16="http://schemas.microsoft.com/office/drawing/2014/main" id="{07B91F42-C143-8141-8792-7E921ABE1E99}"/>
              </a:ext>
            </a:extLst>
          </p:cNvPr>
          <p:cNvSpPr txBox="1"/>
          <p:nvPr/>
        </p:nvSpPr>
        <p:spPr>
          <a:xfrm>
            <a:off x="5564109" y="6450147"/>
            <a:ext cx="1737655"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orthogonal to flow</a:t>
            </a:r>
          </a:p>
        </p:txBody>
      </p:sp>
      <p:cxnSp>
        <p:nvCxnSpPr>
          <p:cNvPr id="24" name="Straight Arrow Connector 23">
            <a:extLst>
              <a:ext uri="{FF2B5EF4-FFF2-40B4-BE49-F238E27FC236}">
                <a16:creationId xmlns:a16="http://schemas.microsoft.com/office/drawing/2014/main" id="{44D9E1A0-BDB9-F342-89C6-00C43001AEA0}"/>
              </a:ext>
            </a:extLst>
          </p:cNvPr>
          <p:cNvCxnSpPr/>
          <p:nvPr/>
        </p:nvCxnSpPr>
        <p:spPr>
          <a:xfrm>
            <a:off x="8267307" y="6566928"/>
            <a:ext cx="3086493"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1E0DD95-5EA9-244B-AB7C-F557456F0542}"/>
              </a:ext>
            </a:extLst>
          </p:cNvPr>
          <p:cNvSpPr txBox="1"/>
          <p:nvPr/>
        </p:nvSpPr>
        <p:spPr>
          <a:xfrm>
            <a:off x="9117578" y="6228374"/>
            <a:ext cx="12767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towards flow</a:t>
            </a:r>
          </a:p>
        </p:txBody>
      </p:sp>
      <p:sp>
        <p:nvSpPr>
          <p:cNvPr id="29" name="TextBox 28">
            <a:extLst>
              <a:ext uri="{FF2B5EF4-FFF2-40B4-BE49-F238E27FC236}">
                <a16:creationId xmlns:a16="http://schemas.microsoft.com/office/drawing/2014/main" id="{3054936E-9B1A-1048-AC1F-68247D03F792}"/>
              </a:ext>
            </a:extLst>
          </p:cNvPr>
          <p:cNvSpPr txBox="1"/>
          <p:nvPr/>
        </p:nvSpPr>
        <p:spPr>
          <a:xfrm>
            <a:off x="8392892" y="1140813"/>
            <a:ext cx="2726131" cy="369332"/>
          </a:xfrm>
          <a:prstGeom prst="rect">
            <a:avLst/>
          </a:prstGeom>
          <a:solidFill>
            <a:schemeClr val="bg1">
              <a:lumMod val="85000"/>
            </a:schemeClr>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after ~ 1 m of propagation:</a:t>
            </a:r>
          </a:p>
        </p:txBody>
      </p:sp>
      <p:pic>
        <p:nvPicPr>
          <p:cNvPr id="2" name="Picture 1" descr="A white text with black text&#10;&#10;Description automatically generated with medium confidence">
            <a:extLst>
              <a:ext uri="{FF2B5EF4-FFF2-40B4-BE49-F238E27FC236}">
                <a16:creationId xmlns:a16="http://schemas.microsoft.com/office/drawing/2014/main" id="{76EA2AB3-48B1-859F-2D26-10CF19F5D38E}"/>
              </a:ext>
            </a:extLst>
          </p:cNvPr>
          <p:cNvPicPr>
            <a:picLocks noChangeAspect="1"/>
          </p:cNvPicPr>
          <p:nvPr/>
        </p:nvPicPr>
        <p:blipFill rotWithShape="1">
          <a:blip r:embed="rId8"/>
          <a:srcRect b="52713"/>
          <a:stretch/>
        </p:blipFill>
        <p:spPr>
          <a:xfrm>
            <a:off x="430657" y="907759"/>
            <a:ext cx="6469560" cy="4080687"/>
          </a:xfrm>
          <a:prstGeom prst="rect">
            <a:avLst/>
          </a:prstGeom>
        </p:spPr>
      </p:pic>
      <p:pic>
        <p:nvPicPr>
          <p:cNvPr id="6" name="Picture 5" descr="A collage of images of light rays&#10;&#10;Description automatically generated">
            <a:extLst>
              <a:ext uri="{FF2B5EF4-FFF2-40B4-BE49-F238E27FC236}">
                <a16:creationId xmlns:a16="http://schemas.microsoft.com/office/drawing/2014/main" id="{029E3F75-6589-309C-731F-DEAE6F5515E0}"/>
              </a:ext>
            </a:extLst>
          </p:cNvPr>
          <p:cNvPicPr>
            <a:picLocks noChangeAspect="1"/>
          </p:cNvPicPr>
          <p:nvPr/>
        </p:nvPicPr>
        <p:blipFill rotWithShape="1">
          <a:blip r:embed="rId9"/>
          <a:srcRect b="23520"/>
          <a:stretch/>
        </p:blipFill>
        <p:spPr>
          <a:xfrm>
            <a:off x="247494" y="3155141"/>
            <a:ext cx="6835886" cy="1833305"/>
          </a:xfrm>
          <a:prstGeom prst="rect">
            <a:avLst/>
          </a:prstGeom>
        </p:spPr>
      </p:pic>
      <p:sp>
        <p:nvSpPr>
          <p:cNvPr id="7" name="TextBox 6">
            <a:extLst>
              <a:ext uri="{FF2B5EF4-FFF2-40B4-BE49-F238E27FC236}">
                <a16:creationId xmlns:a16="http://schemas.microsoft.com/office/drawing/2014/main" id="{C9F242D7-889C-2FED-4C7F-AF12BC9FDF6D}"/>
              </a:ext>
            </a:extLst>
          </p:cNvPr>
          <p:cNvSpPr txBox="1"/>
          <p:nvPr/>
        </p:nvSpPr>
        <p:spPr>
          <a:xfrm>
            <a:off x="1579206" y="1882441"/>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2024</a:t>
            </a:r>
          </a:p>
        </p:txBody>
      </p:sp>
    </p:spTree>
    <p:extLst>
      <p:ext uri="{BB962C8B-B14F-4D97-AF65-F5344CB8AC3E}">
        <p14:creationId xmlns:p14="http://schemas.microsoft.com/office/powerpoint/2010/main" val="2319564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97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7CBC14D-3496-110A-DBAF-79306EDBEEF4}"/>
              </a:ext>
            </a:extLst>
          </p:cNvPr>
          <p:cNvPicPr>
            <a:picLocks noChangeAspect="1"/>
          </p:cNvPicPr>
          <p:nvPr/>
        </p:nvPicPr>
        <p:blipFill>
          <a:blip r:embed="rId2"/>
          <a:srcRect/>
          <a:stretch/>
        </p:blipFill>
        <p:spPr>
          <a:xfrm>
            <a:off x="6421035" y="765258"/>
            <a:ext cx="5129784" cy="5327483"/>
          </a:xfrm>
          <a:prstGeom prst="rect">
            <a:avLst/>
          </a:prstGeom>
        </p:spPr>
      </p:pic>
      <p:sp>
        <p:nvSpPr>
          <p:cNvPr id="15" name="Rectangle 1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A022A3-B6B5-7AF0-4FE0-2C2833B027CB}"/>
              </a:ext>
            </a:extLst>
          </p:cNvPr>
          <p:cNvPicPr>
            <a:picLocks noChangeAspect="1"/>
          </p:cNvPicPr>
          <p:nvPr/>
        </p:nvPicPr>
        <p:blipFill>
          <a:blip r:embed="rId3"/>
          <a:srcRect/>
          <a:stretch/>
        </p:blipFill>
        <p:spPr>
          <a:xfrm>
            <a:off x="641180" y="765258"/>
            <a:ext cx="5129784" cy="5327483"/>
          </a:xfrm>
          <a:prstGeom prst="rect">
            <a:avLst/>
          </a:prstGeom>
        </p:spPr>
      </p:pic>
      <p:sp>
        <p:nvSpPr>
          <p:cNvPr id="7" name="TextBox 6">
            <a:extLst>
              <a:ext uri="{FF2B5EF4-FFF2-40B4-BE49-F238E27FC236}">
                <a16:creationId xmlns:a16="http://schemas.microsoft.com/office/drawing/2014/main" id="{BEBCC2EF-1C45-E0A1-DA29-3A25586E2E2E}"/>
              </a:ext>
            </a:extLst>
          </p:cNvPr>
          <p:cNvSpPr txBox="1"/>
          <p:nvPr/>
        </p:nvSpPr>
        <p:spPr>
          <a:xfrm>
            <a:off x="4404163" y="124037"/>
            <a:ext cx="3383683" cy="400110"/>
          </a:xfrm>
          <a:prstGeom prst="rect">
            <a:avLst/>
          </a:prstGeom>
          <a:solidFill>
            <a:schemeClr val="bg1"/>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Average (at ~125 m) waveform</a:t>
            </a:r>
          </a:p>
        </p:txBody>
      </p:sp>
    </p:spTree>
    <p:extLst>
      <p:ext uri="{BB962C8B-B14F-4D97-AF65-F5344CB8AC3E}">
        <p14:creationId xmlns:p14="http://schemas.microsoft.com/office/powerpoint/2010/main" val="2399900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0F1A9-C74B-9B5B-9414-A80F4765D435}"/>
              </a:ext>
            </a:extLst>
          </p:cNvPr>
          <p:cNvSpPr>
            <a:spLocks noGrp="1"/>
          </p:cNvSpPr>
          <p:nvPr>
            <p:ph type="title"/>
          </p:nvPr>
        </p:nvSpPr>
        <p:spPr>
          <a:xfrm>
            <a:off x="0" y="285612"/>
            <a:ext cx="6809386" cy="1325563"/>
          </a:xfrm>
        </p:spPr>
        <p:txBody>
          <a:bodyPr/>
          <a:lstStyle/>
          <a:p>
            <a:pPr algn="ctr"/>
            <a:r>
              <a:rPr lang="en-US" dirty="0"/>
              <a:t>Ice layer tilt</a:t>
            </a:r>
          </a:p>
        </p:txBody>
      </p:sp>
      <p:sp>
        <p:nvSpPr>
          <p:cNvPr id="3" name="Slide Number Placeholder 2">
            <a:extLst>
              <a:ext uri="{FF2B5EF4-FFF2-40B4-BE49-F238E27FC236}">
                <a16:creationId xmlns:a16="http://schemas.microsoft.com/office/drawing/2014/main" id="{36CE581B-BBED-D39C-F0CA-0F905E4860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26ADF-B000-0543-B1DB-C64C3901144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CFE9D8F0-5315-559E-61A6-75BA41F34AC6}"/>
              </a:ext>
            </a:extLst>
          </p:cNvPr>
          <p:cNvPicPr>
            <a:picLocks noChangeAspect="1"/>
          </p:cNvPicPr>
          <p:nvPr/>
        </p:nvPicPr>
        <p:blipFill>
          <a:blip r:embed="rId2"/>
          <a:stretch>
            <a:fillRect/>
          </a:stretch>
        </p:blipFill>
        <p:spPr>
          <a:xfrm>
            <a:off x="6809386" y="0"/>
            <a:ext cx="5382614" cy="6858000"/>
          </a:xfrm>
          <a:prstGeom prst="rect">
            <a:avLst/>
          </a:prstGeom>
        </p:spPr>
      </p:pic>
      <p:sp>
        <p:nvSpPr>
          <p:cNvPr id="6" name="TextBox 5">
            <a:extLst>
              <a:ext uri="{FF2B5EF4-FFF2-40B4-BE49-F238E27FC236}">
                <a16:creationId xmlns:a16="http://schemas.microsoft.com/office/drawing/2014/main" id="{D0520079-355B-C769-DA5B-C38D76147ECD}"/>
              </a:ext>
            </a:extLst>
          </p:cNvPr>
          <p:cNvSpPr txBox="1"/>
          <p:nvPr/>
        </p:nvSpPr>
        <p:spPr>
          <a:xfrm>
            <a:off x="285897" y="1896787"/>
            <a:ext cx="6237592"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Ice at the South Pole is flowing downhill at a rate of ~10 m/year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While the surface of the ice is flat, the bottom of the ice sheet rests atop of bedrock, which has irregular features such as hills and valleys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ice sheet deforms as it flows through these features, and this results in lower ice layers following the shape of the bedrock; the closer to bedrock, the more the ice layers deviate from the flat that we see on the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ice layer consists of ice deposited at around the same time, so should have the same concentration of impurities across the layer, thus same scattering and absorption properties. The “dirtier” layers will create bands of reflected radar signal</a:t>
            </a:r>
          </a:p>
        </p:txBody>
      </p:sp>
    </p:spTree>
    <p:extLst>
      <p:ext uri="{BB962C8B-B14F-4D97-AF65-F5344CB8AC3E}">
        <p14:creationId xmlns:p14="http://schemas.microsoft.com/office/powerpoint/2010/main" val="1297533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0C7E-9080-9BF3-F35D-C02664CFDFFA}"/>
              </a:ext>
            </a:extLst>
          </p:cNvPr>
          <p:cNvSpPr>
            <a:spLocks noGrp="1"/>
          </p:cNvSpPr>
          <p:nvPr>
            <p:ph type="title"/>
          </p:nvPr>
        </p:nvSpPr>
        <p:spPr>
          <a:xfrm>
            <a:off x="838200" y="0"/>
            <a:ext cx="10515600" cy="1325563"/>
          </a:xfrm>
        </p:spPr>
        <p:txBody>
          <a:bodyPr>
            <a:normAutofit/>
          </a:bodyPr>
          <a:lstStyle/>
          <a:p>
            <a:pPr algn="ctr"/>
            <a:r>
              <a:rPr lang="en-US" dirty="0"/>
              <a:t>Ice model evolution</a:t>
            </a:r>
          </a:p>
        </p:txBody>
      </p:sp>
      <p:sp>
        <p:nvSpPr>
          <p:cNvPr id="2" name="TextBox 1">
            <a:extLst>
              <a:ext uri="{FF2B5EF4-FFF2-40B4-BE49-F238E27FC236}">
                <a16:creationId xmlns:a16="http://schemas.microsoft.com/office/drawing/2014/main" id="{9D329BE6-AEAD-017F-494E-29038A21184D}"/>
              </a:ext>
            </a:extLst>
          </p:cNvPr>
          <p:cNvSpPr txBox="1"/>
          <p:nvPr/>
        </p:nvSpPr>
        <p:spPr>
          <a:xfrm>
            <a:off x="6106340" y="2173230"/>
            <a:ext cx="511428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AMANDA-A (1994): dominated by air bubbles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AMANDA II  (2006): clear ice at depths 1.4-2.3 km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(2013): layer tilt, ice anisotropy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(2023): birefringence, precise 2d tilt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BBEBA2DE-F97F-4921-FB9D-36DF5F7FA9DD}"/>
              </a:ext>
            </a:extLst>
          </p:cNvPr>
          <p:cNvPicPr>
            <a:picLocks noChangeAspect="1"/>
          </p:cNvPicPr>
          <p:nvPr/>
        </p:nvPicPr>
        <p:blipFill>
          <a:blip r:embed="rId2"/>
          <a:srcRect/>
          <a:stretch/>
        </p:blipFill>
        <p:spPr>
          <a:xfrm>
            <a:off x="971375" y="1663741"/>
            <a:ext cx="4342260" cy="4535863"/>
          </a:xfrm>
          <a:prstGeom prst="rect">
            <a:avLst/>
          </a:prstGeom>
        </p:spPr>
      </p:pic>
      <p:sp>
        <p:nvSpPr>
          <p:cNvPr id="3" name="TextBox 2">
            <a:extLst>
              <a:ext uri="{FF2B5EF4-FFF2-40B4-BE49-F238E27FC236}">
                <a16:creationId xmlns:a16="http://schemas.microsoft.com/office/drawing/2014/main" id="{AE852E18-65AB-01B6-F258-CB57BB3CC329}"/>
              </a:ext>
            </a:extLst>
          </p:cNvPr>
          <p:cNvSpPr txBox="1"/>
          <p:nvPr/>
        </p:nvSpPr>
        <p:spPr>
          <a:xfrm>
            <a:off x="3142505" y="3842657"/>
            <a:ext cx="1588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SPICE models</a:t>
            </a:r>
          </a:p>
        </p:txBody>
      </p:sp>
    </p:spTree>
    <p:extLst>
      <p:ext uri="{BB962C8B-B14F-4D97-AF65-F5344CB8AC3E}">
        <p14:creationId xmlns:p14="http://schemas.microsoft.com/office/powerpoint/2010/main" val="3268351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C745B-5BA6-9929-33D3-E160F2513B68}"/>
              </a:ext>
            </a:extLst>
          </p:cNvPr>
          <p:cNvSpPr>
            <a:spLocks noGrp="1"/>
          </p:cNvSpPr>
          <p:nvPr>
            <p:ph type="title"/>
          </p:nvPr>
        </p:nvSpPr>
        <p:spPr>
          <a:xfrm>
            <a:off x="838200" y="0"/>
            <a:ext cx="10515600" cy="1325563"/>
          </a:xfrm>
        </p:spPr>
        <p:txBody>
          <a:bodyPr/>
          <a:lstStyle/>
          <a:p>
            <a:pPr algn="ctr"/>
            <a:r>
              <a:rPr lang="en-US" dirty="0"/>
              <a:t>Per-DOM flasher fits</a:t>
            </a:r>
          </a:p>
        </p:txBody>
      </p:sp>
      <p:sp>
        <p:nvSpPr>
          <p:cNvPr id="3" name="Slide Number Placeholder 2">
            <a:extLst>
              <a:ext uri="{FF2B5EF4-FFF2-40B4-BE49-F238E27FC236}">
                <a16:creationId xmlns:a16="http://schemas.microsoft.com/office/drawing/2014/main" id="{448F0FDA-C58E-ABBA-7455-418A07CDEC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26ADF-B000-0543-B1DB-C64C3901144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76E4473B-E09C-5272-B15E-2C5169F5E362}"/>
              </a:ext>
            </a:extLst>
          </p:cNvPr>
          <p:cNvPicPr>
            <a:picLocks noChangeAspect="1"/>
          </p:cNvPicPr>
          <p:nvPr/>
        </p:nvPicPr>
        <p:blipFill>
          <a:blip r:embed="rId2"/>
          <a:stretch>
            <a:fillRect/>
          </a:stretch>
        </p:blipFill>
        <p:spPr>
          <a:xfrm>
            <a:off x="0" y="1035698"/>
            <a:ext cx="12192000" cy="5822302"/>
          </a:xfrm>
          <a:prstGeom prst="rect">
            <a:avLst/>
          </a:prstGeom>
        </p:spPr>
      </p:pic>
      <p:sp>
        <p:nvSpPr>
          <p:cNvPr id="4" name="TextBox 3">
            <a:extLst>
              <a:ext uri="{FF2B5EF4-FFF2-40B4-BE49-F238E27FC236}">
                <a16:creationId xmlns:a16="http://schemas.microsoft.com/office/drawing/2014/main" id="{61E3779C-89AC-6FFE-52A9-9CAD072426A7}"/>
              </a:ext>
            </a:extLst>
          </p:cNvPr>
          <p:cNvSpPr txBox="1"/>
          <p:nvPr/>
        </p:nvSpPr>
        <p:spPr>
          <a:xfrm>
            <a:off x="1228112" y="6333023"/>
            <a:ext cx="20514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Slide by M.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Rongen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7440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9B294D-914A-C39F-5BC0-4995891E78FE}"/>
              </a:ext>
            </a:extLst>
          </p:cNvPr>
          <p:cNvSpPr txBox="1"/>
          <p:nvPr/>
        </p:nvSpPr>
        <p:spPr>
          <a:xfrm>
            <a:off x="981777" y="1184786"/>
            <a:ext cx="10372023"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second-order Taylor expansion is used to fit the shape of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the vicinity of best previous solution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i.e., a paraboloid fit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values are computed for nominal+100-1000 random perturbations set of simulations at each iteration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Some regularizations are necessary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stiffness of paraboloid fit (curvature)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correlation terms (to smooth unnecessary up/down oscillations in solution)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norm of solution (to keep it in bounds of the perturbation 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Search for solution (minimization)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direct matrix regularized inversion was tried first but often resulted in non-positive-def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Newton’s gradient descent method was adopted with explicit positive-definite curvature matrix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 =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2800" b="0" i="1" u="none" strike="noStrike" kern="1200" cap="none" spc="0" normalizeH="0" baseline="-25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(Q</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 b</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where Q</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b="0" i="0" u="none" strike="noStrike" kern="1200" cap="none" spc="0" normalizeH="0" baseline="0" noProof="0" dirty="0" err="1">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x</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30000" noProof="0" dirty="0" err="1">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0F2D9AC-3FD3-72F8-9816-390172B140A2}"/>
              </a:ext>
            </a:extLst>
          </p:cNvPr>
          <p:cNvPicPr>
            <a:picLocks noChangeAspect="1"/>
          </p:cNvPicPr>
          <p:nvPr/>
        </p:nvPicPr>
        <p:blipFill>
          <a:blip r:embed="rId2"/>
          <a:stretch>
            <a:fillRect/>
          </a:stretch>
        </p:blipFill>
        <p:spPr>
          <a:xfrm>
            <a:off x="1068109" y="4600147"/>
            <a:ext cx="10055782" cy="1073067"/>
          </a:xfrm>
          <a:prstGeom prst="rect">
            <a:avLst/>
          </a:prstGeom>
        </p:spPr>
      </p:pic>
      <p:sp>
        <p:nvSpPr>
          <p:cNvPr id="2" name="Title 1">
            <a:extLst>
              <a:ext uri="{FF2B5EF4-FFF2-40B4-BE49-F238E27FC236}">
                <a16:creationId xmlns:a16="http://schemas.microsoft.com/office/drawing/2014/main" id="{B532581C-1A7C-D497-D822-21D9CE9784EC}"/>
              </a:ext>
            </a:extLst>
          </p:cNvPr>
          <p:cNvSpPr>
            <a:spLocks noGrp="1"/>
          </p:cNvSpPr>
          <p:nvPr>
            <p:ph type="title"/>
          </p:nvPr>
        </p:nvSpPr>
        <p:spPr>
          <a:xfrm>
            <a:off x="838200" y="0"/>
            <a:ext cx="10515600" cy="1325563"/>
          </a:xfrm>
        </p:spPr>
        <p:txBody>
          <a:bodyPr/>
          <a:lstStyle/>
          <a:p>
            <a:pPr algn="ctr"/>
            <a:r>
              <a:rPr lang="en-US" dirty="0"/>
              <a:t>Iterative Positive-Definite Fit (IPDF)</a:t>
            </a:r>
          </a:p>
        </p:txBody>
      </p:sp>
      <p:sp>
        <p:nvSpPr>
          <p:cNvPr id="18" name="TextBox 17">
            <a:extLst>
              <a:ext uri="{FF2B5EF4-FFF2-40B4-BE49-F238E27FC236}">
                <a16:creationId xmlns:a16="http://schemas.microsoft.com/office/drawing/2014/main" id="{C6FFF571-8325-2238-168C-64D84125322A}"/>
              </a:ext>
            </a:extLst>
          </p:cNvPr>
          <p:cNvSpPr txBox="1"/>
          <p:nvPr/>
        </p:nvSpPr>
        <p:spPr>
          <a:xfrm>
            <a:off x="1061903" y="6086654"/>
            <a:ext cx="1524000" cy="651933"/>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Value of L at the minimum </a:t>
            </a:r>
          </a:p>
        </p:txBody>
      </p:sp>
      <p:cxnSp>
        <p:nvCxnSpPr>
          <p:cNvPr id="19" name="Straight Arrow Connector 18">
            <a:extLst>
              <a:ext uri="{FF2B5EF4-FFF2-40B4-BE49-F238E27FC236}">
                <a16:creationId xmlns:a16="http://schemas.microsoft.com/office/drawing/2014/main" id="{775BF605-67BD-B0E6-492E-EEC89BDAD516}"/>
              </a:ext>
            </a:extLst>
          </p:cNvPr>
          <p:cNvCxnSpPr>
            <a:cxnSpLocks/>
          </p:cNvCxnSpPr>
          <p:nvPr/>
        </p:nvCxnSpPr>
        <p:spPr>
          <a:xfrm flipV="1">
            <a:off x="2116491" y="5452979"/>
            <a:ext cx="231006" cy="633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0C2F021-DE16-2028-1230-B2EFD9DDA3A0}"/>
              </a:ext>
            </a:extLst>
          </p:cNvPr>
          <p:cNvSpPr txBox="1"/>
          <p:nvPr/>
        </p:nvSpPr>
        <p:spPr>
          <a:xfrm>
            <a:off x="3570459" y="6073600"/>
            <a:ext cx="2026348" cy="664987"/>
          </a:xfrm>
          <a:prstGeom prst="rect">
            <a:avLst/>
          </a:prstGeom>
          <a:noFill/>
          <a:ln>
            <a:solidFill>
              <a:schemeClr val="accent1">
                <a:shade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regularization term (2</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derivative, etc.)</a:t>
            </a:r>
          </a:p>
        </p:txBody>
      </p:sp>
      <p:cxnSp>
        <p:nvCxnSpPr>
          <p:cNvPr id="21" name="Straight Arrow Connector 20">
            <a:extLst>
              <a:ext uri="{FF2B5EF4-FFF2-40B4-BE49-F238E27FC236}">
                <a16:creationId xmlns:a16="http://schemas.microsoft.com/office/drawing/2014/main" id="{69779392-E306-D5AB-B319-083E74FFA81E}"/>
              </a:ext>
            </a:extLst>
          </p:cNvPr>
          <p:cNvCxnSpPr>
            <a:cxnSpLocks/>
          </p:cNvCxnSpPr>
          <p:nvPr/>
        </p:nvCxnSpPr>
        <p:spPr>
          <a:xfrm flipV="1">
            <a:off x="5590695" y="5611392"/>
            <a:ext cx="373048" cy="46220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C9ED3DDD-7A44-6EEB-DAE2-7AC11A8A5A2F}"/>
              </a:ext>
            </a:extLst>
          </p:cNvPr>
          <p:cNvSpPr/>
          <p:nvPr/>
        </p:nvSpPr>
        <p:spPr>
          <a:xfrm rot="16200000">
            <a:off x="5894129" y="4563625"/>
            <a:ext cx="154004" cy="19250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DE6F04E-3F8E-D952-26C1-21BAE6FBA47D}"/>
              </a:ext>
            </a:extLst>
          </p:cNvPr>
          <p:cNvSpPr txBox="1"/>
          <p:nvPr/>
        </p:nvSpPr>
        <p:spPr>
          <a:xfrm>
            <a:off x="9667615" y="6086654"/>
            <a:ext cx="2234667" cy="646331"/>
          </a:xfrm>
          <a:prstGeom prst="rect">
            <a:avLst/>
          </a:prstGeom>
          <a:noFill/>
          <a:ln>
            <a:solidFill>
              <a:schemeClr val="accent1">
                <a:shade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deviations solution vector (main result)</a:t>
            </a:r>
          </a:p>
        </p:txBody>
      </p:sp>
      <p:cxnSp>
        <p:nvCxnSpPr>
          <p:cNvPr id="26" name="Straight Arrow Connector 25">
            <a:extLst>
              <a:ext uri="{FF2B5EF4-FFF2-40B4-BE49-F238E27FC236}">
                <a16:creationId xmlns:a16="http://schemas.microsoft.com/office/drawing/2014/main" id="{F9E2DD1B-FEE7-DC9B-1EA1-2F06AC1F2356}"/>
              </a:ext>
            </a:extLst>
          </p:cNvPr>
          <p:cNvCxnSpPr>
            <a:cxnSpLocks/>
          </p:cNvCxnSpPr>
          <p:nvPr/>
        </p:nvCxnSpPr>
        <p:spPr>
          <a:xfrm flipV="1">
            <a:off x="10239491" y="5464395"/>
            <a:ext cx="0" cy="622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AC951FB-E011-E180-B3B9-EEC5C8B2A4E1}"/>
              </a:ext>
            </a:extLst>
          </p:cNvPr>
          <p:cNvSpPr txBox="1"/>
          <p:nvPr/>
        </p:nvSpPr>
        <p:spPr>
          <a:xfrm>
            <a:off x="7545356" y="6097872"/>
            <a:ext cx="1864364" cy="646331"/>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kn</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km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curvature matrix</a:t>
            </a:r>
          </a:p>
        </p:txBody>
      </p:sp>
      <p:cxnSp>
        <p:nvCxnSpPr>
          <p:cNvPr id="28" name="Straight Arrow Connector 27">
            <a:extLst>
              <a:ext uri="{FF2B5EF4-FFF2-40B4-BE49-F238E27FC236}">
                <a16:creationId xmlns:a16="http://schemas.microsoft.com/office/drawing/2014/main" id="{A5B3B599-CC6D-9905-9E1C-A50ECF18E64F}"/>
              </a:ext>
            </a:extLst>
          </p:cNvPr>
          <p:cNvCxnSpPr>
            <a:cxnSpLocks/>
          </p:cNvCxnSpPr>
          <p:nvPr/>
        </p:nvCxnSpPr>
        <p:spPr>
          <a:xfrm flipV="1">
            <a:off x="9409720" y="5464395"/>
            <a:ext cx="442734" cy="633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F0812C1-49FE-1DE2-973D-DEEB190306BB}"/>
              </a:ext>
            </a:extLst>
          </p:cNvPr>
          <p:cNvSpPr/>
          <p:nvPr/>
        </p:nvSpPr>
        <p:spPr>
          <a:xfrm>
            <a:off x="8699157" y="4600147"/>
            <a:ext cx="1260389" cy="144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38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4E14-A93C-EE91-3760-2DF9F0239C5B}"/>
              </a:ext>
            </a:extLst>
          </p:cNvPr>
          <p:cNvSpPr>
            <a:spLocks noGrp="1"/>
          </p:cNvSpPr>
          <p:nvPr>
            <p:ph type="title"/>
          </p:nvPr>
        </p:nvSpPr>
        <p:spPr>
          <a:xfrm>
            <a:off x="8249094" y="308343"/>
            <a:ext cx="3464442" cy="1325563"/>
          </a:xfrm>
        </p:spPr>
        <p:txBody>
          <a:bodyPr/>
          <a:lstStyle/>
          <a:p>
            <a:r>
              <a:rPr lang="en-US" dirty="0"/>
              <a:t>Paraboloid Fit</a:t>
            </a:r>
          </a:p>
        </p:txBody>
      </p:sp>
      <p:sp>
        <p:nvSpPr>
          <p:cNvPr id="4" name="Rectangle 3">
            <a:extLst>
              <a:ext uri="{FF2B5EF4-FFF2-40B4-BE49-F238E27FC236}">
                <a16:creationId xmlns:a16="http://schemas.microsoft.com/office/drawing/2014/main" id="{CD72536D-D6A2-DE8F-D846-000033255D2C}"/>
              </a:ext>
            </a:extLst>
          </p:cNvPr>
          <p:cNvSpPr/>
          <p:nvPr/>
        </p:nvSpPr>
        <p:spPr>
          <a:xfrm>
            <a:off x="381001" y="228600"/>
            <a:ext cx="6400800" cy="6400800"/>
          </a:xfrm>
          <a:prstGeom prst="rect">
            <a:avLst/>
          </a:prstGeom>
          <a:pattFill prst="lgGrid">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F53B5DEC-0741-2E28-82DE-CA6F6766D36B}"/>
              </a:ext>
            </a:extLst>
          </p:cNvPr>
          <p:cNvSpPr/>
          <p:nvPr/>
        </p:nvSpPr>
        <p:spPr>
          <a:xfrm>
            <a:off x="478463" y="1306031"/>
            <a:ext cx="5212080" cy="5212080"/>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Curvature matrix AA</a:t>
            </a:r>
            <a:r>
              <a:rPr kumimoji="0" lang="en-US" sz="1800" b="0" i="0" u="none" strike="noStrike" kern="1200" cap="none" spc="0" normalizeH="0" baseline="30000" noProof="0" dirty="0">
                <a:ln>
                  <a:noFill/>
                </a:ln>
                <a:solidFill>
                  <a:prstClr val="black"/>
                </a:solidFill>
                <a:effectLst/>
                <a:highlight>
                  <a:srgbClr val="C0C0C0"/>
                </a:highlight>
                <a:uLnTx/>
                <a:uFillTx/>
                <a:latin typeface="Calibri" panose="020F0502020204030204"/>
                <a:ea typeface="+mn-ea"/>
                <a:cs typeface="+mn-cs"/>
              </a:rPr>
              <a:t>T</a:t>
            </a:r>
          </a:p>
        </p:txBody>
      </p:sp>
      <p:sp>
        <p:nvSpPr>
          <p:cNvPr id="6" name="Rounded Rectangle 5">
            <a:extLst>
              <a:ext uri="{FF2B5EF4-FFF2-40B4-BE49-F238E27FC236}">
                <a16:creationId xmlns:a16="http://schemas.microsoft.com/office/drawing/2014/main" id="{2ADC19FA-8F7F-E9D0-8761-EEF873F5E6D7}"/>
              </a:ext>
            </a:extLst>
          </p:cNvPr>
          <p:cNvSpPr/>
          <p:nvPr/>
        </p:nvSpPr>
        <p:spPr>
          <a:xfrm>
            <a:off x="5773479" y="308343"/>
            <a:ext cx="917944" cy="914401"/>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AA5830A5-484A-E376-CDCA-E1ECDB9DEB39}"/>
              </a:ext>
            </a:extLst>
          </p:cNvPr>
          <p:cNvSpPr/>
          <p:nvPr/>
        </p:nvSpPr>
        <p:spPr>
          <a:xfrm>
            <a:off x="5773479" y="1306031"/>
            <a:ext cx="917944" cy="5243626"/>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24525A9B-E9EA-9719-9604-72E461815D97}"/>
              </a:ext>
            </a:extLst>
          </p:cNvPr>
          <p:cNvSpPr/>
          <p:nvPr/>
        </p:nvSpPr>
        <p:spPr>
          <a:xfrm>
            <a:off x="478464" y="311886"/>
            <a:ext cx="5208181" cy="914401"/>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Brace 8">
            <a:extLst>
              <a:ext uri="{FF2B5EF4-FFF2-40B4-BE49-F238E27FC236}">
                <a16:creationId xmlns:a16="http://schemas.microsoft.com/office/drawing/2014/main" id="{B750333A-0BBB-029B-3585-1E02C8D57CA5}"/>
              </a:ext>
            </a:extLst>
          </p:cNvPr>
          <p:cNvSpPr/>
          <p:nvPr/>
        </p:nvSpPr>
        <p:spPr>
          <a:xfrm>
            <a:off x="6889898" y="1306031"/>
            <a:ext cx="233916" cy="524362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ight Brace 9">
            <a:extLst>
              <a:ext uri="{FF2B5EF4-FFF2-40B4-BE49-F238E27FC236}">
                <a16:creationId xmlns:a16="http://schemas.microsoft.com/office/drawing/2014/main" id="{91F60C84-5EB2-D639-A8B0-E643FB02EFAB}"/>
              </a:ext>
            </a:extLst>
          </p:cNvPr>
          <p:cNvSpPr/>
          <p:nvPr/>
        </p:nvSpPr>
        <p:spPr>
          <a:xfrm>
            <a:off x="6889898" y="308343"/>
            <a:ext cx="233916" cy="91440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3880273-C768-2208-D3E7-C813D088E91F}"/>
              </a:ext>
            </a:extLst>
          </p:cNvPr>
          <p:cNvSpPr txBox="1"/>
          <p:nvPr/>
        </p:nvSpPr>
        <p:spPr>
          <a:xfrm rot="16200000">
            <a:off x="4724385" y="3769184"/>
            <a:ext cx="522239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10000 tilt components (80 grid locations * 125 depth points)</a:t>
            </a:r>
          </a:p>
        </p:txBody>
      </p:sp>
      <p:sp>
        <p:nvSpPr>
          <p:cNvPr id="12" name="TextBox 11">
            <a:extLst>
              <a:ext uri="{FF2B5EF4-FFF2-40B4-BE49-F238E27FC236}">
                <a16:creationId xmlns:a16="http://schemas.microsoft.com/office/drawing/2014/main" id="{629E082D-6DD1-1048-C65A-9BD0CA3C7FCB}"/>
              </a:ext>
            </a:extLst>
          </p:cNvPr>
          <p:cNvSpPr txBox="1"/>
          <p:nvPr/>
        </p:nvSpPr>
        <p:spPr>
          <a:xfrm rot="16200000">
            <a:off x="7119225" y="596266"/>
            <a:ext cx="42030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ice</a:t>
            </a:r>
          </a:p>
        </p:txBody>
      </p:sp>
      <p:sp>
        <p:nvSpPr>
          <p:cNvPr id="13" name="TextBox 12">
            <a:extLst>
              <a:ext uri="{FF2B5EF4-FFF2-40B4-BE49-F238E27FC236}">
                <a16:creationId xmlns:a16="http://schemas.microsoft.com/office/drawing/2014/main" id="{EDF6B8A5-54EF-B24B-A1A1-59660E8EAE04}"/>
              </a:ext>
            </a:extLst>
          </p:cNvPr>
          <p:cNvSpPr txBox="1"/>
          <p:nvPr/>
        </p:nvSpPr>
        <p:spPr>
          <a:xfrm>
            <a:off x="7974419" y="1722474"/>
            <a:ext cx="3965944"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order Taylor expansion around the (presumed) minimum is a paraboloid with the curvature expressed as AA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enforce positive-definite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Solution vector consists of: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10000 tilt corrections (on a grid of 80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locations, times 125 depth 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513 ice parameters at grid point 36 (scattering, absorption, crystal density at 171 depth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paraboloid is flat as possible, by regularization reducing the norm of AA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Additional regularizations to smooth the jaggedness in tilt solutions </a:t>
            </a:r>
          </a:p>
        </p:txBody>
      </p:sp>
    </p:spTree>
    <p:extLst>
      <p:ext uri="{BB962C8B-B14F-4D97-AF65-F5344CB8AC3E}">
        <p14:creationId xmlns:p14="http://schemas.microsoft.com/office/powerpoint/2010/main" val="1837339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02B64-5604-C0CC-3F3F-6881ABE211F0}"/>
              </a:ext>
            </a:extLst>
          </p:cNvPr>
          <p:cNvPicPr>
            <a:picLocks noChangeAspect="1"/>
          </p:cNvPicPr>
          <p:nvPr/>
        </p:nvPicPr>
        <p:blipFill>
          <a:blip r:embed="rId2"/>
          <a:stretch>
            <a:fillRect/>
          </a:stretch>
        </p:blipFill>
        <p:spPr>
          <a:xfrm>
            <a:off x="593035" y="1072158"/>
            <a:ext cx="6042984" cy="5690524"/>
          </a:xfrm>
          <a:prstGeom prst="rect">
            <a:avLst/>
          </a:prstGeom>
        </p:spPr>
      </p:pic>
      <p:sp>
        <p:nvSpPr>
          <p:cNvPr id="2" name="Title 1">
            <a:extLst>
              <a:ext uri="{FF2B5EF4-FFF2-40B4-BE49-F238E27FC236}">
                <a16:creationId xmlns:a16="http://schemas.microsoft.com/office/drawing/2014/main" id="{731F950B-10E6-8DD1-9E4B-B6547962F9CB}"/>
              </a:ext>
            </a:extLst>
          </p:cNvPr>
          <p:cNvSpPr>
            <a:spLocks noGrp="1"/>
          </p:cNvSpPr>
          <p:nvPr>
            <p:ph type="title"/>
          </p:nvPr>
        </p:nvSpPr>
        <p:spPr>
          <a:xfrm>
            <a:off x="838200" y="0"/>
            <a:ext cx="10515600" cy="1325563"/>
          </a:xfrm>
        </p:spPr>
        <p:txBody>
          <a:bodyPr/>
          <a:lstStyle/>
          <a:p>
            <a:pPr algn="ctr"/>
            <a:r>
              <a:rPr lang="en-US" dirty="0"/>
              <a:t>Ice tilt fitted with </a:t>
            </a:r>
            <a:r>
              <a:rPr lang="en-US" dirty="0" err="1"/>
              <a:t>IceCube</a:t>
            </a:r>
            <a:r>
              <a:rPr lang="en-US" dirty="0"/>
              <a:t> calibration data</a:t>
            </a:r>
          </a:p>
        </p:txBody>
      </p:sp>
      <p:sp>
        <p:nvSpPr>
          <p:cNvPr id="5" name="Hexagon 4">
            <a:extLst>
              <a:ext uri="{FF2B5EF4-FFF2-40B4-BE49-F238E27FC236}">
                <a16:creationId xmlns:a16="http://schemas.microsoft.com/office/drawing/2014/main" id="{5B2188B5-177D-9B0C-279E-7A7F785975F3}"/>
              </a:ext>
            </a:extLst>
          </p:cNvPr>
          <p:cNvSpPr/>
          <p:nvPr/>
        </p:nvSpPr>
        <p:spPr>
          <a:xfrm rot="20963769">
            <a:off x="1732629" y="2267824"/>
            <a:ext cx="3749039" cy="320040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A89A105-46C7-9CA7-F322-E0A3D0D53BBE}"/>
              </a:ext>
            </a:extLst>
          </p:cNvPr>
          <p:cNvSpPr txBox="1"/>
          <p:nvPr/>
        </p:nvSpPr>
        <p:spPr>
          <a:xfrm>
            <a:off x="7166113" y="1378263"/>
            <a:ext cx="4775516"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Regions outside of detector hexagon outline are extrapolations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Regions above and below +-500 m are outside the detector volume, and as such, are also extrapolations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Shown are ice layer shifts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wrt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 point near string 36 (close to detector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1d gradient tilt (only accounting for tilt in the direction NE-SW) appears to be a better approximation at the bottom of the detector</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Across the entire fitted depth range there appears to be an additional component that changes the depth of ice layers along the ice flow (layers getting shallower downstream)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2B6224C8-7182-382D-C1FF-C1DA094E301A}"/>
              </a:ext>
            </a:extLst>
          </p:cNvPr>
          <p:cNvSpPr txBox="1"/>
          <p:nvPr/>
        </p:nvSpPr>
        <p:spPr>
          <a:xfrm>
            <a:off x="4123671" y="1569799"/>
            <a:ext cx="1851597"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main tilt gradient direction</a:t>
            </a:r>
          </a:p>
        </p:txBody>
      </p:sp>
      <p:cxnSp>
        <p:nvCxnSpPr>
          <p:cNvPr id="15" name="Straight Arrow Connector 14">
            <a:extLst>
              <a:ext uri="{FF2B5EF4-FFF2-40B4-BE49-F238E27FC236}">
                <a16:creationId xmlns:a16="http://schemas.microsoft.com/office/drawing/2014/main" id="{19DA63EA-5E17-CFC1-42D6-FC3CFFE717F1}"/>
              </a:ext>
            </a:extLst>
          </p:cNvPr>
          <p:cNvCxnSpPr/>
          <p:nvPr/>
        </p:nvCxnSpPr>
        <p:spPr>
          <a:xfrm flipH="1">
            <a:off x="1528151" y="1849074"/>
            <a:ext cx="4157994" cy="4040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1C8163-C057-58D0-8BDB-EA5A84395720}"/>
              </a:ext>
            </a:extLst>
          </p:cNvPr>
          <p:cNvSpPr txBox="1"/>
          <p:nvPr/>
        </p:nvSpPr>
        <p:spPr>
          <a:xfrm>
            <a:off x="3934004" y="5954880"/>
            <a:ext cx="2041264"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ice flow direction (10 m/year)</a:t>
            </a:r>
          </a:p>
        </p:txBody>
      </p:sp>
      <p:cxnSp>
        <p:nvCxnSpPr>
          <p:cNvPr id="20" name="Straight Arrow Connector 19">
            <a:extLst>
              <a:ext uri="{FF2B5EF4-FFF2-40B4-BE49-F238E27FC236}">
                <a16:creationId xmlns:a16="http://schemas.microsoft.com/office/drawing/2014/main" id="{39ADBD02-1E32-8196-A655-9D61AEFD4690}"/>
              </a:ext>
            </a:extLst>
          </p:cNvPr>
          <p:cNvCxnSpPr>
            <a:cxnSpLocks/>
          </p:cNvCxnSpPr>
          <p:nvPr/>
        </p:nvCxnSpPr>
        <p:spPr>
          <a:xfrm flipH="1" flipV="1">
            <a:off x="1748817" y="1669771"/>
            <a:ext cx="3731419" cy="4281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515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86D715-0D2C-EB30-E551-193BE5549B84}"/>
              </a:ext>
            </a:extLst>
          </p:cNvPr>
          <p:cNvPicPr>
            <a:picLocks noChangeAspect="1"/>
          </p:cNvPicPr>
          <p:nvPr/>
        </p:nvPicPr>
        <p:blipFill>
          <a:blip r:embed="rId2"/>
          <a:srcRect/>
          <a:stretch/>
        </p:blipFill>
        <p:spPr>
          <a:xfrm>
            <a:off x="593035" y="1073290"/>
            <a:ext cx="6042984" cy="5688259"/>
          </a:xfrm>
          <a:prstGeom prst="rect">
            <a:avLst/>
          </a:prstGeom>
        </p:spPr>
      </p:pic>
      <p:sp>
        <p:nvSpPr>
          <p:cNvPr id="2" name="Title 1">
            <a:extLst>
              <a:ext uri="{FF2B5EF4-FFF2-40B4-BE49-F238E27FC236}">
                <a16:creationId xmlns:a16="http://schemas.microsoft.com/office/drawing/2014/main" id="{731F950B-10E6-8DD1-9E4B-B6547962F9CB}"/>
              </a:ext>
            </a:extLst>
          </p:cNvPr>
          <p:cNvSpPr>
            <a:spLocks noGrp="1"/>
          </p:cNvSpPr>
          <p:nvPr>
            <p:ph type="title"/>
          </p:nvPr>
        </p:nvSpPr>
        <p:spPr>
          <a:xfrm>
            <a:off x="838200" y="0"/>
            <a:ext cx="10515600" cy="1325563"/>
          </a:xfrm>
        </p:spPr>
        <p:txBody>
          <a:bodyPr/>
          <a:lstStyle/>
          <a:p>
            <a:pPr algn="ctr"/>
            <a:r>
              <a:rPr lang="en-US" dirty="0"/>
              <a:t>Ice tilt fitted with </a:t>
            </a:r>
            <a:r>
              <a:rPr lang="en-US" dirty="0" err="1"/>
              <a:t>IceCube</a:t>
            </a:r>
            <a:r>
              <a:rPr lang="en-US" dirty="0"/>
              <a:t> calibration data</a:t>
            </a:r>
          </a:p>
        </p:txBody>
      </p:sp>
      <p:sp>
        <p:nvSpPr>
          <p:cNvPr id="5" name="Hexagon 4">
            <a:extLst>
              <a:ext uri="{FF2B5EF4-FFF2-40B4-BE49-F238E27FC236}">
                <a16:creationId xmlns:a16="http://schemas.microsoft.com/office/drawing/2014/main" id="{5B2188B5-177D-9B0C-279E-7A7F785975F3}"/>
              </a:ext>
            </a:extLst>
          </p:cNvPr>
          <p:cNvSpPr/>
          <p:nvPr/>
        </p:nvSpPr>
        <p:spPr>
          <a:xfrm rot="20963769">
            <a:off x="1732629" y="2267824"/>
            <a:ext cx="3749039" cy="320040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A89A105-46C7-9CA7-F322-E0A3D0D53BBE}"/>
              </a:ext>
            </a:extLst>
          </p:cNvPr>
          <p:cNvSpPr txBox="1"/>
          <p:nvPr/>
        </p:nvSpPr>
        <p:spPr>
          <a:xfrm>
            <a:off x="7166113" y="1378263"/>
            <a:ext cx="4775516"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Regions outside of detector hexagon outline are extrapolations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Regions above and below +-500 m are outside the detector volume, and as such, are also extrapolations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Shown are ice layer shifts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wrt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 point near string 36 (close to detector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1d gradient tilt (only accounting for tilt in the direction NE-SW) appears to be a better approximation at the bottom of the detector</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Across the entire fitted depth range there appears to be an additional component that changes the depth of ice layers along the ice flow (layers getting shallower downstream)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2B6224C8-7182-382D-C1FF-C1DA094E301A}"/>
              </a:ext>
            </a:extLst>
          </p:cNvPr>
          <p:cNvSpPr txBox="1"/>
          <p:nvPr/>
        </p:nvSpPr>
        <p:spPr>
          <a:xfrm>
            <a:off x="4123671" y="1569799"/>
            <a:ext cx="1851597"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main tilt gradient direction</a:t>
            </a:r>
          </a:p>
        </p:txBody>
      </p:sp>
      <p:cxnSp>
        <p:nvCxnSpPr>
          <p:cNvPr id="15" name="Straight Arrow Connector 14">
            <a:extLst>
              <a:ext uri="{FF2B5EF4-FFF2-40B4-BE49-F238E27FC236}">
                <a16:creationId xmlns:a16="http://schemas.microsoft.com/office/drawing/2014/main" id="{19DA63EA-5E17-CFC1-42D6-FC3CFFE717F1}"/>
              </a:ext>
            </a:extLst>
          </p:cNvPr>
          <p:cNvCxnSpPr/>
          <p:nvPr/>
        </p:nvCxnSpPr>
        <p:spPr>
          <a:xfrm flipH="1">
            <a:off x="1528151" y="1849074"/>
            <a:ext cx="4157994" cy="4040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1C8163-C057-58D0-8BDB-EA5A84395720}"/>
              </a:ext>
            </a:extLst>
          </p:cNvPr>
          <p:cNvSpPr txBox="1"/>
          <p:nvPr/>
        </p:nvSpPr>
        <p:spPr>
          <a:xfrm>
            <a:off x="3934004" y="5954880"/>
            <a:ext cx="2041264"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ice flow direction (10 m/year)</a:t>
            </a:r>
          </a:p>
        </p:txBody>
      </p:sp>
      <p:cxnSp>
        <p:nvCxnSpPr>
          <p:cNvPr id="20" name="Straight Arrow Connector 19">
            <a:extLst>
              <a:ext uri="{FF2B5EF4-FFF2-40B4-BE49-F238E27FC236}">
                <a16:creationId xmlns:a16="http://schemas.microsoft.com/office/drawing/2014/main" id="{39ADBD02-1E32-8196-A655-9D61AEFD4690}"/>
              </a:ext>
            </a:extLst>
          </p:cNvPr>
          <p:cNvCxnSpPr>
            <a:cxnSpLocks/>
          </p:cNvCxnSpPr>
          <p:nvPr/>
        </p:nvCxnSpPr>
        <p:spPr>
          <a:xfrm flipH="1" flipV="1">
            <a:off x="1748817" y="1669771"/>
            <a:ext cx="3731419" cy="4281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38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kärmavbild 2013-07-31 kl. 11.25.14.png">
            <a:extLst>
              <a:ext uri="{FF2B5EF4-FFF2-40B4-BE49-F238E27FC236}">
                <a16:creationId xmlns:a16="http://schemas.microsoft.com/office/drawing/2014/main" id="{2884F158-E5FD-36DE-8187-4FBAC7210F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05" y="78278"/>
            <a:ext cx="438150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kärmavbild 2013-07-31 kl. 11.27.19.png">
            <a:extLst>
              <a:ext uri="{FF2B5EF4-FFF2-40B4-BE49-F238E27FC236}">
                <a16:creationId xmlns:a16="http://schemas.microsoft.com/office/drawing/2014/main" id="{A51C4177-C6EC-A4FB-C625-BA4172C78C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975" y="3476135"/>
            <a:ext cx="438643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ceCube 86_black-cut.pdf">
            <a:extLst>
              <a:ext uri="{FF2B5EF4-FFF2-40B4-BE49-F238E27FC236}">
                <a16:creationId xmlns:a16="http://schemas.microsoft.com/office/drawing/2014/main" id="{FD695D21-D654-9171-2909-9F5ED72362D0}"/>
              </a:ext>
            </a:extLst>
          </p:cNvPr>
          <p:cNvPicPr>
            <a:picLocks noChangeAspect="1"/>
          </p:cNvPicPr>
          <p:nvPr/>
        </p:nvPicPr>
        <p:blipFill>
          <a:blip r:embed="rId4">
            <a:extLst>
              <a:ext uri="{28A0092B-C50C-407E-A947-70E740481C1C}">
                <a14:useLocalDpi xmlns:a14="http://schemas.microsoft.com/office/drawing/2010/main" val="0"/>
              </a:ext>
            </a:extLst>
          </a:blip>
          <a:srcRect b="9831"/>
          <a:stretch>
            <a:fillRect/>
          </a:stretch>
        </p:blipFill>
        <p:spPr bwMode="auto">
          <a:xfrm>
            <a:off x="5525613" y="2660611"/>
            <a:ext cx="5639192" cy="405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F2EDC329-EDC3-C1B3-1ACD-5CA7051CCB15}"/>
              </a:ext>
            </a:extLst>
          </p:cNvPr>
          <p:cNvCxnSpPr>
            <a:cxnSpLocks noChangeShapeType="1"/>
          </p:cNvCxnSpPr>
          <p:nvPr/>
        </p:nvCxnSpPr>
        <p:spPr bwMode="auto">
          <a:xfrm flipH="1">
            <a:off x="7796490" y="5746783"/>
            <a:ext cx="431800" cy="360363"/>
          </a:xfrm>
          <a:prstGeom prst="straightConnector1">
            <a:avLst/>
          </a:prstGeom>
          <a:noFill/>
          <a:ln w="5715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Title 7">
            <a:extLst>
              <a:ext uri="{FF2B5EF4-FFF2-40B4-BE49-F238E27FC236}">
                <a16:creationId xmlns:a16="http://schemas.microsoft.com/office/drawing/2014/main" id="{834C21FD-9486-EC93-DEF3-C08449B5187D}"/>
              </a:ext>
            </a:extLst>
          </p:cNvPr>
          <p:cNvSpPr>
            <a:spLocks noGrp="1"/>
          </p:cNvSpPr>
          <p:nvPr>
            <p:ph type="title"/>
          </p:nvPr>
        </p:nvSpPr>
        <p:spPr>
          <a:xfrm>
            <a:off x="5160521" y="6339"/>
            <a:ext cx="6369377" cy="625257"/>
          </a:xfrm>
        </p:spPr>
        <p:txBody>
          <a:bodyPr/>
          <a:lstStyle/>
          <a:p>
            <a:r>
              <a:rPr lang="en-US" altLang="en-US" dirty="0">
                <a:ea typeface="ＭＳ Ｐゴシック" panose="020B0600070205080204" pitchFamily="34" charset="-128"/>
              </a:rPr>
              <a:t>Hole ice cameras</a:t>
            </a:r>
            <a:endParaRPr lang="en-US" dirty="0"/>
          </a:p>
        </p:txBody>
      </p:sp>
      <p:sp>
        <p:nvSpPr>
          <p:cNvPr id="11" name="TextBox 10">
            <a:extLst>
              <a:ext uri="{FF2B5EF4-FFF2-40B4-BE49-F238E27FC236}">
                <a16:creationId xmlns:a16="http://schemas.microsoft.com/office/drawing/2014/main" id="{FBB6AB45-DCC9-38CC-A469-0FC496B89736}"/>
              </a:ext>
            </a:extLst>
          </p:cNvPr>
          <p:cNvSpPr txBox="1"/>
          <p:nvPr/>
        </p:nvSpPr>
        <p:spPr>
          <a:xfrm>
            <a:off x="4642324" y="917830"/>
            <a:ext cx="7405769" cy="1477328"/>
          </a:xfrm>
          <a:prstGeom prst="rect">
            <a:avLst/>
          </a:prstGeom>
          <a:noFill/>
          <a:ln>
            <a:solidFill>
              <a:srgbClr val="4F81BD"/>
            </a:solidFill>
          </a:ln>
        </p:spPr>
        <p:txBody>
          <a:bodyPr wrap="square" rtlCol="0">
            <a:spAutoFit/>
          </a:bodyPr>
          <a:lstStyle/>
          <a:p>
            <a:pPr defTabSz="457200" eaLnBrk="1" fontAlgn="base" hangingPunct="1">
              <a:spcBef>
                <a:spcPct val="0"/>
              </a:spcBef>
              <a:spcAft>
                <a:spcPct val="0"/>
              </a:spcAft>
            </a:pPr>
            <a:r>
              <a:rPr lang="en-US" altLang="en-US" sz="1800" dirty="0">
                <a:solidFill>
                  <a:prstClr val="black"/>
                </a:solidFill>
              </a:rPr>
              <a:t>AMANDA:</a:t>
            </a:r>
          </a:p>
          <a:p>
            <a:pPr defTabSz="457200" eaLnBrk="1" fontAlgn="base" hangingPunct="1">
              <a:spcBef>
                <a:spcPct val="0"/>
              </a:spcBef>
              <a:spcAft>
                <a:spcPct val="0"/>
              </a:spcAft>
            </a:pPr>
            <a:r>
              <a:rPr lang="en-US" altLang="en-US" dirty="0">
                <a:solidFill>
                  <a:prstClr val="black"/>
                </a:solidFill>
              </a:rPr>
              <a:t>	</a:t>
            </a:r>
            <a:r>
              <a:rPr lang="en-US" altLang="en-US" sz="1800" dirty="0">
                <a:solidFill>
                  <a:prstClr val="black"/>
                </a:solidFill>
              </a:rPr>
              <a:t>Swedish camera deployed in 1998 in AMANDA hole 13</a:t>
            </a:r>
          </a:p>
          <a:p>
            <a:pPr defTabSz="457200" eaLnBrk="1" fontAlgn="base" hangingPunct="1">
              <a:spcBef>
                <a:spcPct val="0"/>
              </a:spcBef>
              <a:spcAft>
                <a:spcPct val="0"/>
              </a:spcAft>
            </a:pPr>
            <a:r>
              <a:rPr lang="en-US" altLang="en-US" sz="1800" dirty="0" err="1">
                <a:solidFill>
                  <a:prstClr val="black"/>
                </a:solidFill>
              </a:rPr>
              <a:t>IceCube</a:t>
            </a:r>
            <a:r>
              <a:rPr lang="en-US" altLang="en-US" sz="1800" dirty="0">
                <a:solidFill>
                  <a:prstClr val="black"/>
                </a:solidFill>
              </a:rPr>
              <a:t>:</a:t>
            </a:r>
            <a:endParaRPr lang="en-US" altLang="en-US" dirty="0">
              <a:solidFill>
                <a:prstClr val="black"/>
              </a:solidFill>
            </a:endParaRPr>
          </a:p>
          <a:p>
            <a:pPr defTabSz="457200" eaLnBrk="1" fontAlgn="base" hangingPunct="1">
              <a:spcBef>
                <a:spcPct val="0"/>
              </a:spcBef>
              <a:spcAft>
                <a:spcPct val="0"/>
              </a:spcAft>
            </a:pPr>
            <a:r>
              <a:rPr lang="en-US" altLang="en-US" sz="1800" dirty="0">
                <a:solidFill>
                  <a:prstClr val="black"/>
                </a:solidFill>
              </a:rPr>
              <a:t>	Bubble camera deployed in the 2006/7 season with string 57</a:t>
            </a:r>
          </a:p>
          <a:p>
            <a:pPr defTabSz="457200" eaLnBrk="1" fontAlgn="base" hangingPunct="1">
              <a:spcBef>
                <a:spcPct val="0"/>
              </a:spcBef>
              <a:spcAft>
                <a:spcPct val="0"/>
              </a:spcAft>
            </a:pPr>
            <a:r>
              <a:rPr lang="en-US" altLang="en-US" sz="1800" dirty="0">
                <a:solidFill>
                  <a:prstClr val="black"/>
                </a:solidFill>
              </a:rPr>
              <a:t>	Swedish camera deployed in the 2010/11 season with the last string (80)</a:t>
            </a:r>
          </a:p>
        </p:txBody>
      </p:sp>
    </p:spTree>
    <p:extLst>
      <p:ext uri="{BB962C8B-B14F-4D97-AF65-F5344CB8AC3E}">
        <p14:creationId xmlns:p14="http://schemas.microsoft.com/office/powerpoint/2010/main" val="7474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images of a light&#10;&#10;Description automatically generated">
            <a:extLst>
              <a:ext uri="{FF2B5EF4-FFF2-40B4-BE49-F238E27FC236}">
                <a16:creationId xmlns:a16="http://schemas.microsoft.com/office/drawing/2014/main" id="{9E748EA8-5238-438E-C27E-338D503CD52C}"/>
              </a:ext>
            </a:extLst>
          </p:cNvPr>
          <p:cNvPicPr>
            <a:picLocks noChangeAspect="1"/>
          </p:cNvPicPr>
          <p:nvPr/>
        </p:nvPicPr>
        <p:blipFill rotWithShape="1">
          <a:blip r:embed="rId2"/>
          <a:srcRect l="12897" t="6404" r="13119" b="6658"/>
          <a:stretch/>
        </p:blipFill>
        <p:spPr>
          <a:xfrm>
            <a:off x="1427050" y="0"/>
            <a:ext cx="9337899" cy="6858000"/>
          </a:xfrm>
          <a:prstGeom prst="rect">
            <a:avLst/>
          </a:prstGeom>
        </p:spPr>
      </p:pic>
    </p:spTree>
    <p:extLst>
      <p:ext uri="{BB962C8B-B14F-4D97-AF65-F5344CB8AC3E}">
        <p14:creationId xmlns:p14="http://schemas.microsoft.com/office/powerpoint/2010/main" val="4206108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4F1B5AE-E3BA-EA4D-8686-C0C6CA0CDC33}"/>
              </a:ext>
            </a:extLst>
          </p:cNvPr>
          <p:cNvSpPr>
            <a:spLocks noGrp="1"/>
          </p:cNvSpPr>
          <p:nvPr>
            <p:ph type="title"/>
          </p:nvPr>
        </p:nvSpPr>
        <p:spPr>
          <a:xfrm>
            <a:off x="838200" y="4474"/>
            <a:ext cx="10515600" cy="1059368"/>
          </a:xfrm>
        </p:spPr>
        <p:txBody>
          <a:bodyPr>
            <a:normAutofit fontScale="90000"/>
          </a:bodyPr>
          <a:lstStyle/>
          <a:p>
            <a:pPr algn="ctr"/>
            <a:r>
              <a:rPr lang="en-US" dirty="0"/>
              <a:t>Refrozen hole ice is more complex than thought before the Swedish Camera took its pictures</a:t>
            </a:r>
          </a:p>
        </p:txBody>
      </p:sp>
      <p:pic>
        <p:nvPicPr>
          <p:cNvPr id="11" name="Picture 10">
            <a:extLst>
              <a:ext uri="{FF2B5EF4-FFF2-40B4-BE49-F238E27FC236}">
                <a16:creationId xmlns:a16="http://schemas.microsoft.com/office/drawing/2014/main" id="{AAEAF477-40EF-FF43-A813-0F7D7838038C}"/>
              </a:ext>
            </a:extLst>
          </p:cNvPr>
          <p:cNvPicPr>
            <a:picLocks noChangeAspect="1"/>
          </p:cNvPicPr>
          <p:nvPr/>
        </p:nvPicPr>
        <p:blipFill>
          <a:blip r:embed="rId2"/>
          <a:stretch>
            <a:fillRect/>
          </a:stretch>
        </p:blipFill>
        <p:spPr>
          <a:xfrm>
            <a:off x="1584265" y="1114312"/>
            <a:ext cx="3395318" cy="5527964"/>
          </a:xfrm>
          <a:prstGeom prst="rect">
            <a:avLst/>
          </a:prstGeom>
        </p:spPr>
      </p:pic>
      <p:pic>
        <p:nvPicPr>
          <p:cNvPr id="14" name="Bildobjekt 32" descr="Skärmavbild 2011-03-07 kl. 15.25.41.png">
            <a:extLst>
              <a:ext uri="{FF2B5EF4-FFF2-40B4-BE49-F238E27FC236}">
                <a16:creationId xmlns:a16="http://schemas.microsoft.com/office/drawing/2014/main" id="{447BFC58-0ACF-A840-BA1C-76102B4B6A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0538" y="1063842"/>
            <a:ext cx="4187825"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854800D-1E5C-2840-BD66-C893363E8A63}"/>
              </a:ext>
            </a:extLst>
          </p:cNvPr>
          <p:cNvSpPr txBox="1"/>
          <p:nvPr/>
        </p:nvSpPr>
        <p:spPr>
          <a:xfrm>
            <a:off x="5515099" y="4191994"/>
            <a:ext cx="5838701" cy="2585323"/>
          </a:xfrm>
          <a:prstGeom prst="rect">
            <a:avLst/>
          </a:prstGeom>
          <a:solidFill>
            <a:schemeClr val="bg1">
              <a:lumMod val="95000"/>
            </a:schemeClr>
          </a:solid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find:</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DOM touches the hole wall, is 2/3 of the hole diameter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Most of the HI is transparent, except for the milky central column centered in the hole and 1/3 of hole diameter (referred to as HI in the following, starting with the next 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 diameter is ½ of DOM diameter</a:t>
            </a:r>
          </a:p>
        </p:txBody>
      </p:sp>
    </p:spTree>
    <p:extLst>
      <p:ext uri="{BB962C8B-B14F-4D97-AF65-F5344CB8AC3E}">
        <p14:creationId xmlns:p14="http://schemas.microsoft.com/office/powerpoint/2010/main" val="3396513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B9FAA8D4-FD97-ECD7-C827-53723CFB31EA}"/>
              </a:ext>
            </a:extLst>
          </p:cNvPr>
          <p:cNvSpPr>
            <a:spLocks noGrp="1"/>
          </p:cNvSpPr>
          <p:nvPr>
            <p:ph type="title"/>
          </p:nvPr>
        </p:nvSpPr>
        <p:spPr>
          <a:xfrm>
            <a:off x="1981200" y="0"/>
            <a:ext cx="8229600" cy="1143000"/>
          </a:xfrm>
        </p:spPr>
        <p:txBody>
          <a:bodyPr/>
          <a:lstStyle/>
          <a:p>
            <a:r>
              <a:rPr lang="en-US" altLang="en-US">
                <a:ea typeface="ＭＳ Ｐゴシック" panose="020B0600070205080204" pitchFamily="34" charset="-128"/>
              </a:rPr>
              <a:t>Things we learned</a:t>
            </a:r>
          </a:p>
        </p:txBody>
      </p:sp>
      <p:sp>
        <p:nvSpPr>
          <p:cNvPr id="46082" name="TextBox 2">
            <a:extLst>
              <a:ext uri="{FF2B5EF4-FFF2-40B4-BE49-F238E27FC236}">
                <a16:creationId xmlns:a16="http://schemas.microsoft.com/office/drawing/2014/main" id="{FD2EF162-E85E-AA34-A6B8-C690698381BD}"/>
              </a:ext>
            </a:extLst>
          </p:cNvPr>
          <p:cNvSpPr txBox="1">
            <a:spLocks noChangeArrowheads="1"/>
          </p:cNvSpPr>
          <p:nvPr/>
        </p:nvSpPr>
        <p:spPr bwMode="auto">
          <a:xfrm>
            <a:off x="1735139" y="1143000"/>
            <a:ext cx="1041590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800" dirty="0">
                <a:solidFill>
                  <a:prstClr val="black"/>
                </a:solidFill>
              </a:rPr>
              <a:t>		Dust/impurities</a:t>
            </a: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r>
              <a:rPr lang="en-US" altLang="en-US" sz="1800" dirty="0">
                <a:solidFill>
                  <a:prstClr val="black"/>
                </a:solidFill>
              </a:rPr>
              <a:t>								Air bubbles/hydrates</a:t>
            </a: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r>
              <a:rPr lang="en-US" altLang="en-US" sz="1800" dirty="0">
                <a:solidFill>
                  <a:prstClr val="black"/>
                </a:solidFill>
              </a:rPr>
              <a:t>									Hole ice</a:t>
            </a: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r>
              <a:rPr lang="en-US" altLang="en-US" sz="1800" dirty="0">
                <a:solidFill>
                  <a:prstClr val="black"/>
                </a:solidFill>
              </a:rPr>
              <a:t>	Ice anisotropy																Ice tilt</a:t>
            </a:r>
          </a:p>
        </p:txBody>
      </p:sp>
      <p:pic>
        <p:nvPicPr>
          <p:cNvPr id="46083" name="Picture 2">
            <a:extLst>
              <a:ext uri="{FF2B5EF4-FFF2-40B4-BE49-F238E27FC236}">
                <a16:creationId xmlns:a16="http://schemas.microsoft.com/office/drawing/2014/main" id="{ABE1DB76-0798-187D-A63C-E0612CE62A12}"/>
              </a:ext>
            </a:extLst>
          </p:cNvPr>
          <p:cNvPicPr>
            <a:picLocks noChangeAspect="1"/>
          </p:cNvPicPr>
          <p:nvPr/>
        </p:nvPicPr>
        <p:blipFill>
          <a:blip r:embed="rId2">
            <a:extLst>
              <a:ext uri="{28A0092B-C50C-407E-A947-70E740481C1C}">
                <a14:useLocalDpi xmlns:a14="http://schemas.microsoft.com/office/drawing/2010/main" val="0"/>
              </a:ext>
            </a:extLst>
          </a:blip>
          <a:srcRect l="12585" t="53696" r="10905" b="6729"/>
          <a:stretch>
            <a:fillRect/>
          </a:stretch>
        </p:blipFill>
        <p:spPr bwMode="auto">
          <a:xfrm>
            <a:off x="5294314" y="1143001"/>
            <a:ext cx="37115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descr="3comp_schematic">
            <a:extLst>
              <a:ext uri="{FF2B5EF4-FFF2-40B4-BE49-F238E27FC236}">
                <a16:creationId xmlns:a16="http://schemas.microsoft.com/office/drawing/2014/main" id="{21555AB4-0185-5A4F-8066-CC1DDD97B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5" t="12932" r="9662" b="28174"/>
          <a:stretch>
            <a:fillRect/>
          </a:stretch>
        </p:blipFill>
        <p:spPr bwMode="auto">
          <a:xfrm>
            <a:off x="2398713" y="1597026"/>
            <a:ext cx="2449512"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descr="distortion50_map">
            <a:extLst>
              <a:ext uri="{FF2B5EF4-FFF2-40B4-BE49-F238E27FC236}">
                <a16:creationId xmlns:a16="http://schemas.microsoft.com/office/drawing/2014/main" id="{D3487608-91FD-D223-25B4-E8700FC72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7305" y="3045619"/>
            <a:ext cx="22955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6" name="Group 21">
            <a:extLst>
              <a:ext uri="{FF2B5EF4-FFF2-40B4-BE49-F238E27FC236}">
                <a16:creationId xmlns:a16="http://schemas.microsoft.com/office/drawing/2014/main" id="{C5868B9F-8845-2B70-D647-801D3498A22D}"/>
              </a:ext>
            </a:extLst>
          </p:cNvPr>
          <p:cNvGrpSpPr>
            <a:grpSpLocks/>
          </p:cNvGrpSpPr>
          <p:nvPr/>
        </p:nvGrpSpPr>
        <p:grpSpPr bwMode="auto">
          <a:xfrm>
            <a:off x="1735139" y="4168775"/>
            <a:ext cx="2771775" cy="2045633"/>
            <a:chOff x="6388100" y="1916113"/>
            <a:chExt cx="2771775" cy="2045633"/>
          </a:xfrm>
        </p:grpSpPr>
        <p:sp>
          <p:nvSpPr>
            <p:cNvPr id="23" name="Line 8">
              <a:extLst>
                <a:ext uri="{FF2B5EF4-FFF2-40B4-BE49-F238E27FC236}">
                  <a16:creationId xmlns:a16="http://schemas.microsoft.com/office/drawing/2014/main" id="{43E57848-3B07-A437-5549-C5DADC4B932C}"/>
                </a:ext>
              </a:extLst>
            </p:cNvPr>
            <p:cNvSpPr>
              <a:spLocks noChangeShapeType="1"/>
            </p:cNvSpPr>
            <p:nvPr/>
          </p:nvSpPr>
          <p:spPr bwMode="auto">
            <a:xfrm flipV="1">
              <a:off x="6900862" y="2173288"/>
              <a:ext cx="0" cy="762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4" name="Line 9">
              <a:extLst>
                <a:ext uri="{FF2B5EF4-FFF2-40B4-BE49-F238E27FC236}">
                  <a16:creationId xmlns:a16="http://schemas.microsoft.com/office/drawing/2014/main" id="{925387E9-10FA-8210-08BD-F483B5F7998F}"/>
                </a:ext>
              </a:extLst>
            </p:cNvPr>
            <p:cNvSpPr>
              <a:spLocks noChangeShapeType="1"/>
            </p:cNvSpPr>
            <p:nvPr/>
          </p:nvSpPr>
          <p:spPr bwMode="auto">
            <a:xfrm>
              <a:off x="6519862" y="2554288"/>
              <a:ext cx="762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5" name="Text Box 10">
              <a:extLst>
                <a:ext uri="{FF2B5EF4-FFF2-40B4-BE49-F238E27FC236}">
                  <a16:creationId xmlns:a16="http://schemas.microsoft.com/office/drawing/2014/main" id="{69B18241-B14F-C051-4172-A2B6A02DDAEE}"/>
                </a:ext>
              </a:extLst>
            </p:cNvPr>
            <p:cNvSpPr txBox="1">
              <a:spLocks noChangeArrowheads="1"/>
            </p:cNvSpPr>
            <p:nvPr/>
          </p:nvSpPr>
          <p:spPr bwMode="auto">
            <a:xfrm>
              <a:off x="6757987" y="1916113"/>
              <a:ext cx="293688"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1200">
                  <a:solidFill>
                    <a:srgbClr val="000000"/>
                  </a:solidFill>
                  <a:latin typeface="Arial" charset="0"/>
                  <a:ea typeface="ＭＳ Ｐゴシック" charset="0"/>
                </a:rPr>
                <a:t>N</a:t>
              </a:r>
            </a:p>
          </p:txBody>
        </p:sp>
        <p:sp>
          <p:nvSpPr>
            <p:cNvPr id="26" name="Text Box 11">
              <a:extLst>
                <a:ext uri="{FF2B5EF4-FFF2-40B4-BE49-F238E27FC236}">
                  <a16:creationId xmlns:a16="http://schemas.microsoft.com/office/drawing/2014/main" id="{87D73506-1225-3CDC-84B9-0BA529D5C1A6}"/>
                </a:ext>
              </a:extLst>
            </p:cNvPr>
            <p:cNvSpPr txBox="1">
              <a:spLocks noChangeArrowheads="1"/>
            </p:cNvSpPr>
            <p:nvPr/>
          </p:nvSpPr>
          <p:spPr bwMode="auto">
            <a:xfrm>
              <a:off x="7237412" y="2406651"/>
              <a:ext cx="2857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1200">
                  <a:solidFill>
                    <a:srgbClr val="000000"/>
                  </a:solidFill>
                  <a:latin typeface="Arial" charset="0"/>
                  <a:ea typeface="ＭＳ Ｐゴシック" charset="0"/>
                </a:rPr>
                <a:t>E</a:t>
              </a:r>
            </a:p>
          </p:txBody>
        </p:sp>
        <p:sp>
          <p:nvSpPr>
            <p:cNvPr id="27" name="Line 12">
              <a:extLst>
                <a:ext uri="{FF2B5EF4-FFF2-40B4-BE49-F238E27FC236}">
                  <a16:creationId xmlns:a16="http://schemas.microsoft.com/office/drawing/2014/main" id="{E50C9499-903F-3A43-EFB1-31CC31425DBF}"/>
                </a:ext>
              </a:extLst>
            </p:cNvPr>
            <p:cNvSpPr>
              <a:spLocks noChangeShapeType="1"/>
            </p:cNvSpPr>
            <p:nvPr/>
          </p:nvSpPr>
          <p:spPr bwMode="auto">
            <a:xfrm flipH="1" flipV="1">
              <a:off x="6662737" y="2268538"/>
              <a:ext cx="457200" cy="533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8" name="Line 13">
              <a:extLst>
                <a:ext uri="{FF2B5EF4-FFF2-40B4-BE49-F238E27FC236}">
                  <a16:creationId xmlns:a16="http://schemas.microsoft.com/office/drawing/2014/main" id="{7BC2680C-5C23-9C8B-FF1B-12ECD395FEA2}"/>
                </a:ext>
              </a:extLst>
            </p:cNvPr>
            <p:cNvSpPr>
              <a:spLocks noChangeShapeType="1"/>
            </p:cNvSpPr>
            <p:nvPr/>
          </p:nvSpPr>
          <p:spPr bwMode="auto">
            <a:xfrm>
              <a:off x="7119937" y="2801938"/>
              <a:ext cx="1905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9" name="Text Box 14">
              <a:extLst>
                <a:ext uri="{FF2B5EF4-FFF2-40B4-BE49-F238E27FC236}">
                  <a16:creationId xmlns:a16="http://schemas.microsoft.com/office/drawing/2014/main" id="{4ED5D80E-A701-44E9-5683-EEC8B0E75F01}"/>
                </a:ext>
              </a:extLst>
            </p:cNvPr>
            <p:cNvSpPr txBox="1">
              <a:spLocks noChangeArrowheads="1"/>
            </p:cNvSpPr>
            <p:nvPr/>
          </p:nvSpPr>
          <p:spPr bwMode="auto">
            <a:xfrm>
              <a:off x="7513280" y="2536826"/>
              <a:ext cx="1518364"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1400" dirty="0">
                  <a:solidFill>
                    <a:srgbClr val="000000"/>
                  </a:solidFill>
                  <a:latin typeface="Arial" charset="0"/>
                  <a:ea typeface="ＭＳ Ｐゴシック" charset="0"/>
                </a:rPr>
                <a:t>Ice flow direction</a:t>
              </a:r>
            </a:p>
            <a:p>
              <a:pPr algn="ctr" fontAlgn="base">
                <a:spcBef>
                  <a:spcPct val="0"/>
                </a:spcBef>
                <a:spcAft>
                  <a:spcPct val="0"/>
                </a:spcAft>
                <a:defRPr/>
              </a:pPr>
              <a:r>
                <a:rPr lang="en-US" sz="1400" dirty="0">
                  <a:solidFill>
                    <a:srgbClr val="000000"/>
                  </a:solidFill>
                  <a:latin typeface="Arial" charset="0"/>
                  <a:ea typeface="ＭＳ Ｐゴシック" charset="0"/>
                </a:rPr>
                <a:t>41</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NW</a:t>
              </a:r>
            </a:p>
          </p:txBody>
        </p:sp>
        <p:sp>
          <p:nvSpPr>
            <p:cNvPr id="30" name="Line 5">
              <a:extLst>
                <a:ext uri="{FF2B5EF4-FFF2-40B4-BE49-F238E27FC236}">
                  <a16:creationId xmlns:a16="http://schemas.microsoft.com/office/drawing/2014/main" id="{D7405AAF-7277-793A-AD34-B63061192E03}"/>
                </a:ext>
              </a:extLst>
            </p:cNvPr>
            <p:cNvSpPr>
              <a:spLocks noChangeShapeType="1"/>
            </p:cNvSpPr>
            <p:nvPr/>
          </p:nvSpPr>
          <p:spPr bwMode="auto">
            <a:xfrm>
              <a:off x="7118350" y="2801938"/>
              <a:ext cx="3175" cy="91598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1" name="Text Box 7">
              <a:extLst>
                <a:ext uri="{FF2B5EF4-FFF2-40B4-BE49-F238E27FC236}">
                  <a16:creationId xmlns:a16="http://schemas.microsoft.com/office/drawing/2014/main" id="{7F0F7F4D-D90E-4104-8C59-255B788CD68C}"/>
                </a:ext>
              </a:extLst>
            </p:cNvPr>
            <p:cNvSpPr txBox="1">
              <a:spLocks noChangeArrowheads="1"/>
            </p:cNvSpPr>
            <p:nvPr/>
          </p:nvSpPr>
          <p:spPr bwMode="auto">
            <a:xfrm>
              <a:off x="7362350" y="3438526"/>
              <a:ext cx="1378904"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1400" dirty="0">
                  <a:solidFill>
                    <a:srgbClr val="000000"/>
                  </a:solidFill>
                  <a:latin typeface="Arial" charset="0"/>
                  <a:ea typeface="ＭＳ Ｐゴシック" charset="0"/>
                </a:rPr>
                <a:t>anisotropy axis</a:t>
              </a:r>
            </a:p>
            <a:p>
              <a:pPr algn="ctr" fontAlgn="base">
                <a:spcBef>
                  <a:spcPct val="0"/>
                </a:spcBef>
                <a:spcAft>
                  <a:spcPct val="0"/>
                </a:spcAft>
                <a:defRPr/>
              </a:pPr>
              <a:r>
                <a:rPr lang="en-US" sz="1400" dirty="0">
                  <a:solidFill>
                    <a:srgbClr val="000000"/>
                  </a:solidFill>
                  <a:latin typeface="Arial" charset="0"/>
                  <a:ea typeface="ＭＳ Ｐゴシック" charset="0"/>
                </a:rPr>
                <a:t>41</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NW</a:t>
              </a:r>
            </a:p>
          </p:txBody>
        </p:sp>
        <p:sp>
          <p:nvSpPr>
            <p:cNvPr id="32" name="Line 6">
              <a:extLst>
                <a:ext uri="{FF2B5EF4-FFF2-40B4-BE49-F238E27FC236}">
                  <a16:creationId xmlns:a16="http://schemas.microsoft.com/office/drawing/2014/main" id="{1B41B555-13A9-5F84-6332-448DF2FA4265}"/>
                </a:ext>
              </a:extLst>
            </p:cNvPr>
            <p:cNvSpPr>
              <a:spLocks noChangeShapeType="1"/>
            </p:cNvSpPr>
            <p:nvPr/>
          </p:nvSpPr>
          <p:spPr bwMode="auto">
            <a:xfrm>
              <a:off x="7121525" y="3717926"/>
              <a:ext cx="1752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3" name="Line 16">
              <a:extLst>
                <a:ext uri="{FF2B5EF4-FFF2-40B4-BE49-F238E27FC236}">
                  <a16:creationId xmlns:a16="http://schemas.microsoft.com/office/drawing/2014/main" id="{8D8B7B07-88EE-CF99-2D96-AEA70FB54545}"/>
                </a:ext>
              </a:extLst>
            </p:cNvPr>
            <p:cNvSpPr>
              <a:spLocks noChangeShapeType="1"/>
            </p:cNvSpPr>
            <p:nvPr/>
          </p:nvSpPr>
          <p:spPr bwMode="auto">
            <a:xfrm flipH="1">
              <a:off x="6388100" y="2190751"/>
              <a:ext cx="881062" cy="8683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4" name="Line 13">
              <a:extLst>
                <a:ext uri="{FF2B5EF4-FFF2-40B4-BE49-F238E27FC236}">
                  <a16:creationId xmlns:a16="http://schemas.microsoft.com/office/drawing/2014/main" id="{3C31996C-FD99-5FBB-7D7A-3C3EF936AB09}"/>
                </a:ext>
              </a:extLst>
            </p:cNvPr>
            <p:cNvSpPr>
              <a:spLocks noChangeShapeType="1"/>
            </p:cNvSpPr>
            <p:nvPr/>
          </p:nvSpPr>
          <p:spPr bwMode="auto">
            <a:xfrm>
              <a:off x="7254875" y="2190751"/>
              <a:ext cx="1905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5" name="Text Box 14">
              <a:extLst>
                <a:ext uri="{FF2B5EF4-FFF2-40B4-BE49-F238E27FC236}">
                  <a16:creationId xmlns:a16="http://schemas.microsoft.com/office/drawing/2014/main" id="{2252A3B3-4673-F7D0-810F-94D387689096}"/>
                </a:ext>
              </a:extLst>
            </p:cNvPr>
            <p:cNvSpPr txBox="1">
              <a:spLocks noChangeArrowheads="1"/>
            </p:cNvSpPr>
            <p:nvPr/>
          </p:nvSpPr>
          <p:spPr bwMode="auto">
            <a:xfrm>
              <a:off x="7262812" y="1925638"/>
              <a:ext cx="1881188" cy="522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1400" dirty="0">
                  <a:solidFill>
                    <a:srgbClr val="000000"/>
                  </a:solidFill>
                  <a:latin typeface="Arial" charset="0"/>
                  <a:ea typeface="ＭＳ Ｐゴシック" charset="0"/>
                </a:rPr>
                <a:t>Ice Layer tilt direction</a:t>
              </a:r>
            </a:p>
            <a:p>
              <a:pPr algn="ctr" fontAlgn="base">
                <a:spcBef>
                  <a:spcPct val="0"/>
                </a:spcBef>
                <a:spcAft>
                  <a:spcPct val="0"/>
                </a:spcAft>
                <a:defRPr/>
              </a:pPr>
              <a:r>
                <a:rPr lang="en-US" sz="1400" dirty="0">
                  <a:solidFill>
                    <a:srgbClr val="000000"/>
                  </a:solidFill>
                  <a:latin typeface="Arial" charset="0"/>
                  <a:ea typeface="ＭＳ Ｐゴシック" charset="0"/>
                </a:rPr>
                <a:t>225</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SW</a:t>
              </a:r>
            </a:p>
          </p:txBody>
        </p:sp>
      </p:grpSp>
      <p:pic>
        <p:nvPicPr>
          <p:cNvPr id="46087" name="Bildobjekt 32" descr="Skärmavbild 2011-03-07 kl. 15.25.41.png">
            <a:extLst>
              <a:ext uri="{FF2B5EF4-FFF2-40B4-BE49-F238E27FC236}">
                <a16:creationId xmlns:a16="http://schemas.microsoft.com/office/drawing/2014/main" id="{99809DF7-D88D-3269-DDFF-1ED8303597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0626" y="3643314"/>
            <a:ext cx="2905125"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A6460F1C-FE57-E471-2CC4-0BF01CF4240A}"/>
              </a:ext>
            </a:extLst>
          </p:cNvPr>
          <p:cNvGrpSpPr>
            <a:grpSpLocks/>
          </p:cNvGrpSpPr>
          <p:nvPr/>
        </p:nvGrpSpPr>
        <p:grpSpPr bwMode="auto">
          <a:xfrm>
            <a:off x="215962" y="2945780"/>
            <a:ext cx="1403953" cy="3413018"/>
            <a:chOff x="1219200" y="0"/>
            <a:chExt cx="6705600" cy="6858000"/>
          </a:xfrm>
        </p:grpSpPr>
        <p:sp>
          <p:nvSpPr>
            <p:cNvPr id="3" name="Rectangle 2">
              <a:extLst>
                <a:ext uri="{FF2B5EF4-FFF2-40B4-BE49-F238E27FC236}">
                  <a16:creationId xmlns:a16="http://schemas.microsoft.com/office/drawing/2014/main" id="{A99C886E-F149-BED1-DCB3-7A43435F59D4}"/>
                </a:ext>
              </a:extLst>
            </p:cNvPr>
            <p:cNvSpPr txBox="1">
              <a:spLocks noChangeArrowheads="1"/>
            </p:cNvSpPr>
            <p:nvPr/>
          </p:nvSpPr>
          <p:spPr bwMode="auto">
            <a:xfrm>
              <a:off x="1219200" y="0"/>
              <a:ext cx="6705600" cy="685800"/>
            </a:xfrm>
            <a:prstGeom prst="rect">
              <a:avLst/>
            </a:prstGeom>
            <a:solidFill>
              <a:srgbClr val="333333"/>
            </a:solidFill>
            <a:ln>
              <a:noFill/>
            </a:ln>
            <a:effectLst/>
            <a:extLst>
              <a:ext uri="{FAA26D3D-D897-4be2-8F04-BA451C77F1D7}"/>
              <a:ext uri="{91240B29-F687-4f45-9708-019B960494DF}"/>
              <a:ext uri="{AF507438-7753-43e0-B8FC-AC1667EBCBE1}"/>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CC"/>
                  </a:solidFill>
                  <a:effectLst/>
                  <a:uLnTx/>
                  <a:uFillTx/>
                  <a:latin typeface="Aptos Display" panose="02110004020202020204"/>
                  <a:ea typeface="+mj-ea"/>
                  <a:cs typeface="+mj-cs"/>
                </a:rPr>
                <a:t>Dust logger</a:t>
              </a:r>
            </a:p>
          </p:txBody>
        </p:sp>
        <p:pic>
          <p:nvPicPr>
            <p:cNvPr id="4" name="Picture 3" descr="dustlogger">
              <a:extLst>
                <a:ext uri="{FF2B5EF4-FFF2-40B4-BE49-F238E27FC236}">
                  <a16:creationId xmlns:a16="http://schemas.microsoft.com/office/drawing/2014/main" id="{9A14DB84-D9E6-34E9-325D-C9D8DE428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4501" b="5379"/>
            <a:stretch>
              <a:fillRect/>
            </a:stretch>
          </p:blipFill>
          <p:spPr bwMode="auto">
            <a:xfrm>
              <a:off x="1219200" y="703263"/>
              <a:ext cx="6705600" cy="6154737"/>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20497E93-A195-B020-25F6-FB70BF61B6C2}"/>
              </a:ext>
            </a:extLst>
          </p:cNvPr>
          <p:cNvPicPr>
            <a:picLocks noChangeAspect="1"/>
          </p:cNvPicPr>
          <p:nvPr/>
        </p:nvPicPr>
        <p:blipFill>
          <a:blip r:embed="rId7"/>
          <a:srcRect/>
          <a:stretch/>
        </p:blipFill>
        <p:spPr>
          <a:xfrm>
            <a:off x="9293575" y="291577"/>
            <a:ext cx="2511750" cy="2364310"/>
          </a:xfrm>
          <a:prstGeom prst="rect">
            <a:avLst/>
          </a:prstGeom>
        </p:spPr>
      </p:pic>
      <p:pic>
        <p:nvPicPr>
          <p:cNvPr id="6" name="Picture 5">
            <a:extLst>
              <a:ext uri="{FF2B5EF4-FFF2-40B4-BE49-F238E27FC236}">
                <a16:creationId xmlns:a16="http://schemas.microsoft.com/office/drawing/2014/main" id="{A2078084-9963-76A5-D1B8-228288692CAF}"/>
              </a:ext>
            </a:extLst>
          </p:cNvPr>
          <p:cNvPicPr>
            <a:picLocks noChangeAspect="1"/>
          </p:cNvPicPr>
          <p:nvPr/>
        </p:nvPicPr>
        <p:blipFill>
          <a:blip r:embed="rId8"/>
          <a:stretch>
            <a:fillRect/>
          </a:stretch>
        </p:blipFill>
        <p:spPr>
          <a:xfrm>
            <a:off x="40958" y="650448"/>
            <a:ext cx="1966914" cy="1893155"/>
          </a:xfrm>
          <a:prstGeom prst="rect">
            <a:avLst/>
          </a:prstGeom>
        </p:spPr>
      </p:pic>
      <p:pic>
        <p:nvPicPr>
          <p:cNvPr id="7" name="Picture 6">
            <a:extLst>
              <a:ext uri="{FF2B5EF4-FFF2-40B4-BE49-F238E27FC236}">
                <a16:creationId xmlns:a16="http://schemas.microsoft.com/office/drawing/2014/main" id="{B1D88E0D-DAF9-E8C5-6AF5-1EAAF196E0F2}"/>
              </a:ext>
            </a:extLst>
          </p:cNvPr>
          <p:cNvPicPr>
            <a:picLocks noChangeAspect="1"/>
          </p:cNvPicPr>
          <p:nvPr/>
        </p:nvPicPr>
        <p:blipFill>
          <a:blip r:embed="rId9"/>
          <a:stretch>
            <a:fillRect/>
          </a:stretch>
        </p:blipFill>
        <p:spPr>
          <a:xfrm>
            <a:off x="8016106" y="3643314"/>
            <a:ext cx="1346347" cy="2192005"/>
          </a:xfrm>
          <a:prstGeom prst="rect">
            <a:avLst/>
          </a:prstGeom>
        </p:spPr>
      </p:pic>
      <p:pic>
        <p:nvPicPr>
          <p:cNvPr id="8" name="Picture 7">
            <a:extLst>
              <a:ext uri="{FF2B5EF4-FFF2-40B4-BE49-F238E27FC236}">
                <a16:creationId xmlns:a16="http://schemas.microsoft.com/office/drawing/2014/main" id="{6DF5AF5A-247B-3AF6-5327-C4F9F6F07E61}"/>
              </a:ext>
            </a:extLst>
          </p:cNvPr>
          <p:cNvPicPr>
            <a:picLocks noChangeAspect="1"/>
          </p:cNvPicPr>
          <p:nvPr/>
        </p:nvPicPr>
        <p:blipFill rotWithShape="1">
          <a:blip r:embed="rId10"/>
          <a:srcRect t="37248" b="36361"/>
          <a:stretch/>
        </p:blipFill>
        <p:spPr>
          <a:xfrm>
            <a:off x="4423450" y="6128929"/>
            <a:ext cx="5345212" cy="65670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FD5BD-917B-A77B-0E2C-AA1C01DE6A37}"/>
              </a:ext>
            </a:extLst>
          </p:cNvPr>
          <p:cNvSpPr>
            <a:spLocks noGrp="1"/>
          </p:cNvSpPr>
          <p:nvPr>
            <p:ph type="title"/>
          </p:nvPr>
        </p:nvSpPr>
        <p:spPr/>
        <p:txBody>
          <a:bodyPr/>
          <a:lstStyle/>
          <a:p>
            <a:pPr algn="ctr"/>
            <a:r>
              <a:rPr lang="en-US" dirty="0"/>
              <a:t>Covariance matrix calculation</a:t>
            </a:r>
          </a:p>
        </p:txBody>
      </p:sp>
      <p:sp>
        <p:nvSpPr>
          <p:cNvPr id="3" name="TextBox 2">
            <a:extLst>
              <a:ext uri="{FF2B5EF4-FFF2-40B4-BE49-F238E27FC236}">
                <a16:creationId xmlns:a16="http://schemas.microsoft.com/office/drawing/2014/main" id="{A234DDA2-9AFA-371D-843B-7A9C1EC24271}"/>
              </a:ext>
            </a:extLst>
          </p:cNvPr>
          <p:cNvSpPr txBox="1"/>
          <p:nvPr/>
        </p:nvSpPr>
        <p:spPr>
          <a:xfrm>
            <a:off x="1107948" y="1768888"/>
            <a:ext cx="9976104"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 inversion of matrix AA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tilt free to float (invert, then show ice-only components)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tilt frozen at best solution (freeze tilt components, then invert)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this is done with the SVD decomposition of matrix A, so SV can be calculated and shown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Now have ice model sampler, which (basically) calculates solution to Ax=</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ax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scaling, </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normal random</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reduces paraboloid (Ax)</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Sa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x</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Sampler needs to have space of ice models constrained to regularized tilt models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is done by including regularization matrices into AA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Compare direct inversion with covariance calculation from ice samples</a:t>
            </a:r>
          </a:p>
        </p:txBody>
      </p:sp>
      <p:pic>
        <p:nvPicPr>
          <p:cNvPr id="5" name="Picture 4">
            <a:extLst>
              <a:ext uri="{FF2B5EF4-FFF2-40B4-BE49-F238E27FC236}">
                <a16:creationId xmlns:a16="http://schemas.microsoft.com/office/drawing/2014/main" id="{1CE5ED20-44E3-5497-5121-23F18F7460ED}"/>
              </a:ext>
            </a:extLst>
          </p:cNvPr>
          <p:cNvPicPr>
            <a:picLocks noChangeAspect="1"/>
          </p:cNvPicPr>
          <p:nvPr/>
        </p:nvPicPr>
        <p:blipFill>
          <a:blip r:embed="rId2"/>
          <a:stretch>
            <a:fillRect/>
          </a:stretch>
        </p:blipFill>
        <p:spPr>
          <a:xfrm>
            <a:off x="1068109" y="5419808"/>
            <a:ext cx="10055782" cy="1073067"/>
          </a:xfrm>
          <a:prstGeom prst="rect">
            <a:avLst/>
          </a:prstGeom>
        </p:spPr>
      </p:pic>
      <p:sp>
        <p:nvSpPr>
          <p:cNvPr id="6" name="Rectangle 5">
            <a:extLst>
              <a:ext uri="{FF2B5EF4-FFF2-40B4-BE49-F238E27FC236}">
                <a16:creationId xmlns:a16="http://schemas.microsoft.com/office/drawing/2014/main" id="{28A2530A-5CDE-D02D-51DF-0173D9D78195}"/>
              </a:ext>
            </a:extLst>
          </p:cNvPr>
          <p:cNvSpPr/>
          <p:nvPr/>
        </p:nvSpPr>
        <p:spPr>
          <a:xfrm>
            <a:off x="8616778" y="5263408"/>
            <a:ext cx="1441622" cy="371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840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0C7E-9080-9BF3-F35D-C02664CFDFFA}"/>
              </a:ext>
            </a:extLst>
          </p:cNvPr>
          <p:cNvSpPr>
            <a:spLocks noGrp="1"/>
          </p:cNvSpPr>
          <p:nvPr>
            <p:ph type="title"/>
          </p:nvPr>
        </p:nvSpPr>
        <p:spPr>
          <a:xfrm>
            <a:off x="838200" y="0"/>
            <a:ext cx="10515600" cy="1325563"/>
          </a:xfrm>
        </p:spPr>
        <p:txBody>
          <a:bodyPr>
            <a:normAutofit/>
          </a:bodyPr>
          <a:lstStyle/>
          <a:p>
            <a:pPr algn="ctr"/>
            <a:r>
              <a:rPr lang="en-US" dirty="0"/>
              <a:t>Ice model evolution</a:t>
            </a:r>
          </a:p>
        </p:txBody>
      </p:sp>
      <p:sp>
        <p:nvSpPr>
          <p:cNvPr id="2" name="TextBox 1">
            <a:extLst>
              <a:ext uri="{FF2B5EF4-FFF2-40B4-BE49-F238E27FC236}">
                <a16:creationId xmlns:a16="http://schemas.microsoft.com/office/drawing/2014/main" id="{9D329BE6-AEAD-017F-494E-29038A21184D}"/>
              </a:ext>
            </a:extLst>
          </p:cNvPr>
          <p:cNvSpPr txBox="1"/>
          <p:nvPr/>
        </p:nvSpPr>
        <p:spPr>
          <a:xfrm>
            <a:off x="6106340" y="2173230"/>
            <a:ext cx="511428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AMANDA-A (1994): dominated by air bubbles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AMANDA II  (2006): clear ice at depths 1.4-2.3 km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(2013): layer tilt, ice anisotropy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(2023): birefringence, precise 2d tilt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BBEBA2DE-F97F-4921-FB9D-36DF5F7FA9DD}"/>
              </a:ext>
            </a:extLst>
          </p:cNvPr>
          <p:cNvPicPr>
            <a:picLocks noChangeAspect="1"/>
          </p:cNvPicPr>
          <p:nvPr/>
        </p:nvPicPr>
        <p:blipFill>
          <a:blip r:embed="rId2"/>
          <a:srcRect/>
          <a:stretch/>
        </p:blipFill>
        <p:spPr>
          <a:xfrm>
            <a:off x="971375" y="1663741"/>
            <a:ext cx="4342260" cy="4535863"/>
          </a:xfrm>
          <a:prstGeom prst="rect">
            <a:avLst/>
          </a:prstGeom>
        </p:spPr>
      </p:pic>
      <p:sp>
        <p:nvSpPr>
          <p:cNvPr id="3" name="TextBox 2">
            <a:extLst>
              <a:ext uri="{FF2B5EF4-FFF2-40B4-BE49-F238E27FC236}">
                <a16:creationId xmlns:a16="http://schemas.microsoft.com/office/drawing/2014/main" id="{AE852E18-65AB-01B6-F258-CB57BB3CC329}"/>
              </a:ext>
            </a:extLst>
          </p:cNvPr>
          <p:cNvSpPr txBox="1"/>
          <p:nvPr/>
        </p:nvSpPr>
        <p:spPr>
          <a:xfrm>
            <a:off x="3142505" y="3842657"/>
            <a:ext cx="1588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SPICE models</a:t>
            </a:r>
          </a:p>
        </p:txBody>
      </p:sp>
      <p:cxnSp>
        <p:nvCxnSpPr>
          <p:cNvPr id="12" name="Straight Connector 11">
            <a:extLst>
              <a:ext uri="{FF2B5EF4-FFF2-40B4-BE49-F238E27FC236}">
                <a16:creationId xmlns:a16="http://schemas.microsoft.com/office/drawing/2014/main" id="{AEF674BB-191B-2FEA-FC4B-EEF680D7748F}"/>
              </a:ext>
            </a:extLst>
          </p:cNvPr>
          <p:cNvCxnSpPr/>
          <p:nvPr/>
        </p:nvCxnSpPr>
        <p:spPr>
          <a:xfrm>
            <a:off x="1753386" y="1998483"/>
            <a:ext cx="622169" cy="2102177"/>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BC63676-459C-F29F-B80B-28A224761014}"/>
              </a:ext>
            </a:extLst>
          </p:cNvPr>
          <p:cNvCxnSpPr/>
          <p:nvPr/>
        </p:nvCxnSpPr>
        <p:spPr>
          <a:xfrm flipH="1" flipV="1">
            <a:off x="2790334" y="4675695"/>
            <a:ext cx="2168165" cy="25452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17" name="Freeform 16">
            <a:extLst>
              <a:ext uri="{FF2B5EF4-FFF2-40B4-BE49-F238E27FC236}">
                <a16:creationId xmlns:a16="http://schemas.microsoft.com/office/drawing/2014/main" id="{B38BE0A0-798A-AB2C-4F92-6CA0B4C993F4}"/>
              </a:ext>
            </a:extLst>
          </p:cNvPr>
          <p:cNvSpPr/>
          <p:nvPr/>
        </p:nvSpPr>
        <p:spPr>
          <a:xfrm>
            <a:off x="2375555" y="4100660"/>
            <a:ext cx="414779" cy="575035"/>
          </a:xfrm>
          <a:custGeom>
            <a:avLst/>
            <a:gdLst>
              <a:gd name="connsiteX0" fmla="*/ 0 w 414779"/>
              <a:gd name="connsiteY0" fmla="*/ 0 h 575035"/>
              <a:gd name="connsiteX1" fmla="*/ 141402 w 414779"/>
              <a:gd name="connsiteY1" fmla="*/ 358218 h 575035"/>
              <a:gd name="connsiteX2" fmla="*/ 414779 w 414779"/>
              <a:gd name="connsiteY2" fmla="*/ 575035 h 575035"/>
            </a:gdLst>
            <a:ahLst/>
            <a:cxnLst>
              <a:cxn ang="0">
                <a:pos x="connsiteX0" y="connsiteY0"/>
              </a:cxn>
              <a:cxn ang="0">
                <a:pos x="connsiteX1" y="connsiteY1"/>
              </a:cxn>
              <a:cxn ang="0">
                <a:pos x="connsiteX2" y="connsiteY2"/>
              </a:cxn>
            </a:cxnLst>
            <a:rect l="l" t="t" r="r" b="b"/>
            <a:pathLst>
              <a:path w="414779" h="575035">
                <a:moveTo>
                  <a:pt x="0" y="0"/>
                </a:moveTo>
                <a:cubicBezTo>
                  <a:pt x="36136" y="131189"/>
                  <a:pt x="72272" y="262379"/>
                  <a:pt x="141402" y="358218"/>
                </a:cubicBezTo>
                <a:cubicBezTo>
                  <a:pt x="210532" y="454057"/>
                  <a:pt x="306371" y="523188"/>
                  <a:pt x="414779" y="575035"/>
                </a:cubicBezTo>
              </a:path>
            </a:pathLst>
          </a:cu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A5D83CF-08AF-7827-2BEB-9F2CD0A1DE05}"/>
              </a:ext>
            </a:extLst>
          </p:cNvPr>
          <p:cNvSpPr txBox="1"/>
          <p:nvPr/>
        </p:nvSpPr>
        <p:spPr>
          <a:xfrm>
            <a:off x="1570023" y="5000901"/>
            <a:ext cx="1572482" cy="276999"/>
          </a:xfrm>
          <a:prstGeom prst="rect">
            <a:avLst/>
          </a:prstGeom>
          <a:noFill/>
          <a:ln>
            <a:solidFill>
              <a:srgbClr val="FF0000"/>
            </a:solidFill>
          </a:ln>
        </p:spPr>
        <p:txBody>
          <a:bodyPr wrap="none" rtlCol="0">
            <a:spAutoFit/>
          </a:bodyPr>
          <a:lstStyle/>
          <a:p>
            <a:r>
              <a:rPr lang="en-US" sz="1200" dirty="0"/>
              <a:t>added ice anisotropy</a:t>
            </a:r>
          </a:p>
        </p:txBody>
      </p:sp>
      <p:cxnSp>
        <p:nvCxnSpPr>
          <p:cNvPr id="20" name="Straight Arrow Connector 19">
            <a:extLst>
              <a:ext uri="{FF2B5EF4-FFF2-40B4-BE49-F238E27FC236}">
                <a16:creationId xmlns:a16="http://schemas.microsoft.com/office/drawing/2014/main" id="{8466FA5A-A990-37E5-B66C-2FADB08A46AA}"/>
              </a:ext>
            </a:extLst>
          </p:cNvPr>
          <p:cNvCxnSpPr>
            <a:stCxn id="18" idx="0"/>
          </p:cNvCxnSpPr>
          <p:nvPr/>
        </p:nvCxnSpPr>
        <p:spPr>
          <a:xfrm flipV="1">
            <a:off x="2356264" y="4675695"/>
            <a:ext cx="226680" cy="325206"/>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Right Brace 20">
            <a:extLst>
              <a:ext uri="{FF2B5EF4-FFF2-40B4-BE49-F238E27FC236}">
                <a16:creationId xmlns:a16="http://schemas.microsoft.com/office/drawing/2014/main" id="{D5D93C7A-4310-C111-1F97-E6B2E02B90B5}"/>
              </a:ext>
            </a:extLst>
          </p:cNvPr>
          <p:cNvSpPr/>
          <p:nvPr/>
        </p:nvSpPr>
        <p:spPr>
          <a:xfrm>
            <a:off x="5165889" y="4930219"/>
            <a:ext cx="132401" cy="469684"/>
          </a:xfrm>
          <a:prstGeom prst="righ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34DCEA58-50E8-1267-B0D9-0A1ECEA00700}"/>
              </a:ext>
            </a:extLst>
          </p:cNvPr>
          <p:cNvSpPr txBox="1"/>
          <p:nvPr/>
        </p:nvSpPr>
        <p:spPr>
          <a:xfrm>
            <a:off x="5338349" y="5026561"/>
            <a:ext cx="2754152" cy="276999"/>
          </a:xfrm>
          <a:prstGeom prst="rect">
            <a:avLst/>
          </a:prstGeom>
          <a:noFill/>
          <a:ln>
            <a:solidFill>
              <a:srgbClr val="00B050"/>
            </a:solidFill>
          </a:ln>
        </p:spPr>
        <p:txBody>
          <a:bodyPr wrap="none" rtlCol="0">
            <a:spAutoFit/>
          </a:bodyPr>
          <a:lstStyle/>
          <a:p>
            <a:r>
              <a:rPr lang="en-US" sz="1200" dirty="0"/>
              <a:t>Other local/hole ice or detector effects</a:t>
            </a:r>
          </a:p>
        </p:txBody>
      </p:sp>
    </p:spTree>
    <p:extLst>
      <p:ext uri="{BB962C8B-B14F-4D97-AF65-F5344CB8AC3E}">
        <p14:creationId xmlns:p14="http://schemas.microsoft.com/office/powerpoint/2010/main" val="2526085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D5ED-3E3A-9A03-C222-43BC8D0627B4}"/>
              </a:ext>
            </a:extLst>
          </p:cNvPr>
          <p:cNvSpPr>
            <a:spLocks noGrp="1"/>
          </p:cNvSpPr>
          <p:nvPr>
            <p:ph type="title"/>
          </p:nvPr>
        </p:nvSpPr>
        <p:spPr>
          <a:xfrm>
            <a:off x="838200" y="0"/>
            <a:ext cx="10515600" cy="1325563"/>
          </a:xfrm>
        </p:spPr>
        <p:txBody>
          <a:bodyPr/>
          <a:lstStyle/>
          <a:p>
            <a:pPr algn="ctr"/>
            <a:r>
              <a:rPr lang="en-US" dirty="0"/>
              <a:t>Estimated uncertainties/covariance matrix</a:t>
            </a:r>
          </a:p>
        </p:txBody>
      </p:sp>
      <p:pic>
        <p:nvPicPr>
          <p:cNvPr id="4" name="Picture 3">
            <a:extLst>
              <a:ext uri="{FF2B5EF4-FFF2-40B4-BE49-F238E27FC236}">
                <a16:creationId xmlns:a16="http://schemas.microsoft.com/office/drawing/2014/main" id="{199D5B70-1A4F-DF35-47BA-9D1DAE72AC23}"/>
              </a:ext>
            </a:extLst>
          </p:cNvPr>
          <p:cNvPicPr>
            <a:picLocks noChangeAspect="1"/>
          </p:cNvPicPr>
          <p:nvPr/>
        </p:nvPicPr>
        <p:blipFill>
          <a:blip r:embed="rId2"/>
          <a:srcRect/>
          <a:stretch/>
        </p:blipFill>
        <p:spPr>
          <a:xfrm>
            <a:off x="503236" y="1531633"/>
            <a:ext cx="5815012" cy="5288252"/>
          </a:xfrm>
          <a:prstGeom prst="rect">
            <a:avLst/>
          </a:prstGeom>
        </p:spPr>
      </p:pic>
      <p:pic>
        <p:nvPicPr>
          <p:cNvPr id="6" name="Picture 5">
            <a:extLst>
              <a:ext uri="{FF2B5EF4-FFF2-40B4-BE49-F238E27FC236}">
                <a16:creationId xmlns:a16="http://schemas.microsoft.com/office/drawing/2014/main" id="{70A88BE6-501E-6836-88A7-B1CF0494905B}"/>
              </a:ext>
            </a:extLst>
          </p:cNvPr>
          <p:cNvPicPr>
            <a:picLocks noChangeAspect="1"/>
          </p:cNvPicPr>
          <p:nvPr/>
        </p:nvPicPr>
        <p:blipFill>
          <a:blip r:embed="rId3"/>
          <a:srcRect/>
          <a:stretch/>
        </p:blipFill>
        <p:spPr>
          <a:xfrm>
            <a:off x="6653213" y="1577340"/>
            <a:ext cx="5154930" cy="5196840"/>
          </a:xfrm>
          <a:prstGeom prst="rect">
            <a:avLst/>
          </a:prstGeom>
        </p:spPr>
      </p:pic>
      <p:sp>
        <p:nvSpPr>
          <p:cNvPr id="7" name="TextBox 6">
            <a:extLst>
              <a:ext uri="{FF2B5EF4-FFF2-40B4-BE49-F238E27FC236}">
                <a16:creationId xmlns:a16="http://schemas.microsoft.com/office/drawing/2014/main" id="{E67BA338-320F-221F-7DDB-D1A7D44B507A}"/>
              </a:ext>
            </a:extLst>
          </p:cNvPr>
          <p:cNvSpPr txBox="1"/>
          <p:nvPr/>
        </p:nvSpPr>
        <p:spPr>
          <a:xfrm>
            <a:off x="7468544" y="4357330"/>
            <a:ext cx="13674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1</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tilt: 21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ice: 2.7 %</a:t>
            </a:r>
          </a:p>
        </p:txBody>
      </p:sp>
      <p:sp>
        <p:nvSpPr>
          <p:cNvPr id="8" name="TextBox 7">
            <a:extLst>
              <a:ext uri="{FF2B5EF4-FFF2-40B4-BE49-F238E27FC236}">
                <a16:creationId xmlns:a16="http://schemas.microsoft.com/office/drawing/2014/main" id="{91B90699-6312-0238-EB7F-8B6C01B8B413}"/>
              </a:ext>
            </a:extLst>
          </p:cNvPr>
          <p:cNvSpPr txBox="1"/>
          <p:nvPr/>
        </p:nvSpPr>
        <p:spPr>
          <a:xfrm>
            <a:off x="7595286" y="1902941"/>
            <a:ext cx="9959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layers</a:t>
            </a:r>
          </a:p>
        </p:txBody>
      </p:sp>
      <p:sp>
        <p:nvSpPr>
          <p:cNvPr id="3" name="TextBox 2">
            <a:extLst>
              <a:ext uri="{FF2B5EF4-FFF2-40B4-BE49-F238E27FC236}">
                <a16:creationId xmlns:a16="http://schemas.microsoft.com/office/drawing/2014/main" id="{F0857819-5F8F-80DA-196C-5217E441C563}"/>
              </a:ext>
            </a:extLst>
          </p:cNvPr>
          <p:cNvSpPr txBox="1"/>
          <p:nvPr/>
        </p:nvSpPr>
        <p:spPr>
          <a:xfrm>
            <a:off x="5232622" y="956231"/>
            <a:ext cx="172675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Ice+tilt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sampling</a:t>
            </a:r>
          </a:p>
        </p:txBody>
      </p:sp>
      <p:cxnSp>
        <p:nvCxnSpPr>
          <p:cNvPr id="42" name="Straight Connector 41">
            <a:extLst>
              <a:ext uri="{FF2B5EF4-FFF2-40B4-BE49-F238E27FC236}">
                <a16:creationId xmlns:a16="http://schemas.microsoft.com/office/drawing/2014/main" id="{24B31FDE-380D-07DD-6307-A8766989A7F9}"/>
              </a:ext>
            </a:extLst>
          </p:cNvPr>
          <p:cNvCxnSpPr/>
          <p:nvPr/>
        </p:nvCxnSpPr>
        <p:spPr>
          <a:xfrm flipV="1">
            <a:off x="2143741" y="2269069"/>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D6A49F1-5BA3-8674-9AB9-5ABA292EC4AE}"/>
              </a:ext>
            </a:extLst>
          </p:cNvPr>
          <p:cNvCxnSpPr/>
          <p:nvPr/>
        </p:nvCxnSpPr>
        <p:spPr>
          <a:xfrm flipV="1">
            <a:off x="4718708" y="2269069"/>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835D28-E0DE-0D65-C4BC-81F82CC81C85}"/>
              </a:ext>
            </a:extLst>
          </p:cNvPr>
          <p:cNvCxnSpPr/>
          <p:nvPr/>
        </p:nvCxnSpPr>
        <p:spPr>
          <a:xfrm flipV="1">
            <a:off x="1246656" y="2623350"/>
            <a:ext cx="395935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125962-9F06-CB15-5961-0C0DF7BCB47C}"/>
              </a:ext>
            </a:extLst>
          </p:cNvPr>
          <p:cNvCxnSpPr>
            <a:cxnSpLocks/>
          </p:cNvCxnSpPr>
          <p:nvPr/>
        </p:nvCxnSpPr>
        <p:spPr>
          <a:xfrm>
            <a:off x="1246656" y="5305194"/>
            <a:ext cx="42651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00C0DE0-CE4C-D555-A4BD-12C5609B0BC8}"/>
              </a:ext>
            </a:extLst>
          </p:cNvPr>
          <p:cNvSpPr txBox="1"/>
          <p:nvPr/>
        </p:nvSpPr>
        <p:spPr>
          <a:xfrm>
            <a:off x="1327666" y="5061468"/>
            <a:ext cx="65755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1450 m</a:t>
            </a:r>
          </a:p>
        </p:txBody>
      </p:sp>
      <p:sp>
        <p:nvSpPr>
          <p:cNvPr id="47" name="TextBox 46">
            <a:extLst>
              <a:ext uri="{FF2B5EF4-FFF2-40B4-BE49-F238E27FC236}">
                <a16:creationId xmlns:a16="http://schemas.microsoft.com/office/drawing/2014/main" id="{121B36C9-EAEF-D6DB-C246-8478E41F6E73}"/>
              </a:ext>
            </a:extLst>
          </p:cNvPr>
          <p:cNvSpPr txBox="1"/>
          <p:nvPr/>
        </p:nvSpPr>
        <p:spPr>
          <a:xfrm>
            <a:off x="1327665" y="2385366"/>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2450 m</a:t>
            </a:r>
          </a:p>
        </p:txBody>
      </p:sp>
      <p:sp>
        <p:nvSpPr>
          <p:cNvPr id="48" name="TextBox 47">
            <a:extLst>
              <a:ext uri="{FF2B5EF4-FFF2-40B4-BE49-F238E27FC236}">
                <a16:creationId xmlns:a16="http://schemas.microsoft.com/office/drawing/2014/main" id="{715AB503-F5BB-BA61-407F-95FBA9B66463}"/>
              </a:ext>
            </a:extLst>
          </p:cNvPr>
          <p:cNvSpPr txBox="1"/>
          <p:nvPr/>
        </p:nvSpPr>
        <p:spPr>
          <a:xfrm rot="5400000">
            <a:off x="1935188" y="5629572"/>
            <a:ext cx="65755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1450 m</a:t>
            </a:r>
          </a:p>
        </p:txBody>
      </p:sp>
      <p:sp>
        <p:nvSpPr>
          <p:cNvPr id="49" name="TextBox 48">
            <a:extLst>
              <a:ext uri="{FF2B5EF4-FFF2-40B4-BE49-F238E27FC236}">
                <a16:creationId xmlns:a16="http://schemas.microsoft.com/office/drawing/2014/main" id="{089EA8E7-58D5-7F93-27D6-04333AA1184D}"/>
              </a:ext>
            </a:extLst>
          </p:cNvPr>
          <p:cNvSpPr txBox="1"/>
          <p:nvPr/>
        </p:nvSpPr>
        <p:spPr>
          <a:xfrm rot="5400000">
            <a:off x="4491875" y="5629573"/>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2450 m</a:t>
            </a:r>
          </a:p>
        </p:txBody>
      </p:sp>
      <p:cxnSp>
        <p:nvCxnSpPr>
          <p:cNvPr id="50" name="Straight Connector 49">
            <a:extLst>
              <a:ext uri="{FF2B5EF4-FFF2-40B4-BE49-F238E27FC236}">
                <a16:creationId xmlns:a16="http://schemas.microsoft.com/office/drawing/2014/main" id="{FCBE9716-0701-8BEB-C49D-0AF944A5C065}"/>
              </a:ext>
            </a:extLst>
          </p:cNvPr>
          <p:cNvCxnSpPr/>
          <p:nvPr/>
        </p:nvCxnSpPr>
        <p:spPr>
          <a:xfrm flipV="1">
            <a:off x="3542303" y="2248925"/>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74FDDB2-ED23-FD33-F9F5-74D958BB6FFA}"/>
              </a:ext>
            </a:extLst>
          </p:cNvPr>
          <p:cNvSpPr txBox="1"/>
          <p:nvPr/>
        </p:nvSpPr>
        <p:spPr>
          <a:xfrm rot="16200000">
            <a:off x="3102449" y="562957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1990 m</a:t>
            </a:r>
          </a:p>
        </p:txBody>
      </p:sp>
      <p:cxnSp>
        <p:nvCxnSpPr>
          <p:cNvPr id="52" name="Straight Connector 51">
            <a:extLst>
              <a:ext uri="{FF2B5EF4-FFF2-40B4-BE49-F238E27FC236}">
                <a16:creationId xmlns:a16="http://schemas.microsoft.com/office/drawing/2014/main" id="{F4B3101A-AC86-E636-0B11-F139A8D8B9E2}"/>
              </a:ext>
            </a:extLst>
          </p:cNvPr>
          <p:cNvCxnSpPr>
            <a:cxnSpLocks/>
          </p:cNvCxnSpPr>
          <p:nvPr/>
        </p:nvCxnSpPr>
        <p:spPr>
          <a:xfrm rot="10800000" flipV="1">
            <a:off x="3771375" y="2261587"/>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136A93E-4A77-3131-40BD-32F1261BC058}"/>
              </a:ext>
            </a:extLst>
          </p:cNvPr>
          <p:cNvSpPr txBox="1"/>
          <p:nvPr/>
        </p:nvSpPr>
        <p:spPr>
          <a:xfrm rot="5400000">
            <a:off x="3562812" y="562957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2080 m</a:t>
            </a:r>
          </a:p>
        </p:txBody>
      </p:sp>
      <p:cxnSp>
        <p:nvCxnSpPr>
          <p:cNvPr id="54" name="Straight Connector 53">
            <a:extLst>
              <a:ext uri="{FF2B5EF4-FFF2-40B4-BE49-F238E27FC236}">
                <a16:creationId xmlns:a16="http://schemas.microsoft.com/office/drawing/2014/main" id="{F85B253F-7CDB-A92A-B6F2-570CF17211F2}"/>
              </a:ext>
            </a:extLst>
          </p:cNvPr>
          <p:cNvCxnSpPr>
            <a:cxnSpLocks/>
          </p:cNvCxnSpPr>
          <p:nvPr/>
        </p:nvCxnSpPr>
        <p:spPr>
          <a:xfrm>
            <a:off x="1251401" y="3845280"/>
            <a:ext cx="426038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21AD126-B2D0-7972-EA7F-004279DEE5B8}"/>
              </a:ext>
            </a:extLst>
          </p:cNvPr>
          <p:cNvSpPr txBox="1"/>
          <p:nvPr/>
        </p:nvSpPr>
        <p:spPr>
          <a:xfrm>
            <a:off x="1322921" y="3797021"/>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1990 m</a:t>
            </a:r>
          </a:p>
        </p:txBody>
      </p:sp>
      <p:cxnSp>
        <p:nvCxnSpPr>
          <p:cNvPr id="56" name="Straight Connector 55">
            <a:extLst>
              <a:ext uri="{FF2B5EF4-FFF2-40B4-BE49-F238E27FC236}">
                <a16:creationId xmlns:a16="http://schemas.microsoft.com/office/drawing/2014/main" id="{3CD44177-B132-A69C-19C6-828B33744474}"/>
              </a:ext>
            </a:extLst>
          </p:cNvPr>
          <p:cNvCxnSpPr>
            <a:cxnSpLocks/>
          </p:cNvCxnSpPr>
          <p:nvPr/>
        </p:nvCxnSpPr>
        <p:spPr>
          <a:xfrm>
            <a:off x="1245046" y="3607296"/>
            <a:ext cx="426673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0463AA6-C749-2564-EF9D-C80639DC27B6}"/>
              </a:ext>
            </a:extLst>
          </p:cNvPr>
          <p:cNvSpPr txBox="1"/>
          <p:nvPr/>
        </p:nvSpPr>
        <p:spPr>
          <a:xfrm>
            <a:off x="1326055" y="336931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2080 m</a:t>
            </a:r>
          </a:p>
        </p:txBody>
      </p:sp>
      <p:sp>
        <p:nvSpPr>
          <p:cNvPr id="58" name="TextBox 57">
            <a:extLst>
              <a:ext uri="{FF2B5EF4-FFF2-40B4-BE49-F238E27FC236}">
                <a16:creationId xmlns:a16="http://schemas.microsoft.com/office/drawing/2014/main" id="{361ECE42-387B-F3C8-08A8-D00BF2032184}"/>
              </a:ext>
            </a:extLst>
          </p:cNvPr>
          <p:cNvSpPr txBox="1"/>
          <p:nvPr/>
        </p:nvSpPr>
        <p:spPr>
          <a:xfrm>
            <a:off x="1912082" y="1821932"/>
            <a:ext cx="1859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 calculation</a:t>
            </a:r>
          </a:p>
        </p:txBody>
      </p:sp>
    </p:spTree>
    <p:extLst>
      <p:ext uri="{BB962C8B-B14F-4D97-AF65-F5344CB8AC3E}">
        <p14:creationId xmlns:p14="http://schemas.microsoft.com/office/powerpoint/2010/main" val="2944712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D5ED-3E3A-9A03-C222-43BC8D0627B4}"/>
              </a:ext>
            </a:extLst>
          </p:cNvPr>
          <p:cNvSpPr>
            <a:spLocks noGrp="1"/>
          </p:cNvSpPr>
          <p:nvPr>
            <p:ph type="title"/>
          </p:nvPr>
        </p:nvSpPr>
        <p:spPr>
          <a:xfrm>
            <a:off x="838200" y="0"/>
            <a:ext cx="10515600" cy="1325563"/>
          </a:xfrm>
        </p:spPr>
        <p:txBody>
          <a:bodyPr/>
          <a:lstStyle/>
          <a:p>
            <a:pPr algn="ctr"/>
            <a:r>
              <a:rPr lang="en-US" dirty="0"/>
              <a:t>Estimated uncertainties/covariance matrix</a:t>
            </a:r>
          </a:p>
        </p:txBody>
      </p:sp>
      <p:pic>
        <p:nvPicPr>
          <p:cNvPr id="4" name="Picture 3">
            <a:extLst>
              <a:ext uri="{FF2B5EF4-FFF2-40B4-BE49-F238E27FC236}">
                <a16:creationId xmlns:a16="http://schemas.microsoft.com/office/drawing/2014/main" id="{199D5B70-1A4F-DF35-47BA-9D1DAE72AC23}"/>
              </a:ext>
            </a:extLst>
          </p:cNvPr>
          <p:cNvPicPr>
            <a:picLocks noChangeAspect="1"/>
          </p:cNvPicPr>
          <p:nvPr/>
        </p:nvPicPr>
        <p:blipFill>
          <a:blip r:embed="rId2"/>
          <a:srcRect/>
          <a:stretch/>
        </p:blipFill>
        <p:spPr>
          <a:xfrm>
            <a:off x="503236" y="1531634"/>
            <a:ext cx="5815011" cy="5288251"/>
          </a:xfrm>
          <a:prstGeom prst="rect">
            <a:avLst/>
          </a:prstGeom>
        </p:spPr>
      </p:pic>
      <p:pic>
        <p:nvPicPr>
          <p:cNvPr id="6" name="Picture 5">
            <a:extLst>
              <a:ext uri="{FF2B5EF4-FFF2-40B4-BE49-F238E27FC236}">
                <a16:creationId xmlns:a16="http://schemas.microsoft.com/office/drawing/2014/main" id="{70A88BE6-501E-6836-88A7-B1CF0494905B}"/>
              </a:ext>
            </a:extLst>
          </p:cNvPr>
          <p:cNvPicPr>
            <a:picLocks noChangeAspect="1"/>
          </p:cNvPicPr>
          <p:nvPr/>
        </p:nvPicPr>
        <p:blipFill>
          <a:blip r:embed="rId3"/>
          <a:srcRect/>
          <a:stretch/>
        </p:blipFill>
        <p:spPr>
          <a:xfrm>
            <a:off x="6653213" y="1577340"/>
            <a:ext cx="5154930" cy="5196840"/>
          </a:xfrm>
          <a:prstGeom prst="rect">
            <a:avLst/>
          </a:prstGeom>
        </p:spPr>
      </p:pic>
      <p:sp>
        <p:nvSpPr>
          <p:cNvPr id="7" name="TextBox 6">
            <a:extLst>
              <a:ext uri="{FF2B5EF4-FFF2-40B4-BE49-F238E27FC236}">
                <a16:creationId xmlns:a16="http://schemas.microsoft.com/office/drawing/2014/main" id="{E67BA338-320F-221F-7DDB-D1A7D44B507A}"/>
              </a:ext>
            </a:extLst>
          </p:cNvPr>
          <p:cNvSpPr txBox="1"/>
          <p:nvPr/>
        </p:nvSpPr>
        <p:spPr>
          <a:xfrm>
            <a:off x="7468544" y="4357330"/>
            <a:ext cx="13674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1</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tilt: 21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ice: 0.7 %</a:t>
            </a:r>
          </a:p>
        </p:txBody>
      </p:sp>
      <p:sp>
        <p:nvSpPr>
          <p:cNvPr id="3" name="TextBox 2">
            <a:extLst>
              <a:ext uri="{FF2B5EF4-FFF2-40B4-BE49-F238E27FC236}">
                <a16:creationId xmlns:a16="http://schemas.microsoft.com/office/drawing/2014/main" id="{AD8C17D3-3927-E7D4-B8A1-CA760B1A4F1D}"/>
              </a:ext>
            </a:extLst>
          </p:cNvPr>
          <p:cNvSpPr txBox="1"/>
          <p:nvPr/>
        </p:nvSpPr>
        <p:spPr>
          <a:xfrm>
            <a:off x="7595286" y="1902941"/>
            <a:ext cx="11940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excl. layers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outside</a:t>
            </a:r>
          </a:p>
        </p:txBody>
      </p:sp>
      <p:sp>
        <p:nvSpPr>
          <p:cNvPr id="5" name="TextBox 4">
            <a:extLst>
              <a:ext uri="{FF2B5EF4-FFF2-40B4-BE49-F238E27FC236}">
                <a16:creationId xmlns:a16="http://schemas.microsoft.com/office/drawing/2014/main" id="{E124E739-E779-3784-6CE8-1DD6220B9F35}"/>
              </a:ext>
            </a:extLst>
          </p:cNvPr>
          <p:cNvSpPr txBox="1"/>
          <p:nvPr/>
        </p:nvSpPr>
        <p:spPr>
          <a:xfrm>
            <a:off x="1912082" y="1821932"/>
            <a:ext cx="1859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10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samples</a:t>
            </a:r>
          </a:p>
        </p:txBody>
      </p:sp>
      <p:sp>
        <p:nvSpPr>
          <p:cNvPr id="8" name="TextBox 7">
            <a:extLst>
              <a:ext uri="{FF2B5EF4-FFF2-40B4-BE49-F238E27FC236}">
                <a16:creationId xmlns:a16="http://schemas.microsoft.com/office/drawing/2014/main" id="{727003FC-B23C-76EB-3CBA-6DD9B4115633}"/>
              </a:ext>
            </a:extLst>
          </p:cNvPr>
          <p:cNvSpPr txBox="1"/>
          <p:nvPr/>
        </p:nvSpPr>
        <p:spPr>
          <a:xfrm>
            <a:off x="5232622" y="956231"/>
            <a:ext cx="172675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Ice+tilt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sampling</a:t>
            </a:r>
          </a:p>
        </p:txBody>
      </p:sp>
      <p:cxnSp>
        <p:nvCxnSpPr>
          <p:cNvPr id="26" name="Straight Connector 25">
            <a:extLst>
              <a:ext uri="{FF2B5EF4-FFF2-40B4-BE49-F238E27FC236}">
                <a16:creationId xmlns:a16="http://schemas.microsoft.com/office/drawing/2014/main" id="{EAAEF420-A488-3D8D-E7E3-403E0FCE4384}"/>
              </a:ext>
            </a:extLst>
          </p:cNvPr>
          <p:cNvCxnSpPr/>
          <p:nvPr/>
        </p:nvCxnSpPr>
        <p:spPr>
          <a:xfrm flipV="1">
            <a:off x="2143741" y="2269069"/>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1F21D8A-D283-CFF1-4CDD-DAF0551C3BBC}"/>
              </a:ext>
            </a:extLst>
          </p:cNvPr>
          <p:cNvCxnSpPr/>
          <p:nvPr/>
        </p:nvCxnSpPr>
        <p:spPr>
          <a:xfrm flipV="1">
            <a:off x="4718708" y="2269069"/>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F0E16A-AFD3-9990-84DD-BFA09CFF3A75}"/>
              </a:ext>
            </a:extLst>
          </p:cNvPr>
          <p:cNvCxnSpPr/>
          <p:nvPr/>
        </p:nvCxnSpPr>
        <p:spPr>
          <a:xfrm flipV="1">
            <a:off x="1246656" y="2623350"/>
            <a:ext cx="395935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A8A951-FA8A-DD44-6967-A9D6BDCE9031}"/>
              </a:ext>
            </a:extLst>
          </p:cNvPr>
          <p:cNvCxnSpPr>
            <a:cxnSpLocks/>
          </p:cNvCxnSpPr>
          <p:nvPr/>
        </p:nvCxnSpPr>
        <p:spPr>
          <a:xfrm>
            <a:off x="1246656" y="5305194"/>
            <a:ext cx="42651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7F03349-3650-CA9F-1311-DCA05EC55D90}"/>
              </a:ext>
            </a:extLst>
          </p:cNvPr>
          <p:cNvSpPr txBox="1"/>
          <p:nvPr/>
        </p:nvSpPr>
        <p:spPr>
          <a:xfrm>
            <a:off x="1327666" y="5061468"/>
            <a:ext cx="65755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1450 m</a:t>
            </a:r>
          </a:p>
        </p:txBody>
      </p:sp>
      <p:sp>
        <p:nvSpPr>
          <p:cNvPr id="31" name="TextBox 30">
            <a:extLst>
              <a:ext uri="{FF2B5EF4-FFF2-40B4-BE49-F238E27FC236}">
                <a16:creationId xmlns:a16="http://schemas.microsoft.com/office/drawing/2014/main" id="{68C6244D-EAE5-4E5A-A3F7-3EA560A3A2FD}"/>
              </a:ext>
            </a:extLst>
          </p:cNvPr>
          <p:cNvSpPr txBox="1"/>
          <p:nvPr/>
        </p:nvSpPr>
        <p:spPr>
          <a:xfrm>
            <a:off x="1327665" y="2385366"/>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2450 m</a:t>
            </a:r>
          </a:p>
        </p:txBody>
      </p:sp>
      <p:sp>
        <p:nvSpPr>
          <p:cNvPr id="32" name="TextBox 31">
            <a:extLst>
              <a:ext uri="{FF2B5EF4-FFF2-40B4-BE49-F238E27FC236}">
                <a16:creationId xmlns:a16="http://schemas.microsoft.com/office/drawing/2014/main" id="{16FEB602-DFC5-B6AD-E557-C89DE583189B}"/>
              </a:ext>
            </a:extLst>
          </p:cNvPr>
          <p:cNvSpPr txBox="1"/>
          <p:nvPr/>
        </p:nvSpPr>
        <p:spPr>
          <a:xfrm rot="5400000">
            <a:off x="1935188" y="5629572"/>
            <a:ext cx="65755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1450 m</a:t>
            </a:r>
          </a:p>
        </p:txBody>
      </p:sp>
      <p:sp>
        <p:nvSpPr>
          <p:cNvPr id="33" name="TextBox 32">
            <a:extLst>
              <a:ext uri="{FF2B5EF4-FFF2-40B4-BE49-F238E27FC236}">
                <a16:creationId xmlns:a16="http://schemas.microsoft.com/office/drawing/2014/main" id="{168B4126-D698-3F32-4E5B-DD69A0F626C5}"/>
              </a:ext>
            </a:extLst>
          </p:cNvPr>
          <p:cNvSpPr txBox="1"/>
          <p:nvPr/>
        </p:nvSpPr>
        <p:spPr>
          <a:xfrm rot="5400000">
            <a:off x="4491875" y="5629573"/>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2450 m</a:t>
            </a:r>
          </a:p>
        </p:txBody>
      </p:sp>
      <p:cxnSp>
        <p:nvCxnSpPr>
          <p:cNvPr id="34" name="Straight Connector 33">
            <a:extLst>
              <a:ext uri="{FF2B5EF4-FFF2-40B4-BE49-F238E27FC236}">
                <a16:creationId xmlns:a16="http://schemas.microsoft.com/office/drawing/2014/main" id="{18E25969-0E4D-E565-B471-F761BEEDF5F8}"/>
              </a:ext>
            </a:extLst>
          </p:cNvPr>
          <p:cNvCxnSpPr/>
          <p:nvPr/>
        </p:nvCxnSpPr>
        <p:spPr>
          <a:xfrm flipV="1">
            <a:off x="3542303" y="2248925"/>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2C4810D-219C-14B0-5320-DA9AF2E76E60}"/>
              </a:ext>
            </a:extLst>
          </p:cNvPr>
          <p:cNvSpPr txBox="1"/>
          <p:nvPr/>
        </p:nvSpPr>
        <p:spPr>
          <a:xfrm rot="16200000">
            <a:off x="3102449" y="562957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1990 m</a:t>
            </a:r>
          </a:p>
        </p:txBody>
      </p:sp>
      <p:cxnSp>
        <p:nvCxnSpPr>
          <p:cNvPr id="36" name="Straight Connector 35">
            <a:extLst>
              <a:ext uri="{FF2B5EF4-FFF2-40B4-BE49-F238E27FC236}">
                <a16:creationId xmlns:a16="http://schemas.microsoft.com/office/drawing/2014/main" id="{CBD8ED93-C975-8AB6-E392-FB4299352050}"/>
              </a:ext>
            </a:extLst>
          </p:cNvPr>
          <p:cNvCxnSpPr>
            <a:cxnSpLocks/>
          </p:cNvCxnSpPr>
          <p:nvPr/>
        </p:nvCxnSpPr>
        <p:spPr>
          <a:xfrm rot="10800000" flipV="1">
            <a:off x="3771375" y="2261587"/>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A80EB52-39F7-F067-D117-50570C073315}"/>
              </a:ext>
            </a:extLst>
          </p:cNvPr>
          <p:cNvSpPr txBox="1"/>
          <p:nvPr/>
        </p:nvSpPr>
        <p:spPr>
          <a:xfrm rot="5400000">
            <a:off x="3562812" y="562957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2080 m</a:t>
            </a:r>
          </a:p>
        </p:txBody>
      </p:sp>
      <p:cxnSp>
        <p:nvCxnSpPr>
          <p:cNvPr id="38" name="Straight Connector 37">
            <a:extLst>
              <a:ext uri="{FF2B5EF4-FFF2-40B4-BE49-F238E27FC236}">
                <a16:creationId xmlns:a16="http://schemas.microsoft.com/office/drawing/2014/main" id="{541C60E7-1B3C-F6BA-2902-F6CFC3F4D5D8}"/>
              </a:ext>
            </a:extLst>
          </p:cNvPr>
          <p:cNvCxnSpPr>
            <a:cxnSpLocks/>
          </p:cNvCxnSpPr>
          <p:nvPr/>
        </p:nvCxnSpPr>
        <p:spPr>
          <a:xfrm>
            <a:off x="1251401" y="3845280"/>
            <a:ext cx="426038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BD8BB41-E85E-45B2-3401-1385D2B6BB6E}"/>
              </a:ext>
            </a:extLst>
          </p:cNvPr>
          <p:cNvSpPr txBox="1"/>
          <p:nvPr/>
        </p:nvSpPr>
        <p:spPr>
          <a:xfrm>
            <a:off x="1322921" y="3797021"/>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1990 m</a:t>
            </a:r>
          </a:p>
        </p:txBody>
      </p:sp>
      <p:cxnSp>
        <p:nvCxnSpPr>
          <p:cNvPr id="40" name="Straight Connector 39">
            <a:extLst>
              <a:ext uri="{FF2B5EF4-FFF2-40B4-BE49-F238E27FC236}">
                <a16:creationId xmlns:a16="http://schemas.microsoft.com/office/drawing/2014/main" id="{2711C445-9627-EDED-4DCF-7F21728D2512}"/>
              </a:ext>
            </a:extLst>
          </p:cNvPr>
          <p:cNvCxnSpPr>
            <a:cxnSpLocks/>
          </p:cNvCxnSpPr>
          <p:nvPr/>
        </p:nvCxnSpPr>
        <p:spPr>
          <a:xfrm>
            <a:off x="1245046" y="3607296"/>
            <a:ext cx="426673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48714C3-2039-7353-389B-1FCFCF86329C}"/>
              </a:ext>
            </a:extLst>
          </p:cNvPr>
          <p:cNvSpPr txBox="1"/>
          <p:nvPr/>
        </p:nvSpPr>
        <p:spPr>
          <a:xfrm>
            <a:off x="1326055" y="336931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2080 m</a:t>
            </a:r>
          </a:p>
        </p:txBody>
      </p:sp>
    </p:spTree>
    <p:extLst>
      <p:ext uri="{BB962C8B-B14F-4D97-AF65-F5344CB8AC3E}">
        <p14:creationId xmlns:p14="http://schemas.microsoft.com/office/powerpoint/2010/main" val="3925330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EFE1E-F8BD-050D-6CFC-78F30BF9531D}"/>
              </a:ext>
            </a:extLst>
          </p:cNvPr>
          <p:cNvSpPr>
            <a:spLocks noGrp="1"/>
          </p:cNvSpPr>
          <p:nvPr>
            <p:ph type="title"/>
          </p:nvPr>
        </p:nvSpPr>
        <p:spPr/>
        <p:txBody>
          <a:bodyPr/>
          <a:lstStyle/>
          <a:p>
            <a:pPr algn="ctr"/>
            <a:r>
              <a:rPr lang="en-US" dirty="0"/>
              <a:t>Recent ice model progression</a:t>
            </a:r>
          </a:p>
        </p:txBody>
      </p:sp>
      <p:pic>
        <p:nvPicPr>
          <p:cNvPr id="3" name="Picture 2">
            <a:extLst>
              <a:ext uri="{FF2B5EF4-FFF2-40B4-BE49-F238E27FC236}">
                <a16:creationId xmlns:a16="http://schemas.microsoft.com/office/drawing/2014/main" id="{A32C5107-3263-BD03-2DDD-C494E07C72C3}"/>
              </a:ext>
            </a:extLst>
          </p:cNvPr>
          <p:cNvPicPr>
            <a:picLocks noChangeAspect="1"/>
          </p:cNvPicPr>
          <p:nvPr/>
        </p:nvPicPr>
        <p:blipFill>
          <a:blip r:embed="rId2"/>
          <a:srcRect/>
          <a:stretch/>
        </p:blipFill>
        <p:spPr>
          <a:xfrm>
            <a:off x="0" y="2362347"/>
            <a:ext cx="3970365" cy="4147388"/>
          </a:xfrm>
          <a:prstGeom prst="rect">
            <a:avLst/>
          </a:prstGeom>
        </p:spPr>
      </p:pic>
      <p:pic>
        <p:nvPicPr>
          <p:cNvPr id="5" name="Picture 4">
            <a:extLst>
              <a:ext uri="{FF2B5EF4-FFF2-40B4-BE49-F238E27FC236}">
                <a16:creationId xmlns:a16="http://schemas.microsoft.com/office/drawing/2014/main" id="{B8D248CF-382F-DA30-09F4-8327181C8E61}"/>
              </a:ext>
            </a:extLst>
          </p:cNvPr>
          <p:cNvPicPr>
            <a:picLocks noChangeAspect="1"/>
          </p:cNvPicPr>
          <p:nvPr/>
        </p:nvPicPr>
        <p:blipFill>
          <a:blip r:embed="rId3"/>
          <a:srcRect/>
          <a:stretch/>
        </p:blipFill>
        <p:spPr>
          <a:xfrm>
            <a:off x="8221634" y="2362347"/>
            <a:ext cx="3970366" cy="3954291"/>
          </a:xfrm>
          <a:prstGeom prst="rect">
            <a:avLst/>
          </a:prstGeom>
        </p:spPr>
      </p:pic>
      <p:pic>
        <p:nvPicPr>
          <p:cNvPr id="7" name="Picture 6">
            <a:extLst>
              <a:ext uri="{FF2B5EF4-FFF2-40B4-BE49-F238E27FC236}">
                <a16:creationId xmlns:a16="http://schemas.microsoft.com/office/drawing/2014/main" id="{7E53EFC5-9815-19CC-7F86-266802F8A00E}"/>
              </a:ext>
            </a:extLst>
          </p:cNvPr>
          <p:cNvPicPr>
            <a:picLocks noChangeAspect="1"/>
          </p:cNvPicPr>
          <p:nvPr/>
        </p:nvPicPr>
        <p:blipFill>
          <a:blip r:embed="rId4"/>
          <a:srcRect/>
          <a:stretch/>
        </p:blipFill>
        <p:spPr>
          <a:xfrm>
            <a:off x="4110817" y="2362347"/>
            <a:ext cx="3970364" cy="4113669"/>
          </a:xfrm>
          <a:prstGeom prst="rect">
            <a:avLst/>
          </a:prstGeom>
        </p:spPr>
      </p:pic>
    </p:spTree>
    <p:extLst>
      <p:ext uri="{BB962C8B-B14F-4D97-AF65-F5344CB8AC3E}">
        <p14:creationId xmlns:p14="http://schemas.microsoft.com/office/powerpoint/2010/main" val="1862243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EFE1E-F8BD-050D-6CFC-78F30BF9531D}"/>
              </a:ext>
            </a:extLst>
          </p:cNvPr>
          <p:cNvSpPr>
            <a:spLocks noGrp="1"/>
          </p:cNvSpPr>
          <p:nvPr>
            <p:ph type="title"/>
          </p:nvPr>
        </p:nvSpPr>
        <p:spPr/>
        <p:txBody>
          <a:bodyPr/>
          <a:lstStyle/>
          <a:p>
            <a:pPr algn="ctr"/>
            <a:r>
              <a:rPr lang="en-US" dirty="0"/>
              <a:t>Ice model progression (zoomed out)</a:t>
            </a:r>
          </a:p>
        </p:txBody>
      </p:sp>
      <p:pic>
        <p:nvPicPr>
          <p:cNvPr id="3" name="Picture 2">
            <a:extLst>
              <a:ext uri="{FF2B5EF4-FFF2-40B4-BE49-F238E27FC236}">
                <a16:creationId xmlns:a16="http://schemas.microsoft.com/office/drawing/2014/main" id="{A32C5107-3263-BD03-2DDD-C494E07C72C3}"/>
              </a:ext>
            </a:extLst>
          </p:cNvPr>
          <p:cNvPicPr>
            <a:picLocks noChangeAspect="1"/>
          </p:cNvPicPr>
          <p:nvPr/>
        </p:nvPicPr>
        <p:blipFill>
          <a:blip r:embed="rId2"/>
          <a:stretch>
            <a:fillRect/>
          </a:stretch>
        </p:blipFill>
        <p:spPr>
          <a:xfrm>
            <a:off x="8171056" y="2345487"/>
            <a:ext cx="4020944" cy="4147388"/>
          </a:xfrm>
          <a:prstGeom prst="rect">
            <a:avLst/>
          </a:prstGeom>
        </p:spPr>
      </p:pic>
      <p:pic>
        <p:nvPicPr>
          <p:cNvPr id="5" name="Picture 4">
            <a:extLst>
              <a:ext uri="{FF2B5EF4-FFF2-40B4-BE49-F238E27FC236}">
                <a16:creationId xmlns:a16="http://schemas.microsoft.com/office/drawing/2014/main" id="{B8D248CF-382F-DA30-09F4-8327181C8E61}"/>
              </a:ext>
            </a:extLst>
          </p:cNvPr>
          <p:cNvPicPr>
            <a:picLocks noChangeAspect="1"/>
          </p:cNvPicPr>
          <p:nvPr/>
        </p:nvPicPr>
        <p:blipFill>
          <a:blip r:embed="rId3"/>
          <a:stretch>
            <a:fillRect/>
          </a:stretch>
        </p:blipFill>
        <p:spPr>
          <a:xfrm>
            <a:off x="0" y="2345487"/>
            <a:ext cx="3970366" cy="4147388"/>
          </a:xfrm>
          <a:prstGeom prst="rect">
            <a:avLst/>
          </a:prstGeom>
        </p:spPr>
      </p:pic>
      <p:pic>
        <p:nvPicPr>
          <p:cNvPr id="7" name="Picture 6">
            <a:extLst>
              <a:ext uri="{FF2B5EF4-FFF2-40B4-BE49-F238E27FC236}">
                <a16:creationId xmlns:a16="http://schemas.microsoft.com/office/drawing/2014/main" id="{7E53EFC5-9815-19CC-7F86-266802F8A00E}"/>
              </a:ext>
            </a:extLst>
          </p:cNvPr>
          <p:cNvPicPr>
            <a:picLocks noChangeAspect="1"/>
          </p:cNvPicPr>
          <p:nvPr/>
        </p:nvPicPr>
        <p:blipFill>
          <a:blip r:embed="rId4"/>
          <a:stretch>
            <a:fillRect/>
          </a:stretch>
        </p:blipFill>
        <p:spPr>
          <a:xfrm>
            <a:off x="4110817" y="2362347"/>
            <a:ext cx="3970365" cy="4113669"/>
          </a:xfrm>
          <a:prstGeom prst="rect">
            <a:avLst/>
          </a:prstGeom>
        </p:spPr>
      </p:pic>
    </p:spTree>
    <p:extLst>
      <p:ext uri="{BB962C8B-B14F-4D97-AF65-F5344CB8AC3E}">
        <p14:creationId xmlns:p14="http://schemas.microsoft.com/office/powerpoint/2010/main" val="1438023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5F53-E4B8-0933-9FCC-435F4B30E841}"/>
              </a:ext>
            </a:extLst>
          </p:cNvPr>
          <p:cNvSpPr>
            <a:spLocks noGrp="1"/>
          </p:cNvSpPr>
          <p:nvPr>
            <p:ph type="title"/>
          </p:nvPr>
        </p:nvSpPr>
        <p:spPr/>
        <p:txBody>
          <a:bodyPr/>
          <a:lstStyle/>
          <a:p>
            <a:pPr algn="ctr"/>
            <a:r>
              <a:rPr lang="en-US" dirty="0"/>
              <a:t>summary</a:t>
            </a:r>
          </a:p>
        </p:txBody>
      </p:sp>
      <p:sp>
        <p:nvSpPr>
          <p:cNvPr id="3" name="TextBox 2">
            <a:extLst>
              <a:ext uri="{FF2B5EF4-FFF2-40B4-BE49-F238E27FC236}">
                <a16:creationId xmlns:a16="http://schemas.microsoft.com/office/drawing/2014/main" id="{2EA3AB85-C5CE-C92F-3ADB-22A50F9D5996}"/>
              </a:ext>
            </a:extLst>
          </p:cNvPr>
          <p:cNvSpPr txBox="1"/>
          <p:nvPr/>
        </p:nvSpPr>
        <p:spPr>
          <a:xfrm>
            <a:off x="838200" y="2231572"/>
            <a:ext cx="1052648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Much progress over 30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this presentation I listed 12 AMANDA-era models and 20 SPICE-era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Improvements can be gauged with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llh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model error, and average waveform plot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We have a full description of statistical uncertainties of ice layer properties and tilt corrections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with a covariance matrix of size 10388 by 10388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However, interpretation of uncertainties is complicated since we have not yet reached the statistical floor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Are we still missing a major piece of the ice model puzzle?</a:t>
            </a:r>
          </a:p>
        </p:txBody>
      </p:sp>
    </p:spTree>
    <p:extLst>
      <p:ext uri="{BB962C8B-B14F-4D97-AF65-F5344CB8AC3E}">
        <p14:creationId xmlns:p14="http://schemas.microsoft.com/office/powerpoint/2010/main" val="4016395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799AC533-FD9A-4442-8E35-D1AD81B84265}"/>
              </a:ext>
            </a:extLst>
          </p:cNvPr>
          <p:cNvSpPr>
            <a:spLocks noGrp="1"/>
          </p:cNvSpPr>
          <p:nvPr>
            <p:ph type="title"/>
          </p:nvPr>
        </p:nvSpPr>
        <p:spPr>
          <a:xfrm>
            <a:off x="0" y="0"/>
            <a:ext cx="4114800" cy="1143000"/>
          </a:xfrm>
        </p:spPr>
        <p:txBody>
          <a:bodyPr/>
          <a:lstStyle/>
          <a:p>
            <a:pPr algn="ctr" eaLnBrk="1" hangingPunct="1"/>
            <a:r>
              <a:rPr lang="en-US" altLang="en-US" dirty="0">
                <a:ea typeface="ＭＳ Ｐゴシック" panose="020B0600070205080204" pitchFamily="34" charset="-128"/>
              </a:rPr>
              <a:t>Timeline</a:t>
            </a:r>
          </a:p>
        </p:txBody>
      </p:sp>
      <p:sp>
        <p:nvSpPr>
          <p:cNvPr id="63490" name="TextBox 2">
            <a:extLst>
              <a:ext uri="{FF2B5EF4-FFF2-40B4-BE49-F238E27FC236}">
                <a16:creationId xmlns:a16="http://schemas.microsoft.com/office/drawing/2014/main" id="{83C2EA79-C314-CB49-9513-FE7BC3B50E46}"/>
              </a:ext>
            </a:extLst>
          </p:cNvPr>
          <p:cNvSpPr txBox="1">
            <a:spLocks noChangeArrowheads="1"/>
          </p:cNvSpPr>
          <p:nvPr/>
        </p:nvSpPr>
        <p:spPr bwMode="auto">
          <a:xfrm>
            <a:off x="4114800" y="268282"/>
            <a:ext cx="7273925" cy="53553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AMANDA ice models:									model error</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bulk, f125, mam,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mamint</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stdkurt</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sudkurt</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kgm</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millennium (published 2006)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 AHA (2007)					55%</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IceCube</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 ice models:</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	WHAM			(2011)								42%</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1			(2009)								29%</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2, 2+, 2x, 2y	(2010)	added ice layer tilt</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Mie		(2011)	fit to scattering function			29%</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Lea			(2012)	fit to scattering anisotropy		20%</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(Munich)	(2013)	7-string, LED unfolding			17%</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a:t>
            </a:r>
            <a:r>
              <a:rPr kumimoji="0" lang="en-US" altLang="en-US" sz="1800" b="0" i="0" u="none" strike="noStrike" kern="1200" cap="none" spc="0" normalizeH="0" baseline="3000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3</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(CUBE)		(2014)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llh</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fixes, DOM sensitivity fits		11%</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3.0			(2015)	improved RDE, ang.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sens.</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fits		10%</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3.1, 3.2		(2016)	85-string, correlated model fit	&lt;10%</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HD, 3.2.2</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(2017)	direct HI and DOM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sens.</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cable, DOM tilt</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EMRM		(2018)	absorption-based anisotropy		</a:t>
            </a:r>
            <a:r>
              <a:rPr kumimoji="0" lang="en-US" alt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single</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BFR (v1, v2)	(2020)	birefringence-based anisotropy	 </a:t>
            </a:r>
            <a:r>
              <a:rPr kumimoji="0" lang="en-US" alt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LEDs</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FTP (v0, v1)	(2022)	precise fit to tilt across detector volume</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FTP (v2, v3)	(2023)	w/precise covariance matrix calculation</a:t>
            </a:r>
            <a:endParaRPr kumimoji="0" lang="en-US" alt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endParaRPr>
          </a:p>
        </p:txBody>
      </p:sp>
      <p:sp>
        <p:nvSpPr>
          <p:cNvPr id="5" name="TextBox 4">
            <a:extLst>
              <a:ext uri="{FF2B5EF4-FFF2-40B4-BE49-F238E27FC236}">
                <a16:creationId xmlns:a16="http://schemas.microsoft.com/office/drawing/2014/main" id="{6EBD59A9-3550-E540-8DB7-2C684AE871FA}"/>
              </a:ext>
            </a:extLst>
          </p:cNvPr>
          <p:cNvSpPr txBox="1"/>
          <p:nvPr/>
        </p:nvSpPr>
        <p:spPr>
          <a:xfrm>
            <a:off x="5791993" y="5710572"/>
            <a:ext cx="4875213" cy="923925"/>
          </a:xfrm>
          <a:prstGeom prst="rect">
            <a:avLst/>
          </a:prstGeom>
          <a:noFill/>
          <a:ln>
            <a:solidFill>
              <a:schemeClr val="tx1">
                <a:lumMod val="50000"/>
                <a:lumOff val="50000"/>
              </a:schemeClr>
            </a:solidFill>
          </a:ln>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Model error (precision in charge prediction): &lt;10%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Extrapolation uncertainty: 13% (</a:t>
            </a:r>
            <a:r>
              <a:rPr kumimoji="0" lang="en-US" altLang="x-none" sz="1800" b="0" i="0" u="none" strike="noStrike" kern="1200" cap="none" spc="0" normalizeH="0" baseline="0" noProof="0" dirty="0" err="1">
                <a:ln>
                  <a:noFill/>
                </a:ln>
                <a:solidFill>
                  <a:prstClr val="black"/>
                </a:solidFill>
                <a:effectLst/>
                <a:uLnTx/>
                <a:uFillTx/>
                <a:latin typeface="Calibri" charset="0"/>
                <a:ea typeface="ＭＳ Ｐゴシック" charset="-128"/>
                <a:cs typeface="+mn-cs"/>
              </a:rPr>
              <a:t>sca</a:t>
            </a: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 / 15% (abs)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Linearity: &lt; 2% in range 0.1 … 500 </a:t>
            </a:r>
            <a:r>
              <a:rPr kumimoji="0" lang="en-US" altLang="x-none" sz="1800" b="0" i="0" u="none" strike="noStrike" kern="1200" cap="none" spc="0" normalizeH="0" baseline="0" noProof="0" dirty="0" err="1">
                <a:ln>
                  <a:noFill/>
                </a:ln>
                <a:solidFill>
                  <a:prstClr val="black"/>
                </a:solidFill>
                <a:effectLst/>
                <a:uLnTx/>
                <a:uFillTx/>
                <a:latin typeface="Calibri" charset="0"/>
                <a:ea typeface="ＭＳ Ｐゴシック" charset="-128"/>
                <a:cs typeface="+mn-cs"/>
              </a:rPr>
              <a:t>p.e.</a:t>
            </a:r>
            <a:endPar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pic>
        <p:nvPicPr>
          <p:cNvPr id="4" name="Picture 3">
            <a:extLst>
              <a:ext uri="{FF2B5EF4-FFF2-40B4-BE49-F238E27FC236}">
                <a16:creationId xmlns:a16="http://schemas.microsoft.com/office/drawing/2014/main" id="{A576E628-EA01-5B46-A22C-957A7246D262}"/>
              </a:ext>
            </a:extLst>
          </p:cNvPr>
          <p:cNvPicPr>
            <a:picLocks noChangeAspect="1"/>
          </p:cNvPicPr>
          <p:nvPr/>
        </p:nvPicPr>
        <p:blipFill>
          <a:blip r:embed="rId2"/>
          <a:stretch>
            <a:fillRect/>
          </a:stretch>
        </p:blipFill>
        <p:spPr>
          <a:xfrm rot="5400000">
            <a:off x="-615206" y="2571403"/>
            <a:ext cx="5345212" cy="2488406"/>
          </a:xfrm>
          <a:prstGeom prst="rect">
            <a:avLst/>
          </a:prstGeom>
        </p:spPr>
      </p:pic>
    </p:spTree>
    <p:extLst>
      <p:ext uri="{BB962C8B-B14F-4D97-AF65-F5344CB8AC3E}">
        <p14:creationId xmlns:p14="http://schemas.microsoft.com/office/powerpoint/2010/main" val="431933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1B1A-B82C-3077-E143-61A8ABFF6F70}"/>
              </a:ext>
            </a:extLst>
          </p:cNvPr>
          <p:cNvSpPr>
            <a:spLocks noGrp="1"/>
          </p:cNvSpPr>
          <p:nvPr>
            <p:ph type="title"/>
          </p:nvPr>
        </p:nvSpPr>
        <p:spPr/>
        <p:txBody>
          <a:bodyPr/>
          <a:lstStyle/>
          <a:p>
            <a:pPr algn="ctr"/>
            <a:r>
              <a:rPr lang="en-US" dirty="0" err="1"/>
              <a:t>llh</a:t>
            </a:r>
            <a:r>
              <a:rPr lang="en-US" dirty="0"/>
              <a:t> and model error</a:t>
            </a:r>
          </a:p>
        </p:txBody>
      </p:sp>
      <p:sp>
        <p:nvSpPr>
          <p:cNvPr id="3" name="TextBox 2">
            <a:extLst>
              <a:ext uri="{FF2B5EF4-FFF2-40B4-BE49-F238E27FC236}">
                <a16:creationId xmlns:a16="http://schemas.microsoft.com/office/drawing/2014/main" id="{DADDC44B-0DD5-040D-8948-5B5182767A55}"/>
              </a:ext>
            </a:extLst>
          </p:cNvPr>
          <p:cNvSpPr txBox="1"/>
          <p:nvPr/>
        </p:nvSpPr>
        <p:spPr>
          <a:xfrm>
            <a:off x="880532" y="2108199"/>
            <a:ext cx="1043093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quantity that we use during the fit is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which is constructed as a </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saturated Poisson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likelihood for </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data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simulation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their expectation values compared with the “</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model error term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each flasher LED configuration, this quantity is summed over Bayesian-blocked time bins in receiving DOMs and normalized by their number. Then this normalized quantity is summed for all flasher configurations (of which we have 60614 – 12 LEDs times 5160 DOMs minus broken and cDOMs and minus some failed LEDs).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have made multiple improvements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over the years, with each new ice model much better than the previous one. Naturally, a question arises: how far are we from the best possible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Say, if the physics of flasher LED events is modeled perfectly, in the absence of any (known or unknown) systematic uncertainties, what is the expected value of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We can refer to such a value as a “statistical floor”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7BE66F30-C46D-FDBB-D076-7667D0FA2C5C}"/>
              </a:ext>
            </a:extLst>
          </p:cNvPr>
          <p:cNvPicPr>
            <a:picLocks noChangeAspect="1"/>
          </p:cNvPicPr>
          <p:nvPr/>
        </p:nvPicPr>
        <p:blipFill>
          <a:blip r:embed="rId2"/>
          <a:stretch>
            <a:fillRect/>
          </a:stretch>
        </p:blipFill>
        <p:spPr>
          <a:xfrm>
            <a:off x="3638550" y="2839197"/>
            <a:ext cx="4914899" cy="482600"/>
          </a:xfrm>
          <a:prstGeom prst="rect">
            <a:avLst/>
          </a:prstGeom>
        </p:spPr>
      </p:pic>
      <p:sp>
        <p:nvSpPr>
          <p:cNvPr id="4" name="Rounded Rectangle 3">
            <a:extLst>
              <a:ext uri="{FF2B5EF4-FFF2-40B4-BE49-F238E27FC236}">
                <a16:creationId xmlns:a16="http://schemas.microsoft.com/office/drawing/2014/main" id="{BE01790B-7F93-7AB9-0A29-750328F0FEF3}"/>
              </a:ext>
            </a:extLst>
          </p:cNvPr>
          <p:cNvSpPr/>
          <p:nvPr/>
        </p:nvSpPr>
        <p:spPr>
          <a:xfrm>
            <a:off x="6574243" y="2785595"/>
            <a:ext cx="758952" cy="589803"/>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32034EB-FF70-ACD0-53CD-B61DF9FA6C1A}"/>
              </a:ext>
            </a:extLst>
          </p:cNvPr>
          <p:cNvSpPr/>
          <p:nvPr/>
        </p:nvSpPr>
        <p:spPr>
          <a:xfrm>
            <a:off x="5739809" y="2785595"/>
            <a:ext cx="758952" cy="589803"/>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08A0ECAC-82BF-42FC-71A1-4EEECB4B119C}"/>
              </a:ext>
            </a:extLst>
          </p:cNvPr>
          <p:cNvSpPr/>
          <p:nvPr/>
        </p:nvSpPr>
        <p:spPr>
          <a:xfrm>
            <a:off x="7402365" y="2785595"/>
            <a:ext cx="1172350" cy="589803"/>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4C938466-1F63-7DC1-8F47-B93133229E84}"/>
              </a:ext>
            </a:extLst>
          </p:cNvPr>
          <p:cNvSpPr/>
          <p:nvPr/>
        </p:nvSpPr>
        <p:spPr>
          <a:xfrm>
            <a:off x="3627916" y="2781157"/>
            <a:ext cx="1922279" cy="589803"/>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67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2B85-2B5F-F094-0A2D-BD1376B4F33C}"/>
              </a:ext>
            </a:extLst>
          </p:cNvPr>
          <p:cNvSpPr>
            <a:spLocks noGrp="1"/>
          </p:cNvSpPr>
          <p:nvPr>
            <p:ph type="title"/>
          </p:nvPr>
        </p:nvSpPr>
        <p:spPr>
          <a:xfrm>
            <a:off x="838200" y="0"/>
            <a:ext cx="10515600" cy="1325563"/>
          </a:xfrm>
        </p:spPr>
        <p:txBody>
          <a:bodyPr/>
          <a:lstStyle/>
          <a:p>
            <a:pPr algn="ctr"/>
            <a:r>
              <a:rPr lang="en-US" dirty="0"/>
              <a:t>Model error</a:t>
            </a:r>
          </a:p>
        </p:txBody>
      </p:sp>
      <p:pic>
        <p:nvPicPr>
          <p:cNvPr id="3" name="Picture 2" descr="A graph of a normal distribution&#10;&#10;Description automatically generated">
            <a:extLst>
              <a:ext uri="{FF2B5EF4-FFF2-40B4-BE49-F238E27FC236}">
                <a16:creationId xmlns:a16="http://schemas.microsoft.com/office/drawing/2014/main" id="{34AFB81F-CC1B-581B-C61D-1C7CCDF7D929}"/>
              </a:ext>
            </a:extLst>
          </p:cNvPr>
          <p:cNvPicPr>
            <a:picLocks noChangeAspect="1"/>
          </p:cNvPicPr>
          <p:nvPr/>
        </p:nvPicPr>
        <p:blipFill>
          <a:blip r:embed="rId2"/>
          <a:stretch>
            <a:fillRect/>
          </a:stretch>
        </p:blipFill>
        <p:spPr>
          <a:xfrm>
            <a:off x="838200" y="1325563"/>
            <a:ext cx="5002029" cy="5303875"/>
          </a:xfrm>
          <a:prstGeom prst="rect">
            <a:avLst/>
          </a:prstGeom>
        </p:spPr>
      </p:pic>
      <p:sp>
        <p:nvSpPr>
          <p:cNvPr id="4" name="TextBox 3">
            <a:extLst>
              <a:ext uri="{FF2B5EF4-FFF2-40B4-BE49-F238E27FC236}">
                <a16:creationId xmlns:a16="http://schemas.microsoft.com/office/drawing/2014/main" id="{E8CE8AA8-AD91-8189-5AD3-C527FBB48140}"/>
              </a:ext>
            </a:extLst>
          </p:cNvPr>
          <p:cNvSpPr txBox="1"/>
          <p:nvPr/>
        </p:nvSpPr>
        <p:spPr>
          <a:xfrm>
            <a:off x="6206066" y="1080696"/>
            <a:ext cx="580813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size of </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the model error term in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construction is estimated from plots as shown here. A logarithm of charge ratio in simulation over data is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histogrammed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all receiving DOMs for all flasher configurations. The charge we use in this construction is integrated over the time window used by this analysis (i.e., full charge per receiving DOM).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plot shows 5 histograms (with their rms and width of fitted gaussian listed in the caption) for different threshold value of accepted charge: (1) no cut, (2) 1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(3) 10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 100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(5) 400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rms/width at each threshold level depends on statistics of data and simulation (i.e., how many events in data and simulation for each configuration). Typically, data has more than 100 events, while simulation (shown here) has only 10.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 usually take the middle value (10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cut – 12.9% here).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number will reduce to 11.8% for 100 simulated events. We had previously estimated (for SPICE 3.2) that after subtracting statistical contribution the model error is 9.8%.</a:t>
            </a:r>
          </a:p>
        </p:txBody>
      </p:sp>
      <p:sp>
        <p:nvSpPr>
          <p:cNvPr id="5" name="Rounded Rectangle 4">
            <a:extLst>
              <a:ext uri="{FF2B5EF4-FFF2-40B4-BE49-F238E27FC236}">
                <a16:creationId xmlns:a16="http://schemas.microsoft.com/office/drawing/2014/main" id="{7D08305D-54C5-4BDC-B323-7F601DB58412}"/>
              </a:ext>
            </a:extLst>
          </p:cNvPr>
          <p:cNvSpPr/>
          <p:nvPr/>
        </p:nvSpPr>
        <p:spPr>
          <a:xfrm>
            <a:off x="3471333" y="1372031"/>
            <a:ext cx="635000" cy="19473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196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37593-7B23-A2AC-D3F5-BCB7103C41BE}"/>
              </a:ext>
            </a:extLst>
          </p:cNvPr>
          <p:cNvSpPr>
            <a:spLocks noGrp="1"/>
          </p:cNvSpPr>
          <p:nvPr>
            <p:ph type="title"/>
          </p:nvPr>
        </p:nvSpPr>
        <p:spPr>
          <a:xfrm>
            <a:off x="611413" y="0"/>
            <a:ext cx="5168901" cy="1556658"/>
          </a:xfrm>
        </p:spPr>
        <p:txBody>
          <a:bodyPr>
            <a:normAutofit/>
          </a:bodyPr>
          <a:lstStyle/>
          <a:p>
            <a:pPr algn="ctr"/>
            <a:r>
              <a:rPr lang="en-US" sz="3200" dirty="0"/>
              <a:t>Summary of geometry corrections</a:t>
            </a:r>
          </a:p>
        </p:txBody>
      </p:sp>
      <p:pic>
        <p:nvPicPr>
          <p:cNvPr id="6" name="Picture 5">
            <a:extLst>
              <a:ext uri="{FF2B5EF4-FFF2-40B4-BE49-F238E27FC236}">
                <a16:creationId xmlns:a16="http://schemas.microsoft.com/office/drawing/2014/main" id="{DF2986C9-F3A3-D832-FB60-92C7281F86BD}"/>
              </a:ext>
            </a:extLst>
          </p:cNvPr>
          <p:cNvPicPr>
            <a:picLocks noChangeAspect="1"/>
          </p:cNvPicPr>
          <p:nvPr/>
        </p:nvPicPr>
        <p:blipFill>
          <a:blip r:embed="rId2"/>
          <a:stretch>
            <a:fillRect/>
          </a:stretch>
        </p:blipFill>
        <p:spPr>
          <a:xfrm>
            <a:off x="6184900" y="547868"/>
            <a:ext cx="5930900" cy="6248400"/>
          </a:xfrm>
          <a:prstGeom prst="rect">
            <a:avLst/>
          </a:prstGeom>
        </p:spPr>
      </p:pic>
      <p:pic>
        <p:nvPicPr>
          <p:cNvPr id="8" name="Picture 7" descr="A graph of a number of lines&#10;&#10;Description automatically generated with medium confidence">
            <a:extLst>
              <a:ext uri="{FF2B5EF4-FFF2-40B4-BE49-F238E27FC236}">
                <a16:creationId xmlns:a16="http://schemas.microsoft.com/office/drawing/2014/main" id="{40A2ED39-5CC6-ABA0-C79B-1B71C8C592DE}"/>
              </a:ext>
            </a:extLst>
          </p:cNvPr>
          <p:cNvPicPr>
            <a:picLocks noChangeAspect="1"/>
          </p:cNvPicPr>
          <p:nvPr/>
        </p:nvPicPr>
        <p:blipFill>
          <a:blip r:embed="rId3"/>
          <a:stretch>
            <a:fillRect/>
          </a:stretch>
        </p:blipFill>
        <p:spPr>
          <a:xfrm>
            <a:off x="8906085" y="1955549"/>
            <a:ext cx="3000748" cy="2579134"/>
          </a:xfrm>
          <a:prstGeom prst="rect">
            <a:avLst/>
          </a:prstGeom>
        </p:spPr>
      </p:pic>
      <p:pic>
        <p:nvPicPr>
          <p:cNvPr id="10" name="Picture 9" descr="A close-up of a sign&#10;&#10;Description automatically generated">
            <a:extLst>
              <a:ext uri="{FF2B5EF4-FFF2-40B4-BE49-F238E27FC236}">
                <a16:creationId xmlns:a16="http://schemas.microsoft.com/office/drawing/2014/main" id="{B86E0023-C510-3B54-86B0-0ACDFFA072CF}"/>
              </a:ext>
            </a:extLst>
          </p:cNvPr>
          <p:cNvPicPr>
            <a:picLocks noChangeAspect="1"/>
          </p:cNvPicPr>
          <p:nvPr/>
        </p:nvPicPr>
        <p:blipFill>
          <a:blip r:embed="rId4"/>
          <a:stretch>
            <a:fillRect/>
          </a:stretch>
        </p:blipFill>
        <p:spPr>
          <a:xfrm>
            <a:off x="10511599" y="2236206"/>
            <a:ext cx="1256082" cy="371412"/>
          </a:xfrm>
          <a:prstGeom prst="rect">
            <a:avLst/>
          </a:prstGeom>
        </p:spPr>
      </p:pic>
      <p:pic>
        <p:nvPicPr>
          <p:cNvPr id="7" name="Picture 6" descr="A diagram of a number of lines and dots&#10;&#10;Description automatically generated">
            <a:extLst>
              <a:ext uri="{FF2B5EF4-FFF2-40B4-BE49-F238E27FC236}">
                <a16:creationId xmlns:a16="http://schemas.microsoft.com/office/drawing/2014/main" id="{A75A8B1E-EC47-D237-6ABE-1B208E79A861}"/>
              </a:ext>
            </a:extLst>
          </p:cNvPr>
          <p:cNvPicPr>
            <a:picLocks noChangeAspect="1"/>
          </p:cNvPicPr>
          <p:nvPr/>
        </p:nvPicPr>
        <p:blipFill>
          <a:blip r:embed="rId5"/>
          <a:stretch>
            <a:fillRect/>
          </a:stretch>
        </p:blipFill>
        <p:spPr>
          <a:xfrm>
            <a:off x="424319" y="1556658"/>
            <a:ext cx="5526721" cy="5061857"/>
          </a:xfrm>
          <a:prstGeom prst="rect">
            <a:avLst/>
          </a:prstGeom>
        </p:spPr>
      </p:pic>
    </p:spTree>
    <p:extLst>
      <p:ext uri="{BB962C8B-B14F-4D97-AF65-F5344CB8AC3E}">
        <p14:creationId xmlns:p14="http://schemas.microsoft.com/office/powerpoint/2010/main" val="2717550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6CDC6-60C0-9E8D-6BF3-BDF17446813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8223E3-8C48-76B8-128B-D7DCD03991C4}"/>
              </a:ext>
            </a:extLst>
          </p:cNvPr>
          <p:cNvPicPr>
            <a:picLocks noChangeAspect="1"/>
          </p:cNvPicPr>
          <p:nvPr/>
        </p:nvPicPr>
        <p:blipFill>
          <a:blip r:embed="rId2"/>
          <a:srcRect/>
          <a:stretch/>
        </p:blipFill>
        <p:spPr>
          <a:xfrm>
            <a:off x="83653" y="3691296"/>
            <a:ext cx="3952461" cy="3126946"/>
          </a:xfrm>
          <a:prstGeom prst="rect">
            <a:avLst/>
          </a:prstGeom>
        </p:spPr>
      </p:pic>
      <p:pic>
        <p:nvPicPr>
          <p:cNvPr id="6" name="Picture 5">
            <a:extLst>
              <a:ext uri="{FF2B5EF4-FFF2-40B4-BE49-F238E27FC236}">
                <a16:creationId xmlns:a16="http://schemas.microsoft.com/office/drawing/2014/main" id="{915580F7-BE19-136B-9411-D8C0C94647D0}"/>
              </a:ext>
            </a:extLst>
          </p:cNvPr>
          <p:cNvPicPr>
            <a:picLocks noChangeAspect="1"/>
          </p:cNvPicPr>
          <p:nvPr/>
        </p:nvPicPr>
        <p:blipFill>
          <a:blip r:embed="rId3"/>
          <a:srcRect/>
          <a:stretch/>
        </p:blipFill>
        <p:spPr>
          <a:xfrm>
            <a:off x="4119769" y="3691296"/>
            <a:ext cx="3952461" cy="3126946"/>
          </a:xfrm>
          <a:prstGeom prst="rect">
            <a:avLst/>
          </a:prstGeom>
        </p:spPr>
      </p:pic>
      <p:pic>
        <p:nvPicPr>
          <p:cNvPr id="8" name="Picture 7">
            <a:extLst>
              <a:ext uri="{FF2B5EF4-FFF2-40B4-BE49-F238E27FC236}">
                <a16:creationId xmlns:a16="http://schemas.microsoft.com/office/drawing/2014/main" id="{A1C7D23B-8392-67CC-4C50-B8F237803C73}"/>
              </a:ext>
            </a:extLst>
          </p:cNvPr>
          <p:cNvPicPr>
            <a:picLocks noChangeAspect="1"/>
          </p:cNvPicPr>
          <p:nvPr/>
        </p:nvPicPr>
        <p:blipFill>
          <a:blip r:embed="rId4"/>
          <a:srcRect/>
          <a:stretch/>
        </p:blipFill>
        <p:spPr>
          <a:xfrm>
            <a:off x="8155884" y="3691296"/>
            <a:ext cx="3952461" cy="3126946"/>
          </a:xfrm>
          <a:prstGeom prst="rect">
            <a:avLst/>
          </a:prstGeom>
        </p:spPr>
      </p:pic>
      <p:sp>
        <p:nvSpPr>
          <p:cNvPr id="11" name="Title 10">
            <a:extLst>
              <a:ext uri="{FF2B5EF4-FFF2-40B4-BE49-F238E27FC236}">
                <a16:creationId xmlns:a16="http://schemas.microsoft.com/office/drawing/2014/main" id="{4EE31536-920C-8474-11A6-E0B40C80A7AA}"/>
              </a:ext>
            </a:extLst>
          </p:cNvPr>
          <p:cNvSpPr>
            <a:spLocks noGrp="1"/>
          </p:cNvSpPr>
          <p:nvPr>
            <p:ph type="title"/>
          </p:nvPr>
        </p:nvSpPr>
        <p:spPr>
          <a:xfrm>
            <a:off x="652669" y="0"/>
            <a:ext cx="6934200" cy="1325563"/>
          </a:xfrm>
        </p:spPr>
        <p:txBody>
          <a:bodyPr/>
          <a:lstStyle/>
          <a:p>
            <a:pPr algn="ctr"/>
            <a:r>
              <a:rPr lang="en-US" dirty="0"/>
              <a:t>Relative in-ice DOM efficiencies (RDE)</a:t>
            </a:r>
          </a:p>
        </p:txBody>
      </p:sp>
      <p:sp>
        <p:nvSpPr>
          <p:cNvPr id="2" name="TextBox 1">
            <a:extLst>
              <a:ext uri="{FF2B5EF4-FFF2-40B4-BE49-F238E27FC236}">
                <a16:creationId xmlns:a16="http://schemas.microsoft.com/office/drawing/2014/main" id="{E9F3E1F2-E43D-4284-558E-BFA7B9F81CF1}"/>
              </a:ext>
            </a:extLst>
          </p:cNvPr>
          <p:cNvSpPr txBox="1"/>
          <p:nvPr/>
        </p:nvSpPr>
        <p:spPr>
          <a:xfrm>
            <a:off x="2014192" y="2306823"/>
            <a:ext cx="4211153" cy="923330"/>
          </a:xfrm>
          <a:prstGeom prst="rect">
            <a:avLst/>
          </a:prstGeom>
          <a:no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moderate your expectations: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calculation with former ice 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strong correlation with the location in ice</a:t>
            </a:r>
          </a:p>
        </p:txBody>
      </p:sp>
      <p:pic>
        <p:nvPicPr>
          <p:cNvPr id="3" name="Picture 2">
            <a:extLst>
              <a:ext uri="{FF2B5EF4-FFF2-40B4-BE49-F238E27FC236}">
                <a16:creationId xmlns:a16="http://schemas.microsoft.com/office/drawing/2014/main" id="{0E49F46A-5725-B2AA-6F46-AA839D7979C2}"/>
              </a:ext>
            </a:extLst>
          </p:cNvPr>
          <p:cNvPicPr>
            <a:picLocks noChangeAspect="1"/>
          </p:cNvPicPr>
          <p:nvPr/>
        </p:nvPicPr>
        <p:blipFill>
          <a:blip r:embed="rId5"/>
          <a:srcRect/>
          <a:stretch/>
        </p:blipFill>
        <p:spPr>
          <a:xfrm>
            <a:off x="8155883" y="302053"/>
            <a:ext cx="3952461" cy="3126946"/>
          </a:xfrm>
          <a:prstGeom prst="rect">
            <a:avLst/>
          </a:prstGeom>
        </p:spPr>
      </p:pic>
      <p:cxnSp>
        <p:nvCxnSpPr>
          <p:cNvPr id="7" name="Straight Arrow Connector 6">
            <a:extLst>
              <a:ext uri="{FF2B5EF4-FFF2-40B4-BE49-F238E27FC236}">
                <a16:creationId xmlns:a16="http://schemas.microsoft.com/office/drawing/2014/main" id="{DE6E6774-AF61-3C0C-A3F7-E04D526A5D3C}"/>
              </a:ext>
            </a:extLst>
          </p:cNvPr>
          <p:cNvCxnSpPr>
            <a:cxnSpLocks/>
            <a:stCxn id="2" idx="2"/>
          </p:cNvCxnSpPr>
          <p:nvPr/>
        </p:nvCxnSpPr>
        <p:spPr>
          <a:xfrm flipH="1">
            <a:off x="3276600" y="3230153"/>
            <a:ext cx="843169" cy="4611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82CD262-352A-8C92-9106-EBFE33C45D2C}"/>
              </a:ext>
            </a:extLst>
          </p:cNvPr>
          <p:cNvCxnSpPr>
            <a:cxnSpLocks/>
            <a:stCxn id="2" idx="2"/>
          </p:cNvCxnSpPr>
          <p:nvPr/>
        </p:nvCxnSpPr>
        <p:spPr>
          <a:xfrm>
            <a:off x="4119769" y="3230153"/>
            <a:ext cx="843169" cy="4611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86101C3-FFAD-A09F-DFCE-B423271443BB}"/>
              </a:ext>
            </a:extLst>
          </p:cNvPr>
          <p:cNvCxnSpPr>
            <a:cxnSpLocks/>
            <a:stCxn id="2" idx="2"/>
          </p:cNvCxnSpPr>
          <p:nvPr/>
        </p:nvCxnSpPr>
        <p:spPr>
          <a:xfrm>
            <a:off x="4119769" y="3230153"/>
            <a:ext cx="4153374" cy="4611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BF32451-F262-5F85-1226-1BB8B7D8DA3D}"/>
              </a:ext>
            </a:extLst>
          </p:cNvPr>
          <p:cNvSpPr txBox="1"/>
          <p:nvPr/>
        </p:nvSpPr>
        <p:spPr>
          <a:xfrm>
            <a:off x="2335691" y="1740872"/>
            <a:ext cx="3568156" cy="369332"/>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calculation with SPICE FTPv3</a:t>
            </a:r>
          </a:p>
        </p:txBody>
      </p:sp>
      <p:cxnSp>
        <p:nvCxnSpPr>
          <p:cNvPr id="17" name="Straight Arrow Connector 16">
            <a:extLst>
              <a:ext uri="{FF2B5EF4-FFF2-40B4-BE49-F238E27FC236}">
                <a16:creationId xmlns:a16="http://schemas.microsoft.com/office/drawing/2014/main" id="{1DCDDFAE-0365-9D5E-74A0-18C2120EE6C8}"/>
              </a:ext>
            </a:extLst>
          </p:cNvPr>
          <p:cNvCxnSpPr>
            <a:cxnSpLocks/>
          </p:cNvCxnSpPr>
          <p:nvPr/>
        </p:nvCxnSpPr>
        <p:spPr>
          <a:xfrm flipV="1">
            <a:off x="5903847" y="1925538"/>
            <a:ext cx="18746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1394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F168C30-D626-7509-6D81-F718A676FCE5}"/>
              </a:ext>
            </a:extLst>
          </p:cNvPr>
          <p:cNvSpPr>
            <a:spLocks noChangeArrowheads="1"/>
          </p:cNvSpPr>
          <p:nvPr/>
        </p:nvSpPr>
        <p:spPr bwMode="auto">
          <a:xfrm>
            <a:off x="0" y="0"/>
            <a:ext cx="12192000" cy="762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1" name="Rectangle 3">
            <a:extLst>
              <a:ext uri="{FF2B5EF4-FFF2-40B4-BE49-F238E27FC236}">
                <a16:creationId xmlns:a16="http://schemas.microsoft.com/office/drawing/2014/main" id="{17FBEDD8-FE32-0332-7CF1-80C61755F31D}"/>
              </a:ext>
            </a:extLst>
          </p:cNvPr>
          <p:cNvSpPr>
            <a:spLocks noChangeArrowheads="1"/>
          </p:cNvSpPr>
          <p:nvPr/>
        </p:nvSpPr>
        <p:spPr bwMode="auto">
          <a:xfrm>
            <a:off x="0" y="762000"/>
            <a:ext cx="12192000" cy="228600"/>
          </a:xfrm>
          <a:prstGeom prst="rect">
            <a:avLst/>
          </a:prstGeom>
          <a:gradFill rotWithShape="0">
            <a:gsLst>
              <a:gs pos="0">
                <a:srgbClr val="3399FF">
                  <a:gamma/>
                  <a:shade val="46275"/>
                  <a:invGamma/>
                </a:srgbClr>
              </a:gs>
              <a:gs pos="100000">
                <a:srgbClr val="3399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32" name="Rectangle 4">
            <a:extLst>
              <a:ext uri="{FF2B5EF4-FFF2-40B4-BE49-F238E27FC236}">
                <a16:creationId xmlns:a16="http://schemas.microsoft.com/office/drawing/2014/main" id="{2DC93CEA-FE86-842D-323A-9A702B39306F}"/>
              </a:ext>
            </a:extLst>
          </p:cNvPr>
          <p:cNvSpPr>
            <a:spLocks noChangeArrowheads="1"/>
          </p:cNvSpPr>
          <p:nvPr/>
        </p:nvSpPr>
        <p:spPr bwMode="auto">
          <a:xfrm>
            <a:off x="0" y="990600"/>
            <a:ext cx="12192000" cy="3048000"/>
          </a:xfrm>
          <a:prstGeom prst="rect">
            <a:avLst/>
          </a:prstGeom>
          <a:gradFill rotWithShape="0">
            <a:gsLst>
              <a:gs pos="0">
                <a:srgbClr val="5E9EFF"/>
              </a:gs>
              <a:gs pos="100000">
                <a:srgbClr val="FFEBFA"/>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3" name="Rectangle 5">
            <a:extLst>
              <a:ext uri="{FF2B5EF4-FFF2-40B4-BE49-F238E27FC236}">
                <a16:creationId xmlns:a16="http://schemas.microsoft.com/office/drawing/2014/main" id="{F791586B-AC52-C313-D7EB-9210FB01F679}"/>
              </a:ext>
            </a:extLst>
          </p:cNvPr>
          <p:cNvSpPr>
            <a:spLocks noChangeArrowheads="1"/>
          </p:cNvSpPr>
          <p:nvPr/>
        </p:nvSpPr>
        <p:spPr bwMode="auto">
          <a:xfrm>
            <a:off x="0" y="4419600"/>
            <a:ext cx="12192000" cy="533400"/>
          </a:xfrm>
          <a:prstGeom prst="rect">
            <a:avLst/>
          </a:prstGeom>
          <a:gradFill rotWithShape="0">
            <a:gsLst>
              <a:gs pos="0">
                <a:schemeClr val="bg1"/>
              </a:gs>
              <a:gs pos="50000">
                <a:srgbClr val="DDDDDD"/>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4" name="Rectangle 6">
            <a:extLst>
              <a:ext uri="{FF2B5EF4-FFF2-40B4-BE49-F238E27FC236}">
                <a16:creationId xmlns:a16="http://schemas.microsoft.com/office/drawing/2014/main" id="{BD707955-90EA-67E9-E041-2F2F6218C049}"/>
              </a:ext>
            </a:extLst>
          </p:cNvPr>
          <p:cNvSpPr>
            <a:spLocks noChangeArrowheads="1"/>
          </p:cNvSpPr>
          <p:nvPr/>
        </p:nvSpPr>
        <p:spPr bwMode="auto">
          <a:xfrm>
            <a:off x="0" y="4953000"/>
            <a:ext cx="12192000" cy="685800"/>
          </a:xfrm>
          <a:prstGeom prst="rect">
            <a:avLst/>
          </a:prstGeom>
          <a:gradFill rotWithShape="0">
            <a:gsLst>
              <a:gs pos="0">
                <a:schemeClr val="bg1"/>
              </a:gs>
              <a:gs pos="50000">
                <a:srgbClr val="DDDDDD"/>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35" name="Rectangle 7">
            <a:extLst>
              <a:ext uri="{FF2B5EF4-FFF2-40B4-BE49-F238E27FC236}">
                <a16:creationId xmlns:a16="http://schemas.microsoft.com/office/drawing/2014/main" id="{FDA181C0-85B0-7F6A-3667-A43B8BECCEEE}"/>
              </a:ext>
            </a:extLst>
          </p:cNvPr>
          <p:cNvSpPr>
            <a:spLocks noChangeArrowheads="1"/>
          </p:cNvSpPr>
          <p:nvPr/>
        </p:nvSpPr>
        <p:spPr bwMode="auto">
          <a:xfrm>
            <a:off x="0" y="4038600"/>
            <a:ext cx="12192000" cy="381000"/>
          </a:xfrm>
          <a:prstGeom prst="rect">
            <a:avLst/>
          </a:prstGeom>
          <a:gradFill rotWithShape="0">
            <a:gsLst>
              <a:gs pos="0">
                <a:schemeClr val="bg1"/>
              </a:gs>
              <a:gs pos="50000">
                <a:srgbClr val="EAEAEA"/>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base">
              <a:spcBef>
                <a:spcPct val="0"/>
              </a:spcBef>
              <a:spcAft>
                <a:spcPct val="0"/>
              </a:spcAft>
              <a:defRPr/>
            </a:pPr>
            <a:endParaRPr lang="en-US" sz="3200">
              <a:solidFill>
                <a:prstClr val="black"/>
              </a:solidFill>
              <a:latin typeface="Calibri" charset="0"/>
              <a:ea typeface="ＭＳ Ｐゴシック" charset="0"/>
              <a:cs typeface="ＭＳ Ｐゴシック" charset="0"/>
            </a:endParaRPr>
          </a:p>
        </p:txBody>
      </p:sp>
      <p:sp>
        <p:nvSpPr>
          <p:cNvPr id="22536" name="Rectangle 8">
            <a:extLst>
              <a:ext uri="{FF2B5EF4-FFF2-40B4-BE49-F238E27FC236}">
                <a16:creationId xmlns:a16="http://schemas.microsoft.com/office/drawing/2014/main" id="{B97E1362-B21E-B876-D12C-28249CE91786}"/>
              </a:ext>
            </a:extLst>
          </p:cNvPr>
          <p:cNvSpPr>
            <a:spLocks noChangeArrowheads="1"/>
          </p:cNvSpPr>
          <p:nvPr/>
        </p:nvSpPr>
        <p:spPr bwMode="auto">
          <a:xfrm>
            <a:off x="0" y="5638800"/>
            <a:ext cx="12192000" cy="1219200"/>
          </a:xfrm>
          <a:prstGeom prst="rect">
            <a:avLst/>
          </a:prstGeom>
          <a:gradFill rotWithShape="0">
            <a:gsLst>
              <a:gs pos="0">
                <a:schemeClr val="bg1"/>
              </a:gs>
              <a:gs pos="50000">
                <a:srgbClr val="DDDDDD"/>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7" name="AutoShape 9" descr="Horizontale Steine">
            <a:extLst>
              <a:ext uri="{FF2B5EF4-FFF2-40B4-BE49-F238E27FC236}">
                <a16:creationId xmlns:a16="http://schemas.microsoft.com/office/drawing/2014/main" id="{2A5B15C3-28D0-6C81-D939-B2FBEF90F209}"/>
              </a:ext>
            </a:extLst>
          </p:cNvPr>
          <p:cNvSpPr>
            <a:spLocks noChangeArrowheads="1"/>
          </p:cNvSpPr>
          <p:nvPr/>
        </p:nvSpPr>
        <p:spPr bwMode="auto">
          <a:xfrm>
            <a:off x="5486400" y="609600"/>
            <a:ext cx="381000" cy="304800"/>
          </a:xfrm>
          <a:custGeom>
            <a:avLst/>
            <a:gdLst>
              <a:gd name="T0" fmla="*/ 190500 w 21600"/>
              <a:gd name="T1" fmla="*/ 0 h 21600"/>
              <a:gd name="T2" fmla="*/ 47625 w 21600"/>
              <a:gd name="T3" fmla="*/ 152400 h 21600"/>
              <a:gd name="T4" fmla="*/ 190500 w 21600"/>
              <a:gd name="T5" fmla="*/ 76200 h 21600"/>
              <a:gd name="T6" fmla="*/ 333375 w 21600"/>
              <a:gd name="T7" fmla="*/ 152400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2"/>
            <a:srcRect/>
            <a:tile tx="0" ty="0" sx="100000" sy="100000" flip="none" algn="tl"/>
          </a:bli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defTabSz="457200" fontAlgn="base">
              <a:spcBef>
                <a:spcPct val="0"/>
              </a:spcBef>
              <a:spcAft>
                <a:spcPct val="0"/>
              </a:spcAft>
            </a:pPr>
            <a:endParaRPr lang="en-US">
              <a:solidFill>
                <a:prstClr val="black"/>
              </a:solidFill>
              <a:latin typeface="Calibri" panose="020F0502020204030204" pitchFamily="34" charset="0"/>
              <a:ea typeface="ＭＳ Ｐゴシック" panose="020B0600070205080204" pitchFamily="34" charset="-128"/>
            </a:endParaRPr>
          </a:p>
        </p:txBody>
      </p:sp>
      <p:sp>
        <p:nvSpPr>
          <p:cNvPr id="22538" name="Rectangle 10" descr="Horizontale Steine">
            <a:extLst>
              <a:ext uri="{FF2B5EF4-FFF2-40B4-BE49-F238E27FC236}">
                <a16:creationId xmlns:a16="http://schemas.microsoft.com/office/drawing/2014/main" id="{4988BEB8-7605-9F7C-C8FF-EC08A742FAA7}"/>
              </a:ext>
            </a:extLst>
          </p:cNvPr>
          <p:cNvSpPr>
            <a:spLocks noChangeArrowheads="1"/>
          </p:cNvSpPr>
          <p:nvPr/>
        </p:nvSpPr>
        <p:spPr bwMode="auto">
          <a:xfrm>
            <a:off x="5562600" y="685800"/>
            <a:ext cx="228600" cy="76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39" name="Rectangle 11">
            <a:extLst>
              <a:ext uri="{FF2B5EF4-FFF2-40B4-BE49-F238E27FC236}">
                <a16:creationId xmlns:a16="http://schemas.microsoft.com/office/drawing/2014/main" id="{632390EC-BA78-DE17-846A-1CA92FF90811}"/>
              </a:ext>
            </a:extLst>
          </p:cNvPr>
          <p:cNvSpPr>
            <a:spLocks noChangeArrowheads="1"/>
          </p:cNvSpPr>
          <p:nvPr/>
        </p:nvSpPr>
        <p:spPr bwMode="auto">
          <a:xfrm>
            <a:off x="3048000" y="685800"/>
            <a:ext cx="152400" cy="762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0" name="Line 12">
            <a:extLst>
              <a:ext uri="{FF2B5EF4-FFF2-40B4-BE49-F238E27FC236}">
                <a16:creationId xmlns:a16="http://schemas.microsoft.com/office/drawing/2014/main" id="{3ADE5CF6-315C-51C6-EDFD-A2CBBFA784B5}"/>
              </a:ext>
            </a:extLst>
          </p:cNvPr>
          <p:cNvSpPr>
            <a:spLocks noChangeShapeType="1"/>
          </p:cNvSpPr>
          <p:nvPr/>
        </p:nvSpPr>
        <p:spPr bwMode="auto">
          <a:xfrm>
            <a:off x="2438400" y="762000"/>
            <a:ext cx="0" cy="54102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1" name="Oval 13">
            <a:extLst>
              <a:ext uri="{FF2B5EF4-FFF2-40B4-BE49-F238E27FC236}">
                <a16:creationId xmlns:a16="http://schemas.microsoft.com/office/drawing/2014/main" id="{90443A37-7CF4-A0E8-A2CA-2026AA7EDE1A}"/>
              </a:ext>
            </a:extLst>
          </p:cNvPr>
          <p:cNvSpPr>
            <a:spLocks noChangeArrowheads="1"/>
          </p:cNvSpPr>
          <p:nvPr/>
        </p:nvSpPr>
        <p:spPr bwMode="auto">
          <a:xfrm>
            <a:off x="2362200" y="51816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2" name="Oval 14">
            <a:extLst>
              <a:ext uri="{FF2B5EF4-FFF2-40B4-BE49-F238E27FC236}">
                <a16:creationId xmlns:a16="http://schemas.microsoft.com/office/drawing/2014/main" id="{116585ED-14E9-8C3C-731A-FDE8C03DF39B}"/>
              </a:ext>
            </a:extLst>
          </p:cNvPr>
          <p:cNvSpPr>
            <a:spLocks noChangeArrowheads="1"/>
          </p:cNvSpPr>
          <p:nvPr/>
        </p:nvSpPr>
        <p:spPr bwMode="auto">
          <a:xfrm>
            <a:off x="2362200" y="42672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3" name="Oval 15">
            <a:extLst>
              <a:ext uri="{FF2B5EF4-FFF2-40B4-BE49-F238E27FC236}">
                <a16:creationId xmlns:a16="http://schemas.microsoft.com/office/drawing/2014/main" id="{1BEA30DF-34C1-2E24-6D3C-CA115EF669D1}"/>
              </a:ext>
            </a:extLst>
          </p:cNvPr>
          <p:cNvSpPr>
            <a:spLocks noChangeArrowheads="1"/>
          </p:cNvSpPr>
          <p:nvPr/>
        </p:nvSpPr>
        <p:spPr bwMode="auto">
          <a:xfrm>
            <a:off x="2362200" y="6019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4" name="Oval 16">
            <a:extLst>
              <a:ext uri="{FF2B5EF4-FFF2-40B4-BE49-F238E27FC236}">
                <a16:creationId xmlns:a16="http://schemas.microsoft.com/office/drawing/2014/main" id="{05D4007E-515E-F479-CA53-F3987E8C9F27}"/>
              </a:ext>
            </a:extLst>
          </p:cNvPr>
          <p:cNvSpPr>
            <a:spLocks noChangeArrowheads="1"/>
          </p:cNvSpPr>
          <p:nvPr/>
        </p:nvSpPr>
        <p:spPr bwMode="auto">
          <a:xfrm>
            <a:off x="2362200" y="3352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5" name="Oval 17">
            <a:extLst>
              <a:ext uri="{FF2B5EF4-FFF2-40B4-BE49-F238E27FC236}">
                <a16:creationId xmlns:a16="http://schemas.microsoft.com/office/drawing/2014/main" id="{AAADD0AB-4D7B-733F-0EC6-17A1E3756BA1}"/>
              </a:ext>
            </a:extLst>
          </p:cNvPr>
          <p:cNvSpPr>
            <a:spLocks noChangeArrowheads="1"/>
          </p:cNvSpPr>
          <p:nvPr/>
        </p:nvSpPr>
        <p:spPr bwMode="auto">
          <a:xfrm>
            <a:off x="2362200" y="5638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6" name="Oval 18">
            <a:extLst>
              <a:ext uri="{FF2B5EF4-FFF2-40B4-BE49-F238E27FC236}">
                <a16:creationId xmlns:a16="http://schemas.microsoft.com/office/drawing/2014/main" id="{D00C752E-9ABD-DF01-CB53-609DCE5E5C16}"/>
              </a:ext>
            </a:extLst>
          </p:cNvPr>
          <p:cNvSpPr>
            <a:spLocks noChangeArrowheads="1"/>
          </p:cNvSpPr>
          <p:nvPr/>
        </p:nvSpPr>
        <p:spPr bwMode="auto">
          <a:xfrm>
            <a:off x="2362200" y="47244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7" name="Oval 19">
            <a:extLst>
              <a:ext uri="{FF2B5EF4-FFF2-40B4-BE49-F238E27FC236}">
                <a16:creationId xmlns:a16="http://schemas.microsoft.com/office/drawing/2014/main" id="{1C317C38-B623-742F-7C7F-8713566485AA}"/>
              </a:ext>
            </a:extLst>
          </p:cNvPr>
          <p:cNvSpPr>
            <a:spLocks noChangeArrowheads="1"/>
          </p:cNvSpPr>
          <p:nvPr/>
        </p:nvSpPr>
        <p:spPr bwMode="auto">
          <a:xfrm>
            <a:off x="2362200" y="38100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8" name="Line 20">
            <a:extLst>
              <a:ext uri="{FF2B5EF4-FFF2-40B4-BE49-F238E27FC236}">
                <a16:creationId xmlns:a16="http://schemas.microsoft.com/office/drawing/2014/main" id="{B59B8E57-F8D2-B58F-E319-707D520B17E6}"/>
              </a:ext>
            </a:extLst>
          </p:cNvPr>
          <p:cNvSpPr>
            <a:spLocks noChangeShapeType="1"/>
          </p:cNvSpPr>
          <p:nvPr/>
        </p:nvSpPr>
        <p:spPr bwMode="auto">
          <a:xfrm>
            <a:off x="4267200" y="762000"/>
            <a:ext cx="0" cy="54102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9" name="Oval 21">
            <a:extLst>
              <a:ext uri="{FF2B5EF4-FFF2-40B4-BE49-F238E27FC236}">
                <a16:creationId xmlns:a16="http://schemas.microsoft.com/office/drawing/2014/main" id="{ADDACFD2-C7DD-F264-D3ED-CE8632C4FE54}"/>
              </a:ext>
            </a:extLst>
          </p:cNvPr>
          <p:cNvSpPr>
            <a:spLocks noChangeArrowheads="1"/>
          </p:cNvSpPr>
          <p:nvPr/>
        </p:nvSpPr>
        <p:spPr bwMode="auto">
          <a:xfrm>
            <a:off x="4191000" y="51816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0" name="Oval 22">
            <a:extLst>
              <a:ext uri="{FF2B5EF4-FFF2-40B4-BE49-F238E27FC236}">
                <a16:creationId xmlns:a16="http://schemas.microsoft.com/office/drawing/2014/main" id="{423FCE14-38C9-E0AB-898F-EAF54A255E27}"/>
              </a:ext>
            </a:extLst>
          </p:cNvPr>
          <p:cNvSpPr>
            <a:spLocks noChangeArrowheads="1"/>
          </p:cNvSpPr>
          <p:nvPr/>
        </p:nvSpPr>
        <p:spPr bwMode="auto">
          <a:xfrm>
            <a:off x="4191000" y="42672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1" name="Oval 23">
            <a:extLst>
              <a:ext uri="{FF2B5EF4-FFF2-40B4-BE49-F238E27FC236}">
                <a16:creationId xmlns:a16="http://schemas.microsoft.com/office/drawing/2014/main" id="{1A6B05D9-F1F7-F69F-BBDF-58B49CCB9CFB}"/>
              </a:ext>
            </a:extLst>
          </p:cNvPr>
          <p:cNvSpPr>
            <a:spLocks noChangeArrowheads="1"/>
          </p:cNvSpPr>
          <p:nvPr/>
        </p:nvSpPr>
        <p:spPr bwMode="auto">
          <a:xfrm>
            <a:off x="4191000" y="6019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2" name="Oval 24">
            <a:extLst>
              <a:ext uri="{FF2B5EF4-FFF2-40B4-BE49-F238E27FC236}">
                <a16:creationId xmlns:a16="http://schemas.microsoft.com/office/drawing/2014/main" id="{0078921F-FDF7-5E00-9DE7-218F3B31C303}"/>
              </a:ext>
            </a:extLst>
          </p:cNvPr>
          <p:cNvSpPr>
            <a:spLocks noChangeArrowheads="1"/>
          </p:cNvSpPr>
          <p:nvPr/>
        </p:nvSpPr>
        <p:spPr bwMode="auto">
          <a:xfrm>
            <a:off x="4191000" y="3352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3" name="Oval 25">
            <a:extLst>
              <a:ext uri="{FF2B5EF4-FFF2-40B4-BE49-F238E27FC236}">
                <a16:creationId xmlns:a16="http://schemas.microsoft.com/office/drawing/2014/main" id="{4F8FCFED-8286-9259-577E-E6057375FE23}"/>
              </a:ext>
            </a:extLst>
          </p:cNvPr>
          <p:cNvSpPr>
            <a:spLocks noChangeArrowheads="1"/>
          </p:cNvSpPr>
          <p:nvPr/>
        </p:nvSpPr>
        <p:spPr bwMode="auto">
          <a:xfrm>
            <a:off x="4191000" y="5638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4" name="Oval 26">
            <a:extLst>
              <a:ext uri="{FF2B5EF4-FFF2-40B4-BE49-F238E27FC236}">
                <a16:creationId xmlns:a16="http://schemas.microsoft.com/office/drawing/2014/main" id="{924DF19B-4E18-55CD-20B7-5F117FF4386F}"/>
              </a:ext>
            </a:extLst>
          </p:cNvPr>
          <p:cNvSpPr>
            <a:spLocks noChangeArrowheads="1"/>
          </p:cNvSpPr>
          <p:nvPr/>
        </p:nvSpPr>
        <p:spPr bwMode="auto">
          <a:xfrm>
            <a:off x="4191000" y="47244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5" name="Oval 27">
            <a:extLst>
              <a:ext uri="{FF2B5EF4-FFF2-40B4-BE49-F238E27FC236}">
                <a16:creationId xmlns:a16="http://schemas.microsoft.com/office/drawing/2014/main" id="{2423220A-8EA8-5A81-3CE5-0F8D3AA0F304}"/>
              </a:ext>
            </a:extLst>
          </p:cNvPr>
          <p:cNvSpPr>
            <a:spLocks noChangeArrowheads="1"/>
          </p:cNvSpPr>
          <p:nvPr/>
        </p:nvSpPr>
        <p:spPr bwMode="auto">
          <a:xfrm>
            <a:off x="4191000" y="38100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6" name="Oval 28">
            <a:extLst>
              <a:ext uri="{FF2B5EF4-FFF2-40B4-BE49-F238E27FC236}">
                <a16:creationId xmlns:a16="http://schemas.microsoft.com/office/drawing/2014/main" id="{0C91EBAE-5549-0ABB-A61F-2B65C7F0A542}"/>
              </a:ext>
            </a:extLst>
          </p:cNvPr>
          <p:cNvSpPr>
            <a:spLocks noChangeArrowheads="1"/>
          </p:cNvSpPr>
          <p:nvPr/>
        </p:nvSpPr>
        <p:spPr bwMode="auto">
          <a:xfrm>
            <a:off x="2362200" y="4953000"/>
            <a:ext cx="152400" cy="152400"/>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7" name="Line 29">
            <a:extLst>
              <a:ext uri="{FF2B5EF4-FFF2-40B4-BE49-F238E27FC236}">
                <a16:creationId xmlns:a16="http://schemas.microsoft.com/office/drawing/2014/main" id="{6B756795-F032-FEF9-A9DB-E2CF3677877C}"/>
              </a:ext>
            </a:extLst>
          </p:cNvPr>
          <p:cNvSpPr>
            <a:spLocks noChangeShapeType="1"/>
          </p:cNvSpPr>
          <p:nvPr/>
        </p:nvSpPr>
        <p:spPr bwMode="auto">
          <a:xfrm flipV="1">
            <a:off x="2438400" y="4876800"/>
            <a:ext cx="152400" cy="15240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8" name="Line 30">
            <a:extLst>
              <a:ext uri="{FF2B5EF4-FFF2-40B4-BE49-F238E27FC236}">
                <a16:creationId xmlns:a16="http://schemas.microsoft.com/office/drawing/2014/main" id="{F4E600A3-ACE0-BBDA-10D0-72560AC53B54}"/>
              </a:ext>
            </a:extLst>
          </p:cNvPr>
          <p:cNvSpPr>
            <a:spLocks noChangeShapeType="1"/>
          </p:cNvSpPr>
          <p:nvPr/>
        </p:nvSpPr>
        <p:spPr bwMode="auto">
          <a:xfrm>
            <a:off x="2438400" y="5029200"/>
            <a:ext cx="228600" cy="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9" name="Line 31">
            <a:extLst>
              <a:ext uri="{FF2B5EF4-FFF2-40B4-BE49-F238E27FC236}">
                <a16:creationId xmlns:a16="http://schemas.microsoft.com/office/drawing/2014/main" id="{293B4A72-D727-3350-4987-A209072FE16A}"/>
              </a:ext>
            </a:extLst>
          </p:cNvPr>
          <p:cNvSpPr>
            <a:spLocks noChangeShapeType="1"/>
          </p:cNvSpPr>
          <p:nvPr/>
        </p:nvSpPr>
        <p:spPr bwMode="auto">
          <a:xfrm>
            <a:off x="2438400" y="5029200"/>
            <a:ext cx="152400" cy="15240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0" name="Line 32">
            <a:extLst>
              <a:ext uri="{FF2B5EF4-FFF2-40B4-BE49-F238E27FC236}">
                <a16:creationId xmlns:a16="http://schemas.microsoft.com/office/drawing/2014/main" id="{1EB63F6F-40A9-9A35-89B2-DB3D858AC294}"/>
              </a:ext>
            </a:extLst>
          </p:cNvPr>
          <p:cNvSpPr>
            <a:spLocks noChangeShapeType="1"/>
          </p:cNvSpPr>
          <p:nvPr/>
        </p:nvSpPr>
        <p:spPr bwMode="auto">
          <a:xfrm flipH="1" flipV="1">
            <a:off x="2286000" y="4876800"/>
            <a:ext cx="152400" cy="15240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1" name="Line 33">
            <a:extLst>
              <a:ext uri="{FF2B5EF4-FFF2-40B4-BE49-F238E27FC236}">
                <a16:creationId xmlns:a16="http://schemas.microsoft.com/office/drawing/2014/main" id="{F9E4C843-CD02-508E-161B-AEF0C430D0D9}"/>
              </a:ext>
            </a:extLst>
          </p:cNvPr>
          <p:cNvSpPr>
            <a:spLocks noChangeShapeType="1"/>
          </p:cNvSpPr>
          <p:nvPr/>
        </p:nvSpPr>
        <p:spPr bwMode="auto">
          <a:xfrm flipH="1">
            <a:off x="2209800" y="5029200"/>
            <a:ext cx="304800" cy="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2" name="Line 34">
            <a:extLst>
              <a:ext uri="{FF2B5EF4-FFF2-40B4-BE49-F238E27FC236}">
                <a16:creationId xmlns:a16="http://schemas.microsoft.com/office/drawing/2014/main" id="{F2DF8965-F52B-469F-ACA1-B5CE0F706CDC}"/>
              </a:ext>
            </a:extLst>
          </p:cNvPr>
          <p:cNvSpPr>
            <a:spLocks noChangeShapeType="1"/>
          </p:cNvSpPr>
          <p:nvPr/>
        </p:nvSpPr>
        <p:spPr bwMode="auto">
          <a:xfrm flipH="1">
            <a:off x="2286000" y="5029200"/>
            <a:ext cx="152400" cy="15240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3" name="Freeform 35">
            <a:extLst>
              <a:ext uri="{FF2B5EF4-FFF2-40B4-BE49-F238E27FC236}">
                <a16:creationId xmlns:a16="http://schemas.microsoft.com/office/drawing/2014/main" id="{335B26EE-8C3A-244E-1DA4-29B499686CAB}"/>
              </a:ext>
            </a:extLst>
          </p:cNvPr>
          <p:cNvSpPr>
            <a:spLocks/>
          </p:cNvSpPr>
          <p:nvPr/>
        </p:nvSpPr>
        <p:spPr bwMode="auto">
          <a:xfrm>
            <a:off x="2438400" y="4787900"/>
            <a:ext cx="1828800" cy="825500"/>
          </a:xfrm>
          <a:custGeom>
            <a:avLst/>
            <a:gdLst>
              <a:gd name="T0" fmla="*/ 0 w 1152"/>
              <a:gd name="T1" fmla="*/ 241300 h 520"/>
              <a:gd name="T2" fmla="*/ 381000 w 1152"/>
              <a:gd name="T3" fmla="*/ 12700 h 520"/>
              <a:gd name="T4" fmla="*/ 533400 w 1152"/>
              <a:gd name="T5" fmla="*/ 165100 h 520"/>
              <a:gd name="T6" fmla="*/ 838200 w 1152"/>
              <a:gd name="T7" fmla="*/ 165100 h 520"/>
              <a:gd name="T8" fmla="*/ 1066800 w 1152"/>
              <a:gd name="T9" fmla="*/ 317500 h 520"/>
              <a:gd name="T10" fmla="*/ 1143000 w 1152"/>
              <a:gd name="T11" fmla="*/ 774700 h 520"/>
              <a:gd name="T12" fmla="*/ 1447800 w 1152"/>
              <a:gd name="T13" fmla="*/ 622300 h 520"/>
              <a:gd name="T14" fmla="*/ 1600200 w 1152"/>
              <a:gd name="T15" fmla="*/ 317500 h 520"/>
              <a:gd name="T16" fmla="*/ 1828800 w 1152"/>
              <a:gd name="T17" fmla="*/ 469900 h 5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52" h="520">
                <a:moveTo>
                  <a:pt x="0" y="152"/>
                </a:moveTo>
                <a:cubicBezTo>
                  <a:pt x="92" y="84"/>
                  <a:pt x="184" y="16"/>
                  <a:pt x="240" y="8"/>
                </a:cubicBezTo>
                <a:cubicBezTo>
                  <a:pt x="296" y="0"/>
                  <a:pt x="288" y="88"/>
                  <a:pt x="336" y="104"/>
                </a:cubicBezTo>
                <a:cubicBezTo>
                  <a:pt x="384" y="120"/>
                  <a:pt x="472" y="88"/>
                  <a:pt x="528" y="104"/>
                </a:cubicBezTo>
                <a:cubicBezTo>
                  <a:pt x="584" y="120"/>
                  <a:pt x="640" y="136"/>
                  <a:pt x="672" y="200"/>
                </a:cubicBezTo>
                <a:cubicBezTo>
                  <a:pt x="704" y="264"/>
                  <a:pt x="680" y="456"/>
                  <a:pt x="720" y="488"/>
                </a:cubicBezTo>
                <a:cubicBezTo>
                  <a:pt x="760" y="520"/>
                  <a:pt x="864" y="440"/>
                  <a:pt x="912" y="392"/>
                </a:cubicBezTo>
                <a:cubicBezTo>
                  <a:pt x="960" y="344"/>
                  <a:pt x="968" y="216"/>
                  <a:pt x="1008" y="200"/>
                </a:cubicBezTo>
                <a:cubicBezTo>
                  <a:pt x="1048" y="184"/>
                  <a:pt x="1128" y="280"/>
                  <a:pt x="1152" y="29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fontAlgn="base">
              <a:spcBef>
                <a:spcPct val="0"/>
              </a:spcBef>
              <a:spcAft>
                <a:spcPct val="0"/>
              </a:spcAft>
            </a:pPr>
            <a:endParaRPr lang="en-US">
              <a:solidFill>
                <a:prstClr val="black"/>
              </a:solidFill>
              <a:latin typeface="Calibri" panose="020F0502020204030204" pitchFamily="34" charset="0"/>
              <a:ea typeface="ＭＳ Ｐゴシック" panose="020B0600070205080204" pitchFamily="34" charset="-128"/>
            </a:endParaRPr>
          </a:p>
        </p:txBody>
      </p:sp>
      <p:sp>
        <p:nvSpPr>
          <p:cNvPr id="22564" name="Freeform 36">
            <a:extLst>
              <a:ext uri="{FF2B5EF4-FFF2-40B4-BE49-F238E27FC236}">
                <a16:creationId xmlns:a16="http://schemas.microsoft.com/office/drawing/2014/main" id="{A755AE0F-4AB0-7A45-B4EF-259503C14A56}"/>
              </a:ext>
            </a:extLst>
          </p:cNvPr>
          <p:cNvSpPr>
            <a:spLocks/>
          </p:cNvSpPr>
          <p:nvPr/>
        </p:nvSpPr>
        <p:spPr bwMode="auto">
          <a:xfrm>
            <a:off x="2438400" y="5029200"/>
            <a:ext cx="762000" cy="609600"/>
          </a:xfrm>
          <a:custGeom>
            <a:avLst/>
            <a:gdLst>
              <a:gd name="T0" fmla="*/ 0 w 480"/>
              <a:gd name="T1" fmla="*/ 0 h 384"/>
              <a:gd name="T2" fmla="*/ 381000 w 480"/>
              <a:gd name="T3" fmla="*/ 152400 h 384"/>
              <a:gd name="T4" fmla="*/ 304800 w 480"/>
              <a:gd name="T5" fmla="*/ 381000 h 384"/>
              <a:gd name="T6" fmla="*/ 533400 w 480"/>
              <a:gd name="T7" fmla="*/ 381000 h 384"/>
              <a:gd name="T8" fmla="*/ 762000 w 480"/>
              <a:gd name="T9" fmla="*/ 609600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 h="384">
                <a:moveTo>
                  <a:pt x="0" y="0"/>
                </a:moveTo>
                <a:cubicBezTo>
                  <a:pt x="104" y="28"/>
                  <a:pt x="208" y="56"/>
                  <a:pt x="240" y="96"/>
                </a:cubicBezTo>
                <a:cubicBezTo>
                  <a:pt x="272" y="136"/>
                  <a:pt x="176" y="216"/>
                  <a:pt x="192" y="240"/>
                </a:cubicBezTo>
                <a:cubicBezTo>
                  <a:pt x="208" y="264"/>
                  <a:pt x="288" y="216"/>
                  <a:pt x="336" y="240"/>
                </a:cubicBezTo>
                <a:cubicBezTo>
                  <a:pt x="384" y="264"/>
                  <a:pt x="432" y="324"/>
                  <a:pt x="480" y="38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fontAlgn="base">
              <a:spcBef>
                <a:spcPct val="0"/>
              </a:spcBef>
              <a:spcAft>
                <a:spcPct val="0"/>
              </a:spcAft>
            </a:pPr>
            <a:endParaRPr lang="en-US">
              <a:solidFill>
                <a:prstClr val="black"/>
              </a:solidFill>
              <a:latin typeface="Calibri" panose="020F0502020204030204" pitchFamily="34" charset="0"/>
              <a:ea typeface="ＭＳ Ｐゴシック" panose="020B0600070205080204" pitchFamily="34" charset="-128"/>
            </a:endParaRPr>
          </a:p>
        </p:txBody>
      </p:sp>
      <p:sp>
        <p:nvSpPr>
          <p:cNvPr id="22565" name="Text Box 37">
            <a:extLst>
              <a:ext uri="{FF2B5EF4-FFF2-40B4-BE49-F238E27FC236}">
                <a16:creationId xmlns:a16="http://schemas.microsoft.com/office/drawing/2014/main" id="{B6B08A61-7357-6124-BFD4-520DD4633A51}"/>
              </a:ext>
            </a:extLst>
          </p:cNvPr>
          <p:cNvSpPr txBox="1">
            <a:spLocks noChangeArrowheads="1"/>
          </p:cNvSpPr>
          <p:nvPr/>
        </p:nvSpPr>
        <p:spPr bwMode="auto">
          <a:xfrm>
            <a:off x="2895600" y="4419600"/>
            <a:ext cx="10567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00FF"/>
                </a:solidFill>
                <a:latin typeface="Calibri" charset="0"/>
                <a:ea typeface="ＭＳ Ｐゴシック" charset="0"/>
                <a:cs typeface="ＭＳ Ｐゴシック" charset="0"/>
              </a:rPr>
              <a:t>scattered</a:t>
            </a:r>
          </a:p>
        </p:txBody>
      </p:sp>
      <p:sp>
        <p:nvSpPr>
          <p:cNvPr id="22566" name="Text Box 38">
            <a:extLst>
              <a:ext uri="{FF2B5EF4-FFF2-40B4-BE49-F238E27FC236}">
                <a16:creationId xmlns:a16="http://schemas.microsoft.com/office/drawing/2014/main" id="{DB920FEB-B5DE-8254-B969-5A7AA432DA4F}"/>
              </a:ext>
            </a:extLst>
          </p:cNvPr>
          <p:cNvSpPr txBox="1">
            <a:spLocks noChangeArrowheads="1"/>
          </p:cNvSpPr>
          <p:nvPr/>
        </p:nvSpPr>
        <p:spPr bwMode="auto">
          <a:xfrm>
            <a:off x="2667001" y="5715000"/>
            <a:ext cx="106676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00FF"/>
                </a:solidFill>
                <a:latin typeface="Calibri" charset="0"/>
                <a:ea typeface="ＭＳ Ｐゴシック" charset="0"/>
                <a:cs typeface="ＭＳ Ｐゴシック" charset="0"/>
              </a:rPr>
              <a:t>absorbed</a:t>
            </a:r>
          </a:p>
        </p:txBody>
      </p:sp>
      <p:sp>
        <p:nvSpPr>
          <p:cNvPr id="22567" name="Text Box 39">
            <a:extLst>
              <a:ext uri="{FF2B5EF4-FFF2-40B4-BE49-F238E27FC236}">
                <a16:creationId xmlns:a16="http://schemas.microsoft.com/office/drawing/2014/main" id="{D0DC0C55-2A58-5B97-7E53-00AC968F35BE}"/>
              </a:ext>
            </a:extLst>
          </p:cNvPr>
          <p:cNvSpPr txBox="1">
            <a:spLocks noChangeArrowheads="1"/>
          </p:cNvSpPr>
          <p:nvPr/>
        </p:nvSpPr>
        <p:spPr bwMode="auto">
          <a:xfrm>
            <a:off x="4784725" y="1006475"/>
            <a:ext cx="1841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endParaRPr lang="en-US" sz="3200">
              <a:solidFill>
                <a:prstClr val="black"/>
              </a:solidFill>
              <a:latin typeface="Calibri" charset="0"/>
              <a:ea typeface="ＭＳ Ｐゴシック" charset="0"/>
              <a:cs typeface="ＭＳ Ｐゴシック" charset="0"/>
            </a:endParaRPr>
          </a:p>
        </p:txBody>
      </p:sp>
      <p:sp>
        <p:nvSpPr>
          <p:cNvPr id="22568" name="Text Box 40">
            <a:extLst>
              <a:ext uri="{FF2B5EF4-FFF2-40B4-BE49-F238E27FC236}">
                <a16:creationId xmlns:a16="http://schemas.microsoft.com/office/drawing/2014/main" id="{B156FF5C-FB70-6B37-9DDF-89352EB02905}"/>
              </a:ext>
            </a:extLst>
          </p:cNvPr>
          <p:cNvSpPr txBox="1">
            <a:spLocks noChangeArrowheads="1"/>
          </p:cNvSpPr>
          <p:nvPr/>
        </p:nvSpPr>
        <p:spPr bwMode="auto">
          <a:xfrm>
            <a:off x="4632326" y="979488"/>
            <a:ext cx="5302157"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sz="2800">
                <a:solidFill>
                  <a:srgbClr val="000076"/>
                </a:solidFill>
                <a:latin typeface="Calibri" charset="0"/>
                <a:ea typeface="ＭＳ Ｐゴシック" charset="0"/>
                <a:cs typeface="ＭＳ Ｐゴシック" charset="0"/>
              </a:rPr>
              <a:t>Measuring Scattering &amp; Absorption</a:t>
            </a:r>
          </a:p>
        </p:txBody>
      </p:sp>
      <p:sp>
        <p:nvSpPr>
          <p:cNvPr id="22569" name="Text Box 41">
            <a:extLst>
              <a:ext uri="{FF2B5EF4-FFF2-40B4-BE49-F238E27FC236}">
                <a16:creationId xmlns:a16="http://schemas.microsoft.com/office/drawing/2014/main" id="{F86F834B-4752-40CD-0ED2-B5726D1F99DC}"/>
              </a:ext>
            </a:extLst>
          </p:cNvPr>
          <p:cNvSpPr txBox="1">
            <a:spLocks noChangeArrowheads="1"/>
          </p:cNvSpPr>
          <p:nvPr/>
        </p:nvSpPr>
        <p:spPr bwMode="auto">
          <a:xfrm>
            <a:off x="4708525" y="1792289"/>
            <a:ext cx="4892686" cy="43242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Install </a:t>
            </a:r>
            <a:r>
              <a:rPr lang="en-US" sz="2400" b="1" dirty="0">
                <a:solidFill>
                  <a:srgbClr val="0000FF"/>
                </a:solidFill>
                <a:latin typeface="Calibri" charset="0"/>
                <a:ea typeface="ＭＳ Ｐゴシック" charset="0"/>
                <a:cs typeface="ＭＳ Ｐゴシック" charset="0"/>
              </a:rPr>
              <a:t>light sources</a:t>
            </a:r>
            <a:r>
              <a:rPr lang="en-US" sz="2400" dirty="0">
                <a:solidFill>
                  <a:srgbClr val="0000FF"/>
                </a:solidFill>
                <a:latin typeface="Calibri" charset="0"/>
                <a:ea typeface="ＭＳ Ｐゴシック" charset="0"/>
                <a:cs typeface="ＭＳ Ｐゴシック" charset="0"/>
              </a:rPr>
              <a:t> in the ice</a:t>
            </a:r>
          </a:p>
          <a:p>
            <a:pPr defTabSz="457200" fontAlgn="base">
              <a:spcBef>
                <a:spcPct val="0"/>
              </a:spcBef>
              <a:spcAft>
                <a:spcPct val="0"/>
              </a:spcAft>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Use light sensors to: </a:t>
            </a:r>
          </a:p>
          <a:p>
            <a:pPr defTabSz="457200" fontAlgn="base">
              <a:spcBef>
                <a:spcPct val="0"/>
              </a:spcBef>
              <a:spcAft>
                <a:spcPct val="0"/>
              </a:spcAft>
              <a:buFontTx/>
              <a:buChar char="•"/>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 Measure how long it takes </a:t>
            </a: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for light to travel through ice</a:t>
            </a:r>
          </a:p>
          <a:p>
            <a:pPr defTabSz="457200" fontAlgn="base">
              <a:spcBef>
                <a:spcPct val="0"/>
              </a:spcBef>
              <a:spcAft>
                <a:spcPct val="0"/>
              </a:spcAft>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 Measure how much light is delayed</a:t>
            </a:r>
          </a:p>
          <a:p>
            <a:pPr defTabSz="457200" fontAlgn="base">
              <a:spcBef>
                <a:spcPct val="0"/>
              </a:spcBef>
              <a:spcAft>
                <a:spcPct val="0"/>
              </a:spcAft>
              <a:buFontTx/>
              <a:buChar char="•"/>
              <a:defRPr/>
            </a:pPr>
            <a:endParaRPr lang="en-US" sz="9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 Measure how much light does not</a:t>
            </a: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arrive</a:t>
            </a:r>
          </a:p>
          <a:p>
            <a:pPr defTabSz="457200" fontAlgn="base">
              <a:spcBef>
                <a:spcPct val="0"/>
              </a:spcBef>
              <a:spcAft>
                <a:spcPct val="0"/>
              </a:spcAft>
              <a:buFontTx/>
              <a:buChar char="•"/>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Use different wavelengths</a:t>
            </a:r>
          </a:p>
          <a:p>
            <a:pPr defTabSz="457200" fontAlgn="base">
              <a:spcBef>
                <a:spcPct val="0"/>
              </a:spcBef>
              <a:spcAft>
                <a:spcPct val="0"/>
              </a:spcAft>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Do above at many different depths</a:t>
            </a:r>
          </a:p>
        </p:txBody>
      </p:sp>
      <p:sp>
        <p:nvSpPr>
          <p:cNvPr id="22570" name="Line 42">
            <a:extLst>
              <a:ext uri="{FF2B5EF4-FFF2-40B4-BE49-F238E27FC236}">
                <a16:creationId xmlns:a16="http://schemas.microsoft.com/office/drawing/2014/main" id="{9E55AC72-F081-E76F-CF99-C85299D1860E}"/>
              </a:ext>
            </a:extLst>
          </p:cNvPr>
          <p:cNvSpPr>
            <a:spLocks noChangeShapeType="1"/>
          </p:cNvSpPr>
          <p:nvPr/>
        </p:nvSpPr>
        <p:spPr bwMode="auto">
          <a:xfrm>
            <a:off x="2438400" y="5029200"/>
            <a:ext cx="1828800" cy="228600"/>
          </a:xfrm>
          <a:prstGeom prst="line">
            <a:avLst/>
          </a:prstGeom>
          <a:noFill/>
          <a:ln w="9525">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664DB-4536-6CBA-0084-93995658417B}"/>
              </a:ext>
            </a:extLst>
          </p:cNvPr>
          <p:cNvPicPr>
            <a:picLocks noChangeAspect="1"/>
          </p:cNvPicPr>
          <p:nvPr/>
        </p:nvPicPr>
        <p:blipFill>
          <a:blip r:embed="rId2"/>
          <a:stretch>
            <a:fillRect/>
          </a:stretch>
        </p:blipFill>
        <p:spPr>
          <a:xfrm>
            <a:off x="115613" y="945931"/>
            <a:ext cx="5381632" cy="5646303"/>
          </a:xfrm>
          <a:prstGeom prst="rect">
            <a:avLst/>
          </a:prstGeom>
        </p:spPr>
      </p:pic>
      <p:pic>
        <p:nvPicPr>
          <p:cNvPr id="5" name="Picture 4">
            <a:extLst>
              <a:ext uri="{FF2B5EF4-FFF2-40B4-BE49-F238E27FC236}">
                <a16:creationId xmlns:a16="http://schemas.microsoft.com/office/drawing/2014/main" id="{8D9D7654-2D3F-CB49-E67C-D7708326F258}"/>
              </a:ext>
            </a:extLst>
          </p:cNvPr>
          <p:cNvPicPr>
            <a:picLocks noChangeAspect="1"/>
          </p:cNvPicPr>
          <p:nvPr/>
        </p:nvPicPr>
        <p:blipFill>
          <a:blip r:embed="rId3"/>
          <a:stretch>
            <a:fillRect/>
          </a:stretch>
        </p:blipFill>
        <p:spPr>
          <a:xfrm>
            <a:off x="6260471" y="945931"/>
            <a:ext cx="5381632" cy="5646303"/>
          </a:xfrm>
          <a:prstGeom prst="rect">
            <a:avLst/>
          </a:prstGeom>
        </p:spPr>
      </p:pic>
      <p:sp>
        <p:nvSpPr>
          <p:cNvPr id="3" name="Title 1">
            <a:extLst>
              <a:ext uri="{FF2B5EF4-FFF2-40B4-BE49-F238E27FC236}">
                <a16:creationId xmlns:a16="http://schemas.microsoft.com/office/drawing/2014/main" id="{B617879E-2B87-380F-18D6-F73D5BCB855E}"/>
              </a:ext>
            </a:extLst>
          </p:cNvPr>
          <p:cNvSpPr>
            <a:spLocks noGrp="1"/>
          </p:cNvSpPr>
          <p:nvPr>
            <p:ph type="title"/>
          </p:nvPr>
        </p:nvSpPr>
        <p:spPr>
          <a:xfrm>
            <a:off x="838200" y="0"/>
            <a:ext cx="10515600" cy="945931"/>
          </a:xfrm>
        </p:spPr>
        <p:txBody>
          <a:bodyPr>
            <a:normAutofit fontScale="90000"/>
          </a:bodyPr>
          <a:lstStyle/>
          <a:p>
            <a:pPr algn="ctr"/>
            <a:r>
              <a:rPr lang="en-US" dirty="0"/>
              <a:t>Relative in-ice DOM efficiencies: correlation to FAT</a:t>
            </a:r>
          </a:p>
        </p:txBody>
      </p:sp>
    </p:spTree>
    <p:extLst>
      <p:ext uri="{BB962C8B-B14F-4D97-AF65-F5344CB8AC3E}">
        <p14:creationId xmlns:p14="http://schemas.microsoft.com/office/powerpoint/2010/main" val="1508790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BB48D3-2C29-D124-0ED6-EEF5CE370691}"/>
              </a:ext>
            </a:extLst>
          </p:cNvPr>
          <p:cNvPicPr>
            <a:picLocks noChangeAspect="1"/>
          </p:cNvPicPr>
          <p:nvPr/>
        </p:nvPicPr>
        <p:blipFill>
          <a:blip r:embed="rId2"/>
          <a:srcRect/>
          <a:stretch/>
        </p:blipFill>
        <p:spPr>
          <a:xfrm>
            <a:off x="115613" y="945931"/>
            <a:ext cx="5815915" cy="5639675"/>
          </a:xfrm>
          <a:prstGeom prst="rect">
            <a:avLst/>
          </a:prstGeom>
        </p:spPr>
      </p:pic>
      <p:pic>
        <p:nvPicPr>
          <p:cNvPr id="7" name="Picture 6">
            <a:extLst>
              <a:ext uri="{FF2B5EF4-FFF2-40B4-BE49-F238E27FC236}">
                <a16:creationId xmlns:a16="http://schemas.microsoft.com/office/drawing/2014/main" id="{7ED57527-E72A-AD04-B726-82C1DF14B035}"/>
              </a:ext>
            </a:extLst>
          </p:cNvPr>
          <p:cNvPicPr>
            <a:picLocks noChangeAspect="1"/>
          </p:cNvPicPr>
          <p:nvPr/>
        </p:nvPicPr>
        <p:blipFill>
          <a:blip r:embed="rId3"/>
          <a:srcRect/>
          <a:stretch/>
        </p:blipFill>
        <p:spPr>
          <a:xfrm>
            <a:off x="6260471" y="945931"/>
            <a:ext cx="5815915" cy="5639675"/>
          </a:xfrm>
          <a:prstGeom prst="rect">
            <a:avLst/>
          </a:prstGeom>
        </p:spPr>
      </p:pic>
      <p:cxnSp>
        <p:nvCxnSpPr>
          <p:cNvPr id="3" name="Straight Connector 2">
            <a:extLst>
              <a:ext uri="{FF2B5EF4-FFF2-40B4-BE49-F238E27FC236}">
                <a16:creationId xmlns:a16="http://schemas.microsoft.com/office/drawing/2014/main" id="{B1E62D76-A7E9-A549-3EF3-6F11E5BBEB05}"/>
              </a:ext>
            </a:extLst>
          </p:cNvPr>
          <p:cNvCxnSpPr>
            <a:cxnSpLocks/>
          </p:cNvCxnSpPr>
          <p:nvPr/>
        </p:nvCxnSpPr>
        <p:spPr>
          <a:xfrm flipV="1">
            <a:off x="876693" y="1150070"/>
            <a:ext cx="4619134" cy="481709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9F1ADAB-1E44-4DDE-012E-90C22F239DB0}"/>
              </a:ext>
            </a:extLst>
          </p:cNvPr>
          <p:cNvCxnSpPr>
            <a:cxnSpLocks/>
          </p:cNvCxnSpPr>
          <p:nvPr/>
        </p:nvCxnSpPr>
        <p:spPr>
          <a:xfrm flipV="1">
            <a:off x="7033968" y="1150070"/>
            <a:ext cx="4619134" cy="481709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FD6690C-20BA-14BD-DFC3-DD301110B155}"/>
              </a:ext>
            </a:extLst>
          </p:cNvPr>
          <p:cNvSpPr>
            <a:spLocks noGrp="1"/>
          </p:cNvSpPr>
          <p:nvPr>
            <p:ph type="title"/>
          </p:nvPr>
        </p:nvSpPr>
        <p:spPr>
          <a:xfrm>
            <a:off x="838200" y="0"/>
            <a:ext cx="10515600" cy="945931"/>
          </a:xfrm>
        </p:spPr>
        <p:txBody>
          <a:bodyPr>
            <a:normAutofit fontScale="90000"/>
          </a:bodyPr>
          <a:lstStyle/>
          <a:p>
            <a:pPr algn="ctr"/>
            <a:r>
              <a:rPr lang="en-US" dirty="0"/>
              <a:t>Relative in-ice DOM efficiencies: correlation to FAT</a:t>
            </a:r>
          </a:p>
        </p:txBody>
      </p:sp>
    </p:spTree>
    <p:extLst>
      <p:ext uri="{BB962C8B-B14F-4D97-AF65-F5344CB8AC3E}">
        <p14:creationId xmlns:p14="http://schemas.microsoft.com/office/powerpoint/2010/main" val="31024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0C7E-9080-9BF3-F35D-C02664CFDFFA}"/>
              </a:ext>
            </a:extLst>
          </p:cNvPr>
          <p:cNvSpPr>
            <a:spLocks noGrp="1"/>
          </p:cNvSpPr>
          <p:nvPr>
            <p:ph type="title"/>
          </p:nvPr>
        </p:nvSpPr>
        <p:spPr>
          <a:xfrm>
            <a:off x="838200" y="0"/>
            <a:ext cx="10515600" cy="1325563"/>
          </a:xfrm>
        </p:spPr>
        <p:txBody>
          <a:bodyPr>
            <a:normAutofit/>
          </a:bodyPr>
          <a:lstStyle/>
          <a:p>
            <a:pPr algn="ctr"/>
            <a:r>
              <a:rPr lang="en-US" dirty="0"/>
              <a:t>Life after SPICE FTPv3</a:t>
            </a:r>
          </a:p>
        </p:txBody>
      </p:sp>
      <p:sp>
        <p:nvSpPr>
          <p:cNvPr id="5" name="TextBox 4">
            <a:extLst>
              <a:ext uri="{FF2B5EF4-FFF2-40B4-BE49-F238E27FC236}">
                <a16:creationId xmlns:a16="http://schemas.microsoft.com/office/drawing/2014/main" id="{5EAF0F7F-4563-7DCB-4E44-33175E02BC30}"/>
              </a:ext>
            </a:extLst>
          </p:cNvPr>
          <p:cNvSpPr txBox="1"/>
          <p:nvPr/>
        </p:nvSpPr>
        <p:spPr>
          <a:xfrm>
            <a:off x="4487162" y="1140897"/>
            <a:ext cx="3217676" cy="369332"/>
          </a:xfrm>
          <a:prstGeom prst="rect">
            <a:avLst/>
          </a:prstGeom>
          <a:noFill/>
        </p:spPr>
        <p:txBody>
          <a:bodyPr wrap="none" rtlCol="0">
            <a:spAutoFit/>
          </a:bodyPr>
          <a:lstStyle/>
          <a:p>
            <a:pPr algn="ctr"/>
            <a:r>
              <a:rPr lang="en-US" i="1" dirty="0"/>
              <a:t>revisiting the known unknowns</a:t>
            </a:r>
          </a:p>
        </p:txBody>
      </p:sp>
      <p:sp>
        <p:nvSpPr>
          <p:cNvPr id="2" name="TextBox 1">
            <a:extLst>
              <a:ext uri="{FF2B5EF4-FFF2-40B4-BE49-F238E27FC236}">
                <a16:creationId xmlns:a16="http://schemas.microsoft.com/office/drawing/2014/main" id="{9D329BE6-AEAD-017F-494E-29038A21184D}"/>
              </a:ext>
            </a:extLst>
          </p:cNvPr>
          <p:cNvSpPr txBox="1"/>
          <p:nvPr/>
        </p:nvSpPr>
        <p:spPr>
          <a:xfrm>
            <a:off x="6106340" y="2173230"/>
            <a:ext cx="5114285" cy="3416320"/>
          </a:xfrm>
          <a:prstGeom prst="rect">
            <a:avLst/>
          </a:prstGeom>
          <a:noFill/>
        </p:spPr>
        <p:txBody>
          <a:bodyPr wrap="square" rtlCol="0">
            <a:spAutoFit/>
          </a:bodyPr>
          <a:lstStyle/>
          <a:p>
            <a:r>
              <a:rPr lang="en-US" dirty="0"/>
              <a:t>These are known effects; most were previously estimated some with earlier ice models. Here the following is evaluated with the recent SPICE FTPv3 ice model:</a:t>
            </a:r>
          </a:p>
          <a:p>
            <a:endParaRPr lang="en-US" dirty="0"/>
          </a:p>
          <a:p>
            <a:pPr marL="285750" indent="-285750">
              <a:buFont typeface="Arial" panose="020B0604020202020204" pitchFamily="34" charset="0"/>
              <a:buChar char="•"/>
            </a:pPr>
            <a:r>
              <a:rPr lang="en-US" dirty="0"/>
              <a:t>statistical floor</a:t>
            </a:r>
          </a:p>
          <a:p>
            <a:pPr marL="285750" indent="-285750">
              <a:buFont typeface="Arial" panose="020B0604020202020204" pitchFamily="34" charset="0"/>
              <a:buChar char="•"/>
            </a:pPr>
            <a:r>
              <a:rPr lang="en-US" dirty="0"/>
              <a:t>flasher data issues and cleaning</a:t>
            </a:r>
          </a:p>
          <a:p>
            <a:pPr marL="285750" indent="-285750">
              <a:buFont typeface="Arial" panose="020B0604020202020204" pitchFamily="34" charset="0"/>
              <a:buChar char="•"/>
            </a:pPr>
            <a:r>
              <a:rPr lang="en-US" dirty="0"/>
              <a:t>LED beam decomposition models</a:t>
            </a:r>
          </a:p>
          <a:p>
            <a:pPr marL="285750" indent="-285750">
              <a:buFont typeface="Arial" panose="020B0604020202020204" pitchFamily="34" charset="0"/>
              <a:buChar char="•"/>
            </a:pPr>
            <a:r>
              <a:rPr lang="en-US" dirty="0"/>
              <a:t>RDEs (relative in-ice DOM efficiencies)</a:t>
            </a:r>
          </a:p>
          <a:p>
            <a:pPr marL="285750" indent="-285750">
              <a:buFont typeface="Arial" panose="020B0604020202020204" pitchFamily="34" charset="0"/>
              <a:buChar char="•"/>
            </a:pPr>
            <a:r>
              <a:rPr lang="en-US" dirty="0"/>
              <a:t>hole ice (direct bubble column simulation)</a:t>
            </a:r>
          </a:p>
          <a:p>
            <a:pPr marL="285750" indent="-285750">
              <a:buFont typeface="Arial" panose="020B0604020202020204" pitchFamily="34" charset="0"/>
              <a:buChar char="•"/>
            </a:pPr>
            <a:r>
              <a:rPr lang="en-US" dirty="0"/>
              <a:t>geometry verification</a:t>
            </a:r>
          </a:p>
          <a:p>
            <a:endParaRPr lang="en-US" dirty="0"/>
          </a:p>
        </p:txBody>
      </p:sp>
      <p:pic>
        <p:nvPicPr>
          <p:cNvPr id="6" name="Picture 5" descr="A blue squares with white text&#10;&#10;Description automatically generated">
            <a:extLst>
              <a:ext uri="{FF2B5EF4-FFF2-40B4-BE49-F238E27FC236}">
                <a16:creationId xmlns:a16="http://schemas.microsoft.com/office/drawing/2014/main" id="{4E5213C1-3D8A-71F5-B2EC-55746986FB7E}"/>
              </a:ext>
            </a:extLst>
          </p:cNvPr>
          <p:cNvPicPr>
            <a:picLocks noChangeAspect="1"/>
          </p:cNvPicPr>
          <p:nvPr/>
        </p:nvPicPr>
        <p:blipFill rotWithShape="1">
          <a:blip r:embed="rId2"/>
          <a:srcRect l="5956" t="4440" r="7524" b="6249"/>
          <a:stretch/>
        </p:blipFill>
        <p:spPr>
          <a:xfrm>
            <a:off x="971375" y="1841830"/>
            <a:ext cx="4346860" cy="4079120"/>
          </a:xfrm>
          <a:prstGeom prst="rect">
            <a:avLst/>
          </a:prstGeom>
        </p:spPr>
      </p:pic>
    </p:spTree>
    <p:extLst>
      <p:ext uri="{BB962C8B-B14F-4D97-AF65-F5344CB8AC3E}">
        <p14:creationId xmlns:p14="http://schemas.microsoft.com/office/powerpoint/2010/main" val="24223032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033F-5C9E-5F4C-9052-1A9CBB838C6A}"/>
              </a:ext>
            </a:extLst>
          </p:cNvPr>
          <p:cNvSpPr>
            <a:spLocks noGrp="1"/>
          </p:cNvSpPr>
          <p:nvPr>
            <p:ph type="title"/>
          </p:nvPr>
        </p:nvSpPr>
        <p:spPr>
          <a:xfrm>
            <a:off x="838200" y="0"/>
            <a:ext cx="10515600" cy="1325563"/>
          </a:xfrm>
        </p:spPr>
        <p:txBody>
          <a:bodyPr/>
          <a:lstStyle/>
          <a:p>
            <a:pPr algn="ctr"/>
            <a:r>
              <a:rPr lang="en-US" dirty="0"/>
              <a:t>Ice crystal grain size vs. depth</a:t>
            </a:r>
          </a:p>
        </p:txBody>
      </p:sp>
      <p:pic>
        <p:nvPicPr>
          <p:cNvPr id="5" name="Picture 4">
            <a:extLst>
              <a:ext uri="{FF2B5EF4-FFF2-40B4-BE49-F238E27FC236}">
                <a16:creationId xmlns:a16="http://schemas.microsoft.com/office/drawing/2014/main" id="{796F89F0-3C43-6541-B028-CB1DB14ED325}"/>
              </a:ext>
            </a:extLst>
          </p:cNvPr>
          <p:cNvPicPr>
            <a:picLocks noChangeAspect="1"/>
          </p:cNvPicPr>
          <p:nvPr/>
        </p:nvPicPr>
        <p:blipFill>
          <a:blip r:embed="rId2"/>
          <a:stretch>
            <a:fillRect/>
          </a:stretch>
        </p:blipFill>
        <p:spPr>
          <a:xfrm>
            <a:off x="5938092" y="1325563"/>
            <a:ext cx="6253908" cy="5201849"/>
          </a:xfrm>
          <a:prstGeom prst="rect">
            <a:avLst/>
          </a:prstGeom>
        </p:spPr>
      </p:pic>
      <p:sp>
        <p:nvSpPr>
          <p:cNvPr id="6" name="Rectangle 5">
            <a:extLst>
              <a:ext uri="{FF2B5EF4-FFF2-40B4-BE49-F238E27FC236}">
                <a16:creationId xmlns:a16="http://schemas.microsoft.com/office/drawing/2014/main" id="{38ABCA57-C9E8-744B-BB83-0A0DE6415E49}"/>
              </a:ext>
            </a:extLst>
          </p:cNvPr>
          <p:cNvSpPr/>
          <p:nvPr/>
        </p:nvSpPr>
        <p:spPr>
          <a:xfrm>
            <a:off x="378926" y="1941328"/>
            <a:ext cx="5326136" cy="3970318"/>
          </a:xfrm>
          <a:prstGeom prst="rect">
            <a:avLst/>
          </a:prstGeom>
          <a:ln>
            <a:solidFill>
              <a:schemeClr val="accent1"/>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Due to the assumptions on unconstrained parameters (elongation, absorption anisotropy…) the size has an overall scaling uncertainty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fixed parameters (such as fabric) may also bias the result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Still we see that grain size increases with depth and in particular below the dust layer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Grain size seems to be anticorrelated to scattering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crystals are smaller where scattering is stronger, i.e., where there is more dust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89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4110A-C7B4-6BAC-0E73-7C36B4170AC2}"/>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700" kern="1200">
                <a:solidFill>
                  <a:schemeClr val="tx1"/>
                </a:solidFill>
                <a:latin typeface="+mj-lt"/>
                <a:ea typeface="+mj-ea"/>
                <a:cs typeface="+mj-cs"/>
              </a:rPr>
              <a:t>Ice anisotropy with Pencil Beam</a:t>
            </a:r>
          </a:p>
        </p:txBody>
      </p:sp>
      <p:sp>
        <p:nvSpPr>
          <p:cNvPr id="6" name="TextBox 5">
            <a:extLst>
              <a:ext uri="{FF2B5EF4-FFF2-40B4-BE49-F238E27FC236}">
                <a16:creationId xmlns:a16="http://schemas.microsoft.com/office/drawing/2014/main" id="{237FEBB4-39F9-EB56-A62D-DD72EBDEBA0B}"/>
              </a:ext>
            </a:extLst>
          </p:cNvPr>
          <p:cNvSpPr txBox="1"/>
          <p:nvPr/>
        </p:nvSpPr>
        <p:spPr>
          <a:xfrm>
            <a:off x="648931" y="2438400"/>
            <a:ext cx="3505494" cy="378541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IceCube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upgrade to be deployed in 2025/26</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Will contain new calibration devices including several pencil beam devices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Laser-like beam can sweep over a range of directions, allowing to distinguish models of anisotropy and measure the scattering function directly. </a:t>
            </a:r>
          </a:p>
        </p:txBody>
      </p:sp>
      <p:sp>
        <p:nvSpPr>
          <p:cNvPr id="21" name="Rectangle 1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2A45E21-EB33-130F-F152-A5A2993425B4}"/>
              </a:ext>
            </a:extLst>
          </p:cNvPr>
          <p:cNvPicPr>
            <a:picLocks noChangeAspect="1"/>
          </p:cNvPicPr>
          <p:nvPr/>
        </p:nvPicPr>
        <p:blipFill>
          <a:blip r:embed="rId2"/>
          <a:stretch>
            <a:fillRect/>
          </a:stretch>
        </p:blipFill>
        <p:spPr>
          <a:xfrm>
            <a:off x="5405862" y="808968"/>
            <a:ext cx="6019331" cy="5236817"/>
          </a:xfrm>
          <a:prstGeom prst="rect">
            <a:avLst/>
          </a:prstGeom>
          <a:effectLst/>
        </p:spPr>
      </p:pic>
    </p:spTree>
    <p:extLst>
      <p:ext uri="{BB962C8B-B14F-4D97-AF65-F5344CB8AC3E}">
        <p14:creationId xmlns:p14="http://schemas.microsoft.com/office/powerpoint/2010/main" val="3375395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cument with text and images&#10;&#10;Description automatically generated">
            <a:extLst>
              <a:ext uri="{FF2B5EF4-FFF2-40B4-BE49-F238E27FC236}">
                <a16:creationId xmlns:a16="http://schemas.microsoft.com/office/drawing/2014/main" id="{8ED4D5D1-BBB0-4634-C8BA-5B59106D6177}"/>
              </a:ext>
            </a:extLst>
          </p:cNvPr>
          <p:cNvPicPr>
            <a:picLocks noChangeAspect="1"/>
          </p:cNvPicPr>
          <p:nvPr/>
        </p:nvPicPr>
        <p:blipFill>
          <a:blip r:embed="rId2"/>
          <a:stretch>
            <a:fillRect/>
          </a:stretch>
        </p:blipFill>
        <p:spPr>
          <a:xfrm>
            <a:off x="4289728" y="1173249"/>
            <a:ext cx="5013066" cy="5532437"/>
          </a:xfrm>
          <a:prstGeom prst="rect">
            <a:avLst/>
          </a:prstGeom>
        </p:spPr>
      </p:pic>
      <p:pic>
        <p:nvPicPr>
          <p:cNvPr id="6" name="Picture 2">
            <a:extLst>
              <a:ext uri="{FF2B5EF4-FFF2-40B4-BE49-F238E27FC236}">
                <a16:creationId xmlns:a16="http://schemas.microsoft.com/office/drawing/2014/main" id="{1C7DE35F-5585-5748-82B6-3665E67429CC}"/>
              </a:ext>
            </a:extLst>
          </p:cNvPr>
          <p:cNvPicPr>
            <a:picLocks noChangeAspect="1"/>
          </p:cNvPicPr>
          <p:nvPr/>
        </p:nvPicPr>
        <p:blipFill>
          <a:blip r:embed="rId3">
            <a:extLst>
              <a:ext uri="{28A0092B-C50C-407E-A947-70E740481C1C}">
                <a14:useLocalDpi xmlns:a14="http://schemas.microsoft.com/office/drawing/2010/main" val="0"/>
              </a:ext>
            </a:extLst>
          </a:blip>
          <a:srcRect l="12585" t="11147" r="8345" b="4584"/>
          <a:stretch>
            <a:fillRect/>
          </a:stretch>
        </p:blipFill>
        <p:spPr bwMode="auto">
          <a:xfrm>
            <a:off x="264669" y="1205702"/>
            <a:ext cx="3848100" cy="3670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6EB9456B-F556-4C45-8337-02B3E124A30C}"/>
              </a:ext>
            </a:extLst>
          </p:cNvPr>
          <p:cNvPicPr>
            <a:picLocks noChangeAspect="1"/>
          </p:cNvPicPr>
          <p:nvPr/>
        </p:nvPicPr>
        <p:blipFill>
          <a:blip r:embed="rId4">
            <a:extLst>
              <a:ext uri="{28A0092B-C50C-407E-A947-70E740481C1C}">
                <a14:useLocalDpi xmlns:a14="http://schemas.microsoft.com/office/drawing/2010/main" val="0"/>
              </a:ext>
            </a:extLst>
          </a:blip>
          <a:srcRect l="28899" t="15305" r="31676" b="24988"/>
          <a:stretch>
            <a:fillRect/>
          </a:stretch>
        </p:blipFill>
        <p:spPr bwMode="auto">
          <a:xfrm>
            <a:off x="9589559" y="1593850"/>
            <a:ext cx="1841500" cy="3670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 name="Title 1">
            <a:extLst>
              <a:ext uri="{FF2B5EF4-FFF2-40B4-BE49-F238E27FC236}">
                <a16:creationId xmlns:a16="http://schemas.microsoft.com/office/drawing/2014/main" id="{54B8B334-AF45-E24E-8988-610FE0DB9CC8}"/>
              </a:ext>
            </a:extLst>
          </p:cNvPr>
          <p:cNvSpPr>
            <a:spLocks noGrp="1"/>
          </p:cNvSpPr>
          <p:nvPr>
            <p:ph type="title"/>
          </p:nvPr>
        </p:nvSpPr>
        <p:spPr>
          <a:xfrm>
            <a:off x="838200" y="0"/>
            <a:ext cx="10515600" cy="1325563"/>
          </a:xfrm>
        </p:spPr>
        <p:txBody>
          <a:bodyPr>
            <a:normAutofit/>
          </a:bodyPr>
          <a:lstStyle/>
          <a:p>
            <a:pPr algn="ctr"/>
            <a:r>
              <a:rPr lang="en-US" altLang="en-US" dirty="0">
                <a:ea typeface="ＭＳ Ｐゴシック" panose="020B0600070205080204" pitchFamily="34" charset="-128"/>
              </a:rPr>
              <a:t>AMANDA-A: scattering on air bubbles!</a:t>
            </a:r>
          </a:p>
        </p:txBody>
      </p:sp>
      <p:sp>
        <p:nvSpPr>
          <p:cNvPr id="5" name="TextBox 4">
            <a:extLst>
              <a:ext uri="{FF2B5EF4-FFF2-40B4-BE49-F238E27FC236}">
                <a16:creationId xmlns:a16="http://schemas.microsoft.com/office/drawing/2014/main" id="{140554AD-E2DB-ADD6-4726-61BE9A558236}"/>
              </a:ext>
            </a:extLst>
          </p:cNvPr>
          <p:cNvSpPr txBox="1"/>
          <p:nvPr/>
        </p:nvSpPr>
        <p:spPr>
          <a:xfrm>
            <a:off x="0" y="5956480"/>
            <a:ext cx="44627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Analytical description (diffusive regime)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Possible due to very small scattering length</a:t>
            </a:r>
          </a:p>
        </p:txBody>
      </p:sp>
      <p:pic>
        <p:nvPicPr>
          <p:cNvPr id="8" name="Picture 7" descr="A black text with a number&#10;&#10;Description automatically generated">
            <a:extLst>
              <a:ext uri="{FF2B5EF4-FFF2-40B4-BE49-F238E27FC236}">
                <a16:creationId xmlns:a16="http://schemas.microsoft.com/office/drawing/2014/main" id="{2B077FDD-E401-692E-39A7-AE5F6C8F0C9C}"/>
              </a:ext>
            </a:extLst>
          </p:cNvPr>
          <p:cNvPicPr>
            <a:picLocks noChangeAspect="1"/>
          </p:cNvPicPr>
          <p:nvPr/>
        </p:nvPicPr>
        <p:blipFill>
          <a:blip r:embed="rId5"/>
          <a:stretch>
            <a:fillRect/>
          </a:stretch>
        </p:blipFill>
        <p:spPr>
          <a:xfrm>
            <a:off x="760941" y="5148877"/>
            <a:ext cx="2798962" cy="534727"/>
          </a:xfrm>
          <a:prstGeom prst="rect">
            <a:avLst/>
          </a:prstGeom>
        </p:spPr>
      </p:pic>
      <p:pic>
        <p:nvPicPr>
          <p:cNvPr id="10" name="Picture 9" descr="A math equation with numbers and symbols&#10;&#10;Description automatically generated">
            <a:extLst>
              <a:ext uri="{FF2B5EF4-FFF2-40B4-BE49-F238E27FC236}">
                <a16:creationId xmlns:a16="http://schemas.microsoft.com/office/drawing/2014/main" id="{5EF20BA3-A9C7-B267-322F-85DEFCF8B94C}"/>
              </a:ext>
            </a:extLst>
          </p:cNvPr>
          <p:cNvPicPr>
            <a:picLocks noChangeAspect="1"/>
          </p:cNvPicPr>
          <p:nvPr/>
        </p:nvPicPr>
        <p:blipFill>
          <a:blip r:embed="rId6"/>
          <a:stretch>
            <a:fillRect/>
          </a:stretch>
        </p:blipFill>
        <p:spPr>
          <a:xfrm>
            <a:off x="9357697" y="5559111"/>
            <a:ext cx="2733774" cy="848129"/>
          </a:xfrm>
          <a:prstGeom prst="rect">
            <a:avLst/>
          </a:prstGeom>
        </p:spPr>
      </p:pic>
      <p:sp>
        <p:nvSpPr>
          <p:cNvPr id="2" name="TextBox 1">
            <a:extLst>
              <a:ext uri="{FF2B5EF4-FFF2-40B4-BE49-F238E27FC236}">
                <a16:creationId xmlns:a16="http://schemas.microsoft.com/office/drawing/2014/main" id="{4E1BF293-3A90-3389-2FE3-41AF27928A90}"/>
              </a:ext>
            </a:extLst>
          </p:cNvPr>
          <p:cNvSpPr txBox="1"/>
          <p:nvPr/>
        </p:nvSpPr>
        <p:spPr>
          <a:xfrm>
            <a:off x="4060338" y="2406041"/>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1994</a:t>
            </a:r>
          </a:p>
        </p:txBody>
      </p:sp>
      <p:sp>
        <p:nvSpPr>
          <p:cNvPr id="3" name="Rounded Rectangle 2">
            <a:extLst>
              <a:ext uri="{FF2B5EF4-FFF2-40B4-BE49-F238E27FC236}">
                <a16:creationId xmlns:a16="http://schemas.microsoft.com/office/drawing/2014/main" id="{C8B2D020-D3A5-3C67-AA94-44EC4E33547E}"/>
              </a:ext>
            </a:extLst>
          </p:cNvPr>
          <p:cNvSpPr>
            <a:spLocks noChangeArrowheads="1"/>
          </p:cNvSpPr>
          <p:nvPr/>
        </p:nvSpPr>
        <p:spPr bwMode="auto">
          <a:xfrm>
            <a:off x="6325385" y="3723587"/>
            <a:ext cx="744717" cy="215879"/>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7" name="Rounded Rectangle 6">
            <a:extLst>
              <a:ext uri="{FF2B5EF4-FFF2-40B4-BE49-F238E27FC236}">
                <a16:creationId xmlns:a16="http://schemas.microsoft.com/office/drawing/2014/main" id="{EE91FD62-3746-922F-6787-A794A971C67D}"/>
              </a:ext>
            </a:extLst>
          </p:cNvPr>
          <p:cNvSpPr>
            <a:spLocks noChangeArrowheads="1"/>
          </p:cNvSpPr>
          <p:nvPr/>
        </p:nvSpPr>
        <p:spPr bwMode="auto">
          <a:xfrm>
            <a:off x="6787299" y="5112716"/>
            <a:ext cx="349691" cy="222038"/>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9" name="TextBox 2">
            <a:extLst>
              <a:ext uri="{FF2B5EF4-FFF2-40B4-BE49-F238E27FC236}">
                <a16:creationId xmlns:a16="http://schemas.microsoft.com/office/drawing/2014/main" id="{B6C2BAE0-0236-8A1C-EB35-50B30CC8C634}"/>
              </a:ext>
            </a:extLst>
          </p:cNvPr>
          <p:cNvSpPr txBox="1">
            <a:spLocks noChangeArrowheads="1"/>
          </p:cNvSpPr>
          <p:nvPr/>
        </p:nvSpPr>
        <p:spPr bwMode="auto">
          <a:xfrm>
            <a:off x="2764389" y="3196386"/>
            <a:ext cx="1015021"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800" dirty="0"/>
              <a:t>0.2 m/ns</a:t>
            </a:r>
          </a:p>
          <a:p>
            <a:pPr algn="ctr" eaLnBrk="1" hangingPunct="1"/>
            <a:r>
              <a:rPr lang="en-US" altLang="en-US" sz="1800" dirty="0"/>
              <a:t>5 ns/m</a:t>
            </a:r>
          </a:p>
        </p:txBody>
      </p:sp>
      <p:sp>
        <p:nvSpPr>
          <p:cNvPr id="11" name="TextBox 10">
            <a:extLst>
              <a:ext uri="{FF2B5EF4-FFF2-40B4-BE49-F238E27FC236}">
                <a16:creationId xmlns:a16="http://schemas.microsoft.com/office/drawing/2014/main" id="{A86CC236-7D3E-0951-CB5B-8293B4635CB2}"/>
              </a:ext>
            </a:extLst>
          </p:cNvPr>
          <p:cNvSpPr txBox="1"/>
          <p:nvPr/>
        </p:nvSpPr>
        <p:spPr>
          <a:xfrm>
            <a:off x="2003386" y="1325563"/>
            <a:ext cx="1771639" cy="646331"/>
          </a:xfrm>
          <a:prstGeom prst="rect">
            <a:avLst/>
          </a:prstGeom>
          <a:noFill/>
        </p:spPr>
        <p:txBody>
          <a:bodyPr wrap="none" rtlCol="0">
            <a:spAutoFit/>
          </a:bodyPr>
          <a:lstStyle/>
          <a:p>
            <a:r>
              <a:rPr lang="en-US" dirty="0"/>
              <a:t>a: 21 m – 91 ns</a:t>
            </a:r>
          </a:p>
          <a:p>
            <a:r>
              <a:rPr lang="en-US" dirty="0"/>
              <a:t>b: 32 m – 142 ns</a:t>
            </a:r>
          </a:p>
        </p:txBody>
      </p:sp>
    </p:spTree>
    <p:extLst>
      <p:ext uri="{BB962C8B-B14F-4D97-AF65-F5344CB8AC3E}">
        <p14:creationId xmlns:p14="http://schemas.microsoft.com/office/powerpoint/2010/main" val="14406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3257-7D22-90A6-4DCE-B3874CAD3925}"/>
              </a:ext>
            </a:extLst>
          </p:cNvPr>
          <p:cNvSpPr>
            <a:spLocks noGrp="1"/>
          </p:cNvSpPr>
          <p:nvPr>
            <p:ph type="title"/>
          </p:nvPr>
        </p:nvSpPr>
        <p:spPr>
          <a:xfrm>
            <a:off x="838200" y="0"/>
            <a:ext cx="10515600" cy="1325563"/>
          </a:xfrm>
        </p:spPr>
        <p:txBody>
          <a:bodyPr/>
          <a:lstStyle/>
          <a:p>
            <a:pPr algn="ctr"/>
            <a:r>
              <a:rPr lang="en-US" dirty="0"/>
              <a:t>AMANDA-II: comprehensive ice model</a:t>
            </a:r>
          </a:p>
        </p:txBody>
      </p:sp>
      <p:pic>
        <p:nvPicPr>
          <p:cNvPr id="4" name="Picture 3" descr="A document with text on it&#10;&#10;Description automatically generated">
            <a:extLst>
              <a:ext uri="{FF2B5EF4-FFF2-40B4-BE49-F238E27FC236}">
                <a16:creationId xmlns:a16="http://schemas.microsoft.com/office/drawing/2014/main" id="{FAF13E26-B53A-1532-A83E-0BB69C164A23}"/>
              </a:ext>
            </a:extLst>
          </p:cNvPr>
          <p:cNvPicPr>
            <a:picLocks noChangeAspect="1"/>
          </p:cNvPicPr>
          <p:nvPr/>
        </p:nvPicPr>
        <p:blipFill>
          <a:blip r:embed="rId2"/>
          <a:stretch>
            <a:fillRect/>
          </a:stretch>
        </p:blipFill>
        <p:spPr>
          <a:xfrm>
            <a:off x="4750470" y="1150071"/>
            <a:ext cx="4420926" cy="5428416"/>
          </a:xfrm>
          <a:prstGeom prst="rect">
            <a:avLst/>
          </a:prstGeom>
        </p:spPr>
      </p:pic>
      <p:pic>
        <p:nvPicPr>
          <p:cNvPr id="6" name="Picture 5" descr="Diagram of a diagram of a structure&#10;&#10;Description automatically generated with medium confidence">
            <a:extLst>
              <a:ext uri="{FF2B5EF4-FFF2-40B4-BE49-F238E27FC236}">
                <a16:creationId xmlns:a16="http://schemas.microsoft.com/office/drawing/2014/main" id="{72763B21-A8C7-C4F2-1C6D-6E825CEF0643}"/>
              </a:ext>
            </a:extLst>
          </p:cNvPr>
          <p:cNvPicPr>
            <a:picLocks noChangeAspect="1"/>
          </p:cNvPicPr>
          <p:nvPr/>
        </p:nvPicPr>
        <p:blipFill>
          <a:blip r:embed="rId3"/>
          <a:stretch>
            <a:fillRect/>
          </a:stretch>
        </p:blipFill>
        <p:spPr>
          <a:xfrm>
            <a:off x="8980131" y="1432874"/>
            <a:ext cx="3028863" cy="3200400"/>
          </a:xfrm>
          <a:prstGeom prst="rect">
            <a:avLst/>
          </a:prstGeom>
        </p:spPr>
      </p:pic>
      <p:pic>
        <p:nvPicPr>
          <p:cNvPr id="8" name="Picture 7" descr="A diagram of a mass of a mass&#10;&#10;Description automatically generated with medium confidence">
            <a:extLst>
              <a:ext uri="{FF2B5EF4-FFF2-40B4-BE49-F238E27FC236}">
                <a16:creationId xmlns:a16="http://schemas.microsoft.com/office/drawing/2014/main" id="{646B3779-F423-114F-92D8-5CC95770ADF8}"/>
              </a:ext>
            </a:extLst>
          </p:cNvPr>
          <p:cNvPicPr>
            <a:picLocks noChangeAspect="1"/>
          </p:cNvPicPr>
          <p:nvPr/>
        </p:nvPicPr>
        <p:blipFill rotWithShape="1">
          <a:blip r:embed="rId4"/>
          <a:srcRect l="32430" r="-1"/>
          <a:stretch/>
        </p:blipFill>
        <p:spPr>
          <a:xfrm>
            <a:off x="183006" y="1150071"/>
            <a:ext cx="4420927" cy="2138335"/>
          </a:xfrm>
          <a:prstGeom prst="rect">
            <a:avLst/>
          </a:prstGeom>
        </p:spPr>
      </p:pic>
      <p:pic>
        <p:nvPicPr>
          <p:cNvPr id="10" name="Picture 9" descr="A graph of different types of data&#10;&#10;Description automatically generated with medium confidence">
            <a:extLst>
              <a:ext uri="{FF2B5EF4-FFF2-40B4-BE49-F238E27FC236}">
                <a16:creationId xmlns:a16="http://schemas.microsoft.com/office/drawing/2014/main" id="{561E3311-CFB3-9760-9FAF-2B01C69A3FE9}"/>
              </a:ext>
            </a:extLst>
          </p:cNvPr>
          <p:cNvPicPr>
            <a:picLocks noChangeAspect="1"/>
          </p:cNvPicPr>
          <p:nvPr/>
        </p:nvPicPr>
        <p:blipFill>
          <a:blip r:embed="rId5"/>
          <a:stretch>
            <a:fillRect/>
          </a:stretch>
        </p:blipFill>
        <p:spPr>
          <a:xfrm>
            <a:off x="466055" y="3249226"/>
            <a:ext cx="3854827" cy="3608774"/>
          </a:xfrm>
          <a:prstGeom prst="rect">
            <a:avLst/>
          </a:prstGeom>
        </p:spPr>
      </p:pic>
      <p:sp>
        <p:nvSpPr>
          <p:cNvPr id="11" name="TextBox 10">
            <a:extLst>
              <a:ext uri="{FF2B5EF4-FFF2-40B4-BE49-F238E27FC236}">
                <a16:creationId xmlns:a16="http://schemas.microsoft.com/office/drawing/2014/main" id="{5942AC1A-E13E-ECCE-D57A-E37B7BE69B4A}"/>
              </a:ext>
            </a:extLst>
          </p:cNvPr>
          <p:cNvSpPr txBox="1"/>
          <p:nvPr/>
        </p:nvSpPr>
        <p:spPr>
          <a:xfrm>
            <a:off x="8980131" y="5033913"/>
            <a:ext cx="311445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“millennium” ice model followed up with AHA (unfolded and extrapolated) and WHAM! (updated with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flasher data)</a:t>
            </a:r>
          </a:p>
        </p:txBody>
      </p:sp>
      <p:sp>
        <p:nvSpPr>
          <p:cNvPr id="12" name="Rectangle 11">
            <a:extLst>
              <a:ext uri="{FF2B5EF4-FFF2-40B4-BE49-F238E27FC236}">
                <a16:creationId xmlns:a16="http://schemas.microsoft.com/office/drawing/2014/main" id="{EB36CF9E-A5C4-27DB-503F-8B1CF2E2EA96}"/>
              </a:ext>
            </a:extLst>
          </p:cNvPr>
          <p:cNvSpPr/>
          <p:nvPr/>
        </p:nvSpPr>
        <p:spPr>
          <a:xfrm>
            <a:off x="122549" y="1725106"/>
            <a:ext cx="173581" cy="11689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B952E6B1-A0DC-0737-794F-9C4EC094BF7B}"/>
              </a:ext>
            </a:extLst>
          </p:cNvPr>
          <p:cNvSpPr txBox="1"/>
          <p:nvPr/>
        </p:nvSpPr>
        <p:spPr>
          <a:xfrm>
            <a:off x="8086946" y="1355774"/>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2006</a:t>
            </a:r>
          </a:p>
        </p:txBody>
      </p:sp>
    </p:spTree>
    <p:extLst>
      <p:ext uri="{BB962C8B-B14F-4D97-AF65-F5344CB8AC3E}">
        <p14:creationId xmlns:p14="http://schemas.microsoft.com/office/powerpoint/2010/main" val="2767845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E201-1360-B391-1BC9-DBE0F7685F33}"/>
              </a:ext>
            </a:extLst>
          </p:cNvPr>
          <p:cNvSpPr>
            <a:spLocks noGrp="1"/>
          </p:cNvSpPr>
          <p:nvPr>
            <p:ph type="title"/>
          </p:nvPr>
        </p:nvSpPr>
        <p:spPr>
          <a:xfrm>
            <a:off x="838200" y="0"/>
            <a:ext cx="10515600" cy="1325563"/>
          </a:xfrm>
        </p:spPr>
        <p:txBody>
          <a:bodyPr/>
          <a:lstStyle/>
          <a:p>
            <a:pPr algn="ctr"/>
            <a:r>
              <a:rPr lang="en-US" dirty="0"/>
              <a:t>AMANDA-era ice models</a:t>
            </a:r>
          </a:p>
        </p:txBody>
      </p:sp>
      <p:sp>
        <p:nvSpPr>
          <p:cNvPr id="4" name="TextBox 3">
            <a:extLst>
              <a:ext uri="{FF2B5EF4-FFF2-40B4-BE49-F238E27FC236}">
                <a16:creationId xmlns:a16="http://schemas.microsoft.com/office/drawing/2014/main" id="{6218E233-E55F-330A-523A-0E1F78CB6D3A}"/>
              </a:ext>
            </a:extLst>
          </p:cNvPr>
          <p:cNvSpPr txBox="1"/>
          <p:nvPr/>
        </p:nvSpPr>
        <p:spPr>
          <a:xfrm>
            <a:off x="3472007" y="4212938"/>
            <a:ext cx="12506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1995-2003</a:t>
            </a:r>
          </a:p>
        </p:txBody>
      </p:sp>
      <p:sp>
        <p:nvSpPr>
          <p:cNvPr id="5" name="Right Brace 4">
            <a:extLst>
              <a:ext uri="{FF2B5EF4-FFF2-40B4-BE49-F238E27FC236}">
                <a16:creationId xmlns:a16="http://schemas.microsoft.com/office/drawing/2014/main" id="{EE23C105-77B4-F631-32F0-1ED1FD857A54}"/>
              </a:ext>
            </a:extLst>
          </p:cNvPr>
          <p:cNvSpPr/>
          <p:nvPr/>
        </p:nvSpPr>
        <p:spPr>
          <a:xfrm>
            <a:off x="3070793" y="3836709"/>
            <a:ext cx="240958" cy="112179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graph showing a graph of a wave&#10;&#10;Description automatically generated with medium confidence">
            <a:extLst>
              <a:ext uri="{FF2B5EF4-FFF2-40B4-BE49-F238E27FC236}">
                <a16:creationId xmlns:a16="http://schemas.microsoft.com/office/drawing/2014/main" id="{0FAE8CD4-6E78-F6C7-83B7-E7A97351AD69}"/>
              </a:ext>
            </a:extLst>
          </p:cNvPr>
          <p:cNvPicPr>
            <a:picLocks noChangeAspect="1"/>
          </p:cNvPicPr>
          <p:nvPr/>
        </p:nvPicPr>
        <p:blipFill>
          <a:blip r:embed="rId2"/>
          <a:stretch>
            <a:fillRect/>
          </a:stretch>
        </p:blipFill>
        <p:spPr>
          <a:xfrm>
            <a:off x="5057644" y="850169"/>
            <a:ext cx="3529553" cy="3529553"/>
          </a:xfrm>
          <a:prstGeom prst="rect">
            <a:avLst/>
          </a:prstGeom>
        </p:spPr>
      </p:pic>
      <p:pic>
        <p:nvPicPr>
          <p:cNvPr id="9" name="Picture 8" descr="A graph showing a blue curve&#10;&#10;Description automatically generated with medium confidence">
            <a:extLst>
              <a:ext uri="{FF2B5EF4-FFF2-40B4-BE49-F238E27FC236}">
                <a16:creationId xmlns:a16="http://schemas.microsoft.com/office/drawing/2014/main" id="{82B4C00F-B59D-5B0A-28B7-2C4761344A7B}"/>
              </a:ext>
            </a:extLst>
          </p:cNvPr>
          <p:cNvPicPr>
            <a:picLocks noChangeAspect="1"/>
          </p:cNvPicPr>
          <p:nvPr/>
        </p:nvPicPr>
        <p:blipFill>
          <a:blip r:embed="rId3"/>
          <a:stretch>
            <a:fillRect/>
          </a:stretch>
        </p:blipFill>
        <p:spPr>
          <a:xfrm>
            <a:off x="8588888" y="850169"/>
            <a:ext cx="3529553" cy="3529553"/>
          </a:xfrm>
          <a:prstGeom prst="rect">
            <a:avLst/>
          </a:prstGeom>
        </p:spPr>
      </p:pic>
      <p:pic>
        <p:nvPicPr>
          <p:cNvPr id="11" name="Picture 10" descr="A diagram of a flowchart&#10;&#10;Description automatically generated">
            <a:extLst>
              <a:ext uri="{FF2B5EF4-FFF2-40B4-BE49-F238E27FC236}">
                <a16:creationId xmlns:a16="http://schemas.microsoft.com/office/drawing/2014/main" id="{2BC1FD01-2D87-36D8-E97C-389F2C74CCEE}"/>
              </a:ext>
            </a:extLst>
          </p:cNvPr>
          <p:cNvPicPr>
            <a:picLocks noChangeAspect="1"/>
          </p:cNvPicPr>
          <p:nvPr/>
        </p:nvPicPr>
        <p:blipFill>
          <a:blip r:embed="rId4"/>
          <a:stretch>
            <a:fillRect/>
          </a:stretch>
        </p:blipFill>
        <p:spPr>
          <a:xfrm>
            <a:off x="235483" y="1325563"/>
            <a:ext cx="3127539" cy="2085026"/>
          </a:xfrm>
          <a:prstGeom prst="rect">
            <a:avLst/>
          </a:prstGeom>
        </p:spPr>
      </p:pic>
      <p:sp>
        <p:nvSpPr>
          <p:cNvPr id="12" name="TextBox 11">
            <a:extLst>
              <a:ext uri="{FF2B5EF4-FFF2-40B4-BE49-F238E27FC236}">
                <a16:creationId xmlns:a16="http://schemas.microsoft.com/office/drawing/2014/main" id="{030FDFC6-AB05-530E-F3B2-527CAB551765}"/>
              </a:ext>
            </a:extLst>
          </p:cNvPr>
          <p:cNvSpPr txBox="1"/>
          <p:nvPr/>
        </p:nvSpPr>
        <p:spPr>
          <a:xfrm>
            <a:off x="5574139" y="4905484"/>
            <a:ext cx="2007908" cy="646331"/>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Models with an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wiki</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page</a:t>
            </a:r>
          </a:p>
        </p:txBody>
      </p:sp>
      <p:cxnSp>
        <p:nvCxnSpPr>
          <p:cNvPr id="14" name="Straight Arrow Connector 13">
            <a:extLst>
              <a:ext uri="{FF2B5EF4-FFF2-40B4-BE49-F238E27FC236}">
                <a16:creationId xmlns:a16="http://schemas.microsoft.com/office/drawing/2014/main" id="{F33B41F2-11E2-A138-0CFE-EB3801E50927}"/>
              </a:ext>
            </a:extLst>
          </p:cNvPr>
          <p:cNvCxnSpPr>
            <a:cxnSpLocks/>
            <a:stCxn id="12" idx="1"/>
            <a:endCxn id="3" idx="3"/>
          </p:cNvCxnSpPr>
          <p:nvPr/>
        </p:nvCxnSpPr>
        <p:spPr>
          <a:xfrm flipH="1">
            <a:off x="5369581" y="5228650"/>
            <a:ext cx="2045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7E2C12B-D2B7-5275-16E6-C1A5C9F75BF4}"/>
              </a:ext>
            </a:extLst>
          </p:cNvPr>
          <p:cNvSpPr txBox="1"/>
          <p:nvPr/>
        </p:nvSpPr>
        <p:spPr>
          <a:xfrm>
            <a:off x="235483" y="3797489"/>
            <a:ext cx="5134098" cy="2862322"/>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Kurt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KGM (Kurt-Gary)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MAM (modified absorption)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Millennium/Y2K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AHA		2006-2007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Lordi</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WHAM! (Water Hardened Antarctic Measurement)</a:t>
            </a:r>
          </a:p>
        </p:txBody>
      </p:sp>
      <p:pic>
        <p:nvPicPr>
          <p:cNvPr id="16" name="Picture 15" descr="A graph of data and numbers&#10;&#10;Description automatically generated with medium confidence">
            <a:extLst>
              <a:ext uri="{FF2B5EF4-FFF2-40B4-BE49-F238E27FC236}">
                <a16:creationId xmlns:a16="http://schemas.microsoft.com/office/drawing/2014/main" id="{968DD8E8-AE4A-306B-E0C1-5D829CCD8DD4}"/>
              </a:ext>
            </a:extLst>
          </p:cNvPr>
          <p:cNvPicPr>
            <a:picLocks noChangeAspect="1"/>
          </p:cNvPicPr>
          <p:nvPr/>
        </p:nvPicPr>
        <p:blipFill>
          <a:blip r:embed="rId6"/>
          <a:stretch>
            <a:fillRect/>
          </a:stretch>
        </p:blipFill>
        <p:spPr>
          <a:xfrm>
            <a:off x="7755573" y="4472055"/>
            <a:ext cx="2181434" cy="2385943"/>
          </a:xfrm>
          <a:prstGeom prst="rect">
            <a:avLst/>
          </a:prstGeom>
        </p:spPr>
      </p:pic>
      <p:pic>
        <p:nvPicPr>
          <p:cNvPr id="18" name="Picture 17" descr="A graph of data and numbers&#10;&#10;Description automatically generated with medium confidence">
            <a:extLst>
              <a:ext uri="{FF2B5EF4-FFF2-40B4-BE49-F238E27FC236}">
                <a16:creationId xmlns:a16="http://schemas.microsoft.com/office/drawing/2014/main" id="{F92B34BD-2C91-0125-2EDF-5DCB5B56D228}"/>
              </a:ext>
            </a:extLst>
          </p:cNvPr>
          <p:cNvPicPr>
            <a:picLocks noChangeAspect="1"/>
          </p:cNvPicPr>
          <p:nvPr/>
        </p:nvPicPr>
        <p:blipFill>
          <a:blip r:embed="rId7"/>
          <a:stretch>
            <a:fillRect/>
          </a:stretch>
        </p:blipFill>
        <p:spPr>
          <a:xfrm>
            <a:off x="10010566" y="4472056"/>
            <a:ext cx="2181434" cy="2385943"/>
          </a:xfrm>
          <a:prstGeom prst="rect">
            <a:avLst/>
          </a:prstGeom>
        </p:spPr>
      </p:pic>
      <p:sp>
        <p:nvSpPr>
          <p:cNvPr id="22" name="TextBox 21">
            <a:extLst>
              <a:ext uri="{FF2B5EF4-FFF2-40B4-BE49-F238E27FC236}">
                <a16:creationId xmlns:a16="http://schemas.microsoft.com/office/drawing/2014/main" id="{4DB57473-4C1B-1DA9-1585-C681224EBED9}"/>
              </a:ext>
            </a:extLst>
          </p:cNvPr>
          <p:cNvSpPr txBox="1"/>
          <p:nvPr/>
        </p:nvSpPr>
        <p:spPr>
          <a:xfrm>
            <a:off x="5574140" y="5736481"/>
            <a:ext cx="2007908" cy="646331"/>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8"/>
              </a:rPr>
              <a:t>Comparison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with SPICE family (lea)</a:t>
            </a:r>
          </a:p>
        </p:txBody>
      </p:sp>
      <p:cxnSp>
        <p:nvCxnSpPr>
          <p:cNvPr id="23" name="Straight Arrow Connector 22">
            <a:extLst>
              <a:ext uri="{FF2B5EF4-FFF2-40B4-BE49-F238E27FC236}">
                <a16:creationId xmlns:a16="http://schemas.microsoft.com/office/drawing/2014/main" id="{FFC638D0-4DAB-C33B-BA68-FC9614D73187}"/>
              </a:ext>
            </a:extLst>
          </p:cNvPr>
          <p:cNvCxnSpPr>
            <a:cxnSpLocks/>
          </p:cNvCxnSpPr>
          <p:nvPr/>
        </p:nvCxnSpPr>
        <p:spPr>
          <a:xfrm>
            <a:off x="7582047" y="6078634"/>
            <a:ext cx="17352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7681437-8B86-105B-59A2-837168D6D790}"/>
              </a:ext>
            </a:extLst>
          </p:cNvPr>
          <p:cNvSpPr txBox="1"/>
          <p:nvPr/>
        </p:nvSpPr>
        <p:spPr>
          <a:xfrm>
            <a:off x="8248847" y="1002527"/>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2011</a:t>
            </a:r>
          </a:p>
        </p:txBody>
      </p:sp>
    </p:spTree>
    <p:extLst>
      <p:ext uri="{BB962C8B-B14F-4D97-AF65-F5344CB8AC3E}">
        <p14:creationId xmlns:p14="http://schemas.microsoft.com/office/powerpoint/2010/main" val="3965488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2729ABB-B379-62A9-A6ED-792BE97748D4}"/>
              </a:ext>
            </a:extLst>
          </p:cNvPr>
          <p:cNvSpPr>
            <a:spLocks noGrp="1"/>
          </p:cNvSpPr>
          <p:nvPr>
            <p:ph type="title"/>
          </p:nvPr>
        </p:nvSpPr>
        <p:spPr>
          <a:xfrm>
            <a:off x="838200" y="0"/>
            <a:ext cx="10515600" cy="1325563"/>
          </a:xfrm>
        </p:spPr>
        <p:txBody>
          <a:bodyPr/>
          <a:lstStyle/>
          <a:p>
            <a:pPr algn="ctr"/>
            <a:r>
              <a:rPr lang="en-US" dirty="0"/>
              <a:t>AMANDA-II: comprehensive ice model</a:t>
            </a:r>
          </a:p>
        </p:txBody>
      </p:sp>
      <p:pic>
        <p:nvPicPr>
          <p:cNvPr id="4" name="Picture 2">
            <a:extLst>
              <a:ext uri="{FF2B5EF4-FFF2-40B4-BE49-F238E27FC236}">
                <a16:creationId xmlns:a16="http://schemas.microsoft.com/office/drawing/2014/main" id="{0D3DA0A0-64D6-C881-A3F1-C0CF8FB0A02E}"/>
              </a:ext>
            </a:extLst>
          </p:cNvPr>
          <p:cNvPicPr>
            <a:picLocks noChangeAspect="1"/>
          </p:cNvPicPr>
          <p:nvPr/>
        </p:nvPicPr>
        <p:blipFill>
          <a:blip r:embed="rId2">
            <a:extLst>
              <a:ext uri="{28A0092B-C50C-407E-A947-70E740481C1C}">
                <a14:useLocalDpi xmlns:a14="http://schemas.microsoft.com/office/drawing/2010/main" val="0"/>
              </a:ext>
            </a:extLst>
          </a:blip>
          <a:srcRect l="15588" t="2739" r="14828"/>
          <a:stretch>
            <a:fillRect/>
          </a:stretch>
        </p:blipFill>
        <p:spPr bwMode="auto">
          <a:xfrm>
            <a:off x="639521" y="1926992"/>
            <a:ext cx="3426217" cy="25980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wlendepsca">
            <a:extLst>
              <a:ext uri="{FF2B5EF4-FFF2-40B4-BE49-F238E27FC236}">
                <a16:creationId xmlns:a16="http://schemas.microsoft.com/office/drawing/2014/main" id="{D485CF7D-7032-743C-0288-C4C2F32BF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5" t="21484" r="9663" b="17937"/>
          <a:stretch>
            <a:fillRect/>
          </a:stretch>
        </p:blipFill>
        <p:spPr bwMode="auto">
          <a:xfrm>
            <a:off x="4409562" y="1580087"/>
            <a:ext cx="3372876" cy="3291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3comp_schematic">
            <a:extLst>
              <a:ext uri="{FF2B5EF4-FFF2-40B4-BE49-F238E27FC236}">
                <a16:creationId xmlns:a16="http://schemas.microsoft.com/office/drawing/2014/main" id="{4CC1E106-31C0-102B-DE07-29C75DB53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05" t="12932" r="9663" b="8672"/>
          <a:stretch>
            <a:fillRect/>
          </a:stretch>
        </p:blipFill>
        <p:spPr bwMode="auto">
          <a:xfrm>
            <a:off x="8533233" y="1580087"/>
            <a:ext cx="2606328" cy="3291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09DD0979-BC82-AD74-B728-E03A82F1DED1}"/>
              </a:ext>
            </a:extLst>
          </p:cNvPr>
          <p:cNvSpPr txBox="1">
            <a:spLocks noChangeArrowheads="1"/>
          </p:cNvSpPr>
          <p:nvPr/>
        </p:nvSpPr>
        <p:spPr bwMode="auto">
          <a:xfrm>
            <a:off x="1864202" y="5218832"/>
            <a:ext cx="8463596" cy="1477328"/>
          </a:xfrm>
          <a:prstGeom prst="rect">
            <a:avLst/>
          </a:prstGeom>
          <a:noFill/>
          <a:ln>
            <a:solidFill>
              <a:schemeClr val="accent4">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Ice is extremely transparent between 200 nm and 500 nm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Ice is very transparent at depths below 1350 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Scattering and absorption are determined by dust concentration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Wavelength dependence of dust scattering and absorption follow power law</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Wavelength dependence was verified with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IceCube</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but is still used basically unchanged</a:t>
            </a:r>
          </a:p>
        </p:txBody>
      </p:sp>
    </p:spTree>
    <p:extLst>
      <p:ext uri="{BB962C8B-B14F-4D97-AF65-F5344CB8AC3E}">
        <p14:creationId xmlns:p14="http://schemas.microsoft.com/office/powerpoint/2010/main" val="24596754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188</TotalTime>
  <Words>3553</Words>
  <Application>Microsoft Macintosh PowerPoint</Application>
  <PresentationFormat>Widescreen</PresentationFormat>
  <Paragraphs>504</Paragraphs>
  <Slides>54</Slides>
  <Notes>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54</vt:i4>
      </vt:variant>
    </vt:vector>
  </HeadingPairs>
  <TitlesOfParts>
    <vt:vector size="70" baseType="lpstr">
      <vt:lpstr>ＭＳ Ｐゴシック</vt:lpstr>
      <vt:lpstr>Aptos</vt:lpstr>
      <vt:lpstr>Aptos Display</vt:lpstr>
      <vt:lpstr>Arial</vt:lpstr>
      <vt:lpstr>Calibri</vt:lpstr>
      <vt:lpstr>Calibri Light</vt:lpstr>
      <vt:lpstr>Liberation Sans</vt:lpstr>
      <vt:lpstr>Liberation Serif</vt:lpstr>
      <vt:lpstr>Symbol</vt:lpstr>
      <vt:lpstr>Times New Roman</vt:lpstr>
      <vt:lpstr>Wingdings</vt:lpstr>
      <vt:lpstr>1_Office Theme</vt:lpstr>
      <vt:lpstr>Office Theme</vt:lpstr>
      <vt:lpstr>2_Office Theme</vt:lpstr>
      <vt:lpstr>3_Office Theme</vt:lpstr>
      <vt:lpstr>4_Office Theme</vt:lpstr>
      <vt:lpstr>PowerPoint Presentation</vt:lpstr>
      <vt:lpstr>PowerPoint Presentation</vt:lpstr>
      <vt:lpstr>Ice model evolution</vt:lpstr>
      <vt:lpstr>Ice model evolution</vt:lpstr>
      <vt:lpstr>PowerPoint Presentation</vt:lpstr>
      <vt:lpstr>AMANDA-A: scattering on air bubbles!</vt:lpstr>
      <vt:lpstr>AMANDA-II: comprehensive ice model</vt:lpstr>
      <vt:lpstr>AMANDA-era ice models</vt:lpstr>
      <vt:lpstr>AMANDA-II: comprehensive ice model</vt:lpstr>
      <vt:lpstr>Trapped air bubbles and their conversion into air hydrates</vt:lpstr>
      <vt:lpstr>Ice layer parametrization</vt:lpstr>
      <vt:lpstr>Photon tracking with tables</vt:lpstr>
      <vt:lpstr>Direct photon tracking</vt:lpstr>
      <vt:lpstr>Simulation: Direct photon tracking</vt:lpstr>
      <vt:lpstr>Oversized DOM treatment</vt:lpstr>
      <vt:lpstr>SPICE models: simultaneous direct fit to all layers</vt:lpstr>
      <vt:lpstr>SPICE models: simultaneous direct fit to all layers</vt:lpstr>
      <vt:lpstr>Mie scattering theory</vt:lpstr>
      <vt:lpstr>Approximation to Mie scattering</vt:lpstr>
      <vt:lpstr>Dust logger mapping of the ice tilt</vt:lpstr>
      <vt:lpstr>Dust logger mapping of the ice tilt</vt:lpstr>
      <vt:lpstr>Correlation of fitted optical properties with dust logger data</vt:lpstr>
      <vt:lpstr>Glacial ice flow, ice layer tilt, and optical anisotropy</vt:lpstr>
      <vt:lpstr>Models of optical ice anisotropy in IceCube</vt:lpstr>
      <vt:lpstr>Birefringence</vt:lpstr>
      <vt:lpstr>Scattering patterns birefringent ice</vt:lpstr>
      <vt:lpstr>Scattering patterns birefringent ice</vt:lpstr>
      <vt:lpstr>PowerPoint Presentation</vt:lpstr>
      <vt:lpstr>Ice layer tilt</vt:lpstr>
      <vt:lpstr>Per-DOM flasher fits</vt:lpstr>
      <vt:lpstr>Iterative Positive-Definite Fit (IPDF)</vt:lpstr>
      <vt:lpstr>Paraboloid Fit</vt:lpstr>
      <vt:lpstr>Ice tilt fitted with IceCube calibration data</vt:lpstr>
      <vt:lpstr>Ice tilt fitted with IceCube calibration data</vt:lpstr>
      <vt:lpstr>Hole ice cameras</vt:lpstr>
      <vt:lpstr>PowerPoint Presentation</vt:lpstr>
      <vt:lpstr>Refrozen hole ice is more complex than thought before the Swedish Camera took its pictures</vt:lpstr>
      <vt:lpstr>Things we learned</vt:lpstr>
      <vt:lpstr>Covariance matrix calculation</vt:lpstr>
      <vt:lpstr>Estimated uncertainties/covariance matrix</vt:lpstr>
      <vt:lpstr>Estimated uncertainties/covariance matrix</vt:lpstr>
      <vt:lpstr>Recent ice model progression</vt:lpstr>
      <vt:lpstr>Ice model progression (zoomed out)</vt:lpstr>
      <vt:lpstr>summary</vt:lpstr>
      <vt:lpstr>Timeline</vt:lpstr>
      <vt:lpstr>llh and model error</vt:lpstr>
      <vt:lpstr>Model error</vt:lpstr>
      <vt:lpstr>Summary of geometry corrections</vt:lpstr>
      <vt:lpstr>Relative in-ice DOM efficiencies (RDE)</vt:lpstr>
      <vt:lpstr>Relative in-ice DOM efficiencies: correlation to FAT</vt:lpstr>
      <vt:lpstr>Relative in-ice DOM efficiencies: correlation to FAT</vt:lpstr>
      <vt:lpstr>Life after SPICE FTPv3</vt:lpstr>
      <vt:lpstr>Ice crystal grain size vs. depth</vt:lpstr>
      <vt:lpstr>Ice anisotropy with Pencil Beam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Dmitry Alexander CHIRKIN</dc:creator>
  <cp:lastModifiedBy>Dmitry Alexander CHIRKIN</cp:lastModifiedBy>
  <cp:revision>28</cp:revision>
  <dcterms:created xsi:type="dcterms:W3CDTF">2024-06-04T15:40:13Z</dcterms:created>
  <dcterms:modified xsi:type="dcterms:W3CDTF">2025-06-06T13:20:43Z</dcterms:modified>
</cp:coreProperties>
</file>