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High-energy neutrino production, at its core, functions just like making neutrinos from an accelerator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High-energy neutrino production, at its core, functions just like making neutrinos from an accelerator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1916765" y="12911700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916765" y="12911700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1916765" y="12907466"/>
            <a:ext cx="537973" cy="54813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670374" y="13120737"/>
            <a:ext cx="537973" cy="548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30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hyperlink" Target="https://neutrino.physics.iastate.edu/project/dune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Mukul Bhattacharya…"/>
          <p:cNvSpPr txBox="1"/>
          <p:nvPr>
            <p:ph type="body" idx="21"/>
          </p:nvPr>
        </p:nvSpPr>
        <p:spPr>
          <a:xfrm>
            <a:off x="1839217" y="9867518"/>
            <a:ext cx="20423388" cy="31397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defRPr sz="40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Mukul Bhattacharya</a:t>
            </a:r>
          </a:p>
          <a:p>
            <a:pPr algn="ctr">
              <a:lnSpc>
                <a:spcPct val="120000"/>
              </a:lnSpc>
              <a:defRPr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Simons Collaboration (SCEECS) Postdoctoral Fellow </a:t>
            </a:r>
          </a:p>
          <a:p>
            <a:pPr algn="ctr">
              <a:lnSpc>
                <a:spcPct val="120000"/>
              </a:lnSpc>
              <a:defRPr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WIPAC, University of Wisconsin-Madison</a:t>
            </a:r>
          </a:p>
          <a:p>
            <a:pPr algn="ctr">
              <a:lnSpc>
                <a:spcPct val="120000"/>
              </a:lnSpc>
              <a:defRPr sz="1800"/>
            </a:pPr>
          </a:p>
          <a:p>
            <a:pPr algn="ctr">
              <a:lnSpc>
                <a:spcPct val="120000"/>
              </a:lnSpc>
              <a:defRPr sz="3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IceCube Summer School 2025</a:t>
            </a:r>
          </a:p>
        </p:txBody>
      </p:sp>
      <p:sp>
        <p:nvSpPr>
          <p:cNvPr id="161" name="Supernovae progenitors as…"/>
          <p:cNvSpPr txBox="1"/>
          <p:nvPr>
            <p:ph type="ctrTitle"/>
          </p:nvPr>
        </p:nvSpPr>
        <p:spPr>
          <a:xfrm>
            <a:off x="1228802" y="351421"/>
            <a:ext cx="21148597" cy="29149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 spc="-168" sz="8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Supernovae progenitors as </a:t>
            </a:r>
          </a:p>
          <a:p>
            <a:pPr algn="ctr">
              <a:lnSpc>
                <a:spcPct val="100000"/>
              </a:lnSpc>
              <a:defRPr spc="-168" sz="8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sources of GeV-PeV neutrinos</a:t>
            </a:r>
          </a:p>
        </p:txBody>
      </p:sp>
      <p:pic>
        <p:nvPicPr>
          <p:cNvPr id="16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1013" y="3618624"/>
            <a:ext cx="17739796" cy="620139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redit: Smithsonian Institution"/>
          <p:cNvSpPr txBox="1"/>
          <p:nvPr/>
        </p:nvSpPr>
        <p:spPr>
          <a:xfrm>
            <a:off x="3326048" y="9319776"/>
            <a:ext cx="353491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Credit: Smithsonian Institution</a:t>
            </a:r>
          </a:p>
        </p:txBody>
      </p:sp>
      <p:pic>
        <p:nvPicPr>
          <p:cNvPr id="164" name="UWM logo.png" descr="UWM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44344" y="11753417"/>
            <a:ext cx="49276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WIPAC_logo.png" descr="WIPA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913" y="11849241"/>
            <a:ext cx="4608480" cy="1459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260" name="Why should we study neutrinos?"/>
          <p:cNvSpPr txBox="1"/>
          <p:nvPr>
            <p:ph type="title"/>
          </p:nvPr>
        </p:nvSpPr>
        <p:spPr>
          <a:xfrm>
            <a:off x="1430039" y="1779033"/>
            <a:ext cx="21523922" cy="1433164"/>
          </a:xfrm>
          <a:prstGeom prst="rect">
            <a:avLst/>
          </a:prstGeom>
        </p:spPr>
        <p:txBody>
          <a:bodyPr/>
          <a:lstStyle>
            <a:lvl1pPr>
              <a:defRPr spc="-132" sz="6600">
                <a:solidFill>
                  <a:srgbClr val="929292"/>
                </a:solidFill>
              </a:defRPr>
            </a:lvl1pPr>
          </a:lstStyle>
          <a:p>
            <a:pPr/>
            <a:r>
              <a:t>Why should we study neutrinos?</a:t>
            </a:r>
          </a:p>
        </p:txBody>
      </p:sp>
      <p:sp>
        <p:nvSpPr>
          <p:cNvPr id="261" name="Astrophysical production and detection"/>
          <p:cNvSpPr txBox="1"/>
          <p:nvPr/>
        </p:nvSpPr>
        <p:spPr>
          <a:xfrm>
            <a:off x="1430039" y="3873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Astrophysical production and detection</a:t>
            </a:r>
          </a:p>
        </p:txBody>
      </p:sp>
      <p:sp>
        <p:nvSpPr>
          <p:cNvPr id="262" name="ProtoNS are multi-energy neutrino transients"/>
          <p:cNvSpPr txBox="1"/>
          <p:nvPr/>
        </p:nvSpPr>
        <p:spPr>
          <a:xfrm>
            <a:off x="1430039" y="5969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000000"/>
                </a:solidFill>
              </a:defRPr>
            </a:lvl1pPr>
          </a:lstStyle>
          <a:p>
            <a:pPr/>
            <a:r>
              <a:t>ProtoNS are multi-energy neutrino transients</a:t>
            </a:r>
          </a:p>
        </p:txBody>
      </p:sp>
      <p:sp>
        <p:nvSpPr>
          <p:cNvPr id="263" name="GeV neutrinos from Galactic SNe (IceCube, KM3NeT, +)"/>
          <p:cNvSpPr txBox="1"/>
          <p:nvPr/>
        </p:nvSpPr>
        <p:spPr>
          <a:xfrm>
            <a:off x="1430039" y="8064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GeV neutrinos from Galactic SNe (IceCube, KM3NeT, +)</a:t>
            </a:r>
          </a:p>
        </p:txBody>
      </p:sp>
      <p:sp>
        <p:nvSpPr>
          <p:cNvPr id="264" name="TeV-PeV neutrinos from relativistic jets (IceCube-Gen2)"/>
          <p:cNvSpPr txBox="1"/>
          <p:nvPr/>
        </p:nvSpPr>
        <p:spPr>
          <a:xfrm>
            <a:off x="1430039" y="10160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TeV-PeV neutrinos from relativistic jets (IceCube-Gen2)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rotoneutron stars (PNSs)"/>
          <p:cNvSpPr txBox="1"/>
          <p:nvPr>
            <p:ph type="title"/>
          </p:nvPr>
        </p:nvSpPr>
        <p:spPr>
          <a:xfrm>
            <a:off x="865389" y="7725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Protoneutron stars (PNSs)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268" name="Neutron stars formed after core-collapse supernovae start out as PNSs.…"/>
          <p:cNvSpPr txBox="1"/>
          <p:nvPr/>
        </p:nvSpPr>
        <p:spPr>
          <a:xfrm>
            <a:off x="9983402" y="3098040"/>
            <a:ext cx="13454257" cy="3560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lnSpc>
                <a:spcPct val="150000"/>
              </a:lnSpc>
              <a:buSzPct val="100000"/>
              <a:buChar char="•"/>
              <a:defRPr sz="4000">
                <a:solidFill>
                  <a:srgbClr val="000000"/>
                </a:solidFill>
              </a:defRPr>
            </a:pPr>
            <a:r>
              <a:t>Neutron stars formed after core-collapse supernovae start out as PNSs.</a:t>
            </a:r>
          </a:p>
          <a:p>
            <a:pPr marL="228600" indent="-228600" algn="just">
              <a:lnSpc>
                <a:spcPct val="150000"/>
              </a:lnSpc>
              <a:buSzPct val="100000"/>
              <a:buChar char="•"/>
              <a:defRPr sz="4000">
                <a:solidFill>
                  <a:srgbClr val="000000"/>
                </a:solidFill>
              </a:defRPr>
            </a:pPr>
            <a:r>
              <a:t>If PNS is highly magnetized (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r>
                  <m:rPr>
                    <m:sty m:val="p"/>
                  </m:rP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</m:oMath>
            </a14:m>
            <a:r>
              <a:t>), we call it a </a:t>
            </a:r>
            <a:r>
              <a:rPr b="1" u="sng"/>
              <a:t>protomagnetar</a:t>
            </a:r>
          </a:p>
        </p:txBody>
      </p:sp>
      <p:sp>
        <p:nvSpPr>
          <p:cNvPr id="269" name="Rectangle"/>
          <p:cNvSpPr/>
          <p:nvPr/>
        </p:nvSpPr>
        <p:spPr>
          <a:xfrm>
            <a:off x="-63529" y="2629479"/>
            <a:ext cx="10870806" cy="1023978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algn="l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0" name="Credit: Dafne Guetta"/>
          <p:cNvSpPr txBox="1"/>
          <p:nvPr/>
        </p:nvSpPr>
        <p:spPr>
          <a:xfrm>
            <a:off x="1936591" y="12104268"/>
            <a:ext cx="291449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Credit: Dafne Guetta</a:t>
            </a:r>
          </a:p>
        </p:txBody>
      </p:sp>
      <p:sp>
        <p:nvSpPr>
          <p:cNvPr id="271" name="What makes them interesting…"/>
          <p:cNvSpPr txBox="1"/>
          <p:nvPr/>
        </p:nvSpPr>
        <p:spPr>
          <a:xfrm>
            <a:off x="9983402" y="7550362"/>
            <a:ext cx="13454257" cy="3989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50000"/>
              </a:lnSpc>
              <a:defRPr b="1" sz="4400" u="sng">
                <a:solidFill>
                  <a:srgbClr val="000000"/>
                </a:solidFill>
              </a:defRPr>
            </a:pPr>
            <a:r>
              <a:t>What makes them interesting</a:t>
            </a:r>
          </a:p>
          <a:p>
            <a:pPr marL="228600" indent="-228600" algn="just">
              <a:lnSpc>
                <a:spcPct val="120000"/>
              </a:lnSpc>
              <a:buSzPct val="100000"/>
              <a:buAutoNum type="arabicPeriod" startAt="1"/>
              <a:defRPr sz="4000">
                <a:solidFill>
                  <a:srgbClr val="000000"/>
                </a:solidFill>
              </a:defRPr>
            </a:pPr>
            <a:r>
              <a:t> Can be central engines for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gamma-ray bursts</a:t>
            </a:r>
            <a:r>
              <a:t> </a:t>
            </a:r>
          </a:p>
          <a:p>
            <a:pPr algn="just">
              <a:lnSpc>
                <a:spcPct val="150000"/>
              </a:lnSpc>
              <a:spcBef>
                <a:spcPts val="500"/>
              </a:spcBef>
              <a:defRPr sz="3600"/>
            </a:pPr>
            <a:r>
              <a:t>    </a:t>
            </a:r>
            <a:r>
              <a:rPr sz="3000">
                <a:solidFill>
                  <a:schemeClr val="accent1">
                    <a:lumOff val="-13575"/>
                  </a:schemeClr>
                </a:solidFill>
              </a:rPr>
              <a:t>(e.g., Zhang &amp; Mészáros 2001, Thompson  et al. 2004, Metzger et al. 2011)</a:t>
            </a:r>
          </a:p>
          <a:p>
            <a:pPr marL="228600" indent="-228600" algn="just">
              <a:lnSpc>
                <a:spcPct val="120000"/>
              </a:lnSpc>
              <a:buSzPct val="100000"/>
              <a:buAutoNum type="arabicPeriod" startAt="2"/>
              <a:defRPr sz="4000">
                <a:solidFill>
                  <a:srgbClr val="000000"/>
                </a:solidFill>
              </a:defRPr>
            </a:pPr>
            <a:r>
              <a:t> Are sites for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heavy element nucleosynthesis</a:t>
            </a:r>
            <a:r>
              <a:t> </a:t>
            </a:r>
          </a:p>
          <a:p>
            <a:pPr algn="just">
              <a:lnSpc>
                <a:spcPct val="150000"/>
              </a:lnSpc>
              <a:defRPr sz="3600"/>
            </a:pPr>
            <a:r>
              <a:t>    </a:t>
            </a:r>
            <a:r>
              <a:rPr sz="3000">
                <a:solidFill>
                  <a:schemeClr val="accent1">
                    <a:lumOff val="-13575"/>
                  </a:schemeClr>
                </a:solidFill>
              </a:rPr>
              <a:t>(e.g., Horiuchi et al. 2012, Bhattacharya et al. 2022, Ekanger et al. 2023)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How are PNSs formed?"/>
          <p:cNvSpPr txBox="1"/>
          <p:nvPr>
            <p:ph type="title"/>
          </p:nvPr>
        </p:nvSpPr>
        <p:spPr>
          <a:xfrm>
            <a:off x="865389" y="7725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How are PNSs formed?</a:t>
            </a: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0" y="2578100"/>
            <a:ext cx="4826000" cy="482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9293" y="4508500"/>
            <a:ext cx="4826001" cy="482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47550" y="6369909"/>
            <a:ext cx="4826000" cy="482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Oval"/>
          <p:cNvSpPr/>
          <p:nvPr/>
        </p:nvSpPr>
        <p:spPr>
          <a:xfrm>
            <a:off x="18745153" y="8940799"/>
            <a:ext cx="3048001" cy="2997201"/>
          </a:xfrm>
          <a:prstGeom prst="ellipse">
            <a:avLst/>
          </a:prstGeom>
          <a:solidFill>
            <a:srgbClr val="111F9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9" name="Screen Shot 2025-06-03 at 5.26.03 PM.png" descr="Screen Shot 2025-06-03 at 5.26.0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01190" y="10272895"/>
            <a:ext cx="1513311" cy="33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Screen Shot 2025-06-03 at 5.26.03 PM.png" descr="Screen Shot 2025-06-03 at 5.26.0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9512497" y="7986895"/>
            <a:ext cx="1513311" cy="33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Screen Shot 2025-06-03 at 5.26.03 PM.png" descr="Screen Shot 2025-06-03 at 5.26.0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17173006" y="10272895"/>
            <a:ext cx="1513311" cy="33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Screen Shot 2025-06-03 at 5.26.03 PM.png" descr="Screen Shot 2025-06-03 at 5.26.0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19512497" y="12558895"/>
            <a:ext cx="1513311" cy="33301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NS"/>
          <p:cNvSpPr txBox="1"/>
          <p:nvPr/>
        </p:nvSpPr>
        <p:spPr>
          <a:xfrm>
            <a:off x="19939461" y="10177857"/>
            <a:ext cx="608585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NS</a:t>
            </a:r>
          </a:p>
        </p:txBody>
      </p:sp>
      <p:sp>
        <p:nvSpPr>
          <p:cNvPr id="284" name="Fe fused in core of   progenitor, radiation…"/>
          <p:cNvSpPr txBox="1"/>
          <p:nvPr/>
        </p:nvSpPr>
        <p:spPr>
          <a:xfrm>
            <a:off x="747260" y="7593291"/>
            <a:ext cx="4935991" cy="198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300">
                <a:solidFill>
                  <a:schemeClr val="accent6">
                    <a:satOff val="-16844"/>
                    <a:lumOff val="-30747"/>
                  </a:schemeClr>
                </a:solidFill>
              </a:defRPr>
            </a:pP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Fe fused in core of</a:t>
            </a:r>
            <a:r>
              <a:t> </a:t>
            </a:r>
            <a14:m>
              <m:oMath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8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  <a:r>
              <a:t> </a:t>
            </a: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progenitor, radiation </a:t>
            </a:r>
            <a:endParaRPr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>
              <a:lnSpc>
                <a:spcPct val="120000"/>
              </a:lnSpc>
              <a:defRPr sz="33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pressure decreases</a:t>
            </a:r>
          </a:p>
        </p:txBody>
      </p:sp>
      <p:sp>
        <p:nvSpPr>
          <p:cNvPr id="285" name="core collapses,   ,…"/>
          <p:cNvSpPr txBox="1"/>
          <p:nvPr/>
        </p:nvSpPr>
        <p:spPr>
          <a:xfrm>
            <a:off x="5902022" y="9583312"/>
            <a:ext cx="5354248" cy="213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300">
                <a:solidFill>
                  <a:schemeClr val="accent6">
                    <a:satOff val="-16844"/>
                    <a:lumOff val="-30747"/>
                  </a:schemeClr>
                </a:solidFill>
              </a:defRPr>
            </a:pPr>
            <a14:m>
              <m:oMath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1.4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 core collapses,</a:t>
            </a:r>
            <a:r>
              <a:t> </a:t>
            </a:r>
            <a14:m>
              <m:oMath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+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960D52"/>
                    </a:solidFill>
                    <a:latin typeface="Cambria Math" panose="02040503050406030204" pitchFamily="18" charset="0"/>
                  </a:rPr>
                  <m:t>+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ν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e</m:t>
                    </m:r>
                  </m:sub>
                </m:sSub>
              </m:oMath>
            </a14:m>
            <a:r>
              <a:t> , </a:t>
            </a:r>
          </a:p>
          <a:p>
            <a:pPr>
              <a:lnSpc>
                <a:spcPct val="120000"/>
              </a:lnSpc>
              <a:defRPr sz="33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neutron degeneracy</a:t>
            </a:r>
          </a:p>
        </p:txBody>
      </p:sp>
      <p:sp>
        <p:nvSpPr>
          <p:cNvPr id="286" name="Infalling material bounces off core, powers shock wave outwards"/>
          <p:cNvSpPr txBox="1"/>
          <p:nvPr/>
        </p:nvSpPr>
        <p:spPr>
          <a:xfrm>
            <a:off x="11761337" y="4297606"/>
            <a:ext cx="5354248" cy="181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3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Infalling material bounces off core, powers shock wave outwards</a:t>
            </a:r>
          </a:p>
        </p:txBody>
      </p:sp>
      <p:sp>
        <p:nvSpPr>
          <p:cNvPr id="287" name="Neutrinos revive shock in the surface of NS"/>
          <p:cNvSpPr txBox="1"/>
          <p:nvPr/>
        </p:nvSpPr>
        <p:spPr>
          <a:xfrm>
            <a:off x="17985806" y="5938299"/>
            <a:ext cx="4672872" cy="1204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3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Neutrinos revive shock in the surface of NS</a:t>
            </a:r>
          </a:p>
        </p:txBody>
      </p:sp>
      <p:sp>
        <p:nvSpPr>
          <p:cNvPr id="288" name="Equation"/>
          <p:cNvSpPr txBox="1"/>
          <p:nvPr/>
        </p:nvSpPr>
        <p:spPr>
          <a:xfrm>
            <a:off x="17864830" y="9937648"/>
            <a:ext cx="256465" cy="2681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m:oMathPara>
            </a14:m>
            <a:endParaRPr sz="4600">
              <a:solidFill>
                <a:srgbClr val="5E5E5E"/>
              </a:solidFill>
            </a:endParaRPr>
          </a:p>
        </p:txBody>
      </p:sp>
      <p:sp>
        <p:nvSpPr>
          <p:cNvPr id="289" name="Equation"/>
          <p:cNvSpPr txBox="1"/>
          <p:nvPr/>
        </p:nvSpPr>
        <p:spPr>
          <a:xfrm>
            <a:off x="22352000" y="9931400"/>
            <a:ext cx="256464" cy="2681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m:oMathPara>
            </a14:m>
            <a:endParaRPr sz="4600">
              <a:solidFill>
                <a:srgbClr val="5E5E5E"/>
              </a:solidFill>
            </a:endParaRPr>
          </a:p>
        </p:txBody>
      </p:sp>
      <p:sp>
        <p:nvSpPr>
          <p:cNvPr id="290" name="Equation"/>
          <p:cNvSpPr txBox="1"/>
          <p:nvPr/>
        </p:nvSpPr>
        <p:spPr>
          <a:xfrm>
            <a:off x="19824700" y="12598400"/>
            <a:ext cx="256464" cy="2681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m:oMathPara>
            </a14:m>
            <a:endParaRPr sz="4600">
              <a:solidFill>
                <a:srgbClr val="5E5E5E"/>
              </a:solidFill>
            </a:endParaRPr>
          </a:p>
        </p:txBody>
      </p:sp>
      <p:sp>
        <p:nvSpPr>
          <p:cNvPr id="291" name="Equation"/>
          <p:cNvSpPr txBox="1"/>
          <p:nvPr/>
        </p:nvSpPr>
        <p:spPr>
          <a:xfrm>
            <a:off x="19824700" y="8026400"/>
            <a:ext cx="256464" cy="2681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m:oMathPara>
            </a14:m>
            <a:endParaRPr sz="46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5"/>
      <p:bldP build="whole" bldLvl="1" animBg="1" rev="0" advAuto="0" spid="285" grpId="2"/>
      <p:bldP build="whole" bldLvl="1" animBg="1" rev="0" advAuto="0" spid="291" grpId="11"/>
      <p:bldP build="whole" bldLvl="1" animBg="1" rev="0" advAuto="0" spid="290" grpId="14"/>
      <p:bldP build="whole" bldLvl="1" animBg="1" rev="0" advAuto="0" spid="278" grpId="5"/>
      <p:bldP build="whole" bldLvl="1" animBg="1" rev="0" advAuto="0" spid="282" grpId="10"/>
      <p:bldP build="whole" bldLvl="1" animBg="1" rev="0" advAuto="0" spid="283" grpId="6"/>
      <p:bldP build="whole" bldLvl="1" animBg="1" rev="0" advAuto="0" spid="279" grpId="8"/>
      <p:bldP build="whole" bldLvl="1" animBg="1" rev="0" advAuto="0" spid="280" grpId="7"/>
      <p:bldP build="whole" bldLvl="1" animBg="1" rev="0" advAuto="0" spid="288" grpId="13"/>
      <p:bldP build="whole" bldLvl="1" animBg="1" rev="0" advAuto="0" spid="281" grpId="9"/>
      <p:bldP build="whole" bldLvl="1" animBg="1" rev="0" advAuto="0" spid="277" grpId="3"/>
      <p:bldP build="whole" bldLvl="1" animBg="1" rev="0" advAuto="0" spid="286" grpId="4"/>
      <p:bldP build="whole" bldLvl="1" animBg="1" rev="0" advAuto="0" spid="276" grpId="1"/>
      <p:bldP build="whole" bldLvl="1" animBg="1" rev="0" advAuto="0" spid="289" grpId="1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NSs are multi-energy neutrino transients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PNSs are multi-energy neutrino transients</a:t>
            </a:r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295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497" y="11585800"/>
            <a:ext cx="22535866" cy="774915"/>
          </a:xfrm>
          <a:prstGeom prst="rect">
            <a:avLst/>
          </a:prstGeom>
        </p:spPr>
      </p:pic>
      <p:sp>
        <p:nvSpPr>
          <p:cNvPr id="297" name="Equation"/>
          <p:cNvSpPr txBox="1"/>
          <p:nvPr/>
        </p:nvSpPr>
        <p:spPr>
          <a:xfrm>
            <a:off x="21982679" y="12460469"/>
            <a:ext cx="882805" cy="89554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7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7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7700">
              <a:solidFill>
                <a:srgbClr val="5E5E5E"/>
              </a:solidFill>
            </a:endParaRPr>
          </a:p>
        </p:txBody>
      </p:sp>
      <p:sp>
        <p:nvSpPr>
          <p:cNvPr id="298" name="MeV  s"/>
          <p:cNvSpPr txBox="1"/>
          <p:nvPr/>
        </p:nvSpPr>
        <p:spPr>
          <a:xfrm>
            <a:off x="3604260" y="12147756"/>
            <a:ext cx="1909050" cy="85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00000"/>
                </a:solidFill>
              </a:defRPr>
            </a:pPr>
            <a:r>
              <a:t>MeV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s</a:t>
            </a:r>
          </a:p>
        </p:txBody>
      </p:sp>
      <p:sp>
        <p:nvSpPr>
          <p:cNvPr id="299" name="Line"/>
          <p:cNvSpPr/>
          <p:nvPr/>
        </p:nvSpPr>
        <p:spPr>
          <a:xfrm flipV="1">
            <a:off x="8989937" y="2963657"/>
            <a:ext cx="1" cy="9872953"/>
          </a:xfrm>
          <a:prstGeom prst="line">
            <a:avLst/>
          </a:prstGeom>
          <a:ln w="889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611" y="3201338"/>
            <a:ext cx="8994315" cy="408012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upernova neutrinos…"/>
          <p:cNvSpPr txBox="1"/>
          <p:nvPr/>
        </p:nvSpPr>
        <p:spPr>
          <a:xfrm>
            <a:off x="1099257" y="8627207"/>
            <a:ext cx="6664579" cy="349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Supernova neutrinos</a:t>
            </a:r>
          </a:p>
          <a:p>
            <a:pPr>
              <a:defRPr sz="2000">
                <a:solidFill>
                  <a:srgbClr val="000000"/>
                </a:solidFill>
              </a:defRPr>
            </a:pP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Lasts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 seconds</a:t>
            </a:r>
          </a:p>
          <a:p>
            <a:pPr>
              <a:defRPr sz="2000">
                <a:solidFill>
                  <a:srgbClr val="000000"/>
                </a:solidFill>
              </a:defRPr>
            </a:pPr>
          </a:p>
          <a:p>
            <a:pPr>
              <a:defRPr sz="3000">
                <a:solidFill>
                  <a:srgbClr val="000000"/>
                </a:solidFill>
              </a:defRPr>
            </a:pPr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m:rPr>
                      <m:sty m:val="p"/>
                    </m:rP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MeV</m:t>
                  </m:r>
                  <m:r>
                    <m:rPr>
                      <m:sty m:val="p"/>
                    </m:rP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to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50</m:t>
                  </m:r>
                  <m:r>
                    <m:rPr>
                      <m:sty m:val="p"/>
                    </m:rP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MeV</m:t>
                  </m:r>
                </m:oMath>
              </m:oMathPara>
            </a14:m>
          </a:p>
          <a:p>
            <a:pPr>
              <a:defRPr sz="2000">
                <a:solidFill>
                  <a:srgbClr val="000000"/>
                </a:solidFill>
              </a:defRPr>
            </a:pPr>
          </a:p>
          <a:p>
            <a:pPr>
              <a:defRPr b="1"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Thermal</a:t>
            </a:r>
          </a:p>
        </p:txBody>
      </p:sp>
      <p:grpSp>
        <p:nvGrpSpPr>
          <p:cNvPr id="307" name="Group"/>
          <p:cNvGrpSpPr/>
          <p:nvPr/>
        </p:nvGrpSpPr>
        <p:grpSpPr>
          <a:xfrm>
            <a:off x="9618056" y="2809332"/>
            <a:ext cx="6062617" cy="10190650"/>
            <a:chOff x="-114290" y="-154325"/>
            <a:chExt cx="6062615" cy="10190649"/>
          </a:xfrm>
        </p:grpSpPr>
        <p:sp>
          <p:nvSpPr>
            <p:cNvPr id="302" name="GeV  s"/>
            <p:cNvSpPr txBox="1"/>
            <p:nvPr/>
          </p:nvSpPr>
          <p:spPr>
            <a:xfrm>
              <a:off x="1655837" y="9184098"/>
              <a:ext cx="1849309" cy="852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200">
                  <a:solidFill>
                    <a:srgbClr val="000000"/>
                  </a:solidFill>
                </a:defRPr>
              </a:pPr>
              <a:r>
                <a:t>GeV </a:t>
              </a:r>
              <a14:m>
                <m:oMath>
                  <m:r>
                    <a:rPr xmlns:a="http://schemas.openxmlformats.org/drawingml/2006/main" sz="50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a14:m>
              <a:r>
                <a:t>s</a:t>
              </a:r>
            </a:p>
          </p:txBody>
        </p:sp>
        <p:pic>
          <p:nvPicPr>
            <p:cNvPr id="303" name="Screenshot 2024-02-24 at 21.26.17.png" descr="Screenshot 2024-02-24 at 21.26.1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-114291" y="-154326"/>
              <a:ext cx="5389366" cy="501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Produced in neutron-rich winds…"/>
            <p:cNvSpPr txBox="1"/>
            <p:nvPr/>
          </p:nvSpPr>
          <p:spPr>
            <a:xfrm>
              <a:off x="0" y="5203731"/>
              <a:ext cx="5817964" cy="3393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Produced in 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neutron-rich</a:t>
              </a:r>
              <a:r>
                <a:t> winds</a:t>
              </a:r>
            </a:p>
            <a:p>
              <a:pPr>
                <a:defRPr sz="2000">
                  <a:solidFill>
                    <a:srgbClr val="000000"/>
                  </a:solidFill>
                </a:defRPr>
              </a:pP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Created from 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neutron-proton</a:t>
              </a:r>
              <a:r>
                <a:t> interactions</a:t>
              </a:r>
            </a:p>
            <a:p>
              <a:pPr>
                <a:defRPr sz="2000">
                  <a:solidFill>
                    <a:srgbClr val="000000"/>
                  </a:solidFill>
                </a:defRPr>
              </a:pPr>
            </a:p>
            <a:p>
              <a:pPr>
                <a:defRPr sz="30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0.1</m:t>
                    </m:r>
                    <m:r>
                      <m:rPr>
                        <m:sty m:val="p"/>
                      </m:r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m:rPr>
                        <m:sty m:val="p"/>
                      </m:r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to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m:oMathPara>
              </a14:m>
            </a:p>
            <a:p>
              <a:pPr>
                <a:defRPr sz="2000">
                  <a:solidFill>
                    <a:srgbClr val="000000"/>
                  </a:solidFill>
                </a:defRPr>
              </a:pPr>
            </a:p>
            <a:p>
              <a:pPr>
                <a:defRPr b="1" sz="3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Quasi-thermal</a:t>
              </a:r>
            </a:p>
          </p:txBody>
        </p:sp>
        <p:sp>
          <p:nvSpPr>
            <p:cNvPr id="305" name="Line"/>
            <p:cNvSpPr/>
            <p:nvPr/>
          </p:nvSpPr>
          <p:spPr>
            <a:xfrm flipV="1">
              <a:off x="5903391" y="60470"/>
              <a:ext cx="1" cy="9864513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6" name="Murase et al. 2015"/>
            <p:cNvSpPr txBox="1"/>
            <p:nvPr/>
          </p:nvSpPr>
          <p:spPr>
            <a:xfrm>
              <a:off x="3887291" y="4095627"/>
              <a:ext cx="2061035" cy="829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Murase et al. 2015</a:t>
              </a:r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16134088" y="2607868"/>
            <a:ext cx="6451909" cy="11236002"/>
            <a:chOff x="0" y="0"/>
            <a:chExt cx="6451908" cy="11236000"/>
          </a:xfrm>
        </p:grpSpPr>
        <p:pic>
          <p:nvPicPr>
            <p:cNvPr id="308" name="Screenshot 2024-02-24 at 21.41.38.png" descr="Screenshot 2024-02-24 at 21.41.3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4059" y="0"/>
              <a:ext cx="5148169" cy="6633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" name="TeV - PeV  s"/>
            <p:cNvSpPr/>
            <p:nvPr/>
          </p:nvSpPr>
          <p:spPr>
            <a:xfrm>
              <a:off x="2679534" y="99660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200">
                  <a:solidFill>
                    <a:srgbClr val="000000"/>
                  </a:solidFill>
                </a:defRPr>
              </a:pPr>
              <a:r>
                <a:t>TeV - PeV </a:t>
              </a:r>
              <a14:m>
                <m:oMath>
                  <m:r>
                    <a:rPr xmlns:a="http://schemas.openxmlformats.org/drawingml/2006/main" sz="50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a14:m>
              <a:r>
                <a:t>s</a:t>
              </a:r>
            </a:p>
          </p:txBody>
        </p:sp>
        <p:sp>
          <p:nvSpPr>
            <p:cNvPr id="310" name="Franckowiak 2017"/>
            <p:cNvSpPr/>
            <p:nvPr/>
          </p:nvSpPr>
          <p:spPr>
            <a:xfrm>
              <a:off x="5181908" y="60171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Franckowiak 2017</a:t>
              </a:r>
            </a:p>
          </p:txBody>
        </p:sp>
        <p:sp>
          <p:nvSpPr>
            <p:cNvPr id="311" name="From SNe hosting relativistic jets…"/>
            <p:cNvSpPr/>
            <p:nvPr/>
          </p:nvSpPr>
          <p:spPr>
            <a:xfrm>
              <a:off x="0" y="7893879"/>
              <a:ext cx="6067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From SNe hosting 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relativistic jets</a:t>
              </a:r>
            </a:p>
            <a:p>
              <a:pPr>
                <a:defRPr sz="2000">
                  <a:solidFill>
                    <a:srgbClr val="000000"/>
                  </a:solidFill>
                </a:defRPr>
              </a:pP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Result from </a:t>
              </a:r>
              <a14:m>
                <m:oMath>
                  <m:r>
                    <a:rPr xmlns:a="http://schemas.openxmlformats.org/drawingml/2006/main" sz="3600" i="1">
                      <a:solidFill>
                        <a:srgbClr val="ED220B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600" i="1">
                      <a:solidFill>
                        <a:srgbClr val="ED220B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a14:m>
              <a:r>
                <a:t> interactions</a:t>
              </a:r>
            </a:p>
            <a:p>
              <a:pPr>
                <a:defRPr sz="2000">
                  <a:solidFill>
                    <a:srgbClr val="000000"/>
                  </a:solidFill>
                </a:defRPr>
              </a:pPr>
            </a:p>
            <a:p>
              <a:pPr>
                <a:defRPr b="1" sz="3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t>Non-thermal</a:t>
              </a:r>
            </a:p>
          </p:txBody>
        </p:sp>
      </p:grpSp>
      <p:sp>
        <p:nvSpPr>
          <p:cNvPr id="313" name="Credit: https://neutrino.physics.iastate.edu/project/dune"/>
          <p:cNvSpPr txBox="1"/>
          <p:nvPr/>
        </p:nvSpPr>
        <p:spPr>
          <a:xfrm>
            <a:off x="687977" y="7382055"/>
            <a:ext cx="774161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Credit: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  <a:r>
              <a:rPr u="sng">
                <a:solidFill>
                  <a:schemeClr val="accent1">
                    <a:lumOff val="-13575"/>
                  </a:schemeClr>
                </a:solidFill>
                <a:hlinkClick r:id="rId6" invalidUrl="" action="" tgtFrame="" tooltip="" history="1" highlightClick="0" endSnd="0"/>
              </a:rPr>
              <a:t>https://neutrino.physics.iastate.edu/project/dune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" grpId="1"/>
      <p:bldP build="whole" bldLvl="1" animBg="1" rev="0" advAuto="0" spid="3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316" name="Why should we study neutrinos?"/>
          <p:cNvSpPr txBox="1"/>
          <p:nvPr>
            <p:ph type="title"/>
          </p:nvPr>
        </p:nvSpPr>
        <p:spPr>
          <a:xfrm>
            <a:off x="1430039" y="1779033"/>
            <a:ext cx="21523922" cy="1433164"/>
          </a:xfrm>
          <a:prstGeom prst="rect">
            <a:avLst/>
          </a:prstGeom>
        </p:spPr>
        <p:txBody>
          <a:bodyPr/>
          <a:lstStyle>
            <a:lvl1pPr>
              <a:defRPr spc="-132" sz="6600">
                <a:solidFill>
                  <a:srgbClr val="929292"/>
                </a:solidFill>
              </a:defRPr>
            </a:lvl1pPr>
          </a:lstStyle>
          <a:p>
            <a:pPr/>
            <a:r>
              <a:t>Why should we study neutrinos?</a:t>
            </a:r>
          </a:p>
        </p:txBody>
      </p:sp>
      <p:sp>
        <p:nvSpPr>
          <p:cNvPr id="317" name="Astrophysical production and detection"/>
          <p:cNvSpPr txBox="1"/>
          <p:nvPr/>
        </p:nvSpPr>
        <p:spPr>
          <a:xfrm>
            <a:off x="1430039" y="3873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Astrophysical production and detection</a:t>
            </a:r>
          </a:p>
        </p:txBody>
      </p:sp>
      <p:sp>
        <p:nvSpPr>
          <p:cNvPr id="318" name="ProtoNS are multi-energy neutrino transients"/>
          <p:cNvSpPr txBox="1"/>
          <p:nvPr/>
        </p:nvSpPr>
        <p:spPr>
          <a:xfrm>
            <a:off x="1430039" y="5969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ProtoNS are multi-energy neutrino transients</a:t>
            </a:r>
          </a:p>
        </p:txBody>
      </p:sp>
      <p:sp>
        <p:nvSpPr>
          <p:cNvPr id="319" name="GeV neutrinos from Galactic SNe (IceCube, KM3NeT, +)"/>
          <p:cNvSpPr txBox="1"/>
          <p:nvPr/>
        </p:nvSpPr>
        <p:spPr>
          <a:xfrm>
            <a:off x="1430039" y="8064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000000"/>
                </a:solidFill>
              </a:defRPr>
            </a:lvl1pPr>
          </a:lstStyle>
          <a:p>
            <a:pPr/>
            <a:r>
              <a:t>GeV neutrinos from Galactic SNe (IceCube, KM3NeT, +)</a:t>
            </a:r>
          </a:p>
        </p:txBody>
      </p:sp>
      <p:sp>
        <p:nvSpPr>
          <p:cNvPr id="320" name="TeV-PeV neutrinos from relativistic jets (IceCube-Gen2)"/>
          <p:cNvSpPr txBox="1"/>
          <p:nvPr/>
        </p:nvSpPr>
        <p:spPr>
          <a:xfrm>
            <a:off x="1430039" y="10160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TeV-PeV neutrinos from relativistic jets (IceCube-Gen2)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Neutrons in PNS wind"/>
          <p:cNvSpPr txBox="1"/>
          <p:nvPr>
            <p:ph type="title"/>
          </p:nvPr>
        </p:nvSpPr>
        <p:spPr>
          <a:xfrm>
            <a:off x="789977" y="696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Neutrons in PNS wind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324" name="Screenshot 2024-02-24 at 21.26.17.png" descr="Screenshot 2024-02-24 at 21.26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124" y="3515627"/>
            <a:ext cx="8222130" cy="7649159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Outflow is naturally neutron-rich from neutrino heating.…"/>
          <p:cNvSpPr txBox="1"/>
          <p:nvPr/>
        </p:nvSpPr>
        <p:spPr>
          <a:xfrm>
            <a:off x="1023983" y="11260275"/>
            <a:ext cx="21502988" cy="2073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spcBef>
                <a:spcPts val="1500"/>
              </a:spcBef>
              <a:defRPr sz="3600">
                <a:solidFill>
                  <a:srgbClr val="000000"/>
                </a:solidFill>
              </a:defRPr>
            </a:pPr>
            <a:r>
              <a:t>Outflow is naturally </a:t>
            </a:r>
            <a:r>
              <a:rPr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neutron-rich</a:t>
            </a:r>
            <a:r>
              <a:t> from neutrino heating.</a:t>
            </a:r>
          </a:p>
          <a:p>
            <a:pPr algn="just">
              <a:defRPr sz="3600">
                <a:solidFill>
                  <a:srgbClr val="000000"/>
                </a:solidFill>
              </a:defRPr>
            </a:pPr>
            <a:r>
              <a:t>More neutrons from </a:t>
            </a:r>
            <a:r>
              <a:rPr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photodisintegration</a:t>
            </a:r>
            <a:r>
              <a:t> of heavy nuclei (depends on electron fraction </a:t>
            </a:r>
            <a14:m>
              <m:oMath>
                <m:sSub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sub>
                </m:sSub>
              </m:oMath>
            </a14:m>
            <a:r>
              <a:t>).</a:t>
            </a:r>
          </a:p>
        </p:txBody>
      </p:sp>
      <p:sp>
        <p:nvSpPr>
          <p:cNvPr id="326" name="Assumption: Spherical neutrino-driven wind (no jets! no beaming!)"/>
          <p:cNvSpPr txBox="1"/>
          <p:nvPr/>
        </p:nvSpPr>
        <p:spPr>
          <a:xfrm>
            <a:off x="763278" y="2422525"/>
            <a:ext cx="14909654" cy="8001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4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Assumption: </a:t>
            </a:r>
            <a:r>
              <a:rPr sz="3600"/>
              <a:t>Spherical neutrino-driven wind (</a:t>
            </a:r>
            <a:r>
              <a:rPr sz="3600">
                <a:latin typeface="Annai MN Regular"/>
                <a:ea typeface="Annai MN Regular"/>
                <a:cs typeface="Annai MN Regular"/>
                <a:sym typeface="Annai MN Regular"/>
              </a:rPr>
              <a:t>no jets! no beaming!</a:t>
            </a:r>
            <a:r>
              <a:rPr sz="3600"/>
              <a:t>)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5593" y="3803721"/>
            <a:ext cx="15685214" cy="7273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Neutron bulk acceleration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Neutron bulk acceleration</a:t>
            </a:r>
          </a:p>
        </p:txBody>
      </p:sp>
      <p:sp>
        <p:nvSpPr>
          <p:cNvPr id="330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331" name="B1e15_P5_Radii.pdf" descr="B1e15_P5_Radii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759" y="2840112"/>
            <a:ext cx="12980182" cy="9735137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is the radius where"/>
          <p:cNvSpPr txBox="1"/>
          <p:nvPr/>
        </p:nvSpPr>
        <p:spPr>
          <a:xfrm>
            <a:off x="12780523" y="5193160"/>
            <a:ext cx="10942198" cy="94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dec</m:t>
                    </m:r>
                  </m:sub>
                </m:sSub>
              </m:oMath>
            </a14:m>
            <a:r>
              <a:t> is the radius where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τ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np</m:t>
                    </m:r>
                  </m:sub>
                </m:sSub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endParaRPr>
              <a:solidFill>
                <a:srgbClr val="EE220C"/>
              </a:solidFill>
            </a:endParaRPr>
          </a:p>
        </p:txBody>
      </p:sp>
      <p:sp>
        <p:nvSpPr>
          <p:cNvPr id="333" name="Line"/>
          <p:cNvSpPr/>
          <p:nvPr/>
        </p:nvSpPr>
        <p:spPr>
          <a:xfrm flipV="1">
            <a:off x="5808394" y="6240895"/>
            <a:ext cx="603320" cy="1222972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4" name="Neutrons now decouple behind the wind radius"/>
          <p:cNvSpPr txBox="1"/>
          <p:nvPr/>
        </p:nvSpPr>
        <p:spPr>
          <a:xfrm>
            <a:off x="3849342" y="7540756"/>
            <a:ext cx="359691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Neutrons now decouple behind the wind radius</a:t>
            </a:r>
          </a:p>
        </p:txBody>
      </p:sp>
      <p:sp>
        <p:nvSpPr>
          <p:cNvPr id="335" name="If  , neutrons stop accelerating"/>
          <p:cNvSpPr txBox="1"/>
          <p:nvPr/>
        </p:nvSpPr>
        <p:spPr>
          <a:xfrm>
            <a:off x="13424548" y="6343002"/>
            <a:ext cx="9300827" cy="853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  <a:r>
              <a:t>If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dec</m:t>
                    </m:r>
                  </m:sub>
                </m:sSub>
              </m:oMath>
            </a14:m>
            <a:r>
              <a:t>, neutrons stop accelerating</a:t>
            </a:r>
          </a:p>
        </p:txBody>
      </p:sp>
      <p:sp>
        <p:nvSpPr>
          <p:cNvPr id="336" name="production via   inelastic collisions  .…"/>
          <p:cNvSpPr txBox="1"/>
          <p:nvPr/>
        </p:nvSpPr>
        <p:spPr>
          <a:xfrm>
            <a:off x="12769901" y="3258286"/>
            <a:ext cx="11316764" cy="129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sz="4000">
                <a:solidFill>
                  <a:srgbClr val="000000"/>
                </a:solidFill>
              </a:defRPr>
            </a:pP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t> production via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  <a:r>
              <a:t>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inelastic collisions </a:t>
            </a:r>
            <a14:m>
              <m:oMath>
                <m:r>
                  <m:rPr>
                    <m:sty m:val="p"/>
                  </m:rP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Γ</m:t>
                </m:r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1.4</m:t>
                </m:r>
              </m:oMath>
            </a14:m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.</a:t>
            </a:r>
          </a:p>
          <a:p>
            <a:pPr algn="just">
              <a:defRPr sz="3000">
                <a:solidFill>
                  <a:schemeClr val="accent1">
                    <a:lumOff val="-13575"/>
                  </a:schemeClr>
                </a:solidFill>
              </a:defRPr>
            </a:pPr>
            <a:r>
              <a:t>(e.g., Bahcall &amp; Mészáros 2000, Murase et al. 2013)</a:t>
            </a:r>
          </a:p>
        </p:txBody>
      </p:sp>
      <p:grpSp>
        <p:nvGrpSpPr>
          <p:cNvPr id="339" name="Does not involve particle acceleration mechanisms (only use  )…"/>
          <p:cNvGrpSpPr/>
          <p:nvPr/>
        </p:nvGrpSpPr>
        <p:grpSpPr>
          <a:xfrm>
            <a:off x="13275158" y="7919401"/>
            <a:ext cx="10306250" cy="3561557"/>
            <a:chOff x="0" y="0"/>
            <a:chExt cx="10306248" cy="3561556"/>
          </a:xfrm>
        </p:grpSpPr>
        <p:sp>
          <p:nvSpPr>
            <p:cNvPr id="338" name="Does not involve particle acceleration mechanisms (only use  )…"/>
            <p:cNvSpPr/>
            <p:nvPr/>
          </p:nvSpPr>
          <p:spPr>
            <a:xfrm>
              <a:off x="38100" y="38100"/>
              <a:ext cx="10230049" cy="3485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4000">
                  <a:solidFill>
                    <a:schemeClr val="accent5">
                      <a:lumOff val="-29866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Does not involve particle acceleration mechanisms (only use </a:t>
              </a:r>
              <a14:m>
                <m:oMath>
                  <m:limUpp>
                    <m:e>
                      <m:r>
                        <a:rPr xmlns:a="http://schemas.openxmlformats.org/drawingml/2006/main" sz="48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lim>
                      <m:r>
                        <a:rPr xmlns:a="http://schemas.openxmlformats.org/drawingml/2006/main" sz="48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</m:lim>
                  </m:limUpp>
                </m:oMath>
              </a14:m>
              <a:r>
                <a:t>)</a:t>
              </a:r>
            </a:p>
            <a:p>
              <a:pPr defTabSz="825500">
                <a:defRPr sz="3000">
                  <a:solidFill>
                    <a:schemeClr val="accent5">
                      <a:lumOff val="-29866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defTabSz="825500">
                <a:defRPr sz="4000">
                  <a:solidFill>
                    <a:schemeClr val="accent5">
                      <a:lumOff val="-29866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14:m>
                <m:oMath>
                  <m:r>
                    <a:rPr xmlns:a="http://schemas.openxmlformats.org/drawingml/2006/main" sz="4800" i="1">
                      <a:solidFill>
                        <a:srgbClr val="B41700"/>
                      </a:solidFill>
                      <a:latin typeface="Cambria Math" panose="02040503050406030204" pitchFamily="18" charset="0"/>
                    </a:rPr>
                    <m:t>π</m:t>
                  </m:r>
                </m:oMath>
              </a14:m>
              <a:r>
                <a:t> production is </a:t>
              </a:r>
              <a:r>
                <a:rPr i="1">
                  <a:latin typeface="+mn-lt"/>
                  <a:ea typeface="+mn-ea"/>
                  <a:cs typeface="+mn-cs"/>
                  <a:sym typeface="Helvetica Neue"/>
                </a:rPr>
                <a:t>guaranteed</a:t>
              </a:r>
              <a:r>
                <a:t> if relativistic neutrons are present</a:t>
              </a:r>
            </a:p>
            <a:p>
              <a:pPr defTabSz="825500">
                <a:defRPr sz="4000">
                  <a:solidFill>
                    <a:schemeClr val="accent5">
                      <a:lumOff val="-29866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37" name="Does not involve particle acceleration mechanisms (only use  )… Does not involve particle acceleration mechanisms (only use  Equation ) Equation  production is guaranteed if relativistic neutrons are present" descr="Does not involve particle acceleration mechanisms (only use  )… Does not involve particle acceleration mechanisms (only use  Equation ) Equation  production is guaranteed if relativistic neutrons are present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06249" cy="3561557"/>
            </a:xfrm>
            <a:prstGeom prst="rect">
              <a:avLst/>
            </a:prstGeom>
            <a:effectLst/>
          </p:spPr>
        </p:pic>
      </p:grpSp>
      <p:sp>
        <p:nvSpPr>
          <p:cNvPr id="340" name="drops drastically"/>
          <p:cNvSpPr txBox="1"/>
          <p:nvPr/>
        </p:nvSpPr>
        <p:spPr>
          <a:xfrm>
            <a:off x="8471070" y="9025445"/>
            <a:ext cx="2920660" cy="540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14:m>
              <m:oMath>
                <m:limUpp>
                  <m:e>
                    <m:r>
                      <a:rPr xmlns:a="http://schemas.openxmlformats.org/drawingml/2006/main" sz="28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lim>
                    <m:r>
                      <a:rPr xmlns:a="http://schemas.openxmlformats.org/drawingml/2006/main" sz="28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</m:oMath>
            </a14:m>
            <a:r>
              <a:t> drops drastically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1"/>
      <p:bldP build="whole" bldLvl="1" animBg="1" rev="0" advAuto="0" spid="333" grpId="3"/>
      <p:bldP build="whole" bldLvl="1" animBg="1" rev="0" advAuto="0" spid="334" grpId="4"/>
      <p:bldP build="whole" bldLvl="1" animBg="1" rev="0" advAuto="0" spid="339" grpId="5"/>
      <p:bldP build="whole" bldLvl="1" animBg="1" rev="0" advAuto="0" spid="33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Luminosities.pdf" descr="Luminositi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380" y="2707639"/>
            <a:ext cx="13828459" cy="10371346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Quasi-thermal neutrino production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Quasi-thermal neutrino production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345" name="Neutron kinetic luminosity:…"/>
          <p:cNvSpPr txBox="1"/>
          <p:nvPr/>
        </p:nvSpPr>
        <p:spPr>
          <a:xfrm>
            <a:off x="13565517" y="4132226"/>
            <a:ext cx="10521111" cy="2698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just"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Neutron kinetic luminosity: </a:t>
            </a:r>
            <a14:m>
              <m:oMath>
                <m:sSub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limUpp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lim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  <m:sSup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e>
                  <m:sup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</a:p>
          <a:p>
            <a:pPr lvl="1" algn="just">
              <a:defRPr sz="3600">
                <a:solidFill>
                  <a:srgbClr val="000000"/>
                </a:solidFill>
              </a:defRPr>
            </a:pPr>
            <a:r>
              <a:t>(assume </a:t>
            </a:r>
            <a14:m>
              <m:oMath>
                <m:sSub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0.5</m:t>
                </m:r>
              </m:oMath>
            </a14:m>
            <a:r>
              <a:t>)</a:t>
            </a:r>
          </a:p>
          <a:p>
            <a:pPr lvl="1" algn="just">
              <a:defRPr sz="3600">
                <a:solidFill>
                  <a:srgbClr val="000000"/>
                </a:solidFill>
              </a:defRPr>
            </a:pPr>
          </a:p>
          <a:p>
            <a:pPr marL="457200" indent="-457200" algn="just"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14:m>
              <m:oMath>
                <m:limUpp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lim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</m:oMath>
            </a14:m>
            <a:r>
              <a:t> (and </a:t>
            </a:r>
            <a14:m>
              <m:oMath>
                <m:sSub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</m:oMath>
            </a14:m>
            <a:r>
              <a:t>) drops quickly after </a:t>
            </a:r>
            <a14:m>
              <m:oMath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70</m:t>
                </m:r>
              </m:oMath>
            </a14:m>
            <a:r>
              <a:t> s</a:t>
            </a:r>
          </a:p>
        </p:txBody>
      </p:sp>
      <p:grpSp>
        <p:nvGrpSpPr>
          <p:cNvPr id="348" name="Group"/>
          <p:cNvGrpSpPr/>
          <p:nvPr/>
        </p:nvGrpSpPr>
        <p:grpSpPr>
          <a:xfrm>
            <a:off x="1787679" y="3525677"/>
            <a:ext cx="4601612" cy="2343653"/>
            <a:chOff x="0" y="0"/>
            <a:chExt cx="4601611" cy="2343652"/>
          </a:xfrm>
        </p:grpSpPr>
        <p:sp>
          <p:nvSpPr>
            <p:cNvPr id="346" name="Oval"/>
            <p:cNvSpPr/>
            <p:nvPr/>
          </p:nvSpPr>
          <p:spPr>
            <a:xfrm rot="20649435">
              <a:off x="43076" y="598429"/>
              <a:ext cx="4515460" cy="943869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7" name="PNS contraction"/>
            <p:cNvSpPr txBox="1"/>
            <p:nvPr/>
          </p:nvSpPr>
          <p:spPr>
            <a:xfrm>
              <a:off x="392097" y="1882593"/>
              <a:ext cx="2496618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PNS contraction</a:t>
              </a:r>
            </a:p>
          </p:txBody>
        </p:sp>
      </p:grpSp>
      <p:grpSp>
        <p:nvGrpSpPr>
          <p:cNvPr id="351" name="Group"/>
          <p:cNvGrpSpPr/>
          <p:nvPr/>
        </p:nvGrpSpPr>
        <p:grpSpPr>
          <a:xfrm>
            <a:off x="5537200" y="4277708"/>
            <a:ext cx="1422401" cy="2402492"/>
            <a:chOff x="982370" y="0"/>
            <a:chExt cx="1422400" cy="2402491"/>
          </a:xfrm>
        </p:grpSpPr>
        <p:sp>
          <p:nvSpPr>
            <p:cNvPr id="349" name="Oval"/>
            <p:cNvSpPr/>
            <p:nvPr/>
          </p:nvSpPr>
          <p:spPr>
            <a:xfrm>
              <a:off x="982370" y="0"/>
              <a:ext cx="718742" cy="712590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0" name="Wind becomes…"/>
            <p:cNvSpPr/>
            <p:nvPr/>
          </p:nvSpPr>
          <p:spPr>
            <a:xfrm>
              <a:off x="1134770" y="113249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/>
              </a:pPr>
              <a:r>
                <a:t>Wind becomes</a:t>
              </a:r>
            </a:p>
            <a:p>
              <a:pPr>
                <a:defRPr b="1"/>
              </a:pPr>
              <a:r>
                <a:t>relativistic</a:t>
              </a:r>
            </a:p>
          </p:txBody>
        </p:sp>
      </p:grpSp>
      <p:grpSp>
        <p:nvGrpSpPr>
          <p:cNvPr id="354" name="Group"/>
          <p:cNvGrpSpPr/>
          <p:nvPr/>
        </p:nvGrpSpPr>
        <p:grpSpPr>
          <a:xfrm>
            <a:off x="8990279" y="4282823"/>
            <a:ext cx="4601612" cy="2397378"/>
            <a:chOff x="0" y="0"/>
            <a:chExt cx="4601611" cy="2397376"/>
          </a:xfrm>
        </p:grpSpPr>
        <p:sp>
          <p:nvSpPr>
            <p:cNvPr id="352" name="Line"/>
            <p:cNvSpPr/>
            <p:nvPr/>
          </p:nvSpPr>
          <p:spPr>
            <a:xfrm flipV="1">
              <a:off x="1063325" y="1127376"/>
              <a:ext cx="1" cy="127000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53" name="Neutrinos carry a smaller neutron energy fraction"/>
            <p:cNvSpPr txBox="1"/>
            <p:nvPr/>
          </p:nvSpPr>
          <p:spPr>
            <a:xfrm>
              <a:off x="0" y="0"/>
              <a:ext cx="4601612" cy="829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Neutrinos carry a smaller neutron energy fraction</a:t>
              </a:r>
            </a:p>
          </p:txBody>
        </p:sp>
      </p:grpSp>
      <p:sp>
        <p:nvSpPr>
          <p:cNvPr id="355" name="For weaker   fields, the wind takes   s to become relativistic…"/>
          <p:cNvSpPr txBox="1"/>
          <p:nvPr/>
        </p:nvSpPr>
        <p:spPr>
          <a:xfrm>
            <a:off x="13565517" y="7706806"/>
            <a:ext cx="10521111" cy="3585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just"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For weaker </a:t>
            </a:r>
            <a14:m>
              <m:oMath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fields, the wind takes </a:t>
            </a:r>
            <a14:m>
              <m:oMath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</m:t>
                </m:r>
              </m:oMath>
            </a14:m>
            <a:r>
              <a:t> s to become relativistic</a:t>
            </a:r>
          </a:p>
          <a:p>
            <a:pPr algn="just">
              <a:defRPr sz="3600">
                <a:solidFill>
                  <a:srgbClr val="000000"/>
                </a:solidFill>
              </a:defRPr>
            </a:pPr>
          </a:p>
          <a:p>
            <a:pPr marL="457200" indent="-457200" algn="just">
              <a:buSzPct val="123000"/>
              <a:buChar char="•"/>
              <a:defRPr sz="36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14:m>
              <m:oMath>
                <m:r>
                  <a:rPr xmlns:a="http://schemas.openxmlformats.org/drawingml/2006/main" sz="4300" i="1">
                    <a:solidFill>
                      <a:srgbClr val="017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4300" i="1">
                    <a:solidFill>
                      <a:srgbClr val="017000"/>
                    </a:solidFill>
                    <a:latin typeface="Cambria Math" panose="02040503050406030204" pitchFamily="18" charset="0"/>
                  </a:rPr>
                  <m:t>10</m:t>
                </m:r>
                <m:r>
                  <a:rPr xmlns:a="http://schemas.openxmlformats.org/drawingml/2006/main" sz="4300" i="1">
                    <a:solidFill>
                      <a:srgbClr val="017000"/>
                    </a:solidFill>
                    <a:latin typeface="Cambria Math" panose="02040503050406030204" pitchFamily="18" charset="0"/>
                  </a:rPr>
                  <m:t>%</m:t>
                </m:r>
              </m:oMath>
            </a14:m>
            <a:r>
              <a:t>of the neutron energy goes to neutrinos for neutrons close to production threshold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2"/>
      <p:bldP build="whole" bldLvl="1" animBg="1" rev="0" advAuto="0" spid="348" grpId="1"/>
      <p:bldP build="whole" bldLvl="1" animBg="1" rev="0" advAuto="0" spid="355" grpId="4"/>
      <p:bldP build="whole" bldLvl="1" animBg="1" rev="0" advAuto="0" spid="354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Fluxes_FixedBDip.pdf" descr="Fluxes_FixedBDi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0" y="3596222"/>
            <a:ext cx="121920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Fluxes_FixedP0.png" descr="Fluxes_FixedP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8809" y="3596222"/>
            <a:ext cx="12192001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Quasi-thermal neutrinos (  kpc)"/>
          <p:cNvSpPr txBox="1"/>
          <p:nvPr>
            <p:ph type="title"/>
          </p:nvPr>
        </p:nvSpPr>
        <p:spPr>
          <a:xfrm>
            <a:off x="611389" y="696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Quasi-thermal neutrinos (</a:t>
            </a:r>
            <a14:m>
              <m:oMath>
                <m:r>
                  <a:rPr xmlns:a="http://schemas.openxmlformats.org/drawingml/2006/main" sz="8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8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8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 kpc)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361" name="Neutrons do not reach pion production threshold for   ms and   G"/>
          <p:cNvSpPr txBox="1"/>
          <p:nvPr/>
        </p:nvSpPr>
        <p:spPr>
          <a:xfrm>
            <a:off x="16451816" y="6754821"/>
            <a:ext cx="6782242" cy="97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Neutrons do not reach pion production threshold for </a:t>
            </a:r>
            <a14:m>
              <m:oMath>
                <m:sSub>
                  <m:e>
                    <m:r>
                      <a:rPr xmlns:a="http://schemas.openxmlformats.org/drawingml/2006/main" sz="2850" i="1">
                        <a:solidFill>
                          <a:srgbClr val="017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2850" i="1">
                        <a:solidFill>
                          <a:srgbClr val="01700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850" i="1">
                    <a:solidFill>
                      <a:srgbClr val="017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850" i="1">
                    <a:solidFill>
                      <a:srgbClr val="017000"/>
                    </a:solidFill>
                    <a:latin typeface="Cambria Math" panose="02040503050406030204" pitchFamily="18" charset="0"/>
                  </a:rPr>
                  <m:t>5</m:t>
                </m:r>
              </m:oMath>
            </a14:m>
            <a:r>
              <a:t> ms and </a:t>
            </a:r>
            <a14:m>
              <m:oMath>
                <m:sSub>
                  <m:e>
                    <m:r>
                      <a:rPr xmlns:a="http://schemas.openxmlformats.org/drawingml/2006/main" sz="2850" i="1">
                        <a:solidFill>
                          <a:srgbClr val="017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2850" i="1">
                        <a:solidFill>
                          <a:srgbClr val="017000"/>
                        </a:solidFill>
                        <a:latin typeface="Cambria Math" panose="02040503050406030204" pitchFamily="18" charset="0"/>
                      </a:rPr>
                      <m:t>dip</m:t>
                    </m:r>
                  </m:sub>
                </m:sSub>
                <m:r>
                  <a:rPr xmlns:a="http://schemas.openxmlformats.org/drawingml/2006/main" sz="2850" i="1">
                    <a:solidFill>
                      <a:srgbClr val="017000"/>
                    </a:solidFill>
                    <a:latin typeface="Cambria Math" panose="02040503050406030204" pitchFamily="18" charset="0"/>
                  </a:rPr>
                  <m:t>=</m:t>
                </m:r>
                <m:sSup>
                  <m:e>
                    <m:r>
                      <a:rPr xmlns:a="http://schemas.openxmlformats.org/drawingml/2006/main" sz="2850" i="1">
                        <a:solidFill>
                          <a:srgbClr val="017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2850" i="1">
                        <a:solidFill>
                          <a:srgbClr val="017000"/>
                        </a:solidFill>
                        <a:latin typeface="Cambria Math" panose="02040503050406030204" pitchFamily="18" charset="0"/>
                      </a:rPr>
                      <m:t>13</m:t>
                    </m:r>
                  </m:sup>
                </m:sSup>
              </m:oMath>
            </a14:m>
            <a:r>
              <a:t> G </a:t>
            </a:r>
            <a:endParaRPr>
              <a:solidFill>
                <a:srgbClr val="017100"/>
              </a:solidFill>
            </a:endParaRPr>
          </a:p>
        </p:txBody>
      </p:sp>
      <p:sp>
        <p:nvSpPr>
          <p:cNvPr id="362" name="More energetic configurations achieve a larger maximum energy"/>
          <p:cNvSpPr txBox="1"/>
          <p:nvPr/>
        </p:nvSpPr>
        <p:spPr>
          <a:xfrm>
            <a:off x="1851560" y="10171631"/>
            <a:ext cx="4719615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More energetic configurations achieve a larger maximum energy</a:t>
            </a:r>
          </a:p>
        </p:txBody>
      </p:sp>
      <p:sp>
        <p:nvSpPr>
          <p:cNvPr id="363" name="Carpio, MB, Murase et al. (2023)"/>
          <p:cNvSpPr txBox="1"/>
          <p:nvPr/>
        </p:nvSpPr>
        <p:spPr>
          <a:xfrm>
            <a:off x="8800879" y="12911522"/>
            <a:ext cx="6782242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Carpio, MB, Murase et al. (2023)</a:t>
            </a:r>
          </a:p>
        </p:txBody>
      </p:sp>
      <p:sp>
        <p:nvSpPr>
          <p:cNvPr id="364" name="Higher energy than (thermal) MeV SNe neutrinos, but less energetic than TeV-PeV non-thermal neutrinos."/>
          <p:cNvSpPr txBox="1"/>
          <p:nvPr/>
        </p:nvSpPr>
        <p:spPr>
          <a:xfrm>
            <a:off x="792586" y="2767777"/>
            <a:ext cx="22477439" cy="659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2438400">
              <a:lnSpc>
                <a:spcPct val="90000"/>
              </a:lnSpc>
              <a:defRPr sz="3750">
                <a:solidFill>
                  <a:srgbClr val="000000"/>
                </a:solidFill>
              </a:defRPr>
            </a:lvl1pPr>
          </a:lstStyle>
          <a:p>
            <a:pPr/>
            <a:r>
              <a:t>Higher energy than (thermal) MeV SNe neutrinos, but less energetic than TeV-PeV non-thermal neutrinos.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Fluxes_FixedBDip.pdf" descr="Fluxes_FixedBDi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5650" y="4551953"/>
            <a:ext cx="12192001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Quasithermal neutrinos (  kpc)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Quasithermal neutrinos (</a:t>
            </a:r>
            <a14:m>
              <m:oMath>
                <m:r>
                  <a:rPr xmlns:a="http://schemas.openxmlformats.org/drawingml/2006/main" sz="9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9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9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 kpc)</a:t>
            </a:r>
          </a:p>
        </p:txBody>
      </p:sp>
      <p:sp>
        <p:nvSpPr>
          <p:cNvPr id="368" name="Slide Number"/>
          <p:cNvSpPr txBox="1"/>
          <p:nvPr>
            <p:ph type="sldNum" sz="quarter" idx="2"/>
          </p:nvPr>
        </p:nvSpPr>
        <p:spPr>
          <a:xfrm>
            <a:off x="23727714" y="13044537"/>
            <a:ext cx="423292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369" name="More energetic configurations achieve a larger maximum energy"/>
          <p:cNvSpPr txBox="1"/>
          <p:nvPr/>
        </p:nvSpPr>
        <p:spPr>
          <a:xfrm>
            <a:off x="14163147" y="11217507"/>
            <a:ext cx="4973616" cy="86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More energetic configurations achieve a larger maximum energy</a:t>
            </a:r>
          </a:p>
        </p:txBody>
      </p:sp>
      <p:pic>
        <p:nvPicPr>
          <p:cNvPr id="370" name="Luminosities.pdf" descr="Luminositi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3650" y="4551953"/>
            <a:ext cx="12192000" cy="914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" name="Group"/>
          <p:cNvGrpSpPr/>
          <p:nvPr/>
        </p:nvGrpSpPr>
        <p:grpSpPr>
          <a:xfrm>
            <a:off x="1645904" y="5267538"/>
            <a:ext cx="3764484" cy="1990183"/>
            <a:chOff x="0" y="0"/>
            <a:chExt cx="3764483" cy="1990182"/>
          </a:xfrm>
        </p:grpSpPr>
        <p:sp>
          <p:nvSpPr>
            <p:cNvPr id="371" name="Shape"/>
            <p:cNvSpPr/>
            <p:nvPr/>
          </p:nvSpPr>
          <p:spPr>
            <a:xfrm rot="20283825">
              <a:off x="-24080" y="679316"/>
              <a:ext cx="3752819" cy="59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5" h="18986" fill="norm" stroke="1" extrusionOk="0">
                  <a:moveTo>
                    <a:pt x="16640" y="5651"/>
                  </a:moveTo>
                  <a:cubicBezTo>
                    <a:pt x="20519" y="10444"/>
                    <a:pt x="20602" y="16050"/>
                    <a:pt x="16825" y="18171"/>
                  </a:cubicBezTo>
                  <a:cubicBezTo>
                    <a:pt x="13049" y="20293"/>
                    <a:pt x="6843" y="18128"/>
                    <a:pt x="2964" y="13335"/>
                  </a:cubicBezTo>
                  <a:cubicBezTo>
                    <a:pt x="-915" y="8542"/>
                    <a:pt x="-998" y="2936"/>
                    <a:pt x="2779" y="815"/>
                  </a:cubicBezTo>
                  <a:cubicBezTo>
                    <a:pt x="6555" y="-1307"/>
                    <a:pt x="12761" y="858"/>
                    <a:pt x="16640" y="5651"/>
                  </a:cubicBez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2" name="PNS contraction"/>
            <p:cNvSpPr txBox="1"/>
            <p:nvPr/>
          </p:nvSpPr>
          <p:spPr>
            <a:xfrm>
              <a:off x="277851" y="1547469"/>
              <a:ext cx="3486633" cy="442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/>
              </a:lvl1pPr>
            </a:lstStyle>
            <a:p>
              <a:pPr/>
              <a:r>
                <a:t>PNS contraction</a:t>
              </a:r>
            </a:p>
          </p:txBody>
        </p:sp>
      </p:grpSp>
      <p:sp>
        <p:nvSpPr>
          <p:cNvPr id="374" name="Luminosities"/>
          <p:cNvSpPr txBox="1"/>
          <p:nvPr/>
        </p:nvSpPr>
        <p:spPr>
          <a:xfrm>
            <a:off x="4812052" y="3987960"/>
            <a:ext cx="3299521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Luminosities</a:t>
            </a:r>
          </a:p>
        </p:txBody>
      </p:sp>
      <p:sp>
        <p:nvSpPr>
          <p:cNvPr id="375" name="Neutrino fluence"/>
          <p:cNvSpPr txBox="1"/>
          <p:nvPr/>
        </p:nvSpPr>
        <p:spPr>
          <a:xfrm>
            <a:off x="16530969" y="3987960"/>
            <a:ext cx="4381203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Neutrino fluence</a:t>
            </a:r>
          </a:p>
        </p:txBody>
      </p:sp>
      <p:sp>
        <p:nvSpPr>
          <p:cNvPr id="376" name="Higher energy than (thermal) MeV SNe neutrinos, but less energetic than TeV-PeV non-thermal neutrinos."/>
          <p:cNvSpPr txBox="1"/>
          <p:nvPr/>
        </p:nvSpPr>
        <p:spPr>
          <a:xfrm>
            <a:off x="792586" y="2767777"/>
            <a:ext cx="22477439" cy="659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2438400">
              <a:lnSpc>
                <a:spcPct val="90000"/>
              </a:lnSpc>
              <a:defRPr sz="3750">
                <a:solidFill>
                  <a:srgbClr val="000000"/>
                </a:solidFill>
              </a:defRPr>
            </a:lvl1pPr>
          </a:lstStyle>
          <a:p>
            <a:pPr/>
            <a:r>
              <a:t>Higher energy than (thermal) MeV SNe neutrinos, but less energetic than TeV-PeV non-thermal neutrinos.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2"/>
      <p:bldP build="whole" bldLvl="1" animBg="1" rev="0" advAuto="0" spid="37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23738192" y="13044537"/>
            <a:ext cx="402337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168" name="Why should we study neutrinos?"/>
          <p:cNvSpPr txBox="1"/>
          <p:nvPr>
            <p:ph type="title"/>
          </p:nvPr>
        </p:nvSpPr>
        <p:spPr>
          <a:xfrm>
            <a:off x="1430039" y="1779033"/>
            <a:ext cx="21523922" cy="1433164"/>
          </a:xfrm>
          <a:prstGeom prst="rect">
            <a:avLst/>
          </a:prstGeom>
        </p:spPr>
        <p:txBody>
          <a:bodyPr/>
          <a:lstStyle>
            <a:lvl1pPr>
              <a:defRPr spc="-132" sz="6600"/>
            </a:lvl1pPr>
          </a:lstStyle>
          <a:p>
            <a:pPr/>
            <a:r>
              <a:t>Why should we study neutrinos?</a:t>
            </a:r>
          </a:p>
        </p:txBody>
      </p:sp>
      <p:sp>
        <p:nvSpPr>
          <p:cNvPr id="169" name="Astrophysical production and detection"/>
          <p:cNvSpPr txBox="1"/>
          <p:nvPr/>
        </p:nvSpPr>
        <p:spPr>
          <a:xfrm>
            <a:off x="1430039" y="3873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Astrophysical production and detection</a:t>
            </a:r>
          </a:p>
        </p:txBody>
      </p:sp>
      <p:sp>
        <p:nvSpPr>
          <p:cNvPr id="170" name="ProtoNS are multi-energy neutrino transients"/>
          <p:cNvSpPr txBox="1"/>
          <p:nvPr/>
        </p:nvSpPr>
        <p:spPr>
          <a:xfrm>
            <a:off x="1430039" y="5969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ProtoNS are multi-energy neutrino transients</a:t>
            </a:r>
          </a:p>
        </p:txBody>
      </p:sp>
      <p:sp>
        <p:nvSpPr>
          <p:cNvPr id="171" name="GeV neutrinos from Galactic SNe (IceCube, KM3NeT, +)"/>
          <p:cNvSpPr txBox="1"/>
          <p:nvPr/>
        </p:nvSpPr>
        <p:spPr>
          <a:xfrm>
            <a:off x="1430039" y="8064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GeV neutrinos from Galactic SNe (IceCube, KM3NeT, +)</a:t>
            </a:r>
          </a:p>
        </p:txBody>
      </p:sp>
      <p:sp>
        <p:nvSpPr>
          <p:cNvPr id="172" name="TeV-PeV neutrinos from relativistic jets (IceCube-Gen2)"/>
          <p:cNvSpPr txBox="1"/>
          <p:nvPr/>
        </p:nvSpPr>
        <p:spPr>
          <a:xfrm>
            <a:off x="1430039" y="10160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TeV-PeV neutrinos from relativistic jets (IceCube-Gen2)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roup"/>
          <p:cNvGrpSpPr/>
          <p:nvPr/>
        </p:nvGrpSpPr>
        <p:grpSpPr>
          <a:xfrm>
            <a:off x="-455175" y="3011948"/>
            <a:ext cx="14214850" cy="10153465"/>
            <a:chOff x="0" y="0"/>
            <a:chExt cx="14214848" cy="10153463"/>
          </a:xfrm>
        </p:grpSpPr>
        <p:pic>
          <p:nvPicPr>
            <p:cNvPr id="378" name="ContourEvents.pdf" descr="ContourEvents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214849" cy="10153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9" name="Text"/>
            <p:cNvSpPr txBox="1"/>
            <p:nvPr/>
          </p:nvSpPr>
          <p:spPr>
            <a:xfrm rot="16200000">
              <a:off x="12254134" y="4275992"/>
              <a:ext cx="2116032" cy="5920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700">
                  <a:solidFill>
                    <a:srgbClr val="000000"/>
                  </a:solidFill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m:rPr>
                        <m:sty m:val="p"/>
                      </m:rPr>
                      <a:rPr xmlns:a="http://schemas.openxmlformats.org/drawingml/2006/main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xmlns:a="http://schemas.openxmlformats.org/drawingml/2006/main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cr m:val="script"/>
                      </m:rPr>
                      <a:rPr xmlns:a="http://schemas.openxmlformats.org/drawingml/2006/main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</p:grpSp>
      <p:sp>
        <p:nvSpPr>
          <p:cNvPr id="381" name="Detection prospects for SNe at   kpc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Detection prospects for SNe at </a:t>
            </a:r>
            <a14:m>
              <m:oMath>
                <m:r>
                  <a:rPr xmlns:a="http://schemas.openxmlformats.org/drawingml/2006/main" sz="8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8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8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 kpc</a:t>
            </a:r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383" name="Three detectors for GeV neutrinos:…"/>
          <p:cNvSpPr txBox="1"/>
          <p:nvPr/>
        </p:nvSpPr>
        <p:spPr>
          <a:xfrm>
            <a:off x="13588085" y="3629422"/>
            <a:ext cx="10377064" cy="6457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4000">
                <a:solidFill>
                  <a:srgbClr val="000000"/>
                </a:solidFill>
              </a:defRPr>
            </a:pPr>
            <a:r>
              <a:t>Three detectors for GeV neutrinos:</a:t>
            </a:r>
          </a:p>
          <a:p>
            <a:pPr marL="304800" indent="-304800" algn="just">
              <a:lnSpc>
                <a:spcPct val="120000"/>
              </a:lnSpc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t>Hyper-Kamiokande</a:t>
            </a:r>
          </a:p>
          <a:p>
            <a:pPr marL="304800" indent="-304800" algn="just">
              <a:lnSpc>
                <a:spcPct val="120000"/>
              </a:lnSpc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t>IceCube-Upgrade</a:t>
            </a:r>
          </a:p>
          <a:p>
            <a:pPr marL="304800" indent="-304800" algn="just">
              <a:lnSpc>
                <a:spcPct val="120000"/>
              </a:lnSpc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t>KM3NeT-ORCA</a:t>
            </a:r>
          </a:p>
          <a:p>
            <a:pPr algn="just">
              <a:defRPr sz="3000">
                <a:solidFill>
                  <a:srgbClr val="000000"/>
                </a:solidFill>
              </a:defRPr>
            </a:pPr>
          </a:p>
          <a:p>
            <a:pPr algn="just">
              <a:defRPr sz="4000">
                <a:solidFill>
                  <a:srgbClr val="000000"/>
                </a:solidFill>
              </a:defRPr>
            </a:pPr>
            <a:r>
              <a:t>We calculate the number of &gt;100 MeV neutrino events </a:t>
            </a:r>
            <a14:m>
              <m:oMath>
                <m:r>
                  <m:rPr>
                    <m:scr m:val="script"/>
                  </m:rP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within a 70 seconds time window for Hyper-K.</a:t>
            </a:r>
          </a:p>
          <a:p>
            <a:pPr algn="just">
              <a:defRPr sz="3000">
                <a:solidFill>
                  <a:srgbClr val="000000"/>
                </a:solidFill>
              </a:defRPr>
            </a:pPr>
          </a:p>
          <a:p>
            <a:pPr algn="just">
              <a:defRPr sz="4000">
                <a:solidFill>
                  <a:srgbClr val="000000"/>
                </a:solidFill>
              </a:defRPr>
            </a:pPr>
            <a:r>
              <a:t>Main background is atmospheric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s</a:t>
            </a:r>
          </a:p>
        </p:txBody>
      </p:sp>
      <p:sp>
        <p:nvSpPr>
          <p:cNvPr id="384" name="is the Feldman-Cousins upper limit for the expected 0.27 background atmospheric neutrino events"/>
          <p:cNvSpPr txBox="1"/>
          <p:nvPr/>
        </p:nvSpPr>
        <p:spPr>
          <a:xfrm>
            <a:off x="13663057" y="10410680"/>
            <a:ext cx="10227119" cy="1768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0433FF"/>
                </a:solidFill>
              </a:defRPr>
            </a:pPr>
            <a14:m>
              <m:oMath>
                <m:r>
                  <m:rPr>
                    <m:scr m:val="script"/>
                  </m:rPr>
                  <a:rPr xmlns:a="http://schemas.openxmlformats.org/drawingml/2006/main" sz="42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42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2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2.51</m:t>
                </m:r>
              </m:oMath>
            </a14:m>
            <a:r>
              <a:t> is the Feldman-Cousins upper limit for the expected 0.27 background atmospheric neutrino events</a:t>
            </a:r>
          </a:p>
        </p:txBody>
      </p:sp>
      <p:sp>
        <p:nvSpPr>
          <p:cNvPr id="385" name="Number of events in Hyper-K"/>
          <p:cNvSpPr txBox="1"/>
          <p:nvPr/>
        </p:nvSpPr>
        <p:spPr>
          <a:xfrm>
            <a:off x="3172230" y="2914364"/>
            <a:ext cx="6756839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800">
                <a:solidFill>
                  <a:srgbClr val="000000"/>
                </a:solidFill>
              </a:defRPr>
            </a:lvl1pPr>
          </a:lstStyle>
          <a:p>
            <a:pPr/>
            <a:r>
              <a:t>Number of events in Hyper-K</a:t>
            </a:r>
          </a:p>
        </p:txBody>
      </p:sp>
      <p:sp>
        <p:nvSpPr>
          <p:cNvPr id="386" name="Carpio, MB, Murase et al. (2023)"/>
          <p:cNvSpPr txBox="1"/>
          <p:nvPr/>
        </p:nvSpPr>
        <p:spPr>
          <a:xfrm>
            <a:off x="1155479" y="12860722"/>
            <a:ext cx="6782242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Carpio, MB, Murase et al. (2023)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389" name="Why should we study neutrinos?"/>
          <p:cNvSpPr txBox="1"/>
          <p:nvPr>
            <p:ph type="title"/>
          </p:nvPr>
        </p:nvSpPr>
        <p:spPr>
          <a:xfrm>
            <a:off x="1430039" y="1779033"/>
            <a:ext cx="21523922" cy="1433164"/>
          </a:xfrm>
          <a:prstGeom prst="rect">
            <a:avLst/>
          </a:prstGeom>
        </p:spPr>
        <p:txBody>
          <a:bodyPr/>
          <a:lstStyle>
            <a:lvl1pPr>
              <a:defRPr spc="-132" sz="6600">
                <a:solidFill>
                  <a:srgbClr val="929292"/>
                </a:solidFill>
              </a:defRPr>
            </a:lvl1pPr>
          </a:lstStyle>
          <a:p>
            <a:pPr/>
            <a:r>
              <a:t>Why should we study neutrinos?</a:t>
            </a:r>
          </a:p>
        </p:txBody>
      </p:sp>
      <p:sp>
        <p:nvSpPr>
          <p:cNvPr id="390" name="Astrophysical production and detection"/>
          <p:cNvSpPr txBox="1"/>
          <p:nvPr/>
        </p:nvSpPr>
        <p:spPr>
          <a:xfrm>
            <a:off x="1430039" y="3873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Astrophysical production and detection</a:t>
            </a:r>
          </a:p>
        </p:txBody>
      </p:sp>
      <p:sp>
        <p:nvSpPr>
          <p:cNvPr id="391" name="ProtoNS are multi-energy neutrino transients"/>
          <p:cNvSpPr txBox="1"/>
          <p:nvPr/>
        </p:nvSpPr>
        <p:spPr>
          <a:xfrm>
            <a:off x="1430039" y="5969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ProtoNS are multi-energy neutrino transients</a:t>
            </a:r>
          </a:p>
        </p:txBody>
      </p:sp>
      <p:sp>
        <p:nvSpPr>
          <p:cNvPr id="392" name="GeV neutrinos from Galactic SNe (IceCube, KM3NeT, +)"/>
          <p:cNvSpPr txBox="1"/>
          <p:nvPr/>
        </p:nvSpPr>
        <p:spPr>
          <a:xfrm>
            <a:off x="1430039" y="8064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GeV neutrinos from Galactic SNe (IceCube, KM3NeT, +)</a:t>
            </a:r>
          </a:p>
        </p:txBody>
      </p:sp>
      <p:sp>
        <p:nvSpPr>
          <p:cNvPr id="393" name="TeV-PeV neutrinos from relativistic jets (IceCube-Gen2)"/>
          <p:cNvSpPr txBox="1"/>
          <p:nvPr/>
        </p:nvSpPr>
        <p:spPr>
          <a:xfrm>
            <a:off x="1430039" y="10160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000000"/>
                </a:solidFill>
              </a:defRPr>
            </a:lvl1pPr>
          </a:lstStyle>
          <a:p>
            <a:pPr/>
            <a:r>
              <a:t>TeV-PeV neutrinos from relativistic jets (IceCube-Gen2)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After the PNS forms"/>
          <p:cNvSpPr txBox="1"/>
          <p:nvPr>
            <p:ph type="title"/>
          </p:nvPr>
        </p:nvSpPr>
        <p:spPr>
          <a:xfrm>
            <a:off x="993675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After the PNS forms</a:t>
            </a:r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397" name="Screen Shot 2025-06-03 at 6.16.39 PM.png" descr="Screen Shot 2025-06-03 at 6.16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675" y="2240557"/>
            <a:ext cx="21971001" cy="6642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Screen Shot 2025-06-03 at 6.18.20 PM.png" descr="Screen Shot 2025-06-03 at 6.18.2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330" y="2596743"/>
            <a:ext cx="23111691" cy="1053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Screen Shot 2025-06-03 at 6.21.08 PM.png" descr="Screen Shot 2025-06-03 at 6.21.0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8220" y="1081186"/>
            <a:ext cx="5370805" cy="5711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9" grpId="1"/>
      <p:bldP build="whole" bldLvl="1" animBg="1" rev="0" advAuto="0" spid="397" grpId="2"/>
      <p:bldP build="whole" bldLvl="1" animBg="1" rev="0" advAuto="0" spid="398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Jet structure and propagation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Jet structure and propagation</a:t>
            </a: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403" name="Screenshot 2024-02-17 at 22.30.12.png" descr="Screenshot 2024-02-17 at 22.30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71" y="3101599"/>
            <a:ext cx="12114745" cy="8874755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Relativistic jet carries rotation and magnetic energy outward as Poynting flux…"/>
          <p:cNvSpPr txBox="1"/>
          <p:nvPr/>
        </p:nvSpPr>
        <p:spPr>
          <a:xfrm>
            <a:off x="12163969" y="3238287"/>
            <a:ext cx="11539205" cy="291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just">
              <a:lnSpc>
                <a:spcPct val="120000"/>
              </a:lnSpc>
              <a:spcBef>
                <a:spcPts val="1200"/>
              </a:spcBef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Relativistic jet carries rotation and magnetic energy outward as Poynting flux</a:t>
            </a:r>
          </a:p>
          <a:p>
            <a:pPr marL="508000" indent="-508000" algn="just">
              <a:lnSpc>
                <a:spcPct val="150000"/>
              </a:lnSpc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Pressurized cocoon can collimate the jet</a:t>
            </a:r>
          </a:p>
          <a:p>
            <a:pPr marL="508000" indent="-508000" algn="just">
              <a:lnSpc>
                <a:spcPct val="150000"/>
              </a:lnSpc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Particles accelerated via </a:t>
            </a:r>
            <a:r>
              <a:rPr b="1"/>
              <a:t>magnetic reconnection</a:t>
            </a:r>
          </a:p>
        </p:txBody>
      </p:sp>
      <p:sp>
        <p:nvSpPr>
          <p:cNvPr id="405" name="Stellar progenitors…"/>
          <p:cNvSpPr txBox="1"/>
          <p:nvPr/>
        </p:nvSpPr>
        <p:spPr>
          <a:xfrm>
            <a:off x="12855612" y="10187516"/>
            <a:ext cx="8817799" cy="281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b="1"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u="sng">
                <a:solidFill>
                  <a:srgbClr val="000000"/>
                </a:solidFill>
              </a:rPr>
              <a:t>Stellar progenitors</a:t>
            </a:r>
            <a:r>
              <a:t> </a:t>
            </a:r>
          </a:p>
          <a:p>
            <a:pPr algn="l">
              <a:lnSpc>
                <a:spcPct val="140000"/>
              </a:lnSpc>
              <a:defRPr b="1"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sz="3400">
                <a:solidFill>
                  <a:srgbClr val="000000"/>
                </a:solidFill>
              </a:rPr>
              <a:t>Wolf Rayet (WR) stars with t</a:t>
            </a:r>
            <a:r>
              <a:rPr b="0" baseline="-5999" sz="3400">
                <a:solidFill>
                  <a:srgbClr val="000000"/>
                </a:solidFill>
              </a:rPr>
              <a:t>bo</a:t>
            </a:r>
            <a:r>
              <a:rPr b="0" sz="3400">
                <a:solidFill>
                  <a:srgbClr val="000000"/>
                </a:solidFill>
              </a:rPr>
              <a:t> ~ 10 s</a:t>
            </a:r>
            <a:r>
              <a:rPr b="0" sz="3400"/>
              <a:t> </a:t>
            </a:r>
            <a:endParaRPr b="0" sz="3400"/>
          </a:p>
          <a:p>
            <a:pPr algn="l">
              <a:lnSpc>
                <a:spcPct val="140000"/>
              </a:lnSpc>
              <a:defRPr b="1"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sz="3400">
                <a:solidFill>
                  <a:schemeClr val="accent1">
                    <a:lumOff val="-13575"/>
                  </a:schemeClr>
                </a:solidFill>
              </a:rPr>
              <a:t>Blue supergiants (BSG) with t</a:t>
            </a:r>
            <a:r>
              <a:rPr b="0" baseline="-5999" sz="3400">
                <a:solidFill>
                  <a:schemeClr val="accent1">
                    <a:lumOff val="-13575"/>
                  </a:schemeClr>
                </a:solidFill>
              </a:rPr>
              <a:t>bo</a:t>
            </a:r>
            <a:r>
              <a:rPr b="0" sz="3400">
                <a:solidFill>
                  <a:schemeClr val="accent1">
                    <a:lumOff val="-13575"/>
                  </a:schemeClr>
                </a:solidFill>
              </a:rPr>
              <a:t> ~ 100 s</a:t>
            </a:r>
            <a:r>
              <a:rPr b="0" sz="3400"/>
              <a:t> </a:t>
            </a:r>
            <a:endParaRPr b="0" sz="3400"/>
          </a:p>
          <a:p>
            <a:pPr algn="l">
              <a:lnSpc>
                <a:spcPct val="140000"/>
              </a:lnSpc>
              <a:defRPr b="1"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sz="3400"/>
              <a:t>Red supergiants (RSG) with t</a:t>
            </a:r>
            <a:r>
              <a:rPr b="0" baseline="-5999" sz="3400"/>
              <a:t>bo</a:t>
            </a:r>
            <a:r>
              <a:rPr b="0" sz="3400"/>
              <a:t> ~ 1000 s</a:t>
            </a:r>
          </a:p>
        </p:txBody>
      </p:sp>
      <p:grpSp>
        <p:nvGrpSpPr>
          <p:cNvPr id="408" name="PNS Parameters…"/>
          <p:cNvGrpSpPr/>
          <p:nvPr/>
        </p:nvGrpSpPr>
        <p:grpSpPr>
          <a:xfrm>
            <a:off x="13554481" y="6601454"/>
            <a:ext cx="9220201" cy="3140703"/>
            <a:chOff x="0" y="0"/>
            <a:chExt cx="9220200" cy="3140701"/>
          </a:xfrm>
        </p:grpSpPr>
        <p:sp>
          <p:nvSpPr>
            <p:cNvPr id="407" name="PNS Parameters…"/>
            <p:cNvSpPr txBox="1"/>
            <p:nvPr/>
          </p:nvSpPr>
          <p:spPr>
            <a:xfrm>
              <a:off x="38100" y="38100"/>
              <a:ext cx="9144000" cy="3064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lnSpc>
                  <a:spcPct val="120000"/>
                </a:lnSpc>
                <a:defRPr b="1" sz="4000" u="sng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pPr>
              <a:r>
                <a:t>PNS Parameters</a:t>
              </a:r>
            </a:p>
            <a:p>
              <a:pPr defTabSz="825500">
                <a:lnSpc>
                  <a:spcPct val="120000"/>
                </a:lnSpc>
                <a:defRPr sz="32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3400"/>
                <a:t>Dipole field strength:</a:t>
              </a:r>
              <a:r>
                <a:t> </a:t>
              </a:r>
              <a14:m>
                <m:oMath>
                  <m:sSup>
                    <m:e>
                      <m: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sSub>
                    <m:e>
                      <m: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dip</m:t>
                      </m:r>
                    </m:sub>
                  </m:sSub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sSup>
                    <m:e>
                      <m: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G</m:t>
                  </m:r>
                </m:oMath>
              </a14:m>
            </a:p>
            <a:p>
              <a:pPr defTabSz="825500">
                <a:lnSpc>
                  <a:spcPct val="120000"/>
                </a:lnSpc>
                <a:defRPr sz="32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3400"/>
                <a:t>Rotation period:</a:t>
              </a:r>
              <a:r>
                <a:t> </a:t>
              </a:r>
              <a14:m>
                <m:oMath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m:rPr>
                      <m:sty m:val="p"/>
                    </m:rP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ms</m:t>
                  </m:r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sSub>
                    <m:e>
                      <m: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38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ms</m:t>
                  </m:r>
                </m:oMath>
              </a14:m>
            </a:p>
            <a:p>
              <a:pPr defTabSz="825500">
                <a:lnSpc>
                  <a:spcPct val="120000"/>
                </a:lnSpc>
                <a:defRPr sz="32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3400"/>
                <a:t>Distance:</a:t>
              </a:r>
              <a:r>
                <a:t> </a:t>
              </a:r>
              <a14:m>
                <m:oMath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85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100</m:t>
                  </m:r>
                </m:oMath>
              </a14:m>
              <a:r>
                <a:t> Mpc</a:t>
              </a:r>
              <a:endParaRPr>
                <a:solidFill>
                  <a:srgbClr val="017100"/>
                </a:solidFill>
              </a:endParaRPr>
            </a:p>
          </p:txBody>
        </p:sp>
        <p:pic>
          <p:nvPicPr>
            <p:cNvPr id="406" name="PNS Parameters… PNS ParametersDipole field strength:  Equation Rotation period:  Equation Distance:  Equation  Mpc" descr="PNS Parameters… PNS ParametersDipole field strength:  Equation Rotation period:  Equation Distance:  Equation  Mpc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220200" cy="3140702"/>
            </a:xfrm>
            <a:prstGeom prst="rect">
              <a:avLst/>
            </a:prstGeom>
            <a:effectLst/>
          </p:spPr>
        </p:pic>
      </p:grpSp>
      <p:sp>
        <p:nvSpPr>
          <p:cNvPr id="409" name="Equation"/>
          <p:cNvSpPr txBox="1"/>
          <p:nvPr/>
        </p:nvSpPr>
        <p:spPr>
          <a:xfrm>
            <a:off x="21350871" y="11732204"/>
            <a:ext cx="361951" cy="12465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1400" i="1">
                      <a:solidFill>
                        <a:srgbClr val="960D52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m:oMathPara>
            </a14:m>
            <a:endParaRPr sz="11400">
              <a:solidFill>
                <a:srgbClr val="970E53"/>
              </a:solidFill>
            </a:endParaRPr>
          </a:p>
        </p:txBody>
      </p:sp>
      <p:sp>
        <p:nvSpPr>
          <p:cNvPr id="410" name="Extended progenitors"/>
          <p:cNvSpPr txBox="1"/>
          <p:nvPr/>
        </p:nvSpPr>
        <p:spPr>
          <a:xfrm>
            <a:off x="21350371" y="11799377"/>
            <a:ext cx="2958930" cy="111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chemeClr val="accent6">
                    <a:satOff val="-16844"/>
                    <a:lumOff val="-30747"/>
                  </a:schemeClr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Extended progenitors</a:t>
            </a:r>
          </a:p>
        </p:txBody>
      </p:sp>
      <p:sp>
        <p:nvSpPr>
          <p:cNvPr id="411" name="PNS launches a relativistic collimated outflow (jet) which emits in EM radiation (gamma rays, X-ray, radio) as well as neutrinos"/>
          <p:cNvSpPr txBox="1"/>
          <p:nvPr/>
        </p:nvSpPr>
        <p:spPr>
          <a:xfrm>
            <a:off x="420342" y="11865524"/>
            <a:ext cx="11313849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9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PNS launches a relativistic collimated outflow (jet) which emits in EM radiation (gamma rays, X-ray, radio) as well as neutrinos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" grpId="1"/>
      <p:bldP build="whole" bldLvl="1" animBg="1" rev="0" advAuto="0" spid="410" grpId="3"/>
      <p:bldP build="whole" bldLvl="1" animBg="1" rev="0" advAuto="0" spid="409" grpId="4"/>
      <p:bldP build="whole" bldLvl="1" animBg="1" rev="0" advAuto="0" spid="40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osmic-ray acceleration and neutrino production"/>
          <p:cNvSpPr txBox="1"/>
          <p:nvPr>
            <p:ph type="title"/>
          </p:nvPr>
        </p:nvSpPr>
        <p:spPr>
          <a:xfrm>
            <a:off x="687589" y="715669"/>
            <a:ext cx="21971001" cy="1433164"/>
          </a:xfrm>
          <a:prstGeom prst="rect">
            <a:avLst/>
          </a:prstGeom>
        </p:spPr>
        <p:txBody>
          <a:bodyPr/>
          <a:lstStyle>
            <a:lvl1pPr defTabSz="2170121">
              <a:defRPr spc="-151" sz="7565"/>
            </a:lvl1pPr>
          </a:lstStyle>
          <a:p>
            <a:pPr/>
            <a:r>
              <a:t>Cosmic-ray acceleration and neutrino production</a:t>
            </a:r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415" name="Protons…"/>
          <p:cNvSpPr txBox="1"/>
          <p:nvPr/>
        </p:nvSpPr>
        <p:spPr>
          <a:xfrm>
            <a:off x="493720" y="10114619"/>
            <a:ext cx="11251273" cy="302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b="1" sz="4000" u="sng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Protons</a:t>
            </a:r>
          </a:p>
          <a:p>
            <a:pPr>
              <a:lnSpc>
                <a:spcPct val="130000"/>
              </a:lnSpc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Accelerated close to the jet head</a:t>
            </a:r>
          </a:p>
          <a:p>
            <a:pPr>
              <a:defRPr sz="3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Highly magnetized jets lead to hard spectra </a:t>
            </a:r>
            <a14:m>
              <m:oMath>
                <m:sSubSup>
                  <m:e>
                    <m:r>
                      <a:rPr xmlns:a="http://schemas.openxmlformats.org/drawingml/2006/main" sz="43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  <m:sup>
                    <m:r>
                      <a:rPr xmlns:a="http://schemas.openxmlformats.org/drawingml/2006/main" sz="43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3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s</m:t>
                    </m:r>
                  </m:sup>
                </m:sSubSup>
              </m:oMath>
            </a14:m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     with </a:t>
            </a:r>
            <a14:m>
              <m:oMath>
                <m:r>
                  <a:rPr xmlns:a="http://schemas.openxmlformats.org/drawingml/2006/main" sz="43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3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3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43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3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 (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e.g., Guo et al. 2016</a:t>
            </a:r>
            <a:r>
              <a:t>)</a:t>
            </a:r>
            <a:endParaRPr>
              <a:solidFill>
                <a:srgbClr val="EE220C"/>
              </a:solidFill>
            </a:endParaRPr>
          </a:p>
        </p:txBody>
      </p:sp>
      <p:sp>
        <p:nvSpPr>
          <p:cNvPr id="416" name="Line"/>
          <p:cNvSpPr/>
          <p:nvPr/>
        </p:nvSpPr>
        <p:spPr>
          <a:xfrm>
            <a:off x="13469776" y="5876449"/>
            <a:ext cx="9700197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7" name="Jet head"/>
          <p:cNvSpPr txBox="1"/>
          <p:nvPr/>
        </p:nvSpPr>
        <p:spPr>
          <a:xfrm>
            <a:off x="13572838" y="4180302"/>
            <a:ext cx="1839593" cy="70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Jet head</a:t>
            </a:r>
          </a:p>
        </p:txBody>
      </p:sp>
      <p:sp>
        <p:nvSpPr>
          <p:cNvPr id="418" name="Unshocked jet"/>
          <p:cNvSpPr txBox="1"/>
          <p:nvPr/>
        </p:nvSpPr>
        <p:spPr>
          <a:xfrm>
            <a:off x="16590774" y="8467680"/>
            <a:ext cx="2866146" cy="70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Unshocked jet</a:t>
            </a:r>
          </a:p>
        </p:txBody>
      </p:sp>
      <p:sp>
        <p:nvSpPr>
          <p:cNvPr id="419" name="Line"/>
          <p:cNvSpPr/>
          <p:nvPr/>
        </p:nvSpPr>
        <p:spPr>
          <a:xfrm>
            <a:off x="13469776" y="3189967"/>
            <a:ext cx="9700197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20" name="Screenshot 2024-02-24 at 22.19.22.png" descr="Screenshot 2024-02-24 at 22.19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955" y="2675762"/>
            <a:ext cx="7420276" cy="570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78604" y="2354838"/>
            <a:ext cx="11252758" cy="7282247"/>
          </a:xfrm>
          <a:prstGeom prst="rect">
            <a:avLst/>
          </a:prstGeom>
        </p:spPr>
      </p:pic>
      <p:sp>
        <p:nvSpPr>
          <p:cNvPr id="423" name="Line"/>
          <p:cNvSpPr/>
          <p:nvPr/>
        </p:nvSpPr>
        <p:spPr>
          <a:xfrm flipV="1">
            <a:off x="6550524" y="2399070"/>
            <a:ext cx="6033516" cy="1954005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4" name="Line"/>
          <p:cNvSpPr/>
          <p:nvPr/>
        </p:nvSpPr>
        <p:spPr>
          <a:xfrm>
            <a:off x="6611116" y="4887411"/>
            <a:ext cx="5919786" cy="4715522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5" name="Oval"/>
          <p:cNvSpPr/>
          <p:nvPr/>
        </p:nvSpPr>
        <p:spPr>
          <a:xfrm>
            <a:off x="5431564" y="4262569"/>
            <a:ext cx="1375584" cy="7089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6" name="p"/>
          <p:cNvSpPr/>
          <p:nvPr/>
        </p:nvSpPr>
        <p:spPr>
          <a:xfrm>
            <a:off x="13316915" y="6270745"/>
            <a:ext cx="774834" cy="772444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427" name="p"/>
          <p:cNvSpPr/>
          <p:nvPr/>
        </p:nvSpPr>
        <p:spPr>
          <a:xfrm>
            <a:off x="15064801" y="7990288"/>
            <a:ext cx="774834" cy="772443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428" name="p"/>
          <p:cNvSpPr/>
          <p:nvPr/>
        </p:nvSpPr>
        <p:spPr>
          <a:xfrm>
            <a:off x="17366972" y="6685050"/>
            <a:ext cx="774834" cy="772443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429" name="p"/>
          <p:cNvSpPr/>
          <p:nvPr/>
        </p:nvSpPr>
        <p:spPr>
          <a:xfrm>
            <a:off x="22265431" y="7522078"/>
            <a:ext cx="774834" cy="772444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430" name="p"/>
          <p:cNvSpPr/>
          <p:nvPr/>
        </p:nvSpPr>
        <p:spPr>
          <a:xfrm>
            <a:off x="20701441" y="8518480"/>
            <a:ext cx="774834" cy="772444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</a:t>
            </a:r>
          </a:p>
        </p:txBody>
      </p:sp>
      <p:pic>
        <p:nvPicPr>
          <p:cNvPr id="431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771908">
            <a:off x="19632907" y="3841989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832730">
            <a:off x="16344554" y="4843571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511246">
            <a:off x="21631954" y="3678063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682353">
            <a:off x="17877406" y="4901092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780418">
            <a:off x="17023919" y="3745266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111247">
            <a:off x="18409189" y="3841989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9380">
            <a:off x="21322571" y="4470122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33442">
            <a:off x="20646390" y="4901092"/>
            <a:ext cx="884937" cy="48395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Equation"/>
          <p:cNvSpPr txBox="1"/>
          <p:nvPr/>
        </p:nvSpPr>
        <p:spPr>
          <a:xfrm>
            <a:off x="17608174" y="4230819"/>
            <a:ext cx="271388" cy="4151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m:oMathPara>
            </a14:m>
            <a:endParaRPr sz="5100">
              <a:solidFill>
                <a:srgbClr val="5E5E5E"/>
              </a:solidFill>
            </a:endParaRPr>
          </a:p>
        </p:txBody>
      </p:sp>
      <p:pic>
        <p:nvPicPr>
          <p:cNvPr id="440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5120135">
            <a:off x="15642499" y="3747959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147186">
            <a:off x="15198263" y="4843571"/>
            <a:ext cx="884936" cy="48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010534">
            <a:off x="13973709" y="5034170"/>
            <a:ext cx="759164" cy="41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Screenshot 2024-02-24 at 22.37.57.png" descr="Screenshot 2024-02-24 at 22.37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786109">
            <a:off x="13951303" y="3493960"/>
            <a:ext cx="884936" cy="48395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Rectangle"/>
          <p:cNvSpPr/>
          <p:nvPr/>
        </p:nvSpPr>
        <p:spPr>
          <a:xfrm>
            <a:off x="590735" y="9749828"/>
            <a:ext cx="11175073" cy="3786101"/>
          </a:xfrm>
          <a:prstGeom prst="rect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51" name="Group"/>
          <p:cNvGrpSpPr/>
          <p:nvPr/>
        </p:nvGrpSpPr>
        <p:grpSpPr>
          <a:xfrm>
            <a:off x="15209764" y="5589644"/>
            <a:ext cx="7661141" cy="2213117"/>
            <a:chOff x="0" y="0"/>
            <a:chExt cx="7661140" cy="2213116"/>
          </a:xfrm>
        </p:grpSpPr>
        <p:pic>
          <p:nvPicPr>
            <p:cNvPr id="445" name="Screenshot 2024-02-24 at 22.37.57.png" descr="Screenshot 2024-02-24 at 22.37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396274">
              <a:off x="3589706" y="777959"/>
              <a:ext cx="884937" cy="483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" name="Screenshot 2024-02-24 at 22.37.57.png" descr="Screenshot 2024-02-24 at 22.37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396274">
              <a:off x="614606" y="775280"/>
              <a:ext cx="884936" cy="483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" name="Line"/>
            <p:cNvSpPr/>
            <p:nvPr/>
          </p:nvSpPr>
          <p:spPr>
            <a:xfrm flipH="1">
              <a:off x="1069214" y="0"/>
              <a:ext cx="1" cy="62793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48" name="Line"/>
            <p:cNvSpPr/>
            <p:nvPr/>
          </p:nvSpPr>
          <p:spPr>
            <a:xfrm>
              <a:off x="4032174" y="0"/>
              <a:ext cx="1" cy="62793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49" name="Photons leak into unshocked jet"/>
            <p:cNvSpPr txBox="1"/>
            <p:nvPr/>
          </p:nvSpPr>
          <p:spPr>
            <a:xfrm>
              <a:off x="4097049" y="511216"/>
              <a:ext cx="3564092" cy="1112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000000"/>
                  </a:solidFill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pPr/>
              <a:r>
                <a:t>Photons leak into unshocked jet</a:t>
              </a:r>
            </a:p>
          </p:txBody>
        </p:sp>
        <p:pic>
          <p:nvPicPr>
            <p:cNvPr id="450" name="Screenshot 2024-02-24 at 22.37.57.png" descr="Screenshot 2024-02-24 at 22.37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396274">
              <a:off x="-200014" y="1528411"/>
              <a:ext cx="884936" cy="483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4" name="Group"/>
          <p:cNvGrpSpPr/>
          <p:nvPr/>
        </p:nvGrpSpPr>
        <p:grpSpPr>
          <a:xfrm>
            <a:off x="12398212" y="9749828"/>
            <a:ext cx="11413544" cy="3749981"/>
            <a:chOff x="0" y="0"/>
            <a:chExt cx="11413542" cy="3749980"/>
          </a:xfrm>
        </p:grpSpPr>
        <p:sp>
          <p:nvSpPr>
            <p:cNvPr id="452" name="Photons…"/>
            <p:cNvSpPr txBox="1"/>
            <p:nvPr/>
          </p:nvSpPr>
          <p:spPr>
            <a:xfrm>
              <a:off x="0" y="339481"/>
              <a:ext cx="11413543" cy="3020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30000"/>
                </a:lnSpc>
                <a:defRPr b="1" sz="4000" u="sng">
                  <a:solidFill>
                    <a:srgbClr val="000000"/>
                  </a:solidFill>
                </a:defRPr>
              </a:pPr>
              <a:r>
                <a:t>Photons</a:t>
              </a:r>
            </a:p>
            <a:p>
              <a:pPr>
                <a:lnSpc>
                  <a:spcPct val="130000"/>
                </a:lnSpc>
                <a:defRPr sz="3600">
                  <a:solidFill>
                    <a:srgbClr val="000000"/>
                  </a:solidFill>
                </a:defRPr>
              </a:pPr>
              <a:r>
                <a:rPr b="1" i="1"/>
                <a:t>Optically thick</a:t>
              </a:r>
              <a:r>
                <a:t> jet head </a:t>
              </a:r>
              <a14:m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⟶</m:t>
                  </m:r>
                </m:oMath>
              </a14:m>
              <a:r>
                <a:t> thermal photons</a:t>
              </a:r>
            </a:p>
            <a:p>
              <a:pPr>
                <a:lnSpc>
                  <a:spcPct val="130000"/>
                </a:lnSpc>
                <a:defRPr sz="3600">
                  <a:solidFill>
                    <a:srgbClr val="000000"/>
                  </a:solidFill>
                </a:defRPr>
              </a:pPr>
              <a:r>
                <a:t>(small leakage fraction)</a:t>
              </a:r>
            </a:p>
            <a:p>
              <a:pPr>
                <a:lnSpc>
                  <a:spcPct val="130000"/>
                </a:lnSpc>
                <a:defRPr sz="3600">
                  <a:solidFill>
                    <a:srgbClr val="000000"/>
                  </a:solidFill>
                </a:defRPr>
              </a:pPr>
              <a:r>
                <a:rPr b="1" i="1"/>
                <a:t>Optically thin</a:t>
              </a:r>
              <a:r>
                <a:t> </a:t>
              </a:r>
              <a14:m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⟶</m:t>
                  </m:r>
                </m:oMath>
              </a14:m>
              <a:r>
                <a:t> non-thermal (broken PL) photons</a:t>
              </a:r>
            </a:p>
          </p:txBody>
        </p:sp>
        <p:sp>
          <p:nvSpPr>
            <p:cNvPr id="453" name="Rectangle"/>
            <p:cNvSpPr/>
            <p:nvPr/>
          </p:nvSpPr>
          <p:spPr>
            <a:xfrm>
              <a:off x="67557" y="0"/>
              <a:ext cx="11278428" cy="3749981"/>
            </a:xfrm>
            <a:prstGeom prst="rect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4" grpId="2"/>
      <p:bldP build="whole" bldLvl="1" animBg="1" rev="0" advAuto="0" spid="45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Screenshot 2024-02-18 at 21.56.26.png" descr="Screenshot 2024-02-18 at 21.56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4742" y="9749039"/>
            <a:ext cx="8479765" cy="33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We compute the breakout time   when the jet escapes the progenitor and its Lorentz factor"/>
          <p:cNvSpPr txBox="1"/>
          <p:nvPr/>
        </p:nvSpPr>
        <p:spPr>
          <a:xfrm>
            <a:off x="14617848" y="7095813"/>
            <a:ext cx="8853569" cy="256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4000">
                <a:solidFill>
                  <a:srgbClr val="000000"/>
                </a:solidFill>
              </a:defRPr>
            </a:pPr>
            <a:r>
              <a:t>We compute the </a:t>
            </a:r>
            <a:r>
              <a:rPr>
                <a:solidFill>
                  <a:schemeClr val="accent6">
                    <a:satOff val="-16844"/>
                    <a:lumOff val="-30747"/>
                  </a:schemeClr>
                </a:solidFill>
              </a:rPr>
              <a:t>breakout time</a:t>
            </a: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bo</m:t>
                    </m:r>
                  </m:sub>
                </m:sSub>
              </m:oMath>
            </a14:m>
            <a:r>
              <a:t> when the jet escapes the progenitor and </a:t>
            </a:r>
            <a:r>
              <a:rPr>
                <a:solidFill>
                  <a:schemeClr val="accent6">
                    <a:satOff val="-16844"/>
                    <a:lumOff val="-30747"/>
                  </a:schemeClr>
                </a:solidFill>
              </a:rPr>
              <a:t>its Lorentz factor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j</m:t>
                    </m:r>
                  </m:sub>
                </m:sSub>
              </m:oMath>
            </a14:m>
            <a:endParaRPr>
              <a:solidFill>
                <a:srgbClr val="970E53"/>
              </a:solidFill>
            </a:endParaRPr>
          </a:p>
        </p:txBody>
      </p:sp>
      <p:sp>
        <p:nvSpPr>
          <p:cNvPr id="458" name="Progenitor density profile affects the jet's evolution…"/>
          <p:cNvSpPr txBox="1"/>
          <p:nvPr/>
        </p:nvSpPr>
        <p:spPr>
          <a:xfrm>
            <a:off x="14488428" y="2682851"/>
            <a:ext cx="8706010" cy="3976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4000">
                <a:solidFill>
                  <a:srgbClr val="000000"/>
                </a:solidFill>
              </a:defRPr>
            </a:pPr>
            <a:r>
              <a:t>Progenitor density profile affects the jet's evolution</a:t>
            </a:r>
          </a:p>
          <a:p>
            <a:pPr algn="just">
              <a:lnSpc>
                <a:spcPct val="120000"/>
              </a:lnSpc>
              <a:defRPr sz="2000">
                <a:solidFill>
                  <a:srgbClr val="000000"/>
                </a:solidFill>
              </a:defRPr>
            </a:pPr>
          </a:p>
          <a:p>
            <a:pPr marL="508000" indent="-508000" algn="just">
              <a:lnSpc>
                <a:spcPct val="120000"/>
              </a:lnSpc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t>Wolf-Rayet (WR) stars</a:t>
            </a:r>
          </a:p>
          <a:p>
            <a:pPr marL="508000" indent="-508000" algn="just">
              <a:lnSpc>
                <a:spcPct val="120000"/>
              </a:lnSpc>
              <a:buSzPct val="123000"/>
              <a:buChar char="•"/>
              <a:defRPr sz="4000">
                <a:solidFill>
                  <a:srgbClr val="0433FF"/>
                </a:solidFill>
              </a:defRPr>
            </a:pPr>
            <a:r>
              <a:t>Blue supergiants (BSG)</a:t>
            </a:r>
          </a:p>
          <a:p>
            <a:pPr marL="508000" indent="-508000" algn="just">
              <a:lnSpc>
                <a:spcPct val="120000"/>
              </a:lnSpc>
              <a:buSzPct val="123000"/>
              <a:buChar char="•"/>
              <a:defRPr sz="4000">
                <a:solidFill>
                  <a:srgbClr val="FF2600"/>
                </a:solidFill>
              </a:defRPr>
            </a:pPr>
            <a:r>
              <a:t>Red supergiants (RSG)</a:t>
            </a:r>
          </a:p>
        </p:txBody>
      </p:sp>
      <p:grpSp>
        <p:nvGrpSpPr>
          <p:cNvPr id="461" name="Group"/>
          <p:cNvGrpSpPr/>
          <p:nvPr/>
        </p:nvGrpSpPr>
        <p:grpSpPr>
          <a:xfrm>
            <a:off x="-100427" y="1352581"/>
            <a:ext cx="14411783" cy="12174104"/>
            <a:chOff x="0" y="0"/>
            <a:chExt cx="14411782" cy="12174103"/>
          </a:xfrm>
        </p:grpSpPr>
        <p:pic>
          <p:nvPicPr>
            <p:cNvPr id="459" name="Fig2_rhoa_profiles_new.png" descr="Fig2_rhoa_profiles_new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87029"/>
              <a:ext cx="14411783" cy="11587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0" name="Rectangle"/>
            <p:cNvSpPr/>
            <p:nvPr/>
          </p:nvSpPr>
          <p:spPr>
            <a:xfrm rot="751">
              <a:off x="2279905" y="1300"/>
              <a:ext cx="11909558" cy="13072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62" name="PNS progenitors"/>
          <p:cNvSpPr txBox="1"/>
          <p:nvPr>
            <p:ph type="title"/>
          </p:nvPr>
        </p:nvSpPr>
        <p:spPr>
          <a:xfrm>
            <a:off x="916189" y="790613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PNS progenitors</a:t>
            </a:r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464" name="Equation"/>
          <p:cNvSpPr txBox="1"/>
          <p:nvPr/>
        </p:nvSpPr>
        <p:spPr>
          <a:xfrm>
            <a:off x="20414335" y="5341402"/>
            <a:ext cx="361951" cy="12465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1400" i="1">
                      <a:solidFill>
                        <a:srgbClr val="960D52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m:oMathPara>
            </a14:m>
            <a:endParaRPr sz="11400">
              <a:solidFill>
                <a:srgbClr val="970E53"/>
              </a:solidFill>
            </a:endParaRPr>
          </a:p>
        </p:txBody>
      </p:sp>
      <p:sp>
        <p:nvSpPr>
          <p:cNvPr id="465" name="Extended progenitors"/>
          <p:cNvSpPr txBox="1"/>
          <p:nvPr/>
        </p:nvSpPr>
        <p:spPr>
          <a:xfrm>
            <a:off x="20728477" y="5430302"/>
            <a:ext cx="2958930" cy="111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chemeClr val="accent6">
                    <a:satOff val="-16844"/>
                    <a:lumOff val="-30747"/>
                  </a:schemeClr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Extended progenitors</a:t>
            </a:r>
          </a:p>
        </p:txBody>
      </p:sp>
      <p:pic>
        <p:nvPicPr>
          <p:cNvPr id="466" name="Screen Shot 2025-06-03 at 7.30.28 PM.png" descr="Screen Shot 2025-06-03 at 7.30.28 PM.png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2722351" y="6135886"/>
            <a:ext cx="10854179" cy="4897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3"/>
      <p:bldP build="whole" bldLvl="1" animBg="1" rev="0" advAuto="0" spid="466" grpId="1"/>
      <p:bldP build="whole" bldLvl="1" animBg="1" rev="0" advAuto="0" spid="457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469" name="Screenshot 2024-02-18 at 21.52.17.png" descr="Screenshot 2024-02-18 at 21.52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0098" y="2481229"/>
            <a:ext cx="14246894" cy="1076503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Neutrino spectrum integrated until…"/>
          <p:cNvSpPr txBox="1"/>
          <p:nvPr>
            <p:ph type="body" sz="quarter" idx="1"/>
          </p:nvPr>
        </p:nvSpPr>
        <p:spPr>
          <a:xfrm>
            <a:off x="122211" y="7494829"/>
            <a:ext cx="10469244" cy="22518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b="1"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Neutrino spectrum integrated until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bo</m:t>
                    </m:r>
                  </m:sub>
                </m:sSub>
              </m:oMath>
            </a14:m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~ 30 s for WRs, ~ 200 s for BSGs, </a:t>
            </a:r>
            <a14:m>
              <m:oMath>
                <m:r>
                  <a:rPr xmlns:a="http://schemas.openxmlformats.org/drawingml/2006/main" sz="36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≈</m:t>
                </m:r>
              </m:oMath>
            </a14:m>
            <a:r>
              <a:t> 2000 s for RSGs</a:t>
            </a:r>
            <a:endParaRPr>
              <a:solidFill>
                <a:srgbClr val="EE220C"/>
              </a:solidFill>
            </a:endParaRPr>
          </a:p>
        </p:txBody>
      </p:sp>
      <p:sp>
        <p:nvSpPr>
          <p:cNvPr id="471" name="Detection prospects for source at 100 Mpc"/>
          <p:cNvSpPr txBox="1"/>
          <p:nvPr>
            <p:ph type="title"/>
          </p:nvPr>
        </p:nvSpPr>
        <p:spPr>
          <a:xfrm>
            <a:off x="802388" y="930515"/>
            <a:ext cx="21971001" cy="1433164"/>
          </a:xfrm>
          <a:prstGeom prst="rect">
            <a:avLst/>
          </a:prstGeom>
        </p:spPr>
        <p:txBody>
          <a:bodyPr/>
          <a:lstStyle>
            <a:lvl1pPr>
              <a:defRPr spc="-150" sz="7500"/>
            </a:lvl1pPr>
          </a:lstStyle>
          <a:p>
            <a:pPr/>
            <a:r>
              <a:t>Detection prospects for source at 100 Mpc</a:t>
            </a:r>
          </a:p>
        </p:txBody>
      </p:sp>
      <p:sp>
        <p:nvSpPr>
          <p:cNvPr id="472" name="Time-integrated   [erg]"/>
          <p:cNvSpPr txBox="1"/>
          <p:nvPr/>
        </p:nvSpPr>
        <p:spPr>
          <a:xfrm rot="16200000">
            <a:off x="6864048" y="7126474"/>
            <a:ext cx="7427498" cy="8556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  <a:r>
              <a:t>Time-integrated </a:t>
            </a:r>
            <a14:m>
              <m:oMath>
                <m:sSub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</m:sSub>
              </m:oMath>
            </a14:m>
            <a:r>
              <a:t> [erg]</a:t>
            </a:r>
          </a:p>
        </p:txBody>
      </p:sp>
      <p:sp>
        <p:nvSpPr>
          <p:cNvPr id="473" name="[GeV]"/>
          <p:cNvSpPr txBox="1"/>
          <p:nvPr/>
        </p:nvSpPr>
        <p:spPr>
          <a:xfrm>
            <a:off x="17048954" y="12258350"/>
            <a:ext cx="2045566" cy="8556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</m:sSub>
              </m:oMath>
            </a14:m>
            <a:r>
              <a:t> [GeV]</a:t>
            </a:r>
          </a:p>
        </p:txBody>
      </p:sp>
      <p:sp>
        <p:nvSpPr>
          <p:cNvPr id="474" name="Neutrinos from extended progenitors have larger Lorentz factors…"/>
          <p:cNvSpPr txBox="1"/>
          <p:nvPr/>
        </p:nvSpPr>
        <p:spPr>
          <a:xfrm>
            <a:off x="586807" y="9508855"/>
            <a:ext cx="9540052" cy="2941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2600" indent="-482600" algn="just">
              <a:lnSpc>
                <a:spcPct val="11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Neutrinos from extended progenitors have larger Lorentz factors</a:t>
            </a:r>
          </a:p>
          <a:p>
            <a:pPr marL="482600" indent="-482600" algn="just">
              <a:lnSpc>
                <a:spcPct val="11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High-energy tail from meson cooling</a:t>
            </a:r>
          </a:p>
          <a:p>
            <a:pPr marL="482600" indent="-482600" algn="just">
              <a:lnSpc>
                <a:spcPct val="11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000000"/>
                </a:solidFill>
              </a:defRPr>
            </a:pPr>
            <a:r>
              <a:t>WR stars unlikely to yield neutrino events</a:t>
            </a:r>
          </a:p>
        </p:txBody>
      </p:sp>
      <p:grpSp>
        <p:nvGrpSpPr>
          <p:cNvPr id="479" name="Group"/>
          <p:cNvGrpSpPr/>
          <p:nvPr/>
        </p:nvGrpSpPr>
        <p:grpSpPr>
          <a:xfrm>
            <a:off x="14592596" y="9059715"/>
            <a:ext cx="5133415" cy="2910745"/>
            <a:chOff x="0" y="0"/>
            <a:chExt cx="5133414" cy="2910744"/>
          </a:xfrm>
        </p:grpSpPr>
        <p:sp>
          <p:nvSpPr>
            <p:cNvPr id="475" name="Strong   cooling"/>
            <p:cNvSpPr/>
            <p:nvPr/>
          </p:nvSpPr>
          <p:spPr>
            <a:xfrm>
              <a:off x="3118104" y="16407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chemeClr val="accent4">
                      <a:hueOff val="-1247790"/>
                      <a:lumOff val="-12326"/>
                    </a:schemeClr>
                  </a:solidFill>
                </a:defRPr>
              </a:pPr>
              <a:r>
                <a:t>Strong </a:t>
              </a:r>
              <a14:m>
                <m:oMath>
                  <m:r>
                    <a:rPr xmlns:a="http://schemas.openxmlformats.org/drawingml/2006/main" sz="3850" i="1">
                      <a:solidFill>
                        <a:srgbClr val="F271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3850" i="1">
                      <a:solidFill>
                        <a:srgbClr val="F271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850" i="1">
                      <a:solidFill>
                        <a:srgbClr val="F27100"/>
                      </a:solidFill>
                      <a:latin typeface="Cambria Math" panose="02040503050406030204" pitchFamily="18" charset="0"/>
                    </a:rPr>
                    <m:t>μ</m:t>
                  </m:r>
                </m:oMath>
              </a14:m>
              <a:r>
                <a:t> cooling</a:t>
              </a:r>
              <a:endParaRPr>
                <a:solidFill>
                  <a:srgbClr val="F27200"/>
                </a:solidFill>
              </a:endParaRPr>
            </a:p>
          </p:txBody>
        </p:sp>
        <p:sp>
          <p:nvSpPr>
            <p:cNvPr id="476" name="Line"/>
            <p:cNvSpPr/>
            <p:nvPr/>
          </p:nvSpPr>
          <p:spPr>
            <a:xfrm flipV="1">
              <a:off x="2487595" y="0"/>
              <a:ext cx="1270001" cy="1270000"/>
            </a:xfrm>
            <a:prstGeom prst="line">
              <a:avLst/>
            </a:prstGeom>
            <a:noFill/>
            <a:ln w="63500" cap="flat">
              <a:solidFill>
                <a:schemeClr val="accent4">
                  <a:hueOff val="-1247790"/>
                  <a:lumOff val="-1232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7" name="Line"/>
            <p:cNvSpPr/>
            <p:nvPr/>
          </p:nvSpPr>
          <p:spPr>
            <a:xfrm flipV="1">
              <a:off x="3749281" y="599248"/>
              <a:ext cx="1384134" cy="875117"/>
            </a:xfrm>
            <a:prstGeom prst="line">
              <a:avLst/>
            </a:prstGeom>
            <a:noFill/>
            <a:ln w="63500" cap="flat">
              <a:solidFill>
                <a:schemeClr val="accent4">
                  <a:hueOff val="-1247790"/>
                  <a:lumOff val="-1232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8" name="Line"/>
            <p:cNvSpPr/>
            <p:nvPr/>
          </p:nvSpPr>
          <p:spPr>
            <a:xfrm flipH="1" flipV="1">
              <a:off x="-1" y="937289"/>
              <a:ext cx="1864793" cy="354616"/>
            </a:xfrm>
            <a:prstGeom prst="line">
              <a:avLst/>
            </a:prstGeom>
            <a:noFill/>
            <a:ln w="63500" cap="flat">
              <a:solidFill>
                <a:schemeClr val="accent4">
                  <a:hueOff val="-1247790"/>
                  <a:lumOff val="-1232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480" name="Group"/>
          <p:cNvSpPr/>
          <p:nvPr/>
        </p:nvSpPr>
        <p:spPr>
          <a:xfrm>
            <a:off x="20595805" y="6298879"/>
            <a:ext cx="3345961" cy="5395125"/>
          </a:xfrm>
          <a:prstGeom prst="ellipse">
            <a:avLst/>
          </a:prstGeom>
          <a:ln w="101600">
            <a:solidFill>
              <a:schemeClr val="accent4">
                <a:hueOff val="-1247790"/>
                <a:lumOff val="-1232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1" name="Rectangle"/>
          <p:cNvSpPr/>
          <p:nvPr/>
        </p:nvSpPr>
        <p:spPr>
          <a:xfrm>
            <a:off x="22077325" y="2909006"/>
            <a:ext cx="1503405" cy="14331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sSubSup>
                    <m:e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  <m:sup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</m:oMath>
              </m:oMathPara>
            </a14:m>
          </a:p>
        </p:txBody>
      </p:sp>
      <p:sp>
        <p:nvSpPr>
          <p:cNvPr id="482" name="events in IceCube-Gen2"/>
          <p:cNvSpPr txBox="1"/>
          <p:nvPr/>
        </p:nvSpPr>
        <p:spPr>
          <a:xfrm>
            <a:off x="880703" y="2589290"/>
            <a:ext cx="6546806" cy="95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</m:oMath>
            </a14:m>
            <a:r>
              <a:t> events in IceCube-Gen2</a:t>
            </a:r>
          </a:p>
        </p:txBody>
      </p:sp>
      <p:grpSp>
        <p:nvGrpSpPr>
          <p:cNvPr id="495" name="Group"/>
          <p:cNvGrpSpPr/>
          <p:nvPr/>
        </p:nvGrpSpPr>
        <p:grpSpPr>
          <a:xfrm>
            <a:off x="955167" y="3766424"/>
            <a:ext cx="8803331" cy="3292698"/>
            <a:chOff x="0" y="0"/>
            <a:chExt cx="8803329" cy="3292696"/>
          </a:xfrm>
        </p:grpSpPr>
        <p:sp>
          <p:nvSpPr>
            <p:cNvPr id="483" name="Rectangle"/>
            <p:cNvSpPr/>
            <p:nvPr/>
          </p:nvSpPr>
          <p:spPr>
            <a:xfrm>
              <a:off x="-1" y="0"/>
              <a:ext cx="3541470" cy="82487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4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dip</m:t>
                        </m:r>
                      </m:sub>
                    </m:sSub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ms</m:t>
                    </m:r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484" name="BSG"/>
            <p:cNvSpPr/>
            <p:nvPr/>
          </p:nvSpPr>
          <p:spPr>
            <a:xfrm>
              <a:off x="3524823" y="0"/>
              <a:ext cx="2626115" cy="82487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BSG</a:t>
              </a:r>
            </a:p>
          </p:txBody>
        </p:sp>
        <p:sp>
          <p:nvSpPr>
            <p:cNvPr id="485" name="RSG"/>
            <p:cNvSpPr/>
            <p:nvPr/>
          </p:nvSpPr>
          <p:spPr>
            <a:xfrm>
              <a:off x="6177216" y="0"/>
              <a:ext cx="2626114" cy="82487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RSG</a:t>
              </a:r>
            </a:p>
          </p:txBody>
        </p:sp>
        <p:sp>
          <p:nvSpPr>
            <p:cNvPr id="486" name="Rectangle"/>
            <p:cNvSpPr/>
            <p:nvPr/>
          </p:nvSpPr>
          <p:spPr>
            <a:xfrm>
              <a:off x="13130" y="815086"/>
              <a:ext cx="3541469" cy="82487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487" name="Rectangle"/>
            <p:cNvSpPr/>
            <p:nvPr/>
          </p:nvSpPr>
          <p:spPr>
            <a:xfrm>
              <a:off x="3537954" y="815086"/>
              <a:ext cx="2626114" cy="82487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4.3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488" name="Rectangle"/>
            <p:cNvSpPr/>
            <p:nvPr/>
          </p:nvSpPr>
          <p:spPr>
            <a:xfrm>
              <a:off x="6177216" y="815086"/>
              <a:ext cx="2626114" cy="82487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4.8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489" name="Rectangle"/>
            <p:cNvSpPr/>
            <p:nvPr/>
          </p:nvSpPr>
          <p:spPr>
            <a:xfrm>
              <a:off x="13130" y="1635051"/>
              <a:ext cx="3541469" cy="82487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490" name="Rectangle"/>
            <p:cNvSpPr/>
            <p:nvPr/>
          </p:nvSpPr>
          <p:spPr>
            <a:xfrm>
              <a:off x="3537954" y="1635051"/>
              <a:ext cx="2626114" cy="82487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8.9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491" name="Rectangle"/>
            <p:cNvSpPr/>
            <p:nvPr/>
          </p:nvSpPr>
          <p:spPr>
            <a:xfrm>
              <a:off x="6177216" y="1635051"/>
              <a:ext cx="2626114" cy="82487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1.1</m:t>
                    </m:r>
                  </m:oMath>
                </m:oMathPara>
              </a14:m>
            </a:p>
          </p:txBody>
        </p:sp>
        <p:sp>
          <p:nvSpPr>
            <p:cNvPr id="492" name="Rectangle"/>
            <p:cNvSpPr/>
            <p:nvPr/>
          </p:nvSpPr>
          <p:spPr>
            <a:xfrm>
              <a:off x="13130" y="2467827"/>
              <a:ext cx="3541469" cy="82487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493" name="Rectangle"/>
            <p:cNvSpPr/>
            <p:nvPr/>
          </p:nvSpPr>
          <p:spPr>
            <a:xfrm>
              <a:off x="3537954" y="2467827"/>
              <a:ext cx="2626114" cy="82487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</m:t>
                    </m:r>
                  </m:oMath>
                </m:oMathPara>
              </a14:m>
            </a:p>
          </p:txBody>
        </p:sp>
        <p:sp>
          <p:nvSpPr>
            <p:cNvPr id="494" name="Rectangle"/>
            <p:cNvSpPr/>
            <p:nvPr/>
          </p:nvSpPr>
          <p:spPr>
            <a:xfrm>
              <a:off x="6177216" y="2467827"/>
              <a:ext cx="2626114" cy="82487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43</m:t>
                    </m:r>
                  </m:oMath>
                </m:oMathPara>
              </a14:m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0" grpId="5"/>
      <p:bldP build="whole" bldLvl="1" animBg="1" rev="0" advAuto="0" spid="480" grpId="1"/>
      <p:bldP build="whole" bldLvl="1" animBg="1" rev="0" advAuto="0" spid="482" grpId="3"/>
      <p:bldP build="whole" bldLvl="1" animBg="1" rev="0" advAuto="0" spid="479" grpId="2"/>
      <p:bldP build="whole" bldLvl="1" animBg="1" rev="0" advAuto="0" spid="474" grpId="6"/>
      <p:bldP build="whole" bldLvl="1" animBg="1" rev="0" advAuto="0" spid="495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creenshot 2024-02-18 at 21.51.04.png" descr="Screenshot 2024-02-18 at 21.51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2390" y="2169484"/>
            <a:ext cx="14209443" cy="107696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Neutrino emission (  case)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 defTabSz="1779987">
              <a:defRPr spc="-124" sz="6205"/>
            </a:pPr>
            <a:r>
              <a:t>Neutrino emission (</a:t>
            </a:r>
            <a14:m>
              <m:oMath>
                <m:sSubSup>
                  <m:e>
                    <m:r>
                      <a:rPr xmlns:a="http://schemas.openxmlformats.org/drawingml/2006/main" sz="7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  <m:sup>
                    <m:r>
                      <a:rPr xmlns:a="http://schemas.openxmlformats.org/drawingml/2006/main" sz="7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7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bSup>
              </m:oMath>
            </a14:m>
            <a:r>
              <a:t> case)</a:t>
            </a:r>
            <a:endParaRPr sz="8500"/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500" name="Time-integrated   [erg]"/>
          <p:cNvSpPr txBox="1"/>
          <p:nvPr/>
        </p:nvSpPr>
        <p:spPr>
          <a:xfrm rot="16200000">
            <a:off x="6698948" y="7126474"/>
            <a:ext cx="7427498" cy="8556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  <a:r>
              <a:t>Time-integrated </a:t>
            </a:r>
            <a14:m>
              <m:oMath>
                <m:sSub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</m:sSub>
              </m:oMath>
            </a14:m>
            <a:r>
              <a:t> [erg]</a:t>
            </a:r>
          </a:p>
        </p:txBody>
      </p:sp>
      <p:sp>
        <p:nvSpPr>
          <p:cNvPr id="501" name="Rectangle"/>
          <p:cNvSpPr/>
          <p:nvPr/>
        </p:nvSpPr>
        <p:spPr>
          <a:xfrm>
            <a:off x="22077325" y="2896306"/>
            <a:ext cx="1503405" cy="14331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sSubSup>
                    <m:e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  <m:sup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bSup>
                </m:oMath>
              </m:oMathPara>
            </a14:m>
          </a:p>
        </p:txBody>
      </p:sp>
      <p:sp>
        <p:nvSpPr>
          <p:cNvPr id="502" name="[GeV]"/>
          <p:cNvSpPr txBox="1"/>
          <p:nvPr/>
        </p:nvSpPr>
        <p:spPr>
          <a:xfrm>
            <a:off x="17048954" y="12194850"/>
            <a:ext cx="2045566" cy="8556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</m:sSub>
              </m:oMath>
            </a14:m>
            <a:r>
              <a:t> [GeV]</a:t>
            </a:r>
          </a:p>
        </p:txBody>
      </p:sp>
      <p:sp>
        <p:nvSpPr>
          <p:cNvPr id="503" name="High-energy tails are more pronounced"/>
          <p:cNvSpPr txBox="1"/>
          <p:nvPr/>
        </p:nvSpPr>
        <p:spPr>
          <a:xfrm>
            <a:off x="5565519" y="9308478"/>
            <a:ext cx="4355278" cy="199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High-energy tails are more pronounced</a:t>
            </a:r>
          </a:p>
        </p:txBody>
      </p:sp>
      <p:sp>
        <p:nvSpPr>
          <p:cNvPr id="504" name="More high-energy protons"/>
          <p:cNvSpPr txBox="1"/>
          <p:nvPr/>
        </p:nvSpPr>
        <p:spPr>
          <a:xfrm>
            <a:off x="2124159" y="3314802"/>
            <a:ext cx="6294274" cy="72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More high-energy protons</a:t>
            </a:r>
          </a:p>
        </p:txBody>
      </p:sp>
      <p:sp>
        <p:nvSpPr>
          <p:cNvPr id="505" name="Line"/>
          <p:cNvSpPr/>
          <p:nvPr/>
        </p:nvSpPr>
        <p:spPr>
          <a:xfrm flipH="1">
            <a:off x="2392178" y="4050307"/>
            <a:ext cx="2216839" cy="221683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6" name="Less  s at low energies"/>
          <p:cNvSpPr txBox="1"/>
          <p:nvPr/>
        </p:nvSpPr>
        <p:spPr>
          <a:xfrm>
            <a:off x="730238" y="6301246"/>
            <a:ext cx="3427821" cy="148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200">
                <a:solidFill>
                  <a:srgbClr val="000000"/>
                </a:solidFill>
              </a:defRPr>
            </a:pPr>
            <a:r>
              <a:t>Less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s at low energies</a:t>
            </a:r>
          </a:p>
        </p:txBody>
      </p:sp>
      <p:sp>
        <p:nvSpPr>
          <p:cNvPr id="507" name="Line"/>
          <p:cNvSpPr/>
          <p:nvPr/>
        </p:nvSpPr>
        <p:spPr>
          <a:xfrm>
            <a:off x="5523287" y="4040713"/>
            <a:ext cx="2236026" cy="223602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8" name="More high-energy"/>
          <p:cNvSpPr txBox="1"/>
          <p:nvPr/>
        </p:nvSpPr>
        <p:spPr>
          <a:xfrm>
            <a:off x="6141851" y="6364746"/>
            <a:ext cx="3202614" cy="148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200">
                <a:solidFill>
                  <a:srgbClr val="000000"/>
                </a:solidFill>
              </a:defRPr>
            </a:pPr>
            <a:r>
              <a:t>More high-energy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</p:txBody>
      </p:sp>
      <p:sp>
        <p:nvSpPr>
          <p:cNvPr id="509" name="Spectrum peaks at higher energies"/>
          <p:cNvSpPr txBox="1"/>
          <p:nvPr/>
        </p:nvSpPr>
        <p:spPr>
          <a:xfrm>
            <a:off x="493823" y="9298885"/>
            <a:ext cx="3900651" cy="199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Spectrum peaks at higher energies</a:t>
            </a:r>
          </a:p>
        </p:txBody>
      </p:sp>
      <p:sp>
        <p:nvSpPr>
          <p:cNvPr id="510" name="Line"/>
          <p:cNvSpPr/>
          <p:nvPr/>
        </p:nvSpPr>
        <p:spPr>
          <a:xfrm>
            <a:off x="7743158" y="7960912"/>
            <a:ext cx="1" cy="1291094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1" name="Line"/>
          <p:cNvSpPr/>
          <p:nvPr/>
        </p:nvSpPr>
        <p:spPr>
          <a:xfrm flipH="1">
            <a:off x="2444148" y="7960912"/>
            <a:ext cx="1" cy="1291094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2" name="MB, Carpio, Murase, et al. (2023)"/>
          <p:cNvSpPr txBox="1"/>
          <p:nvPr/>
        </p:nvSpPr>
        <p:spPr>
          <a:xfrm>
            <a:off x="829016" y="12549238"/>
            <a:ext cx="736138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MB, Carpio, Murase, et al. (2023)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1" grpId="5"/>
      <p:bldP build="whole" bldLvl="1" animBg="1" rev="0" advAuto="0" spid="512" grpId="9"/>
      <p:bldP build="whole" bldLvl="1" animBg="1" rev="0" advAuto="0" spid="506" grpId="3"/>
      <p:bldP build="whole" bldLvl="1" animBg="1" rev="0" advAuto="0" spid="507" grpId="2"/>
      <p:bldP build="whole" bldLvl="1" animBg="1" rev="0" advAuto="0" spid="508" grpId="4"/>
      <p:bldP build="whole" bldLvl="1" animBg="1" rev="0" advAuto="0" spid="510" grpId="6"/>
      <p:bldP build="whole" bldLvl="1" animBg="1" rev="0" advAuto="0" spid="503" grpId="8"/>
      <p:bldP build="whole" bldLvl="1" animBg="1" rev="0" advAuto="0" spid="505" grpId="1"/>
      <p:bldP build="whole" bldLvl="1" animBg="1" rev="0" advAuto="0" spid="509" grpId="7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515" name="WR stars are unlikely to yield neutrino events…"/>
          <p:cNvSpPr txBox="1"/>
          <p:nvPr>
            <p:ph type="body" sz="quarter" idx="1"/>
          </p:nvPr>
        </p:nvSpPr>
        <p:spPr>
          <a:xfrm>
            <a:off x="905886" y="2654358"/>
            <a:ext cx="11046177" cy="37852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0"/>
              </a:spcBef>
              <a:defRPr sz="4000"/>
            </a:pPr>
            <a:r>
              <a:t>WR stars are unlikely to yield neutrino events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defRPr sz="4000"/>
            </a:pPr>
            <a:r>
              <a:t>WR fluxes well below GRB 221009A, GRB 180720B and GRB 130427A limits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defRPr sz="4000"/>
            </a:pPr>
            <a:r>
              <a:t>We look at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</m:oMath>
            </a14:m>
            <a:r>
              <a:t> detection in IceCube-Gen2</a:t>
            </a:r>
          </a:p>
        </p:txBody>
      </p:sp>
      <p:sp>
        <p:nvSpPr>
          <p:cNvPr id="516" name="Detection prospects for source at 100 Mpc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Detection prospects for source at 100 Mpc</a:t>
            </a:r>
          </a:p>
        </p:txBody>
      </p:sp>
      <p:sp>
        <p:nvSpPr>
          <p:cNvPr id="517" name="No neutrinos from GRB 221009A…"/>
          <p:cNvSpPr/>
          <p:nvPr/>
        </p:nvSpPr>
        <p:spPr>
          <a:xfrm>
            <a:off x="12844293" y="2709128"/>
            <a:ext cx="10604910" cy="2975270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20000"/>
              </a:lnSpc>
              <a:defRPr sz="4400" u="sng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No neutrinos from GRB 221009A</a:t>
            </a:r>
          </a:p>
          <a:p>
            <a:pPr defTabSz="825500">
              <a:lnSpc>
                <a:spcPct val="120000"/>
              </a:lnSpc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IceCube limit </a:t>
            </a:r>
            <a14:m>
              <m:oMath>
                <m:sSubSup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sSub>
                  <m:e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</m:sSub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4</m:t>
                    </m:r>
                  </m:sup>
                </m:sSup>
                <m:sSup>
                  <m:e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erg</m:t>
                    </m:r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cm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</a:p>
          <a:p>
            <a:pPr defTabSz="825500">
              <a:lnSpc>
                <a:spcPct val="120000"/>
              </a:lnSpc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WR model: </a:t>
            </a:r>
            <a14:m>
              <m:oMath>
                <m:sSubSup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sSub>
                  <m:e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</m:sSub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≲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7</m:t>
                    </m:r>
                  </m:sup>
                </m:sSup>
                <m:sSup>
                  <m:e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erg</m:t>
                    </m:r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cm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</a:p>
        </p:txBody>
      </p:sp>
      <p:sp>
        <p:nvSpPr>
          <p:cNvPr id="518" name="Rectangle"/>
          <p:cNvSpPr/>
          <p:nvPr/>
        </p:nvSpPr>
        <p:spPr>
          <a:xfrm>
            <a:off x="1420363" y="8379614"/>
            <a:ext cx="3875547" cy="100988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dip</m:t>
                      </m:r>
                    </m:sub>
                  </m:sSub>
                  <m: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m:rPr>
                      <m:sty m:val="p"/>
                    </m:rP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3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m:rPr>
                      <m:sty m:val="p"/>
                    </m:rP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ms</m:t>
                  </m:r>
                  <m: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3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  <p:sp>
        <p:nvSpPr>
          <p:cNvPr id="519" name="BSG"/>
          <p:cNvSpPr/>
          <p:nvPr/>
        </p:nvSpPr>
        <p:spPr>
          <a:xfrm>
            <a:off x="5277695" y="8379614"/>
            <a:ext cx="2873844" cy="100988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BSG</a:t>
            </a:r>
          </a:p>
        </p:txBody>
      </p:sp>
      <p:sp>
        <p:nvSpPr>
          <p:cNvPr id="520" name="RSG"/>
          <p:cNvSpPr/>
          <p:nvPr/>
        </p:nvSpPr>
        <p:spPr>
          <a:xfrm>
            <a:off x="8180297" y="8379614"/>
            <a:ext cx="2873844" cy="100988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RSG</a:t>
            </a:r>
          </a:p>
        </p:txBody>
      </p:sp>
      <p:sp>
        <p:nvSpPr>
          <p:cNvPr id="521" name="Rectangle"/>
          <p:cNvSpPr/>
          <p:nvPr/>
        </p:nvSpPr>
        <p:spPr>
          <a:xfrm>
            <a:off x="1434732" y="9377519"/>
            <a:ext cx="3875547" cy="10098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  <p:sp>
        <p:nvSpPr>
          <p:cNvPr id="522" name="Rectangle"/>
          <p:cNvSpPr/>
          <p:nvPr/>
        </p:nvSpPr>
        <p:spPr>
          <a:xfrm>
            <a:off x="5292064" y="9377519"/>
            <a:ext cx="2873844" cy="10098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4.3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  <p:sp>
        <p:nvSpPr>
          <p:cNvPr id="523" name="Rectangle"/>
          <p:cNvSpPr/>
          <p:nvPr/>
        </p:nvSpPr>
        <p:spPr>
          <a:xfrm>
            <a:off x="8180297" y="9377519"/>
            <a:ext cx="2873844" cy="10098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4.8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  <p:sp>
        <p:nvSpPr>
          <p:cNvPr id="524" name="Rectangle"/>
          <p:cNvSpPr/>
          <p:nvPr/>
        </p:nvSpPr>
        <p:spPr>
          <a:xfrm>
            <a:off x="1434732" y="10381395"/>
            <a:ext cx="3875547" cy="1009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1.5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  <p:sp>
        <p:nvSpPr>
          <p:cNvPr id="525" name="Rectangle"/>
          <p:cNvSpPr/>
          <p:nvPr/>
        </p:nvSpPr>
        <p:spPr>
          <a:xfrm>
            <a:off x="5292064" y="10381395"/>
            <a:ext cx="2873844" cy="1009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8.9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</m:oMath>
              </m:oMathPara>
            </a14:m>
          </a:p>
        </p:txBody>
      </p:sp>
      <p:sp>
        <p:nvSpPr>
          <p:cNvPr id="526" name="Rectangle"/>
          <p:cNvSpPr/>
          <p:nvPr/>
        </p:nvSpPr>
        <p:spPr>
          <a:xfrm>
            <a:off x="8180297" y="10381395"/>
            <a:ext cx="2873844" cy="1009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1.1</m:t>
                  </m:r>
                </m:oMath>
              </m:oMathPara>
            </a14:m>
          </a:p>
        </p:txBody>
      </p:sp>
      <p:sp>
        <p:nvSpPr>
          <p:cNvPr id="527" name="Rectangle"/>
          <p:cNvSpPr/>
          <p:nvPr/>
        </p:nvSpPr>
        <p:spPr>
          <a:xfrm>
            <a:off x="1434732" y="11400957"/>
            <a:ext cx="3875547" cy="1009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  <p:sp>
        <p:nvSpPr>
          <p:cNvPr id="528" name="Rectangle"/>
          <p:cNvSpPr/>
          <p:nvPr/>
        </p:nvSpPr>
        <p:spPr>
          <a:xfrm>
            <a:off x="5292064" y="11400957"/>
            <a:ext cx="2873844" cy="1009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14</m:t>
                  </m:r>
                </m:oMath>
              </m:oMathPara>
            </a14:m>
          </a:p>
        </p:txBody>
      </p:sp>
      <p:sp>
        <p:nvSpPr>
          <p:cNvPr id="529" name="Rectangle"/>
          <p:cNvSpPr/>
          <p:nvPr/>
        </p:nvSpPr>
        <p:spPr>
          <a:xfrm>
            <a:off x="8180297" y="11400957"/>
            <a:ext cx="2873844" cy="1009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43</m:t>
                  </m:r>
                </m:oMath>
              </m:oMathPara>
            </a14:m>
          </a:p>
        </p:txBody>
      </p:sp>
      <p:sp>
        <p:nvSpPr>
          <p:cNvPr id="530" name="Injection spectrum"/>
          <p:cNvSpPr txBox="1"/>
          <p:nvPr/>
        </p:nvSpPr>
        <p:spPr>
          <a:xfrm>
            <a:off x="3731496" y="7466316"/>
            <a:ext cx="5917923" cy="866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600">
                <a:solidFill>
                  <a:srgbClr val="000000"/>
                </a:solidFill>
              </a:defRPr>
            </a:pPr>
            <a14:m>
              <m:oMath>
                <m:sSubSup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  <m:sup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Injection spectrum</a:t>
            </a:r>
          </a:p>
        </p:txBody>
      </p:sp>
      <p:grpSp>
        <p:nvGrpSpPr>
          <p:cNvPr id="543" name="Group"/>
          <p:cNvGrpSpPr/>
          <p:nvPr/>
        </p:nvGrpSpPr>
        <p:grpSpPr>
          <a:xfrm>
            <a:off x="13329859" y="8364433"/>
            <a:ext cx="9633778" cy="4031226"/>
            <a:chOff x="0" y="0"/>
            <a:chExt cx="9633776" cy="4031224"/>
          </a:xfrm>
        </p:grpSpPr>
        <p:sp>
          <p:nvSpPr>
            <p:cNvPr id="531" name="Rectangle"/>
            <p:cNvSpPr/>
            <p:nvPr/>
          </p:nvSpPr>
          <p:spPr>
            <a:xfrm>
              <a:off x="0" y="0"/>
              <a:ext cx="3875547" cy="1009882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4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a:rPr xmlns:a="http://schemas.openxmlformats.org/drawingml/2006/main" sz="3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3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dip</m:t>
                        </m:r>
                      </m:sub>
                    </m:sSub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a:rPr xmlns:a="http://schemas.openxmlformats.org/drawingml/2006/main" sz="3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3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ms</m:t>
                    </m:r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xmlns:a="http://schemas.openxmlformats.org/drawingml/2006/main" sz="3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532" name="BSG"/>
            <p:cNvSpPr/>
            <p:nvPr/>
          </p:nvSpPr>
          <p:spPr>
            <a:xfrm>
              <a:off x="3857332" y="0"/>
              <a:ext cx="2873844" cy="1009882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BSG</a:t>
              </a:r>
            </a:p>
          </p:txBody>
        </p:sp>
        <p:sp>
          <p:nvSpPr>
            <p:cNvPr id="533" name="RSG"/>
            <p:cNvSpPr/>
            <p:nvPr/>
          </p:nvSpPr>
          <p:spPr>
            <a:xfrm>
              <a:off x="6745565" y="0"/>
              <a:ext cx="2873844" cy="1009882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RSG</a:t>
              </a:r>
            </a:p>
          </p:txBody>
        </p:sp>
        <p:sp>
          <p:nvSpPr>
            <p:cNvPr id="534" name="Rectangle"/>
            <p:cNvSpPr/>
            <p:nvPr/>
          </p:nvSpPr>
          <p:spPr>
            <a:xfrm>
              <a:off x="14369" y="997904"/>
              <a:ext cx="3875548" cy="100988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535" name="Rectangle"/>
            <p:cNvSpPr/>
            <p:nvPr/>
          </p:nvSpPr>
          <p:spPr>
            <a:xfrm>
              <a:off x="3871700" y="997904"/>
              <a:ext cx="2873844" cy="100988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5.9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536" name="Rectangle"/>
            <p:cNvSpPr/>
            <p:nvPr/>
          </p:nvSpPr>
          <p:spPr>
            <a:xfrm>
              <a:off x="6759933" y="997904"/>
              <a:ext cx="2873844" cy="100988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6.3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537" name="Rectangle"/>
            <p:cNvSpPr/>
            <p:nvPr/>
          </p:nvSpPr>
          <p:spPr>
            <a:xfrm>
              <a:off x="14369" y="2001780"/>
              <a:ext cx="3875548" cy="100988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538" name="Rectangle"/>
            <p:cNvSpPr/>
            <p:nvPr/>
          </p:nvSpPr>
          <p:spPr>
            <a:xfrm>
              <a:off x="3871700" y="2001780"/>
              <a:ext cx="2873844" cy="100988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5.9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539" name="Rectangle"/>
            <p:cNvSpPr/>
            <p:nvPr/>
          </p:nvSpPr>
          <p:spPr>
            <a:xfrm>
              <a:off x="6759933" y="2001780"/>
              <a:ext cx="2873844" cy="100988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540" name="Rectangle"/>
            <p:cNvSpPr/>
            <p:nvPr/>
          </p:nvSpPr>
          <p:spPr>
            <a:xfrm>
              <a:off x="14369" y="3021343"/>
              <a:ext cx="3875548" cy="100988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541" name="Rectangle"/>
            <p:cNvSpPr/>
            <p:nvPr/>
          </p:nvSpPr>
          <p:spPr>
            <a:xfrm>
              <a:off x="3871700" y="3021343"/>
              <a:ext cx="2873844" cy="100988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4.7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542" name="Rectangle"/>
            <p:cNvSpPr/>
            <p:nvPr/>
          </p:nvSpPr>
          <p:spPr>
            <a:xfrm>
              <a:off x="6759933" y="3021343"/>
              <a:ext cx="2873844" cy="100988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3.2</m:t>
                    </m:r>
                  </m:oMath>
                </m:oMathPara>
              </a14:m>
            </a:p>
          </p:txBody>
        </p:sp>
      </p:grpSp>
      <p:sp>
        <p:nvSpPr>
          <p:cNvPr id="544" name="Injection spectrum"/>
          <p:cNvSpPr txBox="1"/>
          <p:nvPr/>
        </p:nvSpPr>
        <p:spPr>
          <a:xfrm>
            <a:off x="15668297" y="7458726"/>
            <a:ext cx="5917923" cy="86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600">
                <a:solidFill>
                  <a:srgbClr val="000000"/>
                </a:solidFill>
              </a:defRPr>
            </a:pPr>
            <a14:m>
              <m:oMath>
                <m:sSubSup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  <m:sup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bSup>
              </m:oMath>
            </a14:m>
            <a:r>
              <a:t> Injection spectrum</a:t>
            </a:r>
          </a:p>
        </p:txBody>
      </p:sp>
      <p:sp>
        <p:nvSpPr>
          <p:cNvPr id="545" name="Expected number of   events in IceCube-Gen2"/>
          <p:cNvSpPr txBox="1"/>
          <p:nvPr/>
        </p:nvSpPr>
        <p:spPr>
          <a:xfrm>
            <a:off x="6616974" y="6559419"/>
            <a:ext cx="11588706" cy="95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 u="sng">
                <a:solidFill>
                  <a:srgbClr val="000000"/>
                </a:solidFill>
              </a:defRPr>
            </a:pPr>
            <a:r>
              <a:t>Expected number of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</m:oMath>
            </a14:m>
            <a:r>
              <a:t> events in IceCube-Gen2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1" grpId="7"/>
      <p:bldP build="whole" bldLvl="1" animBg="1" rev="0" advAuto="0" spid="520" grpId="6"/>
      <p:bldP build="whole" bldLvl="1" animBg="1" rev="0" advAuto="0" spid="519" grpId="5"/>
      <p:bldP build="whole" bldLvl="1" animBg="1" rev="0" advAuto="0" spid="545" grpId="1"/>
      <p:bldP build="whole" bldLvl="1" animBg="1" rev="0" advAuto="0" spid="530" grpId="3"/>
      <p:bldP build="whole" bldLvl="1" animBg="1" rev="0" advAuto="0" spid="526" grpId="12"/>
      <p:bldP build="whole" bldLvl="1" animBg="1" rev="0" advAuto="0" spid="525" grpId="11"/>
      <p:bldP build="whole" bldLvl="1" animBg="1" rev="0" advAuto="0" spid="527" grpId="13"/>
      <p:bldP build="whole" bldLvl="1" animBg="1" rev="0" advAuto="0" spid="518" grpId="4"/>
      <p:bldP build="whole" bldLvl="1" animBg="1" rev="0" advAuto="0" spid="522" grpId="8"/>
      <p:bldP build="whole" bldLvl="1" animBg="1" rev="0" advAuto="0" spid="528" grpId="14"/>
      <p:bldP build="whole" bldLvl="1" animBg="1" rev="0" advAuto="0" spid="543" grpId="16"/>
      <p:bldP build="whole" bldLvl="1" animBg="1" rev="0" advAuto="0" spid="523" grpId="9"/>
      <p:bldP build="whole" bldLvl="1" animBg="1" rev="0" advAuto="0" spid="529" grpId="15"/>
      <p:bldP build="whole" bldLvl="1" animBg="1" rev="0" advAuto="0" spid="524" grpId="10"/>
      <p:bldP build="whole" bldLvl="1" animBg="1" rev="0" advAuto="0" spid="54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Future prospects look promising"/>
          <p:cNvSpPr txBox="1"/>
          <p:nvPr>
            <p:ph type="title"/>
          </p:nvPr>
        </p:nvSpPr>
        <p:spPr>
          <a:xfrm>
            <a:off x="2661160" y="449445"/>
            <a:ext cx="20107645" cy="1433164"/>
          </a:xfrm>
          <a:prstGeom prst="rect">
            <a:avLst/>
          </a:prstGeom>
        </p:spPr>
        <p:txBody>
          <a:bodyPr/>
          <a:lstStyle/>
          <a:p>
            <a:pPr/>
            <a:r>
              <a:t>Future prospects look promising</a:t>
            </a:r>
          </a:p>
        </p:txBody>
      </p:sp>
      <p:sp>
        <p:nvSpPr>
          <p:cNvPr id="548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549" name="Screen Shot 2025-06-03 at 11.09.20 PM.png" descr="Screen Shot 2025-06-03 at 11.09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3981" y="1882260"/>
            <a:ext cx="18049776" cy="1166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23738192" y="13044537"/>
            <a:ext cx="402337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175" name="Screen Shot 2025-06-02 at 6.04.47 PM.png" descr="Screen Shot 2025-06-02 at 6.04.47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32" y="2153676"/>
            <a:ext cx="15587366" cy="1161338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Neutrinos as cosmic messengers…"/>
          <p:cNvSpPr txBox="1"/>
          <p:nvPr/>
        </p:nvSpPr>
        <p:spPr>
          <a:xfrm>
            <a:off x="15678810" y="2534406"/>
            <a:ext cx="8585766" cy="6660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b="1" sz="4200" u="sng">
                <a:solidFill>
                  <a:srgbClr val="000000"/>
                </a:solidFill>
              </a:defRPr>
            </a:pPr>
            <a:r>
              <a:t>Neutrinos as cosmic messengers</a:t>
            </a:r>
          </a:p>
          <a:p>
            <a:pPr marL="304800" indent="-304800" algn="just">
              <a:lnSpc>
                <a:spcPct val="120000"/>
              </a:lnSpc>
              <a:spcBef>
                <a:spcPts val="18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t>Hold no charge </a:t>
            </a:r>
            <a14:m>
              <m:oMath>
                <m:r>
                  <a:rPr xmlns:a="http://schemas.openxmlformats.org/drawingml/2006/main" sz="4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⟶</m:t>
                </m:r>
              </m:oMath>
            </a14:m>
            <a:r>
              <a:t> point back to their source</a:t>
            </a:r>
          </a:p>
          <a:p>
            <a:pPr marL="304800" indent="-304800" algn="just">
              <a:lnSpc>
                <a:spcPct val="120000"/>
              </a:lnSpc>
              <a:spcBef>
                <a:spcPts val="18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t>Retain information from deep with the source</a:t>
            </a:r>
          </a:p>
          <a:p>
            <a:pPr marL="304800" indent="-304800" algn="just">
              <a:lnSpc>
                <a:spcPct val="120000"/>
              </a:lnSpc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t>Undergo weak interaction</a:t>
            </a:r>
          </a:p>
          <a:p>
            <a:pPr lvl="1" marL="914400" indent="-304800" algn="just">
              <a:lnSpc>
                <a:spcPct val="120000"/>
              </a:lnSpc>
              <a:buSzPct val="123000"/>
              <a:buChar char="✓"/>
              <a:defRPr sz="3800">
                <a:solidFill>
                  <a:srgbClr val="000000"/>
                </a:solidFill>
              </a:defRPr>
            </a:pPr>
            <a:r>
              <a:t> </a:t>
            </a:r>
            <a:r>
              <a:rPr sz="3400"/>
              <a:t>escape the source </a:t>
            </a:r>
            <a:r>
              <a:rPr sz="3400">
                <a:solidFill>
                  <a:schemeClr val="accent6">
                    <a:satOff val="-16844"/>
                    <a:lumOff val="-30747"/>
                  </a:schemeClr>
                </a:solidFill>
              </a:rPr>
              <a:t>unimpeded</a:t>
            </a:r>
          </a:p>
          <a:p>
            <a:pPr lvl="1" marL="914400" indent="-304800" algn="just">
              <a:lnSpc>
                <a:spcPct val="120000"/>
              </a:lnSpc>
              <a:buSzPct val="123000"/>
              <a:buChar char="✓"/>
              <a:defRPr sz="3400">
                <a:solidFill>
                  <a:srgbClr val="000000"/>
                </a:solidFill>
              </a:defRPr>
            </a:pPr>
            <a:r>
              <a:t> </a:t>
            </a:r>
            <a:r>
              <a:rPr>
                <a:solidFill>
                  <a:schemeClr val="accent6">
                    <a:satOff val="-16844"/>
                    <a:lumOff val="-30747"/>
                  </a:schemeClr>
                </a:solidFill>
              </a:rPr>
              <a:t>not absorbed</a:t>
            </a:r>
            <a:r>
              <a:t> by dust, CMB, EBL</a:t>
            </a:r>
          </a:p>
        </p:txBody>
      </p:sp>
      <p:sp>
        <p:nvSpPr>
          <p:cNvPr id="177" name="Why study neutrinos?"/>
          <p:cNvSpPr txBox="1"/>
          <p:nvPr>
            <p:ph type="title"/>
          </p:nvPr>
        </p:nvSpPr>
        <p:spPr>
          <a:xfrm>
            <a:off x="728268" y="467759"/>
            <a:ext cx="21523922" cy="1433164"/>
          </a:xfrm>
          <a:prstGeom prst="rect">
            <a:avLst/>
          </a:prstGeom>
        </p:spPr>
        <p:txBody>
          <a:bodyPr/>
          <a:lstStyle/>
          <a:p>
            <a:pPr/>
            <a:r>
              <a:t>Why study neutrinos?</a:t>
            </a:r>
          </a:p>
        </p:txBody>
      </p:sp>
      <p:sp>
        <p:nvSpPr>
          <p:cNvPr id="178" name="Some drawbacks:…"/>
          <p:cNvSpPr txBox="1"/>
          <p:nvPr/>
        </p:nvSpPr>
        <p:spPr>
          <a:xfrm>
            <a:off x="15817234" y="9172268"/>
            <a:ext cx="7669659" cy="3778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b="1" sz="36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rPr sz="4000" u="sng">
                <a:solidFill>
                  <a:schemeClr val="accent5">
                    <a:lumOff val="-29866"/>
                  </a:schemeClr>
                </a:solidFill>
              </a:rPr>
              <a:t>Some drawbacks</a:t>
            </a:r>
            <a:r>
              <a:rPr sz="4000">
                <a:solidFill>
                  <a:schemeClr val="accent5">
                    <a:lumOff val="-29866"/>
                  </a:schemeClr>
                </a:solidFill>
              </a:rPr>
              <a:t>:</a:t>
            </a:r>
            <a:r>
              <a:t> </a:t>
            </a:r>
          </a:p>
          <a:p>
            <a:pPr marL="555625" indent="-555625" algn="l">
              <a:lnSpc>
                <a:spcPct val="140000"/>
              </a:lnSpc>
              <a:buSzPct val="100000"/>
              <a:buAutoNum type="arabicPeriod" startAt="1"/>
              <a:defRPr sz="3600">
                <a:solidFill>
                  <a:schemeClr val="accent5">
                    <a:lumOff val="-29866"/>
                  </a:schemeClr>
                </a:solidFill>
              </a:defRPr>
            </a:pPr>
            <a:r>
              <a:t>Low statistics </a:t>
            </a:r>
          </a:p>
          <a:p>
            <a:pPr marL="555625" indent="-555625" algn="l">
              <a:lnSpc>
                <a:spcPct val="140000"/>
              </a:lnSpc>
              <a:buSzPct val="100000"/>
              <a:buAutoNum type="arabicPeriod" startAt="1"/>
              <a:defRPr sz="3600">
                <a:solidFill>
                  <a:schemeClr val="accent5">
                    <a:lumOff val="-29866"/>
                  </a:schemeClr>
                </a:solidFill>
              </a:defRPr>
            </a:pPr>
            <a:r>
              <a:t>Large atmospheric neutrino background at GeV </a:t>
            </a:r>
          </a:p>
          <a:p>
            <a:pPr marL="555625" indent="-555625" algn="l">
              <a:lnSpc>
                <a:spcPct val="140000"/>
              </a:lnSpc>
              <a:buSzPct val="100000"/>
              <a:buAutoNum type="arabicPeriod" startAt="1"/>
              <a:defRPr sz="3600">
                <a:solidFill>
                  <a:schemeClr val="accent5">
                    <a:lumOff val="-29866"/>
                  </a:schemeClr>
                </a:solidFill>
              </a:defRPr>
            </a:pPr>
            <a:r>
              <a:t>Require very large detectors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Main takeaways"/>
          <p:cNvSpPr txBox="1"/>
          <p:nvPr>
            <p:ph type="title"/>
          </p:nvPr>
        </p:nvSpPr>
        <p:spPr>
          <a:xfrm>
            <a:off x="1206499" y="709569"/>
            <a:ext cx="21971001" cy="1433163"/>
          </a:xfrm>
          <a:prstGeom prst="rect">
            <a:avLst/>
          </a:prstGeom>
        </p:spPr>
        <p:txBody>
          <a:bodyPr/>
          <a:lstStyle>
            <a:lvl1pPr>
              <a:defRPr spc="-136" sz="6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Main takeaways</a:t>
            </a:r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xfrm>
            <a:off x="23632274" y="13044537"/>
            <a:ext cx="614173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553" name="Neutrinos, being weakly interacting, are difficult to detect but provide an accurate probe of source physics and particle acceleration in astrophysical systems.…"/>
          <p:cNvSpPr txBox="1"/>
          <p:nvPr/>
        </p:nvSpPr>
        <p:spPr>
          <a:xfrm>
            <a:off x="1224489" y="2022466"/>
            <a:ext cx="22290622" cy="5084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lnSpc>
                <a:spcPct val="120000"/>
              </a:lnSpc>
              <a:spcBef>
                <a:spcPts val="1200"/>
              </a:spcBef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Neutrinos, being weakly interacting, are difficult to detect but provide an </a:t>
            </a:r>
            <a:r>
              <a:rPr b="1"/>
              <a:t>accurate probe of source physics </a:t>
            </a:r>
            <a:r>
              <a:t>and particle acceleration in astrophysical systems.</a:t>
            </a:r>
          </a:p>
          <a:p>
            <a:pPr marL="228600" indent="-228600" algn="just">
              <a:lnSpc>
                <a:spcPct val="120000"/>
              </a:lnSpc>
              <a:spcBef>
                <a:spcPts val="1200"/>
              </a:spcBef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Winds and relativistic outflows from PNS (i.e. SNe progenitors) are promising sites for the </a:t>
            </a:r>
            <a:r>
              <a:rPr b="1"/>
              <a:t>production of GeV and TeV-PeV neutrinos</a:t>
            </a:r>
            <a:r>
              <a:t>, respectively, in addition to thermal MeV neutrinos. </a:t>
            </a:r>
          </a:p>
          <a:p>
            <a:pPr marL="228600" indent="-228600" algn="just">
              <a:lnSpc>
                <a:spcPct val="120000"/>
              </a:lnSpc>
              <a:spcBef>
                <a:spcPts val="1200"/>
              </a:spcBef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Neutrinos from PNS outflows can be useful probes to understand GRB-SNe connection.</a:t>
            </a:r>
          </a:p>
          <a:p>
            <a:pPr marL="228600" indent="-228600" algn="just">
              <a:lnSpc>
                <a:spcPct val="120000"/>
              </a:lnSpc>
              <a:spcBef>
                <a:spcPts val="1200"/>
              </a:spcBef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TeV neutrinos already </a:t>
            </a:r>
            <a:r>
              <a:rPr b="1"/>
              <a:t>detected from AGNs</a:t>
            </a:r>
            <a:r>
              <a:t> (potentially TDEs) </a:t>
            </a:r>
            <a:r>
              <a:rPr b="1"/>
              <a:t>harboring SMBHs</a:t>
            </a:r>
            <a:r>
              <a:t>. Need more sensitive detectors to probe the relative contribution from source classes.</a:t>
            </a:r>
          </a:p>
        </p:txBody>
      </p:sp>
      <p:sp>
        <p:nvSpPr>
          <p:cNvPr id="554" name="Future prospects"/>
          <p:cNvSpPr txBox="1"/>
          <p:nvPr/>
        </p:nvSpPr>
        <p:spPr>
          <a:xfrm>
            <a:off x="1314053" y="7487925"/>
            <a:ext cx="21863448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28"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Future prospects</a:t>
            </a:r>
          </a:p>
        </p:txBody>
      </p:sp>
      <p:sp>
        <p:nvSpPr>
          <p:cNvPr id="555" name="With IceCube-Gen2, KM3NeT, Hyper-K and other advanced detectors, strategic real time multi-messenger searches will be crucial for transient sources.…"/>
          <p:cNvSpPr txBox="1"/>
          <p:nvPr/>
        </p:nvSpPr>
        <p:spPr>
          <a:xfrm>
            <a:off x="1307845" y="8890569"/>
            <a:ext cx="22123910" cy="359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lnSpc>
                <a:spcPct val="120000"/>
              </a:lnSpc>
              <a:spcBef>
                <a:spcPts val="1200"/>
              </a:spcBef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With IceCube-Gen2, KM3NeT, Hyper-K and other advanced detectors, </a:t>
            </a:r>
            <a:r>
              <a:rPr b="1"/>
              <a:t>strategic real time multi-messenger searches</a:t>
            </a:r>
            <a:r>
              <a:t> will be crucial for transient sources. </a:t>
            </a:r>
          </a:p>
          <a:p>
            <a:pPr marL="228600" indent="-228600" algn="just">
              <a:lnSpc>
                <a:spcPct val="120000"/>
              </a:lnSpc>
              <a:spcBef>
                <a:spcPts val="1200"/>
              </a:spcBef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Can perform EM-triggered searches for low-energy neutrinos from nearby (Galactic) SNe.</a:t>
            </a:r>
          </a:p>
          <a:p>
            <a:pPr marL="228600" indent="-228600" algn="just">
              <a:lnSpc>
                <a:spcPct val="120000"/>
              </a:lnSpc>
              <a:spcBef>
                <a:spcPts val="1200"/>
              </a:spcBef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Establishing </a:t>
            </a:r>
            <a:r>
              <a:rPr b="1"/>
              <a:t>multi-messenger and multi-zone picture</a:t>
            </a:r>
            <a:r>
              <a:t> is crucial with next-generation facilities e.g. IceCube-Gen2 which will improve IceCube’s current sensitivity by ~1-2 orders of magnitude.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lide Number"/>
          <p:cNvSpPr txBox="1"/>
          <p:nvPr>
            <p:ph type="sldNum" sz="quarter" idx="2"/>
          </p:nvPr>
        </p:nvSpPr>
        <p:spPr>
          <a:xfrm>
            <a:off x="23727714" y="13044537"/>
            <a:ext cx="423292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558" name="Backup slides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Backup slides</a:t>
            </a:r>
          </a:p>
        </p:txBody>
      </p:sp>
      <p:pic>
        <p:nvPicPr>
          <p:cNvPr id="559" name="Screenshot 2024-02-17 at 00.26.17.png" descr="Screenshot 2024-02-17 at 00.26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266" y="3766199"/>
            <a:ext cx="13120659" cy="9220621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Magnetization"/>
          <p:cNvSpPr txBox="1"/>
          <p:nvPr/>
        </p:nvSpPr>
        <p:spPr>
          <a:xfrm>
            <a:off x="14546040" y="10068288"/>
            <a:ext cx="7545916" cy="887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b="1"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Magnetization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=</m:t>
                </m:r>
                <m:sSubSup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ϕ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sSup>
                  <m:e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r>
                  <a:rPr xmlns:a="http://schemas.openxmlformats.org/drawingml/2006/main" sz="4800" i="1">
                    <a:solidFill>
                      <a:srgbClr val="ED220B"/>
                    </a:solidFill>
                    <a:latin typeface="Cambria Math" panose="02040503050406030204" pitchFamily="18" charset="0"/>
                  </a:rPr>
                  <m:t>/</m:t>
                </m:r>
                <m:limUpp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  <m:sSup>
                  <m:e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c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  <a:endParaRPr>
              <a:solidFill>
                <a:srgbClr val="EE220C"/>
              </a:solidFill>
            </a:endParaRPr>
          </a:p>
        </p:txBody>
      </p:sp>
      <p:sp>
        <p:nvSpPr>
          <p:cNvPr id="561" name="Bhattacharya, JC et al. 2023"/>
          <p:cNvSpPr txBox="1"/>
          <p:nvPr/>
        </p:nvSpPr>
        <p:spPr>
          <a:xfrm>
            <a:off x="4064159" y="12901306"/>
            <a:ext cx="494881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Bhattacharya, JC et al. 2023</a:t>
            </a:r>
          </a:p>
        </p:txBody>
      </p:sp>
      <p:sp>
        <p:nvSpPr>
          <p:cNvPr id="562" name="Solid lines:…"/>
          <p:cNvSpPr txBox="1"/>
          <p:nvPr/>
        </p:nvSpPr>
        <p:spPr>
          <a:xfrm>
            <a:off x="1287308" y="2962415"/>
            <a:ext cx="10380671" cy="1542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3400">
                <a:solidFill>
                  <a:srgbClr val="000000"/>
                </a:solidFill>
              </a:defRPr>
            </a:pPr>
            <a:r>
              <a:t>Solid lines: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dip</m:t>
                    </m:r>
                  </m:sub>
                </m:sSub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p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15</m:t>
                    </m:r>
                  </m:sup>
                </m:sSup>
                <m:r>
                  <m:rPr>
                    <m:sty m:val="p"/>
                  </m:rP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  <m:r>
                  <m:rPr>
                    <m:sty m:val="p"/>
                  </m:rP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ms</m:t>
                </m:r>
              </m:oMath>
            </a14:m>
          </a:p>
          <a:p>
            <a:pPr>
              <a:defRPr sz="3400">
                <a:solidFill>
                  <a:srgbClr val="000000"/>
                </a:solidFill>
              </a:defRPr>
            </a:pPr>
            <a:r>
              <a:t>Dashed lines: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dip</m:t>
                    </m:r>
                  </m:sub>
                </m:sSub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15</m:t>
                    </m:r>
                  </m:sup>
                </m:sSup>
                <m:r>
                  <m:rPr>
                    <m:sty m:val="p"/>
                  </m:rP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1.5</m:t>
                </m:r>
                <m:r>
                  <m:rPr>
                    <m:sty m:val="p"/>
                  </m:rPr>
                  <a:rPr xmlns:a="http://schemas.openxmlformats.org/drawingml/2006/main" sz="4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ms</m:t>
                </m:r>
              </m:oMath>
            </a14:m>
          </a:p>
        </p:txBody>
      </p:sp>
      <p:grpSp>
        <p:nvGrpSpPr>
          <p:cNvPr id="565" name="PNS Parameters…"/>
          <p:cNvGrpSpPr/>
          <p:nvPr/>
        </p:nvGrpSpPr>
        <p:grpSpPr>
          <a:xfrm>
            <a:off x="12485886" y="2531884"/>
            <a:ext cx="11666224" cy="3662201"/>
            <a:chOff x="0" y="0"/>
            <a:chExt cx="11666222" cy="3662199"/>
          </a:xfrm>
        </p:grpSpPr>
        <p:sp>
          <p:nvSpPr>
            <p:cNvPr id="564" name="PNS Parameters…"/>
            <p:cNvSpPr txBox="1"/>
            <p:nvPr/>
          </p:nvSpPr>
          <p:spPr>
            <a:xfrm>
              <a:off x="38100" y="38100"/>
              <a:ext cx="11590023" cy="35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>
                <a:lnSpc>
                  <a:spcPct val="120000"/>
                </a:lnSpc>
                <a:defRPr b="1" sz="40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pPr>
              <a:r>
                <a:t>PNS Parameters</a:t>
              </a:r>
            </a:p>
            <a:p>
              <a:pPr defTabSz="825500">
                <a:lnSpc>
                  <a:spcPct val="120000"/>
                </a:lnSpc>
                <a:defRPr sz="40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Dipole field strength: </a:t>
              </a:r>
              <a14:m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dip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G</m:t>
                  </m:r>
                </m:oMath>
              </a14:m>
            </a:p>
            <a:p>
              <a:pPr defTabSz="825500">
                <a:lnSpc>
                  <a:spcPct val="120000"/>
                </a:lnSpc>
                <a:defRPr sz="40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Rotation period: </a:t>
              </a:r>
              <a14:m>
                <m:oMath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ms</m:t>
                  </m:r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≤</m:t>
                  </m:r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ms</m:t>
                  </m:r>
                </m:oMath>
              </a14:m>
            </a:p>
            <a:p>
              <a:pPr defTabSz="825500">
                <a:lnSpc>
                  <a:spcPct val="120000"/>
                </a:lnSpc>
                <a:defRPr sz="40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Distance: </a:t>
              </a:r>
              <a14:m>
                <m:oMath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17000"/>
                      </a:solidFill>
                      <a:latin typeface="Cambria Math" panose="02040503050406030204" pitchFamily="18" charset="0"/>
                    </a:rPr>
                    <m:t>100</m:t>
                  </m:r>
                </m:oMath>
              </a14:m>
              <a:r>
                <a:t> Mpc</a:t>
              </a:r>
              <a:endParaRPr>
                <a:solidFill>
                  <a:srgbClr val="017100"/>
                </a:solidFill>
              </a:endParaRPr>
            </a:p>
          </p:txBody>
        </p:sp>
        <p:pic>
          <p:nvPicPr>
            <p:cNvPr id="563" name="PNS Parameters… PNS ParametersDipole field strength:  Equation Rotation period:  Equation Distance:  Equation  Mpc" descr="PNS Parameters… PNS ParametersDipole field strength:  Equation Rotation period:  Equation Distance:  Equation  Mpc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66223" cy="3662200"/>
            </a:xfrm>
            <a:prstGeom prst="rect">
              <a:avLst/>
            </a:prstGeom>
            <a:effectLst/>
          </p:spPr>
        </p:pic>
      </p:grpSp>
      <p:sp>
        <p:nvSpPr>
          <p:cNvPr id="566" name="We follow the approach in Metzger et al 2011"/>
          <p:cNvSpPr txBox="1"/>
          <p:nvPr/>
        </p:nvSpPr>
        <p:spPr>
          <a:xfrm>
            <a:off x="12943542" y="6547818"/>
            <a:ext cx="10750912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000000"/>
                </a:solidFill>
              </a:defRPr>
            </a:pPr>
            <a:r>
              <a:t>We follow the approach in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Metzger et al 2011</a:t>
            </a:r>
          </a:p>
        </p:txBody>
      </p:sp>
      <p:sp>
        <p:nvSpPr>
          <p:cNvPr id="567" name="Transition from non-relativistic to relativistic at"/>
          <p:cNvSpPr txBox="1"/>
          <p:nvPr/>
        </p:nvSpPr>
        <p:spPr>
          <a:xfrm>
            <a:off x="14127807" y="11490088"/>
            <a:ext cx="8382382" cy="1664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4000">
                <a:solidFill>
                  <a:srgbClr val="000000"/>
                </a:solidFill>
              </a:defRPr>
            </a:pPr>
            <a:r>
              <a:t>Transition from non-relativistic to relativistic at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σ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</a:p>
        </p:txBody>
      </p:sp>
      <p:sp>
        <p:nvSpPr>
          <p:cNvPr id="568" name="PNS loses mass   via neutrino-driven wind"/>
          <p:cNvSpPr txBox="1"/>
          <p:nvPr/>
        </p:nvSpPr>
        <p:spPr>
          <a:xfrm>
            <a:off x="13303112" y="7598530"/>
            <a:ext cx="10380670" cy="1831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000000"/>
                </a:solidFill>
              </a:defRPr>
            </a:pPr>
            <a:r>
              <a:t>PNS loses mass </a:t>
            </a:r>
            <a14:m>
              <m:oMath>
                <m:limUp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sup>
                </m:sSu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sup>
                </m:sSup>
                <m:sSub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  <m:sSup>
                  <m:e>
                    <m:r>
                      <m:rPr>
                        <m:sty m:val="p"/>
                      </m:rP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t> via neutrino-driven wind</a:t>
            </a:r>
          </a:p>
        </p:txBody>
      </p:sp>
      <p:sp>
        <p:nvSpPr>
          <p:cNvPr id="569" name="Rectangle"/>
          <p:cNvSpPr/>
          <p:nvPr/>
        </p:nvSpPr>
        <p:spPr>
          <a:xfrm>
            <a:off x="14173200" y="9877165"/>
            <a:ext cx="8322767" cy="350936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0" name="Text"/>
          <p:cNvSpPr txBox="1"/>
          <p:nvPr/>
        </p:nvSpPr>
        <p:spPr>
          <a:xfrm rot="16200000">
            <a:off x="-1033108" y="7625732"/>
            <a:ext cx="2828216" cy="8521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limUpp>
                        <m:e>
                          <m:r>
                            <a:rPr xmlns:a="http://schemas.openxmlformats.org/drawingml/2006/main" sz="48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lim>
                          <m:r>
                            <a:rPr xmlns:a="http://schemas.openxmlformats.org/drawingml/2006/main" sz="48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8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iso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erg</m:t>
                  </m:r>
                  <m:r>
                    <a:rPr xmlns:a="http://schemas.openxmlformats.org/drawingml/2006/main" sz="4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4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Backup slides"/>
          <p:cNvSpPr txBox="1"/>
          <p:nvPr>
            <p:ph type="title"/>
          </p:nvPr>
        </p:nvSpPr>
        <p:spPr>
          <a:xfrm>
            <a:off x="687589" y="10773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Backup slides</a:t>
            </a:r>
          </a:p>
        </p:txBody>
      </p:sp>
      <p:sp>
        <p:nvSpPr>
          <p:cNvPr id="573" name="Slide Number"/>
          <p:cNvSpPr txBox="1"/>
          <p:nvPr>
            <p:ph type="sldNum" sz="quarter" idx="2"/>
          </p:nvPr>
        </p:nvSpPr>
        <p:spPr>
          <a:xfrm>
            <a:off x="23727714" y="13044537"/>
            <a:ext cx="423292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574" name="Screenshot 2024-03-13 at 01.35.53.png" descr="Screenshot 2024-03-13 at 01.35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8700" y="4705350"/>
            <a:ext cx="12636660" cy="891544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Mass-loss rate"/>
          <p:cNvSpPr txBox="1"/>
          <p:nvPr/>
        </p:nvSpPr>
        <p:spPr>
          <a:xfrm>
            <a:off x="4140961" y="3634354"/>
            <a:ext cx="370687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Mass-loss rate</a:t>
            </a:r>
          </a:p>
        </p:txBody>
      </p:sp>
      <p:sp>
        <p:nvSpPr>
          <p:cNvPr id="576" name="km"/>
          <p:cNvSpPr txBox="1"/>
          <p:nvPr/>
        </p:nvSpPr>
        <p:spPr>
          <a:xfrm>
            <a:off x="18955138" y="4496440"/>
            <a:ext cx="2831324" cy="1309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0000"/>
                </a:solidFill>
              </a:defRPr>
            </a:pPr>
            <a14:m>
              <m:oMath>
                <m:r>
                  <a:rPr xmlns:a="http://schemas.openxmlformats.org/drawingml/2006/main" sz="3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3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 km</a:t>
            </a:r>
          </a:p>
          <a:p>
            <a:pPr>
              <a:defRPr sz="3200">
                <a:solidFill>
                  <a:srgbClr val="000000"/>
                </a:solidFill>
              </a:defRPr>
            </a:pPr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NS</m:t>
                      </m:r>
                    </m:sub>
                  </m:sSub>
                  <m:r>
                    <a:rPr xmlns:a="http://schemas.openxmlformats.org/drawingml/2006/main" sz="3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1.4</m:t>
                  </m:r>
                  <m:sSub>
                    <m:e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⊙</m:t>
                      </m:r>
                    </m:sub>
                  </m:sSub>
                </m:oMath>
              </m:oMathPara>
            </a14:m>
          </a:p>
        </p:txBody>
      </p:sp>
      <p:pic>
        <p:nvPicPr>
          <p:cNvPr id="577" name="Screenshot 2024-03-13 at 01.37.47.png" descr="Screenshot 2024-03-13 at 01.37.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5157" y="8185150"/>
            <a:ext cx="10753686" cy="4110482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Evolution of wind and ejecta radii (pulsar wind)"/>
          <p:cNvSpPr txBox="1"/>
          <p:nvPr/>
        </p:nvSpPr>
        <p:spPr>
          <a:xfrm>
            <a:off x="4125214" y="7114154"/>
            <a:ext cx="1140917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Evolution of wind and ejecta radii (pulsar wind)</a:t>
            </a:r>
          </a:p>
        </p:txBody>
      </p:sp>
      <p:sp>
        <p:nvSpPr>
          <p:cNvPr id="579" name="Density profile"/>
          <p:cNvSpPr txBox="1"/>
          <p:nvPr/>
        </p:nvSpPr>
        <p:spPr>
          <a:xfrm>
            <a:off x="18594364" y="9442247"/>
            <a:ext cx="3552872" cy="67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0000"/>
                </a:solidFill>
              </a:defRPr>
            </a:pPr>
            <a:r>
              <a:t>Density profile </a:t>
            </a:r>
            <a14:m>
              <m:oMath>
                <m:f>
                  <m:fPr>
                    <m:ctrlP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lin"/>
                  </m:fPr>
                  <m:num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num>
                  <m:den>
                    <m:r>
                      <a:rPr xmlns:a="http://schemas.openxmlformats.org/drawingml/2006/main"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den>
                </m:f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Neutrinos: Unique messenger at high energies"/>
          <p:cNvSpPr txBox="1"/>
          <p:nvPr>
            <p:ph type="title"/>
          </p:nvPr>
        </p:nvSpPr>
        <p:spPr>
          <a:xfrm>
            <a:off x="1141217" y="569359"/>
            <a:ext cx="21691005" cy="1433164"/>
          </a:xfrm>
          <a:prstGeom prst="rect">
            <a:avLst/>
          </a:prstGeom>
        </p:spPr>
        <p:txBody>
          <a:bodyPr/>
          <a:lstStyle>
            <a:lvl1pPr>
              <a:defRPr spc="-159" sz="8000"/>
            </a:lvl1pPr>
          </a:lstStyle>
          <a:p>
            <a:pPr/>
            <a:r>
              <a:t>Neutrinos: Unique messenger at high energies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23738192" y="13044537"/>
            <a:ext cx="402337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182" name="EMopaque_nutrans.png" descr="EMopaque_nu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0041" y="2193634"/>
            <a:ext cx="20770279" cy="1113361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strophysical sources with very high energies are opaque to EM radiation but can be directly probed using neutrinos"/>
          <p:cNvSpPr txBox="1"/>
          <p:nvPr/>
        </p:nvSpPr>
        <p:spPr>
          <a:xfrm>
            <a:off x="7311077" y="9367350"/>
            <a:ext cx="8488207" cy="1575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Astrophysical sources with very high energies are opaque to EM radiation but can be directly probed using neutrinos</a:t>
            </a:r>
          </a:p>
        </p:txBody>
      </p:sp>
      <p:sp>
        <p:nvSpPr>
          <p:cNvPr id="184" name="Galactic magnetic fields deflect cosmic rays, gamma rays with E &gt; 10 TeV attenuated"/>
          <p:cNvSpPr txBox="1"/>
          <p:nvPr/>
        </p:nvSpPr>
        <p:spPr>
          <a:xfrm>
            <a:off x="6576651" y="7508351"/>
            <a:ext cx="8844402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Galactic magnetic fields deflect cosmic rays, gamma rays with E &gt; 10 TeV attenuated</a:t>
            </a:r>
          </a:p>
        </p:txBody>
      </p:sp>
      <p:sp>
        <p:nvSpPr>
          <p:cNvPr id="185" name="See Angelina’s talk for multi-messenger emission"/>
          <p:cNvSpPr txBox="1"/>
          <p:nvPr/>
        </p:nvSpPr>
        <p:spPr>
          <a:xfrm>
            <a:off x="13274115" y="6546849"/>
            <a:ext cx="8674242" cy="62230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30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See Angelina’s talk for multi-messenger emission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4" grpId="2"/>
      <p:bldP build="whole" bldLvl="1" animBg="1" rev="0" advAuto="0" spid="18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23738192" y="13044537"/>
            <a:ext cx="402337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sp>
        <p:nvSpPr>
          <p:cNvPr id="188" name="Why should we study neutrinos?"/>
          <p:cNvSpPr txBox="1"/>
          <p:nvPr>
            <p:ph type="title"/>
          </p:nvPr>
        </p:nvSpPr>
        <p:spPr>
          <a:xfrm>
            <a:off x="1430039" y="1779033"/>
            <a:ext cx="21523922" cy="1433164"/>
          </a:xfrm>
          <a:prstGeom prst="rect">
            <a:avLst/>
          </a:prstGeom>
        </p:spPr>
        <p:txBody>
          <a:bodyPr/>
          <a:lstStyle>
            <a:lvl1pPr>
              <a:defRPr spc="-132" sz="6600">
                <a:solidFill>
                  <a:srgbClr val="929292"/>
                </a:solidFill>
              </a:defRPr>
            </a:lvl1pPr>
          </a:lstStyle>
          <a:p>
            <a:pPr/>
            <a:r>
              <a:t>Why should we study neutrinos?</a:t>
            </a:r>
          </a:p>
        </p:txBody>
      </p:sp>
      <p:sp>
        <p:nvSpPr>
          <p:cNvPr id="189" name="Astrophysical production and detection"/>
          <p:cNvSpPr txBox="1"/>
          <p:nvPr/>
        </p:nvSpPr>
        <p:spPr>
          <a:xfrm>
            <a:off x="1430039" y="3873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32" sz="6600">
                <a:solidFill>
                  <a:srgbClr val="000000"/>
                </a:solidFill>
              </a:defRPr>
            </a:lvl1pPr>
          </a:lstStyle>
          <a:p>
            <a:pPr/>
            <a:r>
              <a:t>Astrophysical production and detection</a:t>
            </a:r>
          </a:p>
        </p:txBody>
      </p:sp>
      <p:sp>
        <p:nvSpPr>
          <p:cNvPr id="190" name="ProtoNS are multi-energy neutrino transients"/>
          <p:cNvSpPr txBox="1"/>
          <p:nvPr/>
        </p:nvSpPr>
        <p:spPr>
          <a:xfrm>
            <a:off x="1430039" y="5969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ProtoNS are multi-energy neutrino transients</a:t>
            </a:r>
          </a:p>
        </p:txBody>
      </p:sp>
      <p:sp>
        <p:nvSpPr>
          <p:cNvPr id="191" name="GeV neutrinos from Galactic SNe (IceCube, KM3NeT, +)"/>
          <p:cNvSpPr txBox="1"/>
          <p:nvPr/>
        </p:nvSpPr>
        <p:spPr>
          <a:xfrm>
            <a:off x="1430039" y="80645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GeV neutrinos from Galactic SNe (IceCube, KM3NeT, +)</a:t>
            </a:r>
          </a:p>
        </p:txBody>
      </p:sp>
      <p:sp>
        <p:nvSpPr>
          <p:cNvPr id="192" name="TeV-PeV neutrinos from relativistic jets (IceCube-Gen2)"/>
          <p:cNvSpPr txBox="1"/>
          <p:nvPr/>
        </p:nvSpPr>
        <p:spPr>
          <a:xfrm>
            <a:off x="1430039" y="10160000"/>
            <a:ext cx="21523922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b="1" spc="-132" sz="6600">
                <a:solidFill>
                  <a:srgbClr val="929292"/>
                </a:solidFill>
              </a:defRPr>
            </a:lvl1pPr>
          </a:lstStyle>
          <a:p>
            <a:pPr/>
            <a:r>
              <a:t>TeV-PeV neutrinos from relativistic jets (IceCube-Gen2)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strophysical neutrino production"/>
          <p:cNvSpPr txBox="1"/>
          <p:nvPr>
            <p:ph type="title"/>
          </p:nvPr>
        </p:nvSpPr>
        <p:spPr>
          <a:xfrm>
            <a:off x="1661659" y="545083"/>
            <a:ext cx="21060682" cy="1433164"/>
          </a:xfrm>
          <a:prstGeom prst="rect">
            <a:avLst/>
          </a:prstGeom>
        </p:spPr>
        <p:txBody>
          <a:bodyPr/>
          <a:lstStyle/>
          <a:p>
            <a:pPr/>
            <a:r>
              <a:t>Astrophysical neutrino production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23738192" y="13044537"/>
            <a:ext cx="402337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grpSp>
        <p:nvGrpSpPr>
          <p:cNvPr id="216" name="Group"/>
          <p:cNvGrpSpPr/>
          <p:nvPr/>
        </p:nvGrpSpPr>
        <p:grpSpPr>
          <a:xfrm>
            <a:off x="9431318" y="3301082"/>
            <a:ext cx="13900720" cy="3940650"/>
            <a:chOff x="0" y="0"/>
            <a:chExt cx="13900718" cy="3940649"/>
          </a:xfrm>
        </p:grpSpPr>
        <p:sp>
          <p:nvSpPr>
            <p:cNvPr id="196" name="Donut 6"/>
            <p:cNvSpPr/>
            <p:nvPr/>
          </p:nvSpPr>
          <p:spPr>
            <a:xfrm>
              <a:off x="745768" y="745110"/>
              <a:ext cx="2144483" cy="214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366" y="10800"/>
                  </a:moveTo>
                  <a:cubicBezTo>
                    <a:pt x="3366" y="14906"/>
                    <a:pt x="6694" y="18234"/>
                    <a:pt x="10800" y="18234"/>
                  </a:cubicBezTo>
                  <a:cubicBezTo>
                    <a:pt x="14906" y="18234"/>
                    <a:pt x="18234" y="14906"/>
                    <a:pt x="18234" y="10800"/>
                  </a:cubicBezTo>
                  <a:cubicBezTo>
                    <a:pt x="18234" y="6694"/>
                    <a:pt x="14906" y="3366"/>
                    <a:pt x="10800" y="3366"/>
                  </a:cubicBezTo>
                  <a:cubicBezTo>
                    <a:pt x="6694" y="3366"/>
                    <a:pt x="3366" y="6694"/>
                    <a:pt x="3366" y="10800"/>
                  </a:cubicBezTo>
                  <a:close/>
                </a:path>
              </a:pathLst>
            </a:custGeom>
            <a:solidFill>
              <a:srgbClr val="4472C4">
                <a:alpha val="51000"/>
              </a:srgbClr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" name="Straight Arrow Connector 18"/>
            <p:cNvSpPr/>
            <p:nvPr/>
          </p:nvSpPr>
          <p:spPr>
            <a:xfrm>
              <a:off x="1818010" y="937153"/>
              <a:ext cx="3824861" cy="1"/>
            </a:xfrm>
            <a:prstGeom prst="line">
              <a:avLst/>
            </a:prstGeom>
            <a:noFill/>
            <a:ln w="25400" cap="flat">
              <a:solidFill>
                <a:srgbClr val="4472C4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8" name="TextBox 20"/>
            <p:cNvSpPr txBox="1"/>
            <p:nvPr/>
          </p:nvSpPr>
          <p:spPr>
            <a:xfrm>
              <a:off x="3520791" y="444946"/>
              <a:ext cx="851393" cy="6295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400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</a:t>
              </a:r>
            </a:p>
          </p:txBody>
        </p:sp>
        <p:sp>
          <p:nvSpPr>
            <p:cNvPr id="199" name="TextBox 21"/>
            <p:cNvSpPr txBox="1"/>
            <p:nvPr/>
          </p:nvSpPr>
          <p:spPr>
            <a:xfrm>
              <a:off x="0" y="2864892"/>
              <a:ext cx="3796052" cy="629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Cosmic accelerator</a:t>
              </a:r>
            </a:p>
          </p:txBody>
        </p:sp>
        <p:sp>
          <p:nvSpPr>
            <p:cNvPr id="200" name="Rectangle 22"/>
            <p:cNvSpPr/>
            <p:nvPr/>
          </p:nvSpPr>
          <p:spPr>
            <a:xfrm>
              <a:off x="5002724" y="200989"/>
              <a:ext cx="1632367" cy="2816635"/>
            </a:xfrm>
            <a:prstGeom prst="rect">
              <a:avLst/>
            </a:prstGeom>
            <a:solidFill>
              <a:srgbClr val="C55A11">
                <a:alpha val="51120"/>
              </a:srgbClr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914400"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4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m:oMathPara>
              </a14:m>
            </a:p>
          </p:txBody>
        </p:sp>
        <p:sp>
          <p:nvSpPr>
            <p:cNvPr id="201" name="TextBox 23"/>
            <p:cNvSpPr txBox="1"/>
            <p:nvPr/>
          </p:nvSpPr>
          <p:spPr>
            <a:xfrm>
              <a:off x="4690801" y="3031327"/>
              <a:ext cx="2256213" cy="909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Target</a:t>
              </a:r>
            </a:p>
            <a:p>
              <a:pPr defTabSz="9144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(beam dump)</a:t>
              </a:r>
            </a:p>
          </p:txBody>
        </p:sp>
        <p:sp>
          <p:nvSpPr>
            <p:cNvPr id="202" name="Straight Arrow Connector 25"/>
            <p:cNvSpPr/>
            <p:nvPr/>
          </p:nvSpPr>
          <p:spPr>
            <a:xfrm>
              <a:off x="6170984" y="969160"/>
              <a:ext cx="3088695" cy="1"/>
            </a:xfrm>
            <a:prstGeom prst="line">
              <a:avLst/>
            </a:prstGeom>
            <a:noFill/>
            <a:ln w="25400" cap="flat">
              <a:solidFill>
                <a:srgbClr val="54823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" name="TextBox 27"/>
            <p:cNvSpPr txBox="1"/>
            <p:nvPr/>
          </p:nvSpPr>
          <p:spPr>
            <a:xfrm>
              <a:off x="7812992" y="355289"/>
              <a:ext cx="443577" cy="349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400" i="1">
                            <a:solidFill>
                              <a:srgbClr val="548135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xmlns:a="http://schemas.openxmlformats.org/drawingml/2006/main" sz="3400" i="1">
                            <a:solidFill>
                              <a:srgbClr val="548135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m:oMathPara>
              </a14:m>
              <a:endParaRPr sz="3400">
                <a:solidFill>
                  <a:srgbClr val="548235"/>
                </a:solidFill>
              </a:endParaRPr>
            </a:p>
          </p:txBody>
        </p:sp>
        <p:sp>
          <p:nvSpPr>
            <p:cNvPr id="204" name="Straight Arrow Connector 28"/>
            <p:cNvSpPr/>
            <p:nvPr/>
          </p:nvSpPr>
          <p:spPr>
            <a:xfrm>
              <a:off x="6501769" y="2477398"/>
              <a:ext cx="2429471" cy="584481"/>
            </a:xfrm>
            <a:prstGeom prst="line">
              <a:avLst/>
            </a:prstGeom>
            <a:noFill/>
            <a:ln w="25400" cap="flat">
              <a:solidFill>
                <a:srgbClr val="843C0B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" name="TextBox 30"/>
            <p:cNvSpPr txBox="1"/>
            <p:nvPr/>
          </p:nvSpPr>
          <p:spPr>
            <a:xfrm>
              <a:off x="7388714" y="2244139"/>
              <a:ext cx="338964" cy="281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400" i="1">
                        <a:solidFill>
                          <a:srgbClr val="833C0B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m:oMathPara>
              </a14:m>
              <a:endParaRPr sz="3400">
                <a:solidFill>
                  <a:srgbClr val="843C0B"/>
                </a:solidFill>
              </a:endParaRPr>
            </a:p>
          </p:txBody>
        </p:sp>
        <p:sp>
          <p:nvSpPr>
            <p:cNvPr id="206" name="Straight Arrow Connector 31"/>
            <p:cNvSpPr/>
            <p:nvPr/>
          </p:nvSpPr>
          <p:spPr>
            <a:xfrm flipV="1">
              <a:off x="9691774" y="265002"/>
              <a:ext cx="1968445" cy="704159"/>
            </a:xfrm>
            <a:prstGeom prst="line">
              <a:avLst/>
            </a:prstGeom>
            <a:noFill/>
            <a:ln w="25400" cap="flat">
              <a:solidFill>
                <a:srgbClr val="4472C4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" name="TextBox 33"/>
            <p:cNvSpPr txBox="1"/>
            <p:nvPr/>
          </p:nvSpPr>
          <p:spPr>
            <a:xfrm>
              <a:off x="10132683" y="0"/>
              <a:ext cx="326724" cy="356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2F5496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2F5496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m:oMathPara>
              </a14:m>
              <a:endParaRPr sz="3400">
                <a:solidFill>
                  <a:srgbClr val="2F5597"/>
                </a:solidFill>
              </a:endParaRPr>
            </a:p>
          </p:txBody>
        </p:sp>
        <p:sp>
          <p:nvSpPr>
            <p:cNvPr id="208" name="Straight Arrow Connector 34"/>
            <p:cNvSpPr/>
            <p:nvPr/>
          </p:nvSpPr>
          <p:spPr>
            <a:xfrm>
              <a:off x="9691774" y="987036"/>
              <a:ext cx="1968445" cy="622271"/>
            </a:xfrm>
            <a:prstGeom prst="line">
              <a:avLst/>
            </a:prstGeom>
            <a:noFill/>
            <a:ln w="254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" name="TextBox 36"/>
            <p:cNvSpPr txBox="1"/>
            <p:nvPr/>
          </p:nvSpPr>
          <p:spPr>
            <a:xfrm>
              <a:off x="10123285" y="1251592"/>
              <a:ext cx="224106" cy="263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m:oMathPara>
              </a14:m>
              <a:endParaRPr sz="3400">
                <a:solidFill>
                  <a:srgbClr val="C00000"/>
                </a:solidFill>
              </a:endParaRPr>
            </a:p>
          </p:txBody>
        </p:sp>
        <p:sp>
          <p:nvSpPr>
            <p:cNvPr id="210" name="Straight Arrow Connector 37"/>
            <p:cNvSpPr/>
            <p:nvPr/>
          </p:nvSpPr>
          <p:spPr>
            <a:xfrm flipV="1">
              <a:off x="11647295" y="905148"/>
              <a:ext cx="1968445" cy="704159"/>
            </a:xfrm>
            <a:prstGeom prst="line">
              <a:avLst/>
            </a:prstGeom>
            <a:noFill/>
            <a:ln w="25400" cap="flat">
              <a:solidFill>
                <a:srgbClr val="4472C4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" name="TextBox 38"/>
            <p:cNvSpPr txBox="1"/>
            <p:nvPr/>
          </p:nvSpPr>
          <p:spPr>
            <a:xfrm>
              <a:off x="12208679" y="580599"/>
              <a:ext cx="326725" cy="35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2F5496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2F5496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m:oMathPara>
              </a14:m>
              <a:endParaRPr sz="3400">
                <a:solidFill>
                  <a:srgbClr val="2F5597"/>
                </a:solidFill>
              </a:endParaRPr>
            </a:p>
          </p:txBody>
        </p:sp>
        <p:sp>
          <p:nvSpPr>
            <p:cNvPr id="212" name="Straight Arrow Connector 39"/>
            <p:cNvSpPr/>
            <p:nvPr/>
          </p:nvSpPr>
          <p:spPr>
            <a:xfrm>
              <a:off x="11660216" y="1593303"/>
              <a:ext cx="2240503" cy="224049"/>
            </a:xfrm>
            <a:prstGeom prst="line">
              <a:avLst/>
            </a:prstGeom>
            <a:noFill/>
            <a:ln w="254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" name="TextBox 41"/>
            <p:cNvSpPr txBox="1"/>
            <p:nvPr/>
          </p:nvSpPr>
          <p:spPr>
            <a:xfrm>
              <a:off x="13325121" y="1511267"/>
              <a:ext cx="159767" cy="195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m:oMathPara>
              </a14:m>
              <a:endParaRPr sz="3400">
                <a:solidFill>
                  <a:srgbClr val="C00000"/>
                </a:solidFill>
              </a:endParaRPr>
            </a:p>
          </p:txBody>
        </p:sp>
        <p:sp>
          <p:nvSpPr>
            <p:cNvPr id="214" name="Straight Arrow Connector 42"/>
            <p:cNvSpPr/>
            <p:nvPr/>
          </p:nvSpPr>
          <p:spPr>
            <a:xfrm>
              <a:off x="11647296" y="1609306"/>
              <a:ext cx="1968445" cy="1147589"/>
            </a:xfrm>
            <a:prstGeom prst="line">
              <a:avLst/>
            </a:prstGeom>
            <a:noFill/>
            <a:ln w="25400" cap="flat">
              <a:solidFill>
                <a:srgbClr val="4472C4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" name="TextBox 44"/>
            <p:cNvSpPr txBox="1"/>
            <p:nvPr/>
          </p:nvSpPr>
          <p:spPr>
            <a:xfrm>
              <a:off x="12222422" y="2056351"/>
              <a:ext cx="284110" cy="303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2F5496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2F549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m:oMathPara>
              </a14:m>
              <a:endParaRPr sz="3400">
                <a:solidFill>
                  <a:srgbClr val="2F5597"/>
                </a:solidFill>
              </a:endParaRPr>
            </a:p>
          </p:txBody>
        </p:sp>
      </p:grpSp>
      <p:sp>
        <p:nvSpPr>
          <p:cNvPr id="217" name="Neutrinos are generated from   decay, the latter being created in hadronic interactions"/>
          <p:cNvSpPr txBox="1"/>
          <p:nvPr/>
        </p:nvSpPr>
        <p:spPr>
          <a:xfrm>
            <a:off x="8821731" y="7166091"/>
            <a:ext cx="15119894" cy="619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Neutrinos are generated from </a:t>
            </a:r>
            <a14:m>
              <m:oMath>
                <m:r>
                  <a:rPr xmlns:a="http://schemas.openxmlformats.org/drawingml/2006/main" sz="3500" i="1">
                    <a:solidFill>
                      <a:srgbClr val="017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t> decay, the latter being created in hadronic interactions</a:t>
            </a:r>
            <a:endParaRPr>
              <a:solidFill>
                <a:srgbClr val="017100"/>
              </a:solidFill>
            </a:endParaRPr>
          </a:p>
        </p:txBody>
      </p:sp>
      <p:sp>
        <p:nvSpPr>
          <p:cNvPr id="218" name="How are protons accelerated in astrophysical environments?"/>
          <p:cNvSpPr txBox="1"/>
          <p:nvPr/>
        </p:nvSpPr>
        <p:spPr>
          <a:xfrm>
            <a:off x="5114332" y="8564566"/>
            <a:ext cx="1350046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How are protons accelerated in astrophysical environments?</a:t>
            </a:r>
          </a:p>
        </p:txBody>
      </p:sp>
      <p:sp>
        <p:nvSpPr>
          <p:cNvPr id="219" name="Diffusive shock acceleration…"/>
          <p:cNvSpPr/>
          <p:nvPr/>
        </p:nvSpPr>
        <p:spPr>
          <a:xfrm>
            <a:off x="2477315" y="9479183"/>
            <a:ext cx="7828920" cy="3162347"/>
          </a:xfrm>
          <a:prstGeom prst="rect">
            <a:avLst/>
          </a:prstGeom>
          <a:ln w="50800">
            <a:solidFill>
              <a:schemeClr val="accent6">
                <a:satOff val="-16844"/>
                <a:lumOff val="-30747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b="1" sz="3400" u="sng">
                <a:solidFill>
                  <a:schemeClr val="accent5">
                    <a:lumOff val="-29866"/>
                  </a:schemeClr>
                </a:solidFill>
              </a:defRPr>
            </a:pPr>
            <a:r>
              <a:t>Diffusive shock acceleration</a:t>
            </a:r>
          </a:p>
          <a:p>
            <a:pPr defTabSz="825500">
              <a:defRPr b="1" sz="3400">
                <a:solidFill>
                  <a:schemeClr val="accent6">
                    <a:satOff val="-16844"/>
                    <a:lumOff val="-30747"/>
                  </a:schemeClr>
                </a:solidFill>
              </a:defRPr>
            </a:pPr>
          </a:p>
          <a:p>
            <a:pPr defTabSz="825500">
              <a:defRPr sz="34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Occurs in collisionless shocks</a:t>
            </a:r>
          </a:p>
          <a:p>
            <a:pPr defTabSz="825500">
              <a:defRPr sz="34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defRPr sz="34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Predicts </a:t>
            </a:r>
            <a14:m>
              <m:oMath>
                <m:sSubSup>
                  <m:e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  <m:sup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spectra </a:t>
            </a:r>
            <a:endParaRPr>
              <a:solidFill>
                <a:srgbClr val="970E53"/>
              </a:solidFill>
            </a:endParaRPr>
          </a:p>
        </p:txBody>
      </p:sp>
      <p:sp>
        <p:nvSpPr>
          <p:cNvPr id="220" name="Magnetic reconnection…"/>
          <p:cNvSpPr/>
          <p:nvPr/>
        </p:nvSpPr>
        <p:spPr>
          <a:xfrm>
            <a:off x="11650022" y="9240219"/>
            <a:ext cx="10931434" cy="3640276"/>
          </a:xfrm>
          <a:prstGeom prst="rect">
            <a:avLst/>
          </a:prstGeom>
          <a:ln w="50800">
            <a:solidFill>
              <a:schemeClr val="accent6">
                <a:satOff val="-16844"/>
                <a:lumOff val="-30747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b="1" sz="3400" u="sng">
                <a:solidFill>
                  <a:schemeClr val="accent5">
                    <a:lumOff val="-29866"/>
                  </a:schemeClr>
                </a:solidFill>
              </a:defRPr>
            </a:pPr>
            <a:r>
              <a:t>Magnetic reconnection</a:t>
            </a:r>
          </a:p>
          <a:p>
            <a:pPr defTabSz="825500">
              <a:defRPr b="1" sz="1600">
                <a:solidFill>
                  <a:schemeClr val="accent6">
                    <a:satOff val="-16844"/>
                    <a:lumOff val="-30747"/>
                  </a:schemeClr>
                </a:solidFill>
              </a:defRPr>
            </a:pPr>
          </a:p>
          <a:p>
            <a:pPr defTabSz="825500">
              <a:defRPr sz="34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Efficient at dissipating magnetically-dominated outflows</a:t>
            </a:r>
          </a:p>
          <a:p>
            <a:pPr defTabSz="825500">
              <a:defRPr sz="16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defRPr sz="3400">
                <a:solidFill>
                  <a:schemeClr val="accent6">
                    <a:satOff val="-16844"/>
                    <a:lumOff val="-30747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Predicts spectra harder than </a:t>
            </a:r>
            <a14:m>
              <m:oMath>
                <m:sSubSup>
                  <m:e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  <m:sup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100" i="1">
                        <a:solidFill>
                          <a:srgbClr val="960D52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in relativistic outflows (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e.g., Hoshino 2012, Guo et al. 2016</a:t>
            </a:r>
            <a:r>
              <a:t>)</a:t>
            </a:r>
            <a:endParaRPr>
              <a:solidFill>
                <a:srgbClr val="970E53"/>
              </a:solidFill>
            </a:endParaRPr>
          </a:p>
        </p:txBody>
      </p:sp>
      <p:pic>
        <p:nvPicPr>
          <p:cNvPr id="221" name="Screen Shot 2025-06-03 at 12.14.05 AM.png" descr="Screen Shot 2025-06-03 at 12.14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1376" y="2590071"/>
            <a:ext cx="4505166" cy="88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creen Shot 2025-06-03 at 12.24.30 AM.png" descr="Screen Shot 2025-06-03 at 12.24.3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9703" y="2033664"/>
            <a:ext cx="7282574" cy="6475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2"/>
      <p:bldP build="whole" bldLvl="1" animBg="1" rev="0" advAuto="0" spid="218" grpId="1"/>
      <p:bldP build="whole" bldLvl="1" animBg="1" rev="0" advAuto="0" spid="219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roduction of charged pions and neutral pions via CR interactions leads to the emission of neutrinos (dashed blue) and gamma rays (solid blue), respectively…"/>
          <p:cNvSpPr txBox="1"/>
          <p:nvPr/>
        </p:nvSpPr>
        <p:spPr>
          <a:xfrm>
            <a:off x="1247126" y="9153808"/>
            <a:ext cx="21889749" cy="371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66750" indent="-666750" algn="l" defTabSz="1828800">
              <a:lnSpc>
                <a:spcPct val="120000"/>
              </a:lnSpc>
              <a:buSzPct val="100000"/>
              <a:buAutoNum type="alphaUcPeriod" startAt="1"/>
              <a:defRPr sz="3400">
                <a:solidFill>
                  <a:srgbClr val="000000"/>
                </a:solidFill>
              </a:defRPr>
            </a:pPr>
            <a:r>
              <a:t>Production of charged pions and neutral pions via CR interactions leads to the emission of neutrinos (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dashed blue</a:t>
            </a:r>
            <a:r>
              <a:t>) and gamma rays (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solid blue</a:t>
            </a:r>
            <a:r>
              <a:t>), respectively</a:t>
            </a:r>
          </a:p>
          <a:p>
            <a:pPr marL="666750" indent="-666750" algn="l" defTabSz="1828800">
              <a:lnSpc>
                <a:spcPct val="120000"/>
              </a:lnSpc>
              <a:buSzPct val="100000"/>
              <a:buAutoNum type="alphaUcPeriod" startAt="1"/>
              <a:defRPr sz="3400">
                <a:solidFill>
                  <a:srgbClr val="000000"/>
                </a:solidFill>
              </a:defRPr>
            </a:pPr>
            <a:r>
              <a:t>CR emission models (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solid green</a:t>
            </a:r>
            <a:r>
              <a:t>) of UHECRs imply a maximal flux (calorimetric limit) of neutrinos from the same sources (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rPr>
              <a:t>green dashed</a:t>
            </a:r>
            <a:r>
              <a:t>)</a:t>
            </a:r>
          </a:p>
          <a:p>
            <a:pPr marL="666750" indent="-666750" algn="l" defTabSz="1828800">
              <a:lnSpc>
                <a:spcPct val="120000"/>
              </a:lnSpc>
              <a:buSzPct val="100000"/>
              <a:buAutoNum type="alphaUcPeriod" startAt="1"/>
              <a:defRPr sz="3400">
                <a:solidFill>
                  <a:srgbClr val="000000"/>
                </a:solidFill>
              </a:defRPr>
            </a:pPr>
            <a:r>
              <a:t>Predictions of emission of cosmogenic neutrinos from the collision of UHECRs with CMB photons (GZK mechanism)</a:t>
            </a:r>
          </a:p>
        </p:txBody>
      </p:sp>
      <p:sp>
        <p:nvSpPr>
          <p:cNvPr id="225" name="Title 1"/>
          <p:cNvSpPr txBox="1"/>
          <p:nvPr>
            <p:ph type="title"/>
          </p:nvPr>
        </p:nvSpPr>
        <p:spPr>
          <a:xfrm>
            <a:off x="930243" y="588804"/>
            <a:ext cx="21625264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b="1" sz="7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Flux correlation with other messengers</a:t>
            </a:r>
          </a:p>
        </p:txBody>
      </p:sp>
      <p:sp>
        <p:nvSpPr>
          <p:cNvPr id="226" name="Text"/>
          <p:cNvSpPr txBox="1"/>
          <p:nvPr/>
        </p:nvSpPr>
        <p:spPr>
          <a:xfrm>
            <a:off x="23738192" y="13044537"/>
            <a:ext cx="402337" cy="624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 anchor="b">
            <a:spAutoFit/>
          </a:bodyPr>
          <a:lstStyle>
            <a:lvl1pPr defTabSz="12700">
              <a:defRPr sz="30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27" name="flux_corr.jpg" descr="flux_cor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75" y="2156226"/>
            <a:ext cx="12349500" cy="594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Screen Shot 2025-06-03 at 4.21.51 PM.png" descr="Screen Shot 2025-06-03 at 4.21.5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70528" y="1942999"/>
            <a:ext cx="9389616" cy="626375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imilar scales for energy densities of Fermi EGB, IceCube neutrinos and Auger UHECRs"/>
          <p:cNvSpPr txBox="1"/>
          <p:nvPr/>
        </p:nvSpPr>
        <p:spPr>
          <a:xfrm>
            <a:off x="1247126" y="8467750"/>
            <a:ext cx="21889749" cy="72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1" sz="3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Similar scales for energy densities of Fermi EGB, IceCube neutrinos and Auger UHECRs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  <p:bldP build="whole" bldLvl="1" animBg="1" rev="0" advAuto="0" spid="22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ow cross sections require large detectors…"/>
          <p:cNvSpPr txBox="1"/>
          <p:nvPr/>
        </p:nvSpPr>
        <p:spPr>
          <a:xfrm>
            <a:off x="1063770" y="2115528"/>
            <a:ext cx="12136081" cy="144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60947" indent="-360947" algn="l" defTabSz="1828800"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Low cross sections require large detectors</a:t>
            </a:r>
          </a:p>
          <a:p>
            <a:pPr marL="360947" indent="-360947" algn="l" defTabSz="1828800">
              <a:buSzPct val="100000"/>
              <a:buChar char="•"/>
              <a:defRPr sz="1200">
                <a:solidFill>
                  <a:srgbClr val="000000"/>
                </a:solidFill>
              </a:defRPr>
            </a:pPr>
          </a:p>
          <a:p>
            <a:pPr marL="360947" indent="-360947" algn="l" defTabSz="1828800">
              <a:buSzPct val="100000"/>
              <a:buChar char="•"/>
              <a:defRPr sz="3600">
                <a:solidFill>
                  <a:srgbClr val="000000"/>
                </a:solidFill>
              </a:defRPr>
            </a:pPr>
            <a:r>
              <a:t>Detection via Cherenkov radiation</a:t>
            </a:r>
          </a:p>
        </p:txBody>
      </p:sp>
      <p:pic>
        <p:nvPicPr>
          <p:cNvPr id="234" name="Screenshot 2024-03-25 at 15.16.35.png" descr="Screenshot 2024-03-25 at 15.16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81503" y="2499142"/>
            <a:ext cx="10215096" cy="1026775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GeV-100 GeV…"/>
          <p:cNvSpPr txBox="1"/>
          <p:nvPr/>
        </p:nvSpPr>
        <p:spPr>
          <a:xfrm>
            <a:off x="1141822" y="10641544"/>
            <a:ext cx="2643735" cy="2109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000000"/>
                </a:solidFill>
              </a:defRPr>
            </a:pPr>
            <a:r>
              <a:t>GeV-100 GeV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>
              <a:defRPr sz="3200">
                <a:solidFill>
                  <a:srgbClr val="000000"/>
                </a:solidFill>
              </a:defRPr>
            </a:pPr>
          </a:p>
          <a:p>
            <a:pPr>
              <a:defRPr sz="1200">
                <a:solidFill>
                  <a:srgbClr val="000000"/>
                </a:solidFill>
              </a:defRPr>
            </a:pPr>
          </a:p>
          <a:p>
            <a:pPr>
              <a:defRPr b="1" sz="3200">
                <a:solidFill>
                  <a:srgbClr val="000000"/>
                </a:solidFill>
              </a:defRPr>
            </a:pPr>
            <a:r>
              <a:t>TeV - PeV</a:t>
            </a:r>
          </a:p>
        </p:txBody>
      </p:sp>
      <p:sp>
        <p:nvSpPr>
          <p:cNvPr id="236" name="IceCube-Upgrade…"/>
          <p:cNvSpPr txBox="1"/>
          <p:nvPr/>
        </p:nvSpPr>
        <p:spPr>
          <a:xfrm>
            <a:off x="10051942" y="10488136"/>
            <a:ext cx="3615031" cy="2388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000000"/>
                </a:solidFill>
              </a:defRPr>
            </a:pPr>
            <a:r>
              <a:t>IceCube-Upgrade</a:t>
            </a:r>
          </a:p>
          <a:p>
            <a:pPr>
              <a:defRPr sz="3200">
                <a:solidFill>
                  <a:srgbClr val="000000"/>
                </a:solidFill>
              </a:defRPr>
            </a:pPr>
            <a:r>
              <a:t>KM3NeT-ORCA</a:t>
            </a:r>
          </a:p>
          <a:p>
            <a:pPr>
              <a:defRPr sz="3200">
                <a:solidFill>
                  <a:srgbClr val="000000"/>
                </a:solidFill>
              </a:defRPr>
            </a:pPr>
            <a:r>
              <a:t>Hyper-Kamiokande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>
              <a:defRPr sz="3200">
                <a:solidFill>
                  <a:srgbClr val="000000"/>
                </a:solidFill>
              </a:defRPr>
            </a:pPr>
            <a:r>
              <a:t>IceCube-Gen2</a:t>
            </a:r>
          </a:p>
        </p:txBody>
      </p:sp>
      <p:sp>
        <p:nvSpPr>
          <p:cNvPr id="237" name="Current detectors"/>
          <p:cNvSpPr txBox="1"/>
          <p:nvPr/>
        </p:nvSpPr>
        <p:spPr>
          <a:xfrm>
            <a:off x="4583096" y="9748264"/>
            <a:ext cx="441452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 u="sng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Current detectors</a:t>
            </a:r>
          </a:p>
        </p:txBody>
      </p:sp>
      <p:sp>
        <p:nvSpPr>
          <p:cNvPr id="238" name="Next-generation"/>
          <p:cNvSpPr txBox="1"/>
          <p:nvPr/>
        </p:nvSpPr>
        <p:spPr>
          <a:xfrm>
            <a:off x="9861747" y="9747865"/>
            <a:ext cx="404622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 u="sng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Next-generation</a:t>
            </a:r>
          </a:p>
        </p:txBody>
      </p:sp>
      <p:sp>
        <p:nvSpPr>
          <p:cNvPr id="239" name="IceCube-Deepcore…"/>
          <p:cNvSpPr txBox="1"/>
          <p:nvPr/>
        </p:nvSpPr>
        <p:spPr>
          <a:xfrm>
            <a:off x="5101684" y="10546089"/>
            <a:ext cx="3607715" cy="2300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200"/>
              </a:spcBef>
              <a:defRPr sz="3200">
                <a:solidFill>
                  <a:srgbClr val="000000"/>
                </a:solidFill>
              </a:defRPr>
            </a:pPr>
            <a:r>
              <a:t>IceCube-Deepcore</a:t>
            </a:r>
          </a:p>
          <a:p>
            <a:pPr>
              <a:spcBef>
                <a:spcPts val="200"/>
              </a:spcBef>
              <a:defRPr sz="3200">
                <a:solidFill>
                  <a:srgbClr val="000000"/>
                </a:solidFill>
              </a:defRPr>
            </a:pPr>
            <a:r>
              <a:t>Super-Kamiokande</a:t>
            </a:r>
          </a:p>
          <a:p>
            <a:pPr>
              <a:spcBef>
                <a:spcPts val="200"/>
              </a:spcBef>
              <a:defRPr sz="3200">
                <a:solidFill>
                  <a:srgbClr val="000000"/>
                </a:solidFill>
              </a:defRPr>
            </a:pPr>
          </a:p>
          <a:p>
            <a:pPr>
              <a:spcBef>
                <a:spcPts val="200"/>
              </a:spcBef>
              <a:defRPr sz="1200">
                <a:solidFill>
                  <a:srgbClr val="000000"/>
                </a:solidFill>
              </a:defRPr>
            </a:pPr>
          </a:p>
          <a:p>
            <a:pPr>
              <a:spcBef>
                <a:spcPts val="200"/>
              </a:spcBef>
              <a:defRPr sz="3200">
                <a:solidFill>
                  <a:srgbClr val="000000"/>
                </a:solidFill>
              </a:defRPr>
            </a:pPr>
            <a:r>
              <a:t>IceCube</a:t>
            </a:r>
          </a:p>
        </p:txBody>
      </p:sp>
      <p:sp>
        <p:nvSpPr>
          <p:cNvPr id="240" name="Title 1"/>
          <p:cNvSpPr txBox="1"/>
          <p:nvPr>
            <p:ph type="title"/>
          </p:nvPr>
        </p:nvSpPr>
        <p:spPr>
          <a:xfrm>
            <a:off x="1011007" y="665004"/>
            <a:ext cx="216969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b="1" sz="85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How to detect these neutrinos?</a:t>
            </a:r>
          </a:p>
        </p:txBody>
      </p:sp>
      <p:sp>
        <p:nvSpPr>
          <p:cNvPr id="241" name="Text"/>
          <p:cNvSpPr txBox="1"/>
          <p:nvPr/>
        </p:nvSpPr>
        <p:spPr>
          <a:xfrm>
            <a:off x="23738192" y="13044537"/>
            <a:ext cx="402337" cy="624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8900" tIns="88900" rIns="88900" bIns="88900" anchor="b">
            <a:spAutoFit/>
          </a:bodyPr>
          <a:lstStyle>
            <a:lvl1pPr defTabSz="12700">
              <a:defRPr sz="30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2" name="Energy range"/>
          <p:cNvSpPr txBox="1"/>
          <p:nvPr/>
        </p:nvSpPr>
        <p:spPr>
          <a:xfrm>
            <a:off x="783487" y="9747466"/>
            <a:ext cx="332740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 u="sng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Energy range</a:t>
            </a:r>
          </a:p>
        </p:txBody>
      </p:sp>
      <p:pic>
        <p:nvPicPr>
          <p:cNvPr id="243" name="Screen Shot 2025-06-03 at 2.09.36 AM.png" descr="Screen Shot 2025-06-03 at 2.09.3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32540" y="3587511"/>
            <a:ext cx="10251913" cy="612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3"/>
      <p:bldP build="whole" bldLvl="1" animBg="1" rev="0" advAuto="0" spid="234" grpId="1"/>
      <p:bldP build="whole" bldLvl="1" animBg="1" rev="0" advAuto="0" spid="242" grpId="2"/>
      <p:bldP build="whole" bldLvl="1" animBg="1" rev="0" advAuto="0" spid="239" grpId="7"/>
      <p:bldP build="whole" bldLvl="1" animBg="1" rev="0" advAuto="0" spid="236" grpId="5"/>
      <p:bldP build="whole" bldLvl="1" animBg="1" rev="0" advAuto="0" spid="235" grpId="6"/>
      <p:bldP build="whole" bldLvl="1" animBg="1" rev="0" advAuto="0" spid="237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strophysical neutrino transients"/>
          <p:cNvSpPr txBox="1"/>
          <p:nvPr>
            <p:ph type="title"/>
          </p:nvPr>
        </p:nvSpPr>
        <p:spPr>
          <a:xfrm>
            <a:off x="763789" y="645559"/>
            <a:ext cx="21971001" cy="1433164"/>
          </a:xfrm>
          <a:prstGeom prst="rect">
            <a:avLst/>
          </a:prstGeom>
        </p:spPr>
        <p:txBody>
          <a:bodyPr/>
          <a:lstStyle/>
          <a:p>
            <a:pPr/>
            <a:r>
              <a:t>Astrophysical neutrino transients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23738192" y="13044537"/>
            <a:ext cx="402337" cy="624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>
            <a:lvl1pPr defTabSz="12700"/>
          </a:lstStyle>
          <a:p>
            <a:pPr/>
            <a:fld id="{86CB4B4D-7CA3-9044-876B-883B54F8677D}" type="slidenum"/>
          </a:p>
        </p:txBody>
      </p:sp>
      <p:pic>
        <p:nvPicPr>
          <p:cNvPr id="249" name="Screenshot 2023-10-20 at 21.11.40.png" descr="Screenshot 2023-10-20 at 21.11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8" y="2312950"/>
            <a:ext cx="12997031" cy="10166238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Bartos &amp; Murase 2019"/>
          <p:cNvSpPr txBox="1"/>
          <p:nvPr/>
        </p:nvSpPr>
        <p:spPr>
          <a:xfrm>
            <a:off x="8305872" y="11799027"/>
            <a:ext cx="453942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Bartos &amp; Murase 2019</a:t>
            </a:r>
          </a:p>
        </p:txBody>
      </p:sp>
      <p:sp>
        <p:nvSpPr>
          <p:cNvPr id="251" name="Neutrino transient candidates can also be:…"/>
          <p:cNvSpPr txBox="1"/>
          <p:nvPr/>
        </p:nvSpPr>
        <p:spPr>
          <a:xfrm>
            <a:off x="13192331" y="2492330"/>
            <a:ext cx="10674930" cy="280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4000">
                <a:solidFill>
                  <a:srgbClr val="000000"/>
                </a:solidFill>
              </a:defRPr>
            </a:pPr>
            <a:r>
              <a:t>Neutrino transient candidates can also be:</a:t>
            </a:r>
          </a:p>
          <a:p>
            <a:pPr algn="just">
              <a:defRPr sz="1000">
                <a:solidFill>
                  <a:srgbClr val="000000"/>
                </a:solidFill>
              </a:defRPr>
            </a:pPr>
          </a:p>
          <a:p>
            <a:pPr lvl="2" marL="1143000" indent="-228600" algn="just">
              <a:lnSpc>
                <a:spcPct val="130000"/>
              </a:lnSpc>
              <a:buSzPct val="100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Gamma-ray emitters</a:t>
            </a:r>
          </a:p>
          <a:p>
            <a:pPr lvl="2" marL="1143000" indent="-228600" algn="just">
              <a:lnSpc>
                <a:spcPct val="130000"/>
              </a:lnSpc>
              <a:buSzPct val="100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Cosmic-ray accelerators</a:t>
            </a:r>
          </a:p>
          <a:p>
            <a:pPr lvl="2" marL="1143000" indent="-228600" algn="just">
              <a:lnSpc>
                <a:spcPct val="130000"/>
              </a:lnSpc>
              <a:buSzPct val="100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Accompanied by GWs</a:t>
            </a:r>
          </a:p>
        </p:txBody>
      </p:sp>
      <p:grpSp>
        <p:nvGrpSpPr>
          <p:cNvPr id="254" name="Multi messenger signatures…"/>
          <p:cNvGrpSpPr/>
          <p:nvPr/>
        </p:nvGrpSpPr>
        <p:grpSpPr>
          <a:xfrm>
            <a:off x="13024494" y="5715016"/>
            <a:ext cx="11010604" cy="3956893"/>
            <a:chOff x="0" y="0"/>
            <a:chExt cx="11010602" cy="3956892"/>
          </a:xfrm>
        </p:grpSpPr>
        <p:sp>
          <p:nvSpPr>
            <p:cNvPr id="253" name="Multi messenger signatures…"/>
            <p:cNvSpPr/>
            <p:nvPr/>
          </p:nvSpPr>
          <p:spPr>
            <a:xfrm>
              <a:off x="38100" y="38100"/>
              <a:ext cx="10934403" cy="3880693"/>
            </a:xfrm>
            <a:prstGeom prst="rect">
              <a:avLst/>
            </a:prstGeom>
            <a:solidFill>
              <a:srgbClr val="FFFFFF">
                <a:alpha val="72848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20000"/>
                </a:lnSpc>
                <a:spcBef>
                  <a:spcPts val="600"/>
                </a:spcBef>
                <a:defRPr sz="4000" u="sng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Multi messenger signatures</a:t>
              </a:r>
            </a:p>
            <a:p>
              <a:pPr defTabSz="825500">
                <a:lnSpc>
                  <a:spcPct val="120000"/>
                </a:lnSpc>
                <a:spcBef>
                  <a:spcPts val="600"/>
                </a:spcBef>
                <a:defRPr sz="36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TXS 0506+056 (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Aartsen et al. 2018</a:t>
              </a:r>
              <a:r>
                <a:t>)</a:t>
              </a:r>
            </a:p>
            <a:p>
              <a:pPr defTabSz="825500">
                <a:lnSpc>
                  <a:spcPct val="120000"/>
                </a:lnSpc>
                <a:spcBef>
                  <a:spcPts val="600"/>
                </a:spcBef>
                <a:defRPr sz="36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NGC 1068 (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Abbasi et al. 2022</a:t>
              </a:r>
              <a:r>
                <a:t>) </a:t>
              </a:r>
            </a:p>
            <a:p>
              <a:pPr defTabSz="825500">
                <a:lnSpc>
                  <a:spcPct val="120000"/>
                </a:lnSpc>
                <a:spcBef>
                  <a:spcPts val="600"/>
                </a:spcBef>
                <a:defRPr sz="3600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Neutrino coincidences with TDEs (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R. Stein et al. 2021, S. Reusch et al. 2022, van Velzen et al. 2024</a:t>
              </a:r>
              <a:r>
                <a:t>)</a:t>
              </a:r>
            </a:p>
          </p:txBody>
        </p:sp>
        <p:pic>
          <p:nvPicPr>
            <p:cNvPr id="252" name="Multi messenger signatures… Multi messenger signaturesTXS 0506+056 (Aartsen et al. 2018)NGC 1068 (Abbasi et al. 2022) Neutrino coincidences with TDEs (R. Stein et al. 2021, S. Reusch et al. 2022, van Velzen et al. 2024)" descr="Multi messenger signatures… Multi messenger signaturesTXS 0506+056 (Aartsen et al. 2018)NGC 1068 (Abbasi et al. 2022) Neutrino coincidences with TDEs (R. Stein et al. 2021, S. Reusch et al. 2022, van Velzen et al. 2024)"/>
            <p:cNvPicPr>
              <a:picLocks noChangeAspect="0"/>
            </p:cNvPicPr>
            <p:nvPr/>
          </p:nvPicPr>
          <p:blipFill>
            <a:blip r:embed="rId3">
              <a:alphaModFix amt="72848"/>
              <a:extLst/>
            </a:blip>
            <a:stretch>
              <a:fillRect/>
            </a:stretch>
          </p:blipFill>
          <p:spPr>
            <a:xfrm>
              <a:off x="0" y="0"/>
              <a:ext cx="11010603" cy="3956893"/>
            </a:xfrm>
            <a:prstGeom prst="rect">
              <a:avLst/>
            </a:prstGeom>
            <a:effectLst/>
          </p:spPr>
        </p:pic>
      </p:grpSp>
      <p:sp>
        <p:nvSpPr>
          <p:cNvPr id="255" name="Several theoretical studies on neutrinos from TDEs…"/>
          <p:cNvSpPr txBox="1"/>
          <p:nvPr/>
        </p:nvSpPr>
        <p:spPr>
          <a:xfrm>
            <a:off x="13240337" y="10860885"/>
            <a:ext cx="10578918" cy="167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600"/>
              </a:spcBef>
              <a:defRPr sz="3200">
                <a:solidFill>
                  <a:srgbClr val="000000"/>
                </a:solidFill>
              </a:defRPr>
            </a:pPr>
            <a:r>
              <a:rPr sz="3600"/>
              <a:t>Several theoretical studies on neutrinos from TDEs</a:t>
            </a:r>
            <a:r>
              <a:t> </a:t>
            </a:r>
          </a:p>
          <a:p>
            <a:pPr>
              <a:defRPr sz="3200"/>
            </a:pPr>
            <a:r>
              <a:t>(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e.g., Liu et al. 2020, Walter &amp; Lunardini 2022, Mukhopadhyay et al. 2023, Yuan et al. 2024</a:t>
            </a:r>
            <a:r>
              <a:t>)</a:t>
            </a:r>
          </a:p>
        </p:txBody>
      </p:sp>
      <p:sp>
        <p:nvSpPr>
          <p:cNvPr id="256" name="See Nick’s talk for neutrinos from AGNs and TDEs"/>
          <p:cNvSpPr txBox="1"/>
          <p:nvPr/>
        </p:nvSpPr>
        <p:spPr>
          <a:xfrm>
            <a:off x="710100" y="12222908"/>
            <a:ext cx="6553515" cy="114300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30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See Nick’s talk for neutrinos from AGNs and TDEs</a:t>
            </a:r>
          </a:p>
        </p:txBody>
      </p:sp>
      <p:sp>
        <p:nvSpPr>
          <p:cNvPr id="257" name="See Angelina’s talk for multi-messenger signatures"/>
          <p:cNvSpPr txBox="1"/>
          <p:nvPr/>
        </p:nvSpPr>
        <p:spPr>
          <a:xfrm>
            <a:off x="14129635" y="9955247"/>
            <a:ext cx="8996180" cy="62230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30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See Angelina’s talk for multi-messenger signatures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4"/>
      <p:bldP build="whole" bldLvl="1" animBg="1" rev="0" advAuto="0" spid="254" grpId="2"/>
      <p:bldP build="whole" bldLvl="1" animBg="1" rev="0" advAuto="0" spid="256" grpId="1"/>
      <p:bldP build="whole" bldLvl="1" animBg="1" rev="0" advAuto="0" spid="255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