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1"/>
  </p:notesMasterIdLst>
  <p:sldIdLst>
    <p:sldId id="367" r:id="rId2"/>
    <p:sldId id="459" r:id="rId3"/>
    <p:sldId id="460" r:id="rId4"/>
    <p:sldId id="462" r:id="rId5"/>
    <p:sldId id="463" r:id="rId6"/>
    <p:sldId id="464" r:id="rId7"/>
    <p:sldId id="465" r:id="rId8"/>
    <p:sldId id="461" r:id="rId9"/>
    <p:sldId id="514" r:id="rId10"/>
    <p:sldId id="419" r:id="rId11"/>
    <p:sldId id="711" r:id="rId12"/>
    <p:sldId id="687" r:id="rId13"/>
    <p:sldId id="265" r:id="rId14"/>
    <p:sldId id="266" r:id="rId15"/>
    <p:sldId id="424" r:id="rId16"/>
    <p:sldId id="618" r:id="rId17"/>
    <p:sldId id="665" r:id="rId18"/>
    <p:sldId id="426" r:id="rId19"/>
    <p:sldId id="427" r:id="rId20"/>
    <p:sldId id="466" r:id="rId21"/>
    <p:sldId id="479" r:id="rId22"/>
    <p:sldId id="480" r:id="rId23"/>
    <p:sldId id="481" r:id="rId24"/>
    <p:sldId id="682" r:id="rId25"/>
    <p:sldId id="712" r:id="rId26"/>
    <p:sldId id="683" r:id="rId27"/>
    <p:sldId id="690" r:id="rId28"/>
    <p:sldId id="483" r:id="rId29"/>
    <p:sldId id="399" r:id="rId30"/>
    <p:sldId id="400" r:id="rId31"/>
    <p:sldId id="433" r:id="rId32"/>
    <p:sldId id="713" r:id="rId33"/>
    <p:sldId id="298" r:id="rId34"/>
    <p:sldId id="270" r:id="rId35"/>
    <p:sldId id="758" r:id="rId36"/>
    <p:sldId id="273" r:id="rId37"/>
    <p:sldId id="275" r:id="rId38"/>
    <p:sldId id="526" r:id="rId39"/>
    <p:sldId id="280" r:id="rId40"/>
    <p:sldId id="785" r:id="rId41"/>
    <p:sldId id="772" r:id="rId42"/>
    <p:sldId id="313" r:id="rId43"/>
    <p:sldId id="774" r:id="rId44"/>
    <p:sldId id="735" r:id="rId45"/>
    <p:sldId id="402" r:id="rId46"/>
    <p:sldId id="357" r:id="rId47"/>
    <p:sldId id="259" r:id="rId48"/>
    <p:sldId id="786" r:id="rId49"/>
    <p:sldId id="787" r:id="rId50"/>
    <p:sldId id="344" r:id="rId51"/>
    <p:sldId id="345" r:id="rId52"/>
    <p:sldId id="346" r:id="rId53"/>
    <p:sldId id="347" r:id="rId54"/>
    <p:sldId id="348" r:id="rId55"/>
    <p:sldId id="349" r:id="rId56"/>
    <p:sldId id="350" r:id="rId57"/>
    <p:sldId id="672" r:id="rId58"/>
    <p:sldId id="681" r:id="rId59"/>
    <p:sldId id="732" r:id="rId60"/>
    <p:sldId id="773" r:id="rId61"/>
    <p:sldId id="291" r:id="rId62"/>
    <p:sldId id="757" r:id="rId63"/>
    <p:sldId id="281" r:id="rId64"/>
    <p:sldId id="769" r:id="rId65"/>
    <p:sldId id="287" r:id="rId66"/>
    <p:sldId id="290" r:id="rId67"/>
    <p:sldId id="722" r:id="rId68"/>
    <p:sldId id="304" r:id="rId69"/>
    <p:sldId id="771" r:id="rId70"/>
    <p:sldId id="770" r:id="rId71"/>
    <p:sldId id="777" r:id="rId72"/>
    <p:sldId id="723" r:id="rId73"/>
    <p:sldId id="736" r:id="rId74"/>
    <p:sldId id="760" r:id="rId75"/>
    <p:sldId id="272" r:id="rId76"/>
    <p:sldId id="728" r:id="rId77"/>
    <p:sldId id="401" r:id="rId78"/>
    <p:sldId id="323" r:id="rId79"/>
    <p:sldId id="780" r:id="rId80"/>
    <p:sldId id="738" r:id="rId81"/>
    <p:sldId id="356" r:id="rId82"/>
    <p:sldId id="358" r:id="rId83"/>
    <p:sldId id="782" r:id="rId84"/>
    <p:sldId id="437" r:id="rId85"/>
    <p:sldId id="430" r:id="rId86"/>
    <p:sldId id="783" r:id="rId87"/>
    <p:sldId id="784" r:id="rId88"/>
    <p:sldId id="781" r:id="rId89"/>
    <p:sldId id="422" r:id="rId90"/>
    <p:sldId id="778" r:id="rId91"/>
    <p:sldId id="284" r:id="rId92"/>
    <p:sldId id="729" r:id="rId93"/>
    <p:sldId id="405" r:id="rId94"/>
    <p:sldId id="386" r:id="rId95"/>
    <p:sldId id="387" r:id="rId96"/>
    <p:sldId id="388" r:id="rId97"/>
    <p:sldId id="390" r:id="rId98"/>
    <p:sldId id="391" r:id="rId99"/>
    <p:sldId id="458" r:id="rId100"/>
    <p:sldId id="293" r:id="rId101"/>
    <p:sldId id="294" r:id="rId102"/>
    <p:sldId id="775" r:id="rId103"/>
    <p:sldId id="776" r:id="rId104"/>
    <p:sldId id="307" r:id="rId105"/>
    <p:sldId id="308" r:id="rId106"/>
    <p:sldId id="261" r:id="rId107"/>
    <p:sldId id="263" r:id="rId108"/>
    <p:sldId id="260" r:id="rId109"/>
    <p:sldId id="615" r:id="rId1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. B. Balantekin" initials="ABB" lastIdx="1" clrIdx="0">
    <p:extLst>
      <p:ext uri="{19B8F6BF-5375-455C-9EA6-DF929625EA0E}">
        <p15:presenceInfo xmlns:p15="http://schemas.microsoft.com/office/powerpoint/2012/main" userId="S::abbalant@wisc.edu::a8f021d0-21b2-4cd7-8002-c64591da584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5"/>
    <p:restoredTop sz="92329"/>
  </p:normalViewPr>
  <p:slideViewPr>
    <p:cSldViewPr snapToGrid="0" snapToObjects="1">
      <p:cViewPr varScale="1">
        <p:scale>
          <a:sx n="115" d="100"/>
          <a:sy n="115" d="100"/>
        </p:scale>
        <p:origin x="189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7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DEF1F-6905-E84A-BBEC-C9AC91CB9B56}" type="datetimeFigureOut">
              <a:rPr lang="en-US" smtClean="0"/>
              <a:t>5/31/25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AEB4B-78EC-3545-841D-A337AD008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3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02647E-EA26-BF46-BC07-D89A1F4A6696}" type="slidenum">
              <a:rPr lang="en-US"/>
              <a:pPr/>
              <a:t>10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03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96C62-7D4C-18E9-2418-82CAF0DC5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836DF9C2-FE7B-40ED-0447-CFBC0A44F3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40492DD-77F5-A14A-BBED-25D266D680F4}" type="slidenum">
              <a:rPr lang="en-US" sz="1200">
                <a:latin typeface="Arial" charset="0"/>
              </a:rPr>
              <a:pPr/>
              <a:t>19</a:t>
            </a:fld>
            <a:endParaRPr lang="en-US" sz="1200">
              <a:latin typeface="Arial" charset="0"/>
            </a:endParaRPr>
          </a:p>
        </p:txBody>
      </p:sp>
      <p:sp>
        <p:nvSpPr>
          <p:cNvPr id="296962" name="Rectangle 2">
            <a:extLst>
              <a:ext uri="{FF2B5EF4-FFF2-40B4-BE49-F238E27FC236}">
                <a16:creationId xmlns:a16="http://schemas.microsoft.com/office/drawing/2014/main" id="{8DD51BAE-DF23-AAE6-4BD1-267CC04E22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D77F4B8-4056-FD47-04F4-1325490C7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93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10BE99-9CE9-E943-B4FD-10074118062B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5427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98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C1683BA-F2BE-3448-BDE7-F584B19A10EC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1152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0BE95-FE38-E143-B7B6-07283CB1B41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85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F9699C-80B7-4448-BED2-5117D34EE772}" type="slidenum">
              <a:rPr lang="en-US"/>
              <a:pPr/>
              <a:t>57</a:t>
            </a:fld>
            <a:endParaRPr lang="en-US"/>
          </a:p>
        </p:txBody>
      </p:sp>
      <p:sp>
        <p:nvSpPr>
          <p:cNvPr id="557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91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6251D8-3020-B24C-BBDF-C316BE64211D}" type="slidenum">
              <a:rPr lang="en-US" sz="1200"/>
              <a:pPr/>
              <a:t>73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21744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D65B7D-B82C-4444-8162-BE09CA691A8B}" type="slidenum">
              <a:rPr lang="en-US"/>
              <a:pPr/>
              <a:t>74</a:t>
            </a:fld>
            <a:endParaRPr lang="en-US"/>
          </a:p>
        </p:txBody>
      </p:sp>
      <p:sp>
        <p:nvSpPr>
          <p:cNvPr id="595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32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7AC5CA-3F50-9441-A482-C18DD97D70EE}" type="slidenum">
              <a:rPr lang="en-US"/>
              <a:pPr/>
              <a:t>76</a:t>
            </a:fld>
            <a:endParaRPr lang="en-US"/>
          </a:p>
        </p:txBody>
      </p:sp>
      <p:sp>
        <p:nvSpPr>
          <p:cNvPr id="593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68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32E1B5-D57B-064D-985D-B6846ED86C95}" type="slidenum">
              <a:rPr lang="en-US"/>
              <a:pPr/>
              <a:t>78</a:t>
            </a:fld>
            <a:endParaRPr lang="en-US"/>
          </a:p>
        </p:txBody>
      </p:sp>
      <p:sp>
        <p:nvSpPr>
          <p:cNvPr id="567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69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32E1B5-D57B-064D-985D-B6846ED86C95}" type="slidenum">
              <a:rPr lang="en-US"/>
              <a:pPr/>
              <a:t>79</a:t>
            </a:fld>
            <a:endParaRPr lang="en-US"/>
          </a:p>
        </p:txBody>
      </p:sp>
      <p:sp>
        <p:nvSpPr>
          <p:cNvPr id="567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72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58390-72D2-4E85-BCDE-34E7B2C8B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768E9A-0330-EF9C-2430-2A577181C7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E4BB0C-E86D-9044-BC2B-4E061424BC2C}" type="slidenum">
              <a:rPr lang="it-IT"/>
              <a:pPr/>
              <a:t>11</a:t>
            </a:fld>
            <a:endParaRPr lang="it-IT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BD0D1DAF-CBEE-136C-9AD7-AB27A9E73D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60CA2F4-460F-1C6F-4EAE-53A31036F5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845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ECDEE7-F0E7-CF43-BF92-BC40B9D0E6B9}" type="slidenum">
              <a:rPr lang="en-US" sz="1200"/>
              <a:pPr/>
              <a:t>94</a:t>
            </a:fld>
            <a:endParaRPr lang="en-US" sz="1200"/>
          </a:p>
        </p:txBody>
      </p:sp>
      <p:sp>
        <p:nvSpPr>
          <p:cNvPr id="5017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23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ECDEE7-F0E7-CF43-BF92-BC40B9D0E6B9}" type="slidenum">
              <a:rPr lang="en-US" sz="1200"/>
              <a:pPr/>
              <a:t>95</a:t>
            </a:fld>
            <a:endParaRPr lang="en-US" sz="1200"/>
          </a:p>
        </p:txBody>
      </p:sp>
      <p:sp>
        <p:nvSpPr>
          <p:cNvPr id="5017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1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ECDEE7-F0E7-CF43-BF92-BC40B9D0E6B9}" type="slidenum">
              <a:rPr lang="en-US" sz="1200"/>
              <a:pPr/>
              <a:t>96</a:t>
            </a:fld>
            <a:endParaRPr lang="en-US" sz="1200"/>
          </a:p>
        </p:txBody>
      </p:sp>
      <p:sp>
        <p:nvSpPr>
          <p:cNvPr id="5017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40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439B8-2AB4-1C4F-A9C0-EED0CD69DD0B}" type="slidenum">
              <a:rPr lang="en-US"/>
              <a:pPr/>
              <a:t>97</a:t>
            </a:fld>
            <a:endParaRPr lang="en-US"/>
          </a:p>
        </p:txBody>
      </p:sp>
      <p:sp>
        <p:nvSpPr>
          <p:cNvPr id="344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404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9E2925-9B82-5E4E-876D-5C41CD721A0E}" type="slidenum">
              <a:rPr lang="en-US"/>
              <a:pPr/>
              <a:t>98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11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957CAD-588A-6744-8477-DDBF8957FFBB}" type="slidenum">
              <a:rPr lang="en-US"/>
              <a:pPr/>
              <a:t>106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44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067B3-1BA8-A346-9103-3C7C0EA9F220}" type="slidenum">
              <a:rPr lang="en-US"/>
              <a:pPr/>
              <a:t>107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16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38839E-AE0C-3A40-BCCB-EBA96B75484E}" type="slidenum">
              <a:rPr lang="en-US"/>
              <a:pPr/>
              <a:t>108</a:t>
            </a:fld>
            <a:endParaRPr lang="en-US"/>
          </a:p>
        </p:txBody>
      </p:sp>
      <p:sp>
        <p:nvSpPr>
          <p:cNvPr id="600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45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0BE95-FE38-E143-B7B6-07283CB1B418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4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9CEED-D738-E502-8293-F849B6346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F3F4830F-C1C8-80D7-6200-4C84B47743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3390202-3196-7C4E-8282-FAEEC1C433B4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15967256-5DCA-E8DA-E968-09F9D7C703F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82A66E8-4DE3-1F03-503C-942AD74ACF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21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FCF4B-FCE2-0B91-3D7C-673C6A1F7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CB6C7FC-4680-0427-3829-8672952F99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950DAB-E889-0F43-9747-FFEF450C011B}" type="slidenum">
              <a:rPr lang="en-US"/>
              <a:pPr/>
              <a:t>13</a:t>
            </a:fld>
            <a:endParaRPr lang="en-US"/>
          </a:p>
        </p:txBody>
      </p:sp>
      <p:sp>
        <p:nvSpPr>
          <p:cNvPr id="402434" name="Rectangle 2">
            <a:extLst>
              <a:ext uri="{FF2B5EF4-FFF2-40B4-BE49-F238E27FC236}">
                <a16:creationId xmlns:a16="http://schemas.microsoft.com/office/drawing/2014/main" id="{4A44EE62-91E2-DDCC-B4C7-BED922D4630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2435" name="Rectangle 3">
            <a:extLst>
              <a:ext uri="{FF2B5EF4-FFF2-40B4-BE49-F238E27FC236}">
                <a16:creationId xmlns:a16="http://schemas.microsoft.com/office/drawing/2014/main" id="{ECBCCA55-2909-B1FC-EF72-93F7EFBA6B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95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C8F4F-6E31-4E06-C785-9CBCF62E6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1558F37-9C5A-09F0-6974-46F4D9FB6B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B94A26-10C1-7443-9C34-E749DD97FEA5}" type="slidenum">
              <a:rPr lang="en-US"/>
              <a:pPr/>
              <a:t>14</a:t>
            </a:fld>
            <a:endParaRPr lang="en-US"/>
          </a:p>
        </p:txBody>
      </p:sp>
      <p:sp>
        <p:nvSpPr>
          <p:cNvPr id="404482" name="Rectangle 2">
            <a:extLst>
              <a:ext uri="{FF2B5EF4-FFF2-40B4-BE49-F238E27FC236}">
                <a16:creationId xmlns:a16="http://schemas.microsoft.com/office/drawing/2014/main" id="{7E513B96-A462-5A33-04FA-04F4C7B1800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4483" name="Rectangle 3">
            <a:extLst>
              <a:ext uri="{FF2B5EF4-FFF2-40B4-BE49-F238E27FC236}">
                <a16:creationId xmlns:a16="http://schemas.microsoft.com/office/drawing/2014/main" id="{03CA8078-6B66-DD27-46D8-9C07043AB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92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CC8BE07-4EA0-3D48-80C8-137D0967B67B}" type="slidenum">
              <a:rPr lang="en-US" sz="1200">
                <a:latin typeface="Arial" charset="0"/>
              </a:rPr>
              <a:pPr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1443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57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B3E4E-66AE-5222-8D27-CDFF87649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AD03C3DA-E940-D542-0FD7-A74A69726C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6BBAAD7-8F6A-C545-A433-0C14EE13291C}" type="slidenum">
              <a:rPr lang="en-US" sz="1200">
                <a:latin typeface="Arial" charset="0"/>
              </a:rPr>
              <a:pPr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288770" name="Rectangle 2">
            <a:extLst>
              <a:ext uri="{FF2B5EF4-FFF2-40B4-BE49-F238E27FC236}">
                <a16:creationId xmlns:a16="http://schemas.microsoft.com/office/drawing/2014/main" id="{E3D61D8D-5030-4373-C075-D544E8622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D2DBDCC-17E9-DEFD-B07B-0101F9566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34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64529-4F8C-EEE4-1645-F11879F4C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E01F4095-B3AC-294F-0382-D50FCE93C1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926DBE-1E9A-9642-A837-09223D808D47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A0DD4F9C-278A-7767-D5B7-C7176C61E97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0D2CB90E-743E-B9F0-72DC-13D4FCD8BF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11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19E96-1F85-6CAC-1E14-9E83FE05F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5DA55754-BC00-B421-CD64-AD13342634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2F0A6FF-797B-DD48-93A6-533C33887E19}" type="slidenum">
              <a:rPr lang="en-US" sz="1200">
                <a:latin typeface="Arial" charset="0"/>
              </a:rPr>
              <a:pPr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D871E6DB-C7BF-0411-36C6-7A67639330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0A03698-1A15-F1FC-3194-68FC243182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95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8E81-DE6E-D14D-91D0-5970D48014BC}" type="datetimeFigureOut">
              <a:rPr lang="en-US" smtClean="0"/>
              <a:t>5/31/25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0179-BEEC-C04A-8836-3E821EF9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21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8E81-DE6E-D14D-91D0-5970D48014BC}" type="datetimeFigureOut">
              <a:rPr lang="en-US" smtClean="0"/>
              <a:t>5/31/25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0179-BEEC-C04A-8836-3E821EF9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4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8E81-DE6E-D14D-91D0-5970D48014BC}" type="datetimeFigureOut">
              <a:rPr lang="en-US" smtClean="0"/>
              <a:t>5/31/25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0179-BEEC-C04A-8836-3E821EF9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15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6B494AB-9648-3B4A-979C-671B91FF610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144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6319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137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8E81-DE6E-D14D-91D0-5970D48014BC}" type="datetimeFigureOut">
              <a:rPr lang="en-US" smtClean="0"/>
              <a:t>5/31/25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0179-BEEC-C04A-8836-3E821EF9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85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8E81-DE6E-D14D-91D0-5970D48014BC}" type="datetimeFigureOut">
              <a:rPr lang="en-US" smtClean="0"/>
              <a:t>5/31/25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0179-BEEC-C04A-8836-3E821EF9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0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8E81-DE6E-D14D-91D0-5970D48014BC}" type="datetimeFigureOut">
              <a:rPr lang="en-US" smtClean="0"/>
              <a:t>5/31/25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0179-BEEC-C04A-8836-3E821EF9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2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8E81-DE6E-D14D-91D0-5970D48014BC}" type="datetimeFigureOut">
              <a:rPr lang="en-US" smtClean="0"/>
              <a:t>5/31/25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0179-BEEC-C04A-8836-3E821EF9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87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8E81-DE6E-D14D-91D0-5970D48014BC}" type="datetimeFigureOut">
              <a:rPr lang="en-US" smtClean="0"/>
              <a:t>5/31/25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0179-BEEC-C04A-8836-3E821EF9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6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8E81-DE6E-D14D-91D0-5970D48014BC}" type="datetimeFigureOut">
              <a:rPr lang="en-US" smtClean="0"/>
              <a:t>5/31/25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0179-BEEC-C04A-8836-3E821EF9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11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8E81-DE6E-D14D-91D0-5970D48014BC}" type="datetimeFigureOut">
              <a:rPr lang="en-US" smtClean="0"/>
              <a:t>5/31/25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0179-BEEC-C04A-8836-3E821EF9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16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8E81-DE6E-D14D-91D0-5970D48014BC}" type="datetimeFigureOut">
              <a:rPr lang="en-US" smtClean="0"/>
              <a:t>5/31/25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0179-BEEC-C04A-8836-3E821EF9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47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48E81-DE6E-D14D-91D0-5970D48014BC}" type="datetimeFigureOut">
              <a:rPr lang="en-US" smtClean="0"/>
              <a:t>5/31/25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90179-BEEC-C04A-8836-3E821EF9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7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www.energy.gov%2Fsites%2Fprod%2Ffiles%2Fstyles%2Fborealis_photo_gallery_large_respondmedium%2Fpublic%2Fnuclear_reactor_technologies_home_0.png%3Fitok%3Dhm9puC_q&amp;imgrefurl=https%3A%2F%2Fwww.energy.gov%2Fne%2Fnuclear-reactor-technologies&amp;tbnid=IkkwYsDLwTgS2M&amp;vet=12ahUKEwicp9qt9NTrAhVGja0KHdqcCUMQMygcegUIARCNAg..i&amp;docid=E3LdUOyUDwEstM&amp;w=525&amp;h=243&amp;q=nuclear%20reactor&amp;hl=en&amp;client=firefox-b-1-d&amp;ved=2ahUKEwicp9qt9NTrAhVGja0KHdqcCUMQMygcegUIARCNA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38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twitter.com/lux_science/status/947879451207000064/photo/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1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67.emf"/><Relationship Id="rId4" Type="http://schemas.openxmlformats.org/officeDocument/2006/relationships/image" Target="../media/image64.emf"/><Relationship Id="rId9" Type="http://schemas.openxmlformats.org/officeDocument/2006/relationships/oleObject" Target="../embeddings/oleObject9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emf"/><Relationship Id="rId4" Type="http://schemas.openxmlformats.org/officeDocument/2006/relationships/oleObject" Target="../embeddings/oleObject1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0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emf"/><Relationship Id="rId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e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emf"/><Relationship Id="rId4" Type="http://schemas.openxmlformats.org/officeDocument/2006/relationships/oleObject" Target="../embeddings/oleObject17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1.e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emf"/><Relationship Id="rId4" Type="http://schemas.openxmlformats.org/officeDocument/2006/relationships/image" Target="../media/image49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3.emf"/><Relationship Id="rId4" Type="http://schemas.openxmlformats.org/officeDocument/2006/relationships/image" Target="../media/image132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135.emf"/><Relationship Id="rId7" Type="http://schemas.openxmlformats.org/officeDocument/2006/relationships/image" Target="../media/image137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136.e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138.emf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emf"/><Relationship Id="rId4" Type="http://schemas.openxmlformats.org/officeDocument/2006/relationships/image" Target="../media/image142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g"/><Relationship Id="rId5" Type="http://schemas.openxmlformats.org/officeDocument/2006/relationships/image" Target="../media/image151.emf"/><Relationship Id="rId4" Type="http://schemas.openxmlformats.org/officeDocument/2006/relationships/image" Target="../media/image150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emf"/><Relationship Id="rId5" Type="http://schemas.openxmlformats.org/officeDocument/2006/relationships/image" Target="../media/image156.emf"/><Relationship Id="rId4" Type="http://schemas.openxmlformats.org/officeDocument/2006/relationships/image" Target="../media/image155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1225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/>
                <a:cs typeface="Comic Sans MS"/>
              </a:rPr>
              <a:t>Neutrino Physics: A brief survey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353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/>
                <a:cs typeface="Comic Sans MS"/>
              </a:rPr>
              <a:t>A. Baha Balantekin</a:t>
            </a:r>
          </a:p>
          <a:p>
            <a:endParaRPr lang="en-US" sz="28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9D773-B14E-9941-AED7-821FF3156AD2}"/>
              </a:ext>
            </a:extLst>
          </p:cNvPr>
          <p:cNvSpPr txBox="1"/>
          <p:nvPr/>
        </p:nvSpPr>
        <p:spPr>
          <a:xfrm>
            <a:off x="-1774371" y="34725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27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2" b="12372"/>
          <a:stretch>
            <a:fillRect/>
          </a:stretch>
        </p:blipFill>
        <p:spPr bwMode="auto">
          <a:xfrm>
            <a:off x="2705107" y="7"/>
            <a:ext cx="3535153" cy="387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6426200" y="3136900"/>
            <a:ext cx="2692400" cy="114287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ja-JP" altLang="en-US" sz="1400" b="1" dirty="0">
                <a:solidFill>
                  <a:srgbClr val="000080"/>
                </a:solidFill>
              </a:rPr>
              <a:t>“</a:t>
            </a:r>
            <a:r>
              <a:rPr lang="en-US" sz="1400" b="1" dirty="0">
                <a:solidFill>
                  <a:srgbClr val="000080"/>
                </a:solidFill>
              </a:rPr>
              <a:t>...to see into the interior of a star and thus verify directly the hypothesis of nuclear energy generation..</a:t>
            </a:r>
            <a:r>
              <a:rPr lang="ja-JP" altLang="en-US" sz="1400" b="1" dirty="0">
                <a:solidFill>
                  <a:srgbClr val="000080"/>
                </a:solidFill>
              </a:rPr>
              <a:t>”</a:t>
            </a:r>
            <a:endParaRPr lang="en-US" altLang="ja-JP" sz="1400" b="1" dirty="0">
              <a:solidFill>
                <a:srgbClr val="00008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 dirty="0" err="1">
                <a:solidFill>
                  <a:srgbClr val="000080"/>
                </a:solidFill>
              </a:rPr>
              <a:t>Bahcall</a:t>
            </a:r>
            <a:r>
              <a:rPr lang="en-US" sz="1400" b="1" dirty="0">
                <a:solidFill>
                  <a:srgbClr val="000080"/>
                </a:solidFill>
              </a:rPr>
              <a:t> an</a:t>
            </a:r>
            <a:r>
              <a:rPr lang="en-US" sz="1600" b="1" dirty="0">
                <a:solidFill>
                  <a:srgbClr val="000080"/>
                </a:solidFill>
              </a:rPr>
              <a:t>d Davis, 1964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0"/>
            <a:ext cx="2836278" cy="30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9" y="4343400"/>
            <a:ext cx="3176601" cy="250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"/>
            <a:ext cx="2712215" cy="393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2" descr="solarcore_neutrino-vs-phot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3951288"/>
            <a:ext cx="2852928" cy="28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622800"/>
            <a:ext cx="3657600" cy="2204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200" y="4000500"/>
            <a:ext cx="3228368" cy="58477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/>
                <a:cs typeface="Comic Sans MS"/>
              </a:rPr>
              <a:t>Solar Neutrinos</a:t>
            </a:r>
          </a:p>
        </p:txBody>
      </p:sp>
    </p:spTree>
    <p:extLst>
      <p:ext uri="{BB962C8B-B14F-4D97-AF65-F5344CB8AC3E}">
        <p14:creationId xmlns:p14="http://schemas.microsoft.com/office/powerpoint/2010/main" val="39284700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838200" y="609600"/>
            <a:ext cx="7467600" cy="4001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Probing the Cosmic Microwave Background Radiation (CMBR)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88900" y="1676400"/>
            <a:ext cx="5410200" cy="646331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CMBR is anisotropic, its temperature varies slightly at different locations 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3495675" cy="1114425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16500"/>
            <a:ext cx="1447800" cy="393700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765800"/>
            <a:ext cx="3187700" cy="558800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5207000"/>
            <a:ext cx="3170237" cy="1041400"/>
          </a:xfrm>
          <a:prstGeom prst="rect">
            <a:avLst/>
          </a:prstGeom>
          <a:noFill/>
          <a:ln w="28575">
            <a:solidFill>
              <a:srgbClr val="80004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8" name="Picture 8" descr="map.jpg                                                        00015EE6Macintosh HD                   B7C7A181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2819400"/>
            <a:ext cx="4260850" cy="2130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130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map.jpg                                                        00015EE6Macintosh HD                   B7C7A18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7763"/>
            <a:ext cx="8829675" cy="4414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133600" y="6019800"/>
            <a:ext cx="487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Dark Blue = -200 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K      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Red = +200 K</a:t>
            </a:r>
            <a:endParaRPr lang="en-US" dirty="0">
              <a:solidFill>
                <a:srgbClr val="000080"/>
              </a:solidFill>
              <a:latin typeface="Comic Sans MS"/>
              <a:cs typeface="Comic Sans MS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81000" y="533400"/>
            <a:ext cx="2057400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WMAP results:</a:t>
            </a:r>
          </a:p>
        </p:txBody>
      </p:sp>
    </p:spTree>
    <p:extLst>
      <p:ext uri="{BB962C8B-B14F-4D97-AF65-F5344CB8AC3E}">
        <p14:creationId xmlns:p14="http://schemas.microsoft.com/office/powerpoint/2010/main" val="3451681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838200" y="609600"/>
            <a:ext cx="7467600" cy="4001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Probing the Cosmic Microwave Background Radiation (CMBR)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88900" y="1676400"/>
            <a:ext cx="5410200" cy="646331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CMBR is anisotropic, its temperature varies slightly at different locations 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3495675" cy="1114425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16500"/>
            <a:ext cx="1447800" cy="393700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765800"/>
            <a:ext cx="3187700" cy="558800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5207000"/>
            <a:ext cx="3170237" cy="1041400"/>
          </a:xfrm>
          <a:prstGeom prst="rect">
            <a:avLst/>
          </a:prstGeom>
          <a:noFill/>
          <a:ln w="28575">
            <a:solidFill>
              <a:srgbClr val="80004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8" name="Picture 8" descr="map.jpg                                                        00015EE6Macintosh HD                   B7C7A181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2819400"/>
            <a:ext cx="4260850" cy="2130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1561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56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4647" y="723375"/>
            <a:ext cx="79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Planck</a:t>
            </a:r>
          </a:p>
        </p:txBody>
      </p:sp>
    </p:spTree>
    <p:extLst>
      <p:ext uri="{BB962C8B-B14F-4D97-AF65-F5344CB8AC3E}">
        <p14:creationId xmlns:p14="http://schemas.microsoft.com/office/powerpoint/2010/main" val="17030254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467100" y="261938"/>
            <a:ext cx="1841500" cy="41116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it-IT" sz="2800" dirty="0" err="1">
                <a:solidFill>
                  <a:srgbClr val="FF0000"/>
                </a:solidFill>
                <a:latin typeface="Comic Sans MS"/>
                <a:cs typeface="Comic Sans MS"/>
              </a:rPr>
              <a:t>Deuterium</a:t>
            </a:r>
            <a:endParaRPr lang="it-IT" sz="2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08125" y="4795838"/>
            <a:ext cx="6099175" cy="164306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it-IT" dirty="0">
                <a:solidFill>
                  <a:srgbClr val="000090"/>
                </a:solidFill>
                <a:latin typeface="Comic Sans MS"/>
                <a:cs typeface="Comic Sans MS"/>
              </a:rPr>
              <a:t>D </a:t>
            </a:r>
            <a:r>
              <a:rPr lang="it-IT" dirty="0" err="1">
                <a:solidFill>
                  <a:srgbClr val="000090"/>
                </a:solidFill>
                <a:latin typeface="Comic Sans MS"/>
                <a:cs typeface="Comic Sans MS"/>
              </a:rPr>
              <a:t>is</a:t>
            </a:r>
            <a:r>
              <a:rPr lang="it-IT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000090"/>
                </a:solidFill>
                <a:latin typeface="Comic Sans MS"/>
                <a:cs typeface="Comic Sans MS"/>
              </a:rPr>
              <a:t>produced</a:t>
            </a:r>
            <a:r>
              <a:rPr lang="it-IT" dirty="0">
                <a:solidFill>
                  <a:srgbClr val="000090"/>
                </a:solidFill>
                <a:latin typeface="Comic Sans MS"/>
                <a:cs typeface="Comic Sans MS"/>
              </a:rPr>
              <a:t> by </a:t>
            </a:r>
            <a:r>
              <a:rPr lang="it-IT" dirty="0" err="1">
                <a:solidFill>
                  <a:srgbClr val="000090"/>
                </a:solidFill>
                <a:latin typeface="Comic Sans MS"/>
                <a:cs typeface="Comic Sans MS"/>
              </a:rPr>
              <a:t>p+n</a:t>
            </a:r>
            <a:r>
              <a:rPr lang="it-IT" dirty="0">
                <a:solidFill>
                  <a:srgbClr val="000090"/>
                </a:solidFill>
                <a:latin typeface="Comic Sans MS"/>
                <a:cs typeface="Comic Sans MS"/>
              </a:rPr>
              <a:t>→ </a:t>
            </a:r>
            <a:r>
              <a:rPr lang="it-IT" dirty="0" err="1">
                <a:solidFill>
                  <a:srgbClr val="000090"/>
                </a:solidFill>
                <a:latin typeface="Comic Sans MS"/>
                <a:cs typeface="Comic Sans MS"/>
              </a:rPr>
              <a:t>d+</a:t>
            </a:r>
            <a:r>
              <a:rPr lang="it-IT" dirty="0" err="1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it-IT" dirty="0">
                <a:solidFill>
                  <a:srgbClr val="000090"/>
                </a:solidFill>
                <a:latin typeface="Comic Sans MS"/>
                <a:cs typeface="Comic Sans MS"/>
              </a:rPr>
              <a:t>  and </a:t>
            </a:r>
            <a:r>
              <a:rPr lang="it-IT" dirty="0" err="1">
                <a:solidFill>
                  <a:srgbClr val="000090"/>
                </a:solidFill>
                <a:latin typeface="Comic Sans MS"/>
                <a:cs typeface="Comic Sans MS"/>
              </a:rPr>
              <a:t>destroyed</a:t>
            </a:r>
            <a:r>
              <a:rPr lang="it-IT" dirty="0">
                <a:solidFill>
                  <a:srgbClr val="000090"/>
                </a:solidFill>
                <a:latin typeface="Comic Sans MS"/>
                <a:cs typeface="Comic Sans MS"/>
              </a:rPr>
              <a:t> (</a:t>
            </a:r>
            <a:r>
              <a:rPr lang="it-IT" dirty="0" err="1">
                <a:solidFill>
                  <a:srgbClr val="000090"/>
                </a:solidFill>
                <a:latin typeface="Comic Sans MS"/>
                <a:cs typeface="Comic Sans MS"/>
              </a:rPr>
              <a:t>mainly</a:t>
            </a:r>
            <a:r>
              <a:rPr lang="it-IT" dirty="0">
                <a:solidFill>
                  <a:srgbClr val="000090"/>
                </a:solidFill>
                <a:latin typeface="Comic Sans MS"/>
                <a:cs typeface="Comic Sans MS"/>
              </a:rPr>
              <a:t>)  by </a:t>
            </a:r>
            <a:r>
              <a:rPr lang="it-IT" dirty="0" err="1">
                <a:solidFill>
                  <a:srgbClr val="000090"/>
                </a:solidFill>
                <a:latin typeface="Comic Sans MS"/>
                <a:cs typeface="Comic Sans MS"/>
              </a:rPr>
              <a:t>p+d</a:t>
            </a:r>
            <a:r>
              <a:rPr lang="it-IT" dirty="0">
                <a:solidFill>
                  <a:srgbClr val="000090"/>
                </a:solidFill>
                <a:latin typeface="Comic Sans MS"/>
                <a:cs typeface="Comic Sans MS"/>
              </a:rPr>
              <a:t>→ </a:t>
            </a:r>
            <a:r>
              <a:rPr lang="it-IT" baseline="30000" dirty="0">
                <a:solidFill>
                  <a:srgbClr val="000090"/>
                </a:solidFill>
                <a:latin typeface="Comic Sans MS"/>
                <a:cs typeface="Comic Sans MS"/>
              </a:rPr>
              <a:t>3</a:t>
            </a:r>
            <a:r>
              <a:rPr lang="it-IT" dirty="0">
                <a:solidFill>
                  <a:srgbClr val="000090"/>
                </a:solidFill>
                <a:latin typeface="Comic Sans MS"/>
                <a:cs typeface="Comic Sans MS"/>
              </a:rPr>
              <a:t>He + </a:t>
            </a:r>
            <a:r>
              <a:rPr lang="it-IT" dirty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endParaRPr lang="it-IT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0" indent="0" algn="ctr">
              <a:buNone/>
            </a:pPr>
            <a:r>
              <a:rPr lang="it-IT" dirty="0" err="1">
                <a:solidFill>
                  <a:srgbClr val="000090"/>
                </a:solidFill>
                <a:latin typeface="Comic Sans MS"/>
                <a:cs typeface="Comic Sans MS"/>
              </a:rPr>
              <a:t>Relevant</a:t>
            </a:r>
            <a:r>
              <a:rPr lang="it-IT" dirty="0">
                <a:solidFill>
                  <a:srgbClr val="000090"/>
                </a:solidFill>
                <a:latin typeface="Comic Sans MS"/>
                <a:cs typeface="Comic Sans MS"/>
              </a:rPr>
              <a:t> temperature ~70 </a:t>
            </a:r>
            <a:r>
              <a:rPr lang="it-IT" dirty="0" err="1">
                <a:solidFill>
                  <a:srgbClr val="000090"/>
                </a:solidFill>
                <a:latin typeface="Comic Sans MS"/>
                <a:cs typeface="Comic Sans MS"/>
              </a:rPr>
              <a:t>keV</a:t>
            </a:r>
            <a:endParaRPr lang="it-IT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13316" name="Picture 4" descr="BB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884238"/>
            <a:ext cx="5508625" cy="3671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4144963" y="2132013"/>
            <a:ext cx="647700" cy="144462"/>
          </a:xfrm>
          <a:prstGeom prst="leftRightArrow">
            <a:avLst>
              <a:gd name="adj1" fmla="val 50000"/>
              <a:gd name="adj2" fmla="val 896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573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500" y="4749800"/>
            <a:ext cx="9017000" cy="14732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it-IT" sz="2000" baseline="30000" dirty="0">
                <a:solidFill>
                  <a:srgbClr val="000090"/>
                </a:solidFill>
                <a:latin typeface="Comic Sans MS"/>
                <a:cs typeface="Comic Sans MS"/>
              </a:rPr>
              <a:t>7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Li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is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decay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product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 of </a:t>
            </a:r>
            <a:r>
              <a:rPr lang="it-IT" sz="2000" baseline="30000" dirty="0">
                <a:solidFill>
                  <a:srgbClr val="000090"/>
                </a:solidFill>
                <a:latin typeface="Comic Sans MS"/>
                <a:cs typeface="Comic Sans MS"/>
              </a:rPr>
              <a:t>7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Be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At high </a:t>
            </a:r>
            <a:r>
              <a:rPr lang="it-IT" sz="2000" dirty="0">
                <a:solidFill>
                  <a:srgbClr val="000090"/>
                </a:solidFill>
                <a:latin typeface="Symbol" charset="2"/>
                <a:cs typeface="Symbol" charset="2"/>
              </a:rPr>
              <a:t>h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2000" baseline="30000" dirty="0">
                <a:solidFill>
                  <a:srgbClr val="000090"/>
                </a:solidFill>
                <a:latin typeface="Comic Sans MS"/>
                <a:cs typeface="Comic Sans MS"/>
              </a:rPr>
              <a:t>7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Be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is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mainly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produced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by </a:t>
            </a:r>
            <a:r>
              <a:rPr lang="it-IT" sz="2000" baseline="30000" dirty="0">
                <a:solidFill>
                  <a:srgbClr val="000090"/>
                </a:solidFill>
                <a:latin typeface="Comic Sans MS"/>
                <a:cs typeface="Comic Sans MS"/>
              </a:rPr>
              <a:t>3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He+</a:t>
            </a:r>
            <a:r>
              <a:rPr lang="it-IT" sz="2000" baseline="30000" dirty="0">
                <a:solidFill>
                  <a:srgbClr val="000090"/>
                </a:solidFill>
                <a:latin typeface="Comic Sans MS"/>
                <a:cs typeface="Comic Sans MS"/>
              </a:rPr>
              <a:t>4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He → </a:t>
            </a:r>
            <a:r>
              <a:rPr lang="it-IT" sz="2000" baseline="30000" dirty="0">
                <a:solidFill>
                  <a:srgbClr val="000090"/>
                </a:solidFill>
                <a:latin typeface="Comic Sans MS"/>
                <a:cs typeface="Comic Sans MS"/>
              </a:rPr>
              <a:t>7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Be+</a:t>
            </a:r>
            <a:r>
              <a:rPr lang="it-IT" sz="2000" dirty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endParaRPr lang="it-IT" sz="20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It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is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destroyed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by n+</a:t>
            </a:r>
            <a:r>
              <a:rPr lang="it-IT" sz="2000" baseline="30000" dirty="0">
                <a:solidFill>
                  <a:srgbClr val="000090"/>
                </a:solidFill>
                <a:latin typeface="Comic Sans MS"/>
                <a:cs typeface="Comic Sans MS"/>
              </a:rPr>
              <a:t>7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Be →</a:t>
            </a:r>
            <a:r>
              <a:rPr lang="it-IT" sz="2000" baseline="30000" dirty="0">
                <a:solidFill>
                  <a:srgbClr val="000090"/>
                </a:solidFill>
                <a:latin typeface="Comic Sans MS"/>
                <a:cs typeface="Comic Sans MS"/>
              </a:rPr>
              <a:t>7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Li +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p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and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at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later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times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by electron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capture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.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Relevant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temperature ~60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keV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.</a:t>
            </a:r>
          </a:p>
        </p:txBody>
      </p:sp>
      <p:pic>
        <p:nvPicPr>
          <p:cNvPr id="17413" name="Picture 5" descr="BB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850900"/>
            <a:ext cx="5508625" cy="3671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4395788" y="3403600"/>
            <a:ext cx="647700" cy="144463"/>
          </a:xfrm>
          <a:prstGeom prst="leftRightArrow">
            <a:avLst>
              <a:gd name="adj1" fmla="val 50000"/>
              <a:gd name="adj2" fmla="val 896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67200" y="215900"/>
            <a:ext cx="5969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rgbClr val="FF0000"/>
                </a:solidFill>
                <a:latin typeface="Comic Sans MS"/>
                <a:cs typeface="Comic Sans MS"/>
              </a:rPr>
              <a:t>7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Li</a:t>
            </a:r>
            <a:endParaRPr lang="en-US" sz="2400" baseline="30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6826276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609600" y="457200"/>
            <a:ext cx="8001000" cy="46166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aseline="0" dirty="0">
                <a:solidFill>
                  <a:srgbClr val="FF0000"/>
                </a:solidFill>
                <a:latin typeface="Comic Sans MS"/>
                <a:cs typeface="Comic Sans MS"/>
              </a:rPr>
              <a:t>Is there a problem with the big-bang </a:t>
            </a:r>
            <a:r>
              <a:rPr lang="en-US" sz="2400" baseline="0" dirty="0" err="1">
                <a:solidFill>
                  <a:srgbClr val="FF0000"/>
                </a:solidFill>
                <a:latin typeface="Comic Sans MS"/>
                <a:cs typeface="Comic Sans MS"/>
              </a:rPr>
              <a:t>nucleosynthesis</a:t>
            </a:r>
            <a:r>
              <a:rPr lang="en-US" sz="2400" baseline="0" dirty="0">
                <a:solidFill>
                  <a:srgbClr val="FF0000"/>
                </a:solidFill>
                <a:latin typeface="Comic Sans MS"/>
                <a:cs typeface="Comic Sans MS"/>
              </a:rPr>
              <a:t>?</a:t>
            </a: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609600" y="1295400"/>
            <a:ext cx="8001000" cy="163121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aseline="0" dirty="0">
                <a:solidFill>
                  <a:srgbClr val="000080"/>
                </a:solidFill>
              </a:rPr>
              <a:t> 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CMB</a:t>
            </a:r>
            <a:r>
              <a:rPr lang="en-US" sz="2000" baseline="0" dirty="0">
                <a:solidFill>
                  <a:srgbClr val="000080"/>
                </a:solidFill>
                <a:latin typeface="Comic Sans MS"/>
                <a:cs typeface="Comic Sans MS"/>
              </a:rPr>
              <a:t> observations of the baryon-to-photon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 ratio</a:t>
            </a:r>
            <a:r>
              <a:rPr lang="en-US" sz="2000" baseline="0" dirty="0">
                <a:solidFill>
                  <a:srgbClr val="000080"/>
                </a:solidFill>
                <a:latin typeface="Comic Sans MS"/>
                <a:cs typeface="Comic Sans MS"/>
              </a:rPr>
              <a:t> are in good agreement for D and 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</a:rPr>
              <a:t>4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He</a:t>
            </a:r>
            <a:r>
              <a:rPr lang="en-US" sz="2000" baseline="0" dirty="0">
                <a:solidFill>
                  <a:srgbClr val="000080"/>
                </a:solidFill>
                <a:latin typeface="Comic Sans MS"/>
                <a:cs typeface="Comic Sans MS"/>
              </a:rPr>
              <a:t> with BBN predictions, but nuclear physics predicts a higher 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</a:rPr>
              <a:t>7</a:t>
            </a:r>
            <a:r>
              <a:rPr lang="en-US" sz="2000" baseline="0" dirty="0">
                <a:solidFill>
                  <a:srgbClr val="000080"/>
                </a:solidFill>
                <a:latin typeface="Comic Sans MS"/>
                <a:cs typeface="Comic Sans MS"/>
              </a:rPr>
              <a:t>Li abundance (by a factor of 2 or 3) than what is observed. What can we do to reduce the abundance of 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</a:rPr>
              <a:t>7</a:t>
            </a:r>
            <a:r>
              <a:rPr lang="en-US" sz="2000" baseline="0" dirty="0">
                <a:solidFill>
                  <a:srgbClr val="000080"/>
                </a:solidFill>
                <a:latin typeface="Comic Sans MS"/>
                <a:cs typeface="Comic Sans MS"/>
              </a:rPr>
              <a:t>Li and 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</a:rPr>
              <a:t>7</a:t>
            </a:r>
            <a:r>
              <a:rPr lang="en-US" sz="2000" baseline="0" dirty="0">
                <a:solidFill>
                  <a:srgbClr val="000080"/>
                </a:solidFill>
                <a:latin typeface="Comic Sans MS"/>
                <a:cs typeface="Comic Sans MS"/>
              </a:rPr>
              <a:t>Be while keeping 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</a:rPr>
              <a:t>6</a:t>
            </a:r>
            <a:r>
              <a:rPr lang="en-US" sz="2000" baseline="0" dirty="0">
                <a:solidFill>
                  <a:srgbClr val="000080"/>
                </a:solidFill>
                <a:latin typeface="Comic Sans MS"/>
                <a:cs typeface="Comic Sans MS"/>
              </a:rPr>
              <a:t>Li within observational limits?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3003551"/>
            <a:ext cx="5433488" cy="385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75500" y="6057900"/>
            <a:ext cx="133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800000"/>
                </a:solidFill>
              </a:rPr>
              <a:t>Molaro</a:t>
            </a:r>
            <a:r>
              <a:rPr lang="en-US" sz="1600" dirty="0">
                <a:solidFill>
                  <a:srgbClr val="800000"/>
                </a:solidFill>
              </a:rPr>
              <a:t>, 20</a:t>
            </a:r>
            <a:r>
              <a:rPr lang="en-US" dirty="0">
                <a:solidFill>
                  <a:srgbClr val="800000"/>
                </a:solidFill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32512903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431800" y="4337050"/>
            <a:ext cx="82550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aseline="0" dirty="0">
                <a:solidFill>
                  <a:srgbClr val="000080"/>
                </a:solidFill>
              </a:rPr>
              <a:t> 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</a:rPr>
              <a:t>7</a:t>
            </a:r>
            <a:r>
              <a:rPr lang="en-US" baseline="0" dirty="0">
                <a:solidFill>
                  <a:srgbClr val="000080"/>
                </a:solidFill>
                <a:latin typeface="Comic Sans MS"/>
                <a:cs typeface="Comic Sans MS"/>
              </a:rPr>
              <a:t>Li produced in the Big-Bang </a:t>
            </a:r>
            <a:r>
              <a:rPr lang="en-US" baseline="0" dirty="0" err="1">
                <a:solidFill>
                  <a:srgbClr val="000080"/>
                </a:solidFill>
                <a:latin typeface="Comic Sans MS"/>
                <a:cs typeface="Comic Sans MS"/>
              </a:rPr>
              <a:t>Nucleosynthesis</a:t>
            </a:r>
            <a:r>
              <a:rPr lang="en-US" baseline="0" dirty="0">
                <a:solidFill>
                  <a:srgbClr val="000080"/>
                </a:solidFill>
                <a:latin typeface="Comic Sans MS"/>
                <a:cs typeface="Comic Sans MS"/>
              </a:rPr>
              <a:t> dominates the observed 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</a:rPr>
              <a:t>7</a:t>
            </a:r>
            <a:r>
              <a:rPr lang="en-US" baseline="0" dirty="0">
                <a:solidFill>
                  <a:srgbClr val="000080"/>
                </a:solidFill>
                <a:latin typeface="Comic Sans MS"/>
                <a:cs typeface="Comic Sans MS"/>
              </a:rPr>
              <a:t>Li abundance.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aseline="0" dirty="0">
                <a:solidFill>
                  <a:srgbClr val="000080"/>
                </a:solidFill>
                <a:latin typeface="Comic Sans MS"/>
                <a:cs typeface="Comic Sans MS"/>
              </a:rPr>
              <a:t> In 1982 Spite and Spite observed that low-</a:t>
            </a:r>
            <a:r>
              <a:rPr lang="en-US" baseline="0" dirty="0" err="1">
                <a:solidFill>
                  <a:srgbClr val="000080"/>
                </a:solidFill>
                <a:latin typeface="Comic Sans MS"/>
                <a:cs typeface="Comic Sans MS"/>
              </a:rPr>
              <a:t>metallicity</a:t>
            </a:r>
            <a:r>
              <a:rPr lang="en-US" baseline="0" dirty="0">
                <a:solidFill>
                  <a:srgbClr val="000080"/>
                </a:solidFill>
                <a:latin typeface="Comic Sans MS"/>
                <a:cs typeface="Comic Sans MS"/>
              </a:rPr>
              <a:t> halo stars exhibit a plateau of  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</a:rPr>
              <a:t>7</a:t>
            </a:r>
            <a:r>
              <a:rPr lang="en-US" baseline="0" dirty="0">
                <a:solidFill>
                  <a:srgbClr val="000080"/>
                </a:solidFill>
                <a:latin typeface="Comic Sans MS"/>
                <a:cs typeface="Comic Sans MS"/>
              </a:rPr>
              <a:t>Li abundance indicating its primordial origin.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aseline="0" dirty="0">
                <a:solidFill>
                  <a:srgbClr val="000080"/>
                </a:solidFill>
                <a:latin typeface="Comic Sans MS"/>
                <a:cs typeface="Comic Sans MS"/>
              </a:rPr>
              <a:t> But WMAP observations imply 2~3 times more 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</a:rPr>
              <a:t>7</a:t>
            </a:r>
            <a:r>
              <a:rPr lang="en-US" baseline="0" dirty="0">
                <a:solidFill>
                  <a:srgbClr val="000080"/>
                </a:solidFill>
                <a:latin typeface="Comic Sans MS"/>
                <a:cs typeface="Comic Sans MS"/>
              </a:rPr>
              <a:t>Li than that is observed in halo stars! </a:t>
            </a:r>
          </a:p>
        </p:txBody>
      </p:sp>
      <p:pic>
        <p:nvPicPr>
          <p:cNvPr id="2" name="Picture 1" descr="BBNobsLi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8" y="527050"/>
            <a:ext cx="6850865" cy="3512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5900" y="1485900"/>
            <a:ext cx="261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BBN Prediction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9000" y="246380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Observed value</a:t>
            </a:r>
          </a:p>
        </p:txBody>
      </p:sp>
    </p:spTree>
    <p:extLst>
      <p:ext uri="{BB962C8B-B14F-4D97-AF65-F5344CB8AC3E}">
        <p14:creationId xmlns:p14="http://schemas.microsoft.com/office/powerpoint/2010/main" val="224445761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042" name="Picture 2" descr="PWfea8_08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5807075" cy="6389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9043" name="AutoShape 3"/>
          <p:cNvSpPr>
            <a:spLocks noChangeArrowheads="1"/>
          </p:cNvSpPr>
          <p:nvPr/>
        </p:nvSpPr>
        <p:spPr bwMode="auto">
          <a:xfrm flipH="1">
            <a:off x="5867400" y="381000"/>
            <a:ext cx="3171825" cy="1033463"/>
          </a:xfrm>
          <a:prstGeom prst="homePlate">
            <a:avLst>
              <a:gd name="adj" fmla="val 662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9044" name="Text Box 4"/>
          <p:cNvSpPr txBox="1">
            <a:spLocks noChangeArrowheads="1"/>
          </p:cNvSpPr>
          <p:nvPr/>
        </p:nvSpPr>
        <p:spPr bwMode="auto">
          <a:xfrm>
            <a:off x="6324600" y="533400"/>
            <a:ext cx="2819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aseline="30000" dirty="0">
                <a:latin typeface="Comic Sans MS"/>
                <a:cs typeface="Comic Sans MS"/>
              </a:rPr>
              <a:t>7</a:t>
            </a:r>
            <a:r>
              <a:rPr lang="en-US" sz="1600" dirty="0">
                <a:latin typeface="Comic Sans MS"/>
                <a:cs typeface="Comic Sans MS"/>
              </a:rPr>
              <a:t>Li needed to be consistent with the microwave photon observations </a:t>
            </a:r>
            <a:endParaRPr lang="en-US" sz="1600" baseline="30000" dirty="0">
              <a:latin typeface="Comic Sans MS"/>
              <a:cs typeface="Comic Sans MS"/>
            </a:endParaRPr>
          </a:p>
        </p:txBody>
      </p:sp>
      <p:sp>
        <p:nvSpPr>
          <p:cNvPr id="599045" name="AutoShape 5"/>
          <p:cNvSpPr>
            <a:spLocks noChangeArrowheads="1"/>
          </p:cNvSpPr>
          <p:nvPr/>
        </p:nvSpPr>
        <p:spPr bwMode="auto">
          <a:xfrm flipH="1">
            <a:off x="5849938" y="1527175"/>
            <a:ext cx="3171825" cy="758825"/>
          </a:xfrm>
          <a:prstGeom prst="homePlate">
            <a:avLst>
              <a:gd name="adj" fmla="val 1044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9046" name="Text Box 6"/>
          <p:cNvSpPr txBox="1">
            <a:spLocks noChangeArrowheads="1"/>
          </p:cNvSpPr>
          <p:nvPr/>
        </p:nvSpPr>
        <p:spPr bwMode="auto">
          <a:xfrm>
            <a:off x="6858000" y="1590675"/>
            <a:ext cx="213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30000" dirty="0">
                <a:latin typeface="Comic Sans MS"/>
                <a:cs typeface="Comic Sans MS"/>
              </a:rPr>
              <a:t>7</a:t>
            </a:r>
            <a:r>
              <a:rPr lang="en-US" dirty="0">
                <a:latin typeface="Comic Sans MS"/>
                <a:cs typeface="Comic Sans MS"/>
              </a:rPr>
              <a:t>Li observed in old halo stars</a:t>
            </a:r>
            <a:endParaRPr lang="en-US" baseline="30000" dirty="0">
              <a:latin typeface="Comic Sans MS"/>
              <a:cs typeface="Comic Sans MS"/>
            </a:endParaRPr>
          </a:p>
        </p:txBody>
      </p:sp>
      <p:sp>
        <p:nvSpPr>
          <p:cNvPr id="599047" name="Text Box 7"/>
          <p:cNvSpPr txBox="1">
            <a:spLocks noChangeArrowheads="1"/>
          </p:cNvSpPr>
          <p:nvPr/>
        </p:nvSpPr>
        <p:spPr bwMode="auto">
          <a:xfrm>
            <a:off x="6324600" y="3279775"/>
            <a:ext cx="25527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aseline="30000" dirty="0">
                <a:solidFill>
                  <a:schemeClr val="accent2"/>
                </a:solidFill>
                <a:latin typeface="Comic Sans MS"/>
                <a:cs typeface="Comic Sans MS"/>
              </a:rPr>
              <a:t>7</a:t>
            </a:r>
            <a:r>
              <a:rPr lang="en-US" sz="2000" dirty="0">
                <a:solidFill>
                  <a:schemeClr val="accent2"/>
                </a:solidFill>
                <a:latin typeface="Comic Sans MS"/>
                <a:cs typeface="Comic Sans MS"/>
              </a:rPr>
              <a:t>Li is made in the Early Universe. But </a:t>
            </a:r>
            <a:r>
              <a:rPr lang="en-US" sz="2000" baseline="30000" dirty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Comic Sans MS"/>
                <a:cs typeface="Comic Sans MS"/>
              </a:rPr>
              <a:t>still much work needs to be done!</a:t>
            </a:r>
          </a:p>
        </p:txBody>
      </p:sp>
    </p:spTree>
    <p:extLst>
      <p:ext uri="{BB962C8B-B14F-4D97-AF65-F5344CB8AC3E}">
        <p14:creationId xmlns:p14="http://schemas.microsoft.com/office/powerpoint/2010/main" val="143084255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bang_network1_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" y="1318460"/>
            <a:ext cx="5518906" cy="5577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094" y="317500"/>
            <a:ext cx="38227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/>
                <a:cs typeface="Comic Sans MS"/>
              </a:rPr>
              <a:t>Big Bang nucleosynthesis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350" y="1000764"/>
            <a:ext cx="3360584" cy="5394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38864" y="5795888"/>
            <a:ext cx="52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660066"/>
                </a:solidFill>
              </a:rPr>
              <a:t>Coc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795183" y="6509411"/>
            <a:ext cx="1238711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82547" y="6296746"/>
            <a:ext cx="62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’s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9764" y="912290"/>
            <a:ext cx="1203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Observation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60825" y="1770950"/>
            <a:ext cx="1317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Nuclear physics</a:t>
            </a:r>
          </a:p>
        </p:txBody>
      </p:sp>
    </p:spTree>
    <p:extLst>
      <p:ext uri="{BB962C8B-B14F-4D97-AF65-F5344CB8AC3E}">
        <p14:creationId xmlns:p14="http://schemas.microsoft.com/office/powerpoint/2010/main" val="1189163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819DE-FAC9-E4D2-CAB4-03C27153D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5466EAB9-8F1D-3B4E-083A-44C2251D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D9FD-4BBC-9A48-BA6C-CE2C484917EC}" type="slidenum">
              <a:rPr lang="it-IT"/>
              <a:pPr/>
              <a:t>11</a:t>
            </a:fld>
            <a:endParaRPr lang="it-IT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471DA742-C538-D376-2874-86F3DD543E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2088" y="228600"/>
            <a:ext cx="6551612" cy="53657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it-IT" sz="2800" dirty="0" err="1">
                <a:solidFill>
                  <a:srgbClr val="FF0000"/>
                </a:solidFill>
                <a:latin typeface="Comic Sans MS"/>
                <a:cs typeface="Comic Sans MS"/>
              </a:rPr>
              <a:t>Nuclear</a:t>
            </a:r>
            <a:r>
              <a:rPr lang="it-IT" sz="28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Comic Sans MS"/>
                <a:cs typeface="Comic Sans MS"/>
              </a:rPr>
              <a:t>reaction</a:t>
            </a:r>
            <a:r>
              <a:rPr lang="it-IT" sz="2800" dirty="0">
                <a:solidFill>
                  <a:srgbClr val="FF0000"/>
                </a:solidFill>
                <a:latin typeface="Comic Sans MS"/>
                <a:cs typeface="Comic Sans MS"/>
              </a:rPr>
              <a:t> network in the </a:t>
            </a:r>
            <a:r>
              <a:rPr lang="it-IT" sz="2800" dirty="0" err="1">
                <a:solidFill>
                  <a:srgbClr val="FF0000"/>
                </a:solidFill>
                <a:latin typeface="Comic Sans MS"/>
                <a:cs typeface="Comic Sans MS"/>
              </a:rPr>
              <a:t>Sun</a:t>
            </a:r>
            <a:endParaRPr lang="it-IT" sz="2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04B795E2-90A9-AA7C-D335-E1886D70D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914400"/>
            <a:ext cx="2728913" cy="914400"/>
          </a:xfrm>
          <a:prstGeom prst="rect">
            <a:avLst/>
          </a:prstGeom>
          <a:solidFill>
            <a:srgbClr val="33CC33">
              <a:alpha val="50000"/>
            </a:srgb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8000" rIns="18000"/>
          <a:lstStyle/>
          <a:p>
            <a:pPr algn="ctr" eaLnBrk="0" hangingPunct="0"/>
            <a:r>
              <a:rPr lang="it-IT" sz="2400" b="0" dirty="0">
                <a:latin typeface="Comic Sans MS" charset="0"/>
              </a:rPr>
              <a:t>99.77%</a:t>
            </a:r>
          </a:p>
          <a:p>
            <a:pPr algn="ctr" eaLnBrk="0" hangingPunct="0"/>
            <a:r>
              <a:rPr lang="it-IT" sz="2400" b="0" dirty="0" err="1">
                <a:latin typeface="Comic Sans MS" charset="0"/>
              </a:rPr>
              <a:t>p</a:t>
            </a:r>
            <a:r>
              <a:rPr lang="it-IT" sz="2400" b="0" dirty="0">
                <a:latin typeface="Comic Sans MS" charset="0"/>
              </a:rPr>
              <a:t> + </a:t>
            </a:r>
            <a:r>
              <a:rPr lang="it-IT" sz="2400" b="0" dirty="0" err="1">
                <a:latin typeface="Comic Sans MS" charset="0"/>
              </a:rPr>
              <a:t>p</a:t>
            </a:r>
            <a:r>
              <a:rPr lang="it-IT" sz="2400" b="0" dirty="0">
                <a:latin typeface="Comic Sans MS" charset="0"/>
              </a:rPr>
              <a:t> </a:t>
            </a:r>
            <a:r>
              <a:rPr lang="it-IT" sz="2400" b="0" dirty="0">
                <a:latin typeface="Comic Sans MS" charset="0"/>
                <a:sym typeface="Symbol" charset="0"/>
              </a:rPr>
              <a:t></a:t>
            </a:r>
            <a:r>
              <a:rPr lang="it-IT" sz="2400" b="0" dirty="0">
                <a:latin typeface="Comic Sans MS" charset="0"/>
              </a:rPr>
              <a:t> d+ e</a:t>
            </a:r>
            <a:r>
              <a:rPr lang="it-IT" sz="2400" b="0" baseline="30000" dirty="0">
                <a:latin typeface="Comic Sans MS" charset="0"/>
              </a:rPr>
              <a:t>+</a:t>
            </a:r>
            <a:r>
              <a:rPr lang="it-IT" sz="2400" b="0" dirty="0">
                <a:latin typeface="Comic Sans MS" charset="0"/>
              </a:rPr>
              <a:t> + </a:t>
            </a:r>
            <a:r>
              <a:rPr lang="it-IT" sz="2400" b="0" dirty="0">
                <a:latin typeface="Comic Sans MS" charset="0"/>
                <a:sym typeface="Symbol" charset="0"/>
              </a:rPr>
              <a:t></a:t>
            </a:r>
            <a:r>
              <a:rPr lang="it-IT" sz="2400" b="0" baseline="-25000" dirty="0">
                <a:latin typeface="Comic Sans MS" charset="0"/>
              </a:rPr>
              <a:t>e</a:t>
            </a:r>
            <a:endParaRPr lang="it-IT" sz="1400" dirty="0">
              <a:latin typeface="Comic Sans MS" charset="0"/>
            </a:endParaRPr>
          </a:p>
          <a:p>
            <a:pPr algn="ctr" eaLnBrk="0" hangingPunct="0"/>
            <a:endParaRPr lang="it-IT" sz="1000" b="0" dirty="0">
              <a:latin typeface="Comic Sans MS" charset="0"/>
            </a:endParaRP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A40CB826-BA5C-371C-03AD-016A09378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914400"/>
            <a:ext cx="2895600" cy="9144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8000" rIns="18000"/>
          <a:lstStyle/>
          <a:p>
            <a:pPr algn="ctr" eaLnBrk="0" hangingPunct="0"/>
            <a:r>
              <a:rPr lang="it-IT" sz="2400" b="0" dirty="0">
                <a:latin typeface="Comic Sans MS" charset="0"/>
              </a:rPr>
              <a:t>0.23%</a:t>
            </a:r>
          </a:p>
          <a:p>
            <a:pPr algn="ctr" eaLnBrk="0" hangingPunct="0"/>
            <a:r>
              <a:rPr lang="it-IT" sz="2400" b="0" dirty="0" err="1">
                <a:latin typeface="Comic Sans MS" charset="0"/>
              </a:rPr>
              <a:t>p</a:t>
            </a:r>
            <a:r>
              <a:rPr lang="it-IT" sz="2400" b="0" dirty="0">
                <a:latin typeface="Comic Sans MS" charset="0"/>
              </a:rPr>
              <a:t> + e </a:t>
            </a:r>
            <a:r>
              <a:rPr lang="it-IT" sz="2400" b="0" baseline="30000" dirty="0">
                <a:latin typeface="Comic Sans MS" charset="0"/>
              </a:rPr>
              <a:t>-</a:t>
            </a:r>
            <a:r>
              <a:rPr lang="it-IT" sz="2400" b="0" dirty="0">
                <a:latin typeface="Comic Sans MS" charset="0"/>
              </a:rPr>
              <a:t> + </a:t>
            </a:r>
            <a:r>
              <a:rPr lang="it-IT" sz="2400" b="0" dirty="0" err="1">
                <a:latin typeface="Comic Sans MS" charset="0"/>
              </a:rPr>
              <a:t>p</a:t>
            </a:r>
            <a:r>
              <a:rPr lang="it-IT" sz="2400" b="0" dirty="0">
                <a:latin typeface="Comic Sans MS" charset="0"/>
              </a:rPr>
              <a:t> </a:t>
            </a:r>
            <a:r>
              <a:rPr lang="it-IT" sz="2400" b="0" dirty="0">
                <a:latin typeface="Comic Sans MS" charset="0"/>
                <a:sym typeface="Symbol" charset="0"/>
              </a:rPr>
              <a:t></a:t>
            </a:r>
            <a:r>
              <a:rPr lang="it-IT" sz="2400" b="0" baseline="30000" dirty="0">
                <a:latin typeface="Comic Sans MS" charset="0"/>
              </a:rPr>
              <a:t> </a:t>
            </a:r>
            <a:r>
              <a:rPr lang="it-IT" sz="2400" b="0" dirty="0">
                <a:latin typeface="Comic Sans MS" charset="0"/>
              </a:rPr>
              <a:t>d + </a:t>
            </a:r>
            <a:r>
              <a:rPr lang="it-IT" sz="2400" b="0" dirty="0">
                <a:latin typeface="Comic Sans MS" charset="0"/>
                <a:sym typeface="Symbol" charset="0"/>
              </a:rPr>
              <a:t></a:t>
            </a:r>
            <a:r>
              <a:rPr lang="it-IT" sz="2400" b="0" baseline="-25000" dirty="0">
                <a:latin typeface="Comic Sans MS" charset="0"/>
              </a:rPr>
              <a:t>e</a:t>
            </a:r>
            <a:endParaRPr lang="it-IT" sz="2400" b="0" dirty="0">
              <a:latin typeface="Comic Sans MS" charset="0"/>
            </a:endParaRPr>
          </a:p>
          <a:p>
            <a:pPr algn="ctr" eaLnBrk="0" hangingPunct="0"/>
            <a:endParaRPr lang="it-IT" sz="1600" b="0" dirty="0">
              <a:latin typeface="Comic Sans MS" charset="0"/>
            </a:endParaRP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C5D89E2A-9D1D-CEC0-DE18-7DE5DD547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05400"/>
            <a:ext cx="2286000" cy="914400"/>
          </a:xfrm>
          <a:prstGeom prst="rect">
            <a:avLst/>
          </a:prstGeom>
          <a:solidFill>
            <a:srgbClr val="CCFFCC">
              <a:alpha val="50000"/>
            </a:srgb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8000" rIns="18000"/>
          <a:lstStyle/>
          <a:p>
            <a:pPr algn="ctr" eaLnBrk="0" hangingPunct="0"/>
            <a:endParaRPr lang="it-IT" sz="2400" b="0" baseline="30000">
              <a:latin typeface="Comic Sans MS" charset="0"/>
            </a:endParaRPr>
          </a:p>
          <a:p>
            <a:pPr algn="ctr" eaLnBrk="0" hangingPunct="0"/>
            <a:r>
              <a:rPr lang="it-IT" sz="2400" b="0" baseline="30000">
                <a:latin typeface="Comic Sans MS" charset="0"/>
              </a:rPr>
              <a:t>3</a:t>
            </a:r>
            <a:r>
              <a:rPr lang="it-IT" sz="2400" b="0">
                <a:latin typeface="Comic Sans MS" charset="0"/>
              </a:rPr>
              <a:t>He+</a:t>
            </a:r>
            <a:r>
              <a:rPr lang="it-IT" sz="2400" b="0" baseline="30000">
                <a:latin typeface="Comic Sans MS" charset="0"/>
              </a:rPr>
              <a:t>3</a:t>
            </a:r>
            <a:r>
              <a:rPr lang="it-IT" sz="2400" b="0">
                <a:latin typeface="Comic Sans MS" charset="0"/>
              </a:rPr>
              <a:t>He</a:t>
            </a:r>
            <a:r>
              <a:rPr lang="it-IT" sz="2400" b="0">
                <a:latin typeface="Comic Sans MS" charset="0"/>
                <a:sym typeface="Symbol" charset="0"/>
              </a:rPr>
              <a:t></a:t>
            </a:r>
            <a:r>
              <a:rPr lang="it-IT" sz="2400" b="0">
                <a:latin typeface="Comic Sans MS" charset="0"/>
              </a:rPr>
              <a:t>+2p</a:t>
            </a:r>
          </a:p>
          <a:p>
            <a:pPr algn="ctr" eaLnBrk="0" hangingPunct="0"/>
            <a:endParaRPr lang="it-IT" sz="1600" b="0">
              <a:latin typeface="Comic Sans MS" charset="0"/>
            </a:endParaRP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1C585690-A612-3C47-4C5A-62932CC3F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0" y="5181600"/>
            <a:ext cx="2362200" cy="8382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8000" rIns="18000"/>
          <a:lstStyle/>
          <a:p>
            <a:pPr algn="ctr" eaLnBrk="0" hangingPunct="0"/>
            <a:endParaRPr lang="it-IT" sz="2400" b="0" baseline="30000">
              <a:latin typeface="Comic Sans MS" charset="0"/>
            </a:endParaRPr>
          </a:p>
          <a:p>
            <a:pPr eaLnBrk="0" hangingPunct="0"/>
            <a:r>
              <a:rPr lang="it-IT" sz="2400" b="0" baseline="30000">
                <a:latin typeface="Comic Sans MS" charset="0"/>
              </a:rPr>
              <a:t>3</a:t>
            </a:r>
            <a:r>
              <a:rPr lang="it-IT" sz="2400" b="0">
                <a:latin typeface="Comic Sans MS" charset="0"/>
              </a:rPr>
              <a:t>He+p</a:t>
            </a:r>
            <a:r>
              <a:rPr lang="it-IT" sz="2400" b="0">
                <a:latin typeface="Comic Sans MS" charset="0"/>
                <a:sym typeface="Symbol" charset="0"/>
              </a:rPr>
              <a:t></a:t>
            </a:r>
            <a:r>
              <a:rPr lang="it-IT" sz="2400" b="0">
                <a:latin typeface="Comic Sans MS" charset="0"/>
              </a:rPr>
              <a:t>+e</a:t>
            </a:r>
            <a:r>
              <a:rPr lang="it-IT" sz="2400" b="0" baseline="30000">
                <a:latin typeface="Comic Sans MS" charset="0"/>
              </a:rPr>
              <a:t>+</a:t>
            </a:r>
            <a:r>
              <a:rPr lang="it-IT" sz="2400" b="0">
                <a:latin typeface="Comic Sans MS" charset="0"/>
              </a:rPr>
              <a:t>+</a:t>
            </a:r>
            <a:r>
              <a:rPr lang="it-IT" sz="2400" b="0">
                <a:latin typeface="Comic Sans MS" charset="0"/>
                <a:sym typeface="Symbol" charset="0"/>
              </a:rPr>
              <a:t></a:t>
            </a:r>
            <a:r>
              <a:rPr lang="it-IT" sz="2400" b="0" baseline="-25000">
                <a:latin typeface="Comic Sans MS" charset="0"/>
              </a:rPr>
              <a:t>e</a:t>
            </a:r>
            <a:endParaRPr lang="it-IT" sz="1600" b="0" baseline="-25000">
              <a:latin typeface="Comic Sans MS" charset="0"/>
            </a:endParaRPr>
          </a:p>
          <a:p>
            <a:pPr algn="ctr" eaLnBrk="0" hangingPunct="0">
              <a:lnSpc>
                <a:spcPct val="50000"/>
              </a:lnSpc>
            </a:pPr>
            <a:endParaRPr lang="it-IT" sz="1600" b="0" baseline="-25000">
              <a:latin typeface="Comic Sans MS" charset="0"/>
            </a:endParaRPr>
          </a:p>
          <a:p>
            <a:pPr algn="ctr" eaLnBrk="0" hangingPunct="0"/>
            <a:endParaRPr lang="it-IT" sz="1600" b="0">
              <a:latin typeface="Comic Sans MS" charset="0"/>
            </a:endParaRP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6F4F698D-F20D-1F5C-946A-B895C0774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133600"/>
            <a:ext cx="1295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/>
          <a:p>
            <a:pPr algn="ctr" eaLnBrk="0" hangingPunct="0"/>
            <a:r>
              <a:rPr lang="it-IT" sz="2000">
                <a:latin typeface="Comic Sans MS" charset="0"/>
              </a:rPr>
              <a:t>~2</a:t>
            </a:r>
            <a:r>
              <a:rPr lang="it-IT" sz="2000">
                <a:latin typeface="Comic Sans MS" charset="0"/>
                <a:sym typeface="Symbol" charset="0"/>
              </a:rPr>
              <a:t></a:t>
            </a:r>
            <a:r>
              <a:rPr lang="it-IT" sz="2000">
                <a:latin typeface="Comic Sans MS" charset="0"/>
              </a:rPr>
              <a:t>10</a:t>
            </a:r>
            <a:r>
              <a:rPr lang="it-IT" sz="2000" baseline="30000">
                <a:latin typeface="Comic Sans MS" charset="0"/>
              </a:rPr>
              <a:t>-5 </a:t>
            </a:r>
            <a:r>
              <a:rPr lang="it-IT" sz="2000">
                <a:latin typeface="Comic Sans MS" charset="0"/>
              </a:rPr>
              <a:t>%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D62D7E8C-C824-41E7-9093-9754B1486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1336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/>
          <a:p>
            <a:pPr algn="ctr" eaLnBrk="0" hangingPunct="0"/>
            <a:r>
              <a:rPr lang="it-IT" sz="2000" dirty="0">
                <a:latin typeface="Comic Sans MS" charset="0"/>
              </a:rPr>
              <a:t>84.7%</a:t>
            </a:r>
            <a:endParaRPr lang="it-IT" sz="2400" b="0" dirty="0">
              <a:latin typeface="Comic Sans MS" charset="0"/>
            </a:endParaRP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2E38C583-4CAE-F7A2-B0CA-849DFD935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525" y="2819400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eaLnBrk="0" hangingPunct="0"/>
            <a:r>
              <a:rPr lang="it-IT" sz="2000" dirty="0">
                <a:latin typeface="Comic Sans MS" charset="0"/>
              </a:rPr>
              <a:t>13.8%</a:t>
            </a: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88E3E70C-5413-B42E-4E24-EEB1AA2F9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4290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/>
          <a:p>
            <a:pPr algn="ctr" eaLnBrk="0" hangingPunct="0"/>
            <a:r>
              <a:rPr lang="it-IT" sz="2000" dirty="0">
                <a:latin typeface="Comic Sans MS" charset="0"/>
              </a:rPr>
              <a:t>0.02%</a:t>
            </a:r>
            <a:endParaRPr lang="it-IT" sz="1400" dirty="0">
              <a:latin typeface="Comic Sans MS" charset="0"/>
            </a:endParaRPr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53E49B44-CCE8-C3F8-3E99-D0CDB88C0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4290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 eaLnBrk="0" hangingPunct="0"/>
            <a:r>
              <a:rPr lang="it-IT" sz="2000" dirty="0">
                <a:latin typeface="Comic Sans MS" charset="0"/>
              </a:rPr>
              <a:t>13.78%</a:t>
            </a:r>
            <a:endParaRPr lang="it-IT" sz="1400" dirty="0">
              <a:latin typeface="Comic Sans MS" charset="0"/>
            </a:endParaRPr>
          </a:p>
        </p:txBody>
      </p:sp>
      <p:sp>
        <p:nvSpPr>
          <p:cNvPr id="20492" name="Text Box 12">
            <a:extLst>
              <a:ext uri="{FF2B5EF4-FFF2-40B4-BE49-F238E27FC236}">
                <a16:creationId xmlns:a16="http://schemas.microsoft.com/office/drawing/2014/main" id="{67504425-9A03-A828-36FF-AD37F8F9D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124200"/>
            <a:ext cx="2895600" cy="609600"/>
          </a:xfrm>
          <a:prstGeom prst="rect">
            <a:avLst/>
          </a:prstGeom>
          <a:solidFill>
            <a:srgbClr val="CCFFCC">
              <a:alpha val="50000"/>
            </a:srgb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8000" rIns="18000"/>
          <a:lstStyle/>
          <a:p>
            <a:pPr eaLnBrk="0" hangingPunct="0"/>
            <a:r>
              <a:rPr lang="it-IT" sz="2400" b="0" baseline="30000">
                <a:latin typeface="Comic Sans MS" charset="0"/>
              </a:rPr>
              <a:t>3</a:t>
            </a:r>
            <a:r>
              <a:rPr lang="it-IT" sz="2400" b="0">
                <a:latin typeface="Comic Sans MS" charset="0"/>
              </a:rPr>
              <a:t>He + </a:t>
            </a:r>
            <a:r>
              <a:rPr lang="it-IT" sz="2400" b="0" baseline="30000">
                <a:latin typeface="Comic Sans MS" charset="0"/>
                <a:sym typeface="Symbol" charset="0"/>
              </a:rPr>
              <a:t>4</a:t>
            </a:r>
            <a:r>
              <a:rPr lang="it-IT" sz="2400" b="0">
                <a:latin typeface="Comic Sans MS" charset="0"/>
                <a:sym typeface="Symbol" charset="0"/>
              </a:rPr>
              <a:t>He </a:t>
            </a:r>
            <a:r>
              <a:rPr lang="it-IT" sz="2400" b="0" baseline="30000">
                <a:latin typeface="Comic Sans MS" charset="0"/>
              </a:rPr>
              <a:t>7</a:t>
            </a:r>
            <a:r>
              <a:rPr lang="it-IT" sz="2400" b="0">
                <a:latin typeface="Comic Sans MS" charset="0"/>
              </a:rPr>
              <a:t>Be + </a:t>
            </a:r>
            <a:r>
              <a:rPr lang="it-IT" sz="2400" b="0">
                <a:latin typeface="Comic Sans MS" charset="0"/>
                <a:sym typeface="Symbol" charset="0"/>
              </a:rPr>
              <a:t></a:t>
            </a:r>
            <a:endParaRPr lang="it-IT" sz="2400" b="0">
              <a:latin typeface="Comic Sans MS" charset="0"/>
            </a:endParaRPr>
          </a:p>
          <a:p>
            <a:pPr algn="ctr" eaLnBrk="0" hangingPunct="0"/>
            <a:endParaRPr lang="it-IT" sz="1600" b="0">
              <a:latin typeface="Comic Sans MS" charset="0"/>
            </a:endParaRPr>
          </a:p>
        </p:txBody>
      </p:sp>
      <p:sp>
        <p:nvSpPr>
          <p:cNvPr id="20493" name="Text Box 13">
            <a:extLst>
              <a:ext uri="{FF2B5EF4-FFF2-40B4-BE49-F238E27FC236}">
                <a16:creationId xmlns:a16="http://schemas.microsoft.com/office/drawing/2014/main" id="{6C54604F-40E1-55CE-E090-7FA4A1BD0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962400"/>
            <a:ext cx="2895600" cy="762000"/>
          </a:xfrm>
          <a:prstGeom prst="rect">
            <a:avLst/>
          </a:prstGeom>
          <a:solidFill>
            <a:srgbClr val="33CC33">
              <a:alpha val="50000"/>
            </a:srgb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8000" rIns="18000"/>
          <a:lstStyle/>
          <a:p>
            <a:pPr algn="ctr" eaLnBrk="0" hangingPunct="0"/>
            <a:endParaRPr lang="it-IT" sz="1600" baseline="30000">
              <a:latin typeface="Comic Sans MS" charset="0"/>
            </a:endParaRPr>
          </a:p>
          <a:p>
            <a:pPr algn="ctr" eaLnBrk="0" hangingPunct="0"/>
            <a:r>
              <a:rPr lang="it-IT" sz="2400" b="0" baseline="30000">
                <a:latin typeface="Comic Sans MS" charset="0"/>
              </a:rPr>
              <a:t>7</a:t>
            </a:r>
            <a:r>
              <a:rPr lang="it-IT" sz="2400" b="0">
                <a:latin typeface="Comic Sans MS" charset="0"/>
              </a:rPr>
              <a:t>Be + e</a:t>
            </a:r>
            <a:r>
              <a:rPr lang="it-IT" sz="2400" b="0" baseline="30000">
                <a:latin typeface="Comic Sans MS" charset="0"/>
              </a:rPr>
              <a:t>-</a:t>
            </a:r>
            <a:r>
              <a:rPr lang="it-IT" sz="2400" b="0">
                <a:latin typeface="Comic Sans MS" charset="0"/>
              </a:rPr>
              <a:t> </a:t>
            </a:r>
            <a:r>
              <a:rPr lang="it-IT" sz="2400" b="0">
                <a:latin typeface="Comic Sans MS" charset="0"/>
                <a:sym typeface="Symbol" charset="0"/>
              </a:rPr>
              <a:t></a:t>
            </a:r>
            <a:r>
              <a:rPr lang="it-IT" sz="2400" b="0">
                <a:latin typeface="Comic Sans MS" charset="0"/>
              </a:rPr>
              <a:t> </a:t>
            </a:r>
            <a:r>
              <a:rPr lang="it-IT" sz="2400" b="0" baseline="30000">
                <a:latin typeface="Comic Sans MS" charset="0"/>
              </a:rPr>
              <a:t>7</a:t>
            </a:r>
            <a:r>
              <a:rPr lang="it-IT" sz="2400" b="0">
                <a:latin typeface="Comic Sans MS" charset="0"/>
              </a:rPr>
              <a:t>Li + </a:t>
            </a:r>
            <a:r>
              <a:rPr lang="it-IT" sz="2400" b="0">
                <a:latin typeface="Comic Sans MS" charset="0"/>
                <a:sym typeface="Symbol" charset="0"/>
              </a:rPr>
              <a:t></a:t>
            </a:r>
            <a:r>
              <a:rPr lang="it-IT" sz="2400" b="0" baseline="-25000">
                <a:latin typeface="Comic Sans MS" charset="0"/>
              </a:rPr>
              <a:t>e</a:t>
            </a:r>
            <a:endParaRPr lang="it-IT" sz="1600" b="0" baseline="-25000">
              <a:latin typeface="Comic Sans MS" charset="0"/>
            </a:endParaRPr>
          </a:p>
          <a:p>
            <a:pPr algn="ctr" eaLnBrk="0" hangingPunct="0"/>
            <a:endParaRPr lang="it-IT" sz="1600" b="0" baseline="-25000">
              <a:latin typeface="Comic Sans MS" charset="0"/>
            </a:endParaRPr>
          </a:p>
        </p:txBody>
      </p:sp>
      <p:sp>
        <p:nvSpPr>
          <p:cNvPr id="20494" name="Text Box 14">
            <a:extLst>
              <a:ext uri="{FF2B5EF4-FFF2-40B4-BE49-F238E27FC236}">
                <a16:creationId xmlns:a16="http://schemas.microsoft.com/office/drawing/2014/main" id="{1A1FA674-3583-FA8A-74F3-8C0C614F9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962400"/>
            <a:ext cx="2286000" cy="762000"/>
          </a:xfrm>
          <a:prstGeom prst="rect">
            <a:avLst/>
          </a:prstGeom>
          <a:solidFill>
            <a:srgbClr val="CCFFCC">
              <a:alpha val="50000"/>
            </a:srgb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8000" rIns="18000"/>
          <a:lstStyle/>
          <a:p>
            <a:pPr algn="ctr" eaLnBrk="0" hangingPunct="0"/>
            <a:endParaRPr lang="it-IT" sz="1600" baseline="30000">
              <a:latin typeface="Comic Sans MS" charset="0"/>
            </a:endParaRPr>
          </a:p>
          <a:p>
            <a:pPr algn="ctr" eaLnBrk="0" hangingPunct="0"/>
            <a:r>
              <a:rPr lang="it-IT" sz="2400" b="0" baseline="30000">
                <a:latin typeface="Comic Sans MS" charset="0"/>
              </a:rPr>
              <a:t>7</a:t>
            </a:r>
            <a:r>
              <a:rPr lang="it-IT" sz="2400" b="0">
                <a:latin typeface="Comic Sans MS" charset="0"/>
              </a:rPr>
              <a:t>Be + p </a:t>
            </a:r>
            <a:r>
              <a:rPr lang="it-IT" sz="2400" b="0">
                <a:latin typeface="Comic Sans MS" charset="0"/>
                <a:sym typeface="Symbol" charset="0"/>
              </a:rPr>
              <a:t></a:t>
            </a:r>
            <a:r>
              <a:rPr lang="it-IT" sz="2400" b="0">
                <a:latin typeface="Comic Sans MS" charset="0"/>
              </a:rPr>
              <a:t> </a:t>
            </a:r>
            <a:r>
              <a:rPr lang="it-IT" sz="2400" b="0" baseline="30000">
                <a:latin typeface="Comic Sans MS" charset="0"/>
              </a:rPr>
              <a:t>8</a:t>
            </a:r>
            <a:r>
              <a:rPr lang="it-IT" sz="2400" b="0">
                <a:latin typeface="Comic Sans MS" charset="0"/>
              </a:rPr>
              <a:t>B + </a:t>
            </a:r>
            <a:r>
              <a:rPr lang="it-IT" sz="2400" b="0">
                <a:latin typeface="Comic Sans MS" charset="0"/>
                <a:sym typeface="Symbol" charset="0"/>
              </a:rPr>
              <a:t></a:t>
            </a:r>
            <a:endParaRPr lang="it-IT" sz="2400" b="0">
              <a:latin typeface="Comic Sans MS" charset="0"/>
            </a:endParaRPr>
          </a:p>
          <a:p>
            <a:pPr algn="ctr" eaLnBrk="0" hangingPunct="0"/>
            <a:endParaRPr lang="it-IT" sz="1600" b="0" baseline="-25000">
              <a:latin typeface="Comic Sans MS" charset="0"/>
            </a:endParaRPr>
          </a:p>
        </p:txBody>
      </p:sp>
      <p:sp>
        <p:nvSpPr>
          <p:cNvPr id="20495" name="Text Box 15">
            <a:extLst>
              <a:ext uri="{FF2B5EF4-FFF2-40B4-BE49-F238E27FC236}">
                <a16:creationId xmlns:a16="http://schemas.microsoft.com/office/drawing/2014/main" id="{8C909C88-CA6D-246B-7186-9200EE000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133600"/>
            <a:ext cx="2743200" cy="685800"/>
          </a:xfrm>
          <a:prstGeom prst="rect">
            <a:avLst/>
          </a:prstGeom>
          <a:solidFill>
            <a:srgbClr val="CCFFCC">
              <a:alpha val="50000"/>
            </a:srgb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8000" rIns="18000"/>
          <a:lstStyle/>
          <a:p>
            <a:pPr algn="ctr" eaLnBrk="0" hangingPunct="0"/>
            <a:endParaRPr lang="it-IT" sz="1600" b="0" baseline="30000">
              <a:latin typeface="Comic Sans MS" charset="0"/>
            </a:endParaRPr>
          </a:p>
          <a:p>
            <a:pPr algn="ctr" eaLnBrk="0" hangingPunct="0"/>
            <a:r>
              <a:rPr lang="it-IT" sz="2400" b="0">
                <a:latin typeface="Comic Sans MS" charset="0"/>
              </a:rPr>
              <a:t>d + p </a:t>
            </a:r>
            <a:r>
              <a:rPr lang="it-IT" sz="2400" b="0">
                <a:latin typeface="Comic Sans MS" charset="0"/>
                <a:sym typeface="Symbol" charset="0"/>
              </a:rPr>
              <a:t></a:t>
            </a:r>
            <a:r>
              <a:rPr lang="it-IT" sz="2400" b="0">
                <a:latin typeface="Comic Sans MS" charset="0"/>
              </a:rPr>
              <a:t> </a:t>
            </a:r>
            <a:r>
              <a:rPr lang="it-IT" sz="2400" b="0" baseline="30000">
                <a:latin typeface="Comic Sans MS" charset="0"/>
              </a:rPr>
              <a:t>3</a:t>
            </a:r>
            <a:r>
              <a:rPr lang="it-IT" sz="2400" b="0">
                <a:latin typeface="Comic Sans MS" charset="0"/>
              </a:rPr>
              <a:t>He +</a:t>
            </a:r>
            <a:r>
              <a:rPr lang="it-IT" sz="2400" b="0">
                <a:latin typeface="Comic Sans MS" charset="0"/>
                <a:sym typeface="Symbol" charset="0"/>
              </a:rPr>
              <a:t></a:t>
            </a:r>
            <a:endParaRPr lang="it-IT" sz="1600" b="0">
              <a:latin typeface="Comic Sans MS" charset="0"/>
              <a:sym typeface="Symbol" charset="0"/>
            </a:endParaRPr>
          </a:p>
        </p:txBody>
      </p:sp>
      <p:sp>
        <p:nvSpPr>
          <p:cNvPr id="20496" name="Text Box 16">
            <a:extLst>
              <a:ext uri="{FF2B5EF4-FFF2-40B4-BE49-F238E27FC236}">
                <a16:creationId xmlns:a16="http://schemas.microsoft.com/office/drawing/2014/main" id="{328E5E9B-8090-ABA6-1501-E196B9DCA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105400"/>
            <a:ext cx="1905000" cy="914400"/>
          </a:xfrm>
          <a:prstGeom prst="rect">
            <a:avLst/>
          </a:prstGeom>
          <a:solidFill>
            <a:srgbClr val="CCFFCC">
              <a:alpha val="50000"/>
            </a:srgb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8000" rIns="18000"/>
          <a:lstStyle/>
          <a:p>
            <a:pPr algn="ctr" eaLnBrk="0" hangingPunct="0"/>
            <a:endParaRPr lang="it-IT" sz="1600" b="0">
              <a:latin typeface="Comic Sans MS" charset="0"/>
            </a:endParaRPr>
          </a:p>
          <a:p>
            <a:pPr algn="ctr" eaLnBrk="0" hangingPunct="0"/>
            <a:r>
              <a:rPr lang="it-IT" sz="2400" b="0" baseline="30000">
                <a:latin typeface="Comic Sans MS" charset="0"/>
              </a:rPr>
              <a:t>7</a:t>
            </a:r>
            <a:r>
              <a:rPr lang="it-IT" sz="2400" b="0">
                <a:latin typeface="Comic Sans MS" charset="0"/>
              </a:rPr>
              <a:t>Li + p </a:t>
            </a:r>
            <a:r>
              <a:rPr lang="it-IT" sz="2400" b="0">
                <a:latin typeface="Comic Sans MS" charset="0"/>
                <a:sym typeface="Symbol" charset="0"/>
              </a:rPr>
              <a:t>-&gt;</a:t>
            </a:r>
            <a:r>
              <a:rPr lang="it-IT" sz="2400" b="0">
                <a:latin typeface="Comic Sans MS" charset="0"/>
              </a:rPr>
              <a:t>+</a:t>
            </a:r>
            <a:r>
              <a:rPr lang="it-IT" sz="2400" b="0">
                <a:latin typeface="Comic Sans MS" charset="0"/>
                <a:sym typeface="Symbol" charset="0"/>
              </a:rPr>
              <a:t></a:t>
            </a:r>
            <a:r>
              <a:rPr lang="it-IT" sz="2400" b="0">
                <a:latin typeface="Comic Sans MS" charset="0"/>
              </a:rPr>
              <a:t> </a:t>
            </a:r>
          </a:p>
        </p:txBody>
      </p:sp>
      <p:cxnSp>
        <p:nvCxnSpPr>
          <p:cNvPr id="20497" name="AutoShape 17">
            <a:extLst>
              <a:ext uri="{FF2B5EF4-FFF2-40B4-BE49-F238E27FC236}">
                <a16:creationId xmlns:a16="http://schemas.microsoft.com/office/drawing/2014/main" id="{BAAEC912-C885-8982-AC6A-38A7D33AF64C}"/>
              </a:ext>
            </a:extLst>
          </p:cNvPr>
          <p:cNvCxnSpPr>
            <a:cxnSpLocks noChangeShapeType="1"/>
            <a:stCxn id="20495" idx="3"/>
            <a:endCxn id="20486" idx="0"/>
          </p:cNvCxnSpPr>
          <p:nvPr/>
        </p:nvCxnSpPr>
        <p:spPr bwMode="auto">
          <a:xfrm>
            <a:off x="6096000" y="2476500"/>
            <a:ext cx="1974850" cy="27051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498" name="AutoShape 18">
            <a:extLst>
              <a:ext uri="{FF2B5EF4-FFF2-40B4-BE49-F238E27FC236}">
                <a16:creationId xmlns:a16="http://schemas.microsoft.com/office/drawing/2014/main" id="{C27B860C-BE03-8833-2055-BFF8D0F75B99}"/>
              </a:ext>
            </a:extLst>
          </p:cNvPr>
          <p:cNvCxnSpPr>
            <a:cxnSpLocks noChangeShapeType="1"/>
            <a:stCxn id="20495" idx="1"/>
            <a:endCxn id="20485" idx="0"/>
          </p:cNvCxnSpPr>
          <p:nvPr/>
        </p:nvCxnSpPr>
        <p:spPr bwMode="auto">
          <a:xfrm rot="10800000" flipV="1">
            <a:off x="1143000" y="2476500"/>
            <a:ext cx="2209800" cy="26289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499" name="AutoShape 19">
            <a:extLst>
              <a:ext uri="{FF2B5EF4-FFF2-40B4-BE49-F238E27FC236}">
                <a16:creationId xmlns:a16="http://schemas.microsoft.com/office/drawing/2014/main" id="{56E6DDD6-A832-54AF-D817-3E09E5336D5B}"/>
              </a:ext>
            </a:extLst>
          </p:cNvPr>
          <p:cNvCxnSpPr>
            <a:cxnSpLocks noChangeShapeType="1"/>
            <a:stCxn id="20492" idx="1"/>
            <a:endCxn id="20493" idx="0"/>
          </p:cNvCxnSpPr>
          <p:nvPr/>
        </p:nvCxnSpPr>
        <p:spPr bwMode="auto">
          <a:xfrm rot="10800000" flipV="1">
            <a:off x="2895600" y="3429000"/>
            <a:ext cx="381000" cy="5334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500" name="AutoShape 20">
            <a:extLst>
              <a:ext uri="{FF2B5EF4-FFF2-40B4-BE49-F238E27FC236}">
                <a16:creationId xmlns:a16="http://schemas.microsoft.com/office/drawing/2014/main" id="{B8FDEDB8-0D27-0561-F049-D61EBF7F0F38}"/>
              </a:ext>
            </a:extLst>
          </p:cNvPr>
          <p:cNvCxnSpPr>
            <a:cxnSpLocks noChangeShapeType="1"/>
            <a:stCxn id="20495" idx="2"/>
            <a:endCxn id="20492" idx="0"/>
          </p:cNvCxnSpPr>
          <p:nvPr/>
        </p:nvCxnSpPr>
        <p:spPr bwMode="auto">
          <a:xfrm>
            <a:off x="4724400" y="2819400"/>
            <a:ext cx="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501" name="AutoShape 21">
            <a:extLst>
              <a:ext uri="{FF2B5EF4-FFF2-40B4-BE49-F238E27FC236}">
                <a16:creationId xmlns:a16="http://schemas.microsoft.com/office/drawing/2014/main" id="{0BE929FE-E159-9D5D-1DF6-FE21BF27B57E}"/>
              </a:ext>
            </a:extLst>
          </p:cNvPr>
          <p:cNvCxnSpPr>
            <a:cxnSpLocks noChangeShapeType="1"/>
            <a:endCxn id="20495" idx="0"/>
          </p:cNvCxnSpPr>
          <p:nvPr/>
        </p:nvCxnSpPr>
        <p:spPr bwMode="auto">
          <a:xfrm>
            <a:off x="4724400" y="1371600"/>
            <a:ext cx="0" cy="762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502" name="AutoShape 22">
            <a:extLst>
              <a:ext uri="{FF2B5EF4-FFF2-40B4-BE49-F238E27FC236}">
                <a16:creationId xmlns:a16="http://schemas.microsoft.com/office/drawing/2014/main" id="{6E726C37-466A-9C38-3027-FD6798ED1206}"/>
              </a:ext>
            </a:extLst>
          </p:cNvPr>
          <p:cNvCxnSpPr>
            <a:cxnSpLocks noChangeShapeType="1"/>
            <a:stCxn id="20493" idx="2"/>
            <a:endCxn id="20496" idx="0"/>
          </p:cNvCxnSpPr>
          <p:nvPr/>
        </p:nvCxnSpPr>
        <p:spPr bwMode="auto">
          <a:xfrm rot="16200000" flipH="1">
            <a:off x="2914650" y="4705350"/>
            <a:ext cx="381000" cy="4191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503" name="AutoShape 23">
            <a:extLst>
              <a:ext uri="{FF2B5EF4-FFF2-40B4-BE49-F238E27FC236}">
                <a16:creationId xmlns:a16="http://schemas.microsoft.com/office/drawing/2014/main" id="{38B3FC35-FE73-12DE-F914-6C8FEB98D984}"/>
              </a:ext>
            </a:extLst>
          </p:cNvPr>
          <p:cNvCxnSpPr>
            <a:cxnSpLocks noChangeShapeType="1"/>
            <a:stCxn id="20494" idx="2"/>
            <a:endCxn id="20505" idx="0"/>
          </p:cNvCxnSpPr>
          <p:nvPr/>
        </p:nvCxnSpPr>
        <p:spPr bwMode="auto">
          <a:xfrm rot="5400000">
            <a:off x="5791200" y="4572000"/>
            <a:ext cx="457200" cy="7620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0504" name="Group 24">
            <a:extLst>
              <a:ext uri="{FF2B5EF4-FFF2-40B4-BE49-F238E27FC236}">
                <a16:creationId xmlns:a16="http://schemas.microsoft.com/office/drawing/2014/main" id="{796519B3-DE48-6EF4-5D45-FDFCBB661C15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5181600"/>
            <a:ext cx="2590800" cy="838200"/>
            <a:chOff x="2736" y="3264"/>
            <a:chExt cx="1632" cy="576"/>
          </a:xfrm>
        </p:grpSpPr>
        <p:sp>
          <p:nvSpPr>
            <p:cNvPr id="20505" name="Text Box 25">
              <a:extLst>
                <a:ext uri="{FF2B5EF4-FFF2-40B4-BE49-F238E27FC236}">
                  <a16:creationId xmlns:a16="http://schemas.microsoft.com/office/drawing/2014/main" id="{E78DD05E-EF63-95A3-5012-7344132C08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3264"/>
              <a:ext cx="1632" cy="576"/>
            </a:xfrm>
            <a:prstGeom prst="rect">
              <a:avLst/>
            </a:prstGeom>
            <a:solidFill>
              <a:srgbClr val="33CC33">
                <a:alpha val="50000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rIns="18000"/>
            <a:lstStyle/>
            <a:p>
              <a:pPr algn="ctr" eaLnBrk="0" hangingPunct="0"/>
              <a:r>
                <a:rPr lang="it-IT" sz="2400" b="0" baseline="30000">
                  <a:latin typeface="Comic Sans MS" charset="0"/>
                </a:rPr>
                <a:t>8</a:t>
              </a:r>
              <a:r>
                <a:rPr lang="it-IT" sz="2400" b="0">
                  <a:latin typeface="Comic Sans MS" charset="0"/>
                </a:rPr>
                <a:t>B </a:t>
              </a:r>
              <a:r>
                <a:rPr lang="it-IT" sz="2400" b="0">
                  <a:latin typeface="Comic Sans MS" charset="0"/>
                  <a:sym typeface="Symbol" charset="0"/>
                </a:rPr>
                <a:t></a:t>
              </a:r>
              <a:r>
                <a:rPr lang="it-IT" sz="2400" b="0">
                  <a:latin typeface="Comic Sans MS" charset="0"/>
                </a:rPr>
                <a:t> </a:t>
              </a:r>
              <a:r>
                <a:rPr lang="it-IT" sz="2400" b="0" baseline="30000">
                  <a:latin typeface="Comic Sans MS" charset="0"/>
                </a:rPr>
                <a:t>8</a:t>
              </a:r>
              <a:r>
                <a:rPr lang="it-IT" sz="2400" b="0">
                  <a:latin typeface="Comic Sans MS" charset="0"/>
                </a:rPr>
                <a:t>Be*+ e</a:t>
              </a:r>
              <a:r>
                <a:rPr lang="it-IT" sz="2400" b="0" baseline="30000">
                  <a:latin typeface="Comic Sans MS" charset="0"/>
                </a:rPr>
                <a:t>+</a:t>
              </a:r>
              <a:r>
                <a:rPr lang="it-IT" sz="2400" b="0">
                  <a:latin typeface="Comic Sans MS" charset="0"/>
                </a:rPr>
                <a:t> +</a:t>
              </a:r>
              <a:r>
                <a:rPr lang="it-IT" sz="2400" b="0">
                  <a:latin typeface="Comic Sans MS" charset="0"/>
                  <a:sym typeface="Symbol" charset="0"/>
                </a:rPr>
                <a:t></a:t>
              </a:r>
              <a:r>
                <a:rPr lang="it-IT" sz="2400" b="0" baseline="-25000">
                  <a:latin typeface="Comic Sans MS" charset="0"/>
                </a:rPr>
                <a:t>e</a:t>
              </a:r>
              <a:endParaRPr lang="it-IT" sz="2400" b="0">
                <a:latin typeface="Comic Sans MS" charset="0"/>
              </a:endParaRPr>
            </a:p>
            <a:p>
              <a:pPr algn="ctr" eaLnBrk="0" hangingPunct="0"/>
              <a:r>
                <a:rPr lang="it-IT" sz="2400" b="0">
                  <a:latin typeface="Comic Sans MS" charset="0"/>
                </a:rPr>
                <a:t>         2</a:t>
              </a:r>
              <a:r>
                <a:rPr lang="it-IT" sz="2400" b="0">
                  <a:latin typeface="Comic Sans MS" charset="0"/>
                  <a:sym typeface="Symbol" charset="0"/>
                </a:rPr>
                <a:t></a:t>
              </a:r>
              <a:endParaRPr lang="it-IT" sz="2400" b="0">
                <a:latin typeface="Comic Sans MS" charset="0"/>
              </a:endParaRPr>
            </a:p>
          </p:txBody>
        </p:sp>
        <p:sp>
          <p:nvSpPr>
            <p:cNvPr id="20506" name="Freeform 26">
              <a:extLst>
                <a:ext uri="{FF2B5EF4-FFF2-40B4-BE49-F238E27FC236}">
                  <a16:creationId xmlns:a16="http://schemas.microsoft.com/office/drawing/2014/main" id="{EE9DE837-35DB-A214-4F87-122BD567F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3552"/>
              <a:ext cx="246" cy="99"/>
            </a:xfrm>
            <a:custGeom>
              <a:avLst/>
              <a:gdLst>
                <a:gd name="T0" fmla="*/ 0 w 174"/>
                <a:gd name="T1" fmla="*/ 0 h 208"/>
                <a:gd name="T2" fmla="*/ 0 w 174"/>
                <a:gd name="T3" fmla="*/ 208 h 208"/>
                <a:gd name="T4" fmla="*/ 174 w 174"/>
                <a:gd name="T5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4" h="208">
                  <a:moveTo>
                    <a:pt x="0" y="0"/>
                  </a:moveTo>
                  <a:lnTo>
                    <a:pt x="0" y="208"/>
                  </a:lnTo>
                  <a:lnTo>
                    <a:pt x="174" y="208"/>
                  </a:lnTo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20507" name="AutoShape 27">
            <a:extLst>
              <a:ext uri="{FF2B5EF4-FFF2-40B4-BE49-F238E27FC236}">
                <a16:creationId xmlns:a16="http://schemas.microsoft.com/office/drawing/2014/main" id="{626A3629-BE86-52F5-CB60-CF9769B94703}"/>
              </a:ext>
            </a:extLst>
          </p:cNvPr>
          <p:cNvCxnSpPr>
            <a:cxnSpLocks noChangeShapeType="1"/>
            <a:stCxn id="20492" idx="3"/>
            <a:endCxn id="20494" idx="0"/>
          </p:cNvCxnSpPr>
          <p:nvPr/>
        </p:nvCxnSpPr>
        <p:spPr bwMode="auto">
          <a:xfrm>
            <a:off x="6172200" y="3429000"/>
            <a:ext cx="228600" cy="5334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509" name="Oval 29">
            <a:extLst>
              <a:ext uri="{FF2B5EF4-FFF2-40B4-BE49-F238E27FC236}">
                <a16:creationId xmlns:a16="http://schemas.microsoft.com/office/drawing/2014/main" id="{178E3857-9DD9-DF78-E4A3-63B907906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4078288"/>
            <a:ext cx="576262" cy="574675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10" name="Oval 30">
            <a:extLst>
              <a:ext uri="{FF2B5EF4-FFF2-40B4-BE49-F238E27FC236}">
                <a16:creationId xmlns:a16="http://schemas.microsoft.com/office/drawing/2014/main" id="{2903C00E-BD83-A04B-2B48-37BBD7F55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5159375"/>
            <a:ext cx="576263" cy="574675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11" name="Text Box 31">
            <a:extLst>
              <a:ext uri="{FF2B5EF4-FFF2-40B4-BE49-F238E27FC236}">
                <a16:creationId xmlns:a16="http://schemas.microsoft.com/office/drawing/2014/main" id="{E637C9BF-A5EB-BF66-ECA9-215C0B7C1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900" y="6092825"/>
            <a:ext cx="6889750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Three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paths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leading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to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neutrinos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are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called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pp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-I,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pp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-II and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pp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-III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chains</a:t>
            </a:r>
            <a:r>
              <a:rPr lang="it-IT" sz="2000" dirty="0">
                <a:solidFill>
                  <a:srgbClr val="000090"/>
                </a:solidFill>
                <a:latin typeface="Comic Sans MS"/>
                <a:cs typeface="Comic Sans MS"/>
              </a:rPr>
              <a:t>, </a:t>
            </a:r>
            <a:r>
              <a:rPr lang="it-IT" sz="2000" dirty="0" err="1">
                <a:solidFill>
                  <a:srgbClr val="000090"/>
                </a:solidFill>
                <a:latin typeface="Comic Sans MS"/>
                <a:cs typeface="Comic Sans MS"/>
              </a:rPr>
              <a:t>respectively</a:t>
            </a:r>
            <a:r>
              <a:rPr lang="it-IT" sz="2400" dirty="0">
                <a:solidFill>
                  <a:srgbClr val="000090"/>
                </a:solidFill>
                <a:latin typeface="Comic Sans MS"/>
                <a:cs typeface="Comic Sans MS"/>
              </a:rPr>
              <a:t>.</a:t>
            </a:r>
          </a:p>
        </p:txBody>
      </p:sp>
      <p:sp>
        <p:nvSpPr>
          <p:cNvPr id="20512" name="AutoShape 32">
            <a:extLst>
              <a:ext uri="{FF2B5EF4-FFF2-40B4-BE49-F238E27FC236}">
                <a16:creationId xmlns:a16="http://schemas.microsoft.com/office/drawing/2014/main" id="{9DC7DF5E-952E-6A74-13E7-A65D09393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781300"/>
            <a:ext cx="144462" cy="360363"/>
          </a:xfrm>
          <a:prstGeom prst="downArrow">
            <a:avLst>
              <a:gd name="adj1" fmla="val 50000"/>
              <a:gd name="adj2" fmla="val 6236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28">
            <a:extLst>
              <a:ext uri="{FF2B5EF4-FFF2-40B4-BE49-F238E27FC236}">
                <a16:creationId xmlns:a16="http://schemas.microsoft.com/office/drawing/2014/main" id="{BE89DF2A-2DEA-3032-B681-EC3FD0F4F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700" y="1306513"/>
            <a:ext cx="576263" cy="574675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" name="Oval 29">
            <a:extLst>
              <a:ext uri="{FF2B5EF4-FFF2-40B4-BE49-F238E27FC236}">
                <a16:creationId xmlns:a16="http://schemas.microsoft.com/office/drawing/2014/main" id="{BFCC6C57-27F0-C62C-24D5-81771CDB7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038" y="1271588"/>
            <a:ext cx="576262" cy="574675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4153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521A2-C872-3432-ED36-ABFC00BDE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DA493DF9-79AF-CFAB-5A00-1F8DC0667D8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3588" y="914400"/>
            <a:ext cx="5840412" cy="4927600"/>
          </a:xfrm>
          <a:solidFill>
            <a:schemeClr val="bg1"/>
          </a:solidFill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727C9F6A-0675-23DA-8E99-F5B1900D9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04800"/>
            <a:ext cx="3581400" cy="469900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F0000"/>
                </a:solidFill>
                <a:latin typeface="Comic Sans MS" charset="0"/>
              </a:rPr>
              <a:t>Homestake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 Experiment</a:t>
            </a: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5A8932F4-CE1B-3284-BE1B-089A032E0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89613"/>
            <a:ext cx="90678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At the time there were many skeptics that said neutrino signatures of the element formation in the Sun cannot be measured with the needed precision . Nevertheless Davis persisted and eventually received the Nobel Prize for his work. </a:t>
            </a:r>
          </a:p>
        </p:txBody>
      </p:sp>
      <p:pic>
        <p:nvPicPr>
          <p:cNvPr id="50180" name="Picture 5">
            <a:extLst>
              <a:ext uri="{FF2B5EF4-FFF2-40B4-BE49-F238E27FC236}">
                <a16:creationId xmlns:a16="http://schemas.microsoft.com/office/drawing/2014/main" id="{4D73191E-3DE5-4B40-3591-194D729B1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0"/>
            <a:ext cx="3182938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WordArt 6">
            <a:extLst>
              <a:ext uri="{FF2B5EF4-FFF2-40B4-BE49-F238E27FC236}">
                <a16:creationId xmlns:a16="http://schemas.microsoft.com/office/drawing/2014/main" id="{191C73EE-88B9-502F-1371-4F17F6480A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0"/>
            <a:ext cx="2222500" cy="1257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/>
                  </a:outerShdw>
                </a:effectLst>
                <a:latin typeface="Impact"/>
                <a:ea typeface="Impact"/>
                <a:cs typeface="Impact"/>
              </a:rPr>
              <a:t>The pioneer</a:t>
            </a:r>
          </a:p>
        </p:txBody>
      </p:sp>
      <p:sp>
        <p:nvSpPr>
          <p:cNvPr id="50182" name="AutoShape 8">
            <a:extLst>
              <a:ext uri="{FF2B5EF4-FFF2-40B4-BE49-F238E27FC236}">
                <a16:creationId xmlns:a16="http://schemas.microsoft.com/office/drawing/2014/main" id="{F63F6A3F-B725-5C46-7336-BD63E0FFA77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62400" y="1295400"/>
            <a:ext cx="2559050" cy="457200"/>
          </a:xfrm>
          <a:prstGeom prst="wedgeRoundRectCallout">
            <a:avLst>
              <a:gd name="adj1" fmla="val -45412"/>
              <a:gd name="adj2" fmla="val 10832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Comic Sans MS" charset="0"/>
              </a:rPr>
              <a:t>Solar model prediction</a:t>
            </a:r>
          </a:p>
        </p:txBody>
      </p:sp>
    </p:spTree>
    <p:extLst>
      <p:ext uri="{BB962C8B-B14F-4D97-AF65-F5344CB8AC3E}">
        <p14:creationId xmlns:p14="http://schemas.microsoft.com/office/powerpoint/2010/main" val="3639853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800B6-9E6A-0A04-5C2D-DAD9D2C8C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>
            <a:extLst>
              <a:ext uri="{FF2B5EF4-FFF2-40B4-BE49-F238E27FC236}">
                <a16:creationId xmlns:a16="http://schemas.microsoft.com/office/drawing/2014/main" id="{1B093BA6-C911-2760-667E-0AAE4F7445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2362200" cy="838200"/>
          </a:xfrm>
          <a:solidFill>
            <a:srgbClr val="FFFF99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SAGE</a:t>
            </a:r>
          </a:p>
        </p:txBody>
      </p:sp>
      <p:pic>
        <p:nvPicPr>
          <p:cNvPr id="401411" name="Picture 3">
            <a:extLst>
              <a:ext uri="{FF2B5EF4-FFF2-40B4-BE49-F238E27FC236}">
                <a16:creationId xmlns:a16="http://schemas.microsoft.com/office/drawing/2014/main" id="{8546573B-878F-1D4A-647F-D1851B531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30313"/>
            <a:ext cx="4052888" cy="54752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1412" name="Rectangle 4">
            <a:extLst>
              <a:ext uri="{FF2B5EF4-FFF2-40B4-BE49-F238E27FC236}">
                <a16:creationId xmlns:a16="http://schemas.microsoft.com/office/drawing/2014/main" id="{843D482B-6423-8DFD-C01F-FD4C1A2AE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725" y="228600"/>
            <a:ext cx="4344684" cy="769441"/>
          </a:xfrm>
          <a:prstGeom prst="rect">
            <a:avLst/>
          </a:prstGeom>
          <a:solidFill>
            <a:srgbClr val="FFFF99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omic Sans MS"/>
                <a:cs typeface="Comic Sans MS"/>
              </a:rPr>
              <a:t>Gallex</a:t>
            </a:r>
            <a:r>
              <a:rPr lang="en-US" sz="4400" dirty="0">
                <a:solidFill>
                  <a:srgbClr val="FF0000"/>
                </a:solidFill>
                <a:latin typeface="Comic Sans MS"/>
                <a:cs typeface="Comic Sans MS"/>
              </a:rPr>
              <a:t> and GNO</a:t>
            </a:r>
          </a:p>
        </p:txBody>
      </p:sp>
      <p:pic>
        <p:nvPicPr>
          <p:cNvPr id="401413" name="Picture 5">
            <a:extLst>
              <a:ext uri="{FF2B5EF4-FFF2-40B4-BE49-F238E27FC236}">
                <a16:creationId xmlns:a16="http://schemas.microsoft.com/office/drawing/2014/main" id="{B74A6528-42E9-639B-050E-2A810588FF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066800"/>
            <a:ext cx="4176713" cy="5035550"/>
          </a:xfrm>
          <a:ln/>
        </p:spPr>
      </p:pic>
      <p:sp>
        <p:nvSpPr>
          <p:cNvPr id="401414" name="WordArt 6">
            <a:extLst>
              <a:ext uri="{FF2B5EF4-FFF2-40B4-BE49-F238E27FC236}">
                <a16:creationId xmlns:a16="http://schemas.microsoft.com/office/drawing/2014/main" id="{FA48FB24-3E7B-7ADD-3642-1BB952B47E23}"/>
              </a:ext>
            </a:extLst>
          </p:cNvPr>
          <p:cNvSpPr>
            <a:spLocks noChangeAspect="1" noChangeArrowheads="1" noChangeShapeType="1" noTextEdit="1"/>
          </p:cNvSpPr>
          <p:nvPr/>
        </p:nvSpPr>
        <p:spPr bwMode="auto">
          <a:xfrm>
            <a:off x="4203700" y="5715000"/>
            <a:ext cx="4711700" cy="1087438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 Black"/>
                <a:ea typeface="Arial Black"/>
                <a:cs typeface="Arial Black"/>
              </a:rPr>
              <a:t>The Gallium Experiments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22D3B7-87F2-6F37-044F-95C747877A6A}"/>
              </a:ext>
            </a:extLst>
          </p:cNvPr>
          <p:cNvSpPr txBox="1"/>
          <p:nvPr/>
        </p:nvSpPr>
        <p:spPr>
          <a:xfrm>
            <a:off x="1962150" y="-205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96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F1828-0AC9-073E-ED04-A4CB22006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8" name="Picture 2">
            <a:extLst>
              <a:ext uri="{FF2B5EF4-FFF2-40B4-BE49-F238E27FC236}">
                <a16:creationId xmlns:a16="http://schemas.microsoft.com/office/drawing/2014/main" id="{D770F675-E690-4300-A890-6C698F0A7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42888"/>
            <a:ext cx="6234112" cy="623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3459" name="Text Box 3">
            <a:extLst>
              <a:ext uri="{FF2B5EF4-FFF2-40B4-BE49-F238E27FC236}">
                <a16:creationId xmlns:a16="http://schemas.microsoft.com/office/drawing/2014/main" id="{18A651E0-B242-4903-27EA-4F75E6FB8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3246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Adopted from </a:t>
            </a:r>
            <a:r>
              <a:rPr lang="en-US" sz="1800" dirty="0" err="1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Gavrin</a:t>
            </a:r>
            <a:endParaRPr lang="en-US" sz="1800" dirty="0">
              <a:solidFill>
                <a:srgbClr val="8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403460" name="Picture 4">
            <a:extLst>
              <a:ext uri="{FF2B5EF4-FFF2-40B4-BE49-F238E27FC236}">
                <a16:creationId xmlns:a16="http://schemas.microsoft.com/office/drawing/2014/main" id="{027AE15F-EC62-A7A7-8131-5B6AD6CE3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304800"/>
            <a:ext cx="3617912" cy="25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3461" name="Picture 5">
            <a:extLst>
              <a:ext uri="{FF2B5EF4-FFF2-40B4-BE49-F238E27FC236}">
                <a16:creationId xmlns:a16="http://schemas.microsoft.com/office/drawing/2014/main" id="{F378BF4D-685D-B8BD-C1EE-64B31D204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2800"/>
            <a:ext cx="3097213" cy="2249488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228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03588"/>
            <a:ext cx="3967163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44863"/>
            <a:ext cx="4876800" cy="343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9" descr="kamiokande-no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0"/>
            <a:ext cx="48133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kam2-drawing-color-rota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r="5981" b="12303"/>
          <a:stretch>
            <a:fillRect/>
          </a:stretch>
        </p:blipFill>
        <p:spPr bwMode="auto">
          <a:xfrm>
            <a:off x="76200" y="152400"/>
            <a:ext cx="4100513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6781800" y="2681288"/>
            <a:ext cx="2209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Kamiokande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5943600" y="6186488"/>
            <a:ext cx="3200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SuperKamiokande</a:t>
            </a:r>
            <a:endParaRPr lang="en-US" sz="2800">
              <a:solidFill>
                <a:srgbClr val="CC0000"/>
              </a:solidFill>
            </a:endParaRPr>
          </a:p>
        </p:txBody>
      </p:sp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17463" y="76200"/>
            <a:ext cx="9050337" cy="3198813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Rectangle 11"/>
          <p:cNvSpPr>
            <a:spLocks noChangeArrowheads="1"/>
          </p:cNvSpPr>
          <p:nvPr/>
        </p:nvSpPr>
        <p:spPr bwMode="auto">
          <a:xfrm>
            <a:off x="17463" y="3352800"/>
            <a:ext cx="9050337" cy="3473450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6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D2873-4365-DF9D-F738-5FFACC581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グループ化 12">
            <a:extLst>
              <a:ext uri="{FF2B5EF4-FFF2-40B4-BE49-F238E27FC236}">
                <a16:creationId xmlns:a16="http://schemas.microsoft.com/office/drawing/2014/main" id="{066964C4-A9A4-0BE3-65CA-A1C36654AF17}"/>
              </a:ext>
            </a:extLst>
          </p:cNvPr>
          <p:cNvGrpSpPr>
            <a:grpSpLocks/>
          </p:cNvGrpSpPr>
          <p:nvPr/>
        </p:nvGrpSpPr>
        <p:grpSpPr bwMode="auto">
          <a:xfrm>
            <a:off x="1277880" y="16948"/>
            <a:ext cx="6691313" cy="5192713"/>
            <a:chOff x="2704072" y="1142984"/>
            <a:chExt cx="6235143" cy="4000525"/>
          </a:xfrm>
        </p:grpSpPr>
        <p:pic>
          <p:nvPicPr>
            <p:cNvPr id="17411" name="Picture 1">
              <a:extLst>
                <a:ext uri="{FF2B5EF4-FFF2-40B4-BE49-F238E27FC236}">
                  <a16:creationId xmlns:a16="http://schemas.microsoft.com/office/drawing/2014/main" id="{8724DDF4-BC16-5673-EE83-88DC53768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072" y="1142984"/>
              <a:ext cx="6235143" cy="364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2">
              <a:extLst>
                <a:ext uri="{FF2B5EF4-FFF2-40B4-BE49-F238E27FC236}">
                  <a16:creationId xmlns:a16="http://schemas.microsoft.com/office/drawing/2014/main" id="{40B3E26A-D893-96E6-C5DA-AFEAF0B5C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430" y="4714884"/>
              <a:ext cx="535785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0" name="Text Box 6">
            <a:extLst>
              <a:ext uri="{FF2B5EF4-FFF2-40B4-BE49-F238E27FC236}">
                <a16:creationId xmlns:a16="http://schemas.microsoft.com/office/drawing/2014/main" id="{3E16D607-61AB-008F-F845-879DDB97C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160" y="5593226"/>
            <a:ext cx="7010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C0000"/>
                </a:solidFill>
              </a:rPr>
              <a:t>A historic plot: </a:t>
            </a:r>
            <a:r>
              <a:rPr lang="en-US" sz="2800" dirty="0" err="1">
                <a:solidFill>
                  <a:srgbClr val="CC0000"/>
                </a:solidFill>
              </a:rPr>
              <a:t>Kamiokande</a:t>
            </a:r>
            <a:r>
              <a:rPr lang="en-US" sz="2800" dirty="0">
                <a:solidFill>
                  <a:srgbClr val="CC0000"/>
                </a:solidFill>
              </a:rPr>
              <a:t> (1987-1988)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A58BE72-F9C5-FB9C-AD95-852147DBD2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1635" y="6161183"/>
          <a:ext cx="257175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28700" imgH="241300" progId="Equation.3">
                  <p:embed/>
                </p:oleObj>
              </mc:Choice>
              <mc:Fallback>
                <p:oleObj name="Equation" r:id="rId5" imgW="1028700" imgH="2413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A58BE72-F9C5-FB9C-AD95-852147DBD2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41635" y="6161183"/>
                        <a:ext cx="2571750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9336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4F4AC-10B5-6BE5-4530-E699CCF69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>
            <a:extLst>
              <a:ext uri="{FF2B5EF4-FFF2-40B4-BE49-F238E27FC236}">
                <a16:creationId xmlns:a16="http://schemas.microsoft.com/office/drawing/2014/main" id="{FD86CA5D-F712-3A49-2CC7-2C71F87F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187450"/>
            <a:ext cx="803275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437F109C-C84D-EBBA-CFC7-BF0C357B5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81000"/>
            <a:ext cx="4787900" cy="461665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F0000"/>
                </a:solidFill>
                <a:latin typeface="Comic Sans MS"/>
                <a:cs typeface="Comic Sans MS"/>
              </a:rPr>
              <a:t>SuperKamiokande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-I </a:t>
            </a:r>
            <a:r>
              <a:rPr lang="en-US" sz="2400" baseline="30000" dirty="0">
                <a:solidFill>
                  <a:srgbClr val="FF0000"/>
                </a:solidFill>
                <a:latin typeface="Comic Sans MS"/>
                <a:cs typeface="Comic Sans MS"/>
              </a:rPr>
              <a:t>8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B solar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</a:t>
            </a:r>
            <a:r>
              <a:rPr lang="ja-JP" altLang="en-US" sz="2400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’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s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5355121"/>
      </p:ext>
    </p:extLst>
  </p:cSld>
  <p:clrMapOvr>
    <a:masterClrMapping/>
  </p:clrMapOvr>
  <p:transition spd="med">
    <p:newsfla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965AA-2EDF-683B-15A3-77EDC86B3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>
            <a:extLst>
              <a:ext uri="{FF2B5EF4-FFF2-40B4-BE49-F238E27FC236}">
                <a16:creationId xmlns:a16="http://schemas.microsoft.com/office/drawing/2014/main" id="{DD458241-B08C-040E-C89C-9C4573B32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76200"/>
            <a:ext cx="31623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Text Box 5">
            <a:extLst>
              <a:ext uri="{FF2B5EF4-FFF2-40B4-BE49-F238E27FC236}">
                <a16:creationId xmlns:a16="http://schemas.microsoft.com/office/drawing/2014/main" id="{35DBE8DD-69A5-C413-756E-5A27698C1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76200"/>
            <a:ext cx="2286000" cy="180022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0000"/>
                </a:solidFill>
              </a:rPr>
              <a:t>Sudbury Neutrino Observatory (SNO)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36198" name="Text Box 6">
            <a:extLst>
              <a:ext uri="{FF2B5EF4-FFF2-40B4-BE49-F238E27FC236}">
                <a16:creationId xmlns:a16="http://schemas.microsoft.com/office/drawing/2014/main" id="{FE9C8819-B82F-AC5F-FB18-CFB77F6DE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5019675"/>
            <a:ext cx="3517900" cy="1609725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ym typeface="Symbol" charset="0"/>
              </a:rPr>
              <a:t></a:t>
            </a:r>
            <a:r>
              <a:rPr lang="en-US" sz="2400" baseline="-25000" dirty="0">
                <a:sym typeface="Symbol" charset="0"/>
              </a:rPr>
              <a:t>e </a:t>
            </a:r>
            <a:r>
              <a:rPr lang="en-US" sz="2400" dirty="0">
                <a:sym typeface="Symbol" charset="0"/>
              </a:rPr>
              <a:t>+ d  p  + p + e</a:t>
            </a:r>
            <a:r>
              <a:rPr lang="en-US" sz="2400" baseline="30000" dirty="0">
                <a:sym typeface="Symbol" charset="0"/>
              </a:rPr>
              <a:t>-</a:t>
            </a:r>
            <a:r>
              <a:rPr lang="en-US" sz="2400" dirty="0">
                <a:sym typeface="Symbol" charset="0"/>
              </a:rPr>
              <a:t> </a:t>
            </a:r>
            <a:r>
              <a:rPr lang="en-US" sz="2400" dirty="0">
                <a:solidFill>
                  <a:srgbClr val="000080"/>
                </a:solidFill>
                <a:sym typeface="Symbol" charset="0"/>
              </a:rPr>
              <a:t>       CC</a:t>
            </a:r>
          </a:p>
          <a:p>
            <a:pPr>
              <a:spcBef>
                <a:spcPct val="50000"/>
              </a:spcBef>
              <a:defRPr/>
            </a:pPr>
            <a:r>
              <a:rPr lang="en-US" sz="2400" dirty="0">
                <a:sym typeface="Symbol" charset="0"/>
              </a:rPr>
              <a:t></a:t>
            </a:r>
            <a:r>
              <a:rPr lang="en-US" sz="2400" baseline="-25000" dirty="0">
                <a:sym typeface="Symbol" charset="0"/>
              </a:rPr>
              <a:t>e</a:t>
            </a:r>
            <a:r>
              <a:rPr lang="en-US" sz="2400" dirty="0">
                <a:sym typeface="Symbol" charset="0"/>
              </a:rPr>
              <a:t> + e  </a:t>
            </a:r>
            <a:r>
              <a:rPr lang="en-US" sz="2400" baseline="-25000" dirty="0">
                <a:sym typeface="Symbol" charset="0"/>
              </a:rPr>
              <a:t>e</a:t>
            </a:r>
            <a:r>
              <a:rPr lang="en-US" sz="2400" dirty="0">
                <a:sym typeface="Symbol" charset="0"/>
              </a:rPr>
              <a:t> + e              </a:t>
            </a:r>
            <a:r>
              <a:rPr lang="en-US" sz="2400" dirty="0">
                <a:solidFill>
                  <a:srgbClr val="000080"/>
                </a:solidFill>
                <a:sym typeface="Symbol" charset="0"/>
              </a:rPr>
              <a:t>ES</a:t>
            </a:r>
          </a:p>
          <a:p>
            <a:pPr>
              <a:spcBef>
                <a:spcPct val="50000"/>
              </a:spcBef>
              <a:defRPr/>
            </a:pPr>
            <a:r>
              <a:rPr lang="en-US" sz="2400" dirty="0">
                <a:sym typeface="Symbol" charset="0"/>
              </a:rPr>
              <a:t></a:t>
            </a:r>
            <a:r>
              <a:rPr lang="en-US" sz="2400" baseline="-25000" dirty="0">
                <a:sym typeface="Symbol" charset="0"/>
              </a:rPr>
              <a:t>x</a:t>
            </a:r>
            <a:r>
              <a:rPr lang="en-US" sz="2400" dirty="0">
                <a:sym typeface="Symbol" charset="0"/>
              </a:rPr>
              <a:t> + d  </a:t>
            </a:r>
            <a:r>
              <a:rPr lang="en-US" sz="2400" baseline="-25000" dirty="0">
                <a:sym typeface="Symbol" charset="0"/>
              </a:rPr>
              <a:t>x</a:t>
            </a:r>
            <a:r>
              <a:rPr lang="en-US" sz="2400" dirty="0">
                <a:sym typeface="Symbol" charset="0"/>
              </a:rPr>
              <a:t> + p + n        </a:t>
            </a:r>
            <a:r>
              <a:rPr lang="en-US" sz="2400" dirty="0">
                <a:solidFill>
                  <a:srgbClr val="000080"/>
                </a:solidFill>
                <a:sym typeface="Symbol" charset="0"/>
              </a:rPr>
              <a:t>NC</a:t>
            </a:r>
            <a:r>
              <a:rPr lang="en-US" sz="2400" dirty="0">
                <a:sym typeface="Symbol" charset="0"/>
              </a:rPr>
              <a:t> </a:t>
            </a:r>
            <a:endParaRPr lang="en-US" sz="2400" dirty="0"/>
          </a:p>
        </p:txBody>
      </p:sp>
      <p:pic>
        <p:nvPicPr>
          <p:cNvPr id="23556" name="Picture 17" descr="NatGeo">
            <a:extLst>
              <a:ext uri="{FF2B5EF4-FFF2-40B4-BE49-F238E27FC236}">
                <a16:creationId xmlns:a16="http://schemas.microsoft.com/office/drawing/2014/main" id="{01D88365-AA56-A080-3514-E1A25F4E5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t="7324" r="7162" b="2711"/>
          <a:stretch>
            <a:fillRect/>
          </a:stretch>
        </p:blipFill>
        <p:spPr bwMode="auto">
          <a:xfrm>
            <a:off x="76200" y="3222625"/>
            <a:ext cx="3103563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>
            <a:extLst>
              <a:ext uri="{FF2B5EF4-FFF2-40B4-BE49-F238E27FC236}">
                <a16:creationId xmlns:a16="http://schemas.microsoft.com/office/drawing/2014/main" id="{77AA9ECE-A0CE-83F2-FEE5-75A5C8189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9895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 descr="13a">
            <a:extLst>
              <a:ext uri="{FF2B5EF4-FFF2-40B4-BE49-F238E27FC236}">
                <a16:creationId xmlns:a16="http://schemas.microsoft.com/office/drawing/2014/main" id="{0FB58BC1-6A5B-A341-25D5-872CD3817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9" r="2753"/>
          <a:stretch>
            <a:fillRect/>
          </a:stretch>
        </p:blipFill>
        <p:spPr bwMode="auto">
          <a:xfrm>
            <a:off x="4275138" y="1968500"/>
            <a:ext cx="2417762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969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26427-CB14-187B-5C9D-801A993C9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NC">
            <a:extLst>
              <a:ext uri="{FF2B5EF4-FFF2-40B4-BE49-F238E27FC236}">
                <a16:creationId xmlns:a16="http://schemas.microsoft.com/office/drawing/2014/main" id="{DA95BC44-43BE-DB77-9960-2C24E7C00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3259704" cy="247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12" descr="CC">
            <a:extLst>
              <a:ext uri="{FF2B5EF4-FFF2-40B4-BE49-F238E27FC236}">
                <a16:creationId xmlns:a16="http://schemas.microsoft.com/office/drawing/2014/main" id="{2A6C3F24-0176-45A4-24F3-7034B465F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685800"/>
            <a:ext cx="3358050" cy="259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3" descr="ES">
            <a:extLst>
              <a:ext uri="{FF2B5EF4-FFF2-40B4-BE49-F238E27FC236}">
                <a16:creationId xmlns:a16="http://schemas.microsoft.com/office/drawing/2014/main" id="{A80268DB-C482-7A07-18B9-DE14650A4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3838575"/>
            <a:ext cx="3810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6" name="Picture 8">
            <a:extLst>
              <a:ext uri="{FF2B5EF4-FFF2-40B4-BE49-F238E27FC236}">
                <a16:creationId xmlns:a16="http://schemas.microsoft.com/office/drawing/2014/main" id="{8AC39D23-562D-2B0C-9568-8F52D40DF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" y="3068639"/>
            <a:ext cx="5036339" cy="382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5" name="WordArt 9">
            <a:extLst>
              <a:ext uri="{FF2B5EF4-FFF2-40B4-BE49-F238E27FC236}">
                <a16:creationId xmlns:a16="http://schemas.microsoft.com/office/drawing/2014/main" id="{517E40A8-1C13-2742-14F4-F9B33F1883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" y="114300"/>
            <a:ext cx="5257800" cy="6477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CC0000"/>
                </a:solidFill>
                <a:effectLst>
                  <a:outerShdw blurRad="63500" dist="53882" dir="2700000" algn="ctr" rotWithShape="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</a:rPr>
              <a:t>Three phases of SNO</a:t>
            </a:r>
          </a:p>
        </p:txBody>
      </p:sp>
      <p:grpSp>
        <p:nvGrpSpPr>
          <p:cNvPr id="25606" name="Group 15">
            <a:extLst>
              <a:ext uri="{FF2B5EF4-FFF2-40B4-BE49-F238E27FC236}">
                <a16:creationId xmlns:a16="http://schemas.microsoft.com/office/drawing/2014/main" id="{0EFBD912-91BC-F7B6-F79B-B7D0662FA7FA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288925"/>
            <a:ext cx="3021013" cy="396875"/>
            <a:chOff x="128" y="4070"/>
            <a:chExt cx="1903" cy="250"/>
          </a:xfrm>
        </p:grpSpPr>
        <p:sp>
          <p:nvSpPr>
            <p:cNvPr id="25607" name="Text Box 7">
              <a:extLst>
                <a:ext uri="{FF2B5EF4-FFF2-40B4-BE49-F238E27FC236}">
                  <a16:creationId xmlns:a16="http://schemas.microsoft.com/office/drawing/2014/main" id="{F6B410BD-F433-814B-2A28-4A29CE5E7A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" y="4070"/>
              <a:ext cx="37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>
                  <a:latin typeface="Arial" charset="0"/>
                </a:rPr>
                <a:t>stat</a:t>
              </a:r>
            </a:p>
          </p:txBody>
        </p:sp>
        <p:sp>
          <p:nvSpPr>
            <p:cNvPr id="25608" name="Text Box 8">
              <a:extLst>
                <a:ext uri="{FF2B5EF4-FFF2-40B4-BE49-F238E27FC236}">
                  <a16:creationId xmlns:a16="http://schemas.microsoft.com/office/drawing/2014/main" id="{A8631483-53C7-487D-19CB-A3B7E5E6DB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" y="4070"/>
              <a:ext cx="84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>
                  <a:latin typeface="Arial" charset="0"/>
                </a:rPr>
                <a:t>stat + syst</a:t>
              </a:r>
            </a:p>
          </p:txBody>
        </p:sp>
        <p:grpSp>
          <p:nvGrpSpPr>
            <p:cNvPr id="25609" name="Group 14">
              <a:extLst>
                <a:ext uri="{FF2B5EF4-FFF2-40B4-BE49-F238E27FC236}">
                  <a16:creationId xmlns:a16="http://schemas.microsoft.com/office/drawing/2014/main" id="{580CC2DD-2636-9FA6-6AC0-FA91E7403C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" y="4184"/>
              <a:ext cx="1000" cy="8"/>
              <a:chOff x="128" y="4184"/>
              <a:chExt cx="1000" cy="8"/>
            </a:xfrm>
          </p:grpSpPr>
          <p:sp>
            <p:nvSpPr>
              <p:cNvPr id="25610" name="Line 6">
                <a:extLst>
                  <a:ext uri="{FF2B5EF4-FFF2-40B4-BE49-F238E27FC236}">
                    <a16:creationId xmlns:a16="http://schemas.microsoft.com/office/drawing/2014/main" id="{62272CE1-AC06-C7B2-3E7C-C66117BD8D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" y="4184"/>
                <a:ext cx="208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1" name="Line 9">
                <a:extLst>
                  <a:ext uri="{FF2B5EF4-FFF2-40B4-BE49-F238E27FC236}">
                    <a16:creationId xmlns:a16="http://schemas.microsoft.com/office/drawing/2014/main" id="{48454D09-D8A2-B45F-96A9-56A89EBFC8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0" y="4192"/>
                <a:ext cx="208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4504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09" name="Picture 1">
            <a:extLst>
              <a:ext uri="{FF2B5EF4-FFF2-40B4-BE49-F238E27FC236}">
                <a16:creationId xmlns:a16="http://schemas.microsoft.com/office/drawing/2014/main" id="{873EEB90-8004-4741-B9F4-531ACE2B5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12" y="1511300"/>
            <a:ext cx="4708919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14AEE3-872F-284B-8BC4-C5696BED395E}"/>
              </a:ext>
            </a:extLst>
          </p:cNvPr>
          <p:cNvSpPr txBox="1"/>
          <p:nvPr/>
        </p:nvSpPr>
        <p:spPr>
          <a:xfrm>
            <a:off x="1498600" y="431800"/>
            <a:ext cx="586410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Sources of neutrinos: Nuclear Reactors</a:t>
            </a:r>
          </a:p>
        </p:txBody>
      </p:sp>
      <p:pic>
        <p:nvPicPr>
          <p:cNvPr id="324613" name="Picture 5" descr="Nuclear Reactor Technologies | Department of Energy">
            <a:hlinkClick r:id="rId3"/>
            <a:extLst>
              <a:ext uri="{FF2B5EF4-FFF2-40B4-BE49-F238E27FC236}">
                <a16:creationId xmlns:a16="http://schemas.microsoft.com/office/drawing/2014/main" id="{E61A2023-BF76-9E46-B897-DB45208CB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1593850"/>
            <a:ext cx="3155576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284A2E-EDE7-2E4F-A69F-B35F37C6CB94}"/>
              </a:ext>
            </a:extLst>
          </p:cNvPr>
          <p:cNvSpPr txBox="1"/>
          <p:nvPr/>
        </p:nvSpPr>
        <p:spPr>
          <a:xfrm>
            <a:off x="4572000" y="4787900"/>
            <a:ext cx="3898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If you can get close enough by far the most abundant source of neutrinos on Earth are commercial fission reactors.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551AB49-CF3C-D544-8FD0-63AF1FE70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2" y="3117765"/>
            <a:ext cx="3566160" cy="372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180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9839C8-C921-BF46-B61A-F5967CBDD090}"/>
              </a:ext>
            </a:extLst>
          </p:cNvPr>
          <p:cNvSpPr txBox="1"/>
          <p:nvPr/>
        </p:nvSpPr>
        <p:spPr>
          <a:xfrm>
            <a:off x="2032000" y="889000"/>
            <a:ext cx="466185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Other neutrino sources we talk about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1B80E-0FE0-5E4A-87AE-48449D5F5A68}"/>
              </a:ext>
            </a:extLst>
          </p:cNvPr>
          <p:cNvSpPr txBox="1"/>
          <p:nvPr/>
        </p:nvSpPr>
        <p:spPr>
          <a:xfrm>
            <a:off x="1574800" y="1981200"/>
            <a:ext cx="568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Particle and Nuclear Accelerators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Big Bang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The atmosphere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Extra Galactic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Point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Neutron-star mergers.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4259622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BA80F-E12E-7F4D-96D7-155FF7060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80" t="19635" r="8146" b="19634"/>
          <a:stretch/>
        </p:blipFill>
        <p:spPr>
          <a:xfrm>
            <a:off x="754375" y="1559560"/>
            <a:ext cx="7947871" cy="4389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D691AB-E12E-F645-9C5F-9A075572E640}"/>
              </a:ext>
            </a:extLst>
          </p:cNvPr>
          <p:cNvSpPr txBox="1"/>
          <p:nvPr/>
        </p:nvSpPr>
        <p:spPr>
          <a:xfrm>
            <a:off x="2057183" y="457200"/>
            <a:ext cx="4737194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Mixing matrix for three flavors</a:t>
            </a:r>
          </a:p>
        </p:txBody>
      </p:sp>
    </p:spTree>
    <p:extLst>
      <p:ext uri="{BB962C8B-B14F-4D97-AF65-F5344CB8AC3E}">
        <p14:creationId xmlns:p14="http://schemas.microsoft.com/office/powerpoint/2010/main" val="2539109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8CBB51-4C6C-6946-B14B-0146A790C6CE}"/>
              </a:ext>
            </a:extLst>
          </p:cNvPr>
          <p:cNvSpPr txBox="1"/>
          <p:nvPr/>
        </p:nvSpPr>
        <p:spPr>
          <a:xfrm>
            <a:off x="1663700" y="419100"/>
            <a:ext cx="5426486" cy="400110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omic Sans MS" panose="030F0902030302020204" pitchFamily="66" charset="0"/>
              </a:rPr>
              <a:t>Example: Oscillations in the two-flavor case</a:t>
            </a:r>
            <a:endParaRPr lang="en-US" sz="2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AACA2-A275-B049-ADAF-8960C7F48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3" b="13904"/>
          <a:stretch/>
        </p:blipFill>
        <p:spPr>
          <a:xfrm>
            <a:off x="390648" y="1147155"/>
            <a:ext cx="8434854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59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F1C1C-80BF-8142-967D-B9CAB9BCE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4" t="14713" r="4453" b="13069"/>
          <a:stretch/>
        </p:blipFill>
        <p:spPr>
          <a:xfrm>
            <a:off x="441955" y="878840"/>
            <a:ext cx="834389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61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53572-7DDC-F6DB-E15F-CAEE4453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FAAB42-9F3D-39A9-A3A0-6C9A3C575F20}"/>
              </a:ext>
            </a:extLst>
          </p:cNvPr>
          <p:cNvSpPr txBox="1"/>
          <p:nvPr/>
        </p:nvSpPr>
        <p:spPr>
          <a:xfrm>
            <a:off x="712519" y="498769"/>
            <a:ext cx="7659585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Inside the Sun neutrinos travel through dense matter and interact with a “mean-field” created by the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88D3C1A-8B34-1D31-3E0D-F4D876074A42}"/>
                  </a:ext>
                </a:extLst>
              </p:cNvPr>
              <p:cNvSpPr/>
              <p:nvPr/>
            </p:nvSpPr>
            <p:spPr>
              <a:xfrm>
                <a:off x="2808514" y="1429463"/>
                <a:ext cx="5242955" cy="7280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m:rPr>
                          <m:nor/>
                        </m:rPr>
                        <a:rPr lang="en-US" sz="2000" dirty="0">
                          <a:solidFill>
                            <a:srgbClr val="FF0000"/>
                          </a:solidFill>
                        </a:rPr>
                        <m:t> 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24E587A-E7DC-D04D-8E12-01BD5E135E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514" y="1429463"/>
                <a:ext cx="5242955" cy="728084"/>
              </a:xfrm>
              <a:prstGeom prst="rect">
                <a:avLst/>
              </a:prstGeom>
              <a:blipFill>
                <a:blip r:embed="rId2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3EDE098-7E32-F287-91F9-D4BD7382935F}"/>
                  </a:ext>
                </a:extLst>
              </p:cNvPr>
              <p:cNvSpPr txBox="1"/>
              <p:nvPr/>
            </p:nvSpPr>
            <p:spPr>
              <a:xfrm>
                <a:off x="3265714" y="2541320"/>
                <a:ext cx="4327660" cy="46820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00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𝑒𝐿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m:rPr>
                          <m:nor/>
                        </m:rP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m:t> 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382D7B6-2121-2046-97F7-8D04451E7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14" y="2541320"/>
                <a:ext cx="4327660" cy="468205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0439FF-CBEB-D490-5724-E5AEA94C919F}"/>
                  </a:ext>
                </a:extLst>
              </p:cNvPr>
              <p:cNvSpPr txBox="1"/>
              <p:nvPr/>
            </p:nvSpPr>
            <p:spPr>
              <a:xfrm>
                <a:off x="3788230" y="3372589"/>
                <a:ext cx="4514441" cy="468205"/>
              </a:xfrm>
              <a:prstGeom prst="rect">
                <a:avLst/>
              </a:prstGeom>
              <a:solidFill>
                <a:srgbClr val="FFFF66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m:rPr>
                          <m:nor/>
                        </m:rPr>
                        <a:rPr lang="en-US" sz="2000" dirty="0">
                          <a:solidFill>
                            <a:srgbClr val="FF0000"/>
                          </a:solidFill>
                        </a:rPr>
                        <m:t> 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3915C1-86E3-684A-917B-8AE32615C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230" y="3372589"/>
                <a:ext cx="4514441" cy="468205"/>
              </a:xfrm>
              <a:prstGeom prst="rect">
                <a:avLst/>
              </a:prstGeom>
              <a:blipFill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5B148A8-EF21-3803-2CED-18D2B1565210}"/>
              </a:ext>
            </a:extLst>
          </p:cNvPr>
          <p:cNvSpPr txBox="1"/>
          <p:nvPr/>
        </p:nvSpPr>
        <p:spPr>
          <a:xfrm>
            <a:off x="1258783" y="1603169"/>
            <a:ext cx="891591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Recall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F657F-3E99-F645-36A1-73A318958C64}"/>
              </a:ext>
            </a:extLst>
          </p:cNvPr>
          <p:cNvSpPr txBox="1"/>
          <p:nvPr/>
        </p:nvSpPr>
        <p:spPr>
          <a:xfrm>
            <a:off x="1021278" y="2600699"/>
            <a:ext cx="145264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Rewrite 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516C7C-5C9B-6FA9-6F99-32008C902234}"/>
              </a:ext>
            </a:extLst>
          </p:cNvPr>
          <p:cNvSpPr txBox="1"/>
          <p:nvPr/>
        </p:nvSpPr>
        <p:spPr>
          <a:xfrm>
            <a:off x="190005" y="3408218"/>
            <a:ext cx="3449983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Apply </a:t>
            </a:r>
            <a:r>
              <a:rPr lang="en-US" sz="2000" dirty="0" err="1">
                <a:latin typeface="Comic Sans MS" panose="030F0902030302020204" pitchFamily="66" charset="0"/>
              </a:rPr>
              <a:t>Fierz</a:t>
            </a:r>
            <a:r>
              <a:rPr lang="en-US" sz="2000" dirty="0">
                <a:latin typeface="Comic Sans MS" panose="030F0902030302020204" pitchFamily="66" charset="0"/>
              </a:rPr>
              <a:t>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404583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BDA3B-6A0C-5437-A736-C710B0B44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FE8F7A-9BF0-AE81-D907-AEB4B9D6B483}"/>
              </a:ext>
            </a:extLst>
          </p:cNvPr>
          <p:cNvSpPr txBox="1"/>
          <p:nvPr/>
        </p:nvSpPr>
        <p:spPr>
          <a:xfrm>
            <a:off x="712519" y="498769"/>
            <a:ext cx="7659585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Inside the Sun neutrinos travel through dense matter and interact with a “mean-field” created by the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1B9C96C-1792-A04F-F4C9-E46E92859D65}"/>
                  </a:ext>
                </a:extLst>
              </p:cNvPr>
              <p:cNvSpPr/>
              <p:nvPr/>
            </p:nvSpPr>
            <p:spPr>
              <a:xfrm>
                <a:off x="2808514" y="1429463"/>
                <a:ext cx="5242955" cy="7280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m:rPr>
                          <m:nor/>
                        </m:rPr>
                        <a:rPr lang="en-US" sz="2000" dirty="0">
                          <a:solidFill>
                            <a:srgbClr val="FF0000"/>
                          </a:solidFill>
                        </a:rPr>
                        <m:t> 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1B9C96C-1792-A04F-F4C9-E46E92859D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514" y="1429463"/>
                <a:ext cx="5242955" cy="728084"/>
              </a:xfrm>
              <a:prstGeom prst="rect">
                <a:avLst/>
              </a:prstGeom>
              <a:blipFill>
                <a:blip r:embed="rId2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5DECF1E-794C-13D2-5AAC-9A21A3CA6BA4}"/>
                  </a:ext>
                </a:extLst>
              </p:cNvPr>
              <p:cNvSpPr txBox="1"/>
              <p:nvPr/>
            </p:nvSpPr>
            <p:spPr>
              <a:xfrm>
                <a:off x="3265714" y="2541320"/>
                <a:ext cx="4327660" cy="46820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00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𝑒𝐿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m:rPr>
                          <m:nor/>
                        </m:rP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m:t> 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5DECF1E-794C-13D2-5AAC-9A21A3CA6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14" y="2541320"/>
                <a:ext cx="4327660" cy="468205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0B788F-0E57-F2A2-4658-21A4C18ECE19}"/>
                  </a:ext>
                </a:extLst>
              </p:cNvPr>
              <p:cNvSpPr txBox="1"/>
              <p:nvPr/>
            </p:nvSpPr>
            <p:spPr>
              <a:xfrm>
                <a:off x="3788230" y="3372589"/>
                <a:ext cx="4514441" cy="468205"/>
              </a:xfrm>
              <a:prstGeom prst="rect">
                <a:avLst/>
              </a:prstGeom>
              <a:solidFill>
                <a:srgbClr val="FFFF66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m:rPr>
                          <m:nor/>
                        </m:rPr>
                        <a:rPr lang="en-US" sz="2000" dirty="0">
                          <a:solidFill>
                            <a:srgbClr val="FF0000"/>
                          </a:solidFill>
                        </a:rPr>
                        <m:t> 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0B788F-0E57-F2A2-4658-21A4C18EC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230" y="3372589"/>
                <a:ext cx="4514441" cy="468205"/>
              </a:xfrm>
              <a:prstGeom prst="rect">
                <a:avLst/>
              </a:prstGeom>
              <a:blipFill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52D148-D64E-4A47-3512-3B7D77575D06}"/>
                  </a:ext>
                </a:extLst>
              </p:cNvPr>
              <p:cNvSpPr txBox="1"/>
              <p:nvPr/>
            </p:nvSpPr>
            <p:spPr>
              <a:xfrm>
                <a:off x="3942607" y="4085111"/>
                <a:ext cx="4410695" cy="46820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00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52D148-D64E-4A47-3512-3B7D77575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607" y="4085111"/>
                <a:ext cx="4410695" cy="468205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13CD20-3A5C-DDED-22C4-D223637A6300}"/>
                  </a:ext>
                </a:extLst>
              </p:cNvPr>
              <p:cNvSpPr txBox="1"/>
              <p:nvPr/>
            </p:nvSpPr>
            <p:spPr>
              <a:xfrm>
                <a:off x="1603165" y="5913912"/>
                <a:ext cx="1524648" cy="43685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13CD20-3A5C-DDED-22C4-D223637A6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165" y="5913912"/>
                <a:ext cx="1524648" cy="436851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BE63FB-2663-2F7D-86DC-8B44D306D9C4}"/>
                  </a:ext>
                </a:extLst>
              </p:cNvPr>
              <p:cNvSpPr txBox="1"/>
              <p:nvPr/>
            </p:nvSpPr>
            <p:spPr>
              <a:xfrm>
                <a:off x="1584730" y="5106390"/>
                <a:ext cx="1561518" cy="436851"/>
              </a:xfrm>
              <a:prstGeom prst="rect">
                <a:avLst/>
              </a:prstGeom>
              <a:solidFill>
                <a:srgbClr val="FFFF66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BE63FB-2663-2F7D-86DC-8B44D306D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730" y="5106390"/>
                <a:ext cx="1561518" cy="436851"/>
              </a:xfrm>
              <a:prstGeom prst="rect">
                <a:avLst/>
              </a:prstGeom>
              <a:blipFill>
                <a:blip r:embed="rId7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095DBCF-7E2F-30E6-B8BB-139E74284983}"/>
              </a:ext>
            </a:extLst>
          </p:cNvPr>
          <p:cNvSpPr txBox="1"/>
          <p:nvPr/>
        </p:nvSpPr>
        <p:spPr>
          <a:xfrm>
            <a:off x="1258783" y="1603169"/>
            <a:ext cx="891591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Recall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73350-A9DA-0A71-5813-922EC00B0872}"/>
              </a:ext>
            </a:extLst>
          </p:cNvPr>
          <p:cNvSpPr txBox="1"/>
          <p:nvPr/>
        </p:nvSpPr>
        <p:spPr>
          <a:xfrm>
            <a:off x="1021278" y="2600699"/>
            <a:ext cx="145264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Rewrite 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4D664E-8F14-AE54-C751-52097E20EB43}"/>
              </a:ext>
            </a:extLst>
          </p:cNvPr>
          <p:cNvSpPr txBox="1"/>
          <p:nvPr/>
        </p:nvSpPr>
        <p:spPr>
          <a:xfrm>
            <a:off x="190005" y="3408218"/>
            <a:ext cx="3449983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Apply </a:t>
            </a:r>
            <a:r>
              <a:rPr lang="en-US" sz="2000" dirty="0" err="1">
                <a:latin typeface="Comic Sans MS" panose="030F0902030302020204" pitchFamily="66" charset="0"/>
              </a:rPr>
              <a:t>Fierz</a:t>
            </a:r>
            <a:r>
              <a:rPr lang="en-US" sz="2000" dirty="0">
                <a:latin typeface="Comic Sans MS" panose="030F0902030302020204" pitchFamily="66" charset="0"/>
              </a:rPr>
              <a:t> transformation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DB1A54-621A-A60A-1547-D0C713070A06}"/>
              </a:ext>
            </a:extLst>
          </p:cNvPr>
          <p:cNvSpPr txBox="1"/>
          <p:nvPr/>
        </p:nvSpPr>
        <p:spPr>
          <a:xfrm>
            <a:off x="142506" y="4132613"/>
            <a:ext cx="3700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Average over the background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7F7530-587D-37E3-028F-06E5DAC6849A}"/>
              </a:ext>
            </a:extLst>
          </p:cNvPr>
          <p:cNvSpPr txBox="1"/>
          <p:nvPr/>
        </p:nvSpPr>
        <p:spPr>
          <a:xfrm>
            <a:off x="3479469" y="5106390"/>
            <a:ext cx="4406976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A scalar describing the background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5C57A-B7C7-7B0B-98AE-CFE72BF5BE09}"/>
              </a:ext>
            </a:extLst>
          </p:cNvPr>
          <p:cNvSpPr txBox="1"/>
          <p:nvPr/>
        </p:nvSpPr>
        <p:spPr>
          <a:xfrm>
            <a:off x="3384469" y="5961413"/>
            <a:ext cx="4469493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A vector describing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678156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A088A-09FC-0059-AC6D-02D0A9FF8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CA1DEB2-B1A5-AD6D-F572-C253413DB6DF}"/>
                  </a:ext>
                </a:extLst>
              </p:cNvPr>
              <p:cNvSpPr/>
              <p:nvPr/>
            </p:nvSpPr>
            <p:spPr>
              <a:xfrm>
                <a:off x="1442403" y="781508"/>
                <a:ext cx="1792991" cy="50577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789AC-623C-3C4F-9BDD-4ED3C0EA4B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403" y="781508"/>
                <a:ext cx="1792991" cy="505779"/>
              </a:xfrm>
              <a:prstGeom prst="rect">
                <a:avLst/>
              </a:prstGeom>
              <a:blipFill>
                <a:blip r:embed="rId2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E111EDC-4163-08DE-005F-C7FE5EB10AF3}"/>
              </a:ext>
            </a:extLst>
          </p:cNvPr>
          <p:cNvSpPr txBox="1"/>
          <p:nvPr/>
        </p:nvSpPr>
        <p:spPr>
          <a:xfrm>
            <a:off x="3883231" y="676902"/>
            <a:ext cx="385399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A three-vector describing the background in bulk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8DF5E3-02C6-4B3D-6443-3B0467EFACBD}"/>
              </a:ext>
            </a:extLst>
          </p:cNvPr>
          <p:cNvSpPr txBox="1"/>
          <p:nvPr/>
        </p:nvSpPr>
        <p:spPr>
          <a:xfrm>
            <a:off x="332511" y="1769425"/>
            <a:ext cx="8562109" cy="92333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If the background is static, i.e. no net velocity or currents (both vectors) or there is no strong magnetic field causing a net polarization (also a vector), this term must vanish upon averaging!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7067AB-720F-0BC3-579B-0DB08EEA4B67}"/>
                  </a:ext>
                </a:extLst>
              </p:cNvPr>
              <p:cNvSpPr txBox="1"/>
              <p:nvPr/>
            </p:nvSpPr>
            <p:spPr>
              <a:xfrm>
                <a:off x="1275796" y="3179622"/>
                <a:ext cx="3956083" cy="6148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498BD2-F2C8-6A44-ACF2-A8DA79094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796" y="3179622"/>
                <a:ext cx="3956083" cy="614848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6">
            <a:extLst>
              <a:ext uri="{FF2B5EF4-FFF2-40B4-BE49-F238E27FC236}">
                <a16:creationId xmlns:a16="http://schemas.microsoft.com/office/drawing/2014/main" id="{B6C9BCC8-69A0-DF9A-C454-4429486BA93B}"/>
              </a:ext>
            </a:extLst>
          </p:cNvPr>
          <p:cNvSpPr/>
          <p:nvPr/>
        </p:nvSpPr>
        <p:spPr>
          <a:xfrm>
            <a:off x="5569527" y="3053597"/>
            <a:ext cx="3017520" cy="914400"/>
          </a:xfrm>
          <a:prstGeom prst="wedgeEllipseCallout">
            <a:avLst>
              <a:gd name="adj1" fmla="val -69239"/>
              <a:gd name="adj2" fmla="val 19643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Only left-handed electrons participate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1C6B03D-4F3A-EEF2-4A7A-EF431EDDEE3A}"/>
                  </a:ext>
                </a:extLst>
              </p:cNvPr>
              <p:cNvSpPr/>
              <p:nvPr/>
            </p:nvSpPr>
            <p:spPr>
              <a:xfrm>
                <a:off x="4385467" y="4389350"/>
                <a:ext cx="3838423" cy="534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40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sz="24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1ABFFC3-1EE4-0346-A90D-BA8D64801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467" y="4389350"/>
                <a:ext cx="3838423" cy="534826"/>
              </a:xfrm>
              <a:prstGeom prst="rect">
                <a:avLst/>
              </a:prstGeom>
              <a:blipFill>
                <a:blip r:embed="rId4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F760339-1B9D-5CC1-61F9-D5F36C08A2FB}"/>
              </a:ext>
            </a:extLst>
          </p:cNvPr>
          <p:cNvSpPr txBox="1"/>
          <p:nvPr/>
        </p:nvSpPr>
        <p:spPr>
          <a:xfrm>
            <a:off x="665026" y="4298874"/>
            <a:ext cx="321820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Hence effective neutrino </a:t>
            </a:r>
            <a:r>
              <a:rPr lang="en-US" sz="2000" dirty="0" err="1">
                <a:solidFill>
                  <a:srgbClr val="002060"/>
                </a:solidFill>
                <a:latin typeface="Comic Sans MS" panose="030F0902030302020204" pitchFamily="66" charset="0"/>
              </a:rPr>
              <a:t>Lagrangian</a:t>
            </a: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 becomes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EB0AE7-BB39-597E-89C1-DE9E13AB5B2F}"/>
              </a:ext>
            </a:extLst>
          </p:cNvPr>
          <p:cNvSpPr txBox="1"/>
          <p:nvPr/>
        </p:nvSpPr>
        <p:spPr>
          <a:xfrm>
            <a:off x="332511" y="5320154"/>
            <a:ext cx="8455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Note: protons and neutrons contribute too. Proton contribution is small. In a more careful derivation considering W-boson, for a charge-neutral medium this result holds. Z-boson contributes the same amount for all three flavors and becomes proportional to neutron density for such a medium. </a:t>
            </a:r>
          </a:p>
        </p:txBody>
      </p:sp>
    </p:spTree>
    <p:extLst>
      <p:ext uri="{BB962C8B-B14F-4D97-AF65-F5344CB8AC3E}">
        <p14:creationId xmlns:p14="http://schemas.microsoft.com/office/powerpoint/2010/main" val="2162688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D1A8D-A2C4-D356-D559-8294B01FB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5A86DBE-66F1-B9CF-3235-6833BA9EA050}"/>
                  </a:ext>
                </a:extLst>
              </p:cNvPr>
              <p:cNvSpPr txBox="1"/>
              <p:nvPr/>
            </p:nvSpPr>
            <p:spPr>
              <a:xfrm>
                <a:off x="860965" y="611579"/>
                <a:ext cx="7548798" cy="5487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d>
                      <m:d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d>
                      <m:d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sz="2000" b="0" i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2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C5DFA2-E44D-6C4A-8ADC-6E5466DE8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65" y="611579"/>
                <a:ext cx="7548798" cy="548740"/>
              </a:xfrm>
              <a:prstGeom prst="rect">
                <a:avLst/>
              </a:prstGeom>
              <a:blipFill>
                <a:blip r:embed="rId2"/>
                <a:stretch>
                  <a:fillRect l="-1174" r="-168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08ECF0-4B30-2EF9-7AA4-315C5967005E}"/>
                  </a:ext>
                </a:extLst>
              </p:cNvPr>
              <p:cNvSpPr txBox="1"/>
              <p:nvPr/>
            </p:nvSpPr>
            <p:spPr>
              <a:xfrm>
                <a:off x="391886" y="1793174"/>
                <a:ext cx="8300852" cy="120032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Note that maximum conversion between two flavor states occurs when B = cos 2</a:t>
                </a:r>
                <a:r>
                  <a:rPr lang="en-US" dirty="0">
                    <a:solidFill>
                      <a:srgbClr val="002060"/>
                    </a:solidFill>
                    <a:latin typeface="Symbol" pitchFamily="2" charset="2"/>
                  </a:rPr>
                  <a:t>q. </a:t>
                </a:r>
                <a:r>
                  <a:rPr lang="en-US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This is called </a:t>
                </a:r>
                <a:r>
                  <a:rPr lang="en-US" dirty="0" err="1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Mikheyev</a:t>
                </a:r>
                <a:r>
                  <a:rPr lang="en-US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, </a:t>
                </a:r>
                <a:r>
                  <a:rPr lang="en-US" dirty="0" err="1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Smirnow</a:t>
                </a:r>
                <a:r>
                  <a:rPr lang="en-US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, Wolfenstein (MSW) resonance. The resonance width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/4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 . This is an example of the phenomenon known as Landau-Zener level crossing in quantum mechanics.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2E4065B-15BC-4B48-84B9-A3AD8FFA1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86" y="1793174"/>
                <a:ext cx="8300852" cy="1200329"/>
              </a:xfrm>
              <a:prstGeom prst="rect">
                <a:avLst/>
              </a:prstGeom>
              <a:blipFill>
                <a:blip r:embed="rId3"/>
                <a:stretch>
                  <a:fillRect t="-2105" r="-305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eft Arrow 17">
            <a:extLst>
              <a:ext uri="{FF2B5EF4-FFF2-40B4-BE49-F238E27FC236}">
                <a16:creationId xmlns:a16="http://schemas.microsoft.com/office/drawing/2014/main" id="{FA64AEBA-2084-BA55-07D9-F80DAB58E84D}"/>
              </a:ext>
            </a:extLst>
          </p:cNvPr>
          <p:cNvSpPr/>
          <p:nvPr/>
        </p:nvSpPr>
        <p:spPr>
          <a:xfrm>
            <a:off x="7232076" y="6293923"/>
            <a:ext cx="978408" cy="182880"/>
          </a:xfrm>
          <a:prstGeom prst="lef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D6E2C8-E621-7A6A-6044-1DB863B6F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445" y="3150276"/>
            <a:ext cx="5285231" cy="310896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B5A553-40B1-4FCA-A30E-AE04F2EB10AB}"/>
              </a:ext>
            </a:extLst>
          </p:cNvPr>
          <p:cNvCxnSpPr/>
          <p:nvPr/>
        </p:nvCxnSpPr>
        <p:spPr>
          <a:xfrm flipV="1">
            <a:off x="4465118" y="3209663"/>
            <a:ext cx="0" cy="274320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7ADAD1-BC80-C0B1-FDFD-FFAD37BF99D5}"/>
              </a:ext>
            </a:extLst>
          </p:cNvPr>
          <p:cNvCxnSpPr/>
          <p:nvPr/>
        </p:nvCxnSpPr>
        <p:spPr>
          <a:xfrm flipV="1">
            <a:off x="6553191" y="3219563"/>
            <a:ext cx="0" cy="274320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677887-DDE9-62D4-D585-6D0B4B31D565}"/>
                  </a:ext>
                </a:extLst>
              </p:cNvPr>
              <p:cNvSpPr txBox="1"/>
              <p:nvPr/>
            </p:nvSpPr>
            <p:spPr>
              <a:xfrm>
                <a:off x="8146475" y="6187043"/>
                <a:ext cx="492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2757AB8-2022-4144-ACA9-486E16214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6475" y="6187043"/>
                <a:ext cx="49269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21D024C-F515-4B74-5A8A-A22FAE35A6EE}"/>
              </a:ext>
            </a:extLst>
          </p:cNvPr>
          <p:cNvCxnSpPr/>
          <p:nvPr/>
        </p:nvCxnSpPr>
        <p:spPr>
          <a:xfrm flipV="1">
            <a:off x="5553689" y="3229463"/>
            <a:ext cx="0" cy="274320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ular Callout 26">
                <a:extLst>
                  <a:ext uri="{FF2B5EF4-FFF2-40B4-BE49-F238E27FC236}">
                    <a16:creationId xmlns:a16="http://schemas.microsoft.com/office/drawing/2014/main" id="{11443C98-4032-D1BF-8F7F-3A4DFD5A1983}"/>
                  </a:ext>
                </a:extLst>
              </p:cNvPr>
              <p:cNvSpPr/>
              <p:nvPr/>
            </p:nvSpPr>
            <p:spPr>
              <a:xfrm>
                <a:off x="4946074" y="6198919"/>
                <a:ext cx="1371600" cy="365760"/>
              </a:xfrm>
              <a:prstGeom prst="wedgeRectCallout">
                <a:avLst>
                  <a:gd name="adj1" fmla="val -5249"/>
                  <a:gd name="adj2" fmla="val -112825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ular Callout 26">
                <a:extLst>
                  <a:ext uri="{FF2B5EF4-FFF2-40B4-BE49-F238E27FC236}">
                    <a16:creationId xmlns:a16="http://schemas.microsoft.com/office/drawing/2014/main" id="{18CE4F7F-1A26-544A-9D68-0FF3A3ACDD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074" y="6198919"/>
                <a:ext cx="1371600" cy="365760"/>
              </a:xfrm>
              <a:prstGeom prst="wedgeRectCallout">
                <a:avLst>
                  <a:gd name="adj1" fmla="val -5249"/>
                  <a:gd name="adj2" fmla="val -112825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11684E7-58E5-2015-FC4C-579C94EB9A7F}"/>
                  </a:ext>
                </a:extLst>
              </p:cNvPr>
              <p:cNvSpPr txBox="1"/>
              <p:nvPr/>
            </p:nvSpPr>
            <p:spPr>
              <a:xfrm>
                <a:off x="1561606" y="4340430"/>
                <a:ext cx="126605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D76BD5-5F56-1044-9A02-D7AFD820B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606" y="4340430"/>
                <a:ext cx="1266052" cy="307777"/>
              </a:xfrm>
              <a:prstGeom prst="rect">
                <a:avLst/>
              </a:prstGeom>
              <a:blipFill>
                <a:blip r:embed="rId7"/>
                <a:stretch>
                  <a:fillRect l="-2970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Left-Right Arrow 28">
            <a:extLst>
              <a:ext uri="{FF2B5EF4-FFF2-40B4-BE49-F238E27FC236}">
                <a16:creationId xmlns:a16="http://schemas.microsoft.com/office/drawing/2014/main" id="{A219892F-593A-4C73-7175-F20F84866772}"/>
              </a:ext>
            </a:extLst>
          </p:cNvPr>
          <p:cNvSpPr/>
          <p:nvPr/>
        </p:nvSpPr>
        <p:spPr>
          <a:xfrm>
            <a:off x="4453247" y="5309191"/>
            <a:ext cx="1097280" cy="18288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ACA6CA-DAD5-2D22-F3F3-201DD73C6E69}"/>
              </a:ext>
            </a:extLst>
          </p:cNvPr>
          <p:cNvSpPr txBox="1"/>
          <p:nvPr/>
        </p:nvSpPr>
        <p:spPr>
          <a:xfrm>
            <a:off x="4797624" y="4963885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G/2</a:t>
            </a:r>
          </a:p>
        </p:txBody>
      </p:sp>
    </p:spTree>
    <p:extLst>
      <p:ext uri="{BB962C8B-B14F-4D97-AF65-F5344CB8AC3E}">
        <p14:creationId xmlns:p14="http://schemas.microsoft.com/office/powerpoint/2010/main" val="2278045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657600" y="152400"/>
            <a:ext cx="4648200" cy="990600"/>
          </a:xfrm>
          <a:noFill/>
          <a:ln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32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Atmospheric Neutrinos</a:t>
            </a:r>
            <a:endParaRPr lang="en-US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2466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1295400"/>
            <a:ext cx="4205287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1700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0"/>
            <a:ext cx="260032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41701" name="Picture 1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3657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698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74638" y="266700"/>
            <a:ext cx="8412162" cy="571500"/>
          </a:xfrm>
          <a:solidFill>
            <a:srgbClr val="FFFF99"/>
          </a:solidFill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>
            <a:normAutofit fontScale="90000"/>
          </a:bodyPr>
          <a:lstStyle/>
          <a:p>
            <a:pPr>
              <a:defRPr/>
            </a:pPr>
            <a:r>
              <a:rPr lang="en-US" sz="3200">
                <a:solidFill>
                  <a:srgbClr val="FF0000"/>
                </a:solidFill>
                <a:latin typeface="Comic Sans MS" charset="0"/>
              </a:rPr>
              <a:t>Measuring </a:t>
            </a:r>
            <a:r>
              <a:rPr lang="en-US" sz="3200">
                <a:solidFill>
                  <a:srgbClr val="FF0000"/>
                </a:solidFill>
                <a:latin typeface="Comic Sans MS" charset="0"/>
                <a:sym typeface="Symbol" charset="0"/>
              </a:rPr>
              <a:t></a:t>
            </a:r>
            <a:r>
              <a:rPr lang="en-US" sz="3200" baseline="-25000">
                <a:solidFill>
                  <a:srgbClr val="FF0000"/>
                </a:solidFill>
                <a:latin typeface="Comic Sans MS" charset="0"/>
              </a:rPr>
              <a:t>13</a:t>
            </a:r>
            <a:r>
              <a:rPr lang="en-US" sz="3200">
                <a:solidFill>
                  <a:srgbClr val="FF0000"/>
                </a:solidFill>
                <a:latin typeface="Comic Sans MS" charset="0"/>
              </a:rPr>
              <a:t> with Reactor Antineutrinos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3663" y="5121275"/>
            <a:ext cx="9794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  <a:latin typeface="Helvetica" charset="0"/>
              </a:rPr>
              <a:t>~1-1.8 km</a:t>
            </a:r>
            <a:endParaRPr lang="en-US" sz="1600" i="1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247775" y="5511800"/>
            <a:ext cx="871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  <a:latin typeface="Helvetica" charset="0"/>
              </a:rPr>
              <a:t>&gt; 0.1 km</a:t>
            </a:r>
            <a:endParaRPr lang="en-US" sz="1600" i="1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H="1" flipV="1">
            <a:off x="846138" y="4911725"/>
            <a:ext cx="984250" cy="4127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05477" name="Object 6"/>
          <p:cNvGraphicFramePr>
            <a:graphicFrameLocks noChangeAspect="1"/>
          </p:cNvGraphicFramePr>
          <p:nvPr/>
        </p:nvGraphicFramePr>
        <p:xfrm>
          <a:off x="2971800" y="1282700"/>
          <a:ext cx="5557838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97300" imgH="685800" progId="Equation.3">
                  <p:embed/>
                </p:oleObj>
              </mc:Choice>
              <mc:Fallback>
                <p:oleObj name="Equation" r:id="rId3" imgW="3797300" imgH="685800" progId="Equation.3">
                  <p:embed/>
                  <p:pic>
                    <p:nvPicPr>
                      <p:cNvPr id="10547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282700"/>
                        <a:ext cx="5557838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5748338" y="3429000"/>
            <a:ext cx="19050" cy="244792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05479" name="Group 8"/>
          <p:cNvGrpSpPr>
            <a:grpSpLocks/>
          </p:cNvGrpSpPr>
          <p:nvPr/>
        </p:nvGrpSpPr>
        <p:grpSpPr bwMode="auto">
          <a:xfrm>
            <a:off x="5927725" y="3284538"/>
            <a:ext cx="403225" cy="328612"/>
            <a:chOff x="4270" y="1797"/>
            <a:chExt cx="254" cy="207"/>
          </a:xfrm>
        </p:grpSpPr>
        <p:sp>
          <p:nvSpPr>
            <p:cNvPr id="25609" name="Text Box 9"/>
            <p:cNvSpPr txBox="1">
              <a:spLocks noChangeArrowheads="1"/>
            </p:cNvSpPr>
            <p:nvPr/>
          </p:nvSpPr>
          <p:spPr bwMode="auto">
            <a:xfrm>
              <a:off x="4270" y="1797"/>
              <a:ext cx="25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latin typeface="Symbol" charset="0"/>
                  <a:sym typeface="Symbol" charset="0"/>
                </a:rPr>
                <a:t></a:t>
              </a:r>
              <a:r>
                <a:rPr lang="en-US" sz="1400" b="1" baseline="-25000"/>
                <a:t>13</a:t>
              </a:r>
              <a:endParaRPr lang="en-US" b="1" i="1">
                <a:latin typeface="Helvetica" charset="0"/>
              </a:endParaRPr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>
              <a:off x="4493" y="1805"/>
              <a:ext cx="0" cy="1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981200"/>
            <a:ext cx="49530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7035800" y="2365375"/>
            <a:ext cx="2349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0000FF"/>
                </a:solidFill>
              </a:rPr>
              <a:t>Large-amplitude</a:t>
            </a:r>
          </a:p>
          <a:p>
            <a:pPr>
              <a:defRPr/>
            </a:pPr>
            <a:r>
              <a:rPr lang="en-US" sz="1600">
                <a:solidFill>
                  <a:srgbClr val="0000FF"/>
                </a:solidFill>
              </a:rPr>
              <a:t>oscillation due to </a:t>
            </a:r>
            <a:r>
              <a:rPr lang="en-US" sz="1600">
                <a:solidFill>
                  <a:srgbClr val="0000FF"/>
                </a:solidFill>
                <a:latin typeface="Symbol" charset="0"/>
                <a:sym typeface="Symbol" charset="0"/>
              </a:rPr>
              <a:t></a:t>
            </a:r>
            <a:r>
              <a:rPr lang="en-US" sz="1600" baseline="-25000">
                <a:solidFill>
                  <a:srgbClr val="0000FF"/>
                </a:solidFill>
              </a:rPr>
              <a:t>12</a:t>
            </a:r>
            <a:endParaRPr lang="en-US" sz="1800" baseline="-25000">
              <a:solidFill>
                <a:srgbClr val="0000FF"/>
              </a:solidFill>
            </a:endParaRP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4343400" y="2349500"/>
            <a:ext cx="2743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006708"/>
                </a:solidFill>
              </a:rPr>
              <a:t>Small-amplitude oscillation due to </a:t>
            </a:r>
            <a:r>
              <a:rPr lang="en-US" sz="1600">
                <a:solidFill>
                  <a:srgbClr val="006708"/>
                </a:solidFill>
                <a:latin typeface="Symbol" charset="0"/>
                <a:sym typeface="Symbol" charset="0"/>
              </a:rPr>
              <a:t></a:t>
            </a:r>
            <a:r>
              <a:rPr lang="en-US" sz="1600" baseline="-25000">
                <a:solidFill>
                  <a:srgbClr val="006708"/>
                </a:solidFill>
              </a:rPr>
              <a:t>13</a:t>
            </a:r>
            <a:r>
              <a:rPr lang="en-US" sz="1600">
                <a:solidFill>
                  <a:srgbClr val="006708"/>
                </a:solidFill>
              </a:rPr>
              <a:t> integrated over E</a:t>
            </a: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H="1">
            <a:off x="6370638" y="3632200"/>
            <a:ext cx="19050" cy="229552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05484" name="Group 15"/>
          <p:cNvGrpSpPr>
            <a:grpSpLocks/>
          </p:cNvGrpSpPr>
          <p:nvPr/>
        </p:nvGrpSpPr>
        <p:grpSpPr bwMode="auto">
          <a:xfrm>
            <a:off x="5546725" y="4098925"/>
            <a:ext cx="1265238" cy="342900"/>
            <a:chOff x="3494" y="2582"/>
            <a:chExt cx="797" cy="216"/>
          </a:xfrm>
        </p:grpSpPr>
        <p:grpSp>
          <p:nvGrpSpPr>
            <p:cNvPr id="105489" name="Group 16"/>
            <p:cNvGrpSpPr>
              <a:grpSpLocks/>
            </p:cNvGrpSpPr>
            <p:nvPr/>
          </p:nvGrpSpPr>
          <p:grpSpPr bwMode="auto">
            <a:xfrm>
              <a:off x="3574" y="2582"/>
              <a:ext cx="523" cy="170"/>
              <a:chOff x="3858" y="2182"/>
              <a:chExt cx="709" cy="170"/>
            </a:xfrm>
          </p:grpSpPr>
          <p:sp>
            <p:nvSpPr>
              <p:cNvPr id="25617" name="Line 17"/>
              <p:cNvSpPr>
                <a:spLocks noChangeShapeType="1"/>
              </p:cNvSpPr>
              <p:nvPr/>
            </p:nvSpPr>
            <p:spPr bwMode="auto">
              <a:xfrm>
                <a:off x="3910" y="2182"/>
                <a:ext cx="58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18" name="Text Box 18"/>
              <p:cNvSpPr txBox="1">
                <a:spLocks noChangeArrowheads="1"/>
              </p:cNvSpPr>
              <p:nvPr/>
            </p:nvSpPr>
            <p:spPr bwMode="auto">
              <a:xfrm>
                <a:off x="3858" y="2208"/>
                <a:ext cx="709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 sz="1400" b="1" baseline="-25000"/>
              </a:p>
            </p:txBody>
          </p:sp>
        </p:grpSp>
        <p:sp>
          <p:nvSpPr>
            <p:cNvPr id="25619" name="Text Box 19"/>
            <p:cNvSpPr txBox="1">
              <a:spLocks noChangeArrowheads="1"/>
            </p:cNvSpPr>
            <p:nvPr/>
          </p:nvSpPr>
          <p:spPr bwMode="auto">
            <a:xfrm>
              <a:off x="3494" y="2606"/>
              <a:ext cx="797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>
                  <a:latin typeface="Symbol" charset="0"/>
                  <a:sym typeface="Symbol" charset="0"/>
                </a:rPr>
                <a:t></a:t>
              </a:r>
              <a:r>
                <a:rPr lang="en-US" sz="1400"/>
                <a:t>m</a:t>
              </a:r>
              <a:r>
                <a:rPr lang="en-US" sz="1400" baseline="30000"/>
                <a:t>2</a:t>
              </a:r>
              <a:r>
                <a:rPr lang="en-US" sz="1400" b="1" baseline="-25000"/>
                <a:t>13</a:t>
              </a:r>
              <a:r>
                <a:rPr lang="en-US" sz="1400" b="1"/>
                <a:t>≈</a:t>
              </a:r>
              <a:r>
                <a:rPr lang="en-US" sz="1200" b="1" baseline="-25000"/>
                <a:t> </a:t>
              </a:r>
              <a:r>
                <a:rPr lang="en-US" sz="1400" b="1">
                  <a:latin typeface="Symbol" charset="0"/>
                  <a:sym typeface="Symbol" charset="0"/>
                </a:rPr>
                <a:t></a:t>
              </a:r>
              <a:r>
                <a:rPr lang="en-US" sz="1400"/>
                <a:t>m</a:t>
              </a:r>
              <a:r>
                <a:rPr lang="en-US" sz="1400" baseline="30000"/>
                <a:t>2</a:t>
              </a:r>
              <a:r>
                <a:rPr lang="en-US" sz="1400" b="1" baseline="-25000"/>
                <a:t>23</a:t>
              </a:r>
            </a:p>
          </p:txBody>
        </p:sp>
      </p:grp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5191125" y="5226050"/>
            <a:ext cx="9747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latin typeface="Helvetica" charset="0"/>
              </a:rPr>
              <a:t>detector 1</a:t>
            </a: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6207125" y="5213350"/>
            <a:ext cx="9747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latin typeface="Helvetica" charset="0"/>
              </a:rPr>
              <a:t>detector 2</a:t>
            </a:r>
          </a:p>
        </p:txBody>
      </p:sp>
      <p:sp>
        <p:nvSpPr>
          <p:cNvPr id="105487" name="Text Box 22"/>
          <p:cNvSpPr txBox="1">
            <a:spLocks noChangeArrowheads="1"/>
          </p:cNvSpPr>
          <p:nvPr/>
        </p:nvSpPr>
        <p:spPr bwMode="auto">
          <a:xfrm>
            <a:off x="228600" y="2590800"/>
            <a:ext cx="3657600" cy="39687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rgbClr val="000080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rgbClr val="000080"/>
                </a:solidFill>
                <a:latin typeface="Comic Sans MS" charset="0"/>
              </a:rPr>
              <a:t>Reactor neutrino energies are too low to produce muons. Hence this is an antineutrino disappearance experiment (also no matter effects).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>
                <a:solidFill>
                  <a:srgbClr val="000080"/>
                </a:solidFill>
                <a:latin typeface="Comic Sans MS" charset="0"/>
              </a:rPr>
              <a:t> Measure ratio(s) of interaction rates in two or more detectors to cancel systematic errors.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>
                <a:solidFill>
                  <a:srgbClr val="000080"/>
                </a:solidFill>
                <a:latin typeface="Comic Sans MS" charset="0"/>
              </a:rPr>
              <a:t> Those detectors will never be identical, hence one should try to control mass differences, detection efficiencies, etc. </a:t>
            </a:r>
          </a:p>
        </p:txBody>
      </p:sp>
      <p:sp>
        <p:nvSpPr>
          <p:cNvPr id="105488" name="Text Box 23"/>
          <p:cNvSpPr txBox="1">
            <a:spLocks noChangeArrowheads="1"/>
          </p:cNvSpPr>
          <p:nvPr/>
        </p:nvSpPr>
        <p:spPr bwMode="auto">
          <a:xfrm>
            <a:off x="457200" y="1143000"/>
            <a:ext cx="2438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80"/>
                </a:solidFill>
                <a:latin typeface="Comic Sans MS" charset="0"/>
              </a:rPr>
              <a:t>Double Chooz Daya Bay        RENO</a:t>
            </a:r>
          </a:p>
        </p:txBody>
      </p:sp>
    </p:spTree>
    <p:extLst>
      <p:ext uri="{BB962C8B-B14F-4D97-AF65-F5344CB8AC3E}">
        <p14:creationId xmlns:p14="http://schemas.microsoft.com/office/powerpoint/2010/main" val="1419321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14AEE3-872F-284B-8BC4-C5696BED395E}"/>
              </a:ext>
            </a:extLst>
          </p:cNvPr>
          <p:cNvSpPr txBox="1"/>
          <p:nvPr/>
        </p:nvSpPr>
        <p:spPr>
          <a:xfrm>
            <a:off x="4495800" y="520700"/>
            <a:ext cx="390523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Sources of neutrinos: Sun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0AE77-7BEA-D642-982C-9C1536215BB4}"/>
              </a:ext>
            </a:extLst>
          </p:cNvPr>
          <p:cNvSpPr txBox="1"/>
          <p:nvPr/>
        </p:nvSpPr>
        <p:spPr>
          <a:xfrm>
            <a:off x="876300" y="495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25634" name="Picture 2" descr="Image">
            <a:hlinkClick r:id="rId2"/>
            <a:extLst>
              <a:ext uri="{FF2B5EF4-FFF2-40B4-BE49-F238E27FC236}">
                <a16:creationId xmlns:a16="http://schemas.microsoft.com/office/drawing/2014/main" id="{87A8DF95-F8F2-EE48-9506-15E278B4D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594"/>
          <a:stretch/>
        </p:blipFill>
        <p:spPr bwMode="auto">
          <a:xfrm>
            <a:off x="4267200" y="4300556"/>
            <a:ext cx="445991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B1ED2E1-59BE-E54F-BA94-DF54D1582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09546"/>
            <a:ext cx="2377440" cy="317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D252B6-414F-0D4D-9B88-BDFB29E6B57A}"/>
              </a:ext>
            </a:extLst>
          </p:cNvPr>
          <p:cNvSpPr txBox="1"/>
          <p:nvPr/>
        </p:nvSpPr>
        <p:spPr>
          <a:xfrm>
            <a:off x="5969000" y="6350000"/>
            <a:ext cx="16770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Adopted from Lux Science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A81C8-BFD4-B646-9E5B-B9A001D78CA9}"/>
              </a:ext>
            </a:extLst>
          </p:cNvPr>
          <p:cNvSpPr txBox="1"/>
          <p:nvPr/>
        </p:nvSpPr>
        <p:spPr>
          <a:xfrm>
            <a:off x="4445001" y="1663700"/>
            <a:ext cx="3879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A minor league star (such as our Sun) produces neutrinos mainly through the reaction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24D032-9C21-8C4D-9F83-5B8467A2B920}"/>
                  </a:ext>
                </a:extLst>
              </p:cNvPr>
              <p:cNvSpPr txBox="1"/>
              <p:nvPr/>
            </p:nvSpPr>
            <p:spPr>
              <a:xfrm>
                <a:off x="5054600" y="2946400"/>
                <a:ext cx="24915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24D032-9C21-8C4D-9F83-5B8467A2B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600" y="2946400"/>
                <a:ext cx="2491516" cy="400110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solarcore_neutrino-vs-photon">
            <a:extLst>
              <a:ext uri="{FF2B5EF4-FFF2-40B4-BE49-F238E27FC236}">
                <a16:creationId xmlns:a16="http://schemas.microsoft.com/office/drawing/2014/main" id="{DD2296B3-B5F7-4440-B05A-A78DC74CC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3341688"/>
            <a:ext cx="3108960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054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1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9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1" y="5554379"/>
            <a:ext cx="1627630" cy="1271104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0732428"/>
              </p:ext>
            </p:extLst>
          </p:nvPr>
        </p:nvGraphicFramePr>
        <p:xfrm>
          <a:off x="651850" y="3924765"/>
          <a:ext cx="8001000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00500" imgH="787400" progId="Equation.3">
                  <p:embed/>
                </p:oleObj>
              </mc:Choice>
              <mc:Fallback>
                <p:oleObj name="Equation" r:id="rId3" imgW="4000500" imgH="7874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1850" y="3924765"/>
                        <a:ext cx="8001000" cy="157480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973" y="73255"/>
            <a:ext cx="6793992" cy="38406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22395" y="5999440"/>
            <a:ext cx="267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660066"/>
                </a:solidFill>
                <a:latin typeface="Comic Sans MS"/>
                <a:cs typeface="Comic Sans MS"/>
              </a:rPr>
              <a:t>PRL </a:t>
            </a:r>
            <a:r>
              <a:rPr lang="hu-HU" b="1" dirty="0">
                <a:solidFill>
                  <a:srgbClr val="660066"/>
                </a:solidFill>
                <a:latin typeface="Comic Sans MS"/>
                <a:cs typeface="Comic Sans MS"/>
              </a:rPr>
              <a:t>112</a:t>
            </a:r>
            <a:r>
              <a:rPr lang="hu-HU" dirty="0">
                <a:solidFill>
                  <a:srgbClr val="660066"/>
                </a:solidFill>
                <a:latin typeface="Comic Sans MS"/>
                <a:cs typeface="Comic Sans MS"/>
              </a:rPr>
              <a:t> (2014) 061801</a:t>
            </a:r>
            <a:endParaRPr lang="en-US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98573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104900" y="717550"/>
            <a:ext cx="3200400" cy="1200328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Expansion of the Universe: Hubble’s original graph</a:t>
            </a:r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5410200" y="5257800"/>
            <a:ext cx="1588" cy="92075"/>
          </a:xfrm>
          <a:prstGeom prst="flowChartConnector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80" name="Picture 32" descr="hubble_fig1_full.gif                                           00013BA9Macintosh HD                   B7C7A18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2022476"/>
            <a:ext cx="7610045" cy="4644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684" y="-19050"/>
            <a:ext cx="3557016" cy="230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65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52400"/>
            <a:ext cx="1331813" cy="109728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117600"/>
            <a:ext cx="2663626" cy="2194560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2451100"/>
            <a:ext cx="5338349" cy="4398264"/>
          </a:xfrm>
          <a:prstGeom prst="ellipse">
            <a:avLst/>
          </a:prstGeom>
        </p:spPr>
      </p:pic>
      <p:sp>
        <p:nvSpPr>
          <p:cNvPr id="12" name="Right Arrow 11"/>
          <p:cNvSpPr>
            <a:spLocks/>
          </p:cNvSpPr>
          <p:nvPr/>
        </p:nvSpPr>
        <p:spPr>
          <a:xfrm rot="2323475">
            <a:off x="1384302" y="1130303"/>
            <a:ext cx="474589" cy="146299"/>
          </a:xfrm>
          <a:prstGeom prst="rightArrow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>
            <a:spLocks/>
          </p:cNvSpPr>
          <p:nvPr/>
        </p:nvSpPr>
        <p:spPr>
          <a:xfrm rot="2323475">
            <a:off x="3657602" y="3187703"/>
            <a:ext cx="474589" cy="146299"/>
          </a:xfrm>
          <a:prstGeom prst="rightArrow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99000" y="431800"/>
            <a:ext cx="391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Expansion of the Universe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62500" y="14351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Universe remains homogeneous and isotropic during expansion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200149" y="4756148"/>
          <a:ext cx="1794759" cy="469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25500" imgH="215900" progId="Equation.3">
                  <p:embed/>
                </p:oleObj>
              </mc:Choice>
              <mc:Fallback>
                <p:oleObj name="Equation" r:id="rId3" imgW="825500" imgH="215900" progId="Equation.3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0149" y="4756148"/>
                        <a:ext cx="1794759" cy="46944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990599" y="5295900"/>
          <a:ext cx="2311651" cy="109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27100" imgH="482600" progId="Equation.3">
                  <p:embed/>
                </p:oleObj>
              </mc:Choice>
              <mc:Fallback>
                <p:oleObj name="Equation" r:id="rId5" imgW="927100" imgH="48260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599" y="5295900"/>
                        <a:ext cx="2311651" cy="1091156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52500" y="434340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For any length scale</a:t>
            </a:r>
          </a:p>
        </p:txBody>
      </p:sp>
    </p:spTree>
    <p:extLst>
      <p:ext uri="{BB962C8B-B14F-4D97-AF65-F5344CB8AC3E}">
        <p14:creationId xmlns:p14="http://schemas.microsoft.com/office/powerpoint/2010/main" val="3434132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17500" y="762000"/>
            <a:ext cx="2438400" cy="4001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Hubble</a:t>
            </a:r>
            <a:r>
              <a:rPr lang="ja-JP" alt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’</a:t>
            </a: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s constant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723900"/>
            <a:ext cx="1677986" cy="57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223000" y="696913"/>
            <a:ext cx="2055813" cy="646331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80"/>
                </a:solidFill>
              </a:rPr>
              <a:t>1 pc = 3.09</a:t>
            </a:r>
            <a:r>
              <a:rPr lang="en-US" dirty="0">
                <a:solidFill>
                  <a:srgbClr val="000080"/>
                </a:solidFill>
                <a:sym typeface="Symbol" charset="0"/>
              </a:rPr>
              <a:t>10</a:t>
            </a:r>
            <a:r>
              <a:rPr lang="en-US" baseline="30000" dirty="0">
                <a:solidFill>
                  <a:srgbClr val="000080"/>
                </a:solidFill>
                <a:sym typeface="Symbol" charset="0"/>
              </a:rPr>
              <a:t>13</a:t>
            </a:r>
            <a:r>
              <a:rPr lang="en-US" dirty="0">
                <a:solidFill>
                  <a:srgbClr val="000080"/>
                </a:solidFill>
                <a:sym typeface="Symbol" charset="0"/>
              </a:rPr>
              <a:t> km ≈ 3.26 light years</a:t>
            </a:r>
            <a:endParaRPr lang="en-US" dirty="0">
              <a:solidFill>
                <a:srgbClr val="000080"/>
              </a:solidFill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752600" y="1866900"/>
            <a:ext cx="1828800" cy="40011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Observations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321026" y="2794000"/>
            <a:ext cx="2390798" cy="36933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H</a:t>
            </a:r>
            <a:r>
              <a:rPr lang="en-US" baseline="30000" dirty="0">
                <a:solidFill>
                  <a:srgbClr val="800040"/>
                </a:solidFill>
                <a:latin typeface="Comic Sans MS"/>
                <a:cs typeface="Comic Sans MS"/>
              </a:rPr>
              <a:t>-1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 ≈ 9.78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10</a:t>
            </a:r>
            <a:r>
              <a:rPr lang="en-US" baseline="30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9 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years</a:t>
            </a:r>
            <a:endParaRPr lang="en-US" dirty="0">
              <a:solidFill>
                <a:srgbClr val="80004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889246" y="342896"/>
          <a:ext cx="1320730" cy="1067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6900" imgH="482600" progId="Equation.3">
                  <p:embed/>
                </p:oleObj>
              </mc:Choice>
              <mc:Fallback>
                <p:oleObj name="Equation" r:id="rId3" imgW="596900" imgH="4826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9246" y="342896"/>
                        <a:ext cx="1320730" cy="106780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790950" y="1765297"/>
          <a:ext cx="2521392" cy="696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62100" imgH="431800" progId="Equation.3">
                  <p:embed/>
                </p:oleObj>
              </mc:Choice>
              <mc:Fallback>
                <p:oleObj name="Equation" r:id="rId5" imgW="1562100" imgH="4318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90950" y="1765297"/>
                        <a:ext cx="2521392" cy="696969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74800" y="4216400"/>
            <a:ext cx="168485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Planck Mass: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587727" y="3968746"/>
          <a:ext cx="1213331" cy="931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46100" imgH="419100" progId="Equation.3">
                  <p:embed/>
                </p:oleObj>
              </mc:Choice>
              <mc:Fallback>
                <p:oleObj name="Equation" r:id="rId7" imgW="546100" imgH="4191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87727" y="3968746"/>
                        <a:ext cx="1213331" cy="93115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16500" y="4140200"/>
            <a:ext cx="2247900" cy="64633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80"/>
                </a:solidFill>
                <a:latin typeface="Comic Sans MS"/>
                <a:cs typeface="Comic Sans MS"/>
              </a:rPr>
              <a:t>m</a:t>
            </a:r>
            <a:r>
              <a:rPr lang="en-US" baseline="-25000" dirty="0" err="1">
                <a:solidFill>
                  <a:srgbClr val="000080"/>
                </a:solidFill>
                <a:latin typeface="Comic Sans MS"/>
                <a:cs typeface="Comic Sans MS"/>
              </a:rPr>
              <a:t>p</a:t>
            </a:r>
            <a:r>
              <a:rPr lang="en-US" baseline="-25000" dirty="0">
                <a:solidFill>
                  <a:srgbClr val="000080"/>
                </a:solidFill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= 2.17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10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-5 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g        m</a:t>
            </a:r>
            <a:r>
              <a:rPr lang="en-US" baseline="-25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p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c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2 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= 1.210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19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</a:t>
            </a:r>
            <a:r>
              <a:rPr lang="en-US" dirty="0" err="1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GeV</a:t>
            </a:r>
            <a:endParaRPr lang="en-US" dirty="0">
              <a:solidFill>
                <a:srgbClr val="000080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9500" y="5613400"/>
            <a:ext cx="153331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Planck time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987796" y="5353046"/>
          <a:ext cx="2394203" cy="910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68400" imgH="444500" progId="Equation.3">
                  <p:embed/>
                </p:oleObj>
              </mc:Choice>
              <mc:Fallback>
                <p:oleObj name="Equation" r:id="rId9" imgW="1168400" imgH="4445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87796" y="5353046"/>
                        <a:ext cx="2394203" cy="91083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0223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spect="1" noChangeArrowheads="1"/>
          </p:cNvSpPr>
          <p:nvPr/>
        </p:nvSpPr>
        <p:spPr bwMode="auto">
          <a:xfrm>
            <a:off x="1447800" y="1066800"/>
            <a:ext cx="1644650" cy="1644650"/>
          </a:xfrm>
          <a:prstGeom prst="flowChartConnector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2209800" y="1295400"/>
            <a:ext cx="457200" cy="6096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AutoShape 4"/>
          <p:cNvSpPr>
            <a:spLocks noChangeAspect="1" noChangeArrowheads="1"/>
          </p:cNvSpPr>
          <p:nvPr/>
        </p:nvSpPr>
        <p:spPr bwMode="auto">
          <a:xfrm>
            <a:off x="2667000" y="1143000"/>
            <a:ext cx="182563" cy="182563"/>
          </a:xfrm>
          <a:prstGeom prst="flowChartConnector">
            <a:avLst/>
          </a:prstGeom>
          <a:solidFill>
            <a:srgbClr val="FF8000"/>
          </a:solidFill>
          <a:ln w="9525">
            <a:solidFill>
              <a:srgbClr val="FF8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438400" y="1447800"/>
            <a:ext cx="184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0080"/>
                </a:solidFill>
              </a:rPr>
              <a:t>r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743200" y="838200"/>
            <a:ext cx="3048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80"/>
                </a:solidFill>
              </a:rPr>
              <a:t>m</a:t>
            </a:r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2112963" cy="8223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115887"/>
            <a:ext cx="1854200" cy="7858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3962400" y="304800"/>
            <a:ext cx="20066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Enclosed mass:</a:t>
            </a:r>
          </a:p>
        </p:txBody>
      </p:sp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3976688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2590800" y="3276600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H</a:t>
            </a:r>
            <a:r>
              <a:rPr lang="en-US" baseline="30000" dirty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097" name="Line 25"/>
          <p:cNvSpPr>
            <a:spLocks noChangeShapeType="1"/>
          </p:cNvSpPr>
          <p:nvPr/>
        </p:nvSpPr>
        <p:spPr bwMode="auto">
          <a:xfrm flipV="1">
            <a:off x="3124200" y="3429000"/>
            <a:ext cx="3200400" cy="76200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50800" y="3975100"/>
            <a:ext cx="6375400" cy="106182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E &lt; 0 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 the mass m is bound and cannot escape to infinity        E &gt; 0 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 expansion can continue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E = 0 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 critical density, </a:t>
            </a:r>
            <a:r>
              <a:rPr lang="en-US" baseline="-25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c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</a:t>
            </a:r>
            <a:endParaRPr lang="en-US" dirty="0">
              <a:solidFill>
                <a:srgbClr val="000080"/>
              </a:solidFill>
              <a:latin typeface="Comic Sans MS"/>
              <a:cs typeface="Comic Sans MS"/>
            </a:endParaRPr>
          </a:p>
        </p:txBody>
      </p:sp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5181600"/>
            <a:ext cx="53482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51600" y="4084429"/>
            <a:ext cx="2603500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Even though this derivation was carried out in Newtonian gravity, it is also valid general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relativistically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because of the symmetries!</a:t>
            </a:r>
          </a:p>
        </p:txBody>
      </p:sp>
    </p:spTree>
    <p:extLst>
      <p:ext uri="{BB962C8B-B14F-4D97-AF65-F5344CB8AC3E}">
        <p14:creationId xmlns:p14="http://schemas.microsoft.com/office/powerpoint/2010/main" val="3286487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22300" y="1231900"/>
            <a:ext cx="7937500" cy="52322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80"/>
                </a:solidFill>
                <a:sym typeface="Symbol" charset="0"/>
              </a:rPr>
              <a:t> = /</a:t>
            </a:r>
            <a:r>
              <a:rPr lang="en-US" sz="2800" baseline="-25000" dirty="0">
                <a:solidFill>
                  <a:srgbClr val="000080"/>
                </a:solidFill>
                <a:sym typeface="Symbol" charset="0"/>
              </a:rPr>
              <a:t>c</a:t>
            </a:r>
            <a:r>
              <a:rPr lang="en-US" sz="2800" dirty="0">
                <a:solidFill>
                  <a:srgbClr val="000080"/>
                </a:solidFill>
                <a:sym typeface="Symbol" charset="0"/>
              </a:rPr>
              <a:t> = </a:t>
            </a:r>
            <a:r>
              <a:rPr lang="en-US" sz="2800" baseline="-25000" dirty="0">
                <a:solidFill>
                  <a:srgbClr val="000080"/>
                </a:solidFill>
                <a:sym typeface="Symbol" charset="0"/>
              </a:rPr>
              <a:t></a:t>
            </a:r>
            <a:r>
              <a:rPr lang="en-US" sz="2800" dirty="0">
                <a:solidFill>
                  <a:srgbClr val="000080"/>
                </a:solidFill>
                <a:sym typeface="Symbol" charset="0"/>
              </a:rPr>
              <a:t> +  </a:t>
            </a:r>
            <a:r>
              <a:rPr lang="en-US" sz="2800" baseline="-25000" dirty="0">
                <a:solidFill>
                  <a:srgbClr val="000080"/>
                </a:solidFill>
                <a:sym typeface="Symbol" charset="0"/>
              </a:rPr>
              <a:t></a:t>
            </a:r>
            <a:r>
              <a:rPr lang="en-US" sz="2800" dirty="0">
                <a:solidFill>
                  <a:srgbClr val="000080"/>
                </a:solidFill>
                <a:sym typeface="Symbol" charset="0"/>
              </a:rPr>
              <a:t> + </a:t>
            </a:r>
            <a:r>
              <a:rPr lang="en-US" sz="2800" baseline="-25000" dirty="0">
                <a:solidFill>
                  <a:srgbClr val="000080"/>
                </a:solidFill>
                <a:sym typeface="Symbol" charset="0"/>
              </a:rPr>
              <a:t>baryon</a:t>
            </a:r>
            <a:r>
              <a:rPr lang="en-US" sz="2800" dirty="0">
                <a:solidFill>
                  <a:srgbClr val="000080"/>
                </a:solidFill>
                <a:sym typeface="Symbol" charset="0"/>
              </a:rPr>
              <a:t> + </a:t>
            </a:r>
            <a:r>
              <a:rPr lang="en-US" sz="2800" baseline="-25000" dirty="0">
                <a:solidFill>
                  <a:srgbClr val="000080"/>
                </a:solidFill>
                <a:sym typeface="Symbol" charset="0"/>
              </a:rPr>
              <a:t>dark-matter</a:t>
            </a:r>
            <a:r>
              <a:rPr lang="en-US" sz="2800" dirty="0">
                <a:solidFill>
                  <a:srgbClr val="000080"/>
                </a:solidFill>
                <a:sym typeface="Symbol" charset="0"/>
              </a:rPr>
              <a:t> + </a:t>
            </a:r>
            <a:r>
              <a:rPr lang="en-US" sz="2800" baseline="-25000" dirty="0">
                <a:solidFill>
                  <a:srgbClr val="000080"/>
                </a:solidFill>
                <a:sym typeface="Symbol" charset="0"/>
              </a:rPr>
              <a:t>vacuum</a:t>
            </a:r>
            <a:r>
              <a:rPr lang="en-US" sz="2800" dirty="0">
                <a:solidFill>
                  <a:srgbClr val="000080"/>
                </a:solidFill>
                <a:sym typeface="Symbol" charset="0"/>
              </a:rPr>
              <a:t> ≈ 1</a:t>
            </a:r>
            <a:r>
              <a:rPr lang="en-US" sz="2800" baseline="-25000" dirty="0">
                <a:solidFill>
                  <a:srgbClr val="000080"/>
                </a:solidFill>
                <a:sym typeface="Symbol" charset="0"/>
              </a:rPr>
              <a:t> </a:t>
            </a:r>
            <a:endParaRPr lang="en-US" sz="2800" dirty="0">
              <a:solidFill>
                <a:srgbClr val="000080"/>
              </a:solidFill>
            </a:endParaRPr>
          </a:p>
        </p:txBody>
      </p:sp>
      <p:sp>
        <p:nvSpPr>
          <p:cNvPr id="15365" name="AutoShape 5"/>
          <p:cNvSpPr>
            <a:spLocks/>
          </p:cNvSpPr>
          <p:nvPr/>
        </p:nvSpPr>
        <p:spPr bwMode="auto">
          <a:xfrm rot="5400000">
            <a:off x="5687664" y="1179482"/>
            <a:ext cx="311467" cy="1406903"/>
          </a:xfrm>
          <a:prstGeom prst="rightBrace">
            <a:avLst>
              <a:gd name="adj1" fmla="val 70370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AutoShape 6"/>
          <p:cNvSpPr>
            <a:spLocks/>
          </p:cNvSpPr>
          <p:nvPr/>
        </p:nvSpPr>
        <p:spPr bwMode="auto">
          <a:xfrm rot="5400000">
            <a:off x="7216426" y="1329087"/>
            <a:ext cx="329311" cy="1096963"/>
          </a:xfrm>
          <a:prstGeom prst="rightBrace">
            <a:avLst>
              <a:gd name="adj1" fmla="val 23795"/>
              <a:gd name="adj2" fmla="val 50000"/>
            </a:avLst>
          </a:prstGeom>
          <a:noFill/>
          <a:ln w="25400">
            <a:solidFill>
              <a:srgbClr val="80004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283200" y="1854200"/>
            <a:ext cx="114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≈ 0.24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6819900" y="1879600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800040"/>
                </a:solidFill>
              </a:rPr>
              <a:t>≈ 0.73</a:t>
            </a:r>
            <a:endParaRPr lang="en-US" dirty="0">
              <a:solidFill>
                <a:srgbClr val="80004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888971" y="215894"/>
          <a:ext cx="2263840" cy="96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16000" imgH="431800" progId="Equation.3">
                  <p:embed/>
                </p:oleObj>
              </mc:Choice>
              <mc:Fallback>
                <p:oleObj name="Equation" r:id="rId2" imgW="1016000" imgH="4318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88971" y="215894"/>
                        <a:ext cx="2263840" cy="96213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261594" y="513834"/>
            <a:ext cx="5033039" cy="400110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</a:t>
            </a:r>
            <a:r>
              <a:rPr lang="en-US" sz="2000" baseline="-25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c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c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2 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= 9.4510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-9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ergs/cm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3 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= 5900 </a:t>
            </a:r>
            <a:r>
              <a:rPr lang="en-US" sz="2000" dirty="0" err="1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eV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/cm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3</a:t>
            </a:r>
            <a:endParaRPr lang="en-US" sz="2000" dirty="0">
              <a:solidFill>
                <a:srgbClr val="00008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71454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146300" y="381000"/>
            <a:ext cx="5118100" cy="46166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Elementary Statistical Mechanics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52400" y="1752600"/>
            <a:ext cx="2133600" cy="36933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omic Sans MS"/>
                <a:cs typeface="Comic Sans MS"/>
              </a:rPr>
              <a:t>Particle Number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33400" y="3429000"/>
            <a:ext cx="1066800" cy="36933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omic Sans MS"/>
                <a:cs typeface="Comic Sans MS"/>
              </a:rPr>
              <a:t>Energy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066799" y="4800600"/>
            <a:ext cx="3920837" cy="1200329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800040"/>
                </a:solidFill>
                <a:latin typeface="Comic Sans MS"/>
                <a:cs typeface="Comic Sans MS"/>
              </a:rPr>
              <a:t>E</a:t>
            </a:r>
            <a:r>
              <a:rPr lang="en-US" baseline="-25000" dirty="0" err="1">
                <a:solidFill>
                  <a:srgbClr val="800040"/>
                </a:solidFill>
                <a:latin typeface="Comic Sans MS"/>
                <a:cs typeface="Comic Sans MS"/>
              </a:rPr>
              <a:t>p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 = ( p</a:t>
            </a:r>
            <a:r>
              <a:rPr lang="en-US" baseline="30000" dirty="0">
                <a:solidFill>
                  <a:srgbClr val="800040"/>
                </a:solidFill>
                <a:latin typeface="Comic Sans MS"/>
                <a:cs typeface="Comic Sans MS"/>
              </a:rPr>
              <a:t>2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 + m</a:t>
            </a:r>
            <a:r>
              <a:rPr lang="en-US" baseline="30000" dirty="0">
                <a:solidFill>
                  <a:srgbClr val="800040"/>
                </a:solidFill>
                <a:latin typeface="Comic Sans MS"/>
                <a:cs typeface="Comic Sans MS"/>
              </a:rPr>
              <a:t>2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)</a:t>
            </a:r>
            <a:r>
              <a:rPr lang="en-US" baseline="30000" dirty="0">
                <a:solidFill>
                  <a:srgbClr val="800040"/>
                </a:solidFill>
                <a:latin typeface="Comic Sans MS"/>
                <a:cs typeface="Comic Sans MS"/>
              </a:rPr>
              <a:t>1/2</a:t>
            </a:r>
          </a:p>
          <a:p>
            <a:pPr>
              <a:spcBef>
                <a:spcPct val="50000"/>
              </a:spcBef>
              <a:buFont typeface="Symbol" charset="0"/>
              <a:buChar char="m"/>
            </a:pP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: Chemical potential</a:t>
            </a:r>
          </a:p>
          <a:p>
            <a:pPr>
              <a:spcBef>
                <a:spcPct val="50000"/>
              </a:spcBef>
              <a:buFont typeface="Symbol" charset="0"/>
              <a:buNone/>
            </a:pP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g: Spin degrees of freedom =2J+1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6019800" y="5029200"/>
            <a:ext cx="1524000" cy="78483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+ fermions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-  bosons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137690"/>
              </p:ext>
            </p:extLst>
          </p:nvPr>
        </p:nvGraphicFramePr>
        <p:xfrm>
          <a:off x="2641595" y="1295395"/>
          <a:ext cx="5891295" cy="1266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62200" imgH="508000" progId="Equation.3">
                  <p:embed/>
                </p:oleObj>
              </mc:Choice>
              <mc:Fallback>
                <p:oleObj name="Equation" r:id="rId2" imgW="2362200" imgH="5080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41595" y="1295395"/>
                        <a:ext cx="5891295" cy="1266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724747"/>
              </p:ext>
            </p:extLst>
          </p:nvPr>
        </p:nvGraphicFramePr>
        <p:xfrm>
          <a:off x="2670175" y="3009900"/>
          <a:ext cx="5859463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349500" imgH="508000" progId="Equation.3">
                  <p:embed/>
                </p:oleObj>
              </mc:Choice>
              <mc:Fallback>
                <p:oleObj name="Equation" r:id="rId4" imgW="2349500" imgH="508000" progId="Equation.3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70175" y="3009900"/>
                        <a:ext cx="5859463" cy="1266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2944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026"/>
          <p:cNvSpPr txBox="1">
            <a:spLocks noChangeArrowheads="1"/>
          </p:cNvSpPr>
          <p:nvPr/>
        </p:nvSpPr>
        <p:spPr bwMode="auto">
          <a:xfrm>
            <a:off x="2667000" y="254000"/>
            <a:ext cx="3886200" cy="4001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Relativistic Limit ( T&gt;&gt;</a:t>
            </a: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, T&gt;&gt;m)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0484" name="Text Box 1028"/>
          <p:cNvSpPr txBox="1">
            <a:spLocks noChangeArrowheads="1"/>
          </p:cNvSpPr>
          <p:nvPr/>
        </p:nvSpPr>
        <p:spPr bwMode="auto">
          <a:xfrm>
            <a:off x="1701800" y="1739900"/>
            <a:ext cx="1879600" cy="36933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omic Sans MS"/>
                <a:cs typeface="Comic Sans MS"/>
              </a:rPr>
              <a:t>Energy density:</a:t>
            </a:r>
          </a:p>
        </p:txBody>
      </p:sp>
      <p:sp>
        <p:nvSpPr>
          <p:cNvPr id="20486" name="Text Box 1030"/>
          <p:cNvSpPr txBox="1">
            <a:spLocks noChangeArrowheads="1"/>
          </p:cNvSpPr>
          <p:nvPr/>
        </p:nvSpPr>
        <p:spPr bwMode="auto">
          <a:xfrm>
            <a:off x="1625600" y="3479800"/>
            <a:ext cx="1993900" cy="36933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omic Sans MS"/>
                <a:cs typeface="Comic Sans MS"/>
              </a:rPr>
              <a:t>Number density:</a:t>
            </a:r>
          </a:p>
        </p:txBody>
      </p:sp>
      <p:sp>
        <p:nvSpPr>
          <p:cNvPr id="20487" name="Text Box 1031"/>
          <p:cNvSpPr txBox="1">
            <a:spLocks noChangeArrowheads="1"/>
          </p:cNvSpPr>
          <p:nvPr/>
        </p:nvSpPr>
        <p:spPr bwMode="auto">
          <a:xfrm>
            <a:off x="7543800" y="3416300"/>
            <a:ext cx="16764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800040"/>
                </a:solidFill>
                <a:sym typeface="Symbol" charset="0"/>
              </a:rPr>
              <a:t>(3) = 1.202</a:t>
            </a:r>
            <a:endParaRPr lang="en-US">
              <a:solidFill>
                <a:srgbClr val="800040"/>
              </a:solidFill>
            </a:endParaRPr>
          </a:p>
        </p:txBody>
      </p:sp>
      <p:sp>
        <p:nvSpPr>
          <p:cNvPr id="20490" name="Text Box 1034"/>
          <p:cNvSpPr txBox="1">
            <a:spLocks noChangeArrowheads="1"/>
          </p:cNvSpPr>
          <p:nvPr/>
        </p:nvSpPr>
        <p:spPr bwMode="auto">
          <a:xfrm>
            <a:off x="698500" y="5422900"/>
            <a:ext cx="2984500" cy="36933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Effective energy density: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089400" y="1028700"/>
                <a:ext cx="3022238" cy="163833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𝜌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𝑉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d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4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f>
                                  <m:f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8</m:t>
                                    </m:r>
                                  </m:den>
                                </m:f>
                                <m:r>
                                  <a:rPr lang="en-US" sz="20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d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4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400" y="1028700"/>
                <a:ext cx="3022238" cy="16383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013200" y="2882900"/>
                <a:ext cx="3349250" cy="1626023"/>
              </a:xfrm>
              <a:prstGeom prst="rect">
                <a:avLst/>
              </a:prstGeom>
              <a:solidFill>
                <a:srgbClr val="FFFD78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𝑛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𝑉</m:t>
                          </m:r>
                        </m:den>
                      </m:f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𝜁</m:t>
                                        </m:r>
                                        <m:d>
                                          <m:dPr>
                                            <m:ctrlPr>
                                              <a:rPr lang="en-US" sz="2000" i="1" smtClean="0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3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𝜁</m:t>
                                        </m:r>
                                        <m:d>
                                          <m:dPr>
                                            <m:ctrlPr>
                                              <a:rPr lang="en-US" sz="2000" i="1" smtClean="0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3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200" y="2882900"/>
                <a:ext cx="3349250" cy="16260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797300" y="4902200"/>
                <a:ext cx="3718775" cy="157171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𝑒𝑓𝑓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30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𝑒𝑓𝑓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𝑜𝑠𝑜𝑛𝑠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8</m:t>
                              </m:r>
                            </m:den>
                          </m:f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𝑒𝑟𝑚𝑖𝑜𝑛𝑠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300" y="4902200"/>
                <a:ext cx="3718775" cy="157171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048A141-CF27-474B-8F06-FC9E17E2E0BC}"/>
              </a:ext>
            </a:extLst>
          </p:cNvPr>
          <p:cNvSpPr txBox="1"/>
          <p:nvPr/>
        </p:nvSpPr>
        <p:spPr>
          <a:xfrm>
            <a:off x="7184572" y="130628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bosons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3C54F-A652-264C-8E33-8344B57F63A8}"/>
              </a:ext>
            </a:extLst>
          </p:cNvPr>
          <p:cNvSpPr txBox="1"/>
          <p:nvPr/>
        </p:nvSpPr>
        <p:spPr>
          <a:xfrm>
            <a:off x="7196448" y="2018805"/>
            <a:ext cx="101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fermions</a:t>
            </a:r>
          </a:p>
        </p:txBody>
      </p:sp>
    </p:spTree>
    <p:extLst>
      <p:ext uri="{BB962C8B-B14F-4D97-AF65-F5344CB8AC3E}">
        <p14:creationId xmlns:p14="http://schemas.microsoft.com/office/powerpoint/2010/main" val="803136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7" name="Text Box 1037"/>
          <p:cNvSpPr txBox="1">
            <a:spLocks noChangeArrowheads="1"/>
          </p:cNvSpPr>
          <p:nvPr/>
        </p:nvSpPr>
        <p:spPr bwMode="auto">
          <a:xfrm>
            <a:off x="431800" y="450850"/>
            <a:ext cx="8382000" cy="707886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Species will remain in thermal equilibrium as long as their interaction rate exceeds the expansion rate</a:t>
            </a:r>
          </a:p>
        </p:txBody>
      </p:sp>
      <p:pic>
        <p:nvPicPr>
          <p:cNvPr id="31758" name="Picture 1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3" y="1473200"/>
            <a:ext cx="2916237" cy="1114425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837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14AEE3-872F-284B-8BC4-C5696BED395E}"/>
              </a:ext>
            </a:extLst>
          </p:cNvPr>
          <p:cNvSpPr txBox="1"/>
          <p:nvPr/>
        </p:nvSpPr>
        <p:spPr>
          <a:xfrm>
            <a:off x="2082800" y="520700"/>
            <a:ext cx="502252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902030302020204" pitchFamily="66" charset="0"/>
              </a:rPr>
              <a:t>Sources of neutrinos: Supernovae</a:t>
            </a:r>
            <a:endParaRPr lang="en-US" sz="24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0AE77-7BEA-D642-982C-9C1536215BB4}"/>
              </a:ext>
            </a:extLst>
          </p:cNvPr>
          <p:cNvSpPr txBox="1"/>
          <p:nvPr/>
        </p:nvSpPr>
        <p:spPr>
          <a:xfrm>
            <a:off x="876300" y="495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1028">
            <a:extLst>
              <a:ext uri="{FF2B5EF4-FFF2-40B4-BE49-F238E27FC236}">
                <a16:creationId xmlns:a16="http://schemas.microsoft.com/office/drawing/2014/main" id="{B70AE079-D578-EA4D-B052-0347362EC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4" y="1508124"/>
            <a:ext cx="331829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432043-2072-F94D-8908-B020C74D1AF2}"/>
              </a:ext>
            </a:extLst>
          </p:cNvPr>
          <p:cNvSpPr txBox="1"/>
          <p:nvPr/>
        </p:nvSpPr>
        <p:spPr>
          <a:xfrm>
            <a:off x="3505201" y="1943100"/>
            <a:ext cx="5256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A (hopefully distant enough) core-collapse supernova produces approximately 10</a:t>
            </a:r>
            <a:r>
              <a:rPr lang="en-US" sz="2000" baseline="30000" dirty="0">
                <a:solidFill>
                  <a:srgbClr val="002060"/>
                </a:solidFill>
                <a:latin typeface="Comic Sans MS" panose="030F0902030302020204" pitchFamily="66" charset="0"/>
              </a:rPr>
              <a:t>58 </a:t>
            </a: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neutrinos in about twenty seconds via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852706-20E1-D147-B244-B4747B1A4962}"/>
                  </a:ext>
                </a:extLst>
              </p:cNvPr>
              <p:cNvSpPr txBox="1"/>
              <p:nvPr/>
            </p:nvSpPr>
            <p:spPr>
              <a:xfrm>
                <a:off x="3556000" y="2971800"/>
                <a:ext cx="52749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Gravitational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binding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energy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852706-20E1-D147-B244-B4747B1A4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0" y="2971800"/>
                <a:ext cx="5274970" cy="369332"/>
              </a:xfrm>
              <a:prstGeom prst="rect">
                <a:avLst/>
              </a:prstGeom>
              <a:blipFill>
                <a:blip r:embed="rId3"/>
                <a:stretch>
                  <a:fillRect l="-721" t="-6897" b="-37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AC1CFB2-4881-D04A-8280-6B29E3978CF0}"/>
              </a:ext>
            </a:extLst>
          </p:cNvPr>
          <p:cNvSpPr txBox="1"/>
          <p:nvPr/>
        </p:nvSpPr>
        <p:spPr>
          <a:xfrm>
            <a:off x="825501" y="5118100"/>
            <a:ext cx="744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Those neutrinos produced in supernova explosions since the beginning of the Universe still stick around, forming the “Diffuse Supernova Background”</a:t>
            </a:r>
          </a:p>
        </p:txBody>
      </p:sp>
    </p:spTree>
    <p:extLst>
      <p:ext uri="{BB962C8B-B14F-4D97-AF65-F5344CB8AC3E}">
        <p14:creationId xmlns:p14="http://schemas.microsoft.com/office/powerpoint/2010/main" val="850893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6B158-D113-332C-5CC8-2EFA92248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059D5-0DAC-8CE7-4902-2D56B8F93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40" y="140138"/>
            <a:ext cx="7629234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8BF52A-0702-625C-DA50-F57BE68C479E}"/>
              </a:ext>
            </a:extLst>
          </p:cNvPr>
          <p:cNvSpPr txBox="1"/>
          <p:nvPr/>
        </p:nvSpPr>
        <p:spPr>
          <a:xfrm>
            <a:off x="6112700" y="6488483"/>
            <a:ext cx="268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Planck Collaboration, 2021</a:t>
            </a:r>
          </a:p>
        </p:txBody>
      </p:sp>
    </p:spTree>
    <p:extLst>
      <p:ext uri="{BB962C8B-B14F-4D97-AF65-F5344CB8AC3E}">
        <p14:creationId xmlns:p14="http://schemas.microsoft.com/office/powerpoint/2010/main" val="1911337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E00C27D-64E8-588A-DCCE-CAE6D2D86ACB}"/>
                  </a:ext>
                </a:extLst>
              </p:cNvPr>
              <p:cNvSpPr txBox="1"/>
              <p:nvPr/>
            </p:nvSpPr>
            <p:spPr>
              <a:xfrm>
                <a:off x="2490285" y="289542"/>
                <a:ext cx="3951210" cy="654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𝜚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boson</m:t>
                              </m:r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fermion</m:t>
                              </m:r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E00C27D-64E8-588A-DCCE-CAE6D2D86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285" y="289542"/>
                <a:ext cx="3951210" cy="654025"/>
              </a:xfrm>
              <a:prstGeom prst="rect">
                <a:avLst/>
              </a:prstGeom>
              <a:blipFill>
                <a:blip r:embed="rId2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D2425A-9949-7A1A-3FDE-5EA0DF07A97B}"/>
                  </a:ext>
                </a:extLst>
              </p:cNvPr>
              <p:cNvSpPr txBox="1"/>
              <p:nvPr/>
            </p:nvSpPr>
            <p:spPr>
              <a:xfrm>
                <a:off x="2107577" y="1179322"/>
                <a:ext cx="4984249" cy="684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after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photons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before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neutrinos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D2425A-9949-7A1A-3FDE-5EA0DF07A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577" y="1179322"/>
                <a:ext cx="4984249" cy="684483"/>
              </a:xfrm>
              <a:prstGeom prst="rect">
                <a:avLst/>
              </a:prstGeom>
              <a:blipFill>
                <a:blip r:embed="rId3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80EA24-86D5-9947-0296-B7361249ED4B}"/>
                  </a:ext>
                </a:extLst>
              </p:cNvPr>
              <p:cNvSpPr txBox="1"/>
              <p:nvPr/>
            </p:nvSpPr>
            <p:spPr>
              <a:xfrm>
                <a:off x="2587081" y="2274852"/>
                <a:ext cx="3740255" cy="81945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``</m:t>
                              </m:r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”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11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1/3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80EA24-86D5-9947-0296-B7361249E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081" y="2274852"/>
                <a:ext cx="3740255" cy="8194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45D763-C34C-F500-3FC6-8011B022371E}"/>
                  </a:ext>
                </a:extLst>
              </p:cNvPr>
              <p:cNvSpPr txBox="1"/>
              <p:nvPr/>
            </p:nvSpPr>
            <p:spPr>
              <a:xfrm>
                <a:off x="3010829" y="3094467"/>
                <a:ext cx="2944204" cy="29924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=2,    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``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”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45D763-C34C-F500-3FC6-8011B0223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829" y="3094467"/>
                <a:ext cx="2944204" cy="299249"/>
              </a:xfrm>
              <a:prstGeom prst="rect">
                <a:avLst/>
              </a:prstGeom>
              <a:blipFill>
                <a:blip r:embed="rId5"/>
                <a:stretch>
                  <a:fillRect l="-1724" t="-8000" r="-862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88F42E-FB19-44B2-B28D-B9B3792457B4}"/>
                  </a:ext>
                </a:extLst>
              </p:cNvPr>
              <p:cNvSpPr txBox="1"/>
              <p:nvPr/>
            </p:nvSpPr>
            <p:spPr>
              <a:xfrm>
                <a:off x="2308304" y="5843239"/>
                <a:ext cx="1556516" cy="39158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=3.046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88F42E-FB19-44B2-B28D-B9B379245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304" y="5843239"/>
                <a:ext cx="1556516" cy="391582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FC94D4-57CD-7302-98A1-AA666D735B83}"/>
                  </a:ext>
                </a:extLst>
              </p:cNvPr>
              <p:cNvSpPr txBox="1"/>
              <p:nvPr/>
            </p:nvSpPr>
            <p:spPr>
              <a:xfrm>
                <a:off x="1750742" y="4304367"/>
                <a:ext cx="5448864" cy="964944"/>
              </a:xfrm>
              <a:prstGeom prst="rect">
                <a:avLst/>
              </a:prstGeom>
              <a:solidFill>
                <a:srgbClr val="FFFF66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 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11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1/3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FC94D4-57CD-7302-98A1-AA666D735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742" y="4304367"/>
                <a:ext cx="5448864" cy="9649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735EA91-EC80-FD40-F599-89D7B9F20EE9}"/>
              </a:ext>
            </a:extLst>
          </p:cNvPr>
          <p:cNvSpPr txBox="1"/>
          <p:nvPr/>
        </p:nvSpPr>
        <p:spPr>
          <a:xfrm>
            <a:off x="3200400" y="3936380"/>
            <a:ext cx="261578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Relativistic energy density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6AC107-EFAC-7B39-771A-1C108663BA7B}"/>
              </a:ext>
            </a:extLst>
          </p:cNvPr>
          <p:cNvSpPr txBox="1"/>
          <p:nvPr/>
        </p:nvSpPr>
        <p:spPr>
          <a:xfrm>
            <a:off x="3847171" y="5731730"/>
            <a:ext cx="288816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Standard Model (including QED, QCD, and plasma corrections)</a:t>
            </a:r>
          </a:p>
        </p:txBody>
      </p:sp>
    </p:spTree>
    <p:extLst>
      <p:ext uri="{BB962C8B-B14F-4D97-AF65-F5344CB8AC3E}">
        <p14:creationId xmlns:p14="http://schemas.microsoft.com/office/powerpoint/2010/main" val="336751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4495800"/>
            <a:ext cx="6967538" cy="1604963"/>
          </a:xfr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CC99"/>
                </a:solidFill>
              </a14:hiddenFill>
            </a:ext>
          </a:extLst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200"/>
              </a:spcBef>
              <a:buFontTx/>
              <a:buNone/>
              <a:tabLst>
                <a:tab pos="4287838" algn="l"/>
              </a:tabLst>
            </a:pPr>
            <a:r>
              <a:rPr lang="en-US" sz="2400">
                <a:solidFill>
                  <a:srgbClr val="FF0000"/>
                </a:solidFill>
                <a:latin typeface="Comic Sans MS" charset="0"/>
                <a:sym typeface="Symbol" charset="0"/>
              </a:rPr>
              <a:t>  neutrino masses:  0.048 &lt; m</a:t>
            </a:r>
            <a:r>
              <a:rPr lang="en-US" sz="2400" baseline="-25000">
                <a:solidFill>
                  <a:srgbClr val="FF0000"/>
                </a:solidFill>
                <a:latin typeface="Comic Sans MS" charset="0"/>
                <a:sym typeface="Symbol" charset="0"/>
              </a:rPr>
              <a:t>1</a:t>
            </a:r>
            <a:r>
              <a:rPr lang="en-US" sz="2400">
                <a:solidFill>
                  <a:srgbClr val="FF0000"/>
                </a:solidFill>
                <a:latin typeface="Comic Sans MS" charset="0"/>
                <a:sym typeface="Symbol" charset="0"/>
              </a:rPr>
              <a:t>+m</a:t>
            </a:r>
            <a:r>
              <a:rPr lang="en-US" sz="2400" baseline="-25000">
                <a:solidFill>
                  <a:srgbClr val="FF0000"/>
                </a:solidFill>
                <a:latin typeface="Comic Sans MS" charset="0"/>
                <a:sym typeface="Symbol" charset="0"/>
              </a:rPr>
              <a:t>2</a:t>
            </a:r>
            <a:r>
              <a:rPr lang="en-US" sz="2400">
                <a:solidFill>
                  <a:srgbClr val="FF0000"/>
                </a:solidFill>
                <a:latin typeface="Comic Sans MS" charset="0"/>
                <a:sym typeface="Symbol" charset="0"/>
              </a:rPr>
              <a:t>+m</a:t>
            </a:r>
            <a:r>
              <a:rPr lang="en-US" sz="2400" baseline="-25000">
                <a:solidFill>
                  <a:srgbClr val="FF0000"/>
                </a:solidFill>
                <a:latin typeface="Comic Sans MS" charset="0"/>
                <a:sym typeface="Symbol" charset="0"/>
              </a:rPr>
              <a:t>3  </a:t>
            </a:r>
            <a:r>
              <a:rPr lang="en-US" sz="2400">
                <a:solidFill>
                  <a:srgbClr val="FF0000"/>
                </a:solidFill>
                <a:latin typeface="Comic Sans MS" charset="0"/>
                <a:sym typeface="Symbol" charset="0"/>
              </a:rPr>
              <a:t>&lt; 6.6  eV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FontTx/>
              <a:buNone/>
              <a:tabLst>
                <a:tab pos="4287838" algn="l"/>
              </a:tabLst>
            </a:pPr>
            <a:r>
              <a:rPr lang="en-US" sz="1000">
                <a:solidFill>
                  <a:srgbClr val="FF0000"/>
                </a:solidFill>
                <a:latin typeface="Palatino" charset="0"/>
                <a:sym typeface="Wingdings 3" charset="0"/>
              </a:rPr>
              <a:t>	</a:t>
            </a: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1752600" y="228600"/>
            <a:ext cx="5638800" cy="584776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omic Sans MS"/>
                <a:cs typeface="Comic Sans MS"/>
              </a:rPr>
              <a:t>Cosmological Implications</a:t>
            </a:r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1155700" y="1143000"/>
            <a:ext cx="7543800" cy="3162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3657600" algn="l"/>
                <a:tab pos="47450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3657600" algn="l"/>
                <a:tab pos="47450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3657600" algn="l"/>
                <a:tab pos="47450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3657600" algn="l"/>
                <a:tab pos="47450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3657600" algn="l"/>
                <a:tab pos="47450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7600" algn="l"/>
                <a:tab pos="47450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7600" algn="l"/>
                <a:tab pos="47450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7600" algn="l"/>
                <a:tab pos="47450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7600" algn="l"/>
                <a:tab pos="47450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Aft>
                <a:spcPct val="20000"/>
              </a:spcAft>
            </a:pPr>
            <a:r>
              <a:rPr lang="en-US">
                <a:solidFill>
                  <a:srgbClr val="D60093"/>
                </a:solidFill>
                <a:latin typeface="Comic Sans MS" charset="0"/>
                <a:sym typeface="Symbol" charset="0"/>
              </a:rPr>
              <a:t>Atmospheric neutrinos: 	 m</a:t>
            </a:r>
            <a:r>
              <a:rPr lang="en-US" baseline="-25000">
                <a:solidFill>
                  <a:srgbClr val="D60093"/>
                </a:solidFill>
                <a:latin typeface="Comic Sans MS" charset="0"/>
                <a:sym typeface="Symbol" charset="0"/>
              </a:rPr>
              <a:t>23</a:t>
            </a:r>
            <a:r>
              <a:rPr lang="en-US" baseline="30000">
                <a:solidFill>
                  <a:srgbClr val="D60093"/>
                </a:solidFill>
                <a:latin typeface="Comic Sans MS" charset="0"/>
                <a:sym typeface="Symbol" charset="0"/>
              </a:rPr>
              <a:t>2</a:t>
            </a:r>
            <a:r>
              <a:rPr lang="en-US">
                <a:solidFill>
                  <a:srgbClr val="D60093"/>
                </a:solidFill>
                <a:latin typeface="Comic Sans MS" charset="0"/>
                <a:sym typeface="Symbol" charset="0"/>
              </a:rPr>
              <a:t>  2.0  10</a:t>
            </a:r>
            <a:r>
              <a:rPr lang="en-US" baseline="30000">
                <a:solidFill>
                  <a:srgbClr val="D60093"/>
                </a:solidFill>
                <a:latin typeface="Comic Sans MS" charset="0"/>
                <a:sym typeface="Symbol" charset="0"/>
              </a:rPr>
              <a:t>-3</a:t>
            </a:r>
            <a:r>
              <a:rPr lang="en-US">
                <a:solidFill>
                  <a:srgbClr val="D60093"/>
                </a:solidFill>
                <a:latin typeface="Comic Sans MS" charset="0"/>
                <a:sym typeface="Symbol" charset="0"/>
              </a:rPr>
              <a:t> eV</a:t>
            </a:r>
            <a:r>
              <a:rPr lang="en-US" baseline="30000">
                <a:solidFill>
                  <a:srgbClr val="D60093"/>
                </a:solidFill>
                <a:latin typeface="Comic Sans MS" charset="0"/>
                <a:sym typeface="Symbol" charset="0"/>
              </a:rPr>
              <a:t>2</a:t>
            </a:r>
          </a:p>
          <a:p>
            <a:pPr lvl="1">
              <a:spcAft>
                <a:spcPct val="20000"/>
              </a:spcAft>
            </a:pPr>
            <a:r>
              <a:rPr lang="en-US">
                <a:solidFill>
                  <a:srgbClr val="D60093"/>
                </a:solidFill>
                <a:latin typeface="Comic Sans MS" charset="0"/>
                <a:sym typeface="Symbol" charset="0"/>
              </a:rPr>
              <a:t> One neutrino mass &gt; 0.04 eV </a:t>
            </a:r>
            <a:r>
              <a:rPr lang="en-US">
                <a:solidFill>
                  <a:srgbClr val="0000FF"/>
                </a:solidFill>
                <a:latin typeface="Comic Sans MS" charset="0"/>
              </a:rPr>
              <a:t> </a:t>
            </a:r>
          </a:p>
          <a:p>
            <a:pPr>
              <a:spcAft>
                <a:spcPct val="20000"/>
              </a:spcAft>
            </a:pPr>
            <a:endParaRPr lang="en-US">
              <a:solidFill>
                <a:srgbClr val="0000FF"/>
              </a:solidFill>
              <a:latin typeface="Comic Sans MS" charset="0"/>
            </a:endParaRPr>
          </a:p>
          <a:p>
            <a:pPr>
              <a:lnSpc>
                <a:spcPct val="70000"/>
              </a:lnSpc>
              <a:spcAft>
                <a:spcPct val="20000"/>
              </a:spcAft>
            </a:pPr>
            <a:r>
              <a:rPr lang="en-US">
                <a:solidFill>
                  <a:srgbClr val="0000FF"/>
                </a:solidFill>
                <a:latin typeface="Comic Sans MS" charset="0"/>
              </a:rPr>
              <a:t>SNO + KamLAND: 	</a:t>
            </a:r>
            <a:r>
              <a:rPr lang="en-US">
                <a:solidFill>
                  <a:srgbClr val="0000FF"/>
                </a:solidFill>
                <a:latin typeface="Comic Sans MS" charset="0"/>
                <a:sym typeface="Symbol" charset="0"/>
              </a:rPr>
              <a:t> m</a:t>
            </a:r>
            <a:r>
              <a:rPr lang="en-US" baseline="-25000">
                <a:solidFill>
                  <a:srgbClr val="0000FF"/>
                </a:solidFill>
                <a:latin typeface="Comic Sans MS" charset="0"/>
                <a:sym typeface="Symbol" charset="0"/>
              </a:rPr>
              <a:t>12</a:t>
            </a:r>
            <a:r>
              <a:rPr lang="en-US" baseline="30000">
                <a:solidFill>
                  <a:srgbClr val="0000FF"/>
                </a:solidFill>
                <a:latin typeface="Comic Sans MS" charset="0"/>
                <a:sym typeface="Symbol" charset="0"/>
              </a:rPr>
              <a:t>2</a:t>
            </a:r>
            <a:r>
              <a:rPr lang="en-US">
                <a:solidFill>
                  <a:srgbClr val="0000FF"/>
                </a:solidFill>
                <a:latin typeface="Comic Sans MS" charset="0"/>
                <a:sym typeface="Symbol" charset="0"/>
              </a:rPr>
              <a:t>  7.1 x 10</a:t>
            </a:r>
            <a:r>
              <a:rPr lang="en-US" baseline="30000">
                <a:solidFill>
                  <a:srgbClr val="0000FF"/>
                </a:solidFill>
                <a:latin typeface="Comic Sans MS" charset="0"/>
                <a:sym typeface="Symbol" charset="0"/>
              </a:rPr>
              <a:t>-5</a:t>
            </a:r>
            <a:r>
              <a:rPr lang="en-US">
                <a:solidFill>
                  <a:srgbClr val="0000FF"/>
                </a:solidFill>
                <a:latin typeface="Comic Sans MS" charset="0"/>
                <a:sym typeface="Symbol" charset="0"/>
              </a:rPr>
              <a:t> eV</a:t>
            </a:r>
            <a:r>
              <a:rPr lang="en-US" baseline="30000">
                <a:solidFill>
                  <a:srgbClr val="0000FF"/>
                </a:solidFill>
                <a:latin typeface="Comic Sans MS" charset="0"/>
                <a:sym typeface="Symbol" charset="0"/>
              </a:rPr>
              <a:t>2</a:t>
            </a:r>
          </a:p>
          <a:p>
            <a:pPr lvl="1">
              <a:lnSpc>
                <a:spcPct val="70000"/>
              </a:lnSpc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omic Sans MS" charset="0"/>
                <a:sym typeface="Symbol" charset="0"/>
              </a:rPr>
              <a:t> One neutrino mass &gt; 0.008 eV</a:t>
            </a:r>
            <a:endParaRPr lang="en-US">
              <a:solidFill>
                <a:srgbClr val="000000"/>
              </a:solidFill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Comic Sans MS" charset="0"/>
              </a:rPr>
              <a:t>Limits on </a:t>
            </a:r>
            <a:r>
              <a:rPr lang="ja-JP" altLang="en-US">
                <a:solidFill>
                  <a:srgbClr val="000000"/>
                </a:solidFill>
                <a:latin typeface="Arial"/>
              </a:rPr>
              <a:t>“</a:t>
            </a:r>
            <a:r>
              <a:rPr lang="en-US" sz="2800">
                <a:solidFill>
                  <a:srgbClr val="000000"/>
                </a:solidFill>
                <a:latin typeface="Comic Sans MS" charset="0"/>
                <a:sym typeface="Symbol" charset="0"/>
              </a:rPr>
              <a:t></a:t>
            </a:r>
            <a:r>
              <a:rPr lang="en-US" baseline="-25000">
                <a:solidFill>
                  <a:srgbClr val="000000"/>
                </a:solidFill>
                <a:latin typeface="Comic Sans MS" charset="0"/>
                <a:sym typeface="Symbol" charset="0"/>
              </a:rPr>
              <a:t>e</a:t>
            </a:r>
            <a:r>
              <a:rPr lang="en-US">
                <a:solidFill>
                  <a:srgbClr val="000000"/>
                </a:solidFill>
                <a:latin typeface="Comic Sans MS" charset="0"/>
                <a:sym typeface="Symbol" charset="0"/>
              </a:rPr>
              <a:t> mass</a:t>
            </a:r>
            <a:r>
              <a:rPr lang="ja-JP" altLang="en-US">
                <a:solidFill>
                  <a:srgbClr val="000000"/>
                </a:solidFill>
                <a:latin typeface="Arial"/>
                <a:sym typeface="Symbol" charset="0"/>
              </a:rPr>
              <a:t>”</a:t>
            </a:r>
            <a:r>
              <a:rPr lang="en-US">
                <a:solidFill>
                  <a:srgbClr val="000000"/>
                </a:solidFill>
                <a:latin typeface="Comic Sans MS" charset="0"/>
                <a:sym typeface="Symbol" charset="0"/>
              </a:rPr>
              <a:t> give:	  m(</a:t>
            </a:r>
            <a:r>
              <a:rPr lang="en-US" sz="2800">
                <a:solidFill>
                  <a:srgbClr val="000000"/>
                </a:solidFill>
                <a:latin typeface="Comic Sans MS" charset="0"/>
                <a:sym typeface="Symbol" charset="0"/>
              </a:rPr>
              <a:t></a:t>
            </a:r>
            <a:r>
              <a:rPr lang="en-US" baseline="-25000">
                <a:solidFill>
                  <a:srgbClr val="000000"/>
                </a:solidFill>
                <a:latin typeface="Comic Sans MS" charset="0"/>
                <a:sym typeface="Symbol" charset="0"/>
              </a:rPr>
              <a:t>1,2,3</a:t>
            </a:r>
            <a:r>
              <a:rPr lang="en-US">
                <a:solidFill>
                  <a:srgbClr val="000000"/>
                </a:solidFill>
                <a:latin typeface="Comic Sans MS" charset="0"/>
                <a:sym typeface="Symbol" charset="0"/>
              </a:rPr>
              <a:t>) &lt;  2.2 eV</a:t>
            </a:r>
          </a:p>
        </p:txBody>
      </p:sp>
      <p:grpSp>
        <p:nvGrpSpPr>
          <p:cNvPr id="150533" name="Group 5"/>
          <p:cNvGrpSpPr>
            <a:grpSpLocks/>
          </p:cNvGrpSpPr>
          <p:nvPr/>
        </p:nvGrpSpPr>
        <p:grpSpPr bwMode="auto">
          <a:xfrm>
            <a:off x="533400" y="1143000"/>
            <a:ext cx="601663" cy="3924300"/>
            <a:chOff x="336" y="720"/>
            <a:chExt cx="379" cy="2472"/>
          </a:xfrm>
        </p:grpSpPr>
        <p:cxnSp>
          <p:nvCxnSpPr>
            <p:cNvPr id="150534" name="AutoShape 6"/>
            <p:cNvCxnSpPr>
              <a:cxnSpLocks noChangeShapeType="1"/>
              <a:endCxn id="150530" idx="1"/>
            </p:cNvCxnSpPr>
            <p:nvPr/>
          </p:nvCxnSpPr>
          <p:spPr bwMode="auto">
            <a:xfrm rot="16200000" flipH="1">
              <a:off x="-278" y="2198"/>
              <a:ext cx="1608" cy="379"/>
            </a:xfrm>
            <a:prstGeom prst="bentConnector2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0535" name="AutoShape 7"/>
            <p:cNvSpPr>
              <a:spLocks/>
            </p:cNvSpPr>
            <p:nvPr/>
          </p:nvSpPr>
          <p:spPr bwMode="auto">
            <a:xfrm>
              <a:off x="336" y="720"/>
              <a:ext cx="192" cy="1680"/>
            </a:xfrm>
            <a:prstGeom prst="leftBrace">
              <a:avLst>
                <a:gd name="adj1" fmla="val 72917"/>
                <a:gd name="adj2" fmla="val 51130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0536" name="Text Box 8"/>
          <p:cNvSpPr txBox="1">
            <a:spLocks noChangeArrowheads="1"/>
          </p:cNvSpPr>
          <p:nvPr/>
        </p:nvSpPr>
        <p:spPr bwMode="auto">
          <a:xfrm>
            <a:off x="3352800" y="5562600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  <a:sym typeface="Wingdings 3" charset="0"/>
              </a:rPr>
              <a:t>0.001 &lt; </a:t>
            </a: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</a:t>
            </a:r>
            <a:r>
              <a:rPr lang="en-US" sz="2000" baseline="-25000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</a:t>
            </a: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 &lt; 0.13</a:t>
            </a:r>
          </a:p>
        </p:txBody>
      </p:sp>
      <p:sp>
        <p:nvSpPr>
          <p:cNvPr id="150538" name="Text Box 10"/>
          <p:cNvSpPr txBox="1">
            <a:spLocks noChangeArrowheads="1"/>
          </p:cNvSpPr>
          <p:nvPr/>
        </p:nvSpPr>
        <p:spPr bwMode="auto">
          <a:xfrm>
            <a:off x="5181600" y="6248400"/>
            <a:ext cx="3124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Stay tuned…</a:t>
            </a:r>
          </a:p>
        </p:txBody>
      </p:sp>
      <p:sp>
        <p:nvSpPr>
          <p:cNvPr id="150539" name="AutoShape 11"/>
          <p:cNvSpPr>
            <a:spLocks noChangeArrowheads="1"/>
          </p:cNvSpPr>
          <p:nvPr/>
        </p:nvSpPr>
        <p:spPr bwMode="auto">
          <a:xfrm>
            <a:off x="4419600" y="5029200"/>
            <a:ext cx="347663" cy="530225"/>
          </a:xfrm>
          <a:prstGeom prst="downArrow">
            <a:avLst>
              <a:gd name="adj1" fmla="val 50000"/>
              <a:gd name="adj2" fmla="val 381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0416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5B4C47-E127-9D81-D812-9E512B76C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4" t="2435" r="4004" b="53561"/>
          <a:stretch/>
        </p:blipFill>
        <p:spPr>
          <a:xfrm>
            <a:off x="71204" y="55759"/>
            <a:ext cx="9153452" cy="5212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809A3A-210A-6554-85A7-98B42D77F80C}"/>
              </a:ext>
            </a:extLst>
          </p:cNvPr>
          <p:cNvSpPr txBox="1"/>
          <p:nvPr/>
        </p:nvSpPr>
        <p:spPr>
          <a:xfrm>
            <a:off x="5620215" y="178420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2203.07638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69ADF-357A-6887-A233-BCA0A3714261}"/>
              </a:ext>
            </a:extLst>
          </p:cNvPr>
          <p:cNvSpPr txBox="1"/>
          <p:nvPr/>
        </p:nvSpPr>
        <p:spPr>
          <a:xfrm>
            <a:off x="223034" y="5446255"/>
            <a:ext cx="8831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URWPalladioL"/>
              </a:rPr>
              <a:t>Contributions of a single massless particle, which decoupled from the Standard 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URWPalladioL"/>
              </a:rPr>
              <a:t>Model at temperature </a:t>
            </a:r>
            <a:r>
              <a:rPr lang="en-US" sz="1800" i="1" dirty="0">
                <a:solidFill>
                  <a:srgbClr val="002060"/>
                </a:solidFill>
                <a:effectLst/>
                <a:latin typeface="URWPalladioL"/>
              </a:rPr>
              <a:t>T</a:t>
            </a:r>
            <a:r>
              <a:rPr lang="en-US" sz="1800" i="1" baseline="-25000" dirty="0">
                <a:solidFill>
                  <a:srgbClr val="002060"/>
                </a:solidFill>
                <a:effectLst/>
                <a:latin typeface="URWPalladioL"/>
              </a:rPr>
              <a:t>F</a:t>
            </a:r>
            <a:r>
              <a:rPr lang="en-US" sz="1800" dirty="0">
                <a:solidFill>
                  <a:srgbClr val="002060"/>
                </a:solidFill>
                <a:effectLst/>
                <a:latin typeface="URWPalladioL"/>
              </a:rPr>
              <a:t>, to the effective number of relativistic species, </a:t>
            </a:r>
            <a:r>
              <a:rPr lang="en-US" sz="1800" i="1" dirty="0">
                <a:solidFill>
                  <a:srgbClr val="002060"/>
                </a:solidFill>
                <a:effectLst/>
                <a:latin typeface="URWPalladioL"/>
              </a:rPr>
              <a:t>N</a:t>
            </a:r>
            <a:r>
              <a:rPr lang="en-US" sz="1800" baseline="-25000" dirty="0">
                <a:solidFill>
                  <a:srgbClr val="002060"/>
                </a:solidFill>
                <a:effectLst/>
                <a:latin typeface="URWPalladioL"/>
              </a:rPr>
              <a:t>eff</a:t>
            </a:r>
            <a:r>
              <a:rPr lang="en-US" sz="1800" dirty="0">
                <a:solidFill>
                  <a:srgbClr val="002060"/>
                </a:solidFill>
                <a:effectLst/>
                <a:latin typeface="URWPalladioL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CMR10"/>
              </a:rPr>
              <a:t>= </a:t>
            </a:r>
            <a:r>
              <a:rPr lang="en-US" sz="1800" i="1" dirty="0">
                <a:solidFill>
                  <a:srgbClr val="002060"/>
                </a:solidFill>
                <a:effectLst/>
                <a:latin typeface="URWPalladioL"/>
              </a:rPr>
              <a:t>N</a:t>
            </a:r>
            <a:r>
              <a:rPr lang="en-US" sz="1800" baseline="-25000" dirty="0">
                <a:solidFill>
                  <a:srgbClr val="002060"/>
                </a:solidFill>
                <a:effectLst/>
                <a:latin typeface="URWPalladioL"/>
              </a:rPr>
              <a:t>SM</a:t>
            </a:r>
            <a:r>
              <a:rPr lang="en-US" sz="1800" dirty="0">
                <a:solidFill>
                  <a:srgbClr val="002060"/>
                </a:solidFill>
                <a:effectLst/>
                <a:latin typeface="URWPalladioL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CMR10"/>
              </a:rPr>
              <a:t>+</a:t>
            </a:r>
            <a:r>
              <a:rPr lang="en-US" sz="1800" dirty="0">
                <a:solidFill>
                  <a:srgbClr val="002060"/>
                </a:solidFill>
                <a:effectLst/>
                <a:latin typeface="URWPalladioL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PazoMath"/>
              </a:rPr>
              <a:t>∆</a:t>
            </a:r>
            <a:r>
              <a:rPr lang="en-US" sz="1800" i="1" dirty="0">
                <a:solidFill>
                  <a:srgbClr val="002060"/>
                </a:solidFill>
                <a:effectLst/>
                <a:latin typeface="URWPalladioL"/>
              </a:rPr>
              <a:t>N</a:t>
            </a:r>
            <a:r>
              <a:rPr lang="en-US" sz="1800" baseline="-25000" dirty="0">
                <a:solidFill>
                  <a:srgbClr val="002060"/>
                </a:solidFill>
                <a:effectLst/>
                <a:latin typeface="URWPalladioL"/>
              </a:rPr>
              <a:t>eff</a:t>
            </a:r>
            <a:r>
              <a:rPr lang="en-US" sz="1800" dirty="0">
                <a:solidFill>
                  <a:srgbClr val="002060"/>
                </a:solidFill>
                <a:effectLst/>
                <a:latin typeface="URWPalladioL"/>
              </a:rPr>
              <a:t>, with the SM expectation </a:t>
            </a:r>
            <a:r>
              <a:rPr lang="en-US" sz="1800" i="1" dirty="0">
                <a:solidFill>
                  <a:srgbClr val="002060"/>
                </a:solidFill>
                <a:effectLst/>
                <a:latin typeface="URWPalladioL"/>
              </a:rPr>
              <a:t>N</a:t>
            </a:r>
            <a:r>
              <a:rPr lang="en-US" sz="1800" baseline="-25000" dirty="0">
                <a:solidFill>
                  <a:srgbClr val="002060"/>
                </a:solidFill>
                <a:effectLst/>
                <a:latin typeface="URWPalladioL"/>
              </a:rPr>
              <a:t>SM</a:t>
            </a:r>
            <a:r>
              <a:rPr lang="en-US" sz="1800" dirty="0">
                <a:solidFill>
                  <a:srgbClr val="002060"/>
                </a:solidFill>
                <a:effectLst/>
                <a:latin typeface="URWPalladioL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CMR10"/>
              </a:rPr>
              <a:t>= </a:t>
            </a:r>
            <a:r>
              <a:rPr lang="en-US" sz="1800" dirty="0">
                <a:solidFill>
                  <a:srgbClr val="002060"/>
                </a:solidFill>
                <a:effectLst/>
                <a:latin typeface="URWPalladioL"/>
              </a:rPr>
              <a:t>3.045 from neutrinos. 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782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5867400" cy="1143000"/>
          </a:xfrm>
          <a:solidFill>
            <a:srgbClr val="FFFF99"/>
          </a:solidFill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Neutrinos from core-collapse supernovae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962400"/>
            <a:ext cx="7391400" cy="2667000"/>
          </a:xfrm>
          <a:solidFill>
            <a:srgbClr val="CCFFFF"/>
          </a:solidFill>
        </p:spPr>
        <p:txBody>
          <a:bodyPr/>
          <a:lstStyle/>
          <a:p>
            <a:r>
              <a:rPr lang="en-US" sz="2400" dirty="0" err="1">
                <a:solidFill>
                  <a:srgbClr val="000080"/>
                </a:solidFill>
                <a:latin typeface="Comic Sans MS"/>
                <a:cs typeface="Comic Sans MS"/>
              </a:rPr>
              <a:t>M</a:t>
            </a:r>
            <a:r>
              <a:rPr lang="en-US" sz="2400" baseline="-25000" dirty="0" err="1">
                <a:solidFill>
                  <a:srgbClr val="000080"/>
                </a:solidFill>
                <a:latin typeface="Comic Sans MS"/>
                <a:cs typeface="Comic Sans MS"/>
              </a:rPr>
              <a:t>prog</a:t>
            </a:r>
            <a:r>
              <a:rPr lang="en-US" sz="2400" dirty="0">
                <a:solidFill>
                  <a:srgbClr val="000080"/>
                </a:solidFill>
                <a:latin typeface="Comic Sans MS"/>
                <a:cs typeface="Comic Sans MS"/>
              </a:rPr>
              <a:t> ≥  8 </a:t>
            </a:r>
            <a:r>
              <a:rPr lang="en-US" sz="2400" dirty="0" err="1">
                <a:solidFill>
                  <a:srgbClr val="000080"/>
                </a:solidFill>
                <a:latin typeface="Comic Sans MS"/>
                <a:cs typeface="Comic Sans MS"/>
              </a:rPr>
              <a:t>M</a:t>
            </a:r>
            <a:r>
              <a:rPr lang="en-US" sz="2400" baseline="-25000" dirty="0" err="1">
                <a:solidFill>
                  <a:srgbClr val="000080"/>
                </a:solidFill>
                <a:latin typeface="Comic Sans MS"/>
                <a:cs typeface="Comic Sans MS"/>
              </a:rPr>
              <a:t>Sun</a:t>
            </a:r>
            <a:endParaRPr lang="en-US" sz="2400" dirty="0">
              <a:solidFill>
                <a:srgbClr val="000080"/>
              </a:solidFill>
              <a:latin typeface="Comic Sans MS"/>
              <a:cs typeface="Comic Sans MS"/>
            </a:endParaRPr>
          </a:p>
          <a:p>
            <a:r>
              <a:rPr lang="en-US" sz="24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E ≈ 10</a:t>
            </a:r>
            <a:r>
              <a:rPr lang="en-US" sz="2400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53</a:t>
            </a:r>
            <a:r>
              <a:rPr lang="en-US" sz="24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ergs ≈ 10</a:t>
            </a:r>
            <a:r>
              <a:rPr lang="en-US" sz="2400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59</a:t>
            </a:r>
            <a:r>
              <a:rPr lang="en-US" sz="24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MeV</a:t>
            </a:r>
            <a:endParaRPr lang="en-US" sz="2400" baseline="30000" dirty="0">
              <a:solidFill>
                <a:srgbClr val="000080"/>
              </a:solidFill>
              <a:latin typeface="Comic Sans MS"/>
              <a:cs typeface="Comic Sans MS"/>
              <a:sym typeface="Symbol" charset="0"/>
            </a:endParaRPr>
          </a:p>
          <a:p>
            <a:r>
              <a:rPr lang="en-US" sz="24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99% of the energy is carried away by neutrinos and antineutrinos with 10 ≤ E</a:t>
            </a:r>
            <a:r>
              <a:rPr lang="en-US" sz="2400" baseline="-25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</a:t>
            </a:r>
            <a:r>
              <a:rPr lang="en-US" sz="24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≤ 30 MeV</a:t>
            </a:r>
          </a:p>
          <a:p>
            <a:r>
              <a:rPr lang="en-US" sz="2400" dirty="0">
                <a:solidFill>
                  <a:srgbClr val="400080"/>
                </a:solidFill>
                <a:latin typeface="Comic Sans MS"/>
                <a:cs typeface="Comic Sans MS"/>
                <a:sym typeface="Symbol" charset="0"/>
              </a:rPr>
              <a:t>10</a:t>
            </a:r>
            <a:r>
              <a:rPr lang="en-US" sz="2400" baseline="30000" dirty="0">
                <a:solidFill>
                  <a:srgbClr val="400080"/>
                </a:solidFill>
                <a:latin typeface="Comic Sans MS"/>
                <a:cs typeface="Comic Sans MS"/>
                <a:sym typeface="Symbol" charset="0"/>
              </a:rPr>
              <a:t>58 </a:t>
            </a:r>
            <a:r>
              <a:rPr lang="en-US" sz="2400" dirty="0">
                <a:solidFill>
                  <a:srgbClr val="400080"/>
                </a:solidFill>
                <a:latin typeface="Comic Sans MS"/>
                <a:cs typeface="Comic Sans MS"/>
                <a:sym typeface="Symbol" charset="0"/>
              </a:rPr>
              <a:t>Neutrinos!</a:t>
            </a:r>
            <a:endParaRPr lang="en-US" sz="2400" dirty="0">
              <a:solidFill>
                <a:srgbClr val="000080"/>
              </a:solidFill>
              <a:latin typeface="Comic Sans MS"/>
              <a:cs typeface="Comic Sans MS"/>
            </a:endParaRPr>
          </a:p>
        </p:txBody>
      </p:sp>
      <p:pic>
        <p:nvPicPr>
          <p:cNvPr id="53252" name="Picture 4" descr="sunandsn.gif                                                   00015EE6Macintosh HD                   B7C7A18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71600"/>
            <a:ext cx="2589213" cy="2568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949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" y="622286"/>
            <a:ext cx="2780300" cy="5713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51" y="2980447"/>
            <a:ext cx="744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3D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757" y="3601344"/>
            <a:ext cx="3398636" cy="2852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475" y="838"/>
            <a:ext cx="3344106" cy="3511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6050" y="5800223"/>
            <a:ext cx="744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2D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167" y="6337506"/>
            <a:ext cx="136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Princeton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8400" y="-62805"/>
            <a:ext cx="119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ORNL/UT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4254" y="6388306"/>
            <a:ext cx="91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Munich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58241" y="381999"/>
            <a:ext cx="2705959" cy="230832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Development of 2D and 3D models for core-collapse supernovae: Complex interplay between turbulence, neutrino physics and thermonuclear reactions.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257" y="2887169"/>
            <a:ext cx="2903310" cy="375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053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l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30664" r="16441" b="21330"/>
          <a:stretch/>
        </p:blipFill>
        <p:spPr>
          <a:xfrm>
            <a:off x="33047" y="350520"/>
            <a:ext cx="4773168" cy="2350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700" y="4554562"/>
            <a:ext cx="81509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The second term makes the physics of a neutrino gas in a core-collapse supernova a very interesting many-body problem, driven by weak interactions.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273" y="5588000"/>
            <a:ext cx="8699827" cy="92333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Neutrino-neutrino interactions lead to novel collective and emergent effects, such as conserved quantities and interesting features in the neutrino energy spectra (spectral “swaps” or “splits”).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7600" y="375720"/>
            <a:ext cx="4152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Energy released in a core-collapse SN: E ≈ 10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53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ergs ≈ 10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59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MeV</a:t>
            </a:r>
            <a:endParaRPr lang="en-US" baseline="30000" dirty="0">
              <a:solidFill>
                <a:srgbClr val="000080"/>
              </a:solidFill>
              <a:latin typeface="Comic Sans MS"/>
              <a:cs typeface="Comic Sans MS"/>
              <a:sym typeface="Symbol" charset="0"/>
            </a:endParaRPr>
          </a:p>
          <a:p>
            <a:pPr algn="ctr"/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99% of this energy is carried away by neutrinos and antineutrinos!</a:t>
            </a:r>
          </a:p>
          <a:p>
            <a:pPr algn="ctr"/>
            <a:r>
              <a:rPr lang="en-US" dirty="0">
                <a:solidFill>
                  <a:srgbClr val="400080"/>
                </a:solidFill>
                <a:latin typeface="Comic Sans MS"/>
                <a:cs typeface="Comic Sans MS"/>
                <a:sym typeface="Symbol" charset="0"/>
              </a:rPr>
              <a:t>~ 10</a:t>
            </a:r>
            <a:r>
              <a:rPr lang="en-US" baseline="30000" dirty="0">
                <a:solidFill>
                  <a:srgbClr val="400080"/>
                </a:solidFill>
                <a:latin typeface="Comic Sans MS"/>
                <a:cs typeface="Comic Sans MS"/>
                <a:sym typeface="Symbol" charset="0"/>
              </a:rPr>
              <a:t>58 </a:t>
            </a:r>
            <a:r>
              <a:rPr lang="en-US" dirty="0">
                <a:solidFill>
                  <a:srgbClr val="400080"/>
                </a:solidFill>
                <a:latin typeface="Comic Sans MS"/>
                <a:cs typeface="Comic Sans MS"/>
                <a:sym typeface="Symbol" charset="0"/>
              </a:rPr>
              <a:t>Neutrinos!</a:t>
            </a:r>
          </a:p>
          <a:p>
            <a:pPr algn="ctr"/>
            <a:r>
              <a:rPr lang="en-US" dirty="0">
                <a:solidFill>
                  <a:srgbClr val="400080"/>
                </a:solidFill>
                <a:latin typeface="Comic Sans MS"/>
                <a:cs typeface="Comic Sans MS"/>
                <a:sym typeface="Symbol" charset="0"/>
              </a:rPr>
              <a:t>This necessitates including the effects of </a:t>
            </a:r>
            <a:r>
              <a:rPr lang="en-US" dirty="0" err="1">
                <a:solidFill>
                  <a:srgbClr val="400080"/>
                </a:solidFill>
                <a:latin typeface="Symbol" charset="2"/>
                <a:cs typeface="Symbol" charset="2"/>
                <a:sym typeface="Symbol" charset="0"/>
              </a:rPr>
              <a:t>nn</a:t>
            </a:r>
            <a:r>
              <a:rPr lang="en-US" dirty="0">
                <a:solidFill>
                  <a:srgbClr val="400080"/>
                </a:solidFill>
                <a:latin typeface="Symbol" charset="2"/>
                <a:cs typeface="Symbol" charset="2"/>
                <a:sym typeface="Symbol" charset="0"/>
              </a:rPr>
              <a:t> </a:t>
            </a:r>
            <a:r>
              <a:rPr lang="en-US" dirty="0">
                <a:solidFill>
                  <a:srgbClr val="400080"/>
                </a:solidFill>
                <a:latin typeface="Comic Sans MS"/>
                <a:cs typeface="Comic Sans MS"/>
                <a:sym typeface="Symbol" charset="0"/>
              </a:rPr>
              <a:t>interactions!</a:t>
            </a:r>
            <a:endParaRPr lang="en-US" dirty="0">
              <a:solidFill>
                <a:srgbClr val="00008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700" y="1231900"/>
            <a:ext cx="149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Proto neutron star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0464" y="609600"/>
            <a:ext cx="30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8864" y="1041400"/>
            <a:ext cx="30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3964" y="1485900"/>
            <a:ext cx="30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9064" y="254000"/>
            <a:ext cx="30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65664" y="1727200"/>
            <a:ext cx="30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482332"/>
              </p:ext>
            </p:extLst>
          </p:nvPr>
        </p:nvGraphicFramePr>
        <p:xfrm>
          <a:off x="1663700" y="2921000"/>
          <a:ext cx="60452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22600" imgH="622300" progId="Equation.3">
                  <p:embed/>
                </p:oleObj>
              </mc:Choice>
              <mc:Fallback>
                <p:oleObj name="Equation" r:id="rId3" imgW="3022600" imgH="6223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3700" y="2921000"/>
                        <a:ext cx="6045200" cy="124460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12503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A425DFA-9153-C240-9C29-36E55C1E295C}"/>
              </a:ext>
            </a:extLst>
          </p:cNvPr>
          <p:cNvSpPr>
            <a:spLocks noChangeAspect="1"/>
          </p:cNvSpPr>
          <p:nvPr/>
        </p:nvSpPr>
        <p:spPr>
          <a:xfrm>
            <a:off x="-1650670" y="-166256"/>
            <a:ext cx="8229600" cy="822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mic Sans MS" panose="030F0902030302020204" pitchFamily="66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E6907AA-3C94-3A44-8DBC-5742A348E5E9}"/>
              </a:ext>
            </a:extLst>
          </p:cNvPr>
          <p:cNvSpPr>
            <a:spLocks noChangeAspect="1"/>
          </p:cNvSpPr>
          <p:nvPr/>
        </p:nvSpPr>
        <p:spPr>
          <a:xfrm>
            <a:off x="1341918" y="2755072"/>
            <a:ext cx="2286000" cy="2286000"/>
          </a:xfrm>
          <a:prstGeom prst="ellipse">
            <a:avLst/>
          </a:prstGeom>
          <a:solidFill>
            <a:srgbClr val="00206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680B4081-02F2-0E44-9BFD-6F05B69C57E6}"/>
              </a:ext>
            </a:extLst>
          </p:cNvPr>
          <p:cNvSpPr>
            <a:spLocks noChangeAspect="1"/>
          </p:cNvSpPr>
          <p:nvPr/>
        </p:nvSpPr>
        <p:spPr>
          <a:xfrm>
            <a:off x="95005" y="1555668"/>
            <a:ext cx="4754880" cy="4754880"/>
          </a:xfrm>
          <a:prstGeom prst="donut">
            <a:avLst>
              <a:gd name="adj" fmla="val 70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1B93F6-90CC-E04E-BDB7-87C637446D4C}"/>
              </a:ext>
            </a:extLst>
          </p:cNvPr>
          <p:cNvSpPr txBox="1"/>
          <p:nvPr/>
        </p:nvSpPr>
        <p:spPr>
          <a:xfrm>
            <a:off x="1270672" y="1900052"/>
            <a:ext cx="2481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Collective oscillations (high neutrino density)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EA2091-EC95-634D-8C83-188E24AAA750}"/>
              </a:ext>
            </a:extLst>
          </p:cNvPr>
          <p:cNvSpPr txBox="1"/>
          <p:nvPr/>
        </p:nvSpPr>
        <p:spPr>
          <a:xfrm>
            <a:off x="1104415" y="5367646"/>
            <a:ext cx="2850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Neutrinos forward scatter from each other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B6F5B-4A61-9B4B-828A-B52B3518F7CA}"/>
              </a:ext>
            </a:extLst>
          </p:cNvPr>
          <p:cNvSpPr txBox="1"/>
          <p:nvPr/>
        </p:nvSpPr>
        <p:spPr>
          <a:xfrm>
            <a:off x="1353794" y="273137"/>
            <a:ext cx="2280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MSW oscillations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(low neutrino density)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31B7E7-DFA9-C84B-BAAD-ABEEF08D7B10}"/>
              </a:ext>
            </a:extLst>
          </p:cNvPr>
          <p:cNvSpPr txBox="1"/>
          <p:nvPr/>
        </p:nvSpPr>
        <p:spPr>
          <a:xfrm>
            <a:off x="843161" y="6234548"/>
            <a:ext cx="3313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Neutrinos forward scatter from background particles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3BDDA-BF30-E849-BDE1-8217AB9A799B}"/>
              </a:ext>
            </a:extLst>
          </p:cNvPr>
          <p:cNvSpPr txBox="1"/>
          <p:nvPr/>
        </p:nvSpPr>
        <p:spPr>
          <a:xfrm>
            <a:off x="1745681" y="4322616"/>
            <a:ext cx="1531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Proto-neutron star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97BC6F83-82B6-C543-A8A1-DECBB6D63B99}"/>
              </a:ext>
            </a:extLst>
          </p:cNvPr>
          <p:cNvSpPr/>
          <p:nvPr/>
        </p:nvSpPr>
        <p:spPr>
          <a:xfrm rot="-1020000">
            <a:off x="1745676" y="3443846"/>
            <a:ext cx="731520" cy="20116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278DE4D-27E9-2547-806F-35567BBABE6D}"/>
              </a:ext>
            </a:extLst>
          </p:cNvPr>
          <p:cNvSpPr/>
          <p:nvPr/>
        </p:nvSpPr>
        <p:spPr>
          <a:xfrm rot="2640000">
            <a:off x="2337463" y="3584368"/>
            <a:ext cx="731520" cy="20116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8535E7AF-66FE-CE4A-AE62-BCEFE60B0F1D}"/>
              </a:ext>
            </a:extLst>
          </p:cNvPr>
          <p:cNvSpPr/>
          <p:nvPr/>
        </p:nvSpPr>
        <p:spPr>
          <a:xfrm rot="720000" flipH="1">
            <a:off x="2121731" y="3736778"/>
            <a:ext cx="731520" cy="20116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779D2CA-7CFE-E14F-810B-D0E9A3B070E9}"/>
              </a:ext>
            </a:extLst>
          </p:cNvPr>
          <p:cNvSpPr/>
          <p:nvPr/>
        </p:nvSpPr>
        <p:spPr>
          <a:xfrm rot="2040000">
            <a:off x="2966856" y="3655620"/>
            <a:ext cx="731520" cy="20116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C64A040E-0CF2-3743-B620-A1E826EA959B}"/>
              </a:ext>
            </a:extLst>
          </p:cNvPr>
          <p:cNvSpPr/>
          <p:nvPr/>
        </p:nvSpPr>
        <p:spPr>
          <a:xfrm rot="-1020000">
            <a:off x="2311730" y="3534886"/>
            <a:ext cx="731520" cy="20116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574C530B-87E6-1B43-8F55-2AC13E460104}"/>
              </a:ext>
            </a:extLst>
          </p:cNvPr>
          <p:cNvSpPr/>
          <p:nvPr/>
        </p:nvSpPr>
        <p:spPr>
          <a:xfrm rot="2280000">
            <a:off x="3169806" y="5255672"/>
            <a:ext cx="4389120" cy="9144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808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914A2-1E39-0B35-E04B-9DB1F3C41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235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85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084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14AEE3-872F-284B-8BC4-C5696BED395E}"/>
              </a:ext>
            </a:extLst>
          </p:cNvPr>
          <p:cNvSpPr txBox="1"/>
          <p:nvPr/>
        </p:nvSpPr>
        <p:spPr>
          <a:xfrm>
            <a:off x="2209800" y="508000"/>
            <a:ext cx="418896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Sources of neutrinos: Earth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0AE77-7BEA-D642-982C-9C1536215BB4}"/>
              </a:ext>
            </a:extLst>
          </p:cNvPr>
          <p:cNvSpPr txBox="1"/>
          <p:nvPr/>
        </p:nvSpPr>
        <p:spPr>
          <a:xfrm>
            <a:off x="876300" y="495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D1220B37-70CC-5E4A-8728-B4B799E55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47800"/>
            <a:ext cx="5379405" cy="4846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60A34-E4C1-F642-8B19-AA9ACB9492E6}"/>
              </a:ext>
            </a:extLst>
          </p:cNvPr>
          <p:cNvSpPr txBox="1"/>
          <p:nvPr/>
        </p:nvSpPr>
        <p:spPr>
          <a:xfrm>
            <a:off x="5969001" y="2235200"/>
            <a:ext cx="26796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Geoneutrinos are antineutrinos coming from the decay of </a:t>
            </a:r>
            <a:r>
              <a:rPr lang="en-US" sz="2000" baseline="30000" dirty="0">
                <a:solidFill>
                  <a:srgbClr val="002060"/>
                </a:solidFill>
                <a:latin typeface="Comic Sans MS" panose="030F0902030302020204" pitchFamily="66" charset="0"/>
              </a:rPr>
              <a:t>238</a:t>
            </a: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U, </a:t>
            </a:r>
            <a:r>
              <a:rPr lang="en-US" sz="2000" baseline="30000" dirty="0">
                <a:solidFill>
                  <a:srgbClr val="002060"/>
                </a:solidFill>
                <a:latin typeface="Comic Sans MS" panose="030F0902030302020204" pitchFamily="66" charset="0"/>
              </a:rPr>
              <a:t>238</a:t>
            </a: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Th, and </a:t>
            </a:r>
            <a:r>
              <a:rPr lang="en-US" sz="2000" baseline="30000" dirty="0">
                <a:solidFill>
                  <a:srgbClr val="002060"/>
                </a:solidFill>
                <a:latin typeface="Comic Sans MS" panose="030F0902030302020204" pitchFamily="66" charset="0"/>
              </a:rPr>
              <a:t>40</a:t>
            </a: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K inside the Earth. Picture on the right shows the sum of reactor neutrinos and geoneutrinos.</a:t>
            </a:r>
          </a:p>
        </p:txBody>
      </p:sp>
    </p:spTree>
    <p:extLst>
      <p:ext uri="{BB962C8B-B14F-4D97-AF65-F5344CB8AC3E}">
        <p14:creationId xmlns:p14="http://schemas.microsoft.com/office/powerpoint/2010/main" val="37332905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4402" y="382199"/>
            <a:ext cx="697859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/>
                <a:cs typeface="Comic Sans MS"/>
              </a:rPr>
              <a:t>How do you cook elements around us?</a:t>
            </a:r>
          </a:p>
        </p:txBody>
      </p:sp>
      <p:pic>
        <p:nvPicPr>
          <p:cNvPr id="2" name="Picture 1" descr="table_nuclei0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" y="934524"/>
            <a:ext cx="8997694" cy="6021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" y="0"/>
            <a:ext cx="199071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413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>
            <a:spLocks noChangeAspect="1"/>
          </p:cNvSpPr>
          <p:nvPr/>
        </p:nvSpPr>
        <p:spPr>
          <a:xfrm>
            <a:off x="3661892" y="973990"/>
            <a:ext cx="2743200" cy="2743200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/>
                <a:cs typeface="Comic Sans MS"/>
              </a:rPr>
              <a:t>BIG BANG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4402" y="382199"/>
            <a:ext cx="697859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/>
                <a:cs typeface="Comic Sans MS"/>
              </a:rPr>
              <a:t>How do you cook elements around us?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" y="0"/>
            <a:ext cx="1990711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70" y="3308796"/>
            <a:ext cx="2662727" cy="2221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5074" y="4063400"/>
            <a:ext cx="568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12" y="3255538"/>
            <a:ext cx="1380666" cy="1152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161" y="4142658"/>
            <a:ext cx="640080" cy="5341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4092" y="3643028"/>
            <a:ext cx="52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8003" y="4262007"/>
            <a:ext cx="33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956" y="5102087"/>
            <a:ext cx="848280" cy="7078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51118" y="5319106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7019830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>
            <a:spLocks noChangeAspect="1"/>
          </p:cNvSpPr>
          <p:nvPr/>
        </p:nvSpPr>
        <p:spPr>
          <a:xfrm>
            <a:off x="3661892" y="973990"/>
            <a:ext cx="2743200" cy="2743200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/>
                <a:cs typeface="Comic Sans MS"/>
              </a:rPr>
              <a:t>BIG BANG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4402" y="382199"/>
            <a:ext cx="697859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/>
                <a:cs typeface="Comic Sans MS"/>
              </a:rPr>
              <a:t>How do you cook elements around us?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" y="0"/>
            <a:ext cx="1990711" cy="228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5074" y="4063400"/>
            <a:ext cx="568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12" y="3255538"/>
            <a:ext cx="1380666" cy="1152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161" y="4142658"/>
            <a:ext cx="640080" cy="5341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4092" y="3643028"/>
            <a:ext cx="52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8003" y="4262007"/>
            <a:ext cx="33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956" y="5102087"/>
            <a:ext cx="848280" cy="7078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51118" y="5319106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04514" y="1045176"/>
            <a:ext cx="7177844" cy="5733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4114" y="3524770"/>
            <a:ext cx="2309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Pop III stars (very big and very metal poor)</a:t>
            </a:r>
          </a:p>
        </p:txBody>
      </p:sp>
    </p:spTree>
    <p:extLst>
      <p:ext uri="{BB962C8B-B14F-4D97-AF65-F5344CB8AC3E}">
        <p14:creationId xmlns:p14="http://schemas.microsoft.com/office/powerpoint/2010/main" val="30872476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4402" y="382199"/>
            <a:ext cx="697859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/>
                <a:cs typeface="Comic Sans MS"/>
              </a:rPr>
              <a:t>How do you cook elements around us?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" y="0"/>
            <a:ext cx="1990711" cy="228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5074" y="4063400"/>
            <a:ext cx="568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94092" y="3643028"/>
            <a:ext cx="52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8003" y="4262007"/>
            <a:ext cx="33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448" y="1119596"/>
            <a:ext cx="7217648" cy="54132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78532" y="1189800"/>
            <a:ext cx="2530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They go supernovae</a:t>
            </a:r>
          </a:p>
        </p:txBody>
      </p:sp>
    </p:spTree>
    <p:extLst>
      <p:ext uri="{BB962C8B-B14F-4D97-AF65-F5344CB8AC3E}">
        <p14:creationId xmlns:p14="http://schemas.microsoft.com/office/powerpoint/2010/main" val="22423418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4402" y="382199"/>
            <a:ext cx="697859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/>
                <a:cs typeface="Comic Sans MS"/>
              </a:rPr>
              <a:t>How do you cook elements around us?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" y="0"/>
            <a:ext cx="1990711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70" y="3308796"/>
            <a:ext cx="2662727" cy="2221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5074" y="4063400"/>
            <a:ext cx="568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12" y="3255538"/>
            <a:ext cx="1380666" cy="1152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161" y="4142658"/>
            <a:ext cx="640080" cy="5341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4092" y="3643028"/>
            <a:ext cx="52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8003" y="4262007"/>
            <a:ext cx="33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956" y="5102087"/>
            <a:ext cx="848280" cy="7078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51118" y="5319106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05789" y="2513263"/>
            <a:ext cx="354484" cy="40011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6421" y="2687053"/>
            <a:ext cx="524678" cy="40011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Mg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4526" y="5293895"/>
            <a:ext cx="350226" cy="40011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72947" y="1978526"/>
            <a:ext cx="368510" cy="40011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Ti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75053" y="2914316"/>
            <a:ext cx="321422" cy="40011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4632" y="4491789"/>
            <a:ext cx="391929" cy="40011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90"/>
                </a:solidFill>
              </a:rPr>
              <a:t>Sr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5263" y="6055895"/>
            <a:ext cx="430126" cy="40011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Fe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27474" y="5815263"/>
            <a:ext cx="444277" cy="40011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90"/>
                </a:solidFill>
              </a:rPr>
              <a:t>Ca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8632" y="6202947"/>
            <a:ext cx="361372" cy="40011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Si</a:t>
            </a:r>
          </a:p>
        </p:txBody>
      </p:sp>
    </p:spTree>
    <p:extLst>
      <p:ext uri="{BB962C8B-B14F-4D97-AF65-F5344CB8AC3E}">
        <p14:creationId xmlns:p14="http://schemas.microsoft.com/office/powerpoint/2010/main" val="1085006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>
            <a:spLocks noChangeAspect="1"/>
          </p:cNvSpPr>
          <p:nvPr/>
        </p:nvSpPr>
        <p:spPr>
          <a:xfrm>
            <a:off x="3661892" y="973990"/>
            <a:ext cx="2743200" cy="2743200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/>
                <a:cs typeface="Comic Sans MS"/>
              </a:rPr>
              <a:t>BIG BANG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4402" y="382199"/>
            <a:ext cx="697859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/>
                <a:cs typeface="Comic Sans MS"/>
              </a:rPr>
              <a:t>How do you cook elements around us?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" y="0"/>
            <a:ext cx="1990711" cy="228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5074" y="4063400"/>
            <a:ext cx="568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12" y="3255538"/>
            <a:ext cx="1380666" cy="1152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161" y="4142658"/>
            <a:ext cx="640080" cy="5341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4092" y="3643028"/>
            <a:ext cx="52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8003" y="4262007"/>
            <a:ext cx="33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956" y="5102087"/>
            <a:ext cx="848280" cy="7078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51118" y="5319106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04514" y="1045176"/>
            <a:ext cx="7177844" cy="5733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4114" y="3524770"/>
            <a:ext cx="2309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Pop II stars (metal poor)</a:t>
            </a:r>
          </a:p>
        </p:txBody>
      </p:sp>
    </p:spTree>
    <p:extLst>
      <p:ext uri="{BB962C8B-B14F-4D97-AF65-F5344CB8AC3E}">
        <p14:creationId xmlns:p14="http://schemas.microsoft.com/office/powerpoint/2010/main" val="1574373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>
            <a:spLocks noChangeAspect="1"/>
          </p:cNvSpPr>
          <p:nvPr/>
        </p:nvSpPr>
        <p:spPr>
          <a:xfrm>
            <a:off x="3661892" y="973990"/>
            <a:ext cx="2743200" cy="2743200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/>
                <a:cs typeface="Comic Sans MS"/>
              </a:rPr>
              <a:t>BIG BANG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4402" y="382199"/>
            <a:ext cx="697859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/>
                <a:cs typeface="Comic Sans MS"/>
              </a:rPr>
              <a:t>How do you cook elements around us?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" y="0"/>
            <a:ext cx="1990711" cy="228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5074" y="4063400"/>
            <a:ext cx="568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12" y="3255538"/>
            <a:ext cx="1380666" cy="1152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161" y="4142658"/>
            <a:ext cx="640080" cy="5341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4092" y="3643028"/>
            <a:ext cx="52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8003" y="4262007"/>
            <a:ext cx="33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956" y="5102087"/>
            <a:ext cx="848280" cy="7078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51118" y="5319106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04514" y="1045176"/>
            <a:ext cx="7177844" cy="5733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4114" y="3524770"/>
            <a:ext cx="2309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Pop II stars (metal poor)</a:t>
            </a:r>
          </a:p>
        </p:txBody>
      </p:sp>
      <p:sp>
        <p:nvSpPr>
          <p:cNvPr id="14" name="Explosion 1 13"/>
          <p:cNvSpPr>
            <a:spLocks/>
          </p:cNvSpPr>
          <p:nvPr/>
        </p:nvSpPr>
        <p:spPr>
          <a:xfrm>
            <a:off x="4418866" y="1398296"/>
            <a:ext cx="4635946" cy="3117987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/>
                <a:cs typeface="Comic Sans MS"/>
              </a:rPr>
              <a:t>Some go supernova,</a:t>
            </a:r>
          </a:p>
          <a:p>
            <a:pPr algn="ctr"/>
            <a:r>
              <a:rPr lang="en-US" sz="2000" dirty="0">
                <a:latin typeface="Comic Sans MS"/>
                <a:cs typeface="Comic Sans MS"/>
              </a:rPr>
              <a:t>producing U, </a:t>
            </a:r>
            <a:r>
              <a:rPr lang="en-US" sz="2000" dirty="0" err="1">
                <a:latin typeface="Comic Sans MS"/>
                <a:cs typeface="Comic Sans MS"/>
              </a:rPr>
              <a:t>Eu,Th</a:t>
            </a:r>
            <a:r>
              <a:rPr lang="en-US" sz="2000" dirty="0">
                <a:latin typeface="Comic Sans MS"/>
                <a:cs typeface="Comic Sans MS"/>
              </a:rPr>
              <a:t>… via the r-process</a:t>
            </a:r>
          </a:p>
        </p:txBody>
      </p:sp>
      <p:sp>
        <p:nvSpPr>
          <p:cNvPr id="15" name="Horizontal Scroll 14"/>
          <p:cNvSpPr>
            <a:spLocks/>
          </p:cNvSpPr>
          <p:nvPr/>
        </p:nvSpPr>
        <p:spPr>
          <a:xfrm>
            <a:off x="966335" y="4435290"/>
            <a:ext cx="2971800" cy="1799536"/>
          </a:xfrm>
          <a:prstGeom prst="horizontalScroll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AGB stars produce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Ba, La, Y,…. via the s-process</a:t>
            </a:r>
          </a:p>
        </p:txBody>
      </p:sp>
    </p:spTree>
    <p:extLst>
      <p:ext uri="{BB962C8B-B14F-4D97-AF65-F5344CB8AC3E}">
        <p14:creationId xmlns:p14="http://schemas.microsoft.com/office/powerpoint/2010/main" val="41757294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8001000" cy="46166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How much does the CNO cycle contribute in the Sun?</a:t>
            </a:r>
          </a:p>
        </p:txBody>
      </p:sp>
      <p:pic>
        <p:nvPicPr>
          <p:cNvPr id="556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96925"/>
            <a:ext cx="4313238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56036" name="Picture 4" descr="pp-c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/>
          <a:stretch>
            <a:fillRect/>
          </a:stretch>
        </p:blipFill>
        <p:spPr bwMode="auto">
          <a:xfrm>
            <a:off x="4524375" y="990600"/>
            <a:ext cx="4608513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6037" name="Text Box 5"/>
          <p:cNvSpPr txBox="1">
            <a:spLocks noChangeArrowheads="1"/>
          </p:cNvSpPr>
          <p:nvPr/>
        </p:nvSpPr>
        <p:spPr bwMode="auto">
          <a:xfrm>
            <a:off x="304800" y="5240338"/>
            <a:ext cx="44958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In SSM CNO cycle contribute about 0.8% of the neutrino flux. Data are consistent with this. A more precise measurement of the CNO contribution will provide a test of SSM.</a:t>
            </a:r>
          </a:p>
        </p:txBody>
      </p:sp>
      <p:pic>
        <p:nvPicPr>
          <p:cNvPr id="5560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3560763"/>
            <a:ext cx="4208462" cy="314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1408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C20AE9-39E3-5B48-80AB-213AABCE1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8" t="5334" r="49996" b="74667"/>
          <a:stretch/>
        </p:blipFill>
        <p:spPr>
          <a:xfrm>
            <a:off x="729292" y="365760"/>
            <a:ext cx="7571232" cy="49377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D82E85-485A-9749-A10C-46E243533A47}"/>
              </a:ext>
            </a:extLst>
          </p:cNvPr>
          <p:cNvSpPr/>
          <p:nvPr/>
        </p:nvSpPr>
        <p:spPr>
          <a:xfrm>
            <a:off x="2286000" y="56234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/>
              <a:t>Borexino</a:t>
            </a:r>
            <a:r>
              <a:rPr lang="en-US" dirty="0"/>
              <a:t> Collaboration</a:t>
            </a:r>
          </a:p>
          <a:p>
            <a:pPr algn="ctr"/>
            <a:r>
              <a:rPr lang="en-US" dirty="0"/>
              <a:t>2006.15115 [hep-ex]</a:t>
            </a:r>
          </a:p>
        </p:txBody>
      </p:sp>
    </p:spTree>
    <p:extLst>
      <p:ext uri="{BB962C8B-B14F-4D97-AF65-F5344CB8AC3E}">
        <p14:creationId xmlns:p14="http://schemas.microsoft.com/office/powerpoint/2010/main" val="26833819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C594F1-45D5-6FFE-3EB2-D90B371EB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2" t="8203" r="-2236" b="-8203"/>
          <a:stretch/>
        </p:blipFill>
        <p:spPr>
          <a:xfrm>
            <a:off x="457184" y="365760"/>
            <a:ext cx="8380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985BEB-5BC9-4294-89E2-F60FE359E333}"/>
              </a:ext>
            </a:extLst>
          </p:cNvPr>
          <p:cNvSpPr txBox="1"/>
          <p:nvPr/>
        </p:nvSpPr>
        <p:spPr>
          <a:xfrm>
            <a:off x="4985655" y="2699656"/>
            <a:ext cx="350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BOREXINO, PRL 129, 252701 (2022)</a:t>
            </a:r>
          </a:p>
        </p:txBody>
      </p:sp>
    </p:spTree>
    <p:extLst>
      <p:ext uri="{BB962C8B-B14F-4D97-AF65-F5344CB8AC3E}">
        <p14:creationId xmlns:p14="http://schemas.microsoft.com/office/powerpoint/2010/main" val="2761913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14AEE3-872F-284B-8BC4-C5696BED395E}"/>
              </a:ext>
            </a:extLst>
          </p:cNvPr>
          <p:cNvSpPr txBox="1"/>
          <p:nvPr/>
        </p:nvSpPr>
        <p:spPr>
          <a:xfrm>
            <a:off x="1473200" y="558800"/>
            <a:ext cx="651332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Sources of neutrinos: Fruits and Vegetables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0AE77-7BEA-D642-982C-9C1536215BB4}"/>
              </a:ext>
            </a:extLst>
          </p:cNvPr>
          <p:cNvSpPr txBox="1"/>
          <p:nvPr/>
        </p:nvSpPr>
        <p:spPr>
          <a:xfrm>
            <a:off x="876300" y="495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31778" name="Picture 2">
            <a:extLst>
              <a:ext uri="{FF2B5EF4-FFF2-40B4-BE49-F238E27FC236}">
                <a16:creationId xmlns:a16="http://schemas.microsoft.com/office/drawing/2014/main" id="{CDCCD637-2883-8745-8A52-950D22909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11" y="1803400"/>
            <a:ext cx="346370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690E90-2495-9F4F-BF0F-AD58A80F7495}"/>
              </a:ext>
            </a:extLst>
          </p:cNvPr>
          <p:cNvSpPr txBox="1"/>
          <p:nvPr/>
        </p:nvSpPr>
        <p:spPr>
          <a:xfrm>
            <a:off x="673101" y="1638300"/>
            <a:ext cx="3784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Many fruits and vegetables absorb </a:t>
            </a:r>
            <a:r>
              <a:rPr lang="en-US" sz="2000" baseline="30000" dirty="0">
                <a:solidFill>
                  <a:srgbClr val="002060"/>
                </a:solidFill>
                <a:latin typeface="Comic Sans MS" panose="030F0902030302020204" pitchFamily="66" charset="0"/>
              </a:rPr>
              <a:t>40</a:t>
            </a: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K in addition to the stable potassium isotope. </a:t>
            </a:r>
            <a:r>
              <a:rPr lang="en-US" sz="2000" baseline="30000" dirty="0">
                <a:solidFill>
                  <a:srgbClr val="002060"/>
                </a:solidFill>
                <a:latin typeface="Comic Sans MS" panose="030F0902030302020204" pitchFamily="66" charset="0"/>
              </a:rPr>
              <a:t>40</a:t>
            </a: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K decays by emitting either neutrinos or antineutrinos: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D90737-6F9E-E244-BC89-25FF07390C04}"/>
                  </a:ext>
                </a:extLst>
              </p:cNvPr>
              <p:cNvSpPr txBox="1"/>
              <p:nvPr/>
            </p:nvSpPr>
            <p:spPr>
              <a:xfrm>
                <a:off x="1041400" y="3390900"/>
                <a:ext cx="2497479" cy="3410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Pre>
                            <m:sPrePr>
                              <m:ctrlP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40</m:t>
                              </m:r>
                            </m:sup>
                            <m:e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𝐶𝑎</m:t>
                              </m:r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sPre>
                        </m:e>
                      </m:sPre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D90737-6F9E-E244-BC89-25FF07390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400" y="3390900"/>
                <a:ext cx="2497479" cy="341055"/>
              </a:xfrm>
              <a:prstGeom prst="rect">
                <a:avLst/>
              </a:prstGeom>
              <a:blipFill>
                <a:blip r:embed="rId3"/>
                <a:stretch>
                  <a:fillRect l="-510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B0E585-FF5C-5447-8939-2039D1DF6ECD}"/>
                  </a:ext>
                </a:extLst>
              </p:cNvPr>
              <p:cNvSpPr txBox="1"/>
              <p:nvPr/>
            </p:nvSpPr>
            <p:spPr>
              <a:xfrm>
                <a:off x="914400" y="3949700"/>
                <a:ext cx="2726387" cy="433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sup>
                        <m:e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Pre>
                            <m:sPrePr>
                              <m:ctrlP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40</m:t>
                              </m:r>
                            </m:sup>
                            <m:e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𝐴𝑟</m:t>
                              </m:r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sPre>
                        </m:e>
                      </m:sPre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B0E585-FF5C-5447-8939-2039D1DF6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949700"/>
                <a:ext cx="2726387" cy="433388"/>
              </a:xfrm>
              <a:prstGeom prst="rect">
                <a:avLst/>
              </a:prstGeom>
              <a:blipFill>
                <a:blip r:embed="rId4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866DCCB-6DBF-4148-A43B-2EB414AAF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900" y="4800600"/>
            <a:ext cx="1676400" cy="147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0548B6-339B-6447-9B5C-4AAF93F87F61}"/>
              </a:ext>
            </a:extLst>
          </p:cNvPr>
          <p:cNvSpPr txBox="1"/>
          <p:nvPr/>
        </p:nvSpPr>
        <p:spPr>
          <a:xfrm>
            <a:off x="3848100" y="5130800"/>
            <a:ext cx="4686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About one million neutrinos and antineutrinos are emitted per day from one banana due to </a:t>
            </a:r>
            <a:r>
              <a:rPr lang="en-US" sz="2000" baseline="30000" dirty="0">
                <a:solidFill>
                  <a:srgbClr val="002060"/>
                </a:solidFill>
                <a:latin typeface="Comic Sans MS" panose="030F0902030302020204" pitchFamily="66" charset="0"/>
              </a:rPr>
              <a:t>40</a:t>
            </a: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K decay</a:t>
            </a:r>
          </a:p>
        </p:txBody>
      </p:sp>
    </p:spTree>
    <p:extLst>
      <p:ext uri="{BB962C8B-B14F-4D97-AF65-F5344CB8AC3E}">
        <p14:creationId xmlns:p14="http://schemas.microsoft.com/office/powerpoint/2010/main" val="34217299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7D2397-85A6-AAB8-2B17-2AFF14D9C0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57" t="4" r="47505" b="69331"/>
          <a:stretch/>
        </p:blipFill>
        <p:spPr>
          <a:xfrm>
            <a:off x="305543" y="-1784193"/>
            <a:ext cx="7779436" cy="7223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40EE09-DC5F-78ED-AA41-5800746082BE}"/>
              </a:ext>
            </a:extLst>
          </p:cNvPr>
          <p:cNvSpPr txBox="1"/>
          <p:nvPr/>
        </p:nvSpPr>
        <p:spPr>
          <a:xfrm>
            <a:off x="2888166" y="5921298"/>
            <a:ext cx="443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Abazajian</a:t>
            </a:r>
            <a:r>
              <a:rPr lang="en-US" dirty="0"/>
              <a:t> and </a:t>
            </a:r>
            <a:r>
              <a:rPr lang="en-US" dirty="0" err="1"/>
              <a:t>Heeck</a:t>
            </a:r>
            <a:r>
              <a:rPr lang="en-US" dirty="0"/>
              <a:t>, PRD </a:t>
            </a:r>
            <a:r>
              <a:rPr lang="en-US" b="1" dirty="0"/>
              <a:t>100</a:t>
            </a:r>
            <a:r>
              <a:rPr lang="en-US" dirty="0"/>
              <a:t>, 075027 (2019</a:t>
            </a:r>
          </a:p>
        </p:txBody>
      </p:sp>
    </p:spTree>
    <p:extLst>
      <p:ext uri="{BB962C8B-B14F-4D97-AF65-F5344CB8AC3E}">
        <p14:creationId xmlns:p14="http://schemas.microsoft.com/office/powerpoint/2010/main" val="42772393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124200" y="609600"/>
            <a:ext cx="2743200" cy="4001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Neutrino decoupling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676400" y="1600200"/>
            <a:ext cx="5715000" cy="40011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rgbClr val="000080"/>
                </a:solidFill>
                <a:latin typeface="Comic Sans MS"/>
                <a:cs typeface="Comic Sans MS"/>
              </a:rPr>
              <a:t>dS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 = </a:t>
            </a:r>
            <a:r>
              <a:rPr lang="en-US" sz="2000" dirty="0" err="1">
                <a:solidFill>
                  <a:srgbClr val="000080"/>
                </a:solidFill>
                <a:latin typeface="Comic Sans MS"/>
                <a:cs typeface="Comic Sans MS"/>
              </a:rPr>
              <a:t>dE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/T  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  entropy per unit volume ~ </a:t>
            </a:r>
            <a:r>
              <a:rPr lang="en-US" sz="2000" dirty="0" err="1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g</a:t>
            </a:r>
            <a:r>
              <a:rPr lang="en-US" sz="2000" baseline="-25000" dirty="0" err="1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s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T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3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</a:t>
            </a:r>
            <a:endParaRPr lang="en-US" sz="2000" dirty="0">
              <a:solidFill>
                <a:srgbClr val="000080"/>
              </a:solidFill>
              <a:latin typeface="Comic Sans MS"/>
              <a:cs typeface="Comic Sans MS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85800" y="2590800"/>
            <a:ext cx="304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Before </a:t>
            </a:r>
            <a:r>
              <a:rPr lang="en-US" dirty="0" err="1">
                <a:solidFill>
                  <a:srgbClr val="800040"/>
                </a:solidFill>
                <a:latin typeface="Comic Sans MS"/>
                <a:cs typeface="Comic Sans MS"/>
              </a:rPr>
              <a:t>e</a:t>
            </a:r>
            <a:r>
              <a:rPr lang="en-US" baseline="30000" dirty="0" err="1">
                <a:solidFill>
                  <a:srgbClr val="800040"/>
                </a:solidFill>
                <a:latin typeface="Comic Sans MS"/>
                <a:cs typeface="Comic Sans MS"/>
              </a:rPr>
              <a:t>+</a:t>
            </a:r>
            <a:r>
              <a:rPr lang="en-US" dirty="0" err="1">
                <a:solidFill>
                  <a:srgbClr val="800040"/>
                </a:solidFill>
                <a:latin typeface="Comic Sans MS"/>
                <a:cs typeface="Comic Sans MS"/>
              </a:rPr>
              <a:t>e</a:t>
            </a:r>
            <a:r>
              <a:rPr lang="en-US" baseline="30000" dirty="0">
                <a:solidFill>
                  <a:srgbClr val="800040"/>
                </a:solidFill>
                <a:latin typeface="Comic Sans MS"/>
                <a:cs typeface="Comic Sans MS"/>
              </a:rPr>
              <a:t>-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 annihilation: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838200" y="3276600"/>
            <a:ext cx="304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After </a:t>
            </a:r>
            <a:r>
              <a:rPr lang="en-US" dirty="0" err="1">
                <a:solidFill>
                  <a:srgbClr val="800040"/>
                </a:solidFill>
                <a:latin typeface="Comic Sans MS"/>
                <a:cs typeface="Comic Sans MS"/>
              </a:rPr>
              <a:t>e</a:t>
            </a:r>
            <a:r>
              <a:rPr lang="en-US" baseline="30000" dirty="0" err="1">
                <a:solidFill>
                  <a:srgbClr val="800040"/>
                </a:solidFill>
                <a:latin typeface="Comic Sans MS"/>
                <a:cs typeface="Comic Sans MS"/>
              </a:rPr>
              <a:t>+</a:t>
            </a:r>
            <a:r>
              <a:rPr lang="en-US" dirty="0" err="1">
                <a:solidFill>
                  <a:srgbClr val="800040"/>
                </a:solidFill>
                <a:latin typeface="Comic Sans MS"/>
                <a:cs typeface="Comic Sans MS"/>
              </a:rPr>
              <a:t>e</a:t>
            </a:r>
            <a:r>
              <a:rPr lang="en-US" baseline="30000" dirty="0">
                <a:solidFill>
                  <a:srgbClr val="800040"/>
                </a:solidFill>
                <a:latin typeface="Comic Sans MS"/>
                <a:cs typeface="Comic Sans MS"/>
              </a:rPr>
              <a:t>-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 annihilation: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962400" y="2590800"/>
            <a:ext cx="3429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000080"/>
                </a:solidFill>
                <a:latin typeface="Comic Sans MS"/>
                <a:cs typeface="Comic Sans MS"/>
              </a:rPr>
              <a:t>g</a:t>
            </a:r>
            <a:r>
              <a:rPr lang="en-US" baseline="-25000" dirty="0" err="1">
                <a:solidFill>
                  <a:srgbClr val="000080"/>
                </a:solidFill>
                <a:latin typeface="Comic Sans MS"/>
                <a:cs typeface="Comic Sans MS"/>
              </a:rPr>
              <a:t>s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</a:rPr>
              <a:t>(b) 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= 2 + (7/8) x 4 = 11/2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962400" y="3287713"/>
            <a:ext cx="3429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000080"/>
                </a:solidFill>
                <a:latin typeface="Comic Sans MS"/>
                <a:cs typeface="Comic Sans MS"/>
              </a:rPr>
              <a:t>g</a:t>
            </a:r>
            <a:r>
              <a:rPr lang="en-US" baseline="-25000" dirty="0" err="1">
                <a:solidFill>
                  <a:srgbClr val="000080"/>
                </a:solidFill>
                <a:latin typeface="Comic Sans MS"/>
                <a:cs typeface="Comic Sans MS"/>
              </a:rPr>
              <a:t>s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</a:rPr>
              <a:t>(a) 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= 2 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990600" y="4038600"/>
            <a:ext cx="2895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Entropy conservation: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962400" y="4038600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000080"/>
                </a:solidFill>
                <a:latin typeface="Comic Sans MS"/>
                <a:cs typeface="Comic Sans MS"/>
              </a:rPr>
              <a:t>g</a:t>
            </a:r>
            <a:r>
              <a:rPr lang="en-US" baseline="-25000" dirty="0" err="1">
                <a:solidFill>
                  <a:srgbClr val="000080"/>
                </a:solidFill>
                <a:latin typeface="Comic Sans MS"/>
                <a:cs typeface="Comic Sans MS"/>
              </a:rPr>
              <a:t>before</a:t>
            </a:r>
            <a:r>
              <a:rPr lang="en-US" baseline="-25000" dirty="0">
                <a:solidFill>
                  <a:srgbClr val="000080"/>
                </a:solidFill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T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</a:rPr>
              <a:t>3</a:t>
            </a:r>
            <a:r>
              <a:rPr lang="en-US" baseline="-25000" dirty="0">
                <a:solidFill>
                  <a:srgbClr val="000080"/>
                </a:solidFill>
                <a:latin typeface="Comic Sans MS"/>
                <a:cs typeface="Comic Sans MS"/>
              </a:rPr>
              <a:t>before 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= </a:t>
            </a:r>
            <a:r>
              <a:rPr lang="en-US" dirty="0" err="1">
                <a:solidFill>
                  <a:srgbClr val="000080"/>
                </a:solidFill>
                <a:latin typeface="Comic Sans MS"/>
                <a:cs typeface="Comic Sans MS"/>
              </a:rPr>
              <a:t>g</a:t>
            </a:r>
            <a:r>
              <a:rPr lang="en-US" baseline="-25000" dirty="0" err="1">
                <a:solidFill>
                  <a:srgbClr val="000080"/>
                </a:solidFill>
                <a:latin typeface="Comic Sans MS"/>
                <a:cs typeface="Comic Sans MS"/>
              </a:rPr>
              <a:t>after</a:t>
            </a:r>
            <a:r>
              <a:rPr lang="en-US" baseline="-25000" dirty="0">
                <a:solidFill>
                  <a:srgbClr val="000080"/>
                </a:solidFill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T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</a:rPr>
              <a:t>3</a:t>
            </a:r>
            <a:r>
              <a:rPr lang="en-US" baseline="-25000" dirty="0">
                <a:solidFill>
                  <a:srgbClr val="000080"/>
                </a:solidFill>
                <a:latin typeface="Comic Sans MS"/>
                <a:cs typeface="Comic Sans MS"/>
              </a:rPr>
              <a:t>after  </a:t>
            </a:r>
            <a:endParaRPr lang="en-US" dirty="0">
              <a:solidFill>
                <a:srgbClr val="000080"/>
              </a:solidFill>
              <a:latin typeface="Comic Sans MS"/>
              <a:cs typeface="Comic Sans MS"/>
            </a:endParaRP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3124200" y="4876800"/>
            <a:ext cx="2819400" cy="36933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000080"/>
                </a:solidFill>
                <a:latin typeface="Comic Sans MS"/>
                <a:cs typeface="Comic Sans MS"/>
              </a:rPr>
              <a:t>T</a:t>
            </a:r>
            <a:r>
              <a:rPr lang="en-US" baseline="-25000" dirty="0" err="1">
                <a:solidFill>
                  <a:srgbClr val="000080"/>
                </a:solidFill>
                <a:latin typeface="Comic Sans MS"/>
                <a:cs typeface="Comic Sans MS"/>
              </a:rPr>
              <a:t>after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 = (11/4)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</a:rPr>
              <a:t>1/3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000080"/>
                </a:solidFill>
                <a:latin typeface="Comic Sans MS"/>
                <a:cs typeface="Comic Sans MS"/>
              </a:rPr>
              <a:t>T</a:t>
            </a:r>
            <a:r>
              <a:rPr lang="en-US" baseline="-25000" dirty="0" err="1">
                <a:solidFill>
                  <a:srgbClr val="000080"/>
                </a:solidFill>
                <a:latin typeface="Comic Sans MS"/>
                <a:cs typeface="Comic Sans MS"/>
              </a:rPr>
              <a:t>before</a:t>
            </a:r>
            <a:endParaRPr lang="en-US" dirty="0">
              <a:solidFill>
                <a:srgbClr val="000080"/>
              </a:solidFill>
              <a:latin typeface="Comic Sans MS"/>
              <a:cs typeface="Comic Sans MS"/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1600200" y="5715000"/>
            <a:ext cx="1524000" cy="36933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T</a:t>
            </a:r>
            <a:r>
              <a:rPr lang="en-US" baseline="-25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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 = 2.7 </a:t>
            </a:r>
            <a:r>
              <a:rPr lang="en-US" baseline="30000" dirty="0" err="1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o</a:t>
            </a:r>
            <a:r>
              <a:rPr lang="en-US" dirty="0" err="1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K</a:t>
            </a:r>
            <a:r>
              <a:rPr lang="en-US" baseline="-25000" dirty="0">
                <a:solidFill>
                  <a:srgbClr val="7F3333"/>
                </a:solidFill>
                <a:latin typeface="Comic Sans MS"/>
                <a:cs typeface="Comic Sans MS"/>
                <a:sym typeface="Symbol" charset="0"/>
              </a:rPr>
              <a:t> </a:t>
            </a:r>
            <a:endParaRPr lang="en-US" dirty="0">
              <a:solidFill>
                <a:srgbClr val="7F3333"/>
              </a:solidFill>
              <a:latin typeface="Comic Sans MS"/>
              <a:cs typeface="Comic Sans MS"/>
            </a:endParaRPr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 flipV="1">
            <a:off x="2819400" y="5334000"/>
            <a:ext cx="381000" cy="381000"/>
          </a:xfrm>
          <a:prstGeom prst="line">
            <a:avLst/>
          </a:prstGeom>
          <a:noFill/>
          <a:ln w="25400">
            <a:solidFill>
              <a:srgbClr val="7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5257800" y="5715000"/>
            <a:ext cx="1447800" cy="36933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T</a:t>
            </a:r>
            <a:r>
              <a:rPr lang="en-US" baseline="-25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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 = 1.9 </a:t>
            </a:r>
            <a:r>
              <a:rPr lang="en-US" baseline="30000" dirty="0" err="1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o</a:t>
            </a:r>
            <a:r>
              <a:rPr lang="en-US" dirty="0" err="1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K</a:t>
            </a:r>
            <a:endParaRPr lang="en-US" dirty="0">
              <a:solidFill>
                <a:srgbClr val="800040"/>
              </a:solidFill>
              <a:latin typeface="Comic Sans MS"/>
              <a:cs typeface="Comic Sans MS"/>
            </a:endParaRPr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 flipH="1" flipV="1">
            <a:off x="5638800" y="5257800"/>
            <a:ext cx="152400" cy="484188"/>
          </a:xfrm>
          <a:prstGeom prst="line">
            <a:avLst/>
          </a:prstGeom>
          <a:noFill/>
          <a:ln w="28575">
            <a:solidFill>
              <a:srgbClr val="7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3962400" y="5867400"/>
            <a:ext cx="712788" cy="165100"/>
          </a:xfrm>
          <a:prstGeom prst="rightArrow">
            <a:avLst>
              <a:gd name="adj1" fmla="val 50000"/>
              <a:gd name="adj2" fmla="val 107933"/>
            </a:avLst>
          </a:prstGeom>
          <a:solidFill>
            <a:srgbClr val="7F33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522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82600" y="254000"/>
            <a:ext cx="4406900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Cosmic microwave background photons 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371600" y="1052513"/>
            <a:ext cx="6464300" cy="36933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Number density: N/V = (2/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π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2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) 1.202 T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3 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~ 398 photons/cm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3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</a:t>
            </a:r>
            <a:endParaRPr lang="en-US" dirty="0">
              <a:solidFill>
                <a:srgbClr val="000080"/>
              </a:solidFill>
              <a:latin typeface="Comic Sans MS"/>
              <a:cs typeface="Comic Sans MS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003800" y="100013"/>
            <a:ext cx="3860800" cy="78483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Temperature: T=2.7</a:t>
            </a:r>
            <a:r>
              <a:rPr lang="en-US" baseline="30000" dirty="0">
                <a:solidFill>
                  <a:srgbClr val="800040"/>
                </a:solidFill>
                <a:latin typeface="Comic Sans MS"/>
                <a:cs typeface="Comic Sans MS"/>
              </a:rPr>
              <a:t>o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K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g=2, two polarization components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574800" y="1522413"/>
            <a:ext cx="6096000" cy="36933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Energy density: E/V = 2 (π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</a:rPr>
              <a:t>2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/30) T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</a:rPr>
              <a:t>4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 ~ 5 x 10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</a:rPr>
              <a:t>-13 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ergs/cm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</a:rPr>
              <a:t>3</a:t>
            </a:r>
            <a:endParaRPr lang="en-US" dirty="0">
              <a:solidFill>
                <a:srgbClr val="000080"/>
              </a:solidFill>
              <a:latin typeface="Comic Sans MS"/>
              <a:cs typeface="Comic Sans MS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917700" y="2032000"/>
            <a:ext cx="5308600" cy="36933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</a:t>
            </a:r>
            <a:r>
              <a:rPr lang="en-US" baseline="-25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 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= (</a:t>
            </a:r>
            <a:r>
              <a:rPr lang="en-US" baseline="-25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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 /</a:t>
            </a:r>
            <a:r>
              <a:rPr lang="en-US" baseline="-25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c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)</a:t>
            </a:r>
            <a:r>
              <a:rPr lang="en-US" baseline="-25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 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~ 10</a:t>
            </a:r>
            <a:r>
              <a:rPr lang="en-US" baseline="30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-4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 ,  does not close the universe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2824" y="3244334"/>
            <a:ext cx="329391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Comic Sans MS"/>
                <a:cs typeface="Comic Sans MS"/>
              </a:rPr>
              <a:t>Cosmic background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neutrinos </a:t>
            </a:r>
          </a:p>
        </p:txBody>
      </p:sp>
      <p:sp>
        <p:nvSpPr>
          <p:cNvPr id="3" name="Rectangle 2"/>
          <p:cNvSpPr/>
          <p:nvPr/>
        </p:nvSpPr>
        <p:spPr>
          <a:xfrm>
            <a:off x="5156200" y="3239785"/>
            <a:ext cx="25400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Temperature: T=1.9</a:t>
            </a:r>
            <a:r>
              <a:rPr lang="en-US" baseline="30000" dirty="0">
                <a:solidFill>
                  <a:srgbClr val="800040"/>
                </a:solidFill>
                <a:latin typeface="Comic Sans MS"/>
                <a:cs typeface="Comic Sans MS"/>
              </a:rPr>
              <a:t>o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3886200"/>
            <a:ext cx="5105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Number density: ~ 112 neutrinos/flavor-cm</a:t>
            </a:r>
            <a:r>
              <a:rPr lang="en-US" baseline="30000" dirty="0">
                <a:solidFill>
                  <a:srgbClr val="000090"/>
                </a:solidFill>
                <a:latin typeface="Comic Sans MS"/>
                <a:cs typeface="Comic Sans MS"/>
              </a:rPr>
              <a:t>3</a:t>
            </a:r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6900" y="4762500"/>
            <a:ext cx="5130800" cy="369332"/>
          </a:xfrm>
          <a:prstGeom prst="rect">
            <a:avLst/>
          </a:prstGeom>
          <a:solidFill>
            <a:srgbClr val="C6D9F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To close the universe one needs </a:t>
            </a:r>
            <a:r>
              <a:rPr lang="en-US" dirty="0" err="1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dirty="0" err="1">
                <a:solidFill>
                  <a:srgbClr val="000090"/>
                </a:solidFill>
                <a:latin typeface="Comic Sans MS"/>
                <a:cs typeface="Comic Sans MS"/>
              </a:rPr>
              <a:t>m</a:t>
            </a:r>
            <a:r>
              <a:rPr lang="en-US" baseline="-250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~ </a:t>
            </a:r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100 </a:t>
            </a:r>
            <a:r>
              <a:rPr lang="en-US" dirty="0" err="1">
                <a:solidFill>
                  <a:srgbClr val="000090"/>
                </a:solidFill>
                <a:latin typeface="Comic Sans MS"/>
                <a:cs typeface="Comic Sans MS"/>
              </a:rPr>
              <a:t>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0050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3978275" cy="1133475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562600" y="533400"/>
            <a:ext cx="2667000" cy="40011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H = 1.66 (</a:t>
            </a:r>
            <a:r>
              <a:rPr lang="en-US" sz="2000" dirty="0" err="1">
                <a:solidFill>
                  <a:srgbClr val="000080"/>
                </a:solidFill>
                <a:latin typeface="Comic Sans MS"/>
                <a:cs typeface="Comic Sans MS"/>
              </a:rPr>
              <a:t>g</a:t>
            </a:r>
            <a:r>
              <a:rPr lang="en-US" sz="2000" baseline="-25000" dirty="0" err="1">
                <a:solidFill>
                  <a:srgbClr val="000080"/>
                </a:solidFill>
                <a:latin typeface="Comic Sans MS"/>
                <a:cs typeface="Comic Sans MS"/>
              </a:rPr>
              <a:t>s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)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</a:rPr>
              <a:t>1/2 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T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</a:rPr>
              <a:t>2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/</a:t>
            </a:r>
            <a:r>
              <a:rPr lang="en-US" sz="2000" dirty="0" err="1">
                <a:solidFill>
                  <a:srgbClr val="000080"/>
                </a:solidFill>
                <a:latin typeface="Comic Sans MS"/>
                <a:cs typeface="Comic Sans MS"/>
              </a:rPr>
              <a:t>m</a:t>
            </a:r>
            <a:r>
              <a:rPr lang="en-US" sz="2000" baseline="-25000" dirty="0" err="1">
                <a:solidFill>
                  <a:srgbClr val="000080"/>
                </a:solidFill>
                <a:latin typeface="Comic Sans MS"/>
                <a:cs typeface="Comic Sans MS"/>
              </a:rPr>
              <a:t>p</a:t>
            </a:r>
            <a:endParaRPr lang="en-US" sz="2000" dirty="0">
              <a:solidFill>
                <a:srgbClr val="0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5845" name="AutoShape 5"/>
          <p:cNvSpPr>
            <a:spLocks noChangeArrowheads="1"/>
          </p:cNvSpPr>
          <p:nvPr/>
        </p:nvSpPr>
        <p:spPr bwMode="auto">
          <a:xfrm>
            <a:off x="4495800" y="609600"/>
            <a:ext cx="622300" cy="347663"/>
          </a:xfrm>
          <a:prstGeom prst="rightArrow">
            <a:avLst>
              <a:gd name="adj1" fmla="val 50000"/>
              <a:gd name="adj2" fmla="val 44749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381000" y="1905000"/>
            <a:ext cx="2590800" cy="707886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</a:t>
            </a:r>
            <a:r>
              <a:rPr lang="en-US" sz="2000" baseline="-25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 </a:t>
            </a:r>
            <a:r>
              <a:rPr lang="en-US" sz="2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~ G</a:t>
            </a:r>
            <a:r>
              <a:rPr lang="en-US" sz="2000" baseline="-25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F</a:t>
            </a:r>
            <a:r>
              <a:rPr lang="en-US" sz="2000" baseline="30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2 </a:t>
            </a:r>
            <a:r>
              <a:rPr lang="en-US" sz="2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E</a:t>
            </a:r>
            <a:r>
              <a:rPr lang="en-US" sz="2000" baseline="30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2  </a:t>
            </a:r>
            <a:r>
              <a:rPr lang="en-US" sz="2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~ G</a:t>
            </a:r>
            <a:r>
              <a:rPr lang="en-US" sz="2000" baseline="-25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F</a:t>
            </a:r>
            <a:r>
              <a:rPr lang="en-US" sz="2000" baseline="30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2</a:t>
            </a:r>
            <a:r>
              <a:rPr lang="en-US" sz="2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 T</a:t>
            </a:r>
            <a:r>
              <a:rPr lang="en-US" sz="2000" baseline="30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2    </a:t>
            </a:r>
            <a:r>
              <a:rPr lang="en-US" sz="2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n</a:t>
            </a:r>
            <a:r>
              <a:rPr lang="en-US" sz="2000" baseline="-25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</a:t>
            </a:r>
            <a:r>
              <a:rPr lang="en-US" sz="2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 ~ T</a:t>
            </a:r>
            <a:r>
              <a:rPr lang="en-US" sz="2000" baseline="30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3</a:t>
            </a:r>
            <a:endParaRPr lang="en-US" sz="2000" dirty="0">
              <a:solidFill>
                <a:srgbClr val="800040"/>
              </a:solidFill>
              <a:latin typeface="Comic Sans MS"/>
              <a:cs typeface="Comic Sans MS"/>
            </a:endParaRPr>
          </a:p>
        </p:txBody>
      </p:sp>
      <p:sp>
        <p:nvSpPr>
          <p:cNvPr id="35847" name="AutoShape 7"/>
          <p:cNvSpPr>
            <a:spLocks noChangeArrowheads="1"/>
          </p:cNvSpPr>
          <p:nvPr/>
        </p:nvSpPr>
        <p:spPr bwMode="auto">
          <a:xfrm>
            <a:off x="1447800" y="2725738"/>
            <a:ext cx="301625" cy="703262"/>
          </a:xfrm>
          <a:prstGeom prst="downArrow">
            <a:avLst>
              <a:gd name="adj1" fmla="val 50000"/>
              <a:gd name="adj2" fmla="val 58289"/>
            </a:avLst>
          </a:prstGeom>
          <a:solidFill>
            <a:srgbClr val="800040"/>
          </a:solidFill>
          <a:ln w="9525">
            <a:solidFill>
              <a:srgbClr val="80004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469900" y="3429000"/>
            <a:ext cx="2222500" cy="40011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Rate,  ~ G</a:t>
            </a:r>
            <a:r>
              <a:rPr lang="en-US" sz="2000" baseline="-25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F</a:t>
            </a:r>
            <a:r>
              <a:rPr lang="en-US" sz="2000" baseline="30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2</a:t>
            </a:r>
            <a:r>
              <a:rPr lang="en-US" sz="2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 T</a:t>
            </a:r>
            <a:r>
              <a:rPr lang="en-US" sz="2000" baseline="30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5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2959100" y="3403600"/>
            <a:ext cx="2895600" cy="4001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Freeze-out when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  <a:sym typeface="Symbol" charset="0"/>
              </a:rPr>
              <a:t> = H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>
            <a:off x="1600200" y="3886200"/>
            <a:ext cx="2438400" cy="914400"/>
          </a:xfrm>
          <a:prstGeom prst="line">
            <a:avLst/>
          </a:prstGeom>
          <a:noFill/>
          <a:ln w="25400">
            <a:solidFill>
              <a:srgbClr val="80004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Line 15"/>
          <p:cNvSpPr>
            <a:spLocks noChangeShapeType="1"/>
          </p:cNvSpPr>
          <p:nvPr/>
        </p:nvSpPr>
        <p:spPr bwMode="auto">
          <a:xfrm flipH="1">
            <a:off x="5562600" y="1066800"/>
            <a:ext cx="1625600" cy="377507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696247"/>
              </p:ext>
            </p:extLst>
          </p:nvPr>
        </p:nvGraphicFramePr>
        <p:xfrm>
          <a:off x="3079750" y="5000625"/>
          <a:ext cx="3241675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08100" imgH="495300" progId="Equation.3">
                  <p:embed/>
                </p:oleObj>
              </mc:Choice>
              <mc:Fallback>
                <p:oleObj name="Equation" r:id="rId3" imgW="1308100" imgH="4953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9750" y="5000625"/>
                        <a:ext cx="3241675" cy="1227138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77057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E5AF27-F92B-1AA6-9D5E-6F216C619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80" y="207032"/>
            <a:ext cx="7989566" cy="6035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97437C-3C5B-0A58-37F0-1EDDD1B357A7}"/>
              </a:ext>
            </a:extLst>
          </p:cNvPr>
          <p:cNvSpPr txBox="1"/>
          <p:nvPr/>
        </p:nvSpPr>
        <p:spPr>
          <a:xfrm>
            <a:off x="5924809" y="6388274"/>
            <a:ext cx="268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Planck Collaboration, 2021</a:t>
            </a:r>
          </a:p>
        </p:txBody>
      </p:sp>
    </p:spTree>
    <p:extLst>
      <p:ext uri="{BB962C8B-B14F-4D97-AF65-F5344CB8AC3E}">
        <p14:creationId xmlns:p14="http://schemas.microsoft.com/office/powerpoint/2010/main" val="14238122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026"/>
          <p:cNvSpPr txBox="1">
            <a:spLocks noChangeArrowheads="1"/>
          </p:cNvSpPr>
          <p:nvPr/>
        </p:nvSpPr>
        <p:spPr bwMode="auto">
          <a:xfrm>
            <a:off x="1828800" y="457200"/>
            <a:ext cx="5334000" cy="584776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dirty="0">
                <a:solidFill>
                  <a:srgbClr val="FF0000"/>
                </a:solidFill>
                <a:latin typeface="Comic Sans MS"/>
                <a:cs typeface="Comic Sans MS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He equilibrium abundance</a:t>
            </a:r>
            <a:endParaRPr lang="en-US" sz="3200" baseline="30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2771" name="Text Box 1027"/>
          <p:cNvSpPr txBox="1">
            <a:spLocks noChangeArrowheads="1"/>
          </p:cNvSpPr>
          <p:nvPr/>
        </p:nvSpPr>
        <p:spPr bwMode="auto">
          <a:xfrm>
            <a:off x="2438400" y="2057400"/>
            <a:ext cx="99060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0080"/>
                </a:solidFill>
              </a:rPr>
              <a:t>Y</a:t>
            </a:r>
            <a:r>
              <a:rPr lang="en-US" sz="3600" baseline="-25000">
                <a:solidFill>
                  <a:srgbClr val="000080"/>
                </a:solidFill>
                <a:sym typeface="Symbol" charset="0"/>
              </a:rPr>
              <a:t> </a:t>
            </a:r>
            <a:r>
              <a:rPr lang="en-US" sz="3600">
                <a:solidFill>
                  <a:srgbClr val="000080"/>
                </a:solidFill>
                <a:sym typeface="Symbol" charset="0"/>
              </a:rPr>
              <a:t>=</a:t>
            </a:r>
            <a:endParaRPr lang="en-US" sz="3600">
              <a:solidFill>
                <a:srgbClr val="000080"/>
              </a:solidFill>
            </a:endParaRPr>
          </a:p>
        </p:txBody>
      </p:sp>
      <p:sp>
        <p:nvSpPr>
          <p:cNvPr id="32772" name="Line 1028"/>
          <p:cNvSpPr>
            <a:spLocks noChangeShapeType="1"/>
          </p:cNvSpPr>
          <p:nvPr/>
        </p:nvSpPr>
        <p:spPr bwMode="auto">
          <a:xfrm>
            <a:off x="3505200" y="2438400"/>
            <a:ext cx="2422525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Text Box 1030"/>
          <p:cNvSpPr txBox="1">
            <a:spLocks noChangeArrowheads="1"/>
          </p:cNvSpPr>
          <p:nvPr/>
        </p:nvSpPr>
        <p:spPr bwMode="auto">
          <a:xfrm>
            <a:off x="3733800" y="1600200"/>
            <a:ext cx="2438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4 (</a:t>
            </a:r>
            <a:r>
              <a:rPr lang="en-US" sz="3600" dirty="0" err="1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en-US" sz="3600" baseline="-25000" dirty="0" err="1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en-US" sz="3600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/2)</a:t>
            </a:r>
          </a:p>
        </p:txBody>
      </p:sp>
      <p:sp>
        <p:nvSpPr>
          <p:cNvPr id="32775" name="Text Box 1031"/>
          <p:cNvSpPr txBox="1">
            <a:spLocks noChangeArrowheads="1"/>
          </p:cNvSpPr>
          <p:nvPr/>
        </p:nvSpPr>
        <p:spPr bwMode="auto">
          <a:xfrm>
            <a:off x="3886200" y="2362200"/>
            <a:ext cx="182880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en-US" sz="3600" baseline="-25000" dirty="0" err="1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en-US" sz="3600" baseline="-25000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+ </a:t>
            </a:r>
            <a:r>
              <a:rPr lang="en-US" sz="3600" dirty="0" err="1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en-US" sz="3600" baseline="-25000" dirty="0" err="1">
                <a:solidFill>
                  <a:srgbClr val="000080"/>
                </a:solidFill>
              </a:rPr>
              <a:t>p</a:t>
            </a:r>
            <a:endParaRPr lang="en-US" sz="3600" dirty="0">
              <a:solidFill>
                <a:srgbClr val="000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776" name="Text Box 1032"/>
          <p:cNvSpPr txBox="1">
            <a:spLocks noChangeArrowheads="1"/>
          </p:cNvSpPr>
          <p:nvPr/>
        </p:nvSpPr>
        <p:spPr bwMode="auto">
          <a:xfrm>
            <a:off x="2057400" y="3581400"/>
            <a:ext cx="4953000" cy="646331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(</a:t>
            </a:r>
            <a:r>
              <a:rPr lang="en-US" sz="3600" dirty="0" err="1">
                <a:solidFill>
                  <a:srgbClr val="0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N</a:t>
            </a:r>
            <a:r>
              <a:rPr lang="en-US" sz="3600" baseline="-25000" dirty="0" err="1">
                <a:solidFill>
                  <a:srgbClr val="0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n</a:t>
            </a:r>
            <a:r>
              <a:rPr lang="en-US" sz="3600" dirty="0">
                <a:solidFill>
                  <a:srgbClr val="0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/</a:t>
            </a:r>
            <a:r>
              <a:rPr lang="en-US" sz="3600" dirty="0" err="1">
                <a:solidFill>
                  <a:srgbClr val="0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N</a:t>
            </a:r>
            <a:r>
              <a:rPr lang="en-US" sz="3600" baseline="-25000" dirty="0" err="1">
                <a:solidFill>
                  <a:srgbClr val="0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p</a:t>
            </a:r>
            <a:r>
              <a:rPr lang="en-US" sz="3600" dirty="0">
                <a:solidFill>
                  <a:srgbClr val="0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) =</a:t>
            </a:r>
            <a:r>
              <a:rPr lang="en-US" sz="3600" baseline="-25000" dirty="0">
                <a:solidFill>
                  <a:srgbClr val="0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3600" dirty="0" err="1">
                <a:solidFill>
                  <a:srgbClr val="000080"/>
                </a:solidFill>
                <a:latin typeface="Comic Sans MS"/>
                <a:cs typeface="Comic Sans MS"/>
              </a:rPr>
              <a:t>exp</a:t>
            </a:r>
            <a:r>
              <a:rPr lang="en-US" sz="3600" dirty="0">
                <a:solidFill>
                  <a:srgbClr val="000080"/>
                </a:solidFill>
                <a:latin typeface="Comic Sans MS"/>
                <a:cs typeface="Comic Sans MS"/>
              </a:rPr>
              <a:t>(-∆m/T)</a:t>
            </a:r>
            <a:endParaRPr lang="en-US" sz="3600" dirty="0">
              <a:solidFill>
                <a:srgbClr val="0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2777" name="Text Box 1033"/>
          <p:cNvSpPr txBox="1">
            <a:spLocks noChangeArrowheads="1"/>
          </p:cNvSpPr>
          <p:nvPr/>
        </p:nvSpPr>
        <p:spPr bwMode="auto">
          <a:xfrm>
            <a:off x="1143000" y="5524500"/>
            <a:ext cx="2743200" cy="646331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neutron</a:t>
            </a:r>
            <a:r>
              <a:rPr lang="en-US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-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proton</a:t>
            </a:r>
            <a:r>
              <a:rPr lang="en-US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mass</a:t>
            </a:r>
            <a:r>
              <a:rPr lang="en-US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difference</a:t>
            </a:r>
            <a:endParaRPr lang="en-US" sz="2400" dirty="0">
              <a:solidFill>
                <a:srgbClr val="80004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2778" name="Text Box 1034"/>
          <p:cNvSpPr txBox="1">
            <a:spLocks noChangeArrowheads="1"/>
          </p:cNvSpPr>
          <p:nvPr/>
        </p:nvSpPr>
        <p:spPr bwMode="auto">
          <a:xfrm>
            <a:off x="5270500" y="5549900"/>
            <a:ext cx="2819400" cy="646331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Comic Sans MS"/>
                <a:cs typeface="Comic Sans MS"/>
              </a:rPr>
              <a:t>freeze-out temperature T~ 0.8 MeV</a:t>
            </a:r>
          </a:p>
        </p:txBody>
      </p:sp>
      <p:sp>
        <p:nvSpPr>
          <p:cNvPr id="32779" name="Line 1035"/>
          <p:cNvSpPr>
            <a:spLocks noChangeShapeType="1"/>
          </p:cNvSpPr>
          <p:nvPr/>
        </p:nvSpPr>
        <p:spPr bwMode="auto">
          <a:xfrm flipV="1">
            <a:off x="2514600" y="4267200"/>
            <a:ext cx="2971800" cy="1219200"/>
          </a:xfrm>
          <a:prstGeom prst="line">
            <a:avLst/>
          </a:prstGeom>
          <a:noFill/>
          <a:ln w="28575">
            <a:solidFill>
              <a:srgbClr val="80004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Line 1036"/>
          <p:cNvSpPr>
            <a:spLocks noChangeShapeType="1"/>
          </p:cNvSpPr>
          <p:nvPr/>
        </p:nvSpPr>
        <p:spPr bwMode="auto">
          <a:xfrm flipH="1" flipV="1">
            <a:off x="6477000" y="4191000"/>
            <a:ext cx="228600" cy="1325563"/>
          </a:xfrm>
          <a:prstGeom prst="line">
            <a:avLst/>
          </a:prstGeom>
          <a:noFill/>
          <a:ln w="31750">
            <a:solidFill>
              <a:srgbClr val="80004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88100" y="2247900"/>
            <a:ext cx="1753943" cy="369332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He mass fraction</a:t>
            </a:r>
          </a:p>
        </p:txBody>
      </p:sp>
    </p:spTree>
    <p:extLst>
      <p:ext uri="{BB962C8B-B14F-4D97-AF65-F5344CB8AC3E}">
        <p14:creationId xmlns:p14="http://schemas.microsoft.com/office/powerpoint/2010/main" val="21098880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914400" y="533400"/>
            <a:ext cx="1524000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Recall that</a:t>
            </a: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1384300" y="2220913"/>
            <a:ext cx="6299200" cy="40011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Y</a:t>
            </a:r>
            <a:r>
              <a:rPr lang="en-US" sz="2000" baseline="-25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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depends on </a:t>
            </a:r>
            <a:r>
              <a:rPr lang="en-US" sz="2000" dirty="0" err="1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T</a:t>
            </a:r>
            <a:r>
              <a:rPr lang="en-US" sz="2000" baseline="-25000" dirty="0" err="1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freeze</a:t>
            </a:r>
            <a:r>
              <a:rPr lang="en-US" sz="2000" baseline="-25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-out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which in turn depends on </a:t>
            </a:r>
            <a:r>
              <a:rPr lang="en-US" sz="2000" dirty="0" err="1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g</a:t>
            </a:r>
            <a:r>
              <a:rPr lang="en-US" sz="2000" baseline="-25000" dirty="0" err="1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s</a:t>
            </a:r>
            <a:endParaRPr lang="en-US" sz="2000" dirty="0">
              <a:solidFill>
                <a:srgbClr val="000080"/>
              </a:solidFill>
              <a:latin typeface="Comic Sans MS"/>
              <a:cs typeface="Comic Sans MS"/>
            </a:endParaRP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3200400" y="3276600"/>
            <a:ext cx="2514600" cy="4001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Neutrino counting !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3035300" y="4365625"/>
            <a:ext cx="2819400" cy="52322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Y</a:t>
            </a:r>
            <a:r>
              <a:rPr lang="en-US" sz="2800" baseline="-25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 </a:t>
            </a:r>
            <a:r>
              <a:rPr lang="en-US" sz="28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 </a:t>
            </a:r>
            <a:r>
              <a:rPr lang="en-US" sz="2800" dirty="0" err="1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g</a:t>
            </a:r>
            <a:r>
              <a:rPr lang="en-US" sz="2800" baseline="-25000" dirty="0" err="1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s</a:t>
            </a:r>
            <a:r>
              <a:rPr lang="en-US" sz="28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 N</a:t>
            </a:r>
            <a:r>
              <a:rPr lang="en-US" sz="2800" baseline="-25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</a:t>
            </a:r>
            <a:endParaRPr lang="en-US" sz="2800" dirty="0">
              <a:solidFill>
                <a:srgbClr val="00008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518205"/>
              </p:ext>
            </p:extLst>
          </p:nvPr>
        </p:nvGraphicFramePr>
        <p:xfrm>
          <a:off x="2990816" y="368296"/>
          <a:ext cx="3241303" cy="1195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08100" imgH="482600" progId="Equation.3">
                  <p:embed/>
                </p:oleObj>
              </mc:Choice>
              <mc:Fallback>
                <p:oleObj name="Equation" r:id="rId2" imgW="1308100" imgH="48260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90816" y="368296"/>
                        <a:ext cx="3241303" cy="1195823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68069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5638800" y="2209800"/>
            <a:ext cx="438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Times" charset="0"/>
              </a:rPr>
              <a:t>3.4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324600" y="2209800"/>
            <a:ext cx="438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Times" charset="0"/>
              </a:rPr>
              <a:t>3.2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7086600" y="2209800"/>
            <a:ext cx="438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Times" charset="0"/>
              </a:rPr>
              <a:t>3.0</a:t>
            </a: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6324600"/>
            <a:ext cx="17963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Schramm</a:t>
            </a:r>
            <a:r>
              <a:rPr lang="en-US" sz="1800" dirty="0">
                <a:latin typeface="Comic Sans MS"/>
                <a:cs typeface="Comic Sans MS"/>
              </a:rPr>
              <a:t> et al.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0"/>
            <a:ext cx="5541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99625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bang_network1_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28" y="864616"/>
            <a:ext cx="5883815" cy="5946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4300" y="317500"/>
            <a:ext cx="38227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Big-bang </a:t>
            </a:r>
            <a:r>
              <a:rPr lang="en-US" sz="2400" dirty="0" err="1">
                <a:solidFill>
                  <a:srgbClr val="FF0000"/>
                </a:solidFill>
                <a:latin typeface="Comic Sans MS"/>
                <a:cs typeface="Comic Sans MS"/>
              </a:rPr>
              <a:t>nucleosynthesis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399638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35551-9456-DC1A-75C8-F2BC3A0A3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67" y="431805"/>
            <a:ext cx="7669530" cy="5577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1B56C-DB33-5539-4752-F4A34663C4EB}"/>
              </a:ext>
            </a:extLst>
          </p:cNvPr>
          <p:cNvSpPr txBox="1"/>
          <p:nvPr/>
        </p:nvSpPr>
        <p:spPr>
          <a:xfrm>
            <a:off x="6163731" y="6350000"/>
            <a:ext cx="268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Planck Collaboration, 2021</a:t>
            </a:r>
          </a:p>
        </p:txBody>
      </p:sp>
    </p:spTree>
    <p:extLst>
      <p:ext uri="{BB962C8B-B14F-4D97-AF65-F5344CB8AC3E}">
        <p14:creationId xmlns:p14="http://schemas.microsoft.com/office/powerpoint/2010/main" val="1947321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14AEE3-872F-284B-8BC4-C5696BED395E}"/>
              </a:ext>
            </a:extLst>
          </p:cNvPr>
          <p:cNvSpPr txBox="1"/>
          <p:nvPr/>
        </p:nvSpPr>
        <p:spPr>
          <a:xfrm>
            <a:off x="2146300" y="596900"/>
            <a:ext cx="447109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Sources of neutrinos: Humans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0AE77-7BEA-D642-982C-9C1536215BB4}"/>
              </a:ext>
            </a:extLst>
          </p:cNvPr>
          <p:cNvSpPr txBox="1"/>
          <p:nvPr/>
        </p:nvSpPr>
        <p:spPr>
          <a:xfrm>
            <a:off x="876300" y="495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31778" name="Picture 2">
            <a:extLst>
              <a:ext uri="{FF2B5EF4-FFF2-40B4-BE49-F238E27FC236}">
                <a16:creationId xmlns:a16="http://schemas.microsoft.com/office/drawing/2014/main" id="{CDCCD637-2883-8745-8A52-950D22909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11" y="1803400"/>
            <a:ext cx="346370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F9C44D-04DD-9B43-8F44-2FD79CDD479C}"/>
              </a:ext>
            </a:extLst>
          </p:cNvPr>
          <p:cNvSpPr txBox="1"/>
          <p:nvPr/>
        </p:nvSpPr>
        <p:spPr>
          <a:xfrm>
            <a:off x="393700" y="2095500"/>
            <a:ext cx="39115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We also ingest </a:t>
            </a:r>
            <a:r>
              <a:rPr lang="en-US" sz="2000" baseline="30000" dirty="0">
                <a:solidFill>
                  <a:srgbClr val="002060"/>
                </a:solidFill>
                <a:latin typeface="Comic Sans MS" panose="030F0902030302020204" pitchFamily="66" charset="0"/>
              </a:rPr>
              <a:t>40</a:t>
            </a: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K when we eat potassium rich foods such as bananas, kidney beans, nuts, etc. Our bodies deposit </a:t>
            </a:r>
            <a:r>
              <a:rPr lang="en-US" sz="2000" baseline="30000" dirty="0">
                <a:solidFill>
                  <a:srgbClr val="002060"/>
                </a:solidFill>
                <a:latin typeface="Comic Sans MS" panose="030F0902030302020204" pitchFamily="66" charset="0"/>
              </a:rPr>
              <a:t>40</a:t>
            </a: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K in our bones.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0C52A8-C314-2B4A-AF9D-D890AC9B4D76}"/>
              </a:ext>
            </a:extLst>
          </p:cNvPr>
          <p:cNvSpPr txBox="1"/>
          <p:nvPr/>
        </p:nvSpPr>
        <p:spPr>
          <a:xfrm>
            <a:off x="1168411" y="4755495"/>
            <a:ext cx="6753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A 70 kg (154 pounds) person emits about 530 electron neutrinos and 4460 electron antineutrinos per second.</a:t>
            </a:r>
          </a:p>
        </p:txBody>
      </p:sp>
    </p:spTree>
    <p:extLst>
      <p:ext uri="{BB962C8B-B14F-4D97-AF65-F5344CB8AC3E}">
        <p14:creationId xmlns:p14="http://schemas.microsoft.com/office/powerpoint/2010/main" val="5903577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95B9A-F071-4106-7C14-8AB69E89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2" y="330201"/>
            <a:ext cx="8563141" cy="6126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E61F9F-7370-1ABC-4B1A-8367DB06614F}"/>
              </a:ext>
            </a:extLst>
          </p:cNvPr>
          <p:cNvSpPr txBox="1"/>
          <p:nvPr/>
        </p:nvSpPr>
        <p:spPr>
          <a:xfrm>
            <a:off x="6214532" y="6417735"/>
            <a:ext cx="268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Planck Collaboration, 2021</a:t>
            </a:r>
          </a:p>
        </p:txBody>
      </p:sp>
    </p:spTree>
    <p:extLst>
      <p:ext uri="{BB962C8B-B14F-4D97-AF65-F5344CB8AC3E}">
        <p14:creationId xmlns:p14="http://schemas.microsoft.com/office/powerpoint/2010/main" val="20403648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169786-1D2B-F76E-7CFB-5D345A225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538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" y="673100"/>
            <a:ext cx="3644900" cy="5755421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Most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of the </a:t>
            </a:r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primordial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abundances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are </a:t>
            </a:r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consistent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with the </a:t>
            </a:r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baryon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density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inferred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from CMB. </a:t>
            </a:r>
          </a:p>
          <a:p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  <a:cs typeface="Comic Sans MS"/>
            </a:endParaRPr>
          </a:p>
          <a:p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CMB </a:t>
            </a:r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probes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universe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at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t≈4×10</a:t>
            </a:r>
            <a:r>
              <a:rPr lang="it-IT" sz="2400" baseline="30000" dirty="0">
                <a:solidFill>
                  <a:schemeClr val="bg1"/>
                </a:solidFill>
                <a:latin typeface="Comic Sans MS"/>
                <a:cs typeface="Comic Sans MS"/>
              </a:rPr>
              <a:t>5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yrs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; z≈10</a:t>
            </a:r>
            <a:r>
              <a:rPr lang="it-IT" sz="2400" baseline="30000" dirty="0">
                <a:solidFill>
                  <a:schemeClr val="bg1"/>
                </a:solidFill>
                <a:latin typeface="Comic Sans MS"/>
                <a:cs typeface="Comic Sans MS"/>
              </a:rPr>
              <a:t>3 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T≈0.3 </a:t>
            </a:r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eV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endParaRPr lang="it-IT" sz="2400" baseline="30000" dirty="0">
              <a:solidFill>
                <a:schemeClr val="bg1"/>
              </a:solidFill>
              <a:latin typeface="Comic Sans MS"/>
              <a:cs typeface="Comic Sans MS"/>
            </a:endParaRPr>
          </a:p>
          <a:p>
            <a:endParaRPr lang="it-IT" sz="2400" baseline="30000" dirty="0">
              <a:solidFill>
                <a:schemeClr val="bg1"/>
              </a:solidFill>
              <a:latin typeface="Comic Sans MS"/>
              <a:cs typeface="Comic Sans MS"/>
            </a:endParaRPr>
          </a:p>
          <a:p>
            <a:r>
              <a:rPr lang="it-IT" sz="2400" baseline="30000" dirty="0">
                <a:solidFill>
                  <a:schemeClr val="bg1"/>
                </a:solidFill>
                <a:latin typeface="Comic Sans MS"/>
                <a:cs typeface="Comic Sans MS"/>
              </a:rPr>
              <a:t>4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He production </a:t>
            </a:r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probes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t≈1s;  z≈10</a:t>
            </a:r>
            <a:r>
              <a:rPr lang="it-IT" sz="2400" baseline="30000" dirty="0">
                <a:solidFill>
                  <a:schemeClr val="bg1"/>
                </a:solidFill>
                <a:latin typeface="Comic Sans MS"/>
                <a:cs typeface="Comic Sans MS"/>
              </a:rPr>
              <a:t>9 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T≈1 </a:t>
            </a:r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MeV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endParaRPr lang="it-IT" sz="2400" baseline="30000" dirty="0">
              <a:solidFill>
                <a:schemeClr val="bg1"/>
              </a:solidFill>
              <a:latin typeface="Comic Sans MS"/>
              <a:cs typeface="Comic Sans MS"/>
            </a:endParaRPr>
          </a:p>
          <a:p>
            <a:endParaRPr lang="it-IT" sz="2400" baseline="30000" dirty="0">
              <a:solidFill>
                <a:schemeClr val="bg1"/>
              </a:solidFill>
              <a:latin typeface="Comic Sans MS"/>
              <a:cs typeface="Comic Sans MS"/>
            </a:endParaRPr>
          </a:p>
          <a:p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D production </a:t>
            </a:r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probes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t≈100 </a:t>
            </a:r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s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z≈10</a:t>
            </a:r>
            <a:r>
              <a:rPr lang="it-IT" sz="2400" baseline="30000" dirty="0">
                <a:solidFill>
                  <a:schemeClr val="bg1"/>
                </a:solidFill>
                <a:latin typeface="Comic Sans MS"/>
                <a:cs typeface="Comic Sans MS"/>
              </a:rPr>
              <a:t>8 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T≈0.1 </a:t>
            </a:r>
            <a:r>
              <a:rPr lang="it-IT" sz="2400" dirty="0" err="1">
                <a:solidFill>
                  <a:schemeClr val="bg1"/>
                </a:solidFill>
                <a:latin typeface="Comic Sans MS"/>
                <a:cs typeface="Comic Sans MS"/>
              </a:rPr>
              <a:t>MeV</a:t>
            </a:r>
            <a:r>
              <a:rPr lang="it-IT" sz="2400" dirty="0">
                <a:solidFill>
                  <a:schemeClr val="bg1"/>
                </a:solidFill>
                <a:latin typeface="Comic Sans MS"/>
                <a:cs typeface="Comic Sans MS"/>
              </a:rPr>
              <a:t>  </a:t>
            </a:r>
          </a:p>
        </p:txBody>
      </p:sp>
      <p:pic>
        <p:nvPicPr>
          <p:cNvPr id="3" name="Picture 2" descr="BBNobsHe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10" y="444500"/>
            <a:ext cx="4718461" cy="3153664"/>
          </a:xfrm>
          <a:prstGeom prst="rect">
            <a:avLst/>
          </a:prstGeom>
        </p:spPr>
      </p:pic>
      <p:pic>
        <p:nvPicPr>
          <p:cNvPr id="4" name="Picture 3" descr="BBNobsDHe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5" y="3517907"/>
            <a:ext cx="4777223" cy="258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789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C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0"/>
            <a:ext cx="520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4075113"/>
            <a:ext cx="4370387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7" descr="f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7963"/>
            <a:ext cx="3811588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2933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6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0"/>
            <a:ext cx="5851525" cy="473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4947" name="AutoShape 1027"/>
          <p:cNvSpPr>
            <a:spLocks noChangeAspect="1" noChangeArrowheads="1"/>
          </p:cNvSpPr>
          <p:nvPr/>
        </p:nvSpPr>
        <p:spPr bwMode="auto">
          <a:xfrm>
            <a:off x="3352800" y="990600"/>
            <a:ext cx="182563" cy="182563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94948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5303838"/>
            <a:ext cx="1096962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94949" name="AutoShape 1029"/>
          <p:cNvSpPr>
            <a:spLocks noChangeArrowheads="1"/>
          </p:cNvSpPr>
          <p:nvPr/>
        </p:nvSpPr>
        <p:spPr bwMode="auto">
          <a:xfrm>
            <a:off x="3505200" y="76200"/>
            <a:ext cx="1644650" cy="609600"/>
          </a:xfrm>
          <a:prstGeom prst="wedgeRoundRectCallout">
            <a:avLst>
              <a:gd name="adj1" fmla="val -49130"/>
              <a:gd name="adj2" fmla="val 94273"/>
              <a:gd name="adj3" fmla="val 16667"/>
            </a:avLst>
          </a:prstGeom>
          <a:solidFill>
            <a:srgbClr val="FEF69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Arial" charset="0"/>
            </a:endParaRPr>
          </a:p>
        </p:txBody>
      </p:sp>
      <p:sp>
        <p:nvSpPr>
          <p:cNvPr id="594950" name="Text Box 1030"/>
          <p:cNvSpPr txBox="1">
            <a:spLocks noChangeArrowheads="1"/>
          </p:cNvSpPr>
          <p:nvPr/>
        </p:nvSpPr>
        <p:spPr bwMode="auto">
          <a:xfrm>
            <a:off x="3581400" y="152400"/>
            <a:ext cx="1676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Iron peak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594951" name="AutoShape 1031"/>
          <p:cNvSpPr>
            <a:spLocks/>
          </p:cNvSpPr>
          <p:nvPr/>
        </p:nvSpPr>
        <p:spPr bwMode="auto">
          <a:xfrm rot="-5400000">
            <a:off x="2802731" y="4631532"/>
            <a:ext cx="155575" cy="1096962"/>
          </a:xfrm>
          <a:prstGeom prst="leftBrace">
            <a:avLst>
              <a:gd name="adj1" fmla="val 58758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2" name="AutoShape 1032"/>
          <p:cNvSpPr>
            <a:spLocks/>
          </p:cNvSpPr>
          <p:nvPr/>
        </p:nvSpPr>
        <p:spPr bwMode="auto">
          <a:xfrm rot="5400000">
            <a:off x="5165725" y="3775076"/>
            <a:ext cx="338137" cy="3656012"/>
          </a:xfrm>
          <a:prstGeom prst="rightBrace">
            <a:avLst>
              <a:gd name="adj1" fmla="val 90102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3" name="Text Box 1033"/>
          <p:cNvSpPr txBox="1">
            <a:spLocks noChangeArrowheads="1"/>
          </p:cNvSpPr>
          <p:nvPr/>
        </p:nvSpPr>
        <p:spPr bwMode="auto">
          <a:xfrm>
            <a:off x="3276600" y="5791200"/>
            <a:ext cx="4267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Comic Sans MS"/>
                <a:cs typeface="Comic Sans MS"/>
              </a:rPr>
              <a:t>to produce these nuclei another process besides fusion is needed</a:t>
            </a:r>
          </a:p>
        </p:txBody>
      </p:sp>
    </p:spTree>
    <p:extLst>
      <p:ext uri="{BB962C8B-B14F-4D97-AF65-F5344CB8AC3E}">
        <p14:creationId xmlns:p14="http://schemas.microsoft.com/office/powerpoint/2010/main" val="8506347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525152_930457376989724_4355111633924446963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575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271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3"/>
          <a:stretch>
            <a:fillRect/>
          </a:stretch>
        </p:blipFill>
        <p:spPr bwMode="auto">
          <a:xfrm>
            <a:off x="0" y="1296988"/>
            <a:ext cx="4662488" cy="5484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2899" name="Text Box 3"/>
          <p:cNvSpPr txBox="1">
            <a:spLocks noChangeArrowheads="1"/>
          </p:cNvSpPr>
          <p:nvPr/>
        </p:nvSpPr>
        <p:spPr bwMode="auto">
          <a:xfrm>
            <a:off x="254000" y="214528"/>
            <a:ext cx="8534400" cy="717119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omic Sans MS"/>
                <a:cs typeface="Comic Sans MS"/>
              </a:rPr>
              <a:t>One way to produce most of the elements heavier than iron is via rapid neutron capture (r-process)</a:t>
            </a:r>
          </a:p>
        </p:txBody>
      </p:sp>
      <p:sp>
        <p:nvSpPr>
          <p:cNvPr id="592900" name="Text Box 4"/>
          <p:cNvSpPr txBox="1">
            <a:spLocks noChangeArrowheads="1"/>
          </p:cNvSpPr>
          <p:nvPr/>
        </p:nvSpPr>
        <p:spPr bwMode="auto">
          <a:xfrm>
            <a:off x="228600" y="1127125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80"/>
                </a:solidFill>
              </a:rPr>
              <a:t>[Fe/H] ≈ -3.1</a:t>
            </a:r>
          </a:p>
        </p:txBody>
      </p:sp>
      <p:pic>
        <p:nvPicPr>
          <p:cNvPr id="5929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0" r="19090"/>
          <a:stretch>
            <a:fillRect/>
          </a:stretch>
        </p:blipFill>
        <p:spPr bwMode="auto">
          <a:xfrm>
            <a:off x="4495800" y="2552700"/>
            <a:ext cx="4437063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2902" name="Text Box 6"/>
          <p:cNvSpPr txBox="1">
            <a:spLocks noChangeArrowheads="1"/>
          </p:cNvSpPr>
          <p:nvPr/>
        </p:nvSpPr>
        <p:spPr bwMode="auto">
          <a:xfrm>
            <a:off x="4191000" y="5988050"/>
            <a:ext cx="495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rgbClr val="000080"/>
                </a:solidFill>
                <a:latin typeface="Comic Sans MS"/>
                <a:cs typeface="Comic Sans MS"/>
              </a:rPr>
              <a:t>r-process abundances should depend very strongly on electron fraction</a:t>
            </a:r>
            <a:r>
              <a:rPr lang="en-US" sz="1800" dirty="0">
                <a:solidFill>
                  <a:srgbClr val="800040"/>
                </a:solidFill>
                <a:latin typeface="Comic Sans MS"/>
                <a:cs typeface="Comic Sans MS"/>
              </a:rPr>
              <a:t>  Meyer</a:t>
            </a:r>
          </a:p>
        </p:txBody>
      </p:sp>
      <p:sp>
        <p:nvSpPr>
          <p:cNvPr id="592903" name="AutoShape 7"/>
          <p:cNvSpPr>
            <a:spLocks noChangeAspect="1" noChangeArrowheads="1"/>
          </p:cNvSpPr>
          <p:nvPr/>
        </p:nvSpPr>
        <p:spPr bwMode="auto">
          <a:xfrm>
            <a:off x="4078288" y="1341438"/>
            <a:ext cx="5065712" cy="1096962"/>
          </a:xfrm>
          <a:prstGeom prst="wedgeEllipseCallout">
            <a:avLst>
              <a:gd name="adj1" fmla="val -58648"/>
              <a:gd name="adj2" fmla="val 971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A &gt; 100 abundance pattern fits </a:t>
            </a:r>
          </a:p>
          <a:p>
            <a:pPr algn="ctr"/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the solar abundances well</a:t>
            </a:r>
          </a:p>
        </p:txBody>
      </p:sp>
    </p:spTree>
    <p:extLst>
      <p:ext uri="{BB962C8B-B14F-4D97-AF65-F5344CB8AC3E}">
        <p14:creationId xmlns:p14="http://schemas.microsoft.com/office/powerpoint/2010/main" val="26178576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15900"/>
            <a:ext cx="7620000" cy="641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0818" y="6503623"/>
            <a:ext cx="3301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</a:rPr>
              <a:t>Cowan &amp; </a:t>
            </a:r>
            <a:r>
              <a:rPr lang="en-US" sz="1400" dirty="0" err="1">
                <a:solidFill>
                  <a:srgbClr val="660066"/>
                </a:solidFill>
              </a:rPr>
              <a:t>Sneden</a:t>
            </a:r>
            <a:r>
              <a:rPr lang="en-US" sz="1400" dirty="0">
                <a:solidFill>
                  <a:srgbClr val="660066"/>
                </a:solidFill>
              </a:rPr>
              <a:t>, Nature </a:t>
            </a:r>
            <a:r>
              <a:rPr lang="en-US" sz="1400" b="1" dirty="0">
                <a:solidFill>
                  <a:srgbClr val="660066"/>
                </a:solidFill>
              </a:rPr>
              <a:t>440</a:t>
            </a:r>
            <a:r>
              <a:rPr lang="en-US" sz="1400" dirty="0">
                <a:solidFill>
                  <a:srgbClr val="660066"/>
                </a:solidFill>
              </a:rPr>
              <a:t>, 1151 (2006)</a:t>
            </a:r>
          </a:p>
        </p:txBody>
      </p:sp>
    </p:spTree>
    <p:extLst>
      <p:ext uri="{BB962C8B-B14F-4D97-AF65-F5344CB8AC3E}">
        <p14:creationId xmlns:p14="http://schemas.microsoft.com/office/powerpoint/2010/main" val="33324745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4" name="Picture 1026" descr="40_1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304800"/>
            <a:ext cx="8999537" cy="5457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6275" name="Text Box 1027"/>
          <p:cNvSpPr txBox="1">
            <a:spLocks noChangeArrowheads="1"/>
          </p:cNvSpPr>
          <p:nvPr/>
        </p:nvSpPr>
        <p:spPr bwMode="auto">
          <a:xfrm>
            <a:off x="5791200" y="61722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</a:rPr>
              <a:t>From H. Schatz</a:t>
            </a:r>
          </a:p>
        </p:txBody>
      </p:sp>
    </p:spTree>
    <p:extLst>
      <p:ext uri="{BB962C8B-B14F-4D97-AF65-F5344CB8AC3E}">
        <p14:creationId xmlns:p14="http://schemas.microsoft.com/office/powerpoint/2010/main" val="323383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4" name="Picture 1026" descr="40_1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304800"/>
            <a:ext cx="8999537" cy="5457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6275" name="Text Box 1027"/>
          <p:cNvSpPr txBox="1">
            <a:spLocks noChangeArrowheads="1"/>
          </p:cNvSpPr>
          <p:nvPr/>
        </p:nvSpPr>
        <p:spPr bwMode="auto">
          <a:xfrm>
            <a:off x="5791200" y="61722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</a:rPr>
              <a:t>From H. Schatz</a:t>
            </a:r>
          </a:p>
        </p:txBody>
      </p:sp>
      <p:sp>
        <p:nvSpPr>
          <p:cNvPr id="4" name="AutoShape 1029"/>
          <p:cNvSpPr>
            <a:spLocks noChangeArrowheads="1"/>
          </p:cNvSpPr>
          <p:nvPr/>
        </p:nvSpPr>
        <p:spPr bwMode="auto">
          <a:xfrm>
            <a:off x="381000" y="1600200"/>
            <a:ext cx="8255000" cy="3081338"/>
          </a:xfrm>
          <a:prstGeom prst="ribbon">
            <a:avLst>
              <a:gd name="adj1" fmla="val 125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omic Sans MS"/>
                <a:cs typeface="Comic Sans MS"/>
              </a:rPr>
              <a:t>Where in the Cosmos 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omic Sans MS"/>
                <a:cs typeface="Comic Sans MS"/>
              </a:rPr>
              <a:t>does the r-process 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omic Sans MS"/>
                <a:cs typeface="Comic Sans MS"/>
              </a:rPr>
              <a:t>take place?</a:t>
            </a:r>
          </a:p>
        </p:txBody>
      </p:sp>
    </p:spTree>
    <p:extLst>
      <p:ext uri="{BB962C8B-B14F-4D97-AF65-F5344CB8AC3E}">
        <p14:creationId xmlns:p14="http://schemas.microsoft.com/office/powerpoint/2010/main" val="115875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14AEE3-872F-284B-8BC4-C5696BED395E}"/>
              </a:ext>
            </a:extLst>
          </p:cNvPr>
          <p:cNvSpPr txBox="1"/>
          <p:nvPr/>
        </p:nvSpPr>
        <p:spPr>
          <a:xfrm>
            <a:off x="2159000" y="495300"/>
            <a:ext cx="410721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Sources of neutrinos: Wine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0AE77-7BEA-D642-982C-9C1536215BB4}"/>
              </a:ext>
            </a:extLst>
          </p:cNvPr>
          <p:cNvSpPr txBox="1"/>
          <p:nvPr/>
        </p:nvSpPr>
        <p:spPr>
          <a:xfrm>
            <a:off x="876300" y="495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99C0A-EFA3-6B4E-B731-8405097CA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524000"/>
            <a:ext cx="5730240" cy="4297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4B43B-2469-6749-9D26-09B8D705D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51" y="2362200"/>
            <a:ext cx="2978883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298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457200" y="604838"/>
            <a:ext cx="8305800" cy="46196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Comic Sans MS" charset="0"/>
                <a:cs typeface="Comic Sans MS" charset="0"/>
              </a:rPr>
              <a:t>Neutrinos dominate the energetics of core-collapse SN </a:t>
            </a:r>
          </a:p>
        </p:txBody>
      </p:sp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304800" y="1806575"/>
            <a:ext cx="5638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>
                <a:solidFill>
                  <a:srgbClr val="000090"/>
                </a:solidFill>
                <a:latin typeface="Comic Sans MS" charset="0"/>
                <a:cs typeface="Comic Sans MS" charset="0"/>
              </a:rPr>
              <a:t>Total optical and kinetic energy = 10</a:t>
            </a:r>
            <a:r>
              <a:rPr lang="en-US" sz="2000" baseline="30000">
                <a:solidFill>
                  <a:srgbClr val="000090"/>
                </a:solidFill>
                <a:latin typeface="Comic Sans MS" charset="0"/>
                <a:cs typeface="Comic Sans MS" charset="0"/>
              </a:rPr>
              <a:t>51 </a:t>
            </a:r>
            <a:r>
              <a:rPr lang="en-US" sz="2000">
                <a:solidFill>
                  <a:srgbClr val="000090"/>
                </a:solidFill>
                <a:latin typeface="Comic Sans MS" charset="0"/>
                <a:cs typeface="Comic Sans MS" charset="0"/>
              </a:rPr>
              <a:t>ergs</a:t>
            </a:r>
          </a:p>
          <a:p>
            <a:pPr algn="ctr"/>
            <a:endParaRPr lang="en-US" sz="200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algn="ctr"/>
            <a:r>
              <a:rPr lang="en-US" sz="2000">
                <a:solidFill>
                  <a:srgbClr val="000090"/>
                </a:solidFill>
                <a:latin typeface="Comic Sans MS" charset="0"/>
                <a:cs typeface="Comic Sans MS" charset="0"/>
              </a:rPr>
              <a:t>Total energy carried by neutrinos = 10</a:t>
            </a:r>
            <a:r>
              <a:rPr lang="en-US" sz="2000" baseline="30000">
                <a:solidFill>
                  <a:srgbClr val="000090"/>
                </a:solidFill>
                <a:latin typeface="Comic Sans MS" charset="0"/>
                <a:cs typeface="Comic Sans MS" charset="0"/>
              </a:rPr>
              <a:t>53</a:t>
            </a:r>
            <a:r>
              <a:rPr lang="en-US" sz="2000">
                <a:solidFill>
                  <a:srgbClr val="000090"/>
                </a:solidFill>
                <a:latin typeface="Comic Sans MS" charset="0"/>
                <a:cs typeface="Comic Sans MS" charset="0"/>
              </a:rPr>
              <a:t> ergs</a:t>
            </a:r>
            <a:endParaRPr lang="en-US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" name="Oval Callout 3"/>
          <p:cNvSpPr/>
          <p:nvPr/>
        </p:nvSpPr>
        <p:spPr bwMode="auto">
          <a:xfrm>
            <a:off x="6629400" y="1143000"/>
            <a:ext cx="2286000" cy="685800"/>
          </a:xfrm>
          <a:prstGeom prst="wedgeEllipseCallout">
            <a:avLst>
              <a:gd name="adj1" fmla="val -91918"/>
              <a:gd name="adj2" fmla="val 78428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400" dirty="0">
                <a:solidFill>
                  <a:srgbClr val="000080"/>
                </a:solidFill>
              </a:rPr>
              <a:t>Explosion only 1% of total energy</a:t>
            </a:r>
          </a:p>
        </p:txBody>
      </p:sp>
      <p:sp>
        <p:nvSpPr>
          <p:cNvPr id="25604" name="Oval Callout 4"/>
          <p:cNvSpPr>
            <a:spLocks noChangeArrowheads="1"/>
          </p:cNvSpPr>
          <p:nvPr/>
        </p:nvSpPr>
        <p:spPr bwMode="auto">
          <a:xfrm>
            <a:off x="6477000" y="2362200"/>
            <a:ext cx="2362200" cy="612775"/>
          </a:xfrm>
          <a:prstGeom prst="wedgeEllipseCallout">
            <a:avLst>
              <a:gd name="adj1" fmla="val -76329"/>
              <a:gd name="adj2" fmla="val -11051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rgbClr val="FF0000"/>
                </a:solidFill>
              </a:rPr>
              <a:t>10% of star’s rest mass</a:t>
            </a:r>
          </a:p>
        </p:txBody>
      </p:sp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1816100" y="3352800"/>
          <a:ext cx="56515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46400" imgH="508000" progId="Equation.3">
                  <p:embed/>
                </p:oleObj>
              </mc:Choice>
              <mc:Fallback>
                <p:oleObj name="Equation" r:id="rId2" imgW="2946400" imgH="508000" progId="Equation.3">
                  <p:embed/>
                  <p:pic>
                    <p:nvPicPr>
                      <p:cNvPr id="256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6100" y="3352800"/>
                        <a:ext cx="5651500" cy="9747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9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62200" y="4552950"/>
            <a:ext cx="4572000" cy="400050"/>
          </a:xfrm>
          <a:prstGeom prst="rect">
            <a:avLst/>
          </a:prstGeom>
          <a:solidFill>
            <a:srgbClr val="CCFFCC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Neutrino diffusion time, </a:t>
            </a:r>
            <a:r>
              <a:rPr lang="en-US" sz="20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t</a:t>
            </a:r>
            <a:r>
              <a:rPr lang="en-US" sz="2000" baseline="-250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 ~ 2-10 s</a:t>
            </a:r>
          </a:p>
        </p:txBody>
      </p:sp>
      <p:graphicFrame>
        <p:nvGraphicFramePr>
          <p:cNvPr id="25607" name="Object 7"/>
          <p:cNvGraphicFramePr>
            <a:graphicFrameLocks noChangeAspect="1"/>
          </p:cNvGraphicFramePr>
          <p:nvPr/>
        </p:nvGraphicFramePr>
        <p:xfrm>
          <a:off x="2697163" y="5334000"/>
          <a:ext cx="4008437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17700" imgH="444500" progId="Equation.3">
                  <p:embed/>
                </p:oleObj>
              </mc:Choice>
              <mc:Fallback>
                <p:oleObj name="Equation" r:id="rId4" imgW="1917700" imgH="444500" progId="Equation.3">
                  <p:embed/>
                  <p:pic>
                    <p:nvPicPr>
                      <p:cNvPr id="2560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7163" y="5334000"/>
                        <a:ext cx="4008437" cy="92868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36147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473"/>
            <a:ext cx="9144000" cy="2926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800" y="1702515"/>
            <a:ext cx="4463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</a:rPr>
              <a:t>Balantekin and Fuller, </a:t>
            </a:r>
            <a:r>
              <a:rPr lang="en-US" sz="1400" dirty="0" err="1">
                <a:solidFill>
                  <a:srgbClr val="660066"/>
                </a:solidFill>
              </a:rPr>
              <a:t>Prog</a:t>
            </a:r>
            <a:r>
              <a:rPr lang="en-US" sz="1400" dirty="0">
                <a:solidFill>
                  <a:srgbClr val="660066"/>
                </a:solidFill>
              </a:rPr>
              <a:t>. Part. </a:t>
            </a:r>
            <a:r>
              <a:rPr lang="en-US" sz="1400" dirty="0" err="1">
                <a:solidFill>
                  <a:srgbClr val="660066"/>
                </a:solidFill>
              </a:rPr>
              <a:t>Nucl</a:t>
            </a:r>
            <a:r>
              <a:rPr lang="en-US" sz="1400" dirty="0">
                <a:solidFill>
                  <a:srgbClr val="660066"/>
                </a:solidFill>
              </a:rPr>
              <a:t>. Phys. </a:t>
            </a:r>
            <a:r>
              <a:rPr lang="en-US" sz="1400" b="1" dirty="0">
                <a:solidFill>
                  <a:srgbClr val="660066"/>
                </a:solidFill>
              </a:rPr>
              <a:t>71</a:t>
            </a:r>
            <a:r>
              <a:rPr lang="en-US" sz="1400" dirty="0">
                <a:solidFill>
                  <a:srgbClr val="660066"/>
                </a:solidFill>
              </a:rPr>
              <a:t> 162 (2013)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533" y="349835"/>
            <a:ext cx="8334865" cy="101566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Understanding a core-collapse supernova requires answers to a variety of questions some of which need to be answered by nuclear physics, both theoretically and experimentally.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785151"/>
              </p:ext>
            </p:extLst>
          </p:nvPr>
        </p:nvGraphicFramePr>
        <p:xfrm>
          <a:off x="596900" y="5181600"/>
          <a:ext cx="3098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49400" imgH="457200" progId="Equation.3">
                  <p:embed/>
                </p:oleObj>
              </mc:Choice>
              <mc:Fallback>
                <p:oleObj name="Equation" r:id="rId3" imgW="1549400" imgH="4572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6900" y="5181600"/>
                        <a:ext cx="3098800" cy="91440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940" y="4470425"/>
            <a:ext cx="3947222" cy="23936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60800" y="6578600"/>
            <a:ext cx="1693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660066"/>
                </a:solidFill>
              </a:rPr>
              <a:t>Arcones</a:t>
            </a:r>
            <a:r>
              <a:rPr lang="en-US" sz="1400" dirty="0">
                <a:solidFill>
                  <a:srgbClr val="660066"/>
                </a:solidFill>
              </a:rPr>
              <a:t> and Montes</a:t>
            </a:r>
          </a:p>
        </p:txBody>
      </p:sp>
    </p:spTree>
    <p:extLst>
      <p:ext uri="{BB962C8B-B14F-4D97-AF65-F5344CB8AC3E}">
        <p14:creationId xmlns:p14="http://schemas.microsoft.com/office/powerpoint/2010/main" val="38386070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471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403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81595F-BEE4-4C46-8703-135CE0902EB8}"/>
              </a:ext>
            </a:extLst>
          </p:cNvPr>
          <p:cNvSpPr txBox="1"/>
          <p:nvPr/>
        </p:nvSpPr>
        <p:spPr>
          <a:xfrm>
            <a:off x="166251" y="179877"/>
            <a:ext cx="8198427" cy="365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Comic Sans MS" panose="030F0902030302020204" pitchFamily="66" charset="0"/>
              </a:rPr>
              <a:t>Bethe ansatz method has numerical instabilities for larger values of N. However, it is very valuable since it leads to the identification of conserved quantities.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  <a:latin typeface="Comic Sans MS" panose="030F0902030302020204" pitchFamily="66" charset="0"/>
              </a:rPr>
              <a:t>     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Patwardhan </a:t>
            </a:r>
            <a:r>
              <a:rPr lang="en-US" sz="1400" i="1" dirty="0">
                <a:solidFill>
                  <a:srgbClr val="7030A0"/>
                </a:solidFill>
                <a:latin typeface="Comic Sans MS" panose="030F0902030302020204" pitchFamily="66" charset="0"/>
              </a:rPr>
              <a:t>et. al., 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PRD </a:t>
            </a:r>
            <a:r>
              <a:rPr lang="en-US" sz="1400" b="1" dirty="0">
                <a:solidFill>
                  <a:srgbClr val="7030A0"/>
                </a:solidFill>
                <a:latin typeface="Comic Sans MS" panose="030F0902030302020204" pitchFamily="66" charset="0"/>
              </a:rPr>
              <a:t>99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, 123013 (2019);</a:t>
            </a:r>
            <a:r>
              <a:rPr lang="en-US" sz="1600" i="1" dirty="0">
                <a:solidFill>
                  <a:srgbClr val="002060"/>
                </a:solidFill>
                <a:latin typeface="Comic Sans MS" panose="030F0902030302020204" pitchFamily="66" charset="0"/>
              </a:rPr>
              <a:t> </a:t>
            </a:r>
            <a:r>
              <a:rPr lang="en-US" sz="14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Cervia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 </a:t>
            </a:r>
            <a:r>
              <a:rPr lang="en-US" sz="1400" i="1" dirty="0">
                <a:solidFill>
                  <a:srgbClr val="7030A0"/>
                </a:solidFill>
                <a:latin typeface="Comic Sans MS" panose="030F0902030302020204" pitchFamily="66" charset="0"/>
              </a:rPr>
              <a:t>et al</a:t>
            </a:r>
            <a:r>
              <a:rPr lang="en-US" sz="1400" b="1" dirty="0">
                <a:solidFill>
                  <a:srgbClr val="7030A0"/>
                </a:solidFill>
                <a:latin typeface="Comic Sans MS" panose="030F0902030302020204" pitchFamily="66" charset="0"/>
              </a:rPr>
              <a:t>., 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PRD</a:t>
            </a:r>
            <a:r>
              <a:rPr lang="en-US" sz="1400" b="1" dirty="0">
                <a:solidFill>
                  <a:srgbClr val="7030A0"/>
                </a:solidFill>
                <a:latin typeface="Comic Sans MS" panose="030F0902030302020204" pitchFamily="66" charset="0"/>
              </a:rPr>
              <a:t> 100, 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083001 (2019) </a:t>
            </a:r>
            <a:endParaRPr lang="en-US" sz="16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Comic Sans MS" panose="030F0902030302020204" pitchFamily="66" charset="0"/>
              </a:rPr>
              <a:t>Runge </a:t>
            </a:r>
            <a:r>
              <a:rPr lang="en-US" sz="1600" dirty="0" err="1">
                <a:solidFill>
                  <a:srgbClr val="002060"/>
                </a:solidFill>
                <a:latin typeface="Comic Sans MS" panose="030F0902030302020204" pitchFamily="66" charset="0"/>
              </a:rPr>
              <a:t>Kutta</a:t>
            </a:r>
            <a:r>
              <a:rPr lang="en-US" sz="1600" dirty="0">
                <a:solidFill>
                  <a:srgbClr val="002060"/>
                </a:solidFill>
                <a:latin typeface="Comic Sans MS" panose="030F0902030302020204" pitchFamily="66" charset="0"/>
              </a:rPr>
              <a:t> method (RK4)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2060"/>
                </a:solidFill>
                <a:latin typeface="Comic Sans MS" panose="030F0902030302020204" pitchFamily="66" charset="0"/>
              </a:rPr>
              <a:t>      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Patwardhan </a:t>
            </a:r>
            <a:r>
              <a:rPr lang="en-US" sz="1400" i="1" dirty="0">
                <a:solidFill>
                  <a:srgbClr val="7030A0"/>
                </a:solidFill>
                <a:latin typeface="Comic Sans MS" panose="030F0902030302020204" pitchFamily="66" charset="0"/>
              </a:rPr>
              <a:t>et. al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., PRD </a:t>
            </a:r>
            <a:r>
              <a:rPr lang="en-US" sz="1400" b="1" dirty="0">
                <a:solidFill>
                  <a:srgbClr val="7030A0"/>
                </a:solidFill>
                <a:latin typeface="Comic Sans MS" panose="030F0902030302020204" pitchFamily="66" charset="0"/>
              </a:rPr>
              <a:t>104, 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123035 (2021), </a:t>
            </a:r>
            <a:r>
              <a:rPr lang="en-US" sz="14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Siwach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 </a:t>
            </a:r>
            <a:r>
              <a:rPr lang="en-US" sz="1400" i="1" dirty="0">
                <a:solidFill>
                  <a:srgbClr val="7030A0"/>
                </a:solidFill>
                <a:latin typeface="Comic Sans MS" panose="030F0902030302020204" pitchFamily="66" charset="0"/>
              </a:rPr>
              <a:t>et. al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. PRD </a:t>
            </a:r>
            <a:r>
              <a:rPr lang="en-US" sz="1400" b="1" dirty="0">
                <a:solidFill>
                  <a:srgbClr val="7030A0"/>
                </a:solidFill>
                <a:latin typeface="Comic Sans MS" panose="030F0902030302020204" pitchFamily="66" charset="0"/>
              </a:rPr>
              <a:t>107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, 023019 (2023)</a:t>
            </a:r>
            <a:endParaRPr lang="en-US" sz="14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Comic Sans MS" panose="030F0902030302020204" pitchFamily="66" charset="0"/>
              </a:rPr>
              <a:t>Tensor network techniques 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      </a:t>
            </a:r>
            <a:r>
              <a:rPr lang="en-US" sz="14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Cervia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 </a:t>
            </a:r>
            <a:r>
              <a:rPr lang="en-US" sz="1400" i="1" dirty="0">
                <a:solidFill>
                  <a:srgbClr val="7030A0"/>
                </a:solidFill>
                <a:latin typeface="Comic Sans MS" panose="030F0902030302020204" pitchFamily="66" charset="0"/>
              </a:rPr>
              <a:t>et al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., PRD </a:t>
            </a:r>
            <a:r>
              <a:rPr lang="en-US" sz="1400" b="1" dirty="0">
                <a:solidFill>
                  <a:srgbClr val="7030A0"/>
                </a:solidFill>
                <a:latin typeface="Comic Sans MS" panose="030F0902030302020204" pitchFamily="66" charset="0"/>
              </a:rPr>
              <a:t>105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, 123025 (2022)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Comic Sans MS" panose="030F0902030302020204" pitchFamily="66" charset="0"/>
              </a:rPr>
              <a:t>Noisy quantum computers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  <a:latin typeface="Comic Sans MS" panose="030F0902030302020204" pitchFamily="66" charset="0"/>
              </a:rPr>
              <a:t>     </a:t>
            </a:r>
            <a:r>
              <a:rPr lang="en-US" sz="14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Siwach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 </a:t>
            </a:r>
            <a:r>
              <a:rPr lang="en-US" sz="1400" i="1" dirty="0">
                <a:solidFill>
                  <a:srgbClr val="7030A0"/>
                </a:solidFill>
                <a:latin typeface="Comic Sans MS" panose="030F0902030302020204" pitchFamily="66" charset="0"/>
              </a:rPr>
              <a:t>et. al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., PRD </a:t>
            </a:r>
            <a:r>
              <a:rPr lang="en-US" sz="1400" b="1" dirty="0">
                <a:solidFill>
                  <a:srgbClr val="7030A0"/>
                </a:solidFill>
                <a:latin typeface="Comic Sans MS" panose="030F0902030302020204" pitchFamily="66" charset="0"/>
              </a:rPr>
              <a:t>108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, 083039 (2023)</a:t>
            </a:r>
            <a:r>
              <a:rPr lang="en-US" sz="1600" dirty="0">
                <a:solidFill>
                  <a:srgbClr val="002060"/>
                </a:solidFill>
                <a:latin typeface="Comic Sans MS" panose="030F0902030302020204" pitchFamily="66" charset="0"/>
              </a:rPr>
              <a:t>			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  <a:latin typeface="Comic Sans MS" panose="030F0902030302020204" pitchFamily="66" charset="0"/>
              </a:rPr>
              <a:t>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0DA15A-80F9-A0A2-A97E-FFE90B9DE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811" y="2627553"/>
            <a:ext cx="5291359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627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4298AA-1198-DE4C-B236-20B460F7B336}"/>
              </a:ext>
            </a:extLst>
          </p:cNvPr>
          <p:cNvSpPr txBox="1"/>
          <p:nvPr/>
        </p:nvSpPr>
        <p:spPr>
          <a:xfrm>
            <a:off x="1056810" y="599310"/>
            <a:ext cx="71341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 </a:t>
            </a:r>
            <a:r>
              <a:rPr lang="en-US" sz="2100" dirty="0">
                <a:solidFill>
                  <a:srgbClr val="002060"/>
                </a:solidFill>
                <a:latin typeface="Comic Sans MS" panose="030F0902030302020204" pitchFamily="66" charset="0"/>
              </a:rPr>
              <a:t>A system of N particles each of which can occupy k states (k = number of flavors)</a:t>
            </a:r>
            <a:endParaRPr lang="en-US" sz="21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D34CA9-6EA6-E549-9F62-03D0C62D98CF}"/>
              </a:ext>
            </a:extLst>
          </p:cNvPr>
          <p:cNvSpPr txBox="1"/>
          <p:nvPr/>
        </p:nvSpPr>
        <p:spPr>
          <a:xfrm>
            <a:off x="1317194" y="1942871"/>
            <a:ext cx="2098652" cy="4154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Comic Sans MS" panose="030F0902030302020204" pitchFamily="66" charset="0"/>
              </a:rPr>
              <a:t>Exact Solution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649A3-199F-2446-B9F0-63168A36CC7A}"/>
              </a:ext>
            </a:extLst>
          </p:cNvPr>
          <p:cNvSpPr txBox="1"/>
          <p:nvPr/>
        </p:nvSpPr>
        <p:spPr>
          <a:xfrm>
            <a:off x="4688175" y="1921117"/>
            <a:ext cx="3395481" cy="4154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Comic Sans MS" panose="030F0902030302020204" pitchFamily="66" charset="0"/>
              </a:rPr>
              <a:t>Mean-field approximation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70D506-A6B3-0649-9947-6ED39E47B63E}"/>
              </a:ext>
            </a:extLst>
          </p:cNvPr>
          <p:cNvCxnSpPr/>
          <p:nvPr/>
        </p:nvCxnSpPr>
        <p:spPr>
          <a:xfrm>
            <a:off x="3657600" y="2162471"/>
            <a:ext cx="844062" cy="0"/>
          </a:xfrm>
          <a:prstGeom prst="line">
            <a:avLst/>
          </a:prstGeom>
          <a:ln w="57150">
            <a:solidFill>
              <a:srgbClr val="FF0000"/>
            </a:solidFill>
            <a:headEnd type="none"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1F7C0E1-661F-0141-A130-A473975C1FC2}"/>
              </a:ext>
            </a:extLst>
          </p:cNvPr>
          <p:cNvSpPr txBox="1"/>
          <p:nvPr/>
        </p:nvSpPr>
        <p:spPr>
          <a:xfrm>
            <a:off x="1388895" y="2753535"/>
            <a:ext cx="2044427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2060"/>
                </a:solidFill>
                <a:latin typeface="Comic Sans MS" panose="030F0902030302020204" pitchFamily="66" charset="0"/>
              </a:rPr>
              <a:t>Entangled and unentangled states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224605-90AA-5F41-8F8F-8CC6A3BBA8FD}"/>
              </a:ext>
            </a:extLst>
          </p:cNvPr>
          <p:cNvSpPr txBox="1"/>
          <p:nvPr/>
        </p:nvSpPr>
        <p:spPr>
          <a:xfrm>
            <a:off x="5201298" y="2829336"/>
            <a:ext cx="2350323" cy="323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Comic Sans MS" panose="030F0902030302020204" pitchFamily="66" charset="0"/>
              </a:rPr>
              <a:t>Only unentangled states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D8072F-6828-EC46-878E-7877397348F2}"/>
              </a:ext>
            </a:extLst>
          </p:cNvPr>
          <p:cNvCxnSpPr/>
          <p:nvPr/>
        </p:nvCxnSpPr>
        <p:spPr>
          <a:xfrm>
            <a:off x="3683978" y="3034811"/>
            <a:ext cx="844062" cy="0"/>
          </a:xfrm>
          <a:prstGeom prst="line">
            <a:avLst/>
          </a:prstGeom>
          <a:ln w="57150">
            <a:solidFill>
              <a:srgbClr val="002060"/>
            </a:solidFill>
            <a:headEnd type="none"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C50CC0F-E496-744F-B0EB-6877CD72F79D}"/>
              </a:ext>
            </a:extLst>
          </p:cNvPr>
          <p:cNvSpPr txBox="1"/>
          <p:nvPr/>
        </p:nvSpPr>
        <p:spPr>
          <a:xfrm>
            <a:off x="1354012" y="3631433"/>
            <a:ext cx="2127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Comic Sans MS" panose="030F0902030302020204" pitchFamily="66" charset="0"/>
              </a:rPr>
              <a:t>Dimension of Hilbert space: </a:t>
            </a:r>
            <a:r>
              <a:rPr lang="en-US" sz="1500" dirty="0" err="1">
                <a:latin typeface="Comic Sans MS" panose="030F0902030302020204" pitchFamily="66" charset="0"/>
              </a:rPr>
              <a:t>k</a:t>
            </a:r>
            <a:r>
              <a:rPr lang="en-US" sz="1500" baseline="30000" dirty="0" err="1">
                <a:latin typeface="Comic Sans MS" panose="030F0902030302020204" pitchFamily="66" charset="0"/>
              </a:rPr>
              <a:t>N</a:t>
            </a:r>
            <a:endParaRPr lang="en-US" sz="1500" dirty="0">
              <a:latin typeface="Comic Sans MS" panose="030F09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5BEDA4-6E42-2A45-837D-19FA32AB940B}"/>
              </a:ext>
            </a:extLst>
          </p:cNvPr>
          <p:cNvSpPr txBox="1"/>
          <p:nvPr/>
        </p:nvSpPr>
        <p:spPr>
          <a:xfrm>
            <a:off x="5189500" y="3721030"/>
            <a:ext cx="2350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Comic Sans MS" panose="030F0902030302020204" pitchFamily="66" charset="0"/>
              </a:rPr>
              <a:t>Dimension of the diagonalizing space: </a:t>
            </a:r>
            <a:r>
              <a:rPr lang="en-US" sz="1500" dirty="0" err="1">
                <a:latin typeface="Comic Sans MS" panose="030F0902030302020204" pitchFamily="66" charset="0"/>
              </a:rPr>
              <a:t>kN</a:t>
            </a:r>
            <a:endParaRPr lang="en-US" sz="1500" dirty="0"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91E8D3-BFC8-A843-9D35-20C04CC1FDF0}"/>
              </a:ext>
            </a:extLst>
          </p:cNvPr>
          <p:cNvSpPr txBox="1"/>
          <p:nvPr/>
        </p:nvSpPr>
        <p:spPr>
          <a:xfrm>
            <a:off x="4399923" y="4728157"/>
            <a:ext cx="2024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S = - Tr (</a:t>
            </a:r>
            <a:r>
              <a:rPr lang="en-US" sz="1800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r </a:t>
            </a:r>
            <a:r>
              <a:rPr lang="en-US" sz="18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log </a:t>
            </a:r>
            <a:r>
              <a:rPr lang="en-US" sz="1800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r)</a:t>
            </a:r>
            <a:endParaRPr lang="en-US" sz="1800" dirty="0">
              <a:solidFill>
                <a:srgbClr val="FF0000"/>
              </a:solidFill>
              <a:highlight>
                <a:srgbClr val="FFFF00"/>
              </a:highlight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F48017-1CCE-5149-97D5-C5622C41C763}"/>
              </a:ext>
            </a:extLst>
          </p:cNvPr>
          <p:cNvSpPr txBox="1"/>
          <p:nvPr/>
        </p:nvSpPr>
        <p:spPr>
          <a:xfrm>
            <a:off x="1937659" y="4749177"/>
            <a:ext cx="229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von Neumann entropy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6392495-6544-ED4E-9212-D75EBDE86537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072119293"/>
              </p:ext>
            </p:extLst>
          </p:nvPr>
        </p:nvGraphicFramePr>
        <p:xfrm>
          <a:off x="1475725" y="5307941"/>
          <a:ext cx="612250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504">
                  <a:extLst>
                    <a:ext uri="{9D8B030D-6E8A-4147-A177-3AD203B41FA5}">
                      <a16:colId xmlns:a16="http://schemas.microsoft.com/office/drawing/2014/main" val="288392625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461202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982323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Pure 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Mixed 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83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mic Sans MS" panose="030F0902030302020204" pitchFamily="66" charset="0"/>
                        </a:rPr>
                        <a:t>Density matrix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ymbol" pitchFamily="2" charset="2"/>
                        </a:rPr>
                        <a:t>r</a:t>
                      </a:r>
                      <a:r>
                        <a:rPr lang="en-US" baseline="30000" dirty="0">
                          <a:latin typeface="Symbol" pitchFamily="2" charset="2"/>
                        </a:rPr>
                        <a:t>2 </a:t>
                      </a:r>
                      <a:r>
                        <a:rPr lang="en-US" baseline="0" dirty="0">
                          <a:latin typeface="Symbol" pitchFamily="2" charset="2"/>
                        </a:rPr>
                        <a:t>= r</a:t>
                      </a:r>
                      <a:endParaRPr lang="en-US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ymbol" pitchFamily="2" charset="2"/>
                        </a:rPr>
                        <a:t>r</a:t>
                      </a:r>
                      <a:r>
                        <a:rPr lang="en-US" baseline="30000" dirty="0">
                          <a:latin typeface="Symbol" pitchFamily="2" charset="2"/>
                        </a:rPr>
                        <a:t>2 </a:t>
                      </a:r>
                      <a:r>
                        <a:rPr lang="en-US" baseline="0" dirty="0">
                          <a:latin typeface="Symbol" pitchFamily="2" charset="2"/>
                        </a:rPr>
                        <a:t> ≠ r</a:t>
                      </a:r>
                      <a:endParaRPr lang="en-US" dirty="0">
                        <a:latin typeface="Symbol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483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mic Sans MS" panose="030F0902030302020204" pitchFamily="66" charset="0"/>
                        </a:rPr>
                        <a:t>Entropy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mic Sans MS" panose="030F0902030302020204" pitchFamily="66" charset="0"/>
                        </a:rPr>
                        <a:t>S =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mic Sans MS" panose="030F0902030302020204" pitchFamily="66" charset="0"/>
                        </a:rPr>
                        <a:t>S ≠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167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2251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53FC0-DBB6-884A-A10F-221F84751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7171"/>
            <a:ext cx="4572000" cy="2689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1E56D-C0CF-FC4D-9618-F61849D4F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378" y="3251549"/>
            <a:ext cx="4846320" cy="2850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F4DD47-C2CF-0749-BB84-96A9F293627F}"/>
              </a:ext>
            </a:extLst>
          </p:cNvPr>
          <p:cNvSpPr txBox="1"/>
          <p:nvPr/>
        </p:nvSpPr>
        <p:spPr>
          <a:xfrm>
            <a:off x="567561" y="746233"/>
            <a:ext cx="7777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We find that the presence of </a:t>
            </a:r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spectral splits </a:t>
            </a: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is a good </a:t>
            </a:r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proxy </a:t>
            </a: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for deviations from the mean-field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3F8E77-BECB-D44B-AD57-75CF3F7304C9}"/>
              </a:ext>
            </a:extLst>
          </p:cNvPr>
          <p:cNvSpPr txBox="1"/>
          <p:nvPr/>
        </p:nvSpPr>
        <p:spPr>
          <a:xfrm>
            <a:off x="1849821" y="3079528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field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6B0F9B-7E29-8846-9BE6-4D9FB686E8F2}"/>
              </a:ext>
            </a:extLst>
          </p:cNvPr>
          <p:cNvSpPr txBox="1"/>
          <p:nvPr/>
        </p:nvSpPr>
        <p:spPr>
          <a:xfrm>
            <a:off x="6264166" y="3079527"/>
            <a:ext cx="12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body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29CD62DD-70D8-6A47-87CC-69E56B084E64}"/>
              </a:ext>
            </a:extLst>
          </p:cNvPr>
          <p:cNvSpPr>
            <a:spLocks noChangeAspect="1"/>
          </p:cNvSpPr>
          <p:nvPr/>
        </p:nvSpPr>
        <p:spPr>
          <a:xfrm>
            <a:off x="3888821" y="2533004"/>
            <a:ext cx="2194560" cy="804672"/>
          </a:xfrm>
          <a:prstGeom prst="wedgeEllipseCallout">
            <a:avLst>
              <a:gd name="adj1" fmla="val 18344"/>
              <a:gd name="adj2" fmla="val 103775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Probability of observing the first mass eigenstate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FFAEEDFE-8231-9F4D-898F-3DAE971321D2}"/>
              </a:ext>
            </a:extLst>
          </p:cNvPr>
          <p:cNvSpPr/>
          <p:nvPr/>
        </p:nvSpPr>
        <p:spPr>
          <a:xfrm>
            <a:off x="7456559" y="2511983"/>
            <a:ext cx="1737360" cy="548640"/>
          </a:xfrm>
          <a:prstGeom prst="wedgeEllipseCallout">
            <a:avLst>
              <a:gd name="adj1" fmla="val -12864"/>
              <a:gd name="adj2" fmla="val 32456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Entanglement entropy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664DA-F9FB-724B-AC88-7B6FD26A074C}"/>
              </a:ext>
            </a:extLst>
          </p:cNvPr>
          <p:cNvSpPr txBox="1"/>
          <p:nvPr/>
        </p:nvSpPr>
        <p:spPr>
          <a:xfrm>
            <a:off x="5570480" y="555997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9AFF24-F993-6142-BB96-1DBDA974A65B}"/>
              </a:ext>
            </a:extLst>
          </p:cNvPr>
          <p:cNvSpPr txBox="1"/>
          <p:nvPr/>
        </p:nvSpPr>
        <p:spPr>
          <a:xfrm>
            <a:off x="6737132" y="5749162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2FBAC6-7243-7244-8EBA-F94C604C91D6}"/>
              </a:ext>
            </a:extLst>
          </p:cNvPr>
          <p:cNvCxnSpPr>
            <a:cxnSpLocks/>
          </p:cNvCxnSpPr>
          <p:nvPr/>
        </p:nvCxnSpPr>
        <p:spPr>
          <a:xfrm>
            <a:off x="6900842" y="3594536"/>
            <a:ext cx="0" cy="201799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Callout 20">
            <a:extLst>
              <a:ext uri="{FF2B5EF4-FFF2-40B4-BE49-F238E27FC236}">
                <a16:creationId xmlns:a16="http://schemas.microsoft.com/office/drawing/2014/main" id="{F736468D-EB91-234F-9283-3379DF7B43E8}"/>
              </a:ext>
            </a:extLst>
          </p:cNvPr>
          <p:cNvSpPr>
            <a:spLocks/>
          </p:cNvSpPr>
          <p:nvPr/>
        </p:nvSpPr>
        <p:spPr>
          <a:xfrm>
            <a:off x="6670585" y="6074976"/>
            <a:ext cx="1371600" cy="548640"/>
          </a:xfrm>
          <a:prstGeom prst="wedgeEllipseCallout">
            <a:avLst>
              <a:gd name="adj1" fmla="val -32327"/>
              <a:gd name="adj2" fmla="val -1290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Split frequency</a:t>
            </a:r>
          </a:p>
        </p:txBody>
      </p:sp>
    </p:spTree>
    <p:extLst>
      <p:ext uri="{BB962C8B-B14F-4D97-AF65-F5344CB8AC3E}">
        <p14:creationId xmlns:p14="http://schemas.microsoft.com/office/powerpoint/2010/main" val="20048676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96F84F1-97D8-E9BF-71C4-EF65EE4008A9}"/>
                  </a:ext>
                </a:extLst>
              </p:cNvPr>
              <p:cNvSpPr txBox="1"/>
              <p:nvPr/>
            </p:nvSpPr>
            <p:spPr>
              <a:xfrm>
                <a:off x="3688768" y="1859984"/>
                <a:ext cx="1872499" cy="6127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96F84F1-97D8-E9BF-71C4-EF65EE400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768" y="1859984"/>
                <a:ext cx="1872499" cy="612732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6CD3CA-89FE-A235-CC2A-750BA5C601FD}"/>
                  </a:ext>
                </a:extLst>
              </p:cNvPr>
              <p:cNvSpPr txBox="1"/>
              <p:nvPr/>
            </p:nvSpPr>
            <p:spPr>
              <a:xfrm>
                <a:off x="623449" y="4260270"/>
                <a:ext cx="4761240" cy="39716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            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6CD3CA-89FE-A235-CC2A-750BA5C60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49" y="4260270"/>
                <a:ext cx="4761240" cy="397160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1BECD6-AE0F-2617-6C00-890961E3C204}"/>
                  </a:ext>
                </a:extLst>
              </p:cNvPr>
              <p:cNvSpPr txBox="1"/>
              <p:nvPr/>
            </p:nvSpPr>
            <p:spPr>
              <a:xfrm>
                <a:off x="924790" y="2940626"/>
                <a:ext cx="1797626" cy="6622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3      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</m:oMath>
                  </m:oMathPara>
                </a14:m>
                <a:endParaRPr lang="en-US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1BECD6-AE0F-2617-6C00-890961E3C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90" y="2940626"/>
                <a:ext cx="1797626" cy="662297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73D8AAA-81CC-D66D-6F86-D98AFDFE25B2}"/>
              </a:ext>
            </a:extLst>
          </p:cNvPr>
          <p:cNvSpPr txBox="1"/>
          <p:nvPr/>
        </p:nvSpPr>
        <p:spPr>
          <a:xfrm>
            <a:off x="270700" y="1974275"/>
            <a:ext cx="337945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Comic Sans MS" panose="030F0902030302020204" pitchFamily="66" charset="0"/>
              </a:rPr>
              <a:t>Density matrix for a single qutrit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344652-E59F-60DD-3454-24A932A57850}"/>
              </a:ext>
            </a:extLst>
          </p:cNvPr>
          <p:cNvSpPr txBox="1"/>
          <p:nvPr/>
        </p:nvSpPr>
        <p:spPr>
          <a:xfrm>
            <a:off x="2774367" y="2971800"/>
            <a:ext cx="214052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Comic Sans MS" panose="030F0902030302020204" pitchFamily="66" charset="0"/>
              </a:rPr>
              <a:t>Positive semi-definite condition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B210F-EE56-029C-E9BA-FB5491A9DCAB}"/>
              </a:ext>
            </a:extLst>
          </p:cNvPr>
          <p:cNvSpPr txBox="1"/>
          <p:nvPr/>
        </p:nvSpPr>
        <p:spPr>
          <a:xfrm>
            <a:off x="1724897" y="3906983"/>
            <a:ext cx="1843774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omic Sans MS" panose="030F0902030302020204" pitchFamily="66" charset="0"/>
              </a:rPr>
              <a:t>Pure state only if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528586-1B2D-1447-7714-90CF5BA0FBEE}"/>
              </a:ext>
            </a:extLst>
          </p:cNvPr>
          <p:cNvSpPr txBox="1"/>
          <p:nvPr/>
        </p:nvSpPr>
        <p:spPr>
          <a:xfrm>
            <a:off x="443754" y="5540903"/>
            <a:ext cx="825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902030302020204" pitchFamily="66" charset="0"/>
              </a:rPr>
              <a:t>In the above equations </a:t>
            </a:r>
            <a:r>
              <a:rPr lang="en-US" sz="1600" dirty="0" err="1">
                <a:latin typeface="Comic Sans MS" panose="030F0902030302020204" pitchFamily="66" charset="0"/>
              </a:rPr>
              <a:t>d</a:t>
            </a:r>
            <a:r>
              <a:rPr lang="en-US" sz="1600" baseline="-25000" dirty="0" err="1">
                <a:latin typeface="Comic Sans MS" panose="030F0902030302020204" pitchFamily="66" charset="0"/>
              </a:rPr>
              <a:t>ijk</a:t>
            </a:r>
            <a:r>
              <a:rPr lang="en-US" sz="1600" baseline="-25000" dirty="0">
                <a:latin typeface="Comic Sans MS" panose="030F0902030302020204" pitchFamily="66" charset="0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is the completely symmetric tensor of SU(3). Note the duality between SU(3) Casimir operators and invariants of the density matrix. </a:t>
            </a: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C3655B-2573-A717-2457-11001C974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618" y="1638114"/>
            <a:ext cx="3383280" cy="3383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590B13-627B-AAD1-EEB2-B4927BB2EF14}"/>
              </a:ext>
            </a:extLst>
          </p:cNvPr>
          <p:cNvSpPr txBox="1"/>
          <p:nvPr/>
        </p:nvSpPr>
        <p:spPr>
          <a:xfrm>
            <a:off x="4718089" y="6227210"/>
            <a:ext cx="4032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A.B. Balantekin and A. </a:t>
            </a:r>
            <a:r>
              <a:rPr lang="en-US" sz="1400" dirty="0" err="1">
                <a:solidFill>
                  <a:srgbClr val="7030A0"/>
                </a:solidFill>
              </a:rPr>
              <a:t>Suliga</a:t>
            </a:r>
            <a:r>
              <a:rPr lang="en-US" sz="1400" dirty="0">
                <a:solidFill>
                  <a:srgbClr val="7030A0"/>
                </a:solidFill>
              </a:rPr>
              <a:t>, 2405.13862 [quant-</a:t>
            </a:r>
            <a:r>
              <a:rPr lang="en-US" sz="1400" dirty="0" err="1">
                <a:solidFill>
                  <a:srgbClr val="7030A0"/>
                </a:solidFill>
              </a:rPr>
              <a:t>ph</a:t>
            </a:r>
            <a:r>
              <a:rPr lang="en-US" sz="1400" dirty="0">
                <a:solidFill>
                  <a:srgbClr val="7030A0"/>
                </a:solidFill>
              </a:rPr>
              <a:t>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519B41-302A-971E-592C-2373E0A2B65B}"/>
              </a:ext>
            </a:extLst>
          </p:cNvPr>
          <p:cNvSpPr txBox="1"/>
          <p:nvPr/>
        </p:nvSpPr>
        <p:spPr>
          <a:xfrm>
            <a:off x="443753" y="228600"/>
            <a:ext cx="8482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Although mapping two neutrino flavors onto qubits is reasonable for exploratory work, neutrinos do come in three flavors. First calculations with qutrits showed that entanglement is larger with qutrits (</a:t>
            </a:r>
            <a:r>
              <a:rPr lang="en-US" dirty="0">
                <a:solidFill>
                  <a:srgbClr val="002060"/>
                </a:solidFill>
              </a:rPr>
              <a:t>Pooja </a:t>
            </a:r>
            <a:r>
              <a:rPr lang="en-US" dirty="0" err="1">
                <a:solidFill>
                  <a:srgbClr val="002060"/>
                </a:solidFill>
              </a:rPr>
              <a:t>Siwach</a:t>
            </a:r>
            <a:r>
              <a:rPr lang="en-US" dirty="0">
                <a:solidFill>
                  <a:srgbClr val="002060"/>
                </a:solidFill>
              </a:rPr>
              <a:t>, Anna </a:t>
            </a:r>
            <a:r>
              <a:rPr lang="en-US" dirty="0" err="1">
                <a:solidFill>
                  <a:srgbClr val="002060"/>
                </a:solidFill>
              </a:rPr>
              <a:t>Suliga</a:t>
            </a:r>
            <a:r>
              <a:rPr lang="en-US" dirty="0">
                <a:solidFill>
                  <a:srgbClr val="002060"/>
                </a:solidFill>
              </a:rPr>
              <a:t>, A.B. Balantekin</a:t>
            </a:r>
          </a:p>
          <a:p>
            <a:pPr algn="ctr"/>
            <a:r>
              <a:rPr lang="en-US" dirty="0"/>
              <a:t>PRD </a:t>
            </a:r>
            <a:r>
              <a:rPr lang="en-US" b="1" i="0" u="none" strike="noStrike" dirty="0">
                <a:effectLst/>
              </a:rPr>
              <a:t>107</a:t>
            </a:r>
            <a:r>
              <a:rPr lang="en-US" b="0" i="0" u="none" strike="noStrike" dirty="0">
                <a:effectLst/>
              </a:rPr>
              <a:t> (2023) 2, 023019)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3900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C07CC6-1AAA-1514-A4AA-4D0CEA5455CC}"/>
              </a:ext>
            </a:extLst>
          </p:cNvPr>
          <p:cNvSpPr txBox="1"/>
          <p:nvPr/>
        </p:nvSpPr>
        <p:spPr>
          <a:xfrm>
            <a:off x="1444341" y="99019"/>
            <a:ext cx="636962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The impact of two different treatments of collective neutrino oscillations (with and without entanglement)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FD97CA-5F81-53C5-BCC1-F27726A3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9" y="723274"/>
            <a:ext cx="3918859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2C057C-6920-CE15-5667-CF14962CD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3450155"/>
            <a:ext cx="3918859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2CF25F-1A81-EC0F-D960-0EDD40EDF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177" y="829595"/>
            <a:ext cx="3526973" cy="2468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F73E19-7413-AE5A-02A8-90F76E048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945" y="3357281"/>
            <a:ext cx="3526973" cy="2468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2C3ED6-925E-6183-A391-342F0FE70007}"/>
                  </a:ext>
                </a:extLst>
              </p:cNvPr>
              <p:cNvSpPr txBox="1"/>
              <p:nvPr/>
            </p:nvSpPr>
            <p:spPr>
              <a:xfrm>
                <a:off x="3639319" y="2788382"/>
                <a:ext cx="1122888" cy="991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206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1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4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14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4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1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sz="1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4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4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4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2C3ED6-925E-6183-A391-342F0FE70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319" y="2788382"/>
                <a:ext cx="1122888" cy="991810"/>
              </a:xfrm>
              <a:prstGeom prst="rect">
                <a:avLst/>
              </a:prstGeom>
              <a:blipFill>
                <a:blip r:embed="rId6"/>
                <a:stretch>
                  <a:fillRect r="-47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CF6E7E2-A20E-8E2B-3BB3-24986EBEF004}"/>
              </a:ext>
            </a:extLst>
          </p:cNvPr>
          <p:cNvSpPr txBox="1"/>
          <p:nvPr/>
        </p:nvSpPr>
        <p:spPr>
          <a:xfrm>
            <a:off x="6108193" y="5843013"/>
            <a:ext cx="2568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Balantekin, </a:t>
            </a:r>
            <a:r>
              <a:rPr lang="en-US" sz="1400" dirty="0" err="1">
                <a:solidFill>
                  <a:srgbClr val="7030A0"/>
                </a:solidFill>
              </a:rPr>
              <a:t>Cervia</a:t>
            </a:r>
            <a:r>
              <a:rPr lang="en-US" sz="1400" dirty="0">
                <a:solidFill>
                  <a:srgbClr val="7030A0"/>
                </a:solidFill>
              </a:rPr>
              <a:t>, Patwardhan, </a:t>
            </a:r>
            <a:r>
              <a:rPr lang="en-US" sz="1400" dirty="0" err="1">
                <a:solidFill>
                  <a:srgbClr val="7030A0"/>
                </a:solidFill>
              </a:rPr>
              <a:t>Surman</a:t>
            </a:r>
            <a:r>
              <a:rPr lang="en-US" sz="1400" dirty="0">
                <a:solidFill>
                  <a:srgbClr val="7030A0"/>
                </a:solidFill>
              </a:rPr>
              <a:t>, Wang; 2311.02562 [astro-</a:t>
            </a:r>
            <a:r>
              <a:rPr lang="en-US" sz="1400" dirty="0" err="1">
                <a:solidFill>
                  <a:srgbClr val="7030A0"/>
                </a:solidFill>
              </a:rPr>
              <a:t>ph.HE</a:t>
            </a:r>
            <a:r>
              <a:rPr lang="en-US" sz="1400" dirty="0">
                <a:solidFill>
                  <a:srgbClr val="7030A0"/>
                </a:solidFill>
              </a:rPr>
              <a:t>], </a:t>
            </a:r>
            <a:r>
              <a:rPr lang="en-US" sz="1400" dirty="0" err="1">
                <a:solidFill>
                  <a:srgbClr val="7030A0"/>
                </a:solidFill>
              </a:rPr>
              <a:t>Astrophys</a:t>
            </a:r>
            <a:r>
              <a:rPr lang="en-US" sz="1400" dirty="0">
                <a:solidFill>
                  <a:srgbClr val="7030A0"/>
                </a:solidFill>
              </a:rPr>
              <a:t>. J. , in </a:t>
            </a:r>
            <a:r>
              <a:rPr lang="en-US" sz="1400" dirty="0" err="1">
                <a:solidFill>
                  <a:srgbClr val="7030A0"/>
                </a:solidFill>
              </a:rPr>
              <a:t>pres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EDFDC5-2E9C-D693-254C-A06F3D331AD4}"/>
              </a:ext>
            </a:extLst>
          </p:cNvPr>
          <p:cNvSpPr txBox="1"/>
          <p:nvPr/>
        </p:nvSpPr>
        <p:spPr>
          <a:xfrm>
            <a:off x="182881" y="6180624"/>
            <a:ext cx="554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Considerations of collective effects unveiled a new kind of nucleosynthesis: ”The </a:t>
            </a:r>
            <a:r>
              <a:rPr lang="en-US" dirty="0" err="1">
                <a:solidFill>
                  <a:srgbClr val="002060"/>
                </a:solidFill>
                <a:latin typeface="Symbol" pitchFamily="2" charset="2"/>
              </a:rPr>
              <a:t>n</a:t>
            </a:r>
            <a:r>
              <a:rPr lang="en-US" dirty="0" err="1">
                <a:solidFill>
                  <a:srgbClr val="002060"/>
                </a:solidFill>
                <a:latin typeface="Comic Sans MS" panose="030F0902030302020204" pitchFamily="66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 process”.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24251D-9780-73B7-9804-943D36CA6C0F}"/>
              </a:ext>
            </a:extLst>
          </p:cNvPr>
          <p:cNvSpPr txBox="1"/>
          <p:nvPr/>
        </p:nvSpPr>
        <p:spPr>
          <a:xfrm>
            <a:off x="2111198" y="927848"/>
            <a:ext cx="1014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Many-body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428E23-1836-E40F-B264-A61FC015FC62}"/>
              </a:ext>
            </a:extLst>
          </p:cNvPr>
          <p:cNvSpPr txBox="1"/>
          <p:nvPr/>
        </p:nvSpPr>
        <p:spPr>
          <a:xfrm>
            <a:off x="2138085" y="4558555"/>
            <a:ext cx="984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Mean-field</a:t>
            </a:r>
          </a:p>
        </p:txBody>
      </p:sp>
    </p:spTree>
    <p:extLst>
      <p:ext uri="{BB962C8B-B14F-4D97-AF65-F5344CB8AC3E}">
        <p14:creationId xmlns:p14="http://schemas.microsoft.com/office/powerpoint/2010/main" val="12788237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6AD358-1CEF-F04D-8951-9ABF446B370C}"/>
              </a:ext>
            </a:extLst>
          </p:cNvPr>
          <p:cNvSpPr txBox="1"/>
          <p:nvPr/>
        </p:nvSpPr>
        <p:spPr>
          <a:xfrm>
            <a:off x="1508167" y="2280062"/>
            <a:ext cx="67217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Where does the r-process nucleosynthesis take place?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Core-collapse supernovae?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Neutron-star mergers?</a:t>
            </a:r>
          </a:p>
        </p:txBody>
      </p:sp>
    </p:spTree>
    <p:extLst>
      <p:ext uri="{BB962C8B-B14F-4D97-AF65-F5344CB8AC3E}">
        <p14:creationId xmlns:p14="http://schemas.microsoft.com/office/powerpoint/2010/main" val="23197823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5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42D38CB0-3A06-444A-B06A-C743D8314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68" y="95000"/>
            <a:ext cx="8466991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668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DD78B5-098E-C4AB-D733-1296869FD468}"/>
              </a:ext>
            </a:extLst>
          </p:cNvPr>
          <p:cNvSpPr txBox="1"/>
          <p:nvPr/>
        </p:nvSpPr>
        <p:spPr>
          <a:xfrm>
            <a:off x="3113314" y="1981200"/>
            <a:ext cx="143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894423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00276" y="1217112"/>
          <a:ext cx="4874260" cy="3957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65400" imgH="2082800" progId="Equation.3">
                  <p:embed/>
                </p:oleObj>
              </mc:Choice>
              <mc:Fallback>
                <p:oleObj name="Equation" r:id="rId2" imgW="2565400" imgH="20828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0276" y="1217112"/>
                        <a:ext cx="4874260" cy="395732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674911" y="2442962"/>
          <a:ext cx="3246120" cy="1577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03400" imgH="876300" progId="Equation.3">
                  <p:embed/>
                </p:oleObj>
              </mc:Choice>
              <mc:Fallback>
                <p:oleObj name="Equation" r:id="rId4" imgW="1803400" imgH="8763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74911" y="2442962"/>
                        <a:ext cx="3246120" cy="157734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888909" y="5852492"/>
            <a:ext cx="28810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660066"/>
                </a:solidFill>
              </a:rPr>
              <a:t>Pehlivan</a:t>
            </a:r>
            <a:r>
              <a:rPr lang="en-US" sz="1600" dirty="0">
                <a:solidFill>
                  <a:srgbClr val="660066"/>
                </a:solidFill>
              </a:rPr>
              <a:t>, ABB, </a:t>
            </a:r>
            <a:r>
              <a:rPr lang="en-US" sz="1600" dirty="0" err="1">
                <a:solidFill>
                  <a:srgbClr val="660066"/>
                </a:solidFill>
              </a:rPr>
              <a:t>Kajino</a:t>
            </a:r>
            <a:r>
              <a:rPr lang="en-US" sz="1600" dirty="0">
                <a:solidFill>
                  <a:srgbClr val="660066"/>
                </a:solidFill>
              </a:rPr>
              <a:t>, &amp; Yoshida</a:t>
            </a:r>
          </a:p>
          <a:p>
            <a:pPr algn="ctr"/>
            <a:r>
              <a:rPr lang="en-US" sz="1600" dirty="0">
                <a:solidFill>
                  <a:srgbClr val="660066"/>
                </a:solidFill>
              </a:rPr>
              <a:t>Phys. Rev. D 84, 065008 (2011)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eft Brace 5"/>
          <p:cNvSpPr/>
          <p:nvPr/>
        </p:nvSpPr>
        <p:spPr>
          <a:xfrm rot="16200000">
            <a:off x="2540412" y="3075490"/>
            <a:ext cx="155448" cy="4251942"/>
          </a:xfrm>
          <a:prstGeom prst="leftBrac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4963" y="5317053"/>
            <a:ext cx="267828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Bethe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ansatz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equations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173788" y="1165225"/>
          <a:ext cx="2093912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31900" imgH="419100" progId="Equation.3">
                  <p:embed/>
                </p:oleObj>
              </mc:Choice>
              <mc:Fallback>
                <p:oleObj name="Equation" r:id="rId8" imgW="1231900" imgH="4191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73788" y="1165225"/>
                        <a:ext cx="2093912" cy="712788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F207E65-EA47-0636-A269-0C42351D58AF}"/>
              </a:ext>
            </a:extLst>
          </p:cNvPr>
          <p:cNvSpPr txBox="1"/>
          <p:nvPr/>
        </p:nvSpPr>
        <p:spPr>
          <a:xfrm>
            <a:off x="3605048" y="226353"/>
            <a:ext cx="206601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BETHE ANSATZ</a:t>
            </a:r>
          </a:p>
        </p:txBody>
      </p:sp>
    </p:spTree>
    <p:extLst>
      <p:ext uri="{BB962C8B-B14F-4D97-AF65-F5344CB8AC3E}">
        <p14:creationId xmlns:p14="http://schemas.microsoft.com/office/powerpoint/2010/main" val="1538319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6" y="1384298"/>
            <a:ext cx="9144000" cy="427635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00738" y="287881"/>
            <a:ext cx="1380739" cy="612648"/>
          </a:xfrm>
          <a:prstGeom prst="wedgeEllipseCallout">
            <a:avLst>
              <a:gd name="adj1" fmla="val -22060"/>
              <a:gd name="adj2" fmla="val 38035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00738" y="389482"/>
            <a:ext cx="1406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observations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3149600" y="203206"/>
            <a:ext cx="2658533" cy="883586"/>
          </a:xfrm>
          <a:prstGeom prst="wedgeEllipseCallout">
            <a:avLst>
              <a:gd name="adj1" fmla="val -27202"/>
              <a:gd name="adj2" fmla="val 259893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03603" y="270951"/>
            <a:ext cx="225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Model calculations for neutron-star mergers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3594" y="5604939"/>
            <a:ext cx="3843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Comic Sans MS"/>
                <a:cs typeface="Comic Sans MS"/>
              </a:rPr>
              <a:t>Average merger rate = 20/</a:t>
            </a:r>
            <a:r>
              <a:rPr lang="en-US" sz="1600" dirty="0" err="1">
                <a:solidFill>
                  <a:srgbClr val="000090"/>
                </a:solidFill>
                <a:latin typeface="Comic Sans MS"/>
                <a:cs typeface="Comic Sans MS"/>
              </a:rPr>
              <a:t>Myr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37" y="5604939"/>
            <a:ext cx="3041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Comic Sans MS"/>
                <a:cs typeface="Comic Sans MS"/>
              </a:rPr>
              <a:t>Average merger rate = 2/</a:t>
            </a:r>
            <a:r>
              <a:rPr lang="en-US" sz="1600" dirty="0" err="1">
                <a:solidFill>
                  <a:srgbClr val="000090"/>
                </a:solidFill>
                <a:latin typeface="Comic Sans MS"/>
                <a:cs typeface="Comic Sans MS"/>
              </a:rPr>
              <a:t>Myr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7984" y="491080"/>
            <a:ext cx="2116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Coalescence timescale = 1 </a:t>
            </a:r>
            <a:r>
              <a:rPr lang="en-US" dirty="0" err="1">
                <a:solidFill>
                  <a:srgbClr val="000090"/>
                </a:solidFill>
                <a:latin typeface="Comic Sans MS"/>
                <a:cs typeface="Comic Sans MS"/>
              </a:rPr>
              <a:t>Myr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3324" y="6316132"/>
            <a:ext cx="363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660066"/>
                </a:solidFill>
              </a:rPr>
              <a:t>Argast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i="1" dirty="0">
                <a:solidFill>
                  <a:srgbClr val="660066"/>
                </a:solidFill>
              </a:rPr>
              <a:t>et al.</a:t>
            </a:r>
            <a:r>
              <a:rPr lang="en-US" dirty="0">
                <a:solidFill>
                  <a:srgbClr val="660066"/>
                </a:solidFill>
              </a:rPr>
              <a:t>, A&amp;A, </a:t>
            </a:r>
            <a:r>
              <a:rPr lang="en-US" b="1" dirty="0">
                <a:solidFill>
                  <a:srgbClr val="660066"/>
                </a:solidFill>
              </a:rPr>
              <a:t>416</a:t>
            </a:r>
            <a:r>
              <a:rPr lang="en-US" dirty="0">
                <a:solidFill>
                  <a:srgbClr val="660066"/>
                </a:solidFill>
              </a:rPr>
              <a:t>, 997 (2003)</a:t>
            </a:r>
            <a:endParaRPr lang="en-US" i="1" dirty="0">
              <a:solidFill>
                <a:srgbClr val="66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133" y="6316132"/>
            <a:ext cx="3335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Star formation rate?</a:t>
            </a:r>
          </a:p>
        </p:txBody>
      </p:sp>
    </p:spTree>
    <p:extLst>
      <p:ext uri="{BB962C8B-B14F-4D97-AF65-F5344CB8AC3E}">
        <p14:creationId xmlns:p14="http://schemas.microsoft.com/office/powerpoint/2010/main" val="34160071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853" y="1104910"/>
            <a:ext cx="5623560" cy="44064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52571" y="1168454"/>
            <a:ext cx="914400" cy="3822185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>
            <a:off x="6671733" y="1490140"/>
            <a:ext cx="2048934" cy="700700"/>
          </a:xfrm>
          <a:prstGeom prst="wedgeRectCallout">
            <a:avLst>
              <a:gd name="adj1" fmla="val -65461"/>
              <a:gd name="adj2" fmla="val 202665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53882" y="1490140"/>
            <a:ext cx="1848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Yield of neutron star mergers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51197" y="6180663"/>
            <a:ext cx="587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SDSS Data from  Aoki </a:t>
            </a:r>
            <a:r>
              <a:rPr lang="en-US" i="1" dirty="0">
                <a:solidFill>
                  <a:srgbClr val="660066"/>
                </a:solidFill>
              </a:rPr>
              <a:t>et al.</a:t>
            </a:r>
            <a:r>
              <a:rPr lang="en-US" dirty="0">
                <a:solidFill>
                  <a:srgbClr val="660066"/>
                </a:solidFill>
              </a:rPr>
              <a:t>, </a:t>
            </a:r>
            <a:r>
              <a:rPr lang="en-US" dirty="0" err="1">
                <a:solidFill>
                  <a:srgbClr val="660066"/>
                </a:solidFill>
              </a:rPr>
              <a:t>arXiv</a:t>
            </a:r>
            <a:r>
              <a:rPr lang="en-US" dirty="0">
                <a:solidFill>
                  <a:srgbClr val="660066"/>
                </a:solidFill>
              </a:rPr>
              <a:t>: 1210.1946 [</a:t>
            </a:r>
            <a:r>
              <a:rPr lang="en-US" dirty="0" err="1">
                <a:solidFill>
                  <a:srgbClr val="660066"/>
                </a:solidFill>
              </a:rPr>
              <a:t>astro-ph.SR</a:t>
            </a:r>
            <a:r>
              <a:rPr lang="en-US" dirty="0">
                <a:solidFill>
                  <a:srgbClr val="660066"/>
                </a:solidFill>
              </a:rPr>
              <a:t>]</a:t>
            </a:r>
            <a:endParaRPr lang="en-US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18756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6" name="WordArt 1035"/>
          <p:cNvSpPr>
            <a:spLocks noChangeArrowheads="1" noChangeShapeType="1" noTextEdit="1"/>
          </p:cNvSpPr>
          <p:nvPr/>
        </p:nvSpPr>
        <p:spPr bwMode="auto">
          <a:xfrm>
            <a:off x="2438400" y="5384800"/>
            <a:ext cx="4330700" cy="711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 dirty="0">
              <a:solidFill>
                <a:srgbClr val="CC0000"/>
              </a:solidFill>
              <a:effectLst>
                <a:outerShdw blurRad="63500" dist="45791" dir="2021404" algn="ctr" rotWithShape="0">
                  <a:srgbClr val="C0C0C0"/>
                </a:outerShdw>
              </a:effectLst>
              <a:latin typeface="Comic Sans MS"/>
              <a:ea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2295" y="228142"/>
            <a:ext cx="852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Neutrino came out of a puzzle about the radioactive decay in the early 1920’s:</a:t>
            </a:r>
          </a:p>
        </p:txBody>
      </p:sp>
      <p:pic>
        <p:nvPicPr>
          <p:cNvPr id="3" name="Picture 2" descr="atomic_nucleus-ic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11300"/>
            <a:ext cx="1193800" cy="1193800"/>
          </a:xfrm>
          <a:prstGeom prst="rect">
            <a:avLst/>
          </a:prstGeom>
        </p:spPr>
      </p:pic>
      <p:pic>
        <p:nvPicPr>
          <p:cNvPr id="16" name="Picture 15" descr="atomic_nucleus-ic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2108200"/>
            <a:ext cx="1193800" cy="11938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5219701" y="3517901"/>
            <a:ext cx="219455" cy="219455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546600" y="2159000"/>
            <a:ext cx="1549400" cy="40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32300" y="2451100"/>
            <a:ext cx="787401" cy="1079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11400" y="1778000"/>
            <a:ext cx="863600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Mother nucleus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66000" y="1778000"/>
            <a:ext cx="1016000" cy="584776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90"/>
                </a:solidFill>
              </a:rPr>
              <a:t>Daughter nucleus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1000" y="3445256"/>
            <a:ext cx="927100" cy="338554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</a:rPr>
              <a:t>electron</a:t>
            </a:r>
          </a:p>
        </p:txBody>
      </p:sp>
      <p:pic>
        <p:nvPicPr>
          <p:cNvPr id="14" name="Picture 13" descr="zzz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9" y="4356427"/>
            <a:ext cx="3652062" cy="25779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1700" y="3975243"/>
            <a:ext cx="32131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90"/>
                </a:solidFill>
                <a:latin typeface="Comic Sans MS"/>
                <a:cs typeface="Comic Sans MS"/>
              </a:rPr>
              <a:t>Energy-momentum conservation says that data should look like this</a:t>
            </a:r>
          </a:p>
        </p:txBody>
      </p:sp>
      <p:pic>
        <p:nvPicPr>
          <p:cNvPr id="18" name="Picture 17" descr="zzz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28" y="4317210"/>
            <a:ext cx="3657600" cy="25818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09704" y="4076700"/>
            <a:ext cx="24457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90"/>
                </a:solidFill>
                <a:latin typeface="Comic Sans MS"/>
                <a:cs typeface="Comic Sans MS"/>
              </a:rPr>
              <a:t>..instead it looks like this</a:t>
            </a:r>
          </a:p>
        </p:txBody>
      </p:sp>
    </p:spTree>
    <p:extLst>
      <p:ext uri="{BB962C8B-B14F-4D97-AF65-F5344CB8AC3E}">
        <p14:creationId xmlns:p14="http://schemas.microsoft.com/office/powerpoint/2010/main" val="41957356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6" name="WordArt 1035"/>
          <p:cNvSpPr>
            <a:spLocks noChangeArrowheads="1" noChangeShapeType="1" noTextEdit="1"/>
          </p:cNvSpPr>
          <p:nvPr/>
        </p:nvSpPr>
        <p:spPr bwMode="auto">
          <a:xfrm>
            <a:off x="2438400" y="5384800"/>
            <a:ext cx="4330700" cy="711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 dirty="0">
              <a:solidFill>
                <a:srgbClr val="CC0000"/>
              </a:solidFill>
              <a:effectLst>
                <a:outerShdw blurRad="63500" dist="45791" dir="2021404" algn="ctr" rotWithShape="0">
                  <a:srgbClr val="C0C0C0"/>
                </a:outerShdw>
              </a:effectLst>
              <a:latin typeface="Comic Sans MS"/>
              <a:ea typeface="Comic Sans MS"/>
              <a:cs typeface="Comic Sans MS"/>
            </a:endParaRPr>
          </a:p>
        </p:txBody>
      </p:sp>
      <p:pic>
        <p:nvPicPr>
          <p:cNvPr id="3" name="Picture 2" descr="atomic_nucleus-ic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11300"/>
            <a:ext cx="1193800" cy="1193800"/>
          </a:xfrm>
          <a:prstGeom prst="rect">
            <a:avLst/>
          </a:prstGeom>
        </p:spPr>
      </p:pic>
      <p:pic>
        <p:nvPicPr>
          <p:cNvPr id="16" name="Picture 15" descr="atomic_nucleus-ic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2108200"/>
            <a:ext cx="1193800" cy="11938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5219701" y="3517901"/>
            <a:ext cx="219455" cy="219455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546600" y="2146300"/>
            <a:ext cx="1549400" cy="40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32300" y="2451100"/>
            <a:ext cx="787401" cy="1079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11400" y="1778000"/>
            <a:ext cx="863600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Mother nucleus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66000" y="1778000"/>
            <a:ext cx="1016000" cy="584776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90"/>
                </a:solidFill>
              </a:rPr>
              <a:t>Daughter nucleus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1000" y="3445256"/>
            <a:ext cx="927100" cy="338554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</a:rPr>
              <a:t>electron</a:t>
            </a:r>
          </a:p>
        </p:txBody>
      </p:sp>
      <p:pic>
        <p:nvPicPr>
          <p:cNvPr id="14" name="Picture 13" descr="zzz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9" y="4356427"/>
            <a:ext cx="3652062" cy="25779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1700" y="3975243"/>
            <a:ext cx="32131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90"/>
                </a:solidFill>
                <a:latin typeface="Comic Sans MS"/>
                <a:cs typeface="Comic Sans MS"/>
              </a:rPr>
              <a:t>Energy-momentum conservation says that data should look like this</a:t>
            </a:r>
          </a:p>
        </p:txBody>
      </p:sp>
      <p:pic>
        <p:nvPicPr>
          <p:cNvPr id="18" name="Picture 17" descr="zzz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28" y="4317210"/>
            <a:ext cx="3657600" cy="25818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09704" y="4076700"/>
            <a:ext cx="24457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90"/>
                </a:solidFill>
                <a:latin typeface="Comic Sans MS"/>
                <a:cs typeface="Comic Sans MS"/>
              </a:rPr>
              <a:t>..instead it looks like this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6700" y="381000"/>
            <a:ext cx="467372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In radioactive decays energy-momentum conservation no longer holds!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500" y="12700"/>
            <a:ext cx="1188720" cy="1584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7400" y="330200"/>
            <a:ext cx="85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Niels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Bohr</a:t>
            </a:r>
          </a:p>
        </p:txBody>
      </p:sp>
    </p:spTree>
    <p:extLst>
      <p:ext uri="{BB962C8B-B14F-4D97-AF65-F5344CB8AC3E}">
        <p14:creationId xmlns:p14="http://schemas.microsoft.com/office/powerpoint/2010/main" val="33953528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6" name="WordArt 1035"/>
          <p:cNvSpPr>
            <a:spLocks noChangeArrowheads="1" noChangeShapeType="1" noTextEdit="1"/>
          </p:cNvSpPr>
          <p:nvPr/>
        </p:nvSpPr>
        <p:spPr bwMode="auto">
          <a:xfrm>
            <a:off x="2438400" y="5384800"/>
            <a:ext cx="4330700" cy="711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 dirty="0">
              <a:solidFill>
                <a:srgbClr val="CC0000"/>
              </a:solidFill>
              <a:effectLst>
                <a:outerShdw blurRad="63500" dist="45791" dir="2021404" algn="ctr" rotWithShape="0">
                  <a:srgbClr val="C0C0C0"/>
                </a:outerShdw>
              </a:effectLst>
              <a:latin typeface="Comic Sans MS"/>
              <a:ea typeface="Comic Sans MS"/>
              <a:cs typeface="Comic Sans MS"/>
            </a:endParaRPr>
          </a:p>
        </p:txBody>
      </p:sp>
      <p:pic>
        <p:nvPicPr>
          <p:cNvPr id="3" name="Picture 2" descr="atomic_nucleus-ic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11300"/>
            <a:ext cx="1193800" cy="1193800"/>
          </a:xfrm>
          <a:prstGeom prst="rect">
            <a:avLst/>
          </a:prstGeom>
        </p:spPr>
      </p:pic>
      <p:pic>
        <p:nvPicPr>
          <p:cNvPr id="16" name="Picture 15" descr="atomic_nucleus-ic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2108200"/>
            <a:ext cx="1193800" cy="11938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5219701" y="3517901"/>
            <a:ext cx="219455" cy="219455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546600" y="2133600"/>
            <a:ext cx="1549400" cy="40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32300" y="2451100"/>
            <a:ext cx="787401" cy="1079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11400" y="1790700"/>
            <a:ext cx="863600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Mother nucleus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66000" y="1778000"/>
            <a:ext cx="1016000" cy="584776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90"/>
                </a:solidFill>
              </a:rPr>
              <a:t>Daughter nucleus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1000" y="3445256"/>
            <a:ext cx="927100" cy="338554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</a:rPr>
              <a:t>electron</a:t>
            </a:r>
          </a:p>
        </p:txBody>
      </p:sp>
      <p:pic>
        <p:nvPicPr>
          <p:cNvPr id="14" name="Picture 13" descr="zzz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9" y="4356427"/>
            <a:ext cx="3652062" cy="25779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1700" y="3975243"/>
            <a:ext cx="32131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90"/>
                </a:solidFill>
                <a:latin typeface="Comic Sans MS"/>
                <a:cs typeface="Comic Sans MS"/>
              </a:rPr>
              <a:t>Energy-momentum conservation says that data should look like this</a:t>
            </a:r>
          </a:p>
        </p:txBody>
      </p:sp>
      <p:pic>
        <p:nvPicPr>
          <p:cNvPr id="18" name="Picture 17" descr="zzz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28" y="4317210"/>
            <a:ext cx="3657600" cy="25818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09704" y="4076700"/>
            <a:ext cx="24457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90"/>
                </a:solidFill>
                <a:latin typeface="Comic Sans MS"/>
                <a:cs typeface="Comic Sans MS"/>
              </a:rPr>
              <a:t>..instead it looks like this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9300" y="381000"/>
            <a:ext cx="467372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In this reaction there is a third particle produced that you cannot (yet) see!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900" y="330200"/>
            <a:ext cx="134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Wolfgang Pauli</a:t>
            </a:r>
          </a:p>
        </p:txBody>
      </p:sp>
      <p:pic>
        <p:nvPicPr>
          <p:cNvPr id="2" name="Picture 1" descr="6a00d8341c9c1053ef014e895c8311970d-320w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40" y="12700"/>
            <a:ext cx="195072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718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38400"/>
            <a:ext cx="5530850" cy="43148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30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975"/>
            <a:ext cx="3292475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3044" name="Text Box 4"/>
          <p:cNvSpPr txBox="1">
            <a:spLocks noChangeArrowheads="1"/>
          </p:cNvSpPr>
          <p:nvPr/>
        </p:nvSpPr>
        <p:spPr bwMode="auto">
          <a:xfrm>
            <a:off x="533400" y="4953000"/>
            <a:ext cx="2438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80"/>
                </a:solidFill>
              </a:rPr>
              <a:t>Wolfgang Pauli, father of the neutrino and Pauli exclusion principle</a:t>
            </a:r>
          </a:p>
        </p:txBody>
      </p:sp>
      <p:sp>
        <p:nvSpPr>
          <p:cNvPr id="343045" name="WordArt 5"/>
          <p:cNvSpPr>
            <a:spLocks noChangeArrowheads="1" noChangeShapeType="1" noTextEdit="1"/>
          </p:cNvSpPr>
          <p:nvPr/>
        </p:nvSpPr>
        <p:spPr bwMode="auto">
          <a:xfrm>
            <a:off x="4114800" y="515938"/>
            <a:ext cx="4267200" cy="8556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Physicist goes to a ball</a:t>
            </a:r>
          </a:p>
        </p:txBody>
      </p:sp>
      <p:sp>
        <p:nvSpPr>
          <p:cNvPr id="343046" name="WordArt 6"/>
          <p:cNvSpPr>
            <a:spLocks noChangeArrowheads="1" noChangeShapeType="1" noTextEdit="1"/>
          </p:cNvSpPr>
          <p:nvPr/>
        </p:nvSpPr>
        <p:spPr bwMode="auto">
          <a:xfrm>
            <a:off x="3949700" y="1828800"/>
            <a:ext cx="5041900" cy="5921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Mystery of Missing Energy</a:t>
            </a:r>
          </a:p>
        </p:txBody>
      </p:sp>
      <p:sp>
        <p:nvSpPr>
          <p:cNvPr id="343047" name="Text Box 7"/>
          <p:cNvSpPr txBox="1">
            <a:spLocks noChangeArrowheads="1"/>
          </p:cNvSpPr>
          <p:nvPr/>
        </p:nvSpPr>
        <p:spPr bwMode="auto">
          <a:xfrm>
            <a:off x="6858000" y="1311275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0336635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3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975"/>
            <a:ext cx="3292475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124" name="Text Box 1028"/>
          <p:cNvSpPr txBox="1">
            <a:spLocks noChangeArrowheads="1"/>
          </p:cNvSpPr>
          <p:nvPr/>
        </p:nvSpPr>
        <p:spPr bwMode="auto">
          <a:xfrm>
            <a:off x="533400" y="4953000"/>
            <a:ext cx="2438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80"/>
                </a:solidFill>
              </a:rPr>
              <a:t>Wolfgang Pauli, father of the neutrino and Pauli exclusion principle</a:t>
            </a:r>
          </a:p>
        </p:txBody>
      </p:sp>
      <p:sp>
        <p:nvSpPr>
          <p:cNvPr id="389125" name="WordArt 1029"/>
          <p:cNvSpPr>
            <a:spLocks noChangeArrowheads="1" noChangeShapeType="1" noTextEdit="1"/>
          </p:cNvSpPr>
          <p:nvPr/>
        </p:nvSpPr>
        <p:spPr bwMode="auto">
          <a:xfrm>
            <a:off x="4114800" y="515938"/>
            <a:ext cx="4267200" cy="8556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Physicist goes to a ball</a:t>
            </a:r>
          </a:p>
        </p:txBody>
      </p:sp>
      <p:sp>
        <p:nvSpPr>
          <p:cNvPr id="389126" name="WordArt 1030"/>
          <p:cNvSpPr>
            <a:spLocks noChangeArrowheads="1" noChangeShapeType="1" noTextEdit="1"/>
          </p:cNvSpPr>
          <p:nvPr/>
        </p:nvSpPr>
        <p:spPr bwMode="auto">
          <a:xfrm>
            <a:off x="3949700" y="1828800"/>
            <a:ext cx="5041900" cy="5921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Mystery of Missing Energy</a:t>
            </a:r>
          </a:p>
        </p:txBody>
      </p:sp>
      <p:sp>
        <p:nvSpPr>
          <p:cNvPr id="389127" name="Text Box 1031"/>
          <p:cNvSpPr txBox="1">
            <a:spLocks noChangeArrowheads="1"/>
          </p:cNvSpPr>
          <p:nvPr/>
        </p:nvSpPr>
        <p:spPr bwMode="auto">
          <a:xfrm>
            <a:off x="6858000" y="1311275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or</a:t>
            </a:r>
          </a:p>
        </p:txBody>
      </p:sp>
      <p:pic>
        <p:nvPicPr>
          <p:cNvPr id="389128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75295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129" name="Picture 10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3654425"/>
            <a:ext cx="918368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130" name="Picture 10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11763"/>
            <a:ext cx="9015413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0093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5B5CDB-0753-6747-8C1B-135561D5147E}"/>
              </a:ext>
            </a:extLst>
          </p:cNvPr>
          <p:cNvSpPr txBox="1"/>
          <p:nvPr/>
        </p:nvSpPr>
        <p:spPr>
          <a:xfrm>
            <a:off x="1828801" y="1028700"/>
            <a:ext cx="5633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Note that these experiments did not observe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E8FAE8-E990-4141-97CB-166F29D7D50F}"/>
                  </a:ext>
                </a:extLst>
              </p:cNvPr>
              <p:cNvSpPr txBox="1"/>
              <p:nvPr/>
            </p:nvSpPr>
            <p:spPr>
              <a:xfrm>
                <a:off x="3454400" y="1879600"/>
                <a:ext cx="20339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E8FAE8-E990-4141-97CB-166F29D7D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400" y="1879600"/>
                <a:ext cx="2033955" cy="400110"/>
              </a:xfrm>
              <a:prstGeom prst="rect">
                <a:avLst/>
              </a:prstGeo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AF51AAD-F93C-5D4C-8210-62F95606F1DF}"/>
              </a:ext>
            </a:extLst>
          </p:cNvPr>
          <p:cNvSpPr txBox="1"/>
          <p:nvPr/>
        </p:nvSpPr>
        <p:spPr>
          <a:xfrm>
            <a:off x="1828801" y="311779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Because neutron was not discovered yet. Instead, they observed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D4BC3B1-E7CE-C34D-9E78-0ED29C8510A7}"/>
                  </a:ext>
                </a:extLst>
              </p:cNvPr>
              <p:cNvSpPr/>
              <p:nvPr/>
            </p:nvSpPr>
            <p:spPr>
              <a:xfrm>
                <a:off x="2986411" y="4450834"/>
                <a:ext cx="3078407" cy="4331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sPre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e>
                      </m:sPre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D4BC3B1-E7CE-C34D-9E78-0ED29C8510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411" y="4450834"/>
                <a:ext cx="3078407" cy="433196"/>
              </a:xfrm>
              <a:prstGeom prst="rect">
                <a:avLst/>
              </a:prstGeom>
              <a:blipFill>
                <a:blip r:embed="rId3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1759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31861</TotalTime>
  <Words>3426</Words>
  <Application>Microsoft Macintosh PowerPoint</Application>
  <PresentationFormat>On-screen Show (4:3)</PresentationFormat>
  <Paragraphs>519</Paragraphs>
  <Slides>109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25" baseType="lpstr">
      <vt:lpstr>CMR10</vt:lpstr>
      <vt:lpstr>PazoMath</vt:lpstr>
      <vt:lpstr>Times</vt:lpstr>
      <vt:lpstr>URWPalladioL</vt:lpstr>
      <vt:lpstr>Arial</vt:lpstr>
      <vt:lpstr>Arial Black</vt:lpstr>
      <vt:lpstr>Calibri</vt:lpstr>
      <vt:lpstr>Cambria Math</vt:lpstr>
      <vt:lpstr>Comic Sans MS</vt:lpstr>
      <vt:lpstr>Helvetica</vt:lpstr>
      <vt:lpstr>Impact</vt:lpstr>
      <vt:lpstr>Palatino</vt:lpstr>
      <vt:lpstr>Symbol</vt:lpstr>
      <vt:lpstr>Times New Roman</vt:lpstr>
      <vt:lpstr>Office Theme</vt:lpstr>
      <vt:lpstr>Equation</vt:lpstr>
      <vt:lpstr>Neutrino Physics: A brief 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Nuclear reaction network in the Sun</vt:lpstr>
      <vt:lpstr>PowerPoint Presentation</vt:lpstr>
      <vt:lpstr>SAGE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Atmospheric Neutrinos</vt:lpstr>
      <vt:lpstr>Measuring 13 with Reactor Antineutrinos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Neutrinos from core-collapse supernovae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Deuterium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805: An Introduction Neutrino Physics and Astrophysics</dc:title>
  <dc:subject/>
  <dc:creator>A. B. Balantekin</dc:creator>
  <cp:keywords/>
  <dc:description/>
  <cp:lastModifiedBy>A. B. Balantekin</cp:lastModifiedBy>
  <cp:revision>32</cp:revision>
  <dcterms:created xsi:type="dcterms:W3CDTF">2020-09-11T23:02:59Z</dcterms:created>
  <dcterms:modified xsi:type="dcterms:W3CDTF">2025-06-02T15:03:52Z</dcterms:modified>
  <cp:category/>
</cp:coreProperties>
</file>