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92" r:id="rId3"/>
    <p:sldId id="380" r:id="rId4"/>
    <p:sldId id="387" r:id="rId5"/>
    <p:sldId id="389" r:id="rId6"/>
    <p:sldId id="388" r:id="rId7"/>
    <p:sldId id="385" r:id="rId8"/>
    <p:sldId id="399" r:id="rId9"/>
    <p:sldId id="397" r:id="rId10"/>
    <p:sldId id="395" r:id="rId11"/>
    <p:sldId id="396" r:id="rId12"/>
    <p:sldId id="393" r:id="rId13"/>
    <p:sldId id="400" r:id="rId14"/>
    <p:sldId id="402" r:id="rId15"/>
    <p:sldId id="398" r:id="rId16"/>
    <p:sldId id="391" r:id="rId17"/>
    <p:sldId id="260" r:id="rId18"/>
    <p:sldId id="259" r:id="rId19"/>
    <p:sldId id="390" r:id="rId20"/>
    <p:sldId id="401" r:id="rId21"/>
    <p:sldId id="38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A109EB-A874-4B9C-9B7E-BA97249211AC}"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96343-A3ED-4A0E-9CD2-7EAA3631415E}" type="slidenum">
              <a:rPr lang="en-US" smtClean="0"/>
              <a:t>‹#›</a:t>
            </a:fld>
            <a:endParaRPr lang="en-US"/>
          </a:p>
        </p:txBody>
      </p:sp>
    </p:spTree>
    <p:extLst>
      <p:ext uri="{BB962C8B-B14F-4D97-AF65-F5344CB8AC3E}">
        <p14:creationId xmlns:p14="http://schemas.microsoft.com/office/powerpoint/2010/main" val="2750294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A109EB-A874-4B9C-9B7E-BA97249211AC}"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96343-A3ED-4A0E-9CD2-7EAA3631415E}" type="slidenum">
              <a:rPr lang="en-US" smtClean="0"/>
              <a:t>‹#›</a:t>
            </a:fld>
            <a:endParaRPr lang="en-US"/>
          </a:p>
        </p:txBody>
      </p:sp>
    </p:spTree>
    <p:extLst>
      <p:ext uri="{BB962C8B-B14F-4D97-AF65-F5344CB8AC3E}">
        <p14:creationId xmlns:p14="http://schemas.microsoft.com/office/powerpoint/2010/main" val="187706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A109EB-A874-4B9C-9B7E-BA97249211AC}"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96343-A3ED-4A0E-9CD2-7EAA3631415E}" type="slidenum">
              <a:rPr lang="en-US" smtClean="0"/>
              <a:t>‹#›</a:t>
            </a:fld>
            <a:endParaRPr lang="en-US"/>
          </a:p>
        </p:txBody>
      </p:sp>
    </p:spTree>
    <p:extLst>
      <p:ext uri="{BB962C8B-B14F-4D97-AF65-F5344CB8AC3E}">
        <p14:creationId xmlns:p14="http://schemas.microsoft.com/office/powerpoint/2010/main" val="329752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8"/>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378F7C02-C4E1-41FB-B50E-9077B2D466F1}"/>
              </a:ext>
            </a:extLst>
          </p:cNvPr>
          <p:cNvGrpSpPr/>
          <p:nvPr/>
        </p:nvGrpSpPr>
        <p:grpSpPr>
          <a:xfrm>
            <a:off x="9917984" y="6249017"/>
            <a:ext cx="2134868" cy="538948"/>
            <a:chOff x="3459679" y="2564932"/>
            <a:chExt cx="5250757" cy="1325555"/>
          </a:xfrm>
        </p:grpSpPr>
        <p:grpSp>
          <p:nvGrpSpPr>
            <p:cNvPr id="11" name="Group 10">
              <a:extLst>
                <a:ext uri="{FF2B5EF4-FFF2-40B4-BE49-F238E27FC236}">
                  <a16:creationId xmlns:a16="http://schemas.microsoft.com/office/drawing/2014/main" id="{AEBFE799-9951-424F-AA26-A9B2226E0273}"/>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a16="http://schemas.microsoft.com/office/drawing/2014/main" id="{E404C533-9854-4AB1-864E-4EC83E534AF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36CC28C5-72C9-4A9C-A38D-4895E418FDF6}"/>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0DE7E71F-BCD3-460E-871E-91151BF0CFCB}"/>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8CB2864E-6E5C-4245-B1A8-E20E2751C8B2}"/>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AC5333E1-387E-4717-8817-F654B5A8E20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2" name="Freeform: Shape 11">
              <a:extLst>
                <a:ext uri="{FF2B5EF4-FFF2-40B4-BE49-F238E27FC236}">
                  <a16:creationId xmlns:a16="http://schemas.microsoft.com/office/drawing/2014/main" id="{59917E84-BC22-43AB-A243-2B467A7BD6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rapezoid 24">
              <a:extLst>
                <a:ext uri="{FF2B5EF4-FFF2-40B4-BE49-F238E27FC236}">
                  <a16:creationId xmlns:a16="http://schemas.microsoft.com/office/drawing/2014/main" id="{31D460DF-0640-47FB-8F04-195A1FD52078}"/>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4" name="Group 13">
              <a:extLst>
                <a:ext uri="{FF2B5EF4-FFF2-40B4-BE49-F238E27FC236}">
                  <a16:creationId xmlns:a16="http://schemas.microsoft.com/office/drawing/2014/main" id="{D5CF2213-852E-4240-813E-B4BEE73B7B5F}"/>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id="{15E8845B-2966-4D6E-BF28-D4FFBE0924ED}"/>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Round Same Side Corner Rectangle 6">
                <a:extLst>
                  <a:ext uri="{FF2B5EF4-FFF2-40B4-BE49-F238E27FC236}">
                    <a16:creationId xmlns:a16="http://schemas.microsoft.com/office/drawing/2014/main" id="{1B97F382-F14A-4396-9572-814AC9894D76}"/>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9" name="Round Same Side Corner Rectangle 8">
                <a:extLst>
                  <a:ext uri="{FF2B5EF4-FFF2-40B4-BE49-F238E27FC236}">
                    <a16:creationId xmlns:a16="http://schemas.microsoft.com/office/drawing/2014/main" id="{5B8FDD20-971F-448A-9261-341BB1276222}"/>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15" name="Frame 1">
              <a:extLst>
                <a:ext uri="{FF2B5EF4-FFF2-40B4-BE49-F238E27FC236}">
                  <a16:creationId xmlns:a16="http://schemas.microsoft.com/office/drawing/2014/main" id="{2572D0B9-91BB-46BE-BE73-83A5DE078817}"/>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16" name="Oval 21">
              <a:extLst>
                <a:ext uri="{FF2B5EF4-FFF2-40B4-BE49-F238E27FC236}">
                  <a16:creationId xmlns:a16="http://schemas.microsoft.com/office/drawing/2014/main" id="{07837B4D-D1A1-4F44-83EB-6DF617E78E2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Tree>
    <p:extLst>
      <p:ext uri="{BB962C8B-B14F-4D97-AF65-F5344CB8AC3E}">
        <p14:creationId xmlns:p14="http://schemas.microsoft.com/office/powerpoint/2010/main" val="3700018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A109EB-A874-4B9C-9B7E-BA97249211AC}"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96343-A3ED-4A0E-9CD2-7EAA3631415E}" type="slidenum">
              <a:rPr lang="en-US" smtClean="0"/>
              <a:t>‹#›</a:t>
            </a:fld>
            <a:endParaRPr lang="en-US"/>
          </a:p>
        </p:txBody>
      </p:sp>
    </p:spTree>
    <p:extLst>
      <p:ext uri="{BB962C8B-B14F-4D97-AF65-F5344CB8AC3E}">
        <p14:creationId xmlns:p14="http://schemas.microsoft.com/office/powerpoint/2010/main" val="2800360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A109EB-A874-4B9C-9B7E-BA97249211AC}"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96343-A3ED-4A0E-9CD2-7EAA3631415E}" type="slidenum">
              <a:rPr lang="en-US" smtClean="0"/>
              <a:t>‹#›</a:t>
            </a:fld>
            <a:endParaRPr lang="en-US"/>
          </a:p>
        </p:txBody>
      </p:sp>
    </p:spTree>
    <p:extLst>
      <p:ext uri="{BB962C8B-B14F-4D97-AF65-F5344CB8AC3E}">
        <p14:creationId xmlns:p14="http://schemas.microsoft.com/office/powerpoint/2010/main" val="3622221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A109EB-A874-4B9C-9B7E-BA97249211AC}"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96343-A3ED-4A0E-9CD2-7EAA3631415E}" type="slidenum">
              <a:rPr lang="en-US" smtClean="0"/>
              <a:t>‹#›</a:t>
            </a:fld>
            <a:endParaRPr lang="en-US"/>
          </a:p>
        </p:txBody>
      </p:sp>
    </p:spTree>
    <p:extLst>
      <p:ext uri="{BB962C8B-B14F-4D97-AF65-F5344CB8AC3E}">
        <p14:creationId xmlns:p14="http://schemas.microsoft.com/office/powerpoint/2010/main" val="552350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A109EB-A874-4B9C-9B7E-BA97249211AC}" type="datetimeFigureOut">
              <a:rPr lang="en-US" smtClean="0"/>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B96343-A3ED-4A0E-9CD2-7EAA3631415E}" type="slidenum">
              <a:rPr lang="en-US" smtClean="0"/>
              <a:t>‹#›</a:t>
            </a:fld>
            <a:endParaRPr lang="en-US"/>
          </a:p>
        </p:txBody>
      </p:sp>
    </p:spTree>
    <p:extLst>
      <p:ext uri="{BB962C8B-B14F-4D97-AF65-F5344CB8AC3E}">
        <p14:creationId xmlns:p14="http://schemas.microsoft.com/office/powerpoint/2010/main" val="4177939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A109EB-A874-4B9C-9B7E-BA97249211AC}" type="datetimeFigureOut">
              <a:rPr lang="en-US" smtClean="0"/>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B96343-A3ED-4A0E-9CD2-7EAA3631415E}" type="slidenum">
              <a:rPr lang="en-US" smtClean="0"/>
              <a:t>‹#›</a:t>
            </a:fld>
            <a:endParaRPr lang="en-US"/>
          </a:p>
        </p:txBody>
      </p:sp>
    </p:spTree>
    <p:extLst>
      <p:ext uri="{BB962C8B-B14F-4D97-AF65-F5344CB8AC3E}">
        <p14:creationId xmlns:p14="http://schemas.microsoft.com/office/powerpoint/2010/main" val="3018672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A109EB-A874-4B9C-9B7E-BA97249211AC}" type="datetimeFigureOut">
              <a:rPr lang="en-US" smtClean="0"/>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B96343-A3ED-4A0E-9CD2-7EAA3631415E}" type="slidenum">
              <a:rPr lang="en-US" smtClean="0"/>
              <a:t>‹#›</a:t>
            </a:fld>
            <a:endParaRPr lang="en-US"/>
          </a:p>
        </p:txBody>
      </p:sp>
    </p:spTree>
    <p:extLst>
      <p:ext uri="{BB962C8B-B14F-4D97-AF65-F5344CB8AC3E}">
        <p14:creationId xmlns:p14="http://schemas.microsoft.com/office/powerpoint/2010/main" val="2774353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A109EB-A874-4B9C-9B7E-BA97249211AC}"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96343-A3ED-4A0E-9CD2-7EAA3631415E}" type="slidenum">
              <a:rPr lang="en-US" smtClean="0"/>
              <a:t>‹#›</a:t>
            </a:fld>
            <a:endParaRPr lang="en-US"/>
          </a:p>
        </p:txBody>
      </p:sp>
    </p:spTree>
    <p:extLst>
      <p:ext uri="{BB962C8B-B14F-4D97-AF65-F5344CB8AC3E}">
        <p14:creationId xmlns:p14="http://schemas.microsoft.com/office/powerpoint/2010/main" val="183749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A109EB-A874-4B9C-9B7E-BA97249211AC}"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96343-A3ED-4A0E-9CD2-7EAA3631415E}" type="slidenum">
              <a:rPr lang="en-US" smtClean="0"/>
              <a:t>‹#›</a:t>
            </a:fld>
            <a:endParaRPr lang="en-US"/>
          </a:p>
        </p:txBody>
      </p:sp>
    </p:spTree>
    <p:extLst>
      <p:ext uri="{BB962C8B-B14F-4D97-AF65-F5344CB8AC3E}">
        <p14:creationId xmlns:p14="http://schemas.microsoft.com/office/powerpoint/2010/main" val="2662763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109EB-A874-4B9C-9B7E-BA97249211AC}" type="datetimeFigureOut">
              <a:rPr lang="en-US" smtClean="0"/>
              <a:t>9/17/2025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B96343-A3ED-4A0E-9CD2-7EAA3631415E}" type="slidenum">
              <a:rPr lang="en-US" smtClean="0"/>
              <a:t>‹#›</a:t>
            </a:fld>
            <a:endParaRPr lang="en-US"/>
          </a:p>
        </p:txBody>
      </p:sp>
    </p:spTree>
    <p:extLst>
      <p:ext uri="{BB962C8B-B14F-4D97-AF65-F5344CB8AC3E}">
        <p14:creationId xmlns:p14="http://schemas.microsoft.com/office/powerpoint/2010/main" val="20543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6.png"/><Relationship Id="rId7"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7.png"/><Relationship Id="rId4" Type="http://schemas.openxmlformats.org/officeDocument/2006/relationships/image" Target="../media/image16.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6.png"/><Relationship Id="rId7"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10"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11.jpeg"/><Relationship Id="rId4" Type="http://schemas.openxmlformats.org/officeDocument/2006/relationships/image" Target="../media/image3.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6.png"/><Relationship Id="rId7"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7.jpg"/><Relationship Id="rId10" Type="http://schemas.openxmlformats.org/officeDocument/2006/relationships/image" Target="../media/image7.png"/><Relationship Id="rId4" Type="http://schemas.openxmlformats.org/officeDocument/2006/relationships/image" Target="../media/image36.jp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4.jpe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6.png"/><Relationship Id="rId7"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7.png"/><Relationship Id="rId4" Type="http://schemas.openxmlformats.org/officeDocument/2006/relationships/image" Target="../media/image16.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9.jpeg"/><Relationship Id="rId7"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20.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image" Target="../media/image11.jpe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7.png"/><Relationship Id="rId5" Type="http://schemas.openxmlformats.org/officeDocument/2006/relationships/image" Target="../media/image22.png"/><Relationship Id="rId10"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654DAA-73AB-16DA-CE65-7EB233B5B123}"/>
              </a:ext>
            </a:extLst>
          </p:cNvPr>
          <p:cNvPicPr>
            <a:picLocks noChangeAspect="1"/>
          </p:cNvPicPr>
          <p:nvPr/>
        </p:nvPicPr>
        <p:blipFill rotWithShape="1">
          <a:blip r:embed="rId2"/>
          <a:srcRect t="13048" b="3636"/>
          <a:stretch/>
        </p:blipFill>
        <p:spPr>
          <a:xfrm>
            <a:off x="369665" y="3511609"/>
            <a:ext cx="2800688" cy="3111211"/>
          </a:xfrm>
          <a:prstGeom prst="rect">
            <a:avLst/>
          </a:prstGeom>
        </p:spPr>
      </p:pic>
      <p:pic>
        <p:nvPicPr>
          <p:cNvPr id="1026" name="Picture 2" descr="Logo – The Information Technology Foundation under the ...">
            <a:extLst>
              <a:ext uri="{FF2B5EF4-FFF2-40B4-BE49-F238E27FC236}">
                <a16:creationId xmlns:a16="http://schemas.microsoft.com/office/drawing/2014/main" id="{B08589DE-F1DE-FD41-553F-244C14A1E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41" y="17023"/>
            <a:ext cx="1314268" cy="14313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sconsin IceCube Particle Astrophysics Center (@uw_wipac) / X">
            <a:extLst>
              <a:ext uri="{FF2B5EF4-FFF2-40B4-BE49-F238E27FC236}">
                <a16:creationId xmlns:a16="http://schemas.microsoft.com/office/drawing/2014/main" id="{2C36C272-AD2E-5178-F580-1B2C174DEF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6392" y="650146"/>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W-Madison Physical Sciences Lab">
            <a:extLst>
              <a:ext uri="{FF2B5EF4-FFF2-40B4-BE49-F238E27FC236}">
                <a16:creationId xmlns:a16="http://schemas.microsoft.com/office/drawing/2014/main" id="{B20EAC64-0A9A-4E5E-9051-7D5D15273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3416" y="641936"/>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EFA91FE-4B38-2368-B79E-69DAC11089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9381" y="648202"/>
            <a:ext cx="796269" cy="8001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C6FE6C2-0B08-929F-54A5-6C82AEB47DCF}"/>
              </a:ext>
            </a:extLst>
          </p:cNvPr>
          <p:cNvSpPr txBox="1"/>
          <p:nvPr/>
        </p:nvSpPr>
        <p:spPr>
          <a:xfrm>
            <a:off x="1112875" y="1967960"/>
            <a:ext cx="10133302" cy="1200329"/>
          </a:xfrm>
          <a:prstGeom prst="rect">
            <a:avLst/>
          </a:prstGeom>
          <a:noFill/>
        </p:spPr>
        <p:txBody>
          <a:bodyPr wrap="square" rtlCol="0">
            <a:spAutoFit/>
          </a:bodyPr>
          <a:lstStyle/>
          <a:p>
            <a:pPr algn="ctr"/>
            <a:r>
              <a:rPr lang="en-US" sz="3600" b="1" dirty="0"/>
              <a:t>Investigating Ice Drilling Performance in </a:t>
            </a:r>
            <a:r>
              <a:rPr lang="en-US" sz="3600" b="1" dirty="0" err="1"/>
              <a:t>Firn</a:t>
            </a:r>
            <a:r>
              <a:rPr lang="en-US" sz="3600" b="1" dirty="0"/>
              <a:t> Layer at the South Pole </a:t>
            </a:r>
          </a:p>
        </p:txBody>
      </p:sp>
      <p:pic>
        <p:nvPicPr>
          <p:cNvPr id="1038" name="Picture 14" descr="สถาบันวิจัยพหุศาสตร์ มหาวิทยาลัยเชียงใหม่">
            <a:extLst>
              <a:ext uri="{FF2B5EF4-FFF2-40B4-BE49-F238E27FC236}">
                <a16:creationId xmlns:a16="http://schemas.microsoft.com/office/drawing/2014/main" id="{0BB5B1F0-C403-E9E2-2D99-321663D7C2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7473" y="728131"/>
            <a:ext cx="1449873" cy="634886"/>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65BF153F-E753-E984-9BB1-BD7C19636119}"/>
              </a:ext>
            </a:extLst>
          </p:cNvPr>
          <p:cNvCxnSpPr/>
          <p:nvPr/>
        </p:nvCxnSpPr>
        <p:spPr>
          <a:xfrm>
            <a:off x="369665" y="1536569"/>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050" name="Picture 2" descr="uw-madison-logo-flush-web">
            <a:extLst>
              <a:ext uri="{FF2B5EF4-FFF2-40B4-BE49-F238E27FC236}">
                <a16:creationId xmlns:a16="http://schemas.microsoft.com/office/drawing/2014/main" id="{C93E26BE-458E-84BD-5061-8FE702516A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1188" y="641936"/>
            <a:ext cx="2114884" cy="7085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0AA25EA-B061-E0D7-79AC-DFF25A9D2A0F}"/>
              </a:ext>
            </a:extLst>
          </p:cNvPr>
          <p:cNvPicPr>
            <a:picLocks noChangeAspect="1"/>
          </p:cNvPicPr>
          <p:nvPr/>
        </p:nvPicPr>
        <p:blipFill rotWithShape="1">
          <a:blip r:embed="rId9"/>
          <a:srcRect t="29766" b="-1"/>
          <a:stretch/>
        </p:blipFill>
        <p:spPr>
          <a:xfrm>
            <a:off x="3341581" y="3511609"/>
            <a:ext cx="8324989" cy="3111212"/>
          </a:xfrm>
          <a:prstGeom prst="rect">
            <a:avLst/>
          </a:prstGeom>
        </p:spPr>
      </p:pic>
    </p:spTree>
    <p:extLst>
      <p:ext uri="{BB962C8B-B14F-4D97-AF65-F5344CB8AC3E}">
        <p14:creationId xmlns:p14="http://schemas.microsoft.com/office/powerpoint/2010/main" val="2261178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94" y="410688"/>
            <a:ext cx="1449873" cy="63488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E176FC13-54E9-8D73-110B-DFF9E5EE1321}"/>
              </a:ext>
            </a:extLst>
          </p:cNvPr>
          <p:cNvCxnSpPr/>
          <p:nvPr/>
        </p:nvCxnSpPr>
        <p:spPr>
          <a:xfrm>
            <a:off x="377072" y="1168924"/>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EC60E0D-7C0C-34CA-55D3-5F3EB5BC1DD3}"/>
              </a:ext>
            </a:extLst>
          </p:cNvPr>
          <p:cNvPicPr>
            <a:picLocks noChangeAspect="1"/>
          </p:cNvPicPr>
          <p:nvPr/>
        </p:nvPicPr>
        <p:blipFill>
          <a:blip r:embed="rId4"/>
          <a:stretch>
            <a:fillRect/>
          </a:stretch>
        </p:blipFill>
        <p:spPr>
          <a:xfrm>
            <a:off x="2281287" y="1297711"/>
            <a:ext cx="7387472" cy="5448542"/>
          </a:xfrm>
          <a:prstGeom prst="rect">
            <a:avLst/>
          </a:prstGeom>
        </p:spPr>
      </p:pic>
      <p:pic>
        <p:nvPicPr>
          <p:cNvPr id="11" name="Picture 6" descr="Wisconsin IceCube Particle Astrophysics Center (@uw_wipac) / X">
            <a:extLst>
              <a:ext uri="{FF2B5EF4-FFF2-40B4-BE49-F238E27FC236}">
                <a16:creationId xmlns:a16="http://schemas.microsoft.com/office/drawing/2014/main" id="{10697964-1F35-7188-373B-CAE9313EB1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799" y="196018"/>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UW-Madison Physical Sciences Lab">
            <a:extLst>
              <a:ext uri="{FF2B5EF4-FFF2-40B4-BE49-F238E27FC236}">
                <a16:creationId xmlns:a16="http://schemas.microsoft.com/office/drawing/2014/main" id="{1FA1BEE6-BCC8-5E88-23D6-BE8BB5C621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0823" y="187808"/>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99C84F4-6DBB-051A-27D2-90F98E94A0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6788" y="194074"/>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uw-madison-logo-flush-web">
            <a:extLst>
              <a:ext uri="{FF2B5EF4-FFF2-40B4-BE49-F238E27FC236}">
                <a16:creationId xmlns:a16="http://schemas.microsoft.com/office/drawing/2014/main" id="{42E783C6-A8D2-C625-724E-4CB3F8600B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8595" y="187808"/>
            <a:ext cx="2114884" cy="70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023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94" y="410688"/>
            <a:ext cx="1449873" cy="63488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E176FC13-54E9-8D73-110B-DFF9E5EE1321}"/>
              </a:ext>
            </a:extLst>
          </p:cNvPr>
          <p:cNvCxnSpPr/>
          <p:nvPr/>
        </p:nvCxnSpPr>
        <p:spPr>
          <a:xfrm>
            <a:off x="377072" y="1263192"/>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A8ECC8E-1182-3B86-3D03-CF1347DA5E04}"/>
              </a:ext>
            </a:extLst>
          </p:cNvPr>
          <p:cNvPicPr>
            <a:picLocks noChangeAspect="1"/>
          </p:cNvPicPr>
          <p:nvPr/>
        </p:nvPicPr>
        <p:blipFill>
          <a:blip r:embed="rId4"/>
          <a:stretch>
            <a:fillRect/>
          </a:stretch>
        </p:blipFill>
        <p:spPr>
          <a:xfrm>
            <a:off x="1108330" y="1460530"/>
            <a:ext cx="9666385" cy="5143515"/>
          </a:xfrm>
          <a:prstGeom prst="rect">
            <a:avLst/>
          </a:prstGeom>
        </p:spPr>
      </p:pic>
      <p:pic>
        <p:nvPicPr>
          <p:cNvPr id="2" name="Picture 6" descr="Wisconsin IceCube Particle Astrophysics Center (@uw_wipac) / X">
            <a:extLst>
              <a:ext uri="{FF2B5EF4-FFF2-40B4-BE49-F238E27FC236}">
                <a16:creationId xmlns:a16="http://schemas.microsoft.com/office/drawing/2014/main" id="{4B1A8178-C63C-0EBB-E551-86DC66F6BB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799" y="353036"/>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UW-Madison Physical Sciences Lab">
            <a:extLst>
              <a:ext uri="{FF2B5EF4-FFF2-40B4-BE49-F238E27FC236}">
                <a16:creationId xmlns:a16="http://schemas.microsoft.com/office/drawing/2014/main" id="{EF2F605F-7FA6-A172-5554-704CA6D91C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0823" y="344826"/>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E6F5E743-59B7-99DF-8A92-326E1D607D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6788" y="351092"/>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uw-madison-logo-flush-web">
            <a:extLst>
              <a:ext uri="{FF2B5EF4-FFF2-40B4-BE49-F238E27FC236}">
                <a16:creationId xmlns:a16="http://schemas.microsoft.com/office/drawing/2014/main" id="{F1A7BB00-B949-DA2C-41B5-EC5D285938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8595" y="344826"/>
            <a:ext cx="2114884" cy="70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826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94" y="410688"/>
            <a:ext cx="1449873" cy="63488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E176FC13-54E9-8D73-110B-DFF9E5EE1321}"/>
              </a:ext>
            </a:extLst>
          </p:cNvPr>
          <p:cNvCxnSpPr/>
          <p:nvPr/>
        </p:nvCxnSpPr>
        <p:spPr>
          <a:xfrm>
            <a:off x="377072" y="1263192"/>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9321497-7980-AFFA-9970-BA01B3ACAD63}"/>
              </a:ext>
            </a:extLst>
          </p:cNvPr>
          <p:cNvPicPr>
            <a:picLocks noChangeAspect="1"/>
          </p:cNvPicPr>
          <p:nvPr/>
        </p:nvPicPr>
        <p:blipFill>
          <a:blip r:embed="rId4"/>
          <a:stretch>
            <a:fillRect/>
          </a:stretch>
        </p:blipFill>
        <p:spPr>
          <a:xfrm>
            <a:off x="1108330" y="1528745"/>
            <a:ext cx="9937944" cy="5075298"/>
          </a:xfrm>
          <a:prstGeom prst="rect">
            <a:avLst/>
          </a:prstGeom>
        </p:spPr>
      </p:pic>
      <p:sp>
        <p:nvSpPr>
          <p:cNvPr id="9" name="TextBox 8">
            <a:extLst>
              <a:ext uri="{FF2B5EF4-FFF2-40B4-BE49-F238E27FC236}">
                <a16:creationId xmlns:a16="http://schemas.microsoft.com/office/drawing/2014/main" id="{1F4D3197-0825-0B7C-09D1-E25339BCE29C}"/>
              </a:ext>
            </a:extLst>
          </p:cNvPr>
          <p:cNvSpPr txBox="1"/>
          <p:nvPr/>
        </p:nvSpPr>
        <p:spPr>
          <a:xfrm>
            <a:off x="4916788" y="3357828"/>
            <a:ext cx="418704" cy="369332"/>
          </a:xfrm>
          <a:prstGeom prst="rect">
            <a:avLst/>
          </a:prstGeom>
          <a:noFill/>
        </p:spPr>
        <p:txBody>
          <a:bodyPr wrap="none" rtlCol="0">
            <a:spAutoFit/>
          </a:bodyPr>
          <a:lstStyle/>
          <a:p>
            <a:r>
              <a:rPr lang="en-US" b="1" dirty="0">
                <a:solidFill>
                  <a:srgbClr val="FF0000"/>
                </a:solidFill>
              </a:rPr>
              <a:t>89</a:t>
            </a:r>
          </a:p>
        </p:txBody>
      </p:sp>
      <p:sp>
        <p:nvSpPr>
          <p:cNvPr id="11" name="TextBox 10">
            <a:extLst>
              <a:ext uri="{FF2B5EF4-FFF2-40B4-BE49-F238E27FC236}">
                <a16:creationId xmlns:a16="http://schemas.microsoft.com/office/drawing/2014/main" id="{E4EAD8F1-EE06-0537-0A02-23B65BE2B5E1}"/>
              </a:ext>
            </a:extLst>
          </p:cNvPr>
          <p:cNvSpPr txBox="1"/>
          <p:nvPr/>
        </p:nvSpPr>
        <p:spPr>
          <a:xfrm>
            <a:off x="4578481" y="2450268"/>
            <a:ext cx="418704" cy="369332"/>
          </a:xfrm>
          <a:prstGeom prst="rect">
            <a:avLst/>
          </a:prstGeom>
          <a:noFill/>
        </p:spPr>
        <p:txBody>
          <a:bodyPr wrap="none" rtlCol="0">
            <a:spAutoFit/>
          </a:bodyPr>
          <a:lstStyle/>
          <a:p>
            <a:r>
              <a:rPr lang="en-US" b="1" dirty="0">
                <a:solidFill>
                  <a:srgbClr val="FF0000"/>
                </a:solidFill>
              </a:rPr>
              <a:t>88</a:t>
            </a:r>
          </a:p>
        </p:txBody>
      </p:sp>
      <p:sp>
        <p:nvSpPr>
          <p:cNvPr id="13" name="TextBox 12">
            <a:extLst>
              <a:ext uri="{FF2B5EF4-FFF2-40B4-BE49-F238E27FC236}">
                <a16:creationId xmlns:a16="http://schemas.microsoft.com/office/drawing/2014/main" id="{E6D81538-AE9F-B05B-BB9F-39669436B050}"/>
              </a:ext>
            </a:extLst>
          </p:cNvPr>
          <p:cNvSpPr txBox="1"/>
          <p:nvPr/>
        </p:nvSpPr>
        <p:spPr>
          <a:xfrm>
            <a:off x="5932138" y="2576843"/>
            <a:ext cx="418704" cy="369332"/>
          </a:xfrm>
          <a:prstGeom prst="rect">
            <a:avLst/>
          </a:prstGeom>
          <a:noFill/>
        </p:spPr>
        <p:txBody>
          <a:bodyPr wrap="none" rtlCol="0">
            <a:spAutoFit/>
          </a:bodyPr>
          <a:lstStyle/>
          <a:p>
            <a:r>
              <a:rPr lang="en-US" b="1" dirty="0">
                <a:solidFill>
                  <a:srgbClr val="FF0000"/>
                </a:solidFill>
              </a:rPr>
              <a:t>90</a:t>
            </a:r>
          </a:p>
        </p:txBody>
      </p:sp>
      <p:sp>
        <p:nvSpPr>
          <p:cNvPr id="14" name="TextBox 13">
            <a:extLst>
              <a:ext uri="{FF2B5EF4-FFF2-40B4-BE49-F238E27FC236}">
                <a16:creationId xmlns:a16="http://schemas.microsoft.com/office/drawing/2014/main" id="{578FCF14-C042-B622-6142-1340C745FAE4}"/>
              </a:ext>
            </a:extLst>
          </p:cNvPr>
          <p:cNvSpPr txBox="1"/>
          <p:nvPr/>
        </p:nvSpPr>
        <p:spPr>
          <a:xfrm>
            <a:off x="4941064" y="1846963"/>
            <a:ext cx="418704" cy="369332"/>
          </a:xfrm>
          <a:prstGeom prst="rect">
            <a:avLst/>
          </a:prstGeom>
          <a:noFill/>
        </p:spPr>
        <p:txBody>
          <a:bodyPr wrap="none" rtlCol="0">
            <a:spAutoFit/>
          </a:bodyPr>
          <a:lstStyle/>
          <a:p>
            <a:r>
              <a:rPr lang="en-US" b="1" dirty="0">
                <a:solidFill>
                  <a:srgbClr val="FF0000"/>
                </a:solidFill>
              </a:rPr>
              <a:t>92</a:t>
            </a:r>
          </a:p>
        </p:txBody>
      </p:sp>
      <p:sp>
        <p:nvSpPr>
          <p:cNvPr id="15" name="TextBox 14">
            <a:extLst>
              <a:ext uri="{FF2B5EF4-FFF2-40B4-BE49-F238E27FC236}">
                <a16:creationId xmlns:a16="http://schemas.microsoft.com/office/drawing/2014/main" id="{F617F310-8966-30E3-D0E0-D3051F31C27E}"/>
              </a:ext>
            </a:extLst>
          </p:cNvPr>
          <p:cNvSpPr txBox="1"/>
          <p:nvPr/>
        </p:nvSpPr>
        <p:spPr>
          <a:xfrm>
            <a:off x="5995801" y="1662297"/>
            <a:ext cx="418704" cy="369332"/>
          </a:xfrm>
          <a:prstGeom prst="rect">
            <a:avLst/>
          </a:prstGeom>
          <a:noFill/>
        </p:spPr>
        <p:txBody>
          <a:bodyPr wrap="none" rtlCol="0">
            <a:spAutoFit/>
          </a:bodyPr>
          <a:lstStyle/>
          <a:p>
            <a:r>
              <a:rPr lang="en-US" b="1" dirty="0">
                <a:solidFill>
                  <a:srgbClr val="FF0000"/>
                </a:solidFill>
              </a:rPr>
              <a:t>91</a:t>
            </a:r>
          </a:p>
        </p:txBody>
      </p:sp>
      <p:pic>
        <p:nvPicPr>
          <p:cNvPr id="19" name="Picture 18">
            <a:extLst>
              <a:ext uri="{FF2B5EF4-FFF2-40B4-BE49-F238E27FC236}">
                <a16:creationId xmlns:a16="http://schemas.microsoft.com/office/drawing/2014/main" id="{A324DE4B-0015-8C48-DB60-6909BAED196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6003027" y="2028701"/>
            <a:ext cx="467256" cy="467256"/>
          </a:xfrm>
          <a:prstGeom prst="rect">
            <a:avLst/>
          </a:prstGeom>
        </p:spPr>
      </p:pic>
      <p:pic>
        <p:nvPicPr>
          <p:cNvPr id="20" name="Picture 19">
            <a:extLst>
              <a:ext uri="{FF2B5EF4-FFF2-40B4-BE49-F238E27FC236}">
                <a16:creationId xmlns:a16="http://schemas.microsoft.com/office/drawing/2014/main" id="{6FB3E775-C280-C677-C090-CABE8C7A21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4892512" y="2112515"/>
            <a:ext cx="467256" cy="467256"/>
          </a:xfrm>
          <a:prstGeom prst="rect">
            <a:avLst/>
          </a:prstGeom>
        </p:spPr>
      </p:pic>
      <p:pic>
        <p:nvPicPr>
          <p:cNvPr id="21" name="Picture 20">
            <a:extLst>
              <a:ext uri="{FF2B5EF4-FFF2-40B4-BE49-F238E27FC236}">
                <a16:creationId xmlns:a16="http://schemas.microsoft.com/office/drawing/2014/main" id="{7ECD5205-DF38-66D7-E538-D209AC247A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3962961" y="2695326"/>
            <a:ext cx="467256" cy="467256"/>
          </a:xfrm>
          <a:prstGeom prst="rect">
            <a:avLst/>
          </a:prstGeom>
        </p:spPr>
      </p:pic>
      <p:pic>
        <p:nvPicPr>
          <p:cNvPr id="22" name="Picture 21">
            <a:extLst>
              <a:ext uri="{FF2B5EF4-FFF2-40B4-BE49-F238E27FC236}">
                <a16:creationId xmlns:a16="http://schemas.microsoft.com/office/drawing/2014/main" id="{4F422EF7-E57C-8066-23B5-E602C3F721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5883586" y="2897213"/>
            <a:ext cx="467256" cy="467256"/>
          </a:xfrm>
          <a:prstGeom prst="rect">
            <a:avLst/>
          </a:prstGeom>
        </p:spPr>
      </p:pic>
      <p:pic>
        <p:nvPicPr>
          <p:cNvPr id="23" name="Picture 22">
            <a:extLst>
              <a:ext uri="{FF2B5EF4-FFF2-40B4-BE49-F238E27FC236}">
                <a16:creationId xmlns:a16="http://schemas.microsoft.com/office/drawing/2014/main" id="{DDF56BA1-E42E-A88D-D0C7-870C4E54C9F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4830768" y="3681911"/>
            <a:ext cx="467256" cy="467256"/>
          </a:xfrm>
          <a:prstGeom prst="rect">
            <a:avLst/>
          </a:prstGeom>
        </p:spPr>
      </p:pic>
      <p:pic>
        <p:nvPicPr>
          <p:cNvPr id="24" name="Picture 23">
            <a:extLst>
              <a:ext uri="{FF2B5EF4-FFF2-40B4-BE49-F238E27FC236}">
                <a16:creationId xmlns:a16="http://schemas.microsoft.com/office/drawing/2014/main" id="{38CE9CDB-7AFD-603C-E8C3-F8E6AF2D87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4172894" y="3124200"/>
            <a:ext cx="467256" cy="467256"/>
          </a:xfrm>
          <a:prstGeom prst="rect">
            <a:avLst/>
          </a:prstGeom>
        </p:spPr>
      </p:pic>
      <p:pic>
        <p:nvPicPr>
          <p:cNvPr id="25" name="Picture 24">
            <a:extLst>
              <a:ext uri="{FF2B5EF4-FFF2-40B4-BE49-F238E27FC236}">
                <a16:creationId xmlns:a16="http://schemas.microsoft.com/office/drawing/2014/main" id="{FC6069BB-9690-651F-8286-DF39A3B89B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4668392" y="2721912"/>
            <a:ext cx="467256" cy="467256"/>
          </a:xfrm>
          <a:prstGeom prst="rect">
            <a:avLst/>
          </a:prstGeom>
        </p:spPr>
      </p:pic>
      <p:sp>
        <p:nvSpPr>
          <p:cNvPr id="26" name="TextBox 25">
            <a:extLst>
              <a:ext uri="{FF2B5EF4-FFF2-40B4-BE49-F238E27FC236}">
                <a16:creationId xmlns:a16="http://schemas.microsoft.com/office/drawing/2014/main" id="{3509801F-5A4A-44F7-B64A-8DFD426DD7D7}"/>
              </a:ext>
            </a:extLst>
          </p:cNvPr>
          <p:cNvSpPr txBox="1"/>
          <p:nvPr/>
        </p:nvSpPr>
        <p:spPr>
          <a:xfrm>
            <a:off x="3876366" y="3200963"/>
            <a:ext cx="418704" cy="369332"/>
          </a:xfrm>
          <a:prstGeom prst="rect">
            <a:avLst/>
          </a:prstGeom>
          <a:noFill/>
        </p:spPr>
        <p:txBody>
          <a:bodyPr wrap="none" rtlCol="0">
            <a:spAutoFit/>
          </a:bodyPr>
          <a:lstStyle/>
          <a:p>
            <a:r>
              <a:rPr lang="en-US" b="1" dirty="0">
                <a:solidFill>
                  <a:srgbClr val="FF0000"/>
                </a:solidFill>
              </a:rPr>
              <a:t>87</a:t>
            </a:r>
          </a:p>
        </p:txBody>
      </p:sp>
      <p:sp>
        <p:nvSpPr>
          <p:cNvPr id="27" name="TextBox 26">
            <a:extLst>
              <a:ext uri="{FF2B5EF4-FFF2-40B4-BE49-F238E27FC236}">
                <a16:creationId xmlns:a16="http://schemas.microsoft.com/office/drawing/2014/main" id="{B05A5F9E-315B-64E4-ACCD-E723D46B4EBC}"/>
              </a:ext>
            </a:extLst>
          </p:cNvPr>
          <p:cNvSpPr txBox="1"/>
          <p:nvPr/>
        </p:nvSpPr>
        <p:spPr>
          <a:xfrm>
            <a:off x="3942827" y="2378833"/>
            <a:ext cx="418704" cy="369332"/>
          </a:xfrm>
          <a:prstGeom prst="rect">
            <a:avLst/>
          </a:prstGeom>
          <a:noFill/>
        </p:spPr>
        <p:txBody>
          <a:bodyPr wrap="none" rtlCol="0">
            <a:spAutoFit/>
          </a:bodyPr>
          <a:lstStyle/>
          <a:p>
            <a:r>
              <a:rPr lang="en-US" b="1" dirty="0">
                <a:solidFill>
                  <a:srgbClr val="FF0000"/>
                </a:solidFill>
              </a:rPr>
              <a:t>97</a:t>
            </a:r>
          </a:p>
        </p:txBody>
      </p:sp>
      <p:pic>
        <p:nvPicPr>
          <p:cNvPr id="28" name="Picture 27">
            <a:extLst>
              <a:ext uri="{FF2B5EF4-FFF2-40B4-BE49-F238E27FC236}">
                <a16:creationId xmlns:a16="http://schemas.microsoft.com/office/drawing/2014/main" id="{8ACC38D9-A382-65CD-AF32-4636B3F8FED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9085623" y="3634153"/>
            <a:ext cx="467256" cy="467256"/>
          </a:xfrm>
          <a:prstGeom prst="rect">
            <a:avLst/>
          </a:prstGeom>
        </p:spPr>
      </p:pic>
      <p:pic>
        <p:nvPicPr>
          <p:cNvPr id="29" name="Picture 28">
            <a:extLst>
              <a:ext uri="{FF2B5EF4-FFF2-40B4-BE49-F238E27FC236}">
                <a16:creationId xmlns:a16="http://schemas.microsoft.com/office/drawing/2014/main" id="{6267AD09-AAB8-4C05-5BB0-E4276417258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8759328" y="3166897"/>
            <a:ext cx="467256" cy="467256"/>
          </a:xfrm>
          <a:prstGeom prst="rect">
            <a:avLst/>
          </a:prstGeom>
        </p:spPr>
      </p:pic>
      <p:sp>
        <p:nvSpPr>
          <p:cNvPr id="31" name="TextBox 30">
            <a:extLst>
              <a:ext uri="{FF2B5EF4-FFF2-40B4-BE49-F238E27FC236}">
                <a16:creationId xmlns:a16="http://schemas.microsoft.com/office/drawing/2014/main" id="{05BDB614-D67F-0E63-C709-F93C33D64694}"/>
              </a:ext>
            </a:extLst>
          </p:cNvPr>
          <p:cNvSpPr txBox="1"/>
          <p:nvPr/>
        </p:nvSpPr>
        <p:spPr>
          <a:xfrm>
            <a:off x="9465483" y="3647776"/>
            <a:ext cx="2208494" cy="369332"/>
          </a:xfrm>
          <a:prstGeom prst="rect">
            <a:avLst/>
          </a:prstGeom>
          <a:solidFill>
            <a:schemeClr val="bg1"/>
          </a:solidFill>
        </p:spPr>
        <p:txBody>
          <a:bodyPr wrap="square">
            <a:spAutoFit/>
          </a:bodyPr>
          <a:lstStyle/>
          <a:p>
            <a:r>
              <a:rPr lang="en-US" b="0" i="0" dirty="0">
                <a:solidFill>
                  <a:srgbClr val="FF0000"/>
                </a:solidFill>
                <a:effectLst/>
                <a:latin typeface="Google Sans"/>
              </a:rPr>
              <a:t>Condensate Hole</a:t>
            </a:r>
            <a:endParaRPr lang="en-US" dirty="0">
              <a:solidFill>
                <a:srgbClr val="FF0000"/>
              </a:solidFill>
            </a:endParaRPr>
          </a:p>
        </p:txBody>
      </p:sp>
      <p:sp>
        <p:nvSpPr>
          <p:cNvPr id="32" name="TextBox 31">
            <a:extLst>
              <a:ext uri="{FF2B5EF4-FFF2-40B4-BE49-F238E27FC236}">
                <a16:creationId xmlns:a16="http://schemas.microsoft.com/office/drawing/2014/main" id="{609C447C-583F-F873-26A7-A42DD2733F92}"/>
              </a:ext>
            </a:extLst>
          </p:cNvPr>
          <p:cNvSpPr txBox="1"/>
          <p:nvPr/>
        </p:nvSpPr>
        <p:spPr>
          <a:xfrm>
            <a:off x="8875176" y="2781650"/>
            <a:ext cx="2208494" cy="369332"/>
          </a:xfrm>
          <a:prstGeom prst="rect">
            <a:avLst/>
          </a:prstGeom>
          <a:solidFill>
            <a:schemeClr val="bg1"/>
          </a:solidFill>
        </p:spPr>
        <p:txBody>
          <a:bodyPr wrap="square">
            <a:spAutoFit/>
          </a:bodyPr>
          <a:lstStyle/>
          <a:p>
            <a:r>
              <a:rPr lang="en-US" b="0" i="0" dirty="0" err="1">
                <a:solidFill>
                  <a:srgbClr val="FF0000"/>
                </a:solidFill>
                <a:effectLst/>
                <a:latin typeface="Google Sans"/>
              </a:rPr>
              <a:t>RodWell</a:t>
            </a:r>
            <a:r>
              <a:rPr lang="en-US" b="0" i="0" dirty="0">
                <a:solidFill>
                  <a:srgbClr val="FF0000"/>
                </a:solidFill>
                <a:effectLst/>
                <a:latin typeface="Google Sans"/>
              </a:rPr>
              <a:t> Hole</a:t>
            </a:r>
            <a:endParaRPr lang="en-US" dirty="0">
              <a:solidFill>
                <a:srgbClr val="FF0000"/>
              </a:solidFill>
            </a:endParaRPr>
          </a:p>
        </p:txBody>
      </p:sp>
      <p:pic>
        <p:nvPicPr>
          <p:cNvPr id="2" name="Picture 6" descr="Wisconsin IceCube Particle Astrophysics Center (@uw_wipac) / X">
            <a:extLst>
              <a:ext uri="{FF2B5EF4-FFF2-40B4-BE49-F238E27FC236}">
                <a16:creationId xmlns:a16="http://schemas.microsoft.com/office/drawing/2014/main" id="{D3DD2CE3-4803-AD87-E49E-38D8B19592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3799" y="196018"/>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UW-Madison Physical Sciences Lab">
            <a:extLst>
              <a:ext uri="{FF2B5EF4-FFF2-40B4-BE49-F238E27FC236}">
                <a16:creationId xmlns:a16="http://schemas.microsoft.com/office/drawing/2014/main" id="{AF218418-5893-D0A3-B5ED-F03D71E956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30823" y="187808"/>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a:extLst>
              <a:ext uri="{FF2B5EF4-FFF2-40B4-BE49-F238E27FC236}">
                <a16:creationId xmlns:a16="http://schemas.microsoft.com/office/drawing/2014/main" id="{A035CA52-4080-39CB-E83A-4CF373A418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6788" y="194074"/>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w-madison-logo-flush-web">
            <a:extLst>
              <a:ext uri="{FF2B5EF4-FFF2-40B4-BE49-F238E27FC236}">
                <a16:creationId xmlns:a16="http://schemas.microsoft.com/office/drawing/2014/main" id="{3F54390E-C40F-2123-EBF4-2BADE8600A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8595" y="187808"/>
            <a:ext cx="2114884" cy="70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016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794" y="410688"/>
            <a:ext cx="1449873" cy="63488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E176FC13-54E9-8D73-110B-DFF9E5EE1321}"/>
              </a:ext>
            </a:extLst>
          </p:cNvPr>
          <p:cNvCxnSpPr/>
          <p:nvPr/>
        </p:nvCxnSpPr>
        <p:spPr>
          <a:xfrm>
            <a:off x="377072" y="1263192"/>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DrillAnimation">
            <a:hlinkClick r:id="" action="ppaction://media"/>
            <a:extLst>
              <a:ext uri="{FF2B5EF4-FFF2-40B4-BE49-F238E27FC236}">
                <a16:creationId xmlns:a16="http://schemas.microsoft.com/office/drawing/2014/main" id="{4161169A-51D9-EDA1-60AD-B9F4860DDD5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86602" y="1476160"/>
            <a:ext cx="8587323" cy="4830369"/>
          </a:xfrm>
          <a:prstGeom prst="rect">
            <a:avLst/>
          </a:prstGeom>
        </p:spPr>
      </p:pic>
      <p:pic>
        <p:nvPicPr>
          <p:cNvPr id="3" name="Picture 6" descr="Wisconsin IceCube Particle Astrophysics Center (@uw_wipac) / X">
            <a:extLst>
              <a:ext uri="{FF2B5EF4-FFF2-40B4-BE49-F238E27FC236}">
                <a16:creationId xmlns:a16="http://schemas.microsoft.com/office/drawing/2014/main" id="{E9A8013A-A71D-6CFE-A437-54687643BC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3799" y="196018"/>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UW-Madison Physical Sciences Lab">
            <a:extLst>
              <a:ext uri="{FF2B5EF4-FFF2-40B4-BE49-F238E27FC236}">
                <a16:creationId xmlns:a16="http://schemas.microsoft.com/office/drawing/2014/main" id="{2C4168A9-0FBA-9E7A-AAE9-CC4C468D6D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30823" y="187808"/>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1793333E-A759-CE1B-73E3-A8E2634FBF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6788" y="194074"/>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uw-madison-logo-flush-web">
            <a:extLst>
              <a:ext uri="{FF2B5EF4-FFF2-40B4-BE49-F238E27FC236}">
                <a16:creationId xmlns:a16="http://schemas.microsoft.com/office/drawing/2014/main" id="{2EFC9D44-5F91-D127-3A37-0301C29D51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8595" y="187808"/>
            <a:ext cx="2114884" cy="70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54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94" y="410688"/>
            <a:ext cx="1449873" cy="63488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E176FC13-54E9-8D73-110B-DFF9E5EE1321}"/>
              </a:ext>
            </a:extLst>
          </p:cNvPr>
          <p:cNvCxnSpPr/>
          <p:nvPr/>
        </p:nvCxnSpPr>
        <p:spPr>
          <a:xfrm>
            <a:off x="377072" y="1263192"/>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6" descr="Wisconsin IceCube Particle Astrophysics Center (@uw_wipac) / X">
            <a:extLst>
              <a:ext uri="{FF2B5EF4-FFF2-40B4-BE49-F238E27FC236}">
                <a16:creationId xmlns:a16="http://schemas.microsoft.com/office/drawing/2014/main" id="{E9A8013A-A71D-6CFE-A437-54687643B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799" y="345190"/>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UW-Madison Physical Sciences Lab">
            <a:extLst>
              <a:ext uri="{FF2B5EF4-FFF2-40B4-BE49-F238E27FC236}">
                <a16:creationId xmlns:a16="http://schemas.microsoft.com/office/drawing/2014/main" id="{2C4168A9-0FBA-9E7A-AAE9-CC4C468D6D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0823" y="336980"/>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1793333E-A759-CE1B-73E3-A8E2634FBF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6788" y="343246"/>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uw-madison-logo-flush-web">
            <a:extLst>
              <a:ext uri="{FF2B5EF4-FFF2-40B4-BE49-F238E27FC236}">
                <a16:creationId xmlns:a16="http://schemas.microsoft.com/office/drawing/2014/main" id="{2EFC9D44-5F91-D127-3A37-0301C29D51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8595" y="336980"/>
            <a:ext cx="2114884" cy="7085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6DDA66B-70EB-FDED-D8D9-4C342B200C60}"/>
              </a:ext>
            </a:extLst>
          </p:cNvPr>
          <p:cNvPicPr>
            <a:picLocks noChangeAspect="1"/>
          </p:cNvPicPr>
          <p:nvPr/>
        </p:nvPicPr>
        <p:blipFill>
          <a:blip r:embed="rId8"/>
          <a:stretch>
            <a:fillRect/>
          </a:stretch>
        </p:blipFill>
        <p:spPr>
          <a:xfrm>
            <a:off x="2110730" y="1532153"/>
            <a:ext cx="7448274" cy="5146231"/>
          </a:xfrm>
          <a:prstGeom prst="rect">
            <a:avLst/>
          </a:prstGeom>
        </p:spPr>
      </p:pic>
    </p:spTree>
    <p:extLst>
      <p:ext uri="{BB962C8B-B14F-4D97-AF65-F5344CB8AC3E}">
        <p14:creationId xmlns:p14="http://schemas.microsoft.com/office/powerpoint/2010/main" val="512948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95" y="410688"/>
            <a:ext cx="1150016" cy="5035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D64F12B-F595-F884-1923-083B7AD80325}"/>
              </a:ext>
            </a:extLst>
          </p:cNvPr>
          <p:cNvPicPr>
            <a:picLocks noChangeAspect="1"/>
          </p:cNvPicPr>
          <p:nvPr/>
        </p:nvPicPr>
        <p:blipFill>
          <a:blip r:embed="rId4"/>
          <a:stretch>
            <a:fillRect/>
          </a:stretch>
        </p:blipFill>
        <p:spPr>
          <a:xfrm>
            <a:off x="3487917" y="4111558"/>
            <a:ext cx="5393080" cy="2543710"/>
          </a:xfrm>
          <a:prstGeom prst="rect">
            <a:avLst/>
          </a:prstGeom>
        </p:spPr>
      </p:pic>
      <p:pic>
        <p:nvPicPr>
          <p:cNvPr id="3074" name="Picture 2" descr="Another successful field season for IceCube Upgrade at the South Pole –  IceCube">
            <a:extLst>
              <a:ext uri="{FF2B5EF4-FFF2-40B4-BE49-F238E27FC236}">
                <a16:creationId xmlns:a16="http://schemas.microsoft.com/office/drawing/2014/main" id="{1A54BB3D-C5CC-0C38-209D-44979409F1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164" b="24176"/>
          <a:stretch/>
        </p:blipFill>
        <p:spPr bwMode="auto">
          <a:xfrm>
            <a:off x="2835667" y="1112232"/>
            <a:ext cx="6905764" cy="2884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Wisconsin IceCube Particle Astrophysics Center (@uw_wipac) / X">
            <a:extLst>
              <a:ext uri="{FF2B5EF4-FFF2-40B4-BE49-F238E27FC236}">
                <a16:creationId xmlns:a16="http://schemas.microsoft.com/office/drawing/2014/main" id="{DBFA142F-51BC-D56A-0E05-8C1C0BC710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3799" y="196018"/>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UW-Madison Physical Sciences Lab">
            <a:extLst>
              <a:ext uri="{FF2B5EF4-FFF2-40B4-BE49-F238E27FC236}">
                <a16:creationId xmlns:a16="http://schemas.microsoft.com/office/drawing/2014/main" id="{886ADC64-70A5-A13D-A5E7-E8DFCD40EB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0823" y="187808"/>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a:extLst>
              <a:ext uri="{FF2B5EF4-FFF2-40B4-BE49-F238E27FC236}">
                <a16:creationId xmlns:a16="http://schemas.microsoft.com/office/drawing/2014/main" id="{DB663AC0-1994-9DEB-D4AF-5775C3D59F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6788" y="194074"/>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uw-madison-logo-flush-web">
            <a:extLst>
              <a:ext uri="{FF2B5EF4-FFF2-40B4-BE49-F238E27FC236}">
                <a16:creationId xmlns:a16="http://schemas.microsoft.com/office/drawing/2014/main" id="{A0AC1104-2D47-A7BF-D873-FC4445AFC1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8595" y="187808"/>
            <a:ext cx="2114884" cy="70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721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95" y="410688"/>
            <a:ext cx="1216004" cy="53247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E176FC13-54E9-8D73-110B-DFF9E5EE1321}"/>
              </a:ext>
            </a:extLst>
          </p:cNvPr>
          <p:cNvCxnSpPr/>
          <p:nvPr/>
        </p:nvCxnSpPr>
        <p:spPr>
          <a:xfrm>
            <a:off x="377072" y="1064428"/>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DC2ABA3-7DFF-CAF7-03B7-8C1723FAFD6D}"/>
              </a:ext>
            </a:extLst>
          </p:cNvPr>
          <p:cNvPicPr>
            <a:picLocks noChangeAspect="1"/>
          </p:cNvPicPr>
          <p:nvPr/>
        </p:nvPicPr>
        <p:blipFill>
          <a:blip r:embed="rId4"/>
          <a:stretch>
            <a:fillRect/>
          </a:stretch>
        </p:blipFill>
        <p:spPr>
          <a:xfrm>
            <a:off x="4542624" y="1740222"/>
            <a:ext cx="7326467" cy="4566307"/>
          </a:xfrm>
          <a:prstGeom prst="rect">
            <a:avLst/>
          </a:prstGeom>
        </p:spPr>
      </p:pic>
      <p:pic>
        <p:nvPicPr>
          <p:cNvPr id="13" name="Picture 12">
            <a:extLst>
              <a:ext uri="{FF2B5EF4-FFF2-40B4-BE49-F238E27FC236}">
                <a16:creationId xmlns:a16="http://schemas.microsoft.com/office/drawing/2014/main" id="{8B1F5CB9-9C28-985D-5315-85A2A12ECE36}"/>
              </a:ext>
            </a:extLst>
          </p:cNvPr>
          <p:cNvPicPr>
            <a:picLocks noChangeAspect="1"/>
          </p:cNvPicPr>
          <p:nvPr/>
        </p:nvPicPr>
        <p:blipFill>
          <a:blip r:embed="rId5"/>
          <a:stretch>
            <a:fillRect/>
          </a:stretch>
        </p:blipFill>
        <p:spPr>
          <a:xfrm>
            <a:off x="806042" y="1185692"/>
            <a:ext cx="4282811" cy="3985605"/>
          </a:xfrm>
          <a:prstGeom prst="rect">
            <a:avLst/>
          </a:prstGeom>
        </p:spPr>
      </p:pic>
      <p:pic>
        <p:nvPicPr>
          <p:cNvPr id="2" name="Picture 1">
            <a:extLst>
              <a:ext uri="{FF2B5EF4-FFF2-40B4-BE49-F238E27FC236}">
                <a16:creationId xmlns:a16="http://schemas.microsoft.com/office/drawing/2014/main" id="{326CBBF1-305C-6A21-7175-E80ABD74BDA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2804" y="3279907"/>
            <a:ext cx="2514920" cy="3353226"/>
          </a:xfrm>
          <a:prstGeom prst="rect">
            <a:avLst/>
          </a:prstGeom>
          <a:noFill/>
          <a:ln>
            <a:noFill/>
          </a:ln>
        </p:spPr>
      </p:pic>
      <p:pic>
        <p:nvPicPr>
          <p:cNvPr id="14" name="Picture 6" descr="Wisconsin IceCube Particle Astrophysics Center (@uw_wipac) / X">
            <a:extLst>
              <a:ext uri="{FF2B5EF4-FFF2-40B4-BE49-F238E27FC236}">
                <a16:creationId xmlns:a16="http://schemas.microsoft.com/office/drawing/2014/main" id="{79F23736-7ABE-129E-8DFE-A10E56C591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3799" y="196018"/>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UW-Madison Physical Sciences Lab">
            <a:extLst>
              <a:ext uri="{FF2B5EF4-FFF2-40B4-BE49-F238E27FC236}">
                <a16:creationId xmlns:a16="http://schemas.microsoft.com/office/drawing/2014/main" id="{265290FB-5021-A9FB-E242-84F3A37ED3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30823" y="187808"/>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a:extLst>
              <a:ext uri="{FF2B5EF4-FFF2-40B4-BE49-F238E27FC236}">
                <a16:creationId xmlns:a16="http://schemas.microsoft.com/office/drawing/2014/main" id="{D6F2DD23-2DE7-5C25-6B01-51BBBD69E6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6788" y="194074"/>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w-madison-logo-flush-web">
            <a:extLst>
              <a:ext uri="{FF2B5EF4-FFF2-40B4-BE49-F238E27FC236}">
                <a16:creationId xmlns:a16="http://schemas.microsoft.com/office/drawing/2014/main" id="{9A455D49-9E91-B0BC-F0CE-BE34AC6D2D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8595" y="187808"/>
            <a:ext cx="2114884" cy="70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540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130" y="420354"/>
            <a:ext cx="1243522" cy="54452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E176FC13-54E9-8D73-110B-DFF9E5EE1321}"/>
              </a:ext>
            </a:extLst>
          </p:cNvPr>
          <p:cNvCxnSpPr/>
          <p:nvPr/>
        </p:nvCxnSpPr>
        <p:spPr>
          <a:xfrm>
            <a:off x="367645" y="1140644"/>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47855DC-1ECB-A2A8-DD0C-3BE311B46080}"/>
              </a:ext>
            </a:extLst>
          </p:cNvPr>
          <p:cNvPicPr>
            <a:picLocks noChangeAspect="1"/>
          </p:cNvPicPr>
          <p:nvPr/>
        </p:nvPicPr>
        <p:blipFill>
          <a:blip r:embed="rId4"/>
          <a:stretch>
            <a:fillRect/>
          </a:stretch>
        </p:blipFill>
        <p:spPr>
          <a:xfrm>
            <a:off x="1939428" y="1316408"/>
            <a:ext cx="7991017" cy="5282351"/>
          </a:xfrm>
          <a:prstGeom prst="rect">
            <a:avLst/>
          </a:prstGeom>
        </p:spPr>
      </p:pic>
      <p:pic>
        <p:nvPicPr>
          <p:cNvPr id="9" name="Picture 6" descr="Wisconsin IceCube Particle Astrophysics Center (@uw_wipac) / X">
            <a:extLst>
              <a:ext uri="{FF2B5EF4-FFF2-40B4-BE49-F238E27FC236}">
                <a16:creationId xmlns:a16="http://schemas.microsoft.com/office/drawing/2014/main" id="{099967B8-4B0C-A93C-8809-361E6C789C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799" y="196018"/>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UW-Madison Physical Sciences Lab">
            <a:extLst>
              <a:ext uri="{FF2B5EF4-FFF2-40B4-BE49-F238E27FC236}">
                <a16:creationId xmlns:a16="http://schemas.microsoft.com/office/drawing/2014/main" id="{FF81F115-02FC-B9B1-BAF2-D15BFB2649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0823" y="187808"/>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4F23AB2-8E9A-FBC4-DFBB-31C5AF8572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6788" y="194074"/>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uw-madison-logo-flush-web">
            <a:extLst>
              <a:ext uri="{FF2B5EF4-FFF2-40B4-BE49-F238E27FC236}">
                <a16:creationId xmlns:a16="http://schemas.microsoft.com/office/drawing/2014/main" id="{8FE31FC6-456F-66EF-5627-DD457C9B91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8595" y="187808"/>
            <a:ext cx="2114884" cy="70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481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95" y="410688"/>
            <a:ext cx="1216004" cy="53247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E176FC13-54E9-8D73-110B-DFF9E5EE1321}"/>
              </a:ext>
            </a:extLst>
          </p:cNvPr>
          <p:cNvCxnSpPr/>
          <p:nvPr/>
        </p:nvCxnSpPr>
        <p:spPr>
          <a:xfrm>
            <a:off x="377072" y="1064428"/>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DDC208-0729-CE8E-EE39-BEADA4E252D9}"/>
              </a:ext>
            </a:extLst>
          </p:cNvPr>
          <p:cNvPicPr>
            <a:picLocks noChangeAspect="1"/>
          </p:cNvPicPr>
          <p:nvPr/>
        </p:nvPicPr>
        <p:blipFill>
          <a:blip r:embed="rId4"/>
          <a:stretch>
            <a:fillRect/>
          </a:stretch>
        </p:blipFill>
        <p:spPr>
          <a:xfrm>
            <a:off x="1993797" y="1108061"/>
            <a:ext cx="7717087" cy="5672305"/>
          </a:xfrm>
          <a:prstGeom prst="rect">
            <a:avLst/>
          </a:prstGeom>
        </p:spPr>
      </p:pic>
      <p:pic>
        <p:nvPicPr>
          <p:cNvPr id="9" name="Picture 6" descr="Wisconsin IceCube Particle Astrophysics Center (@uw_wipac) / X">
            <a:extLst>
              <a:ext uri="{FF2B5EF4-FFF2-40B4-BE49-F238E27FC236}">
                <a16:creationId xmlns:a16="http://schemas.microsoft.com/office/drawing/2014/main" id="{25AE4A80-F5BC-F90A-942F-A5A52B16C9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799" y="196018"/>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UW-Madison Physical Sciences Lab">
            <a:extLst>
              <a:ext uri="{FF2B5EF4-FFF2-40B4-BE49-F238E27FC236}">
                <a16:creationId xmlns:a16="http://schemas.microsoft.com/office/drawing/2014/main" id="{449675F9-D0F3-000B-6653-EE93170FC9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0823" y="187808"/>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DE9AEA4-58F2-BE77-8EF9-346B901050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6788" y="194074"/>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uw-madison-logo-flush-web">
            <a:extLst>
              <a:ext uri="{FF2B5EF4-FFF2-40B4-BE49-F238E27FC236}">
                <a16:creationId xmlns:a16="http://schemas.microsoft.com/office/drawing/2014/main" id="{388A725C-E6B7-602E-F19F-72CEE7510F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8595" y="187808"/>
            <a:ext cx="2114884" cy="70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057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95" y="410688"/>
            <a:ext cx="1216004" cy="53247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E176FC13-54E9-8D73-110B-DFF9E5EE1321}"/>
              </a:ext>
            </a:extLst>
          </p:cNvPr>
          <p:cNvCxnSpPr/>
          <p:nvPr/>
        </p:nvCxnSpPr>
        <p:spPr>
          <a:xfrm>
            <a:off x="377072" y="1064428"/>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B6FD176-87E5-AB3A-AC69-4D61764F65B4}"/>
              </a:ext>
            </a:extLst>
          </p:cNvPr>
          <p:cNvPicPr>
            <a:picLocks noChangeAspect="1"/>
          </p:cNvPicPr>
          <p:nvPr/>
        </p:nvPicPr>
        <p:blipFill>
          <a:blip r:embed="rId4"/>
          <a:stretch>
            <a:fillRect/>
          </a:stretch>
        </p:blipFill>
        <p:spPr>
          <a:xfrm>
            <a:off x="2387257" y="1185692"/>
            <a:ext cx="7137579" cy="5470888"/>
          </a:xfrm>
          <a:prstGeom prst="rect">
            <a:avLst/>
          </a:prstGeom>
        </p:spPr>
      </p:pic>
      <p:pic>
        <p:nvPicPr>
          <p:cNvPr id="11" name="Picture 6" descr="Wisconsin IceCube Particle Astrophysics Center (@uw_wipac) / X">
            <a:extLst>
              <a:ext uri="{FF2B5EF4-FFF2-40B4-BE49-F238E27FC236}">
                <a16:creationId xmlns:a16="http://schemas.microsoft.com/office/drawing/2014/main" id="{3858409B-6966-0A71-C026-D29FD2A1BB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799" y="196018"/>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UW-Madison Physical Sciences Lab">
            <a:extLst>
              <a:ext uri="{FF2B5EF4-FFF2-40B4-BE49-F238E27FC236}">
                <a16:creationId xmlns:a16="http://schemas.microsoft.com/office/drawing/2014/main" id="{D0C25BC8-9DE1-4FA9-1383-431A0A84EC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0823" y="187808"/>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15B1CA4-DAE0-844C-FFA4-7CD96253AA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6788" y="194074"/>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uw-madison-logo-flush-web">
            <a:extLst>
              <a:ext uri="{FF2B5EF4-FFF2-40B4-BE49-F238E27FC236}">
                <a16:creationId xmlns:a16="http://schemas.microsoft.com/office/drawing/2014/main" id="{4B053DCC-506F-E0B5-FD7E-76F63A9478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8595" y="187808"/>
            <a:ext cx="2114884" cy="70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642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94" y="410688"/>
            <a:ext cx="1449873" cy="63488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E176FC13-54E9-8D73-110B-DFF9E5EE1321}"/>
              </a:ext>
            </a:extLst>
          </p:cNvPr>
          <p:cNvCxnSpPr/>
          <p:nvPr/>
        </p:nvCxnSpPr>
        <p:spPr>
          <a:xfrm>
            <a:off x="377072" y="1263192"/>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E571B2B-5B77-D426-DF79-5AFE1BC79FDA}"/>
              </a:ext>
            </a:extLst>
          </p:cNvPr>
          <p:cNvSpPr txBox="1"/>
          <p:nvPr/>
        </p:nvSpPr>
        <p:spPr>
          <a:xfrm>
            <a:off x="561579" y="1476161"/>
            <a:ext cx="1452642" cy="584775"/>
          </a:xfrm>
          <a:prstGeom prst="rect">
            <a:avLst/>
          </a:prstGeom>
          <a:noFill/>
        </p:spPr>
        <p:txBody>
          <a:bodyPr wrap="none" rtlCol="0">
            <a:spAutoFit/>
          </a:bodyPr>
          <a:lstStyle/>
          <a:p>
            <a:r>
              <a:rPr lang="en-US" sz="3200" b="1" dirty="0"/>
              <a:t>Outline</a:t>
            </a:r>
          </a:p>
        </p:txBody>
      </p:sp>
      <p:sp>
        <p:nvSpPr>
          <p:cNvPr id="3" name="TextBox 2">
            <a:extLst>
              <a:ext uri="{FF2B5EF4-FFF2-40B4-BE49-F238E27FC236}">
                <a16:creationId xmlns:a16="http://schemas.microsoft.com/office/drawing/2014/main" id="{637A9924-1AE3-6E53-975C-56D761E22C1B}"/>
              </a:ext>
            </a:extLst>
          </p:cNvPr>
          <p:cNvSpPr txBox="1"/>
          <p:nvPr/>
        </p:nvSpPr>
        <p:spPr>
          <a:xfrm>
            <a:off x="1108330" y="2117341"/>
            <a:ext cx="2527487" cy="584775"/>
          </a:xfrm>
          <a:prstGeom prst="rect">
            <a:avLst/>
          </a:prstGeom>
          <a:noFill/>
        </p:spPr>
        <p:txBody>
          <a:bodyPr wrap="none" rtlCol="0">
            <a:spAutoFit/>
          </a:bodyPr>
          <a:lstStyle/>
          <a:p>
            <a:r>
              <a:rPr lang="en-US" sz="3200" b="1" dirty="0"/>
              <a:t>- Introduction</a:t>
            </a:r>
          </a:p>
        </p:txBody>
      </p:sp>
      <p:sp>
        <p:nvSpPr>
          <p:cNvPr id="9" name="TextBox 8">
            <a:extLst>
              <a:ext uri="{FF2B5EF4-FFF2-40B4-BE49-F238E27FC236}">
                <a16:creationId xmlns:a16="http://schemas.microsoft.com/office/drawing/2014/main" id="{462BDA71-B201-A43A-FA91-C90F94ACBB63}"/>
              </a:ext>
            </a:extLst>
          </p:cNvPr>
          <p:cNvSpPr txBox="1"/>
          <p:nvPr/>
        </p:nvSpPr>
        <p:spPr>
          <a:xfrm>
            <a:off x="1108329" y="2758521"/>
            <a:ext cx="2255554" cy="584775"/>
          </a:xfrm>
          <a:prstGeom prst="rect">
            <a:avLst/>
          </a:prstGeom>
          <a:noFill/>
        </p:spPr>
        <p:txBody>
          <a:bodyPr wrap="none" rtlCol="0">
            <a:spAutoFit/>
          </a:bodyPr>
          <a:lstStyle/>
          <a:p>
            <a:r>
              <a:rPr lang="en-US" sz="3200" b="1" dirty="0"/>
              <a:t>- Equipment</a:t>
            </a:r>
          </a:p>
        </p:txBody>
      </p:sp>
      <p:sp>
        <p:nvSpPr>
          <p:cNvPr id="11" name="TextBox 10">
            <a:extLst>
              <a:ext uri="{FF2B5EF4-FFF2-40B4-BE49-F238E27FC236}">
                <a16:creationId xmlns:a16="http://schemas.microsoft.com/office/drawing/2014/main" id="{2903A3E1-7999-1449-69F8-EBD0CA5ECFFD}"/>
              </a:ext>
            </a:extLst>
          </p:cNvPr>
          <p:cNvSpPr txBox="1"/>
          <p:nvPr/>
        </p:nvSpPr>
        <p:spPr>
          <a:xfrm>
            <a:off x="1108329" y="4113940"/>
            <a:ext cx="4327210" cy="584775"/>
          </a:xfrm>
          <a:prstGeom prst="rect">
            <a:avLst/>
          </a:prstGeom>
          <a:noFill/>
        </p:spPr>
        <p:txBody>
          <a:bodyPr wrap="none" rtlCol="0">
            <a:spAutoFit/>
          </a:bodyPr>
          <a:lstStyle/>
          <a:p>
            <a:r>
              <a:rPr lang="en-US" sz="3200" b="1" dirty="0"/>
              <a:t>- Result and Discussions </a:t>
            </a:r>
          </a:p>
        </p:txBody>
      </p:sp>
      <p:sp>
        <p:nvSpPr>
          <p:cNvPr id="13" name="TextBox 12">
            <a:extLst>
              <a:ext uri="{FF2B5EF4-FFF2-40B4-BE49-F238E27FC236}">
                <a16:creationId xmlns:a16="http://schemas.microsoft.com/office/drawing/2014/main" id="{5179E9E4-0A39-B3A9-2F1A-3F9BDCAF4469}"/>
              </a:ext>
            </a:extLst>
          </p:cNvPr>
          <p:cNvSpPr txBox="1"/>
          <p:nvPr/>
        </p:nvSpPr>
        <p:spPr>
          <a:xfrm>
            <a:off x="1147191" y="4797064"/>
            <a:ext cx="2258952" cy="584775"/>
          </a:xfrm>
          <a:prstGeom prst="rect">
            <a:avLst/>
          </a:prstGeom>
          <a:noFill/>
        </p:spPr>
        <p:txBody>
          <a:bodyPr wrap="none" rtlCol="0">
            <a:spAutoFit/>
          </a:bodyPr>
          <a:lstStyle/>
          <a:p>
            <a:r>
              <a:rPr lang="en-US" sz="3200" b="1" dirty="0"/>
              <a:t>- Conclusion</a:t>
            </a:r>
          </a:p>
        </p:txBody>
      </p:sp>
      <p:sp>
        <p:nvSpPr>
          <p:cNvPr id="15" name="TextBox 14">
            <a:extLst>
              <a:ext uri="{FF2B5EF4-FFF2-40B4-BE49-F238E27FC236}">
                <a16:creationId xmlns:a16="http://schemas.microsoft.com/office/drawing/2014/main" id="{2BC09842-AD63-C0A1-D89E-8D07D7EC8C95}"/>
              </a:ext>
            </a:extLst>
          </p:cNvPr>
          <p:cNvSpPr txBox="1"/>
          <p:nvPr/>
        </p:nvSpPr>
        <p:spPr>
          <a:xfrm>
            <a:off x="1108329" y="3456106"/>
            <a:ext cx="6094428" cy="584775"/>
          </a:xfrm>
          <a:prstGeom prst="rect">
            <a:avLst/>
          </a:prstGeom>
          <a:noFill/>
        </p:spPr>
        <p:txBody>
          <a:bodyPr wrap="square">
            <a:spAutoFit/>
          </a:bodyPr>
          <a:lstStyle/>
          <a:p>
            <a:r>
              <a:rPr lang="en-US" sz="3200" b="1" dirty="0"/>
              <a:t>- Theory Application </a:t>
            </a:r>
          </a:p>
        </p:txBody>
      </p:sp>
      <p:pic>
        <p:nvPicPr>
          <p:cNvPr id="16" name="Picture 6" descr="Wisconsin IceCube Particle Astrophysics Center (@uw_wipac) / X">
            <a:extLst>
              <a:ext uri="{FF2B5EF4-FFF2-40B4-BE49-F238E27FC236}">
                <a16:creationId xmlns:a16="http://schemas.microsoft.com/office/drawing/2014/main" id="{6930A109-4304-0E91-DD75-CB4319C8A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799" y="345190"/>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UW-Madison Physical Sciences Lab">
            <a:extLst>
              <a:ext uri="{FF2B5EF4-FFF2-40B4-BE49-F238E27FC236}">
                <a16:creationId xmlns:a16="http://schemas.microsoft.com/office/drawing/2014/main" id="{67700AA7-716C-B593-E954-9A1F0DB78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0823" y="336980"/>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a:extLst>
              <a:ext uri="{FF2B5EF4-FFF2-40B4-BE49-F238E27FC236}">
                <a16:creationId xmlns:a16="http://schemas.microsoft.com/office/drawing/2014/main" id="{6FF3DF66-A389-7636-0AD9-5B2A292D54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6788" y="343246"/>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uw-madison-logo-flush-web">
            <a:extLst>
              <a:ext uri="{FF2B5EF4-FFF2-40B4-BE49-F238E27FC236}">
                <a16:creationId xmlns:a16="http://schemas.microsoft.com/office/drawing/2014/main" id="{552BCE8B-A565-5512-6473-ABCEAD6185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8595" y="336980"/>
            <a:ext cx="2114884" cy="7085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E1BA23BE-6A36-963E-65F7-401504ACFB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69" t="23939" r="16179"/>
          <a:stretch/>
        </p:blipFill>
        <p:spPr bwMode="auto">
          <a:xfrm rot="5400000">
            <a:off x="9886932" y="1785804"/>
            <a:ext cx="2155297" cy="1783384"/>
          </a:xfrm>
          <a:prstGeom prst="rect">
            <a:avLst/>
          </a:prstGeom>
          <a:noFill/>
          <a:ln>
            <a:solidFill>
              <a:schemeClr val="tx1"/>
            </a:solidFill>
          </a:ln>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6708E508-28A2-30D0-2789-0A9DD69039F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773" t="13561" r="14103" b="7586"/>
          <a:stretch/>
        </p:blipFill>
        <p:spPr bwMode="auto">
          <a:xfrm rot="5400000">
            <a:off x="5747699" y="2115786"/>
            <a:ext cx="4625934" cy="3594055"/>
          </a:xfrm>
          <a:prstGeom prst="rect">
            <a:avLst/>
          </a:prstGeom>
          <a:noFill/>
          <a:ln>
            <a:solidFill>
              <a:schemeClr val="tx1"/>
            </a:solid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D8846387-4514-2C1B-2CC5-E2D86773DC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51933" y="3953116"/>
            <a:ext cx="1704340" cy="2272665"/>
          </a:xfrm>
          <a:prstGeom prst="rect">
            <a:avLst/>
          </a:prstGeom>
          <a:ln>
            <a:solidFill>
              <a:schemeClr val="tx1"/>
            </a:solidFill>
          </a:ln>
        </p:spPr>
      </p:pic>
    </p:spTree>
    <p:extLst>
      <p:ext uri="{BB962C8B-B14F-4D97-AF65-F5344CB8AC3E}">
        <p14:creationId xmlns:p14="http://schemas.microsoft.com/office/powerpoint/2010/main" val="3438543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95" y="410688"/>
            <a:ext cx="1216004" cy="53247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E176FC13-54E9-8D73-110B-DFF9E5EE1321}"/>
              </a:ext>
            </a:extLst>
          </p:cNvPr>
          <p:cNvCxnSpPr/>
          <p:nvPr/>
        </p:nvCxnSpPr>
        <p:spPr>
          <a:xfrm>
            <a:off x="377072" y="1064428"/>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C6D1352-B8C7-0F43-8205-6A145433C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913" y="2847667"/>
            <a:ext cx="3380353" cy="2535265"/>
          </a:xfrm>
          <a:prstGeom prst="rect">
            <a:avLst/>
          </a:prstGeom>
        </p:spPr>
      </p:pic>
      <p:pic>
        <p:nvPicPr>
          <p:cNvPr id="11" name="Picture 10">
            <a:extLst>
              <a:ext uri="{FF2B5EF4-FFF2-40B4-BE49-F238E27FC236}">
                <a16:creationId xmlns:a16="http://schemas.microsoft.com/office/drawing/2014/main" id="{239FBB99-C975-BAF5-8AFC-869232172B8B}"/>
              </a:ext>
            </a:extLst>
          </p:cNvPr>
          <p:cNvPicPr>
            <a:picLocks noChangeAspect="1"/>
          </p:cNvPicPr>
          <p:nvPr/>
        </p:nvPicPr>
        <p:blipFill rotWithShape="1">
          <a:blip r:embed="rId5">
            <a:extLst>
              <a:ext uri="{28A0092B-C50C-407E-A947-70E740481C1C}">
                <a14:useLocalDpi xmlns:a14="http://schemas.microsoft.com/office/drawing/2010/main" val="0"/>
              </a:ext>
            </a:extLst>
          </a:blip>
          <a:srcRect l="14470" t="29533" r="30206" b="11399"/>
          <a:stretch/>
        </p:blipFill>
        <p:spPr bwMode="auto">
          <a:xfrm>
            <a:off x="9515700" y="2847668"/>
            <a:ext cx="1768185" cy="2516930"/>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C5498A11-C890-17ED-6294-205D44258D7E}"/>
              </a:ext>
            </a:extLst>
          </p:cNvPr>
          <p:cNvPicPr>
            <a:picLocks noChangeAspect="1"/>
          </p:cNvPicPr>
          <p:nvPr/>
        </p:nvPicPr>
        <p:blipFill rotWithShape="1">
          <a:blip r:embed="rId6"/>
          <a:srcRect l="12034" t="4914" r="12127" b="25700"/>
          <a:stretch/>
        </p:blipFill>
        <p:spPr>
          <a:xfrm>
            <a:off x="500087" y="1761095"/>
            <a:ext cx="4411704" cy="3828999"/>
          </a:xfrm>
          <a:prstGeom prst="rect">
            <a:avLst/>
          </a:prstGeom>
        </p:spPr>
      </p:pic>
      <p:pic>
        <p:nvPicPr>
          <p:cNvPr id="13" name="Picture 6" descr="Wisconsin IceCube Particle Astrophysics Center (@uw_wipac) / X">
            <a:extLst>
              <a:ext uri="{FF2B5EF4-FFF2-40B4-BE49-F238E27FC236}">
                <a16:creationId xmlns:a16="http://schemas.microsoft.com/office/drawing/2014/main" id="{EAB9538C-5A6C-4318-9520-3A147068BC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3799" y="196018"/>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UW-Madison Physical Sciences Lab">
            <a:extLst>
              <a:ext uri="{FF2B5EF4-FFF2-40B4-BE49-F238E27FC236}">
                <a16:creationId xmlns:a16="http://schemas.microsoft.com/office/drawing/2014/main" id="{979DB011-9EAE-E601-9EAA-533251B808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30823" y="187808"/>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a:extLst>
              <a:ext uri="{FF2B5EF4-FFF2-40B4-BE49-F238E27FC236}">
                <a16:creationId xmlns:a16="http://schemas.microsoft.com/office/drawing/2014/main" id="{F5C5E967-72E3-C671-FC28-4BBE32980A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6788" y="194074"/>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uw-madison-logo-flush-web">
            <a:extLst>
              <a:ext uri="{FF2B5EF4-FFF2-40B4-BE49-F238E27FC236}">
                <a16:creationId xmlns:a16="http://schemas.microsoft.com/office/drawing/2014/main" id="{F378671E-64B7-053B-6C6E-7322D63780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8595" y="187808"/>
            <a:ext cx="2114884" cy="70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1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95" y="410688"/>
            <a:ext cx="1216004" cy="53247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E176FC13-54E9-8D73-110B-DFF9E5EE1321}"/>
              </a:ext>
            </a:extLst>
          </p:cNvPr>
          <p:cNvCxnSpPr/>
          <p:nvPr/>
        </p:nvCxnSpPr>
        <p:spPr>
          <a:xfrm>
            <a:off x="377072" y="1064428"/>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B3E523C-4FB2-B1A9-E1D3-BF4EC4109478}"/>
              </a:ext>
            </a:extLst>
          </p:cNvPr>
          <p:cNvSpPr txBox="1"/>
          <p:nvPr/>
        </p:nvSpPr>
        <p:spPr>
          <a:xfrm>
            <a:off x="417725" y="1382838"/>
            <a:ext cx="1576072" cy="461665"/>
          </a:xfrm>
          <a:prstGeom prst="rect">
            <a:avLst/>
          </a:prstGeom>
          <a:noFill/>
        </p:spPr>
        <p:txBody>
          <a:bodyPr wrap="none" rtlCol="0">
            <a:spAutoFit/>
          </a:bodyPr>
          <a:lstStyle/>
          <a:p>
            <a:r>
              <a:rPr lang="en-US" sz="2400" b="1" dirty="0"/>
              <a:t>Conclusion</a:t>
            </a:r>
          </a:p>
        </p:txBody>
      </p:sp>
      <p:sp>
        <p:nvSpPr>
          <p:cNvPr id="11" name="TextBox 10">
            <a:extLst>
              <a:ext uri="{FF2B5EF4-FFF2-40B4-BE49-F238E27FC236}">
                <a16:creationId xmlns:a16="http://schemas.microsoft.com/office/drawing/2014/main" id="{DD2A3E23-BAED-2F7F-E3AD-3538005C195B}"/>
              </a:ext>
            </a:extLst>
          </p:cNvPr>
          <p:cNvSpPr txBox="1"/>
          <p:nvPr/>
        </p:nvSpPr>
        <p:spPr>
          <a:xfrm>
            <a:off x="517994" y="2012083"/>
            <a:ext cx="11080088" cy="4247317"/>
          </a:xfrm>
          <a:prstGeom prst="rect">
            <a:avLst/>
          </a:prstGeom>
          <a:noFill/>
        </p:spPr>
        <p:txBody>
          <a:bodyPr wrap="square">
            <a:spAutoFit/>
          </a:bodyPr>
          <a:lstStyle/>
          <a:p>
            <a:r>
              <a:rPr lang="en-US" dirty="0"/>
              <a:t>Ice drilling in the </a:t>
            </a:r>
            <a:r>
              <a:rPr lang="en-US" dirty="0" err="1"/>
              <a:t>IceCube</a:t>
            </a:r>
            <a:r>
              <a:rPr lang="en-US" dirty="0"/>
              <a:t> Upgrade Project is a challenging process.</a:t>
            </a:r>
            <a:br>
              <a:rPr lang="en-US" dirty="0"/>
            </a:br>
            <a:r>
              <a:rPr lang="en-US" dirty="0"/>
              <a:t>It requires balancing between load and depth to prevent tilting of the drill head.</a:t>
            </a:r>
          </a:p>
          <a:p>
            <a:endParaRPr lang="en-US" dirty="0"/>
          </a:p>
          <a:p>
            <a:r>
              <a:rPr lang="en-US" dirty="0"/>
              <a:t>Controlling key factors :</a:t>
            </a:r>
          </a:p>
          <a:p>
            <a:endParaRPr lang="en-US" dirty="0"/>
          </a:p>
          <a:p>
            <a:pPr lvl="1">
              <a:buFont typeface="Arial" panose="020B0604020202020204" pitchFamily="34" charset="0"/>
              <a:buChar char="•"/>
            </a:pPr>
            <a:r>
              <a:rPr lang="en-US" dirty="0"/>
              <a:t>The load applied during drilling,</a:t>
            </a:r>
          </a:p>
          <a:p>
            <a:pPr lvl="1">
              <a:buFont typeface="Arial" panose="020B0604020202020204" pitchFamily="34" charset="0"/>
              <a:buChar char="•"/>
            </a:pPr>
            <a:r>
              <a:rPr lang="en-US" dirty="0"/>
              <a:t>The vertical speed, and</a:t>
            </a:r>
          </a:p>
          <a:p>
            <a:pPr lvl="1">
              <a:buFont typeface="Arial" panose="020B0604020202020204" pitchFamily="34" charset="0"/>
              <a:buChar char="•"/>
            </a:pPr>
            <a:r>
              <a:rPr lang="en-US" dirty="0"/>
              <a:t>The temperature of the drill head</a:t>
            </a:r>
          </a:p>
          <a:p>
            <a:pPr>
              <a:buFont typeface="Arial" panose="020B0604020202020204" pitchFamily="34" charset="0"/>
              <a:buChar char="•"/>
            </a:pPr>
            <a:endParaRPr lang="en-US" dirty="0"/>
          </a:p>
          <a:p>
            <a:r>
              <a:rPr lang="en-US" dirty="0"/>
              <a:t>is essential for efficiency and safety in drilling. </a:t>
            </a:r>
          </a:p>
          <a:p>
            <a:endParaRPr lang="en-US" dirty="0"/>
          </a:p>
          <a:p>
            <a:r>
              <a:rPr lang="en-US" dirty="0"/>
              <a:t>The study results indicate that the tensile load of the drill head is related to the drilling depth. The movement speed of the drill head still depends largely on the experience of field engineers.</a:t>
            </a:r>
          </a:p>
          <a:p>
            <a:r>
              <a:rPr lang="en-US" dirty="0"/>
              <a:t>In the future, Artificial Intelligence (AI) systems can be applied to accurately and efficiently control and adjust various parameters.</a:t>
            </a:r>
          </a:p>
        </p:txBody>
      </p:sp>
      <p:pic>
        <p:nvPicPr>
          <p:cNvPr id="12" name="Picture 6" descr="Wisconsin IceCube Particle Astrophysics Center (@uw_wipac) / X">
            <a:extLst>
              <a:ext uri="{FF2B5EF4-FFF2-40B4-BE49-F238E27FC236}">
                <a16:creationId xmlns:a16="http://schemas.microsoft.com/office/drawing/2014/main" id="{228D53FA-45A7-134A-5D79-91F874760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799" y="206172"/>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UW-Madison Physical Sciences Lab">
            <a:extLst>
              <a:ext uri="{FF2B5EF4-FFF2-40B4-BE49-F238E27FC236}">
                <a16:creationId xmlns:a16="http://schemas.microsoft.com/office/drawing/2014/main" id="{FF380EE8-4534-C7EC-FEEB-C5D691306E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0823" y="197962"/>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a:extLst>
              <a:ext uri="{FF2B5EF4-FFF2-40B4-BE49-F238E27FC236}">
                <a16:creationId xmlns:a16="http://schemas.microsoft.com/office/drawing/2014/main" id="{B4C3B525-2A2D-A8F7-A8DC-DA82539715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6788" y="204228"/>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uw-madison-logo-flush-web">
            <a:extLst>
              <a:ext uri="{FF2B5EF4-FFF2-40B4-BE49-F238E27FC236}">
                <a16:creationId xmlns:a16="http://schemas.microsoft.com/office/drawing/2014/main" id="{88F4860B-C6F9-F3EB-9181-22CBE040D2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8595" y="197962"/>
            <a:ext cx="2114884" cy="70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941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96830A-99FA-A865-0A25-1EAC380FCCF4}"/>
              </a:ext>
            </a:extLst>
          </p:cNvPr>
          <p:cNvPicPr>
            <a:picLocks noChangeAspect="1"/>
          </p:cNvPicPr>
          <p:nvPr/>
        </p:nvPicPr>
        <p:blipFill>
          <a:blip r:embed="rId2"/>
          <a:stretch>
            <a:fillRect/>
          </a:stretch>
        </p:blipFill>
        <p:spPr>
          <a:xfrm>
            <a:off x="588610" y="1974244"/>
            <a:ext cx="9961458" cy="4580376"/>
          </a:xfrm>
          <a:prstGeom prst="rect">
            <a:avLst/>
          </a:prstGeom>
        </p:spPr>
      </p:pic>
      <p:pic>
        <p:nvPicPr>
          <p:cNvPr id="13" name="Picture 12">
            <a:extLst>
              <a:ext uri="{FF2B5EF4-FFF2-40B4-BE49-F238E27FC236}">
                <a16:creationId xmlns:a16="http://schemas.microsoft.com/office/drawing/2014/main" id="{79D9B60D-C55F-96B3-84C9-FDC1565318DD}"/>
              </a:ext>
            </a:extLst>
          </p:cNvPr>
          <p:cNvPicPr>
            <a:picLocks noChangeAspect="1"/>
          </p:cNvPicPr>
          <p:nvPr/>
        </p:nvPicPr>
        <p:blipFill>
          <a:blip r:embed="rId3"/>
          <a:stretch>
            <a:fillRect/>
          </a:stretch>
        </p:blipFill>
        <p:spPr>
          <a:xfrm>
            <a:off x="7176194" y="1764471"/>
            <a:ext cx="4711005" cy="2895600"/>
          </a:xfrm>
          <a:prstGeom prst="rect">
            <a:avLst/>
          </a:prstGeom>
        </p:spPr>
      </p:pic>
      <p:sp>
        <p:nvSpPr>
          <p:cNvPr id="2" name="Rectangle 1">
            <a:extLst>
              <a:ext uri="{FF2B5EF4-FFF2-40B4-BE49-F238E27FC236}">
                <a16:creationId xmlns:a16="http://schemas.microsoft.com/office/drawing/2014/main" id="{DD32C1B8-C8E5-BDF0-422F-CD7AFF4CDD4E}"/>
              </a:ext>
            </a:extLst>
          </p:cNvPr>
          <p:cNvSpPr/>
          <p:nvPr/>
        </p:nvSpPr>
        <p:spPr>
          <a:xfrm>
            <a:off x="7173057" y="4660071"/>
            <a:ext cx="3011450" cy="172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Logo – The Information Technology Foundation under the ...">
            <a:extLst>
              <a:ext uri="{FF2B5EF4-FFF2-40B4-BE49-F238E27FC236}">
                <a16:creationId xmlns:a16="http://schemas.microsoft.com/office/drawing/2014/main" id="{0A18B333-0D3F-D2D0-D239-EBACF3087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สถาบันวิจัยพหุศาสตร์ มหาวิทยาลัยเชียงใหม่">
            <a:extLst>
              <a:ext uri="{FF2B5EF4-FFF2-40B4-BE49-F238E27FC236}">
                <a16:creationId xmlns:a16="http://schemas.microsoft.com/office/drawing/2014/main" id="{FC21E311-9CD7-34A4-DB1E-AC02A5897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794" y="410688"/>
            <a:ext cx="1449873" cy="63488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C5680DBB-C7FC-776B-5958-3E3DE6554B98}"/>
              </a:ext>
            </a:extLst>
          </p:cNvPr>
          <p:cNvCxnSpPr/>
          <p:nvPr/>
        </p:nvCxnSpPr>
        <p:spPr>
          <a:xfrm>
            <a:off x="377072" y="1263192"/>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6" descr="Wisconsin IceCube Particle Astrophysics Center (@uw_wipac) / X">
            <a:extLst>
              <a:ext uri="{FF2B5EF4-FFF2-40B4-BE49-F238E27FC236}">
                <a16:creationId xmlns:a16="http://schemas.microsoft.com/office/drawing/2014/main" id="{E40F92AA-FC0D-43B4-7C14-E5FD35CDAD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3799" y="353036"/>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UW-Madison Physical Sciences Lab">
            <a:extLst>
              <a:ext uri="{FF2B5EF4-FFF2-40B4-BE49-F238E27FC236}">
                <a16:creationId xmlns:a16="http://schemas.microsoft.com/office/drawing/2014/main" id="{AF77D0EA-FA41-5FB3-4F55-D6D6B11130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0823" y="344826"/>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a:extLst>
              <a:ext uri="{FF2B5EF4-FFF2-40B4-BE49-F238E27FC236}">
                <a16:creationId xmlns:a16="http://schemas.microsoft.com/office/drawing/2014/main" id="{9FCE6591-B6F8-9816-E89F-B89EB0A480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6788" y="351092"/>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uw-madison-logo-flush-web">
            <a:extLst>
              <a:ext uri="{FF2B5EF4-FFF2-40B4-BE49-F238E27FC236}">
                <a16:creationId xmlns:a16="http://schemas.microsoft.com/office/drawing/2014/main" id="{CFFE475D-723D-F406-CE5F-641D250766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8595" y="344826"/>
            <a:ext cx="2114884" cy="70859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7FF144E-5405-E52C-18B9-8E072A290C9F}"/>
              </a:ext>
            </a:extLst>
          </p:cNvPr>
          <p:cNvSpPr txBox="1"/>
          <p:nvPr/>
        </p:nvSpPr>
        <p:spPr>
          <a:xfrm>
            <a:off x="304801" y="1387886"/>
            <a:ext cx="6094428" cy="461665"/>
          </a:xfrm>
          <a:prstGeom prst="rect">
            <a:avLst/>
          </a:prstGeom>
          <a:noFill/>
        </p:spPr>
        <p:txBody>
          <a:bodyPr wrap="square">
            <a:spAutoFit/>
          </a:bodyPr>
          <a:lstStyle/>
          <a:p>
            <a:r>
              <a:rPr lang="en-US" sz="2400" b="1" dirty="0"/>
              <a:t>Introduction</a:t>
            </a:r>
            <a:endParaRPr lang="en-US" sz="2400" dirty="0"/>
          </a:p>
        </p:txBody>
      </p:sp>
    </p:spTree>
    <p:extLst>
      <p:ext uri="{BB962C8B-B14F-4D97-AF65-F5344CB8AC3E}">
        <p14:creationId xmlns:p14="http://schemas.microsoft.com/office/powerpoint/2010/main" val="3027277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94" y="410688"/>
            <a:ext cx="1449873" cy="63488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E176FC13-54E9-8D73-110B-DFF9E5EE1321}"/>
              </a:ext>
            </a:extLst>
          </p:cNvPr>
          <p:cNvCxnSpPr/>
          <p:nvPr/>
        </p:nvCxnSpPr>
        <p:spPr>
          <a:xfrm>
            <a:off x="377072" y="1263192"/>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341F2E3-A788-6EE3-1816-6864A115CCD4}"/>
              </a:ext>
            </a:extLst>
          </p:cNvPr>
          <p:cNvPicPr>
            <a:picLocks noChangeAspect="1"/>
          </p:cNvPicPr>
          <p:nvPr/>
        </p:nvPicPr>
        <p:blipFill>
          <a:blip r:embed="rId4"/>
          <a:stretch>
            <a:fillRect/>
          </a:stretch>
        </p:blipFill>
        <p:spPr>
          <a:xfrm>
            <a:off x="1108330" y="1528748"/>
            <a:ext cx="10320395" cy="5075297"/>
          </a:xfrm>
          <a:prstGeom prst="rect">
            <a:avLst/>
          </a:prstGeom>
          <a:ln>
            <a:solidFill>
              <a:schemeClr val="tx1"/>
            </a:solidFill>
          </a:ln>
        </p:spPr>
      </p:pic>
      <p:pic>
        <p:nvPicPr>
          <p:cNvPr id="3" name="Picture 6" descr="Wisconsin IceCube Particle Astrophysics Center (@uw_wipac) / X">
            <a:extLst>
              <a:ext uri="{FF2B5EF4-FFF2-40B4-BE49-F238E27FC236}">
                <a16:creationId xmlns:a16="http://schemas.microsoft.com/office/drawing/2014/main" id="{08F60EEC-9AD7-F274-57AA-B73859A6C2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799" y="353036"/>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UW-Madison Physical Sciences Lab">
            <a:extLst>
              <a:ext uri="{FF2B5EF4-FFF2-40B4-BE49-F238E27FC236}">
                <a16:creationId xmlns:a16="http://schemas.microsoft.com/office/drawing/2014/main" id="{D8277EF1-7AB1-B3CA-D4D2-DF19AF9A56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0823" y="344826"/>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FEBA9570-51CD-CD85-2035-7A5083F9E6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6788" y="351092"/>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uw-madison-logo-flush-web">
            <a:extLst>
              <a:ext uri="{FF2B5EF4-FFF2-40B4-BE49-F238E27FC236}">
                <a16:creationId xmlns:a16="http://schemas.microsoft.com/office/drawing/2014/main" id="{A382AA48-A3F2-8D3C-F25C-FD2AA70A55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8595" y="344826"/>
            <a:ext cx="2114884" cy="70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748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94" y="410688"/>
            <a:ext cx="1449873" cy="63488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E176FC13-54E9-8D73-110B-DFF9E5EE1321}"/>
              </a:ext>
            </a:extLst>
          </p:cNvPr>
          <p:cNvCxnSpPr/>
          <p:nvPr/>
        </p:nvCxnSpPr>
        <p:spPr>
          <a:xfrm>
            <a:off x="377072" y="1263192"/>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1CCEFDF-7B27-BFA7-E9A1-BE3015F31B2F}"/>
              </a:ext>
            </a:extLst>
          </p:cNvPr>
          <p:cNvPicPr>
            <a:picLocks noChangeAspect="1"/>
          </p:cNvPicPr>
          <p:nvPr/>
        </p:nvPicPr>
        <p:blipFill rotWithShape="1">
          <a:blip r:embed="rId4"/>
          <a:srcRect l="705" t="2495" r="1217"/>
          <a:stretch/>
        </p:blipFill>
        <p:spPr bwMode="auto">
          <a:xfrm>
            <a:off x="1028788" y="1528746"/>
            <a:ext cx="9815578" cy="4763861"/>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3" name="Picture 6" descr="Wisconsin IceCube Particle Astrophysics Center (@uw_wipac) / X">
            <a:extLst>
              <a:ext uri="{FF2B5EF4-FFF2-40B4-BE49-F238E27FC236}">
                <a16:creationId xmlns:a16="http://schemas.microsoft.com/office/drawing/2014/main" id="{22F5513E-A1E7-BC4D-949C-775B471236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799" y="353036"/>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UW-Madison Physical Sciences Lab">
            <a:extLst>
              <a:ext uri="{FF2B5EF4-FFF2-40B4-BE49-F238E27FC236}">
                <a16:creationId xmlns:a16="http://schemas.microsoft.com/office/drawing/2014/main" id="{F6D7290A-2344-7E85-A79E-829D6878F0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0823" y="344826"/>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89961B95-B12E-076A-65A2-90ECBDC271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6788" y="351092"/>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uw-madison-logo-flush-web">
            <a:extLst>
              <a:ext uri="{FF2B5EF4-FFF2-40B4-BE49-F238E27FC236}">
                <a16:creationId xmlns:a16="http://schemas.microsoft.com/office/drawing/2014/main" id="{8B52A957-EBBF-A95B-C74A-AF67ADC108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8595" y="344826"/>
            <a:ext cx="2114884" cy="70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786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94" y="410688"/>
            <a:ext cx="1449873" cy="63488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E176FC13-54E9-8D73-110B-DFF9E5EE1321}"/>
              </a:ext>
            </a:extLst>
          </p:cNvPr>
          <p:cNvCxnSpPr/>
          <p:nvPr/>
        </p:nvCxnSpPr>
        <p:spPr>
          <a:xfrm>
            <a:off x="377072" y="1263192"/>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9321497-7980-AFFA-9970-BA01B3ACAD63}"/>
              </a:ext>
            </a:extLst>
          </p:cNvPr>
          <p:cNvPicPr>
            <a:picLocks noChangeAspect="1"/>
          </p:cNvPicPr>
          <p:nvPr/>
        </p:nvPicPr>
        <p:blipFill>
          <a:blip r:embed="rId4"/>
          <a:stretch>
            <a:fillRect/>
          </a:stretch>
        </p:blipFill>
        <p:spPr>
          <a:xfrm>
            <a:off x="1108330" y="1528745"/>
            <a:ext cx="9937944" cy="5075298"/>
          </a:xfrm>
          <a:prstGeom prst="rect">
            <a:avLst/>
          </a:prstGeom>
        </p:spPr>
      </p:pic>
      <p:sp>
        <p:nvSpPr>
          <p:cNvPr id="9" name="TextBox 8">
            <a:extLst>
              <a:ext uri="{FF2B5EF4-FFF2-40B4-BE49-F238E27FC236}">
                <a16:creationId xmlns:a16="http://schemas.microsoft.com/office/drawing/2014/main" id="{1F4D3197-0825-0B7C-09D1-E25339BCE29C}"/>
              </a:ext>
            </a:extLst>
          </p:cNvPr>
          <p:cNvSpPr txBox="1"/>
          <p:nvPr/>
        </p:nvSpPr>
        <p:spPr>
          <a:xfrm>
            <a:off x="4916788" y="3357828"/>
            <a:ext cx="418704" cy="369332"/>
          </a:xfrm>
          <a:prstGeom prst="rect">
            <a:avLst/>
          </a:prstGeom>
          <a:noFill/>
        </p:spPr>
        <p:txBody>
          <a:bodyPr wrap="none" rtlCol="0">
            <a:spAutoFit/>
          </a:bodyPr>
          <a:lstStyle/>
          <a:p>
            <a:r>
              <a:rPr lang="en-US" b="1" dirty="0">
                <a:solidFill>
                  <a:srgbClr val="FF0000"/>
                </a:solidFill>
              </a:rPr>
              <a:t>89</a:t>
            </a:r>
          </a:p>
        </p:txBody>
      </p:sp>
      <p:sp>
        <p:nvSpPr>
          <p:cNvPr id="11" name="TextBox 10">
            <a:extLst>
              <a:ext uri="{FF2B5EF4-FFF2-40B4-BE49-F238E27FC236}">
                <a16:creationId xmlns:a16="http://schemas.microsoft.com/office/drawing/2014/main" id="{E4EAD8F1-EE06-0537-0A02-23B65BE2B5E1}"/>
              </a:ext>
            </a:extLst>
          </p:cNvPr>
          <p:cNvSpPr txBox="1"/>
          <p:nvPr/>
        </p:nvSpPr>
        <p:spPr>
          <a:xfrm>
            <a:off x="4578481" y="2450268"/>
            <a:ext cx="418704" cy="369332"/>
          </a:xfrm>
          <a:prstGeom prst="rect">
            <a:avLst/>
          </a:prstGeom>
          <a:noFill/>
        </p:spPr>
        <p:txBody>
          <a:bodyPr wrap="none" rtlCol="0">
            <a:spAutoFit/>
          </a:bodyPr>
          <a:lstStyle/>
          <a:p>
            <a:r>
              <a:rPr lang="en-US" b="1" dirty="0">
                <a:solidFill>
                  <a:srgbClr val="FF0000"/>
                </a:solidFill>
              </a:rPr>
              <a:t>88</a:t>
            </a:r>
          </a:p>
        </p:txBody>
      </p:sp>
      <p:sp>
        <p:nvSpPr>
          <p:cNvPr id="13" name="TextBox 12">
            <a:extLst>
              <a:ext uri="{FF2B5EF4-FFF2-40B4-BE49-F238E27FC236}">
                <a16:creationId xmlns:a16="http://schemas.microsoft.com/office/drawing/2014/main" id="{E6D81538-AE9F-B05B-BB9F-39669436B050}"/>
              </a:ext>
            </a:extLst>
          </p:cNvPr>
          <p:cNvSpPr txBox="1"/>
          <p:nvPr/>
        </p:nvSpPr>
        <p:spPr>
          <a:xfrm>
            <a:off x="5932138" y="2576843"/>
            <a:ext cx="418704" cy="369332"/>
          </a:xfrm>
          <a:prstGeom prst="rect">
            <a:avLst/>
          </a:prstGeom>
          <a:noFill/>
        </p:spPr>
        <p:txBody>
          <a:bodyPr wrap="none" rtlCol="0">
            <a:spAutoFit/>
          </a:bodyPr>
          <a:lstStyle/>
          <a:p>
            <a:r>
              <a:rPr lang="en-US" b="1" dirty="0">
                <a:solidFill>
                  <a:srgbClr val="FF0000"/>
                </a:solidFill>
              </a:rPr>
              <a:t>90</a:t>
            </a:r>
          </a:p>
        </p:txBody>
      </p:sp>
      <p:sp>
        <p:nvSpPr>
          <p:cNvPr id="14" name="TextBox 13">
            <a:extLst>
              <a:ext uri="{FF2B5EF4-FFF2-40B4-BE49-F238E27FC236}">
                <a16:creationId xmlns:a16="http://schemas.microsoft.com/office/drawing/2014/main" id="{578FCF14-C042-B622-6142-1340C745FAE4}"/>
              </a:ext>
            </a:extLst>
          </p:cNvPr>
          <p:cNvSpPr txBox="1"/>
          <p:nvPr/>
        </p:nvSpPr>
        <p:spPr>
          <a:xfrm>
            <a:off x="4941064" y="1846963"/>
            <a:ext cx="418704" cy="369332"/>
          </a:xfrm>
          <a:prstGeom prst="rect">
            <a:avLst/>
          </a:prstGeom>
          <a:noFill/>
        </p:spPr>
        <p:txBody>
          <a:bodyPr wrap="none" rtlCol="0">
            <a:spAutoFit/>
          </a:bodyPr>
          <a:lstStyle/>
          <a:p>
            <a:r>
              <a:rPr lang="en-US" b="1" dirty="0">
                <a:solidFill>
                  <a:srgbClr val="FF0000"/>
                </a:solidFill>
              </a:rPr>
              <a:t>92</a:t>
            </a:r>
          </a:p>
        </p:txBody>
      </p:sp>
      <p:sp>
        <p:nvSpPr>
          <p:cNvPr id="15" name="TextBox 14">
            <a:extLst>
              <a:ext uri="{FF2B5EF4-FFF2-40B4-BE49-F238E27FC236}">
                <a16:creationId xmlns:a16="http://schemas.microsoft.com/office/drawing/2014/main" id="{F617F310-8966-30E3-D0E0-D3051F31C27E}"/>
              </a:ext>
            </a:extLst>
          </p:cNvPr>
          <p:cNvSpPr txBox="1"/>
          <p:nvPr/>
        </p:nvSpPr>
        <p:spPr>
          <a:xfrm>
            <a:off x="5995801" y="1662297"/>
            <a:ext cx="418704" cy="369332"/>
          </a:xfrm>
          <a:prstGeom prst="rect">
            <a:avLst/>
          </a:prstGeom>
          <a:noFill/>
        </p:spPr>
        <p:txBody>
          <a:bodyPr wrap="none" rtlCol="0">
            <a:spAutoFit/>
          </a:bodyPr>
          <a:lstStyle/>
          <a:p>
            <a:r>
              <a:rPr lang="en-US" b="1" dirty="0">
                <a:solidFill>
                  <a:srgbClr val="FF0000"/>
                </a:solidFill>
              </a:rPr>
              <a:t>91</a:t>
            </a:r>
          </a:p>
        </p:txBody>
      </p:sp>
      <p:pic>
        <p:nvPicPr>
          <p:cNvPr id="19" name="Picture 18">
            <a:extLst>
              <a:ext uri="{FF2B5EF4-FFF2-40B4-BE49-F238E27FC236}">
                <a16:creationId xmlns:a16="http://schemas.microsoft.com/office/drawing/2014/main" id="{A324DE4B-0015-8C48-DB60-6909BAED196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6003027" y="2028701"/>
            <a:ext cx="467256" cy="467256"/>
          </a:xfrm>
          <a:prstGeom prst="rect">
            <a:avLst/>
          </a:prstGeom>
        </p:spPr>
      </p:pic>
      <p:pic>
        <p:nvPicPr>
          <p:cNvPr id="20" name="Picture 19">
            <a:extLst>
              <a:ext uri="{FF2B5EF4-FFF2-40B4-BE49-F238E27FC236}">
                <a16:creationId xmlns:a16="http://schemas.microsoft.com/office/drawing/2014/main" id="{6FB3E775-C280-C677-C090-CABE8C7A21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4892512" y="2112515"/>
            <a:ext cx="467256" cy="467256"/>
          </a:xfrm>
          <a:prstGeom prst="rect">
            <a:avLst/>
          </a:prstGeom>
        </p:spPr>
      </p:pic>
      <p:pic>
        <p:nvPicPr>
          <p:cNvPr id="21" name="Picture 20">
            <a:extLst>
              <a:ext uri="{FF2B5EF4-FFF2-40B4-BE49-F238E27FC236}">
                <a16:creationId xmlns:a16="http://schemas.microsoft.com/office/drawing/2014/main" id="{7ECD5205-DF38-66D7-E538-D209AC247A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3962961" y="2695326"/>
            <a:ext cx="467256" cy="467256"/>
          </a:xfrm>
          <a:prstGeom prst="rect">
            <a:avLst/>
          </a:prstGeom>
        </p:spPr>
      </p:pic>
      <p:pic>
        <p:nvPicPr>
          <p:cNvPr id="22" name="Picture 21">
            <a:extLst>
              <a:ext uri="{FF2B5EF4-FFF2-40B4-BE49-F238E27FC236}">
                <a16:creationId xmlns:a16="http://schemas.microsoft.com/office/drawing/2014/main" id="{4F422EF7-E57C-8066-23B5-E602C3F721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5883586" y="2897213"/>
            <a:ext cx="467256" cy="467256"/>
          </a:xfrm>
          <a:prstGeom prst="rect">
            <a:avLst/>
          </a:prstGeom>
        </p:spPr>
      </p:pic>
      <p:pic>
        <p:nvPicPr>
          <p:cNvPr id="23" name="Picture 22">
            <a:extLst>
              <a:ext uri="{FF2B5EF4-FFF2-40B4-BE49-F238E27FC236}">
                <a16:creationId xmlns:a16="http://schemas.microsoft.com/office/drawing/2014/main" id="{DDF56BA1-E42E-A88D-D0C7-870C4E54C9F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4830768" y="3681911"/>
            <a:ext cx="467256" cy="467256"/>
          </a:xfrm>
          <a:prstGeom prst="rect">
            <a:avLst/>
          </a:prstGeom>
        </p:spPr>
      </p:pic>
      <p:pic>
        <p:nvPicPr>
          <p:cNvPr id="24" name="Picture 23">
            <a:extLst>
              <a:ext uri="{FF2B5EF4-FFF2-40B4-BE49-F238E27FC236}">
                <a16:creationId xmlns:a16="http://schemas.microsoft.com/office/drawing/2014/main" id="{38CE9CDB-7AFD-603C-E8C3-F8E6AF2D87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4172894" y="3124200"/>
            <a:ext cx="467256" cy="467256"/>
          </a:xfrm>
          <a:prstGeom prst="rect">
            <a:avLst/>
          </a:prstGeom>
        </p:spPr>
      </p:pic>
      <p:pic>
        <p:nvPicPr>
          <p:cNvPr id="25" name="Picture 24">
            <a:extLst>
              <a:ext uri="{FF2B5EF4-FFF2-40B4-BE49-F238E27FC236}">
                <a16:creationId xmlns:a16="http://schemas.microsoft.com/office/drawing/2014/main" id="{FC6069BB-9690-651F-8286-DF39A3B89B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4668392" y="2721912"/>
            <a:ext cx="467256" cy="467256"/>
          </a:xfrm>
          <a:prstGeom prst="rect">
            <a:avLst/>
          </a:prstGeom>
        </p:spPr>
      </p:pic>
      <p:sp>
        <p:nvSpPr>
          <p:cNvPr id="26" name="TextBox 25">
            <a:extLst>
              <a:ext uri="{FF2B5EF4-FFF2-40B4-BE49-F238E27FC236}">
                <a16:creationId xmlns:a16="http://schemas.microsoft.com/office/drawing/2014/main" id="{3509801F-5A4A-44F7-B64A-8DFD426DD7D7}"/>
              </a:ext>
            </a:extLst>
          </p:cNvPr>
          <p:cNvSpPr txBox="1"/>
          <p:nvPr/>
        </p:nvSpPr>
        <p:spPr>
          <a:xfrm>
            <a:off x="3876366" y="3200963"/>
            <a:ext cx="418704" cy="369332"/>
          </a:xfrm>
          <a:prstGeom prst="rect">
            <a:avLst/>
          </a:prstGeom>
          <a:noFill/>
        </p:spPr>
        <p:txBody>
          <a:bodyPr wrap="none" rtlCol="0">
            <a:spAutoFit/>
          </a:bodyPr>
          <a:lstStyle/>
          <a:p>
            <a:r>
              <a:rPr lang="en-US" b="1" dirty="0">
                <a:solidFill>
                  <a:srgbClr val="FF0000"/>
                </a:solidFill>
              </a:rPr>
              <a:t>87</a:t>
            </a:r>
          </a:p>
        </p:txBody>
      </p:sp>
      <p:sp>
        <p:nvSpPr>
          <p:cNvPr id="27" name="TextBox 26">
            <a:extLst>
              <a:ext uri="{FF2B5EF4-FFF2-40B4-BE49-F238E27FC236}">
                <a16:creationId xmlns:a16="http://schemas.microsoft.com/office/drawing/2014/main" id="{B05A5F9E-315B-64E4-ACCD-E723D46B4EBC}"/>
              </a:ext>
            </a:extLst>
          </p:cNvPr>
          <p:cNvSpPr txBox="1"/>
          <p:nvPr/>
        </p:nvSpPr>
        <p:spPr>
          <a:xfrm>
            <a:off x="3942827" y="2378833"/>
            <a:ext cx="418704" cy="369332"/>
          </a:xfrm>
          <a:prstGeom prst="rect">
            <a:avLst/>
          </a:prstGeom>
          <a:noFill/>
        </p:spPr>
        <p:txBody>
          <a:bodyPr wrap="none" rtlCol="0">
            <a:spAutoFit/>
          </a:bodyPr>
          <a:lstStyle/>
          <a:p>
            <a:r>
              <a:rPr lang="en-US" b="1" dirty="0">
                <a:solidFill>
                  <a:srgbClr val="FF0000"/>
                </a:solidFill>
              </a:rPr>
              <a:t>97</a:t>
            </a:r>
          </a:p>
        </p:txBody>
      </p:sp>
      <p:pic>
        <p:nvPicPr>
          <p:cNvPr id="28" name="Picture 27">
            <a:extLst>
              <a:ext uri="{FF2B5EF4-FFF2-40B4-BE49-F238E27FC236}">
                <a16:creationId xmlns:a16="http://schemas.microsoft.com/office/drawing/2014/main" id="{8ACC38D9-A382-65CD-AF32-4636B3F8FED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9085623" y="3634153"/>
            <a:ext cx="467256" cy="467256"/>
          </a:xfrm>
          <a:prstGeom prst="rect">
            <a:avLst/>
          </a:prstGeom>
        </p:spPr>
      </p:pic>
      <p:pic>
        <p:nvPicPr>
          <p:cNvPr id="29" name="Picture 28">
            <a:extLst>
              <a:ext uri="{FF2B5EF4-FFF2-40B4-BE49-F238E27FC236}">
                <a16:creationId xmlns:a16="http://schemas.microsoft.com/office/drawing/2014/main" id="{6267AD09-AAB8-4C05-5BB0-E4276417258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56" b="94167" l="10000" r="90000">
                        <a14:foregroundMark x1="38889" y1="12500" x2="55000" y2="8056"/>
                        <a14:foregroundMark x1="55000" y1="8056" x2="63611" y2="13611"/>
                        <a14:foregroundMark x1="51389" y1="86944" x2="48056" y2="87778"/>
                        <a14:foregroundMark x1="49722" y1="94167" x2="51667" y2="83611"/>
                      </a14:backgroundRemoval>
                    </a14:imgEffect>
                  </a14:imgLayer>
                </a14:imgProps>
              </a:ext>
              <a:ext uri="{28A0092B-C50C-407E-A947-70E740481C1C}">
                <a14:useLocalDpi xmlns:a14="http://schemas.microsoft.com/office/drawing/2010/main" val="0"/>
              </a:ext>
            </a:extLst>
          </a:blip>
          <a:stretch>
            <a:fillRect/>
          </a:stretch>
        </p:blipFill>
        <p:spPr>
          <a:xfrm>
            <a:off x="8759328" y="3166897"/>
            <a:ext cx="467256" cy="467256"/>
          </a:xfrm>
          <a:prstGeom prst="rect">
            <a:avLst/>
          </a:prstGeom>
        </p:spPr>
      </p:pic>
      <p:sp>
        <p:nvSpPr>
          <p:cNvPr id="31" name="TextBox 30">
            <a:extLst>
              <a:ext uri="{FF2B5EF4-FFF2-40B4-BE49-F238E27FC236}">
                <a16:creationId xmlns:a16="http://schemas.microsoft.com/office/drawing/2014/main" id="{05BDB614-D67F-0E63-C709-F93C33D64694}"/>
              </a:ext>
            </a:extLst>
          </p:cNvPr>
          <p:cNvSpPr txBox="1"/>
          <p:nvPr/>
        </p:nvSpPr>
        <p:spPr>
          <a:xfrm>
            <a:off x="9465483" y="3647776"/>
            <a:ext cx="2208494" cy="369332"/>
          </a:xfrm>
          <a:prstGeom prst="rect">
            <a:avLst/>
          </a:prstGeom>
          <a:solidFill>
            <a:schemeClr val="bg1"/>
          </a:solidFill>
        </p:spPr>
        <p:txBody>
          <a:bodyPr wrap="square">
            <a:spAutoFit/>
          </a:bodyPr>
          <a:lstStyle/>
          <a:p>
            <a:r>
              <a:rPr lang="en-US" b="0" i="0" dirty="0">
                <a:solidFill>
                  <a:srgbClr val="FF0000"/>
                </a:solidFill>
                <a:effectLst/>
                <a:latin typeface="Google Sans"/>
              </a:rPr>
              <a:t>Condensate Hole</a:t>
            </a:r>
            <a:endParaRPr lang="en-US" dirty="0">
              <a:solidFill>
                <a:srgbClr val="FF0000"/>
              </a:solidFill>
            </a:endParaRPr>
          </a:p>
        </p:txBody>
      </p:sp>
      <p:sp>
        <p:nvSpPr>
          <p:cNvPr id="32" name="TextBox 31">
            <a:extLst>
              <a:ext uri="{FF2B5EF4-FFF2-40B4-BE49-F238E27FC236}">
                <a16:creationId xmlns:a16="http://schemas.microsoft.com/office/drawing/2014/main" id="{609C447C-583F-F873-26A7-A42DD2733F92}"/>
              </a:ext>
            </a:extLst>
          </p:cNvPr>
          <p:cNvSpPr txBox="1"/>
          <p:nvPr/>
        </p:nvSpPr>
        <p:spPr>
          <a:xfrm>
            <a:off x="8875176" y="2781650"/>
            <a:ext cx="2208494" cy="369332"/>
          </a:xfrm>
          <a:prstGeom prst="rect">
            <a:avLst/>
          </a:prstGeom>
          <a:solidFill>
            <a:schemeClr val="bg1"/>
          </a:solidFill>
        </p:spPr>
        <p:txBody>
          <a:bodyPr wrap="square">
            <a:spAutoFit/>
          </a:bodyPr>
          <a:lstStyle/>
          <a:p>
            <a:r>
              <a:rPr lang="en-US" b="0" i="0" dirty="0" err="1">
                <a:solidFill>
                  <a:srgbClr val="FF0000"/>
                </a:solidFill>
                <a:effectLst/>
                <a:latin typeface="Google Sans"/>
              </a:rPr>
              <a:t>RodWell</a:t>
            </a:r>
            <a:r>
              <a:rPr lang="en-US" b="0" i="0" dirty="0">
                <a:solidFill>
                  <a:srgbClr val="FF0000"/>
                </a:solidFill>
                <a:effectLst/>
                <a:latin typeface="Google Sans"/>
              </a:rPr>
              <a:t> Hole</a:t>
            </a:r>
            <a:endParaRPr lang="en-US" dirty="0">
              <a:solidFill>
                <a:srgbClr val="FF0000"/>
              </a:solidFill>
            </a:endParaRPr>
          </a:p>
        </p:txBody>
      </p:sp>
      <p:pic>
        <p:nvPicPr>
          <p:cNvPr id="33" name="Picture 6" descr="Wisconsin IceCube Particle Astrophysics Center (@uw_wipac) / X">
            <a:extLst>
              <a:ext uri="{FF2B5EF4-FFF2-40B4-BE49-F238E27FC236}">
                <a16:creationId xmlns:a16="http://schemas.microsoft.com/office/drawing/2014/main" id="{2C87F549-AE1D-9AF5-EC4A-CB9FC6A8EF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3799" y="353036"/>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UW-Madison Physical Sciences Lab">
            <a:extLst>
              <a:ext uri="{FF2B5EF4-FFF2-40B4-BE49-F238E27FC236}">
                <a16:creationId xmlns:a16="http://schemas.microsoft.com/office/drawing/2014/main" id="{364B350D-A8FB-52F2-8AE8-16CED2BEAA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30823" y="344826"/>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a:extLst>
              <a:ext uri="{FF2B5EF4-FFF2-40B4-BE49-F238E27FC236}">
                <a16:creationId xmlns:a16="http://schemas.microsoft.com/office/drawing/2014/main" id="{8C29F18D-1474-EA99-3804-D5749727D6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6788" y="351092"/>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uw-madison-logo-flush-web">
            <a:extLst>
              <a:ext uri="{FF2B5EF4-FFF2-40B4-BE49-F238E27FC236}">
                <a16:creationId xmlns:a16="http://schemas.microsoft.com/office/drawing/2014/main" id="{DE4E0048-006D-C7EE-4C47-80AF87109A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8595" y="344826"/>
            <a:ext cx="2114884" cy="70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973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32CFCD2-4EE4-4084-51FC-9EA7D00727C8}"/>
              </a:ext>
            </a:extLst>
          </p:cNvPr>
          <p:cNvPicPr>
            <a:picLocks noChangeAspect="1"/>
          </p:cNvPicPr>
          <p:nvPr/>
        </p:nvPicPr>
        <p:blipFill>
          <a:blip r:embed="rId2"/>
          <a:stretch>
            <a:fillRect/>
          </a:stretch>
        </p:blipFill>
        <p:spPr>
          <a:xfrm>
            <a:off x="6135081" y="4280687"/>
            <a:ext cx="2743200" cy="2057400"/>
          </a:xfrm>
          <a:prstGeom prst="rect">
            <a:avLst/>
          </a:prstGeom>
        </p:spPr>
      </p:pic>
      <p:pic>
        <p:nvPicPr>
          <p:cNvPr id="5122" name="Picture 2" descr="Photos: Huge Observatory 1.5 Miles Deep in Antarctic Ice">
            <a:extLst>
              <a:ext uri="{FF2B5EF4-FFF2-40B4-BE49-F238E27FC236}">
                <a16:creationId xmlns:a16="http://schemas.microsoft.com/office/drawing/2014/main" id="{97B748B3-BD85-9C1B-60B0-42C1FE6644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0176" y="4356144"/>
            <a:ext cx="2474063" cy="19819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C878FD1-E930-16FF-AFB1-A4C9A0BB6B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 t="12792" r="553" b="4461"/>
          <a:stretch/>
        </p:blipFill>
        <p:spPr>
          <a:xfrm>
            <a:off x="9110176" y="1696983"/>
            <a:ext cx="2468290" cy="2400737"/>
          </a:xfrm>
          <a:prstGeom prst="rect">
            <a:avLst/>
          </a:prstGeom>
          <a:ln>
            <a:noFill/>
          </a:ln>
        </p:spPr>
      </p:pic>
      <p:sp>
        <p:nvSpPr>
          <p:cNvPr id="13" name="TextBox 12">
            <a:extLst>
              <a:ext uri="{FF2B5EF4-FFF2-40B4-BE49-F238E27FC236}">
                <a16:creationId xmlns:a16="http://schemas.microsoft.com/office/drawing/2014/main" id="{FEAF4796-5691-151F-634A-B3147168FDB2}"/>
              </a:ext>
            </a:extLst>
          </p:cNvPr>
          <p:cNvSpPr txBox="1"/>
          <p:nvPr/>
        </p:nvSpPr>
        <p:spPr>
          <a:xfrm>
            <a:off x="182494" y="1464980"/>
            <a:ext cx="5604481" cy="4524315"/>
          </a:xfrm>
          <a:prstGeom prst="rect">
            <a:avLst/>
          </a:prstGeom>
          <a:noFill/>
        </p:spPr>
        <p:txBody>
          <a:bodyPr wrap="square">
            <a:spAutoFit/>
          </a:bodyPr>
          <a:lstStyle/>
          <a:p>
            <a:r>
              <a:rPr lang="en-US" b="1" dirty="0"/>
              <a:t>Ice Drilling </a:t>
            </a:r>
          </a:p>
          <a:p>
            <a:endParaRPr lang="en-US" b="1" dirty="0"/>
          </a:p>
          <a:p>
            <a:r>
              <a:rPr lang="en-US" dirty="0"/>
              <a:t>Ice drilling is a process that involves engineering complexity, as it relates to transmitting energy into the ice medium to remove material from the borehole efficiently. This process can be achieved using mechanical energy, thermal energy, or a combination of both methods.</a:t>
            </a:r>
          </a:p>
          <a:p>
            <a:r>
              <a:rPr lang="en-US" dirty="0"/>
              <a:t>The choice of drilling technique depends on the type of ice, the target depth, the required core integrity, and the environmental conditions at the field site.</a:t>
            </a:r>
          </a:p>
          <a:p>
            <a:r>
              <a:rPr lang="en-US" dirty="0"/>
              <a:t>In general, ice drilling can be categorized into three main types:</a:t>
            </a:r>
          </a:p>
          <a:p>
            <a:endParaRPr lang="en-US" dirty="0"/>
          </a:p>
          <a:p>
            <a:pPr>
              <a:buFont typeface="Arial" panose="020B0604020202020204" pitchFamily="34" charset="0"/>
              <a:buChar char="•"/>
            </a:pPr>
            <a:r>
              <a:rPr lang="en-US" b="1" dirty="0"/>
              <a:t>Mechanical Drilling</a:t>
            </a:r>
            <a:endParaRPr lang="en-US" dirty="0"/>
          </a:p>
          <a:p>
            <a:pPr>
              <a:buFont typeface="Arial" panose="020B0604020202020204" pitchFamily="34" charset="0"/>
              <a:buChar char="•"/>
            </a:pPr>
            <a:r>
              <a:rPr lang="en-US" b="1" dirty="0"/>
              <a:t>Thermal Drilling</a:t>
            </a:r>
            <a:endParaRPr lang="en-US" dirty="0"/>
          </a:p>
          <a:p>
            <a:pPr>
              <a:buFont typeface="Arial" panose="020B0604020202020204" pitchFamily="34" charset="0"/>
              <a:buChar char="•"/>
            </a:pPr>
            <a:r>
              <a:rPr lang="en-US" b="1" dirty="0"/>
              <a:t>Hot Water Drilling</a:t>
            </a:r>
            <a:endParaRPr lang="en-US" dirty="0"/>
          </a:p>
        </p:txBody>
      </p:sp>
      <p:pic>
        <p:nvPicPr>
          <p:cNvPr id="14" name="Picture 2" descr="Logo – The Information Technology Foundation under the ...">
            <a:extLst>
              <a:ext uri="{FF2B5EF4-FFF2-40B4-BE49-F238E27FC236}">
                <a16:creationId xmlns:a16="http://schemas.microsoft.com/office/drawing/2014/main" id="{B4F52FF6-76B6-711C-1827-41095E43FB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สถาบันวิจัยพหุศาสตร์ มหาวิทยาลัยเชียงใหม่">
            <a:extLst>
              <a:ext uri="{FF2B5EF4-FFF2-40B4-BE49-F238E27FC236}">
                <a16:creationId xmlns:a16="http://schemas.microsoft.com/office/drawing/2014/main" id="{DF0A2664-7DD3-691F-D2D7-82B7FC95E4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794" y="410688"/>
            <a:ext cx="1449873" cy="63488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61F49348-33A8-A784-0B00-E7ABAA88DF73}"/>
              </a:ext>
            </a:extLst>
          </p:cNvPr>
          <p:cNvCxnSpPr/>
          <p:nvPr/>
        </p:nvCxnSpPr>
        <p:spPr>
          <a:xfrm>
            <a:off x="377072" y="1263192"/>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6" descr="Wisconsin IceCube Particle Astrophysics Center (@uw_wipac) / X">
            <a:extLst>
              <a:ext uri="{FF2B5EF4-FFF2-40B4-BE49-F238E27FC236}">
                <a16:creationId xmlns:a16="http://schemas.microsoft.com/office/drawing/2014/main" id="{44C77419-4075-ACEB-361B-7B0B974EAE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3799" y="353036"/>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UW-Madison Physical Sciences Lab">
            <a:extLst>
              <a:ext uri="{FF2B5EF4-FFF2-40B4-BE49-F238E27FC236}">
                <a16:creationId xmlns:a16="http://schemas.microsoft.com/office/drawing/2014/main" id="{2657B363-5F59-528F-7EEC-032D07E25E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30823" y="344826"/>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9E283118-26C0-3C91-A6CD-EC4B79AF3C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6788" y="351092"/>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uw-madison-logo-flush-web">
            <a:extLst>
              <a:ext uri="{FF2B5EF4-FFF2-40B4-BE49-F238E27FC236}">
                <a16:creationId xmlns:a16="http://schemas.microsoft.com/office/drawing/2014/main" id="{1560C64E-A9A4-6D0F-8513-53DEFFF998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8595" y="344826"/>
            <a:ext cx="2114884" cy="7085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6510B89-DDD7-863A-E92A-C222644536C1}"/>
              </a:ext>
            </a:extLst>
          </p:cNvPr>
          <p:cNvPicPr>
            <a:picLocks noChangeAspect="1"/>
          </p:cNvPicPr>
          <p:nvPr/>
        </p:nvPicPr>
        <p:blipFill rotWithShape="1">
          <a:blip r:embed="rId11"/>
          <a:srcRect l="12034" t="4914" r="12127" b="25700"/>
          <a:stretch/>
        </p:blipFill>
        <p:spPr>
          <a:xfrm>
            <a:off x="6099608" y="1655271"/>
            <a:ext cx="2814147" cy="2442450"/>
          </a:xfrm>
          <a:prstGeom prst="rect">
            <a:avLst/>
          </a:prstGeom>
        </p:spPr>
      </p:pic>
    </p:spTree>
    <p:extLst>
      <p:ext uri="{BB962C8B-B14F-4D97-AF65-F5344CB8AC3E}">
        <p14:creationId xmlns:p14="http://schemas.microsoft.com/office/powerpoint/2010/main" val="1478202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94" y="410688"/>
            <a:ext cx="1449873" cy="63488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E176FC13-54E9-8D73-110B-DFF9E5EE1321}"/>
              </a:ext>
            </a:extLst>
          </p:cNvPr>
          <p:cNvCxnSpPr/>
          <p:nvPr/>
        </p:nvCxnSpPr>
        <p:spPr>
          <a:xfrm>
            <a:off x="377072" y="1263192"/>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1CCEFDF-7B27-BFA7-E9A1-BE3015F31B2F}"/>
              </a:ext>
            </a:extLst>
          </p:cNvPr>
          <p:cNvPicPr>
            <a:picLocks noChangeAspect="1"/>
          </p:cNvPicPr>
          <p:nvPr/>
        </p:nvPicPr>
        <p:blipFill rotWithShape="1">
          <a:blip r:embed="rId4"/>
          <a:srcRect l="705" t="2495" r="1217"/>
          <a:stretch/>
        </p:blipFill>
        <p:spPr bwMode="auto">
          <a:xfrm>
            <a:off x="1028788" y="1528746"/>
            <a:ext cx="9815578" cy="4763861"/>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3" name="Picture 6" descr="Wisconsin IceCube Particle Astrophysics Center (@uw_wipac) / X">
            <a:extLst>
              <a:ext uri="{FF2B5EF4-FFF2-40B4-BE49-F238E27FC236}">
                <a16:creationId xmlns:a16="http://schemas.microsoft.com/office/drawing/2014/main" id="{E08733D1-1A10-E838-3AE9-8A68C98AF6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799" y="196018"/>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UW-Madison Physical Sciences Lab">
            <a:extLst>
              <a:ext uri="{FF2B5EF4-FFF2-40B4-BE49-F238E27FC236}">
                <a16:creationId xmlns:a16="http://schemas.microsoft.com/office/drawing/2014/main" id="{31D2252B-6AF4-466D-A237-795CE971CC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0823" y="187808"/>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E2672845-9A12-EF16-9A42-3ED968D7EC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6788" y="194074"/>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uw-madison-logo-flush-web">
            <a:extLst>
              <a:ext uri="{FF2B5EF4-FFF2-40B4-BE49-F238E27FC236}">
                <a16:creationId xmlns:a16="http://schemas.microsoft.com/office/drawing/2014/main" id="{AC1ACE21-C76E-ABB1-BEEA-691B5787D5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8595" y="187808"/>
            <a:ext cx="2114884" cy="70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082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 The Information Technology Foundation under the ...">
            <a:extLst>
              <a:ext uri="{FF2B5EF4-FFF2-40B4-BE49-F238E27FC236}">
                <a16:creationId xmlns:a16="http://schemas.microsoft.com/office/drawing/2014/main" id="{AA3B49F5-29CA-D3F0-BC82-CF79AE705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71" y="49721"/>
            <a:ext cx="867259" cy="944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สถาบันวิจัยพหุศาสตร์ มหาวิทยาลัยเชียงใหม่">
            <a:extLst>
              <a:ext uri="{FF2B5EF4-FFF2-40B4-BE49-F238E27FC236}">
                <a16:creationId xmlns:a16="http://schemas.microsoft.com/office/drawing/2014/main" id="{1B362DC3-E48E-CD54-03AE-77FF6C44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94" y="410688"/>
            <a:ext cx="1449873" cy="63488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E176FC13-54E9-8D73-110B-DFF9E5EE1321}"/>
              </a:ext>
            </a:extLst>
          </p:cNvPr>
          <p:cNvCxnSpPr/>
          <p:nvPr/>
        </p:nvCxnSpPr>
        <p:spPr>
          <a:xfrm>
            <a:off x="377072" y="1168924"/>
            <a:ext cx="11296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CD507C0-BA56-5E39-AD39-6885C3B6891F}"/>
              </a:ext>
            </a:extLst>
          </p:cNvPr>
          <p:cNvPicPr>
            <a:picLocks noChangeAspect="1"/>
          </p:cNvPicPr>
          <p:nvPr/>
        </p:nvPicPr>
        <p:blipFill rotWithShape="1">
          <a:blip r:embed="rId4"/>
          <a:srcRect l="31213" t="42900"/>
          <a:stretch/>
        </p:blipFill>
        <p:spPr>
          <a:xfrm>
            <a:off x="241071" y="2969677"/>
            <a:ext cx="5944192" cy="3721741"/>
          </a:xfrm>
          <a:prstGeom prst="rect">
            <a:avLst/>
          </a:prstGeom>
        </p:spPr>
      </p:pic>
      <p:pic>
        <p:nvPicPr>
          <p:cNvPr id="12" name="Picture 11">
            <a:extLst>
              <a:ext uri="{FF2B5EF4-FFF2-40B4-BE49-F238E27FC236}">
                <a16:creationId xmlns:a16="http://schemas.microsoft.com/office/drawing/2014/main" id="{26AEA042-2C2F-6C91-5BFC-8581C1D2779A}"/>
              </a:ext>
            </a:extLst>
          </p:cNvPr>
          <p:cNvPicPr>
            <a:picLocks noChangeAspect="1"/>
          </p:cNvPicPr>
          <p:nvPr/>
        </p:nvPicPr>
        <p:blipFill>
          <a:blip r:embed="rId5"/>
          <a:stretch>
            <a:fillRect/>
          </a:stretch>
        </p:blipFill>
        <p:spPr>
          <a:xfrm>
            <a:off x="1193414" y="1433110"/>
            <a:ext cx="4284347" cy="1272382"/>
          </a:xfrm>
          <a:prstGeom prst="rect">
            <a:avLst/>
          </a:prstGeom>
        </p:spPr>
      </p:pic>
      <p:pic>
        <p:nvPicPr>
          <p:cNvPr id="14" name="Picture 13">
            <a:extLst>
              <a:ext uri="{FF2B5EF4-FFF2-40B4-BE49-F238E27FC236}">
                <a16:creationId xmlns:a16="http://schemas.microsoft.com/office/drawing/2014/main" id="{72D42FC1-66D9-286B-BCE4-8B313F785481}"/>
              </a:ext>
            </a:extLst>
          </p:cNvPr>
          <p:cNvPicPr>
            <a:picLocks noChangeAspect="1"/>
          </p:cNvPicPr>
          <p:nvPr/>
        </p:nvPicPr>
        <p:blipFill>
          <a:blip r:embed="rId6"/>
          <a:stretch>
            <a:fillRect/>
          </a:stretch>
        </p:blipFill>
        <p:spPr>
          <a:xfrm>
            <a:off x="6592265" y="2986519"/>
            <a:ext cx="1816444" cy="3372268"/>
          </a:xfrm>
          <a:prstGeom prst="rect">
            <a:avLst/>
          </a:prstGeom>
        </p:spPr>
      </p:pic>
      <p:pic>
        <p:nvPicPr>
          <p:cNvPr id="16" name="Picture 15">
            <a:extLst>
              <a:ext uri="{FF2B5EF4-FFF2-40B4-BE49-F238E27FC236}">
                <a16:creationId xmlns:a16="http://schemas.microsoft.com/office/drawing/2014/main" id="{8E66A8C0-E7B9-1FCE-3EE5-05F21F22E876}"/>
              </a:ext>
            </a:extLst>
          </p:cNvPr>
          <p:cNvPicPr>
            <a:picLocks noChangeAspect="1"/>
          </p:cNvPicPr>
          <p:nvPr/>
        </p:nvPicPr>
        <p:blipFill>
          <a:blip r:embed="rId7"/>
          <a:stretch>
            <a:fillRect/>
          </a:stretch>
        </p:blipFill>
        <p:spPr>
          <a:xfrm>
            <a:off x="8666662" y="2986519"/>
            <a:ext cx="3024492" cy="3372267"/>
          </a:xfrm>
          <a:prstGeom prst="rect">
            <a:avLst/>
          </a:prstGeom>
        </p:spPr>
      </p:pic>
      <p:pic>
        <p:nvPicPr>
          <p:cNvPr id="17" name="Picture 6" descr="Wisconsin IceCube Particle Astrophysics Center (@uw_wipac) / X">
            <a:extLst>
              <a:ext uri="{FF2B5EF4-FFF2-40B4-BE49-F238E27FC236}">
                <a16:creationId xmlns:a16="http://schemas.microsoft.com/office/drawing/2014/main" id="{A52701FA-3735-9886-33EB-24B4DFA194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53799" y="196018"/>
            <a:ext cx="796269" cy="7962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UW-Madison Physical Sciences Lab">
            <a:extLst>
              <a:ext uri="{FF2B5EF4-FFF2-40B4-BE49-F238E27FC236}">
                <a16:creationId xmlns:a16="http://schemas.microsoft.com/office/drawing/2014/main" id="{8AF78704-F211-B265-61AF-A112044F0D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30823" y="187808"/>
            <a:ext cx="943154" cy="7962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a:extLst>
              <a:ext uri="{FF2B5EF4-FFF2-40B4-BE49-F238E27FC236}">
                <a16:creationId xmlns:a16="http://schemas.microsoft.com/office/drawing/2014/main" id="{DA65496C-BD98-2905-7EEB-5F3953C10F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6788" y="194074"/>
            <a:ext cx="796269" cy="8001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uw-madison-logo-flush-web">
            <a:extLst>
              <a:ext uri="{FF2B5EF4-FFF2-40B4-BE49-F238E27FC236}">
                <a16:creationId xmlns:a16="http://schemas.microsoft.com/office/drawing/2014/main" id="{B4EC0CCC-9598-C2D3-D29A-A45DCD2F68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88595" y="187808"/>
            <a:ext cx="2114884" cy="70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1369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547</TotalTime>
  <Words>265</Words>
  <Application>Microsoft Office PowerPoint</Application>
  <PresentationFormat>Widescreen</PresentationFormat>
  <Paragraphs>48</Paragraphs>
  <Slides>21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Google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CHANA SINSABVARODOM</dc:creator>
  <cp:lastModifiedBy>CHANA SINSABVARODOM</cp:lastModifiedBy>
  <cp:revision>41</cp:revision>
  <dcterms:created xsi:type="dcterms:W3CDTF">2025-09-15T03:15:44Z</dcterms:created>
  <dcterms:modified xsi:type="dcterms:W3CDTF">2025-09-17T06:27:50Z</dcterms:modified>
</cp:coreProperties>
</file>