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1416" r:id="rId2"/>
    <p:sldId id="1616" r:id="rId3"/>
    <p:sldId id="1618" r:id="rId4"/>
    <p:sldId id="1621" r:id="rId5"/>
    <p:sldId id="1622" r:id="rId6"/>
    <p:sldId id="1625" r:id="rId7"/>
    <p:sldId id="1626" r:id="rId8"/>
    <p:sldId id="1627" r:id="rId9"/>
    <p:sldId id="1628" r:id="rId10"/>
    <p:sldId id="1630" r:id="rId11"/>
    <p:sldId id="1631" r:id="rId12"/>
    <p:sldId id="1629" r:id="rId13"/>
    <p:sldId id="1634" r:id="rId14"/>
    <p:sldId id="1636" r:id="rId15"/>
    <p:sldId id="1633" r:id="rId16"/>
    <p:sldId id="1508" r:id="rId17"/>
    <p:sldId id="1615" r:id="rId18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39CE"/>
    <a:srgbClr val="3839CE"/>
    <a:srgbClr val="FCFCFC"/>
    <a:srgbClr val="000099"/>
    <a:srgbClr val="0000CC"/>
    <a:srgbClr val="FB2F0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4" autoAdjust="0"/>
    <p:restoredTop sz="96327" autoAdjust="0"/>
  </p:normalViewPr>
  <p:slideViewPr>
    <p:cSldViewPr>
      <p:cViewPr varScale="1">
        <p:scale>
          <a:sx n="156" d="100"/>
          <a:sy n="156" d="100"/>
        </p:scale>
        <p:origin x="192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67A857-3127-0749-A43D-995B0F04A6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B565CF-C3F5-554E-B544-DA5AEF5F5B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DC8F0-E9FE-3242-AF25-EAD02E83F53D}" type="datetime1">
              <a:rPr lang="en-US" smtClean="0"/>
              <a:t>9/16/25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4F8C7-9C70-CA48-B755-446675CD66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646D6-99F3-9744-B688-A343F5F10C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B1F16-D64D-0D40-8DCD-1FFA4AAA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262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E9F41-8124-304C-B23E-3250058D8F60}" type="datetime1">
              <a:rPr lang="en-US" altLang="zh-CN" smtClean="0"/>
              <a:t>9/16/25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806DC-50BA-445F-9CB4-07DD1955D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8256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06DC-50BA-445F-9CB4-07DD1955D1D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790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06DC-50BA-445F-9CB4-07DD1955D1D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850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06DC-50BA-445F-9CB4-07DD1955D1D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147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06DC-50BA-445F-9CB4-07DD1955D1D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861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06DC-50BA-445F-9CB4-07DD1955D1D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367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06DC-50BA-445F-9CB4-07DD1955D1D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167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06DC-50BA-445F-9CB4-07DD1955D1D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525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06DC-50BA-445F-9CB4-07DD1955D1D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290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06DC-50BA-445F-9CB4-07DD1955D1D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552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06DC-50BA-445F-9CB4-07DD1955D1D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781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06DC-50BA-445F-9CB4-07DD1955D1D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361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06DC-50BA-445F-9CB4-07DD1955D1D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753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06DC-50BA-445F-9CB4-07DD1955D1D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844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06DC-50BA-445F-9CB4-07DD1955D1D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584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06DC-50BA-445F-9CB4-07DD1955D1D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132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06DC-50BA-445F-9CB4-07DD1955D1D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008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05981"/>
            <a:ext cx="9144000" cy="507831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457200" y="810000"/>
            <a:ext cx="8229600" cy="1431546"/>
          </a:xfrm>
        </p:spPr>
        <p:txBody>
          <a:bodyPr>
            <a:spAutoFit/>
          </a:bodyPr>
          <a:lstStyle>
            <a:lvl1pPr>
              <a:lnSpc>
                <a:spcPct val="114000"/>
              </a:lnSpc>
              <a:defRPr sz="1800"/>
            </a:lvl1pPr>
            <a:lvl2pPr>
              <a:lnSpc>
                <a:spcPct val="114000"/>
              </a:lnSpc>
              <a:defRPr sz="1500"/>
            </a:lvl2pPr>
            <a:lvl3pPr>
              <a:lnSpc>
                <a:spcPct val="114000"/>
              </a:lnSpc>
              <a:defRPr sz="1350"/>
            </a:lvl3pPr>
            <a:lvl4pPr>
              <a:lnSpc>
                <a:spcPct val="114000"/>
              </a:lnSpc>
              <a:defRPr sz="1350"/>
            </a:lvl4pPr>
            <a:lvl5pPr>
              <a:lnSpc>
                <a:spcPct val="114000"/>
              </a:lnSpc>
              <a:defRPr sz="135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C6E9-A0E3-414B-A3B6-026D50B9BFD3}" type="datetime1">
              <a:rPr lang="en-US" altLang="zh-CN" smtClean="0"/>
              <a:t>9/16/25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DF2E-9CED-4969-B033-62DD32B59D17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箭头连接符 79">
            <a:extLst>
              <a:ext uri="{FF2B5EF4-FFF2-40B4-BE49-F238E27FC236}">
                <a16:creationId xmlns:a16="http://schemas.microsoft.com/office/drawing/2014/main" id="{C93D0EF4-A7F5-4D09-BFCD-764A0CB420D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36625" y="735806"/>
            <a:ext cx="8208000" cy="0"/>
          </a:xfrm>
          <a:prstGeom prst="straightConnector1">
            <a:avLst/>
          </a:prstGeom>
          <a:ln w="19050">
            <a:solidFill>
              <a:srgbClr val="3366F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2" descr="C:\Users\lenovo\Pictures\NAOC.png">
            <a:extLst>
              <a:ext uri="{FF2B5EF4-FFF2-40B4-BE49-F238E27FC236}">
                <a16:creationId xmlns:a16="http://schemas.microsoft.com/office/drawing/2014/main" id="{77711B17-CABE-40E9-BD24-CB77185BDD8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13409" r="13077" b="21006"/>
          <a:stretch/>
        </p:blipFill>
        <p:spPr bwMode="auto">
          <a:xfrm>
            <a:off x="-1" y="162000"/>
            <a:ext cx="902125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60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32614" y="810002"/>
            <a:ext cx="3354188" cy="14434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8BFF-1DBB-B347-8FFB-8B0FE3A2B770}" type="datetime1">
              <a:rPr lang="en-US" altLang="zh-CN" smtClean="0"/>
              <a:t>9/16/25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DF2E-9CED-4969-B033-62DD32B59D17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箭头连接符 79">
            <a:extLst>
              <a:ext uri="{FF2B5EF4-FFF2-40B4-BE49-F238E27FC236}">
                <a16:creationId xmlns:a16="http://schemas.microsoft.com/office/drawing/2014/main" id="{9434352B-1089-4C52-9DD8-204936DE695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36625" y="735806"/>
            <a:ext cx="8208000" cy="0"/>
          </a:xfrm>
          <a:prstGeom prst="straightConnector1">
            <a:avLst/>
          </a:prstGeom>
          <a:ln w="19050">
            <a:solidFill>
              <a:srgbClr val="3366F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2" descr="C:\Users\lenovo\Pictures\NAOC.png">
            <a:extLst>
              <a:ext uri="{FF2B5EF4-FFF2-40B4-BE49-F238E27FC236}">
                <a16:creationId xmlns:a16="http://schemas.microsoft.com/office/drawing/2014/main" id="{E1D15270-83ED-4838-8C13-5BD4EC703F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13409" r="13077" b="21006"/>
          <a:stretch/>
        </p:blipFill>
        <p:spPr bwMode="auto">
          <a:xfrm>
            <a:off x="-1" y="162000"/>
            <a:ext cx="902125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495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5D70-1517-E545-BEFA-24E68D3AB136}" type="datetime1">
              <a:rPr lang="en-US" altLang="zh-CN" smtClean="0"/>
              <a:t>9/16/25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DF2E-9CED-4969-B033-62DD32B59D17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6" name="直接箭头连接符 79">
            <a:extLst>
              <a:ext uri="{FF2B5EF4-FFF2-40B4-BE49-F238E27FC236}">
                <a16:creationId xmlns:a16="http://schemas.microsoft.com/office/drawing/2014/main" id="{5D43075A-9CC6-4CEC-99F0-A0483B4A818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36625" y="735806"/>
            <a:ext cx="8208000" cy="0"/>
          </a:xfrm>
          <a:prstGeom prst="straightConnector1">
            <a:avLst/>
          </a:prstGeom>
          <a:ln w="19050">
            <a:solidFill>
              <a:srgbClr val="3366F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2" descr="C:\Users\lenovo\Pictures\NAOC.png">
            <a:extLst>
              <a:ext uri="{FF2B5EF4-FFF2-40B4-BE49-F238E27FC236}">
                <a16:creationId xmlns:a16="http://schemas.microsoft.com/office/drawing/2014/main" id="{F28B9C76-8596-4A1D-BB1A-96348635120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13409" r="13077" b="21006"/>
          <a:stretch/>
        </p:blipFill>
        <p:spPr bwMode="auto">
          <a:xfrm>
            <a:off x="-1" y="162000"/>
            <a:ext cx="902125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497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426886"/>
            <a:ext cx="8229240" cy="415498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240" cy="29777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001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>
            <a:spLocks noGrp="1"/>
          </p:cNvSpPr>
          <p:nvPr>
            <p:ph type="title"/>
          </p:nvPr>
        </p:nvSpPr>
        <p:spPr>
          <a:xfrm>
            <a:off x="1812726" y="862968"/>
            <a:ext cx="5518548" cy="725263"/>
          </a:xfrm>
          <a:prstGeom prst="rect">
            <a:avLst/>
          </a:prstGeom>
        </p:spPr>
        <p:txBody>
          <a:bodyPr anchor="ctr"/>
          <a:lstStyle>
            <a:lvl1pPr>
              <a:defRPr sz="4113"/>
            </a:lvl1pPr>
          </a:lstStyle>
          <a:p>
            <a:r>
              <a:t>标题文本</a:t>
            </a:r>
          </a:p>
        </p:txBody>
      </p:sp>
      <p:sp>
        <p:nvSpPr>
          <p:cNvPr id="5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1812726" y="1252213"/>
            <a:ext cx="5518548" cy="3231782"/>
          </a:xfrm>
          <a:prstGeom prst="rect">
            <a:avLst/>
          </a:prstGeom>
        </p:spPr>
        <p:txBody>
          <a:bodyPr anchor="ctr"/>
          <a:lstStyle>
            <a:lvl1pPr marL="320293" indent="-320293" algn="l">
              <a:spcBef>
                <a:spcPts val="2215"/>
              </a:spcBef>
              <a:buSzPct val="47000"/>
              <a:buBlip>
                <a:blip r:embed="rId2"/>
              </a:buBlip>
              <a:defRPr sz="2321"/>
            </a:lvl1pPr>
            <a:lvl2pPr marL="655144" indent="-320293" algn="l">
              <a:spcBef>
                <a:spcPts val="2215"/>
              </a:spcBef>
              <a:buSzPct val="47000"/>
              <a:buBlip>
                <a:blip r:embed="rId2"/>
              </a:buBlip>
              <a:defRPr sz="2321"/>
            </a:lvl2pPr>
            <a:lvl3pPr marL="989996" indent="-320293" algn="l">
              <a:spcBef>
                <a:spcPts val="2215"/>
              </a:spcBef>
              <a:buSzPct val="47000"/>
              <a:buBlip>
                <a:blip r:embed="rId2"/>
              </a:buBlip>
              <a:defRPr sz="2321"/>
            </a:lvl3pPr>
            <a:lvl4pPr marL="1324847" indent="-320293" algn="l">
              <a:spcBef>
                <a:spcPts val="2215"/>
              </a:spcBef>
              <a:buSzPct val="47000"/>
              <a:buBlip>
                <a:blip r:embed="rId2"/>
              </a:buBlip>
              <a:defRPr sz="2321"/>
            </a:lvl4pPr>
            <a:lvl5pPr marL="1659698" indent="-320293" algn="l">
              <a:spcBef>
                <a:spcPts val="2215"/>
              </a:spcBef>
              <a:buSzPct val="47000"/>
              <a:buBlip>
                <a:blip r:embed="rId2"/>
              </a:buBlip>
              <a:defRPr sz="232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62632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553998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65788"/>
            <a:ext cx="7772400" cy="3393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F689C-8511-0E41-A152-6B213FF54874}" type="datetime1">
              <a:rPr lang="en-US" altLang="zh-CN" smtClean="0"/>
              <a:t>9/16/25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DF2E-9CED-4969-B033-62DD32B59D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153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156312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156312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03A0-781C-3B4D-A404-4FA835D30526}" type="datetime1">
              <a:rPr lang="en-US" altLang="zh-CN" smtClean="0"/>
              <a:t>9/16/25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DF2E-9CED-4969-B033-62DD32B59D17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箭头连接符 79">
            <a:extLst>
              <a:ext uri="{FF2B5EF4-FFF2-40B4-BE49-F238E27FC236}">
                <a16:creationId xmlns:a16="http://schemas.microsoft.com/office/drawing/2014/main" id="{C3B23BC7-77ED-445F-8E8A-5B3DD8B809F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36625" y="735806"/>
            <a:ext cx="8208000" cy="0"/>
          </a:xfrm>
          <a:prstGeom prst="straightConnector1">
            <a:avLst/>
          </a:prstGeom>
          <a:ln w="19050">
            <a:solidFill>
              <a:srgbClr val="3366F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2" descr="C:\Users\lenovo\Pictures\NAOC.png">
            <a:extLst>
              <a:ext uri="{FF2B5EF4-FFF2-40B4-BE49-F238E27FC236}">
                <a16:creationId xmlns:a16="http://schemas.microsoft.com/office/drawing/2014/main" id="{7CEF2FD0-C004-4710-9D0E-4C6918F63C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13409" r="13077" b="21006"/>
          <a:stretch/>
        </p:blipFill>
        <p:spPr bwMode="auto">
          <a:xfrm>
            <a:off x="-1" y="162000"/>
            <a:ext cx="902125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117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42332"/>
            <a:ext cx="4040188" cy="38882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138044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242332"/>
            <a:ext cx="4041775" cy="38882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7"/>
            <a:ext cx="4041775" cy="138044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E604-CFBA-974C-8E11-1BB861CD7B53}" type="datetime1">
              <a:rPr lang="en-US" altLang="zh-CN" smtClean="0"/>
              <a:t>9/16/25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DF2E-9CED-4969-B033-62DD32B59D17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0" name="直接箭头连接符 79">
            <a:extLst>
              <a:ext uri="{FF2B5EF4-FFF2-40B4-BE49-F238E27FC236}">
                <a16:creationId xmlns:a16="http://schemas.microsoft.com/office/drawing/2014/main" id="{CC2B280C-3EAF-4367-B827-74115B56421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36625" y="735806"/>
            <a:ext cx="8208000" cy="0"/>
          </a:xfrm>
          <a:prstGeom prst="straightConnector1">
            <a:avLst/>
          </a:prstGeom>
          <a:ln w="19050">
            <a:solidFill>
              <a:srgbClr val="3366F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 descr="C:\Users\lenovo\Pictures\NAOC.png">
            <a:extLst>
              <a:ext uri="{FF2B5EF4-FFF2-40B4-BE49-F238E27FC236}">
                <a16:creationId xmlns:a16="http://schemas.microsoft.com/office/drawing/2014/main" id="{1F08A74A-9315-4DBE-B997-49B87E092C2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13409" r="13077" b="21006"/>
          <a:stretch/>
        </p:blipFill>
        <p:spPr bwMode="auto">
          <a:xfrm>
            <a:off x="-1" y="162000"/>
            <a:ext cx="902125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58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箭头连接符 79">
            <a:extLst>
              <a:ext uri="{FF2B5EF4-FFF2-40B4-BE49-F238E27FC236}">
                <a16:creationId xmlns:a16="http://schemas.microsoft.com/office/drawing/2014/main" id="{5D43075A-9CC6-4CEC-99F0-A0483B4A818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36625" y="735806"/>
            <a:ext cx="8208000" cy="0"/>
          </a:xfrm>
          <a:prstGeom prst="straightConnector1">
            <a:avLst/>
          </a:prstGeom>
          <a:ln w="19050">
            <a:solidFill>
              <a:srgbClr val="3366F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2" descr="C:\Users\lenovo\Pictures\NAOC.png">
            <a:extLst>
              <a:ext uri="{FF2B5EF4-FFF2-40B4-BE49-F238E27FC236}">
                <a16:creationId xmlns:a16="http://schemas.microsoft.com/office/drawing/2014/main" id="{F28B9C76-8596-4A1D-BB1A-96348635120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13409" r="13077" b="21006"/>
          <a:stretch/>
        </p:blipFill>
        <p:spPr bwMode="auto">
          <a:xfrm>
            <a:off x="-1" y="162000"/>
            <a:ext cx="902125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325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C3F-0F1A-3148-A06C-005BF0521D22}" type="datetime1">
              <a:rPr lang="en-US" altLang="zh-CN" smtClean="0"/>
              <a:t>9/16/25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DF2E-9CED-4969-B033-62DD32B59D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275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753160"/>
            <a:ext cx="3008313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177189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265265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6755E-5330-9848-A6DC-96605436139E}" type="datetime1">
              <a:rPr lang="en-US" altLang="zh-CN" smtClean="0"/>
              <a:t>9/16/25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DF2E-9CED-4969-B033-62DD32B59D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12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85800" y="1597820"/>
            <a:ext cx="7772400" cy="578556"/>
          </a:xfrm>
        </p:spPr>
        <p:txBody>
          <a:bodyPr>
            <a:spAutoFit/>
          </a:bodyPr>
          <a:lstStyle>
            <a:lvl1pPr algn="ctr">
              <a:lnSpc>
                <a:spcPct val="114000"/>
              </a:lnSpc>
              <a:defRPr sz="3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1"/>
            <a:ext cx="6400800" cy="388824"/>
          </a:xfrm>
        </p:spPr>
        <p:txBody>
          <a:bodyPr>
            <a:spAutoFit/>
          </a:bodyPr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8" name="Picture 6" descr="https://timgsa.baidu.com/timg?image&amp;quality=80&amp;size=b9999_10000&amp;sec=1545634696144&amp;di=e530094bacaa90294475bf5f8a00e6e5&amp;imgtype=0&amp;src=http%3A%2F%2F5b0988e595225.cdn.sohucs.com%2Fimages%2F20180613%2F4ac13c2bed554f93b75d1e23172a8b84.jpeg">
            <a:extLst>
              <a:ext uri="{FF2B5EF4-FFF2-40B4-BE49-F238E27FC236}">
                <a16:creationId xmlns:a16="http://schemas.microsoft.com/office/drawing/2014/main" id="{8140132C-8D13-4AD5-9D25-56FFF057C4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8" r="7568" b="6712"/>
          <a:stretch>
            <a:fillRect/>
          </a:stretch>
        </p:blipFill>
        <p:spPr bwMode="auto">
          <a:xfrm>
            <a:off x="6516217" y="4387500"/>
            <a:ext cx="1279867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F:\模版\PLOT\12米.jpg">
            <a:extLst>
              <a:ext uri="{FF2B5EF4-FFF2-40B4-BE49-F238E27FC236}">
                <a16:creationId xmlns:a16="http://schemas.microsoft.com/office/drawing/2014/main" id="{907F290A-2589-43CB-B356-0049B77596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29" y="4387500"/>
            <a:ext cx="1581011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518F7AAC-F218-40F3-8E9C-3A205148A3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r="13486"/>
          <a:stretch>
            <a:fillRect/>
          </a:stretch>
        </p:blipFill>
        <p:spPr bwMode="auto">
          <a:xfrm>
            <a:off x="5364088" y="4387500"/>
            <a:ext cx="1204580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https://timgsa.baidu.com/timg?image&amp;quality=80&amp;size=b9999_10000&amp;sec=1529403993547&amp;di=d9c5d65008c4df658389165bddd9fc5e&amp;imgtype=0&amp;src=http%3A%2F%2Fimg8.zol.com.cn%2Fbbs%2Fupload%2F21861%2F21860405.jpg">
            <a:extLst>
              <a:ext uri="{FF2B5EF4-FFF2-40B4-BE49-F238E27FC236}">
                <a16:creationId xmlns:a16="http://schemas.microsoft.com/office/drawing/2014/main" id="{1BE94018-D6E1-44E2-BB4D-1B1FC3FEBF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387500"/>
            <a:ext cx="1691154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:\250neso\tupian\我的图片库\兴隆\LAMOST3.jpg">
            <a:extLst>
              <a:ext uri="{FF2B5EF4-FFF2-40B4-BE49-F238E27FC236}">
                <a16:creationId xmlns:a16="http://schemas.microsoft.com/office/drawing/2014/main" id="{6AF4AB8D-8397-489A-BE72-0F83B1EB560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9"/>
          <a:stretch/>
        </p:blipFill>
        <p:spPr bwMode="auto">
          <a:xfrm>
            <a:off x="1" y="4387500"/>
            <a:ext cx="1422399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F:\模版\PLOT\TMT - 副本.jpg">
            <a:extLst>
              <a:ext uri="{FF2B5EF4-FFF2-40B4-BE49-F238E27FC236}">
                <a16:creationId xmlns:a16="http://schemas.microsoft.com/office/drawing/2014/main" id="{6624F491-98F4-4892-B2E2-CC6C9D4096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4" r="2812"/>
          <a:stretch>
            <a:fillRect/>
          </a:stretch>
        </p:blipFill>
        <p:spPr bwMode="auto">
          <a:xfrm>
            <a:off x="2856882" y="4387500"/>
            <a:ext cx="1139055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timgsa.baidu.com/timg?image&amp;quality=80&amp;size=b9999_10000&amp;sec=1529403814015&amp;di=b62aebf9cf658c21be33a0692e362e28&amp;imgtype=0&amp;src=http%3A%2F%2Fstc.zjol.com.cn%2Fg1%2FM000039CggSA1f_Rq-Ac3X0AAEuc0IiohU441.jpg%3Fwidth%3D720%26height%3D480">
            <a:extLst>
              <a:ext uri="{FF2B5EF4-FFF2-40B4-BE49-F238E27FC236}">
                <a16:creationId xmlns:a16="http://schemas.microsoft.com/office/drawing/2014/main" id="{19AF7B6C-5960-407A-B964-8C5B6B0D1F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r="12103"/>
          <a:stretch>
            <a:fillRect/>
          </a:stretch>
        </p:blipFill>
        <p:spPr bwMode="auto">
          <a:xfrm>
            <a:off x="7742838" y="4387500"/>
            <a:ext cx="1401163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305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702339"/>
            <a:ext cx="5486400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48936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265265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33E60-0372-4D4F-B2EB-D51C09AF1635}" type="datetime1">
              <a:rPr lang="en-US" altLang="zh-CN" smtClean="0"/>
              <a:t>9/16/25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DF2E-9CED-4969-B033-62DD32B59D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39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-1" y="205981"/>
            <a:ext cx="9144001" cy="5078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810002"/>
            <a:ext cx="8229600" cy="144347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3D1EA-C8AC-1D4E-A065-7B515E10F755}" type="datetime1">
              <a:rPr lang="en-US" altLang="zh-CN" smtClean="0"/>
              <a:t>9/16/25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EDF2E-9CED-4969-B033-62DD32B59D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71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49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685800" rtl="0" eaLnBrk="1" latinLnBrk="0" hangingPunct="1">
        <a:spcBef>
          <a:spcPct val="0"/>
        </a:spcBef>
        <a:buNone/>
        <a:defRPr sz="2700" kern="1200">
          <a:solidFill>
            <a:schemeClr val="tx1"/>
          </a:solidFill>
          <a:latin typeface="+mn-lt"/>
          <a:ea typeface="微软雅黑" panose="020B0503020204020204" pitchFamily="34" charset="-122"/>
          <a:cs typeface="+mj-cs"/>
        </a:defRPr>
      </a:lvl1pPr>
    </p:titleStyle>
    <p:bodyStyle>
      <a:lvl1pPr marL="257175" indent="-257175" algn="l" defTabSz="685800" rtl="0" eaLnBrk="1" latinLnBrk="0" hangingPunct="1">
        <a:lnSpc>
          <a:spcPct val="114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557213" indent="-214313" algn="l" defTabSz="685800" rtl="0" eaLnBrk="1" latinLnBrk="0" hangingPunct="1">
        <a:lnSpc>
          <a:spcPct val="114000"/>
        </a:lnSpc>
        <a:spcBef>
          <a:spcPts val="3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857250" indent="-171450" algn="l" defTabSz="685800" rtl="0" eaLnBrk="1" latinLnBrk="0" hangingPunct="1">
        <a:lnSpc>
          <a:spcPct val="114000"/>
        </a:lnSpc>
        <a:spcBef>
          <a:spcPts val="15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200150" indent="-171450" algn="l" defTabSz="6858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–"/>
        <a:defRPr sz="135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1543050" indent="-171450" algn="l" defTabSz="6858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»"/>
        <a:defRPr sz="135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19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41.png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sandy, day&#10;&#10;Description automatically generated">
            <a:extLst>
              <a:ext uri="{FF2B5EF4-FFF2-40B4-BE49-F238E27FC236}">
                <a16:creationId xmlns:a16="http://schemas.microsoft.com/office/drawing/2014/main" id="{ED82E151-BF3F-574C-BF09-97AB45D5A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07DCACA3-E500-534B-8E63-79CA2F612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267494"/>
            <a:ext cx="9036496" cy="73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</a:rPr>
              <a:t>Measure the vertical profile of atmospheric turbulence</a:t>
            </a:r>
            <a:br>
              <a:rPr lang="en-US" sz="2400" b="1" dirty="0">
                <a:solidFill>
                  <a:srgbClr val="FFFF00"/>
                </a:solidFill>
              </a:rPr>
            </a:br>
            <a:r>
              <a:rPr lang="en-US" sz="2400" b="1" dirty="0">
                <a:solidFill>
                  <a:srgbClr val="FFFF00"/>
                </a:solidFill>
              </a:rPr>
              <a:t>at Dome A with KLTP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493774-AB2D-D140-886C-3CAB789525F0}"/>
              </a:ext>
            </a:extLst>
          </p:cNvPr>
          <p:cNvSpPr txBox="1"/>
          <p:nvPr/>
        </p:nvSpPr>
        <p:spPr>
          <a:xfrm>
            <a:off x="107504" y="1498944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Zhaohui Shang</a:t>
            </a:r>
          </a:p>
          <a:p>
            <a:r>
              <a:rPr lang="en-US" altLang="zh-CN" sz="2000" b="1" dirty="0">
                <a:solidFill>
                  <a:srgbClr val="FFFF00"/>
                </a:solidFill>
              </a:rPr>
              <a:t>(NAOC)</a:t>
            </a:r>
            <a:endParaRPr lang="en-US" altLang="zh-CN" b="1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6BBD63-5C7E-5B40-B117-0155A9AF5E6A}"/>
              </a:ext>
            </a:extLst>
          </p:cNvPr>
          <p:cNvSpPr txBox="1"/>
          <p:nvPr/>
        </p:nvSpPr>
        <p:spPr>
          <a:xfrm>
            <a:off x="7058710" y="4774168"/>
            <a:ext cx="197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/>
              <a:t>20250917@Phuket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E298F-437C-F540-B7B7-D5E027D92875}"/>
              </a:ext>
            </a:extLst>
          </p:cNvPr>
          <p:cNvSpPr txBox="1"/>
          <p:nvPr/>
        </p:nvSpPr>
        <p:spPr>
          <a:xfrm>
            <a:off x="107504" y="2783706"/>
            <a:ext cx="2520280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T prst="angle"/>
            <a:bevelB w="0" prst="relaxedInset"/>
          </a:sp3d>
        </p:spPr>
        <p:txBody>
          <a:bodyPr wrap="square" rtlCol="0">
            <a:spAutoFit/>
          </a:bodyPr>
          <a:lstStyle/>
          <a:p>
            <a:r>
              <a:rPr lang="en-US" dirty="0"/>
              <a:t>Collaborators:</a:t>
            </a:r>
          </a:p>
          <a:p>
            <a:r>
              <a:rPr lang="en-US" dirty="0">
                <a:solidFill>
                  <a:srgbClr val="00B0F0"/>
                </a:solidFill>
              </a:rPr>
              <a:t>Yi Hu </a:t>
            </a:r>
            <a:r>
              <a:rPr lang="en-US" dirty="0">
                <a:solidFill>
                  <a:schemeClr val="tx2"/>
                </a:solidFill>
              </a:rPr>
              <a:t>(NAOC)</a:t>
            </a:r>
          </a:p>
          <a:p>
            <a:r>
              <a:rPr lang="en-US" dirty="0">
                <a:solidFill>
                  <a:srgbClr val="00B0F0"/>
                </a:solidFill>
              </a:rPr>
              <a:t>Xu Yang </a:t>
            </a:r>
            <a:r>
              <a:rPr lang="en-US" dirty="0">
                <a:solidFill>
                  <a:schemeClr val="tx2"/>
                </a:solidFill>
              </a:rPr>
              <a:t>(NAOC)</a:t>
            </a:r>
          </a:p>
          <a:p>
            <a:r>
              <a:rPr lang="en-US" dirty="0">
                <a:solidFill>
                  <a:srgbClr val="00B0F0"/>
                </a:solidFill>
              </a:rPr>
              <a:t>Ji Ouyang </a:t>
            </a:r>
            <a:r>
              <a:rPr lang="en-US" dirty="0">
                <a:solidFill>
                  <a:schemeClr val="tx2"/>
                </a:solidFill>
              </a:rPr>
              <a:t>(NAOC)</a:t>
            </a:r>
          </a:p>
          <a:p>
            <a:r>
              <a:rPr lang="en-US" dirty="0">
                <a:solidFill>
                  <a:srgbClr val="00B0F0"/>
                </a:solidFill>
              </a:rPr>
              <a:t>Bin Ma </a:t>
            </a:r>
            <a:r>
              <a:rPr lang="en-US" dirty="0">
                <a:solidFill>
                  <a:schemeClr val="tx2"/>
                </a:solidFill>
              </a:rPr>
              <a:t>(SYSU)</a:t>
            </a:r>
          </a:p>
          <a:p>
            <a:r>
              <a:rPr lang="en-US" dirty="0">
                <a:solidFill>
                  <a:srgbClr val="00B0F0"/>
                </a:solidFill>
              </a:rPr>
              <a:t>Paul Hickson </a:t>
            </a:r>
            <a:r>
              <a:rPr lang="en-US" dirty="0">
                <a:solidFill>
                  <a:schemeClr val="tx2"/>
                </a:solidFill>
              </a:rPr>
              <a:t>(UBC)</a:t>
            </a:r>
          </a:p>
          <a:p>
            <a:r>
              <a:rPr lang="en-US" dirty="0">
                <a:solidFill>
                  <a:srgbClr val="00B0F0"/>
                </a:solidFill>
              </a:rPr>
              <a:t>Michael Ashley </a:t>
            </a:r>
            <a:r>
              <a:rPr lang="en-US" dirty="0">
                <a:solidFill>
                  <a:schemeClr val="tx2"/>
                </a:solidFill>
              </a:rPr>
              <a:t>(UNSW)</a:t>
            </a:r>
          </a:p>
          <a:p>
            <a:r>
              <a:rPr lang="en-US" dirty="0">
                <a:solidFill>
                  <a:srgbClr val="00B0F0"/>
                </a:solidFill>
              </a:rPr>
              <a:t>CHINARE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65D999-EBE1-164C-987E-65B85825361B}"/>
              </a:ext>
            </a:extLst>
          </p:cNvPr>
          <p:cNvSpPr txBox="1"/>
          <p:nvPr/>
        </p:nvSpPr>
        <p:spPr>
          <a:xfrm>
            <a:off x="3707904" y="3107164"/>
            <a:ext cx="1005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15m-AWS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35884C-3249-7649-B9EB-B7ADE603D24C}"/>
              </a:ext>
            </a:extLst>
          </p:cNvPr>
          <p:cNvSpPr/>
          <p:nvPr/>
        </p:nvSpPr>
        <p:spPr>
          <a:xfrm>
            <a:off x="7922215" y="1635646"/>
            <a:ext cx="10422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8m-DIMM</a:t>
            </a:r>
          </a:p>
        </p:txBody>
      </p:sp>
    </p:spTree>
    <p:extLst>
      <p:ext uri="{BB962C8B-B14F-4D97-AF65-F5344CB8AC3E}">
        <p14:creationId xmlns:p14="http://schemas.microsoft.com/office/powerpoint/2010/main" val="118269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FC5F7AFD-8CB2-E7A3-19EC-7704FE61B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77367"/>
            <a:ext cx="7787878" cy="49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kumimoji="0" lang="en-US" altLang="zh-CN" sz="28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Preliminary Results: KLTP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E7F4A6-9E8C-6F34-5E86-9C86B3BE4983}"/>
              </a:ext>
            </a:extLst>
          </p:cNvPr>
          <p:cNvSpPr txBox="1"/>
          <p:nvPr/>
        </p:nvSpPr>
        <p:spPr>
          <a:xfrm>
            <a:off x="395536" y="833798"/>
            <a:ext cx="7925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0" lang="en-US" altLang="zh-CN" sz="24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</a:t>
            </a:r>
            <a:r>
              <a:rPr kumimoji="0" lang="en-US" altLang="zh-CN" sz="2400" baseline="-25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</a:t>
            </a:r>
            <a:r>
              <a:rPr kumimoji="0" lang="en-US" altLang="zh-CN" sz="2400" baseline="30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2 </a:t>
            </a:r>
            <a:r>
              <a:rPr lang="en-US" altLang="zh-CN" sz="24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from Dome A;</a:t>
            </a:r>
            <a:r>
              <a:rPr lang="zh-CN" altLang="en-US" sz="24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</a:t>
            </a:r>
            <a:endParaRPr kumimoji="0" lang="en-US" altLang="zh-CN" sz="2400" baseline="30000" dirty="0">
              <a:solidFill>
                <a:srgbClr val="3939CE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  <p:pic>
        <p:nvPicPr>
          <p:cNvPr id="4" name="图片 4" descr="kltp06_lgcn2">
            <a:extLst>
              <a:ext uri="{FF2B5EF4-FFF2-40B4-BE49-F238E27FC236}">
                <a16:creationId xmlns:a16="http://schemas.microsoft.com/office/drawing/2014/main" id="{28CCABBE-94E5-96A8-588D-CE4654B45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13" y="1295463"/>
            <a:ext cx="2956137" cy="3712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FBAB79-F2F8-76BD-C80F-D0CC9930B687}"/>
              </a:ext>
            </a:extLst>
          </p:cNvPr>
          <p:cNvSpPr txBox="1"/>
          <p:nvPr/>
        </p:nvSpPr>
        <p:spPr>
          <a:xfrm rot="16200000">
            <a:off x="108152" y="2796346"/>
            <a:ext cx="97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height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89589-6C47-CF16-494F-65E31D356772}"/>
              </a:ext>
            </a:extLst>
          </p:cNvPr>
          <p:cNvSpPr txBox="1"/>
          <p:nvPr/>
        </p:nvSpPr>
        <p:spPr>
          <a:xfrm>
            <a:off x="4056564" y="1458060"/>
            <a:ext cx="46198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Each curve is a C</a:t>
            </a:r>
            <a:r>
              <a:rPr lang="en-US" altLang="zh-CN" sz="2400" baseline="-25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</a:t>
            </a:r>
            <a:r>
              <a:rPr lang="en-US" altLang="zh-CN" sz="2400" baseline="30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2</a:t>
            </a:r>
            <a:r>
              <a:rPr lang="en-US" altLang="zh-CN" sz="24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profile from one dataset of</a:t>
            </a:r>
            <a:r>
              <a:rPr lang="zh-CN" altLang="en-US" sz="24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2 minutes.</a:t>
            </a:r>
            <a:br>
              <a:rPr lang="en-US" altLang="zh-CN" sz="24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</a:br>
            <a:r>
              <a:rPr lang="en-US" altLang="zh-CN" sz="24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(total: ~2 hours for each sector)</a:t>
            </a:r>
            <a:endParaRPr lang="en-US" sz="2400" dirty="0">
              <a:solidFill>
                <a:srgbClr val="3939CE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9500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FC5F7AFD-8CB2-E7A3-19EC-7704FE61B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77367"/>
            <a:ext cx="7787878" cy="49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kumimoji="0" lang="en-US" altLang="zh-CN" sz="28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Preliminary Results: KLTP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E7F4A6-9E8C-6F34-5E86-9C86B3BE4983}"/>
              </a:ext>
            </a:extLst>
          </p:cNvPr>
          <p:cNvSpPr txBox="1"/>
          <p:nvPr/>
        </p:nvSpPr>
        <p:spPr>
          <a:xfrm>
            <a:off x="391116" y="944906"/>
            <a:ext cx="389037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0" lang="en-US" altLang="zh-CN" sz="24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</a:t>
            </a:r>
            <a:r>
              <a:rPr kumimoji="0" lang="en-US" altLang="zh-CN" sz="2400" baseline="-25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</a:t>
            </a:r>
            <a:r>
              <a:rPr kumimoji="0" lang="en-US" altLang="zh-CN" sz="2400" baseline="30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2 </a:t>
            </a:r>
            <a:r>
              <a:rPr lang="en-US" altLang="zh-CN" sz="24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from Dome A;</a:t>
            </a:r>
            <a:endParaRPr kumimoji="0" lang="en-US" altLang="zh-CN" sz="2400" baseline="30000" dirty="0">
              <a:solidFill>
                <a:srgbClr val="3939CE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Comparing with Dome C;</a:t>
            </a:r>
          </a:p>
        </p:txBody>
      </p:sp>
      <p:pic>
        <p:nvPicPr>
          <p:cNvPr id="4" name="图片 4" descr="kltp06_lgcn2">
            <a:extLst>
              <a:ext uri="{FF2B5EF4-FFF2-40B4-BE49-F238E27FC236}">
                <a16:creationId xmlns:a16="http://schemas.microsoft.com/office/drawing/2014/main" id="{EAEC2B62-755C-8F8C-4C65-635C49EC8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36" y="2211710"/>
            <a:ext cx="4283968" cy="172819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C2F7EE4-9379-56A8-12F1-06F6875D8BF7}"/>
              </a:ext>
            </a:extLst>
          </p:cNvPr>
          <p:cNvGrpSpPr/>
          <p:nvPr/>
        </p:nvGrpSpPr>
        <p:grpSpPr>
          <a:xfrm>
            <a:off x="4211960" y="1333564"/>
            <a:ext cx="4896544" cy="3542442"/>
            <a:chOff x="4211960" y="1333564"/>
            <a:chExt cx="4896544" cy="27503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237D2E-09B7-DA7F-2B25-EAF00EEBE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79170" y="1333564"/>
              <a:ext cx="4555094" cy="2750354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6E7E06-E69B-9A95-4106-BD6F8BDEB5AC}"/>
                </a:ext>
              </a:extLst>
            </p:cNvPr>
            <p:cNvCxnSpPr>
              <a:cxnSpLocks/>
            </p:cNvCxnSpPr>
            <p:nvPr/>
          </p:nvCxnSpPr>
          <p:spPr>
            <a:xfrm>
              <a:off x="4211960" y="2103120"/>
              <a:ext cx="48965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3B827B-D21B-677C-8636-A83CAA5DC935}"/>
                </a:ext>
              </a:extLst>
            </p:cNvPr>
            <p:cNvCxnSpPr>
              <a:cxnSpLocks/>
            </p:cNvCxnSpPr>
            <p:nvPr/>
          </p:nvCxnSpPr>
          <p:spPr>
            <a:xfrm>
              <a:off x="4283968" y="3255264"/>
              <a:ext cx="482453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CB4050F-C781-0149-99F1-B11277A2EB01}"/>
              </a:ext>
            </a:extLst>
          </p:cNvPr>
          <p:cNvSpPr txBox="1"/>
          <p:nvPr/>
        </p:nvSpPr>
        <p:spPr>
          <a:xfrm>
            <a:off x="3275856" y="2987112"/>
            <a:ext cx="1412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CFCFC"/>
                </a:highlight>
              </a:rPr>
              <a:t>same z range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8F068C-006C-A7FA-2607-D974F1F51E73}"/>
              </a:ext>
            </a:extLst>
          </p:cNvPr>
          <p:cNvSpPr txBox="1"/>
          <p:nvPr/>
        </p:nvSpPr>
        <p:spPr>
          <a:xfrm>
            <a:off x="5016048" y="3978296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Dome 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CFFBE3-6E7B-640E-5D82-46844EDBE898}"/>
              </a:ext>
            </a:extLst>
          </p:cNvPr>
          <p:cNvSpPr txBox="1"/>
          <p:nvPr/>
        </p:nvSpPr>
        <p:spPr>
          <a:xfrm>
            <a:off x="648180" y="3439372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Dome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5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FC5F7AFD-8CB2-E7A3-19EC-7704FE61B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77367"/>
            <a:ext cx="7787878" cy="49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kumimoji="0" lang="en-US" altLang="zh-CN" sz="28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Preliminary Results: KLTP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E7F4A6-9E8C-6F34-5E86-9C86B3BE4983}"/>
              </a:ext>
            </a:extLst>
          </p:cNvPr>
          <p:cNvSpPr txBox="1"/>
          <p:nvPr/>
        </p:nvSpPr>
        <p:spPr>
          <a:xfrm>
            <a:off x="246012" y="765662"/>
            <a:ext cx="63422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First check: integrating </a:t>
            </a:r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</a:t>
            </a:r>
            <a:r>
              <a:rPr kumimoji="0" lang="en-US" altLang="zh-CN" sz="2000" baseline="-25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</a:t>
            </a:r>
            <a:r>
              <a:rPr kumimoji="0" lang="en-US" altLang="zh-CN" sz="2000" baseline="30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2 </a:t>
            </a: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to get seeing;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Seems reasonable, but </a:t>
            </a: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not sure</a:t>
            </a: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2A2B6F-A62B-CE4A-F422-911E3CED02EA}"/>
              </a:ext>
            </a:extLst>
          </p:cNvPr>
          <p:cNvGrpSpPr/>
          <p:nvPr/>
        </p:nvGrpSpPr>
        <p:grpSpPr>
          <a:xfrm>
            <a:off x="3603413" y="1649277"/>
            <a:ext cx="5118717" cy="3316856"/>
            <a:chOff x="3603413" y="1649277"/>
            <a:chExt cx="5118717" cy="3316856"/>
          </a:xfrm>
        </p:grpSpPr>
        <p:pic>
          <p:nvPicPr>
            <p:cNvPr id="20" name="图片 5" descr="kltp06_seeing">
              <a:extLst>
                <a:ext uri="{FF2B5EF4-FFF2-40B4-BE49-F238E27FC236}">
                  <a16:creationId xmlns:a16="http://schemas.microsoft.com/office/drawing/2014/main" id="{F8B61CC2-CFBF-4141-A857-058D80DE9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3413" y="1649277"/>
              <a:ext cx="5118717" cy="3316856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A4A75B9-0AC1-3FBD-0067-A0DE56AE2ACE}"/>
                </a:ext>
              </a:extLst>
            </p:cNvPr>
            <p:cNvGrpSpPr/>
            <p:nvPr/>
          </p:nvGrpSpPr>
          <p:grpSpPr>
            <a:xfrm>
              <a:off x="4507991" y="1923678"/>
              <a:ext cx="2710279" cy="2385556"/>
              <a:chOff x="4507991" y="1923678"/>
              <a:chExt cx="2710279" cy="238555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E1EBF3-A577-DBD2-88CF-498B45652B17}"/>
                  </a:ext>
                </a:extLst>
              </p:cNvPr>
              <p:cNvSpPr txBox="1"/>
              <p:nvPr/>
            </p:nvSpPr>
            <p:spPr>
              <a:xfrm>
                <a:off x="6732240" y="2859782"/>
                <a:ext cx="4860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5m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1EDF61-4E24-1337-62D0-0AE1458195B7}"/>
                  </a:ext>
                </a:extLst>
              </p:cNvPr>
              <p:cNvSpPr txBox="1"/>
              <p:nvPr/>
            </p:nvSpPr>
            <p:spPr>
              <a:xfrm>
                <a:off x="6129190" y="3449320"/>
                <a:ext cx="6030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10m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1BBF323-C7F3-E937-58A0-18D67C7CAD47}"/>
                  </a:ext>
                </a:extLst>
              </p:cNvPr>
              <p:cNvSpPr txBox="1"/>
              <p:nvPr/>
            </p:nvSpPr>
            <p:spPr>
              <a:xfrm>
                <a:off x="5364088" y="3939902"/>
                <a:ext cx="6030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20m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34D88BF-41F2-2A05-4069-19C0EC46AA2E}"/>
                  </a:ext>
                </a:extLst>
              </p:cNvPr>
              <p:cNvSpPr txBox="1"/>
              <p:nvPr/>
            </p:nvSpPr>
            <p:spPr>
              <a:xfrm>
                <a:off x="4507991" y="1923678"/>
                <a:ext cx="13532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Good seeing</a:t>
                </a:r>
              </a:p>
            </p:txBody>
          </p:sp>
        </p:grpSp>
      </p:grpSp>
      <p:pic>
        <p:nvPicPr>
          <p:cNvPr id="5" name="图片 4" descr="kltp06_lgcn2">
            <a:extLst>
              <a:ext uri="{FF2B5EF4-FFF2-40B4-BE49-F238E27FC236}">
                <a16:creationId xmlns:a16="http://schemas.microsoft.com/office/drawing/2014/main" id="{CAD5A5F2-4202-74A1-84D1-6A865D219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11" y="1679764"/>
            <a:ext cx="2592288" cy="32558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500244-1A35-0335-E37F-B773F6E61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247" y="787039"/>
            <a:ext cx="2414171" cy="479740"/>
          </a:xfrm>
          <a:prstGeom prst="rect">
            <a:avLst/>
          </a:prstGeom>
        </p:spPr>
      </p:pic>
      <p:sp>
        <p:nvSpPr>
          <p:cNvPr id="8" name="Line 7">
            <a:extLst>
              <a:ext uri="{FF2B5EF4-FFF2-40B4-BE49-F238E27FC236}">
                <a16:creationId xmlns:a16="http://schemas.microsoft.com/office/drawing/2014/main" id="{898C1D96-DD93-C543-B566-549D9D74FC7D}"/>
              </a:ext>
            </a:extLst>
          </p:cNvPr>
          <p:cNvSpPr>
            <a:spLocks noChangeShapeType="1"/>
          </p:cNvSpPr>
          <p:nvPr/>
        </p:nvSpPr>
        <p:spPr bwMode="auto">
          <a:xfrm rot="21540000">
            <a:off x="1838739" y="2295080"/>
            <a:ext cx="2370179" cy="369389"/>
          </a:xfrm>
          <a:prstGeom prst="line">
            <a:avLst/>
          </a:prstGeom>
          <a:noFill/>
          <a:ln w="22225" cap="flat">
            <a:solidFill>
              <a:srgbClr val="FF0000"/>
            </a:solidFill>
            <a:round/>
            <a:headEnd w="med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7283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FC5F7AFD-8CB2-E7A3-19EC-7704FE61B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77367"/>
            <a:ext cx="7787878" cy="49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kumimoji="0" lang="en-US" altLang="zh-CN" sz="28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Preliminary Results: KLTP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E7F4A6-9E8C-6F34-5E86-9C86B3BE4983}"/>
              </a:ext>
            </a:extLst>
          </p:cNvPr>
          <p:cNvSpPr txBox="1"/>
          <p:nvPr/>
        </p:nvSpPr>
        <p:spPr>
          <a:xfrm>
            <a:off x="246013" y="765662"/>
            <a:ext cx="47635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Integrating </a:t>
            </a:r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</a:t>
            </a:r>
            <a:r>
              <a:rPr kumimoji="0" lang="en-US" altLang="zh-CN" sz="2000" baseline="-25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</a:t>
            </a:r>
            <a:r>
              <a:rPr kumimoji="0" lang="en-US" altLang="zh-CN" sz="2000" baseline="30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2 </a:t>
            </a: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to get seeing;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Seems reasonable, but </a:t>
            </a: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not sure</a:t>
            </a: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图片 4" descr="kltp06_lgcn2">
            <a:extLst>
              <a:ext uri="{FF2B5EF4-FFF2-40B4-BE49-F238E27FC236}">
                <a16:creationId xmlns:a16="http://schemas.microsoft.com/office/drawing/2014/main" id="{CAD5A5F2-4202-74A1-84D1-6A865D219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11" y="1679764"/>
            <a:ext cx="2592288" cy="3255883"/>
          </a:xfrm>
          <a:prstGeom prst="rect">
            <a:avLst/>
          </a:prstGeom>
        </p:spPr>
      </p:pic>
      <p:pic>
        <p:nvPicPr>
          <p:cNvPr id="4" name="图片 3" descr="kltp03_lgcn2">
            <a:extLst>
              <a:ext uri="{FF2B5EF4-FFF2-40B4-BE49-F238E27FC236}">
                <a16:creationId xmlns:a16="http://schemas.microsoft.com/office/drawing/2014/main" id="{79958019-8FDF-2808-9A67-E7E50B6F9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851" y="1679762"/>
            <a:ext cx="2592288" cy="3255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6193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FC5F7AFD-8CB2-E7A3-19EC-7704FE61B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77367"/>
            <a:ext cx="7787878" cy="49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kumimoji="0" lang="en-US" altLang="zh-CN" sz="28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Preliminary Results: KLTP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E7F4A6-9E8C-6F34-5E86-9C86B3BE4983}"/>
              </a:ext>
            </a:extLst>
          </p:cNvPr>
          <p:cNvSpPr txBox="1"/>
          <p:nvPr/>
        </p:nvSpPr>
        <p:spPr>
          <a:xfrm>
            <a:off x="246013" y="765662"/>
            <a:ext cx="47635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Integrating </a:t>
            </a:r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</a:t>
            </a:r>
            <a:r>
              <a:rPr kumimoji="0" lang="en-US" altLang="zh-CN" sz="2000" baseline="-25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</a:t>
            </a:r>
            <a:r>
              <a:rPr kumimoji="0" lang="en-US" altLang="zh-CN" sz="2000" baseline="30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2 </a:t>
            </a: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to get seeing;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Seems reasonable, but </a:t>
            </a: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not sure</a:t>
            </a: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图片 3" descr="kltp03_lgcn2">
            <a:extLst>
              <a:ext uri="{FF2B5EF4-FFF2-40B4-BE49-F238E27FC236}">
                <a16:creationId xmlns:a16="http://schemas.microsoft.com/office/drawing/2014/main" id="{79958019-8FDF-2808-9A67-E7E50B6F9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851" y="1679762"/>
            <a:ext cx="2592288" cy="32558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6A0EF6-5437-F4E3-CA10-EEE49E708D57}"/>
              </a:ext>
            </a:extLst>
          </p:cNvPr>
          <p:cNvGrpSpPr/>
          <p:nvPr/>
        </p:nvGrpSpPr>
        <p:grpSpPr>
          <a:xfrm>
            <a:off x="651135" y="1664369"/>
            <a:ext cx="5040560" cy="3328388"/>
            <a:chOff x="3707904" y="1718944"/>
            <a:chExt cx="5040560" cy="3328388"/>
          </a:xfrm>
        </p:grpSpPr>
        <p:pic>
          <p:nvPicPr>
            <p:cNvPr id="7" name="图片 8" descr="kltp03_seeing">
              <a:extLst>
                <a:ext uri="{FF2B5EF4-FFF2-40B4-BE49-F238E27FC236}">
                  <a16:creationId xmlns:a16="http://schemas.microsoft.com/office/drawing/2014/main" id="{745A0DB4-8876-B3E9-3BFF-12862C180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7904" y="1718944"/>
              <a:ext cx="5040560" cy="332838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FD0713-05D2-F842-2F07-CE6385B56E4E}"/>
                </a:ext>
              </a:extLst>
            </p:cNvPr>
            <p:cNvSpPr txBox="1"/>
            <p:nvPr/>
          </p:nvSpPr>
          <p:spPr>
            <a:xfrm>
              <a:off x="6856373" y="2957847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968BF0-0F77-A065-237C-9904EB0141EA}"/>
                </a:ext>
              </a:extLst>
            </p:cNvPr>
            <p:cNvSpPr txBox="1"/>
            <p:nvPr/>
          </p:nvSpPr>
          <p:spPr>
            <a:xfrm>
              <a:off x="6574731" y="3823763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A449BC-AFF4-B3C8-7BF4-FBF75387FF8E}"/>
                </a:ext>
              </a:extLst>
            </p:cNvPr>
            <p:cNvSpPr txBox="1"/>
            <p:nvPr/>
          </p:nvSpPr>
          <p:spPr>
            <a:xfrm>
              <a:off x="4507991" y="1923678"/>
              <a:ext cx="1199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Bad seeing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77078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 descr="xl_seeing_ni">
            <a:extLst>
              <a:ext uri="{FF2B5EF4-FFF2-40B4-BE49-F238E27FC236}">
                <a16:creationId xmlns:a16="http://schemas.microsoft.com/office/drawing/2014/main" id="{F69B4BBD-0797-D4EF-A908-84476ABF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355" y="3024518"/>
            <a:ext cx="2866983" cy="1851488"/>
          </a:xfrm>
          <a:prstGeom prst="rect">
            <a:avLst/>
          </a:prstGeom>
        </p:spPr>
      </p:pic>
      <p:pic>
        <p:nvPicPr>
          <p:cNvPr id="19" name="图片 4" descr="kltp06_lgcn2">
            <a:extLst>
              <a:ext uri="{FF2B5EF4-FFF2-40B4-BE49-F238E27FC236}">
                <a16:creationId xmlns:a16="http://schemas.microsoft.com/office/drawing/2014/main" id="{07C298A0-280F-3AA4-7E21-C462B151C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680" y="807243"/>
            <a:ext cx="1698815" cy="2136354"/>
          </a:xfrm>
          <a:prstGeom prst="rect">
            <a:avLst/>
          </a:prstGeom>
        </p:spPr>
      </p:pic>
      <p:pic>
        <p:nvPicPr>
          <p:cNvPr id="4" name="图片 3" descr="xl_lgcn2_ni">
            <a:extLst>
              <a:ext uri="{FF2B5EF4-FFF2-40B4-BE49-F238E27FC236}">
                <a16:creationId xmlns:a16="http://schemas.microsoft.com/office/drawing/2014/main" id="{4F454D15-5ECA-1130-EFA7-D3687AFC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642" y="807243"/>
            <a:ext cx="1698815" cy="2136354"/>
          </a:xfrm>
          <a:prstGeom prst="rect">
            <a:avLst/>
          </a:prstGeom>
        </p:spPr>
      </p:pic>
      <p:pic>
        <p:nvPicPr>
          <p:cNvPr id="6" name="图片 4" descr="stp_lgcn2_ni">
            <a:extLst>
              <a:ext uri="{FF2B5EF4-FFF2-40B4-BE49-F238E27FC236}">
                <a16:creationId xmlns:a16="http://schemas.microsoft.com/office/drawing/2014/main" id="{48DE5830-CE5D-7DA0-E6C2-9792E0A435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9976" y="822401"/>
            <a:ext cx="1698814" cy="2136353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FC5F7AFD-8CB2-E7A3-19EC-7704FE61B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77367"/>
            <a:ext cx="7787878" cy="49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kumimoji="0" lang="en-US" altLang="zh-CN" sz="28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Preliminary Results: KLTP, STP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E7F4A6-9E8C-6F34-5E86-9C86B3BE4983}"/>
              </a:ext>
            </a:extLst>
          </p:cNvPr>
          <p:cNvSpPr txBox="1"/>
          <p:nvPr/>
        </p:nvSpPr>
        <p:spPr>
          <a:xfrm>
            <a:off x="-252536" y="856275"/>
            <a:ext cx="17128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KLTP</a:t>
            </a:r>
            <a:b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</a:b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@Dome A</a:t>
            </a:r>
          </a:p>
        </p:txBody>
      </p:sp>
      <p:pic>
        <p:nvPicPr>
          <p:cNvPr id="20" name="图片 5" descr="kltp06_seeing">
            <a:extLst>
              <a:ext uri="{FF2B5EF4-FFF2-40B4-BE49-F238E27FC236}">
                <a16:creationId xmlns:a16="http://schemas.microsoft.com/office/drawing/2014/main" id="{F8B61CC2-CFBF-4141-A857-058D80DE94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3018242"/>
            <a:ext cx="2866983" cy="1857764"/>
          </a:xfrm>
          <a:prstGeom prst="rect">
            <a:avLst/>
          </a:prstGeom>
        </p:spPr>
      </p:pic>
      <p:pic>
        <p:nvPicPr>
          <p:cNvPr id="7" name="图片 5" descr="stp_seeing_ni">
            <a:extLst>
              <a:ext uri="{FF2B5EF4-FFF2-40B4-BE49-F238E27FC236}">
                <a16:creationId xmlns:a16="http://schemas.microsoft.com/office/drawing/2014/main" id="{EE4DB6D2-132D-5CF9-9A63-62ADDEDA67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4330" y="3018243"/>
            <a:ext cx="2917098" cy="18577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9DFC35-2BF7-7726-0FBD-B4A3FBC8200E}"/>
              </a:ext>
            </a:extLst>
          </p:cNvPr>
          <p:cNvSpPr txBox="1"/>
          <p:nvPr/>
        </p:nvSpPr>
        <p:spPr>
          <a:xfrm>
            <a:off x="2555776" y="851195"/>
            <a:ext cx="19278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KLTP</a:t>
            </a:r>
            <a:b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</a:b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@Xinglong,</a:t>
            </a:r>
          </a:p>
          <a:p>
            <a:pPr algn="r"/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NAOC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19696-0F24-3769-F885-15BCB5457554}"/>
              </a:ext>
            </a:extLst>
          </p:cNvPr>
          <p:cNvSpPr txBox="1"/>
          <p:nvPr/>
        </p:nvSpPr>
        <p:spPr>
          <a:xfrm>
            <a:off x="5436096" y="839304"/>
            <a:ext cx="19278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STP</a:t>
            </a:r>
            <a:b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</a:b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@CVO,</a:t>
            </a:r>
          </a:p>
          <a:p>
            <a:pPr algn="r"/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Chile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46F5D-EBCC-F151-FD17-FB1E6E5CD441}"/>
              </a:ext>
            </a:extLst>
          </p:cNvPr>
          <p:cNvSpPr txBox="1"/>
          <p:nvPr/>
        </p:nvSpPr>
        <p:spPr>
          <a:xfrm>
            <a:off x="165210" y="2943597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2"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5A1AD9-CA0C-FDE1-DDA3-77BB1CFE40FF}"/>
              </a:ext>
            </a:extLst>
          </p:cNvPr>
          <p:cNvSpPr txBox="1"/>
          <p:nvPr/>
        </p:nvSpPr>
        <p:spPr>
          <a:xfrm>
            <a:off x="6144330" y="2958754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1"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AC0710-CA43-B9A8-B108-AE0D8EF5BD9E}"/>
              </a:ext>
            </a:extLst>
          </p:cNvPr>
          <p:cNvSpPr txBox="1"/>
          <p:nvPr/>
        </p:nvSpPr>
        <p:spPr>
          <a:xfrm>
            <a:off x="3198746" y="2943597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1"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3F00B-D89D-3293-87D6-88E5A05C2ED3}"/>
              </a:ext>
            </a:extLst>
          </p:cNvPr>
          <p:cNvSpPr txBox="1"/>
          <p:nvPr/>
        </p:nvSpPr>
        <p:spPr>
          <a:xfrm>
            <a:off x="3684398" y="3152774"/>
            <a:ext cx="166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Probably wrong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FA6540-7C4A-2F27-EF4B-2648A27A52B5}"/>
              </a:ext>
            </a:extLst>
          </p:cNvPr>
          <p:cNvSpPr txBox="1"/>
          <p:nvPr/>
        </p:nvSpPr>
        <p:spPr>
          <a:xfrm rot="16200000">
            <a:off x="-255638" y="3727618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36BF9A-E57F-C4CD-CB3F-1A99CBAAE1EF}"/>
              </a:ext>
            </a:extLst>
          </p:cNvPr>
          <p:cNvSpPr txBox="1"/>
          <p:nvPr/>
        </p:nvSpPr>
        <p:spPr>
          <a:xfrm>
            <a:off x="1301565" y="4804027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710A2E-0727-F5A1-4C80-D47344D02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236" y="1635646"/>
            <a:ext cx="740404" cy="1292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F4E2CE-7F21-5E86-9543-645A316C75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5171" y="1828861"/>
            <a:ext cx="828797" cy="11050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A584DC-AA10-B91B-4FE0-658583524C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9214" y="1869854"/>
            <a:ext cx="770762" cy="1074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6567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ky, outdoor, snow, winter&#10;&#10;Description automatically generated">
            <a:extLst>
              <a:ext uri="{FF2B5EF4-FFF2-40B4-BE49-F238E27FC236}">
                <a16:creationId xmlns:a16="http://schemas.microsoft.com/office/drawing/2014/main" id="{39357095-DA0F-DC4A-B902-12DB5F6E1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" y="0"/>
            <a:ext cx="9137838" cy="5165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4951A8-40E6-0141-8151-8B7D2A20C6EB}"/>
              </a:ext>
            </a:extLst>
          </p:cNvPr>
          <p:cNvSpPr txBox="1"/>
          <p:nvPr/>
        </p:nvSpPr>
        <p:spPr>
          <a:xfrm>
            <a:off x="5652120" y="4182173"/>
            <a:ext cx="30700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C00000"/>
                </a:solidFill>
                <a:latin typeface="Weibei SC" panose="03000800000000000000" pitchFamily="66" charset="-128"/>
                <a:ea typeface="Weibei SC" panose="03000800000000000000" pitchFamily="66" charset="-128"/>
                <a:cs typeface="Algerian" panose="020F0502020204030204" pitchFamily="34" charset="0"/>
              </a:rPr>
              <a:t>Thanks!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79199AB-C0B5-211E-15E7-F26759C9BCAC}"/>
              </a:ext>
            </a:extLst>
          </p:cNvPr>
          <p:cNvSpPr txBox="1">
            <a:spLocks/>
          </p:cNvSpPr>
          <p:nvPr/>
        </p:nvSpPr>
        <p:spPr>
          <a:xfrm>
            <a:off x="179512" y="155062"/>
            <a:ext cx="8280920" cy="1281934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685800" rtl="0" eaLnBrk="1" latinLnBrk="0" hangingPunct="1">
              <a:lnSpc>
                <a:spcPct val="114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557213" indent="-214313" algn="l" defTabSz="685800" rtl="0" eaLnBrk="1" latinLnBrk="0" hangingPunct="1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14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35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altLang="ja-JP" sz="2400" dirty="0">
                <a:solidFill>
                  <a:srgbClr val="FFFF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  <a:sym typeface="+mn-ea"/>
              </a:rPr>
              <a:t>Summary:</a:t>
            </a:r>
            <a:endParaRPr lang="en-US" altLang="zh-CN" sz="1600" dirty="0">
              <a:solidFill>
                <a:srgbClr val="FFFF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  <a:p>
            <a:pPr marL="350838" indent="-342900" defTabSz="514350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KLTP</a:t>
            </a:r>
            <a:r>
              <a:rPr lang="zh-CN" altLang="en-US" sz="2400" dirty="0">
                <a:solidFill>
                  <a:srgbClr val="FFFF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can obtain the turbulence profile at Dome A.</a:t>
            </a:r>
          </a:p>
          <a:p>
            <a:pPr marL="350838" indent="-342900" defTabSz="514350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Data analysis needs to be checked and refined.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D9E61E-45B9-BB23-8F8C-9EA5A1D82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801408"/>
            <a:ext cx="269052" cy="56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7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34CF9401-1046-BF46-9CEA-F6C430104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215507"/>
            <a:ext cx="7507979" cy="43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kumimoji="0" lang="en-US" altLang="zh-CN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Simplified atmospheric layers: </a:t>
            </a:r>
            <a:r>
              <a:rPr kumimoji="0" lang="en-US" altLang="zh-CN" dirty="0" err="1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ABL+Free</a:t>
            </a:r>
            <a:r>
              <a:rPr kumimoji="0" lang="en-US" altLang="zh-CN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atmosphere</a:t>
            </a:r>
            <a:endParaRPr kumimoji="0" lang="en-US" altLang="zh-CN" sz="2000" dirty="0">
              <a:solidFill>
                <a:srgbClr val="3939CE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7D597-9BE9-1C49-8578-78D7E8DAD76D}"/>
              </a:ext>
            </a:extLst>
          </p:cNvPr>
          <p:cNvGrpSpPr/>
          <p:nvPr/>
        </p:nvGrpSpPr>
        <p:grpSpPr>
          <a:xfrm>
            <a:off x="179512" y="843558"/>
            <a:ext cx="4527511" cy="2520280"/>
            <a:chOff x="179512" y="1059582"/>
            <a:chExt cx="4527511" cy="2520280"/>
          </a:xfrm>
        </p:grpSpPr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8E6B4155-1AB1-904D-B3BF-118218E83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059582"/>
              <a:ext cx="4497687" cy="2520280"/>
            </a:xfrm>
            <a:prstGeom prst="rect">
              <a:avLst/>
            </a:prstGeom>
          </p:spPr>
        </p:pic>
        <p:sp>
          <p:nvSpPr>
            <p:cNvPr id="6" name="文本框 7">
              <a:extLst>
                <a:ext uri="{FF2B5EF4-FFF2-40B4-BE49-F238E27FC236}">
                  <a16:creationId xmlns:a16="http://schemas.microsoft.com/office/drawing/2014/main" id="{CEF02771-6F23-F54E-B2CA-00889EED784D}"/>
                </a:ext>
              </a:extLst>
            </p:cNvPr>
            <p:cNvSpPr txBox="1"/>
            <p:nvPr/>
          </p:nvSpPr>
          <p:spPr>
            <a:xfrm>
              <a:off x="3635896" y="3331653"/>
              <a:ext cx="1071127" cy="24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13" dirty="0"/>
                <a:t>credit: Bely 2015</a:t>
              </a:r>
            </a:p>
          </p:txBody>
        </p:sp>
      </p:grpSp>
      <p:sp>
        <p:nvSpPr>
          <p:cNvPr id="8" name="Text Box 5">
            <a:extLst>
              <a:ext uri="{FF2B5EF4-FFF2-40B4-BE49-F238E27FC236}">
                <a16:creationId xmlns:a16="http://schemas.microsoft.com/office/drawing/2014/main" id="{3609D21D-7F68-4C43-AEC8-12BD5F541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395" y="1049069"/>
            <a:ext cx="4076077" cy="37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 marL="282575" indent="-28257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 eaLnBrk="0" hangingPunct="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Free atmosphere </a:t>
            </a:r>
            <a:r>
              <a:rPr kumimoji="0" lang="en-US" altLang="zh-CN" sz="2000" dirty="0">
                <a:solidFill>
                  <a:srgbClr val="3939CE"/>
                </a:solidFill>
                <a:latin typeface="黑体"/>
                <a:ea typeface="黑体"/>
                <a:cs typeface="黑体"/>
              </a:rPr>
              <a:t>(</a:t>
            </a:r>
            <a:r>
              <a:rPr kumimoji="0" lang="en-US" altLang="zh-CN" sz="2000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FA</a:t>
            </a:r>
            <a:r>
              <a:rPr kumimoji="0" lang="zh-CN" altLang="en-US" sz="2000" dirty="0">
                <a:solidFill>
                  <a:srgbClr val="3939CE"/>
                </a:solidFill>
                <a:latin typeface="黑体"/>
                <a:ea typeface="黑体"/>
                <a:cs typeface="黑体"/>
              </a:rPr>
              <a:t>）</a:t>
            </a:r>
            <a:endParaRPr kumimoji="0" lang="en-US" altLang="zh-CN" sz="2000" dirty="0">
              <a:solidFill>
                <a:srgbClr val="3939CE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B59CB9D4-EDDE-5E4E-9E41-D6720CDF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023" y="2145002"/>
            <a:ext cx="4187286" cy="37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 marL="282575" indent="-28257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 eaLnBrk="0" hangingPunct="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Planetary boundary layer (PBL)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53459D00-0DB3-8E40-AF99-ECD42A025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395" y="1552955"/>
            <a:ext cx="4355976" cy="37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 marL="282575" indent="-28257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 eaLnBrk="0" hangingPunct="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Atmospheric boundary layer (</a:t>
            </a:r>
            <a:r>
              <a:rPr kumimoji="0"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ABL</a:t>
            </a:r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BA924042-1CE7-3844-9963-CE69E5A2F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023" y="2561067"/>
            <a:ext cx="4187286" cy="37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 marL="282575" indent="-28257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 eaLnBrk="0" hangingPunct="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Surface/ground layer (GL)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1C68B229-8313-9C41-9B78-536352128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866" y="3363838"/>
            <a:ext cx="8290606" cy="152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 marL="282575" indent="-28257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 eaLnBrk="0" hangingPunct="0">
              <a:spcBef>
                <a:spcPts val="900"/>
              </a:spcBef>
              <a:buFont typeface="Wingdings" pitchFamily="2" charset="2"/>
              <a:buChar char="Ø"/>
            </a:pPr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Only 2 layers at Dome A/Dome C…:</a:t>
            </a:r>
          </a:p>
          <a:p>
            <a:pPr marL="917575" lvl="1" indent="-457200" eaLnBrk="0" hangingPunct="0">
              <a:spcBef>
                <a:spcPts val="900"/>
              </a:spcBef>
              <a:buFont typeface="+mj-lt"/>
              <a:buAutoNum type="arabicPeriod"/>
            </a:pPr>
            <a:r>
              <a:rPr kumimoji="0"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Stable</a:t>
            </a:r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free-atmosphere (FA) on top;</a:t>
            </a:r>
          </a:p>
          <a:p>
            <a:pPr marL="917575" lvl="1" indent="-457200" eaLnBrk="0" hangingPunct="0">
              <a:spcBef>
                <a:spcPts val="900"/>
              </a:spcBef>
              <a:buFont typeface="+mj-lt"/>
              <a:buAutoNum type="arabicPeriod"/>
            </a:pPr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Near ground turbulence layers: </a:t>
            </a:r>
            <a:b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</a:br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Atmospheric boundary layer</a:t>
            </a:r>
            <a:r>
              <a:rPr kumimoji="0" lang="zh-CN" altLang="en-US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（</a:t>
            </a:r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ABL</a:t>
            </a:r>
            <a:r>
              <a:rPr kumimoji="0" lang="zh-CN" altLang="en-US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）</a:t>
            </a:r>
            <a:endParaRPr kumimoji="0" lang="en-US" altLang="zh-CN" sz="2000" dirty="0">
              <a:solidFill>
                <a:srgbClr val="3939CE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84F9AB-4DAB-8D4D-9BFF-E603E3EB9A4A}"/>
              </a:ext>
            </a:extLst>
          </p:cNvPr>
          <p:cNvSpPr/>
          <p:nvPr/>
        </p:nvSpPr>
        <p:spPr bwMode="auto">
          <a:xfrm>
            <a:off x="2175115" y="963503"/>
            <a:ext cx="1008112" cy="411356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4626551-C0A5-094C-9EBA-1F4E81D5149D}"/>
              </a:ext>
            </a:extLst>
          </p:cNvPr>
          <p:cNvSpPr/>
          <p:nvPr/>
        </p:nvSpPr>
        <p:spPr bwMode="auto">
          <a:xfrm>
            <a:off x="2771800" y="1275606"/>
            <a:ext cx="792088" cy="567472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530C222B-6455-224E-A529-BC72ED668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023" y="1845477"/>
            <a:ext cx="4187286" cy="37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 marL="282575" indent="-28257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 eaLnBrk="0" hangingPunct="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Inversion layer</a:t>
            </a:r>
          </a:p>
        </p:txBody>
      </p:sp>
    </p:spTree>
    <p:extLst>
      <p:ext uri="{BB962C8B-B14F-4D97-AF65-F5344CB8AC3E}">
        <p14:creationId xmlns:p14="http://schemas.microsoft.com/office/powerpoint/2010/main" val="416580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 animBg="1"/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92093-FDB7-4F32-A268-0F5D9AA5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909" y="906578"/>
            <a:ext cx="5093340" cy="26086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Wingdings" pitchFamily="2" charset="2"/>
              <a:buChar char="Ø"/>
              <a:defRPr/>
            </a:pPr>
            <a:r>
              <a:rPr kumimoji="1" lang="en-US" altLang="zh-CN" sz="2000" noProof="1">
                <a:solidFill>
                  <a:srgbClr val="3939CE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  <a:sym typeface="+mn-ea"/>
              </a:rPr>
              <a:t>Atmosphere turbulence causes seeing, which limits the resolution of telescopes;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Wingdings" pitchFamily="2" charset="2"/>
              <a:buChar char="Ø"/>
              <a:defRPr/>
            </a:pPr>
            <a:r>
              <a:rPr kumimoji="1" lang="en-US" altLang="zh-CN" sz="2000" noProof="1">
                <a:solidFill>
                  <a:srgbClr val="3939CE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  <a:sym typeface="+mn-ea"/>
              </a:rPr>
              <a:t>Seeing at the best mid-latitude sites: </a:t>
            </a:r>
            <a:br>
              <a:rPr kumimoji="1" lang="en-US" altLang="zh-CN" sz="2000" noProof="1">
                <a:solidFill>
                  <a:srgbClr val="3939CE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  <a:sym typeface="+mn-ea"/>
              </a:rPr>
            </a:br>
            <a:r>
              <a:rPr kumimoji="1" lang="en-US" altLang="zh-CN" sz="2000" noProof="1">
                <a:solidFill>
                  <a:srgbClr val="FF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  <a:sym typeface="+mn-ea"/>
              </a:rPr>
              <a:t>~ 0.6 – 0.8″</a:t>
            </a:r>
            <a:r>
              <a:rPr kumimoji="1" lang="en-US" altLang="zh-CN" sz="2000" noProof="1">
                <a:solidFill>
                  <a:srgbClr val="3939CE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  <a:sym typeface="+mn-ea"/>
              </a:rPr>
              <a:t>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Wingdings" pitchFamily="2" charset="2"/>
              <a:buChar char="Ø"/>
              <a:defRPr/>
            </a:pPr>
            <a:r>
              <a:rPr kumimoji="1" lang="en-US" altLang="zh-CN" sz="2000" noProof="1">
                <a:solidFill>
                  <a:srgbClr val="3939CE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  <a:sym typeface="+mn-ea"/>
              </a:rPr>
              <a:t>Less turbulent areas: e.g., Dome A, Dome C…</a:t>
            </a:r>
          </a:p>
          <a:p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1935AB5-488A-4195-B05B-F4B27E5F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54486"/>
            <a:ext cx="7344816" cy="954107"/>
          </a:xfrm>
        </p:spPr>
        <p:txBody>
          <a:bodyPr/>
          <a:lstStyle/>
          <a:p>
            <a:pPr algn="l"/>
            <a:r>
              <a:rPr lang="en-US" altLang="zh-CN" sz="28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Good seeing is preferred in observations</a:t>
            </a:r>
            <a:endParaRPr lang="zh-CN" altLang="en-US" sz="2800" dirty="0">
              <a:solidFill>
                <a:srgbClr val="3939CE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321FA0-5959-2F3A-BCF6-8DB623E97D38}"/>
              </a:ext>
            </a:extLst>
          </p:cNvPr>
          <p:cNvGrpSpPr/>
          <p:nvPr/>
        </p:nvGrpSpPr>
        <p:grpSpPr>
          <a:xfrm>
            <a:off x="5146756" y="1851670"/>
            <a:ext cx="3817732" cy="3578232"/>
            <a:chOff x="4717305" y="1532405"/>
            <a:chExt cx="4119228" cy="38608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5E53B7-C1F8-C65A-50E6-246E3E5E1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7305" y="2935412"/>
              <a:ext cx="4119228" cy="2457806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1A01C1-267C-EBC4-CAC4-7898095F702D}"/>
                </a:ext>
              </a:extLst>
            </p:cNvPr>
            <p:cNvGrpSpPr/>
            <p:nvPr/>
          </p:nvGrpSpPr>
          <p:grpSpPr>
            <a:xfrm>
              <a:off x="5076056" y="1532405"/>
              <a:ext cx="3360304" cy="1324481"/>
              <a:chOff x="5076056" y="1532405"/>
              <a:chExt cx="3360304" cy="132448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DF87FF1-5A1A-709D-640F-9A6EA3C510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76056" y="1532405"/>
                <a:ext cx="1321680" cy="132168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7015E6-C45C-96B1-5611-673CC46281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14679" y="1535207"/>
                <a:ext cx="1321681" cy="1321679"/>
              </a:xfrm>
              <a:prstGeom prst="rect">
                <a:avLst/>
              </a:prstGeom>
            </p:spPr>
          </p:pic>
        </p:grpSp>
      </p:grpSp>
      <p:sp>
        <p:nvSpPr>
          <p:cNvPr id="21" name="文本框 15">
            <a:extLst>
              <a:ext uri="{FF2B5EF4-FFF2-40B4-BE49-F238E27FC236}">
                <a16:creationId xmlns:a16="http://schemas.microsoft.com/office/drawing/2014/main" id="{7D94563A-3DFF-45E1-71F5-3B4665FF03EB}"/>
              </a:ext>
            </a:extLst>
          </p:cNvPr>
          <p:cNvSpPr txBox="1"/>
          <p:nvPr/>
        </p:nvSpPr>
        <p:spPr>
          <a:xfrm>
            <a:off x="6703276" y="4685003"/>
            <a:ext cx="665384" cy="2999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</a:rPr>
              <a:t>Jupiter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22" name="箭头: 左右 10">
            <a:extLst>
              <a:ext uri="{FF2B5EF4-FFF2-40B4-BE49-F238E27FC236}">
                <a16:creationId xmlns:a16="http://schemas.microsoft.com/office/drawing/2014/main" id="{DE21D7A2-F64B-5620-6E2F-9FCE31220BF5}"/>
              </a:ext>
            </a:extLst>
          </p:cNvPr>
          <p:cNvSpPr/>
          <p:nvPr/>
        </p:nvSpPr>
        <p:spPr>
          <a:xfrm>
            <a:off x="6460192" y="1585053"/>
            <a:ext cx="1280160" cy="91440"/>
          </a:xfrm>
          <a:prstGeom prst="left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23" name="矩形 11">
            <a:extLst>
              <a:ext uri="{FF2B5EF4-FFF2-40B4-BE49-F238E27FC236}">
                <a16:creationId xmlns:a16="http://schemas.microsoft.com/office/drawing/2014/main" id="{640B9EEA-1A82-F450-63AC-29D407A98628}"/>
              </a:ext>
            </a:extLst>
          </p:cNvPr>
          <p:cNvSpPr/>
          <p:nvPr/>
        </p:nvSpPr>
        <p:spPr>
          <a:xfrm>
            <a:off x="6622242" y="1203598"/>
            <a:ext cx="939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seeing</a:t>
            </a:r>
            <a:endParaRPr lang="zh-CN" altLang="en-US" dirty="0"/>
          </a:p>
        </p:txBody>
      </p:sp>
      <p:sp>
        <p:nvSpPr>
          <p:cNvPr id="24" name="矩形 12">
            <a:extLst>
              <a:ext uri="{FF2B5EF4-FFF2-40B4-BE49-F238E27FC236}">
                <a16:creationId xmlns:a16="http://schemas.microsoft.com/office/drawing/2014/main" id="{13CC6077-0349-8A4C-E25D-13BFBF53B3BC}"/>
              </a:ext>
            </a:extLst>
          </p:cNvPr>
          <p:cNvSpPr/>
          <p:nvPr/>
        </p:nvSpPr>
        <p:spPr>
          <a:xfrm>
            <a:off x="5632672" y="1427908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good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5" name="矩形 13">
            <a:extLst>
              <a:ext uri="{FF2B5EF4-FFF2-40B4-BE49-F238E27FC236}">
                <a16:creationId xmlns:a16="http://schemas.microsoft.com/office/drawing/2014/main" id="{B28A9A74-D4BE-07A2-6107-EAAFFE3E5BCC}"/>
              </a:ext>
            </a:extLst>
          </p:cNvPr>
          <p:cNvSpPr/>
          <p:nvPr/>
        </p:nvSpPr>
        <p:spPr>
          <a:xfrm>
            <a:off x="7775272" y="1456497"/>
            <a:ext cx="622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bad</a:t>
            </a:r>
            <a:endParaRPr lang="zh-CN" altLang="en-US" dirty="0"/>
          </a:p>
        </p:txBody>
      </p:sp>
      <p:pic>
        <p:nvPicPr>
          <p:cNvPr id="26" name="Picture 9">
            <a:extLst>
              <a:ext uri="{FF2B5EF4-FFF2-40B4-BE49-F238E27FC236}">
                <a16:creationId xmlns:a16="http://schemas.microsoft.com/office/drawing/2014/main" id="{0FC4C33D-25FE-C4F0-B15E-856AABAAE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7" y="3030184"/>
            <a:ext cx="2952327" cy="199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926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ne, text, plot, diagram&#10;&#10;Description automatically generated">
            <a:extLst>
              <a:ext uri="{FF2B5EF4-FFF2-40B4-BE49-F238E27FC236}">
                <a16:creationId xmlns:a16="http://schemas.microsoft.com/office/drawing/2014/main" id="{13C7AA66-4CCB-FFB9-BF2D-8BAFEF388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771550"/>
            <a:ext cx="2669060" cy="1905638"/>
          </a:xfrm>
          <a:prstGeom prst="rect">
            <a:avLst/>
          </a:prstGeom>
        </p:spPr>
      </p:pic>
      <p:pic>
        <p:nvPicPr>
          <p:cNvPr id="38" name="图片 5" descr="screenshot.png">
            <a:extLst>
              <a:ext uri="{FF2B5EF4-FFF2-40B4-BE49-F238E27FC236}">
                <a16:creationId xmlns:a16="http://schemas.microsoft.com/office/drawing/2014/main" id="{D71B5633-EA2E-9342-84D1-28422AE96B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464" y="2743200"/>
            <a:ext cx="1402295" cy="2343151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33C0C626-A402-0740-8EBC-80EDD3711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701" y="793412"/>
            <a:ext cx="5058909" cy="432682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Three components: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Free-atmosphere</a:t>
            </a:r>
            <a:r>
              <a:rPr lang="zh-CN" altLang="en-US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（</a:t>
            </a: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FA)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Intermediate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Boundary-layer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The median FA seeing is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0.31″</a:t>
            </a: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Chance of FA/good seeing: 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31% at 8m (measured)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Best seeing ~0.1″</a:t>
            </a:r>
            <a:r>
              <a:rPr lang="zh-CN" altLang="en-US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；</a:t>
            </a:r>
            <a:endParaRPr lang="en-US" altLang="zh-CN" sz="2000" dirty="0">
              <a:solidFill>
                <a:srgbClr val="3939CE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altLang="zh-CN" sz="1200" dirty="0">
              <a:solidFill>
                <a:srgbClr val="3939CE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Most</a:t>
            </a:r>
            <a:r>
              <a:rPr lang="zh-CN" altLang="en-US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turbulence</a:t>
            </a:r>
            <a:r>
              <a:rPr lang="zh-CN" altLang="en-US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from</a:t>
            </a:r>
            <a:r>
              <a:rPr lang="zh-CN" altLang="en-US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the boundary/surface/ground layer.</a:t>
            </a:r>
          </a:p>
        </p:txBody>
      </p:sp>
      <p:sp>
        <p:nvSpPr>
          <p:cNvPr id="31" name="文本框 7">
            <a:extLst>
              <a:ext uri="{FF2B5EF4-FFF2-40B4-BE49-F238E27FC236}">
                <a16:creationId xmlns:a16="http://schemas.microsoft.com/office/drawing/2014/main" id="{B8D441F6-54B7-E245-B148-10411A961609}"/>
              </a:ext>
            </a:extLst>
          </p:cNvPr>
          <p:cNvSpPr txBox="1"/>
          <p:nvPr/>
        </p:nvSpPr>
        <p:spPr>
          <a:xfrm>
            <a:off x="7870515" y="391835"/>
            <a:ext cx="18173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Ma et al. 2020</a:t>
            </a:r>
          </a:p>
        </p:txBody>
      </p:sp>
      <p:sp>
        <p:nvSpPr>
          <p:cNvPr id="35" name="上下箭头 25">
            <a:extLst>
              <a:ext uri="{FF2B5EF4-FFF2-40B4-BE49-F238E27FC236}">
                <a16:creationId xmlns:a16="http://schemas.microsoft.com/office/drawing/2014/main" id="{9832AD52-6E23-B945-BCE1-33E23A07D183}"/>
              </a:ext>
            </a:extLst>
          </p:cNvPr>
          <p:cNvSpPr/>
          <p:nvPr/>
        </p:nvSpPr>
        <p:spPr>
          <a:xfrm>
            <a:off x="7734253" y="3411127"/>
            <a:ext cx="36367" cy="1457006"/>
          </a:xfrm>
          <a:prstGeom prst="upDown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6" name="文本框 26">
            <a:extLst>
              <a:ext uri="{FF2B5EF4-FFF2-40B4-BE49-F238E27FC236}">
                <a16:creationId xmlns:a16="http://schemas.microsoft.com/office/drawing/2014/main" id="{8E548C9F-FE3E-BF47-B919-FEB0411E898E}"/>
              </a:ext>
            </a:extLst>
          </p:cNvPr>
          <p:cNvSpPr txBox="1"/>
          <p:nvPr/>
        </p:nvSpPr>
        <p:spPr>
          <a:xfrm>
            <a:off x="7740352" y="3291830"/>
            <a:ext cx="5195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FF0000"/>
                </a:solidFill>
              </a:rPr>
              <a:t>8m</a:t>
            </a:r>
          </a:p>
        </p:txBody>
      </p:sp>
      <p:cxnSp>
        <p:nvCxnSpPr>
          <p:cNvPr id="41" name="直接箭头连接符 36">
            <a:extLst>
              <a:ext uri="{FF2B5EF4-FFF2-40B4-BE49-F238E27FC236}">
                <a16:creationId xmlns:a16="http://schemas.microsoft.com/office/drawing/2014/main" id="{8148BEE4-90BB-7E42-8EF3-75FB2FCCBB74}"/>
              </a:ext>
            </a:extLst>
          </p:cNvPr>
          <p:cNvCxnSpPr>
            <a:cxnSpLocks/>
          </p:cNvCxnSpPr>
          <p:nvPr/>
        </p:nvCxnSpPr>
        <p:spPr>
          <a:xfrm flipH="1" flipV="1">
            <a:off x="6713308" y="1300083"/>
            <a:ext cx="220503" cy="3143875"/>
          </a:xfrm>
          <a:prstGeom prst="straightConnector1">
            <a:avLst/>
          </a:prstGeom>
          <a:ln w="22225">
            <a:solidFill>
              <a:srgbClr val="3939C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37">
            <a:extLst>
              <a:ext uri="{FF2B5EF4-FFF2-40B4-BE49-F238E27FC236}">
                <a16:creationId xmlns:a16="http://schemas.microsoft.com/office/drawing/2014/main" id="{B88FD314-333E-9F42-9D7A-0CCA0C13F6C0}"/>
              </a:ext>
            </a:extLst>
          </p:cNvPr>
          <p:cNvCxnSpPr>
            <a:cxnSpLocks/>
          </p:cNvCxnSpPr>
          <p:nvPr/>
        </p:nvCxnSpPr>
        <p:spPr>
          <a:xfrm flipH="1" flipV="1">
            <a:off x="7812360" y="2228852"/>
            <a:ext cx="116310" cy="911672"/>
          </a:xfrm>
          <a:prstGeom prst="straightConnector1">
            <a:avLst/>
          </a:prstGeom>
          <a:ln w="222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0F8B10D-DDE6-CC4D-B5A7-2ABDE5242D74}"/>
              </a:ext>
            </a:extLst>
          </p:cNvPr>
          <p:cNvSpPr txBox="1"/>
          <p:nvPr/>
        </p:nvSpPr>
        <p:spPr>
          <a:xfrm>
            <a:off x="7216020" y="1479757"/>
            <a:ext cx="107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Seeing distribution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DB886D-758E-8548-AD2B-59866D2F9C80}"/>
              </a:ext>
            </a:extLst>
          </p:cNvPr>
          <p:cNvSpPr/>
          <p:nvPr/>
        </p:nvSpPr>
        <p:spPr bwMode="auto">
          <a:xfrm>
            <a:off x="539552" y="2311701"/>
            <a:ext cx="3559821" cy="396671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FC5F7AFD-8CB2-E7A3-19EC-7704FE61B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122" y="215507"/>
            <a:ext cx="7507979" cy="49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kumimoji="0" lang="en-US" altLang="zh-CN" sz="28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Night-time seeing measurements</a:t>
            </a:r>
            <a:endParaRPr kumimoji="0" lang="en-US" altLang="zh-CN" dirty="0">
              <a:solidFill>
                <a:srgbClr val="3939CE"/>
              </a:solidFill>
              <a:highlight>
                <a:srgbClr val="FFFF00"/>
              </a:highlight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  <p:sp>
        <p:nvSpPr>
          <p:cNvPr id="37" name="文本框 33">
            <a:extLst>
              <a:ext uri="{FF2B5EF4-FFF2-40B4-BE49-F238E27FC236}">
                <a16:creationId xmlns:a16="http://schemas.microsoft.com/office/drawing/2014/main" id="{7FACFABF-4F43-4941-A7CD-0534142BAA71}"/>
              </a:ext>
            </a:extLst>
          </p:cNvPr>
          <p:cNvSpPr txBox="1"/>
          <p:nvPr/>
        </p:nvSpPr>
        <p:spPr>
          <a:xfrm>
            <a:off x="6622586" y="2850197"/>
            <a:ext cx="1549814" cy="2169825"/>
          </a:xfrm>
          <a:prstGeom prst="rect">
            <a:avLst/>
          </a:prstGeom>
          <a:solidFill>
            <a:schemeClr val="accent5">
              <a:lumMod val="75000"/>
              <a:alpha val="1000"/>
            </a:schemeClr>
          </a:solidFill>
          <a:effectLst>
            <a:glow rad="444500">
              <a:schemeClr val="accent5">
                <a:lumMod val="75000"/>
                <a:alpha val="7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/>
              <a:t>boundary layer</a:t>
            </a:r>
          </a:p>
          <a:p>
            <a:pPr algn="ctr"/>
            <a:endParaRPr lang="en-US" altLang="zh-CN" sz="1350" dirty="0"/>
          </a:p>
          <a:p>
            <a:pPr algn="ctr"/>
            <a:endParaRPr lang="en-US" altLang="zh-CN" sz="1350" dirty="0"/>
          </a:p>
          <a:p>
            <a:pPr algn="ctr"/>
            <a:endParaRPr lang="en-US" altLang="zh-CN" sz="1350" dirty="0"/>
          </a:p>
          <a:p>
            <a:pPr algn="ctr"/>
            <a:endParaRPr lang="en-US" altLang="zh-CN" sz="1350" dirty="0"/>
          </a:p>
          <a:p>
            <a:pPr algn="ctr"/>
            <a:endParaRPr lang="en-US" altLang="zh-CN" sz="1350" dirty="0"/>
          </a:p>
          <a:p>
            <a:pPr algn="ctr"/>
            <a:endParaRPr lang="en-US" altLang="zh-CN" sz="1350" dirty="0"/>
          </a:p>
          <a:p>
            <a:pPr algn="ctr"/>
            <a:endParaRPr lang="en-US" altLang="zh-CN" sz="1350" dirty="0"/>
          </a:p>
          <a:p>
            <a:pPr algn="ctr"/>
            <a:endParaRPr lang="en-US" altLang="zh-CN" sz="1350" dirty="0"/>
          </a:p>
          <a:p>
            <a:pPr algn="ctr"/>
            <a:endParaRPr lang="en-US" altLang="zh-CN" sz="1350" dirty="0"/>
          </a:p>
        </p:txBody>
      </p:sp>
      <p:sp>
        <p:nvSpPr>
          <p:cNvPr id="4" name="文本框 33">
            <a:extLst>
              <a:ext uri="{FF2B5EF4-FFF2-40B4-BE49-F238E27FC236}">
                <a16:creationId xmlns:a16="http://schemas.microsoft.com/office/drawing/2014/main" id="{BF95B9D7-1BD4-F1E6-354D-DE218FB3EC48}"/>
              </a:ext>
            </a:extLst>
          </p:cNvPr>
          <p:cNvSpPr txBox="1"/>
          <p:nvPr/>
        </p:nvSpPr>
        <p:spPr>
          <a:xfrm>
            <a:off x="6616186" y="3766301"/>
            <a:ext cx="1549814" cy="2169825"/>
          </a:xfrm>
          <a:prstGeom prst="rect">
            <a:avLst/>
          </a:prstGeom>
          <a:solidFill>
            <a:schemeClr val="accent5">
              <a:lumMod val="75000"/>
              <a:alpha val="1000"/>
            </a:schemeClr>
          </a:solidFill>
          <a:effectLst>
            <a:glow rad="444500">
              <a:schemeClr val="accent5">
                <a:lumMod val="75000"/>
                <a:alpha val="7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/>
              <a:t>boundary layer</a:t>
            </a:r>
          </a:p>
          <a:p>
            <a:pPr algn="ctr"/>
            <a:endParaRPr lang="en-US" altLang="zh-CN" sz="1350" dirty="0"/>
          </a:p>
          <a:p>
            <a:pPr algn="ctr"/>
            <a:endParaRPr lang="en-US" altLang="zh-CN" sz="1350" dirty="0"/>
          </a:p>
          <a:p>
            <a:pPr algn="ctr"/>
            <a:endParaRPr lang="en-US" altLang="zh-CN" sz="1350" dirty="0"/>
          </a:p>
          <a:p>
            <a:pPr algn="ctr"/>
            <a:endParaRPr lang="en-US" altLang="zh-CN" sz="1350" dirty="0"/>
          </a:p>
          <a:p>
            <a:pPr algn="ctr"/>
            <a:endParaRPr lang="en-US" altLang="zh-CN" sz="1350" dirty="0"/>
          </a:p>
          <a:p>
            <a:pPr algn="ctr"/>
            <a:endParaRPr lang="en-US" altLang="zh-CN" sz="1350" dirty="0"/>
          </a:p>
          <a:p>
            <a:pPr algn="ctr"/>
            <a:endParaRPr lang="en-US" altLang="zh-CN" sz="1350" dirty="0"/>
          </a:p>
          <a:p>
            <a:pPr algn="ctr"/>
            <a:endParaRPr lang="en-US" altLang="zh-CN" sz="1350" dirty="0"/>
          </a:p>
          <a:p>
            <a:pPr algn="ctr"/>
            <a:endParaRPr lang="en-US" altLang="zh-CN" sz="13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24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1" animBg="1"/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33C0C626-A402-0740-8EBC-80EDD3711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794" y="937177"/>
            <a:ext cx="5069293" cy="1387559"/>
          </a:xfrm>
        </p:spPr>
        <p:txBody>
          <a:bodyPr/>
          <a:lstStyle/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DIMM-seeing reflects the smearing effect from the total atmosphere.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Adaptive Optics (AO) needs to know the contribution from different layers/heights.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FC5F7AFD-8CB2-E7A3-19EC-7704FE61B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77367"/>
            <a:ext cx="7787878" cy="49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kumimoji="0" lang="en-US" altLang="zh-CN" sz="28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The</a:t>
            </a:r>
            <a:r>
              <a:rPr kumimoji="0" lang="zh-CN" altLang="en-US" sz="28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need for the vertical turbulence profile (C</a:t>
            </a:r>
            <a:r>
              <a:rPr kumimoji="0" lang="en-US" altLang="zh-CN" sz="2800" baseline="-25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</a:t>
            </a:r>
            <a:r>
              <a:rPr kumimoji="0" lang="en-US" altLang="zh-CN" sz="2800" baseline="30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2</a:t>
            </a:r>
            <a:r>
              <a:rPr kumimoji="0" lang="en-US" altLang="zh-CN" sz="28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9D340B-43C0-C23B-FF45-57391B020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57" y="2653794"/>
            <a:ext cx="4247336" cy="8440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F398BF-448B-BB94-31B7-D88B3A56E939}"/>
              </a:ext>
            </a:extLst>
          </p:cNvPr>
          <p:cNvSpPr txBox="1"/>
          <p:nvPr/>
        </p:nvSpPr>
        <p:spPr>
          <a:xfrm>
            <a:off x="401848" y="3688382"/>
            <a:ext cx="49468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5138" indent="-465138"/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</a:t>
            </a:r>
            <a:r>
              <a:rPr kumimoji="0" lang="en-US" altLang="zh-CN" sz="2000" baseline="-25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</a:t>
            </a:r>
            <a:r>
              <a:rPr kumimoji="0" lang="en-US" altLang="zh-CN" sz="2000" baseline="30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2  </a:t>
            </a:r>
            <a:r>
              <a:rPr lang="en-US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is the atmospheric structure constant of refractive index.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9840D3-5DCA-109D-56E5-42F74C20152F}"/>
              </a:ext>
            </a:extLst>
          </p:cNvPr>
          <p:cNvSpPr txBox="1"/>
          <p:nvPr/>
        </p:nvSpPr>
        <p:spPr>
          <a:xfrm>
            <a:off x="99900" y="2869244"/>
            <a:ext cx="8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46AE77-24A3-F905-265F-BCD9BB2B8BBF}"/>
              </a:ext>
            </a:extLst>
          </p:cNvPr>
          <p:cNvGrpSpPr/>
          <p:nvPr/>
        </p:nvGrpSpPr>
        <p:grpSpPr>
          <a:xfrm>
            <a:off x="5364088" y="859763"/>
            <a:ext cx="3670176" cy="2216043"/>
            <a:chOff x="5292080" y="895217"/>
            <a:chExt cx="3670176" cy="22160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A2750D-6C4F-6432-1F8D-49E5DAE33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2080" y="895217"/>
              <a:ext cx="3670176" cy="22160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DA0D77-D109-9745-D47E-6F910F5E59CC}"/>
                </a:ext>
              </a:extLst>
            </p:cNvPr>
            <p:cNvSpPr txBox="1"/>
            <p:nvPr/>
          </p:nvSpPr>
          <p:spPr>
            <a:xfrm>
              <a:off x="7600218" y="1411397"/>
              <a:ext cx="131863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Dome</a:t>
              </a:r>
              <a:r>
                <a:rPr lang="zh-CN" altLang="en-US" dirty="0"/>
                <a:t> </a:t>
              </a:r>
              <a:r>
                <a:rPr lang="en-US" altLang="zh-CN" dirty="0"/>
                <a:t>C</a:t>
              </a:r>
            </a:p>
            <a:p>
              <a:r>
                <a:rPr lang="en-US" sz="1200" dirty="0" err="1"/>
                <a:t>Aristidi</a:t>
              </a:r>
              <a:r>
                <a:rPr lang="en-US" sz="1200" dirty="0"/>
                <a:t> et al. 2018</a:t>
              </a:r>
            </a:p>
          </p:txBody>
        </p:sp>
      </p:grp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61D66ED7-2E3F-E390-FBF0-8C6C93633C22}"/>
              </a:ext>
            </a:extLst>
          </p:cNvPr>
          <p:cNvSpPr txBox="1">
            <a:spLocks/>
          </p:cNvSpPr>
          <p:nvPr/>
        </p:nvSpPr>
        <p:spPr>
          <a:xfrm>
            <a:off x="5531793" y="3228873"/>
            <a:ext cx="3459064" cy="132343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57175" indent="-257175" algn="l" defTabSz="685800" rtl="0" eaLnBrk="1" latinLnBrk="0" hangingPunct="1">
              <a:lnSpc>
                <a:spcPct val="114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557213" indent="-214313" algn="l" defTabSz="685800" rtl="0" eaLnBrk="1" latinLnBrk="0" hangingPunct="1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14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35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Surface/ground layer (SL/GL) dominates the overall seeing at Dome C, Dome A, etc.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78F26A-2DFF-07E2-3A0E-043506076AA2}"/>
              </a:ext>
            </a:extLst>
          </p:cNvPr>
          <p:cNvSpPr txBox="1"/>
          <p:nvPr/>
        </p:nvSpPr>
        <p:spPr>
          <a:xfrm rot="16200000">
            <a:off x="4895851" y="1706539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</a:t>
            </a:r>
          </a:p>
        </p:txBody>
      </p:sp>
      <p:sp>
        <p:nvSpPr>
          <p:cNvPr id="4" name="Line 7">
            <a:extLst>
              <a:ext uri="{FF2B5EF4-FFF2-40B4-BE49-F238E27FC236}">
                <a16:creationId xmlns:a16="http://schemas.microsoft.com/office/drawing/2014/main" id="{DB02302C-80AB-FF5F-5C38-AB9B5381D522}"/>
              </a:ext>
            </a:extLst>
          </p:cNvPr>
          <p:cNvSpPr>
            <a:spLocks noChangeShapeType="1"/>
          </p:cNvSpPr>
          <p:nvPr/>
        </p:nvSpPr>
        <p:spPr bwMode="auto">
          <a:xfrm rot="21540000" flipV="1">
            <a:off x="7446025" y="2507337"/>
            <a:ext cx="876688" cy="713940"/>
          </a:xfrm>
          <a:prstGeom prst="line">
            <a:avLst/>
          </a:prstGeom>
          <a:noFill/>
          <a:ln w="50800" cap="flat">
            <a:solidFill>
              <a:srgbClr val="FF0000"/>
            </a:solidFill>
            <a:round/>
            <a:headEnd w="med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338EEC-42AB-3B78-8406-53FD69B41C3C}"/>
              </a:ext>
            </a:extLst>
          </p:cNvPr>
          <p:cNvCxnSpPr>
            <a:cxnSpLocks/>
          </p:cNvCxnSpPr>
          <p:nvPr/>
        </p:nvCxnSpPr>
        <p:spPr>
          <a:xfrm>
            <a:off x="3419872" y="3291830"/>
            <a:ext cx="72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A7F9BEB-02EB-FE71-B708-A38D89C3C77C}"/>
              </a:ext>
            </a:extLst>
          </p:cNvPr>
          <p:cNvSpPr txBox="1"/>
          <p:nvPr/>
        </p:nvSpPr>
        <p:spPr>
          <a:xfrm>
            <a:off x="6693888" y="2788413"/>
            <a:ext cx="6977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60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</a:t>
            </a:r>
            <a:r>
              <a:rPr kumimoji="0" lang="en-US" altLang="zh-CN" sz="1600" baseline="-2500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</a:t>
            </a:r>
            <a:r>
              <a:rPr kumimoji="0" lang="en-US" altLang="zh-CN" sz="1600" baseline="3000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2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8537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33C0C626-A402-0740-8EBC-80EDD3711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15566"/>
            <a:ext cx="7189786" cy="377141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Instrument: solar/lunar scintillometer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zh-CN" sz="17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SHABAR (</a:t>
            </a:r>
            <a:r>
              <a:rPr lang="en-US" altLang="zh-CN" sz="1700" dirty="0" err="1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Beckers</a:t>
            </a:r>
            <a:r>
              <a:rPr lang="en-US" altLang="zh-CN" sz="17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2002)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zh-CN" sz="17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Turbulence Profiler (TP) (Hickson &amp; </a:t>
            </a:r>
            <a:r>
              <a:rPr lang="en-US" altLang="zh-CN" sz="1700" dirty="0" err="1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Lanzetta</a:t>
            </a:r>
            <a:r>
              <a:rPr lang="en-US" altLang="zh-CN" sz="17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2004)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zh-CN" sz="1700" dirty="0" err="1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LuSci</a:t>
            </a:r>
            <a:r>
              <a:rPr lang="en-US" altLang="zh-CN" sz="17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(</a:t>
            </a:r>
            <a:r>
              <a:rPr lang="en-US" altLang="zh-CN" sz="1700" dirty="0" err="1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Tokovini</a:t>
            </a:r>
            <a:r>
              <a:rPr lang="en-US" altLang="zh-CN" sz="17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et al. 2010)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zh-CN" sz="17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…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Several sensors record scintillation (turbulence) in </a:t>
            </a:r>
            <a:r>
              <a:rPr lang="en-US" altLang="zh-CN" sz="2000" dirty="0" err="1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ms.</a:t>
            </a:r>
            <a:endParaRPr lang="en-US" altLang="zh-CN" sz="2000" dirty="0">
              <a:solidFill>
                <a:srgbClr val="3939CE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Light paths to S1 and S2 overlap, resulting in correlations between the scintillation recorded by S1 and S2.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Dimensionless measurement, so no calibration is required.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Vertical resolution can be achieved with many baselines.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FC5F7AFD-8CB2-E7A3-19EC-7704FE61B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77367"/>
            <a:ext cx="7787878" cy="49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kumimoji="0" lang="en-US" altLang="zh-CN" sz="28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Using solar/lunar scintillation to measure C</a:t>
            </a:r>
            <a:r>
              <a:rPr kumimoji="0" lang="en-US" altLang="zh-CN" sz="2800" baseline="-25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</a:t>
            </a:r>
            <a:r>
              <a:rPr kumimoji="0" lang="en-US" altLang="zh-CN" sz="2800" baseline="30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2</a:t>
            </a:r>
            <a:endParaRPr kumimoji="0" lang="en-US" altLang="zh-CN" sz="2800" dirty="0">
              <a:solidFill>
                <a:srgbClr val="3939CE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8FEECD-101E-9F3F-2090-F03578F43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314" y="771550"/>
            <a:ext cx="1523182" cy="3732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CBC780-80CF-8191-8415-9B4979FFBA53}"/>
              </a:ext>
            </a:extLst>
          </p:cNvPr>
          <p:cNvSpPr txBox="1"/>
          <p:nvPr/>
        </p:nvSpPr>
        <p:spPr>
          <a:xfrm>
            <a:off x="2106248" y="4667664"/>
            <a:ext cx="4931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=&gt; Vertical Profile of  C</a:t>
            </a:r>
            <a:r>
              <a:rPr kumimoji="0" lang="en-US" altLang="zh-CN" sz="2400" baseline="-25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</a:t>
            </a:r>
            <a:r>
              <a:rPr kumimoji="0" lang="en-US" altLang="zh-CN" sz="2400" baseline="30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2 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A231F9-1167-08C2-7FFC-D364FB570A23}"/>
              </a:ext>
            </a:extLst>
          </p:cNvPr>
          <p:cNvSpPr txBox="1"/>
          <p:nvPr/>
        </p:nvSpPr>
        <p:spPr>
          <a:xfrm>
            <a:off x="7612335" y="4497715"/>
            <a:ext cx="1511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 sensors</a:t>
            </a:r>
            <a:br>
              <a:rPr lang="en-US" dirty="0"/>
            </a:br>
            <a:r>
              <a:rPr lang="en-US" dirty="0"/>
              <a:t>(photodiodes)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672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FC5F7AFD-8CB2-E7A3-19EC-7704FE61B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77367"/>
            <a:ext cx="7787878" cy="49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kumimoji="0" lang="en-US" altLang="zh-CN" sz="28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Using solar/lunar scintillation to measure C</a:t>
            </a:r>
            <a:r>
              <a:rPr kumimoji="0" lang="en-US" altLang="zh-CN" sz="2800" baseline="-25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</a:t>
            </a:r>
            <a:r>
              <a:rPr kumimoji="0" lang="en-US" altLang="zh-CN" sz="2800" baseline="30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2</a:t>
            </a:r>
            <a:endParaRPr kumimoji="0" lang="en-US" altLang="zh-CN" sz="2800" dirty="0">
              <a:solidFill>
                <a:srgbClr val="3939CE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BC780-80CF-8191-8415-9B4979FFBA53}"/>
              </a:ext>
            </a:extLst>
          </p:cNvPr>
          <p:cNvSpPr txBox="1"/>
          <p:nvPr/>
        </p:nvSpPr>
        <p:spPr>
          <a:xfrm>
            <a:off x="201251" y="3886966"/>
            <a:ext cx="2960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A 6-channel </a:t>
            </a:r>
            <a:r>
              <a:rPr kumimoji="0" lang="en-US" altLang="zh-CN" sz="2000" dirty="0" err="1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LuSci</a:t>
            </a:r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at CTIO (Tokovinin et al. 2010)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AA7EDF-C96A-1ECD-9FD4-7B9FA5EA6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31" y="853742"/>
            <a:ext cx="2529266" cy="2916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478A05-3A40-D307-47E9-9EFA44B35412}"/>
              </a:ext>
            </a:extLst>
          </p:cNvPr>
          <p:cNvSpPr txBox="1"/>
          <p:nvPr/>
        </p:nvSpPr>
        <p:spPr>
          <a:xfrm>
            <a:off x="3248833" y="3882679"/>
            <a:ext cx="31953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A SHABAR on the roof of PLATO at Dome A (2009)</a:t>
            </a: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, but it didn’t work.</a:t>
            </a:r>
            <a:endParaRPr lang="en-US" sz="2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5655D4-94C8-8E72-43EB-0833AEEC2ADB}"/>
              </a:ext>
            </a:extLst>
          </p:cNvPr>
          <p:cNvGrpSpPr/>
          <p:nvPr/>
        </p:nvGrpSpPr>
        <p:grpSpPr>
          <a:xfrm>
            <a:off x="3248834" y="906878"/>
            <a:ext cx="3009571" cy="2817000"/>
            <a:chOff x="3131841" y="848113"/>
            <a:chExt cx="3389203" cy="31723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37B472-FEC4-DD98-1C82-149A3D233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1841" y="848113"/>
              <a:ext cx="3379943" cy="8370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C29E06-B162-BC3B-869A-3192DC996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16409" y="2039147"/>
              <a:ext cx="3010809" cy="1981306"/>
            </a:xfrm>
            <a:prstGeom prst="rect">
              <a:avLst/>
            </a:prstGeom>
          </p:spPr>
        </p:pic>
        <p:sp>
          <p:nvSpPr>
            <p:cNvPr id="15" name="Line 7">
              <a:extLst>
                <a:ext uri="{FF2B5EF4-FFF2-40B4-BE49-F238E27FC236}">
                  <a16:creationId xmlns:a16="http://schemas.microsoft.com/office/drawing/2014/main" id="{5A872CE9-B3E8-33D5-EECA-EE899217E85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540000" flipV="1">
              <a:off x="5747929" y="1691803"/>
              <a:ext cx="773115" cy="1054469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round/>
              <a:headEnd w="med" len="sm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dirty="0"/>
            </a:p>
          </p:txBody>
        </p:sp>
        <p:sp>
          <p:nvSpPr>
            <p:cNvPr id="16" name="Line 7">
              <a:extLst>
                <a:ext uri="{FF2B5EF4-FFF2-40B4-BE49-F238E27FC236}">
                  <a16:creationId xmlns:a16="http://schemas.microsoft.com/office/drawing/2014/main" id="{B928E4FC-F343-C13E-829F-B10FADD38EB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540000" flipH="1" flipV="1">
              <a:off x="3140594" y="1719673"/>
              <a:ext cx="1715835" cy="1018371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round/>
              <a:headEnd w="med" len="sm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EDED7-8CF8-9078-B9DD-0A7DDEB12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8023" y="864571"/>
            <a:ext cx="2114071" cy="2901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461A60-945F-58C1-BB21-FC697483AA20}"/>
              </a:ext>
            </a:extLst>
          </p:cNvPr>
          <p:cNvSpPr txBox="1"/>
          <p:nvPr/>
        </p:nvSpPr>
        <p:spPr>
          <a:xfrm>
            <a:off x="6514791" y="3766822"/>
            <a:ext cx="27111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The Arctic Turbulence Profiler (ATP) at PEARL, Canada</a:t>
            </a:r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(Hickson et al. 2010)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4666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FC5F7AFD-8CB2-E7A3-19EC-7704FE61B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77367"/>
            <a:ext cx="7787878" cy="49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kumimoji="0" lang="en-US" altLang="zh-CN" sz="28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Our Turbulence Profilers (TP)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BC780-80CF-8191-8415-9B4979FFBA53}"/>
              </a:ext>
            </a:extLst>
          </p:cNvPr>
          <p:cNvSpPr txBox="1"/>
          <p:nvPr/>
        </p:nvSpPr>
        <p:spPr>
          <a:xfrm>
            <a:off x="335491" y="771550"/>
            <a:ext cx="85616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Self-contained Turbulence Profiler (STP) – a collaboration with Chilean astronomers.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461A60-945F-58C1-BB21-FC697483AA20}"/>
              </a:ext>
            </a:extLst>
          </p:cNvPr>
          <p:cNvSpPr txBox="1"/>
          <p:nvPr/>
        </p:nvSpPr>
        <p:spPr>
          <a:xfrm>
            <a:off x="335490" y="1556654"/>
            <a:ext cx="3811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6 channels, 2 sectors;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Tested in June 2025</a:t>
            </a:r>
            <a:r>
              <a:rPr lang="zh-CN" altLang="en-US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@CVO</a:t>
            </a:r>
            <a:r>
              <a:rPr lang="en-US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.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13BF3-3B0A-EE5E-AF5B-94222F96B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2384789"/>
            <a:ext cx="2736304" cy="2668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A3A1C6-F9AD-5C66-355C-07DD1B64D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9412" y="1555550"/>
            <a:ext cx="4837382" cy="353351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2AB171E-2823-FA0A-0FC6-91052067320A}"/>
              </a:ext>
            </a:extLst>
          </p:cNvPr>
          <p:cNvGrpSpPr/>
          <p:nvPr/>
        </p:nvGrpSpPr>
        <p:grpSpPr>
          <a:xfrm>
            <a:off x="5000425" y="1242004"/>
            <a:ext cx="3348966" cy="1325604"/>
            <a:chOff x="5000425" y="1242004"/>
            <a:chExt cx="3348966" cy="13256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5A3F44-D609-EA41-6619-A61D26366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7685" y="1321480"/>
              <a:ext cx="1253593" cy="105364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469F41A-0F4F-EF3E-5034-B846DC497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28884" y="1315368"/>
              <a:ext cx="1303508" cy="1053644"/>
            </a:xfrm>
            <a:prstGeom prst="rect">
              <a:avLst/>
            </a:prstGeom>
          </p:spPr>
        </p:pic>
        <p:sp>
          <p:nvSpPr>
            <p:cNvPr id="14" name="Line 7">
              <a:extLst>
                <a:ext uri="{FF2B5EF4-FFF2-40B4-BE49-F238E27FC236}">
                  <a16:creationId xmlns:a16="http://schemas.microsoft.com/office/drawing/2014/main" id="{E381576C-8DF7-548C-4196-667EFE9DD96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540000" flipV="1">
              <a:off x="5000425" y="2156617"/>
              <a:ext cx="478042" cy="41099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round/>
              <a:headEnd w="med" len="sm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dirty="0"/>
            </a:p>
          </p:txBody>
        </p:sp>
        <p:sp>
          <p:nvSpPr>
            <p:cNvPr id="20" name="Line 7">
              <a:extLst>
                <a:ext uri="{FF2B5EF4-FFF2-40B4-BE49-F238E27FC236}">
                  <a16:creationId xmlns:a16="http://schemas.microsoft.com/office/drawing/2014/main" id="{84336061-82D7-B1DD-85FF-A9DA1253399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540000" flipH="1" flipV="1">
              <a:off x="7848815" y="2133231"/>
              <a:ext cx="500576" cy="43418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round/>
              <a:headEnd w="med" len="sm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8AAA34-B411-C5EA-52EA-343E2CBCD4B2}"/>
                </a:ext>
              </a:extLst>
            </p:cNvPr>
            <p:cNvSpPr txBox="1"/>
            <p:nvPr/>
          </p:nvSpPr>
          <p:spPr>
            <a:xfrm>
              <a:off x="5274810" y="1250793"/>
              <a:ext cx="669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E-ELT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F50261-ACFB-16E7-CFB3-CC842F73350E}"/>
                </a:ext>
              </a:extLst>
            </p:cNvPr>
            <p:cNvSpPr txBox="1"/>
            <p:nvPr/>
          </p:nvSpPr>
          <p:spPr>
            <a:xfrm>
              <a:off x="7504001" y="1242004"/>
              <a:ext cx="515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VLT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326DC84-D8B2-C568-E68D-B6CFC99C33B1}"/>
              </a:ext>
            </a:extLst>
          </p:cNvPr>
          <p:cNvSpPr txBox="1"/>
          <p:nvPr/>
        </p:nvSpPr>
        <p:spPr>
          <a:xfrm>
            <a:off x="6740278" y="4442738"/>
            <a:ext cx="2076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C0C0C0"/>
                </a:highlight>
              </a:rPr>
              <a:t>Cerro </a:t>
            </a:r>
            <a:r>
              <a:rPr lang="en-US" dirty="0" err="1">
                <a:solidFill>
                  <a:srgbClr val="FF0000"/>
                </a:solidFill>
                <a:highlight>
                  <a:srgbClr val="C0C0C0"/>
                </a:highlight>
              </a:rPr>
              <a:t>Ventarrones</a:t>
            </a:r>
            <a:r>
              <a:rPr lang="en-US" dirty="0">
                <a:solidFill>
                  <a:srgbClr val="FF0000"/>
                </a:solidFill>
                <a:highlight>
                  <a:srgbClr val="C0C0C0"/>
                </a:highlight>
              </a:rPr>
              <a:t> Observatory (CVO)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77BE39-AEC2-85B6-5EA4-38D9918B8C9A}"/>
              </a:ext>
            </a:extLst>
          </p:cNvPr>
          <p:cNvSpPr txBox="1"/>
          <p:nvPr/>
        </p:nvSpPr>
        <p:spPr>
          <a:xfrm>
            <a:off x="467544" y="2369012"/>
            <a:ext cx="1481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NAOC, Beijing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41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FC5F7AFD-8CB2-E7A3-19EC-7704FE61B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77367"/>
            <a:ext cx="7787878" cy="49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kumimoji="0" lang="en-US" altLang="zh-CN" sz="28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Our Turbulence Profilers (TP)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BC780-80CF-8191-8415-9B4979FFBA53}"/>
              </a:ext>
            </a:extLst>
          </p:cNvPr>
          <p:cNvSpPr txBox="1"/>
          <p:nvPr/>
        </p:nvSpPr>
        <p:spPr>
          <a:xfrm>
            <a:off x="335491" y="771550"/>
            <a:ext cx="8561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dirty="0" err="1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KunLun</a:t>
            </a:r>
            <a:r>
              <a:rPr kumimoji="0" lang="en-US" altLang="zh-CN" sz="24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Turbulence Profiler (KLTP)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461A60-945F-58C1-BB21-FC697483AA20}"/>
              </a:ext>
            </a:extLst>
          </p:cNvPr>
          <p:cNvSpPr txBox="1"/>
          <p:nvPr/>
        </p:nvSpPr>
        <p:spPr>
          <a:xfrm>
            <a:off x="335491" y="1203598"/>
            <a:ext cx="53171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Following ATP design (Paul Hickson)</a:t>
            </a:r>
            <a:r>
              <a:rPr lang="zh-CN" altLang="en-US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；</a:t>
            </a:r>
            <a:endParaRPr lang="en-US" altLang="zh-CN" sz="2200" dirty="0">
              <a:solidFill>
                <a:srgbClr val="3939CE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No moving parts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8 channels(layers) for more baselines</a:t>
            </a:r>
            <a:r>
              <a:rPr lang="zh-CN" altLang="en-US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；</a:t>
            </a:r>
            <a:endParaRPr lang="en-US" altLang="zh-CN" sz="2200" dirty="0">
              <a:solidFill>
                <a:srgbClr val="3939CE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7 sectors covering 252</a:t>
            </a:r>
            <a:r>
              <a:rPr lang="en-US" altLang="zh-CN" sz="2200" dirty="0">
                <a:solidFill>
                  <a:srgbClr val="3939CE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°</a:t>
            </a: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in Azimuth</a:t>
            </a:r>
            <a:r>
              <a:rPr lang="zh-CN" altLang="en-US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;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A5726F-75F5-ADC9-5A72-AF5B02D7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023" y="864571"/>
            <a:ext cx="2114071" cy="29011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156672-3112-51E9-874F-12FE52711636}"/>
              </a:ext>
            </a:extLst>
          </p:cNvPr>
          <p:cNvSpPr txBox="1"/>
          <p:nvPr/>
        </p:nvSpPr>
        <p:spPr>
          <a:xfrm>
            <a:off x="6514791" y="3766822"/>
            <a:ext cx="27111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The Arctic Turbulence Profiler (ATP) at PEARL, Canada</a:t>
            </a:r>
            <a:r>
              <a:rPr kumimoji="0" lang="en-US" altLang="zh-CN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(Hickson et al. 2010)</a:t>
            </a:r>
            <a:endParaRPr lang="en-US" sz="2000" dirty="0"/>
          </a:p>
        </p:txBody>
      </p:sp>
      <p:pic>
        <p:nvPicPr>
          <p:cNvPr id="17" name="Picture 16" descr="A close-up of a line of gold and silver objects&#10;&#10;Description automatically generated">
            <a:extLst>
              <a:ext uri="{FF2B5EF4-FFF2-40B4-BE49-F238E27FC236}">
                <a16:creationId xmlns:a16="http://schemas.microsoft.com/office/drawing/2014/main" id="{B0DCEFC9-3F30-E6DB-303B-9B7EEC91C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402999" y="2947988"/>
            <a:ext cx="3221081" cy="717346"/>
          </a:xfrm>
          <a:prstGeom prst="rect">
            <a:avLst/>
          </a:prstGeom>
        </p:spPr>
      </p:pic>
      <p:pic>
        <p:nvPicPr>
          <p:cNvPr id="24" name="Picture 23" descr="A circular object with many parts&#10;&#10;Description automatically generated with medium confidence">
            <a:extLst>
              <a:ext uri="{FF2B5EF4-FFF2-40B4-BE49-F238E27FC236}">
                <a16:creationId xmlns:a16="http://schemas.microsoft.com/office/drawing/2014/main" id="{F22F6EA9-9361-E605-9CF1-84E000E2BF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30" y="2942146"/>
            <a:ext cx="1321796" cy="1069848"/>
          </a:xfrm>
          <a:prstGeom prst="rect">
            <a:avLst/>
          </a:prstGeom>
        </p:spPr>
      </p:pic>
      <p:pic>
        <p:nvPicPr>
          <p:cNvPr id="4" name="Picture 3" descr="A graph with colorful lines&#10;&#10;Description automatically generated">
            <a:extLst>
              <a:ext uri="{FF2B5EF4-FFF2-40B4-BE49-F238E27FC236}">
                <a16:creationId xmlns:a16="http://schemas.microsoft.com/office/drawing/2014/main" id="{CD6585B8-D030-3157-5C69-D1C667544A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8" y="2817607"/>
            <a:ext cx="3609863" cy="1833664"/>
          </a:xfrm>
          <a:prstGeom prst="rect">
            <a:avLst/>
          </a:prstGeom>
        </p:spPr>
      </p:pic>
      <p:sp>
        <p:nvSpPr>
          <p:cNvPr id="5" name="Line 7">
            <a:extLst>
              <a:ext uri="{FF2B5EF4-FFF2-40B4-BE49-F238E27FC236}">
                <a16:creationId xmlns:a16="http://schemas.microsoft.com/office/drawing/2014/main" id="{3A53BDDE-61D2-C8EE-5B01-F36E2D50D546}"/>
              </a:ext>
            </a:extLst>
          </p:cNvPr>
          <p:cNvSpPr>
            <a:spLocks noChangeShapeType="1"/>
          </p:cNvSpPr>
          <p:nvPr/>
        </p:nvSpPr>
        <p:spPr bwMode="auto">
          <a:xfrm rot="21540000" flipV="1">
            <a:off x="5298597" y="1979302"/>
            <a:ext cx="498981" cy="1194081"/>
          </a:xfrm>
          <a:prstGeom prst="line">
            <a:avLst/>
          </a:prstGeom>
          <a:noFill/>
          <a:ln w="22225" cap="flat">
            <a:solidFill>
              <a:srgbClr val="FF0000"/>
            </a:solidFill>
            <a:round/>
            <a:headEnd w="med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 dirty="0"/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137C1416-F23D-C483-1F4A-21F76054B328}"/>
              </a:ext>
            </a:extLst>
          </p:cNvPr>
          <p:cNvSpPr>
            <a:spLocks noChangeShapeType="1"/>
          </p:cNvSpPr>
          <p:nvPr/>
        </p:nvSpPr>
        <p:spPr bwMode="auto">
          <a:xfrm rot="21540000">
            <a:off x="5331376" y="3339318"/>
            <a:ext cx="423771" cy="991732"/>
          </a:xfrm>
          <a:prstGeom prst="line">
            <a:avLst/>
          </a:prstGeom>
          <a:noFill/>
          <a:ln w="22225" cap="flat">
            <a:solidFill>
              <a:srgbClr val="FF0000"/>
            </a:solidFill>
            <a:round/>
            <a:headEnd w="med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 dirty="0"/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A9C23FAA-0488-9A44-5E38-C6700E13032D}"/>
              </a:ext>
            </a:extLst>
          </p:cNvPr>
          <p:cNvSpPr>
            <a:spLocks noChangeShapeType="1"/>
          </p:cNvSpPr>
          <p:nvPr/>
        </p:nvSpPr>
        <p:spPr bwMode="auto">
          <a:xfrm rot="21540000" flipV="1">
            <a:off x="5306111" y="2337493"/>
            <a:ext cx="509473" cy="869308"/>
          </a:xfrm>
          <a:prstGeom prst="line">
            <a:avLst/>
          </a:prstGeom>
          <a:noFill/>
          <a:ln w="22225" cap="flat">
            <a:solidFill>
              <a:srgbClr val="FF0000"/>
            </a:solidFill>
            <a:round/>
            <a:headEnd w="med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 dirty="0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FC29DD4F-6D79-75FB-4031-F34FC500BDC3}"/>
              </a:ext>
            </a:extLst>
          </p:cNvPr>
          <p:cNvSpPr>
            <a:spLocks noChangeShapeType="1"/>
          </p:cNvSpPr>
          <p:nvPr/>
        </p:nvSpPr>
        <p:spPr bwMode="auto">
          <a:xfrm rot="21540000" flipV="1">
            <a:off x="5318769" y="2754551"/>
            <a:ext cx="460892" cy="452641"/>
          </a:xfrm>
          <a:prstGeom prst="line">
            <a:avLst/>
          </a:prstGeom>
          <a:noFill/>
          <a:ln w="22225" cap="flat">
            <a:solidFill>
              <a:srgbClr val="FF0000"/>
            </a:solidFill>
            <a:round/>
            <a:headEnd w="med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 dirty="0"/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75572973-725A-F92C-6ED0-FD5976386F26}"/>
              </a:ext>
            </a:extLst>
          </p:cNvPr>
          <p:cNvSpPr>
            <a:spLocks noChangeShapeType="1"/>
          </p:cNvSpPr>
          <p:nvPr/>
        </p:nvSpPr>
        <p:spPr bwMode="auto">
          <a:xfrm rot="21540000" flipV="1">
            <a:off x="5343476" y="2971497"/>
            <a:ext cx="467205" cy="235623"/>
          </a:xfrm>
          <a:prstGeom prst="line">
            <a:avLst/>
          </a:prstGeom>
          <a:noFill/>
          <a:ln w="22225" cap="flat">
            <a:solidFill>
              <a:srgbClr val="FF0000"/>
            </a:solidFill>
            <a:round/>
            <a:headEnd w="med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 dirty="0"/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E959D88F-7F3B-72B6-EAF2-2B60B8AC0C77}"/>
              </a:ext>
            </a:extLst>
          </p:cNvPr>
          <p:cNvSpPr>
            <a:spLocks noChangeShapeType="1"/>
          </p:cNvSpPr>
          <p:nvPr/>
        </p:nvSpPr>
        <p:spPr bwMode="auto">
          <a:xfrm rot="21540000" flipV="1">
            <a:off x="5308948" y="3224142"/>
            <a:ext cx="478137" cy="8157"/>
          </a:xfrm>
          <a:prstGeom prst="line">
            <a:avLst/>
          </a:prstGeom>
          <a:noFill/>
          <a:ln w="22225" cap="flat">
            <a:solidFill>
              <a:srgbClr val="FF0000"/>
            </a:solidFill>
            <a:round/>
            <a:headEnd w="med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 dirty="0"/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id="{983994EC-D612-B205-FADF-7274550C7941}"/>
              </a:ext>
            </a:extLst>
          </p:cNvPr>
          <p:cNvSpPr>
            <a:spLocks noChangeShapeType="1"/>
          </p:cNvSpPr>
          <p:nvPr/>
        </p:nvSpPr>
        <p:spPr bwMode="auto">
          <a:xfrm rot="21540000">
            <a:off x="5343513" y="3273184"/>
            <a:ext cx="420393" cy="239607"/>
          </a:xfrm>
          <a:prstGeom prst="line">
            <a:avLst/>
          </a:prstGeom>
          <a:noFill/>
          <a:ln w="22225" cap="flat">
            <a:solidFill>
              <a:srgbClr val="FF0000"/>
            </a:solidFill>
            <a:round/>
            <a:headEnd w="med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 dirty="0"/>
          </a:p>
        </p:txBody>
      </p:sp>
      <p:sp>
        <p:nvSpPr>
          <p:cNvPr id="15" name="Line 7">
            <a:extLst>
              <a:ext uri="{FF2B5EF4-FFF2-40B4-BE49-F238E27FC236}">
                <a16:creationId xmlns:a16="http://schemas.microsoft.com/office/drawing/2014/main" id="{7222C576-B737-C2F7-527C-222318B0E3EA}"/>
              </a:ext>
            </a:extLst>
          </p:cNvPr>
          <p:cNvSpPr>
            <a:spLocks noChangeShapeType="1"/>
          </p:cNvSpPr>
          <p:nvPr/>
        </p:nvSpPr>
        <p:spPr bwMode="auto">
          <a:xfrm rot="21540000">
            <a:off x="5362308" y="3332038"/>
            <a:ext cx="413603" cy="628681"/>
          </a:xfrm>
          <a:prstGeom prst="line">
            <a:avLst/>
          </a:prstGeom>
          <a:noFill/>
          <a:ln w="22225" cap="flat">
            <a:solidFill>
              <a:srgbClr val="FF0000"/>
            </a:solidFill>
            <a:round/>
            <a:headEnd w="med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C641A1-0C0A-E331-B281-2D501A4F71E5}"/>
              </a:ext>
            </a:extLst>
          </p:cNvPr>
          <p:cNvSpPr txBox="1"/>
          <p:nvPr/>
        </p:nvSpPr>
        <p:spPr>
          <a:xfrm>
            <a:off x="170048" y="4651271"/>
            <a:ext cx="36098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Elevation</a:t>
            </a:r>
            <a:r>
              <a:rPr lang="zh-CN" altLang="en-US" sz="16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of Sun and Moon</a:t>
            </a:r>
          </a:p>
          <a:p>
            <a:pPr algn="ctr"/>
            <a:r>
              <a:rPr lang="en-US" sz="16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2025.07-09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3839E5-7058-76DC-8847-253774BFBA06}"/>
              </a:ext>
            </a:extLst>
          </p:cNvPr>
          <p:cNvSpPr txBox="1"/>
          <p:nvPr/>
        </p:nvSpPr>
        <p:spPr>
          <a:xfrm>
            <a:off x="1073673" y="2885855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EBE36B-3208-62C2-9746-D2D00EA2E6B1}"/>
              </a:ext>
            </a:extLst>
          </p:cNvPr>
          <p:cNvSpPr txBox="1"/>
          <p:nvPr/>
        </p:nvSpPr>
        <p:spPr>
          <a:xfrm>
            <a:off x="539552" y="3972544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F756A4-4E9A-6529-5804-1E6A0ECBE990}"/>
              </a:ext>
            </a:extLst>
          </p:cNvPr>
          <p:cNvCxnSpPr>
            <a:cxnSpLocks/>
          </p:cNvCxnSpPr>
          <p:nvPr/>
        </p:nvCxnSpPr>
        <p:spPr>
          <a:xfrm>
            <a:off x="496804" y="3306661"/>
            <a:ext cx="277905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83368F3-83C9-975E-6D78-0B9B49565E24}"/>
              </a:ext>
            </a:extLst>
          </p:cNvPr>
          <p:cNvSpPr txBox="1"/>
          <p:nvPr/>
        </p:nvSpPr>
        <p:spPr>
          <a:xfrm>
            <a:off x="79022" y="3096711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20°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58C6CE-C845-CCDD-5026-24AAFA44FBD5}"/>
              </a:ext>
            </a:extLst>
          </p:cNvPr>
          <p:cNvSpPr/>
          <p:nvPr/>
        </p:nvSpPr>
        <p:spPr>
          <a:xfrm>
            <a:off x="395536" y="3291830"/>
            <a:ext cx="2937662" cy="1187490"/>
          </a:xfrm>
          <a:prstGeom prst="rect">
            <a:avLst/>
          </a:prstGeom>
          <a:solidFill>
            <a:schemeClr val="accent1">
              <a:alpha val="42000"/>
            </a:schemeClr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0F6295-1B9A-9861-BEE9-CF9010B47022}"/>
              </a:ext>
            </a:extLst>
          </p:cNvPr>
          <p:cNvSpPr txBox="1"/>
          <p:nvPr/>
        </p:nvSpPr>
        <p:spPr>
          <a:xfrm>
            <a:off x="5292080" y="386789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181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FC5F7AFD-8CB2-E7A3-19EC-7704FE61B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77367"/>
            <a:ext cx="7787878" cy="49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39" tIns="31169" rIns="62339" bIns="3116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kumimoji="0" lang="en-US" altLang="zh-CN" sz="28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Our Turbulence Profilers (TP)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BC780-80CF-8191-8415-9B4979FFBA53}"/>
              </a:ext>
            </a:extLst>
          </p:cNvPr>
          <p:cNvSpPr txBox="1"/>
          <p:nvPr/>
        </p:nvSpPr>
        <p:spPr>
          <a:xfrm>
            <a:off x="335491" y="771550"/>
            <a:ext cx="8561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dirty="0" err="1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KunLun</a:t>
            </a:r>
            <a:r>
              <a:rPr kumimoji="0" lang="en-US" altLang="zh-CN" sz="24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Turbulence Profiler (KLTP)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628DA1-ED0E-2AA8-A10C-B7C466A5F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534" y="1387433"/>
            <a:ext cx="1864563" cy="3255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7DF041-6B52-CC22-A994-E0E1D99F9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1419622"/>
            <a:ext cx="2414867" cy="32198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E7F4A6-9E8C-6F34-5E86-9C86B3BE4983}"/>
              </a:ext>
            </a:extLst>
          </p:cNvPr>
          <p:cNvSpPr txBox="1"/>
          <p:nvPr/>
        </p:nvSpPr>
        <p:spPr>
          <a:xfrm>
            <a:off x="5283452" y="1059582"/>
            <a:ext cx="38903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Tested at NAOC;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Deployed</a:t>
            </a:r>
            <a:r>
              <a:rPr lang="zh-CN" altLang="en-US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to Dome A in Jan. 2025;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Problems with frosting, etc.</a:t>
            </a:r>
            <a:endParaRPr lang="en-US" sz="2200" dirty="0"/>
          </a:p>
        </p:txBody>
      </p:sp>
      <p:pic>
        <p:nvPicPr>
          <p:cNvPr id="7" name="图片 3" descr="kltp_dc">
            <a:extLst>
              <a:ext uri="{FF2B5EF4-FFF2-40B4-BE49-F238E27FC236}">
                <a16:creationId xmlns:a16="http://schemas.microsoft.com/office/drawing/2014/main" id="{958BC46D-E61F-BA0A-CC5A-D7E9D63D2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2538095"/>
            <a:ext cx="3430463" cy="2279715"/>
          </a:xfrm>
          <a:prstGeom prst="rect">
            <a:avLst/>
          </a:prstGeom>
        </p:spPr>
      </p:pic>
      <p:sp>
        <p:nvSpPr>
          <p:cNvPr id="8" name="Line 7">
            <a:extLst>
              <a:ext uri="{FF2B5EF4-FFF2-40B4-BE49-F238E27FC236}">
                <a16:creationId xmlns:a16="http://schemas.microsoft.com/office/drawing/2014/main" id="{854155F5-3978-36E9-E05C-4AC8F39FF2FD}"/>
              </a:ext>
            </a:extLst>
          </p:cNvPr>
          <p:cNvSpPr>
            <a:spLocks noChangeShapeType="1"/>
          </p:cNvSpPr>
          <p:nvPr/>
        </p:nvSpPr>
        <p:spPr bwMode="auto">
          <a:xfrm rot="21540000">
            <a:off x="7211243" y="3520641"/>
            <a:ext cx="1465320" cy="537"/>
          </a:xfrm>
          <a:prstGeom prst="line">
            <a:avLst/>
          </a:prstGeom>
          <a:noFill/>
          <a:ln w="38100" cap="flat">
            <a:solidFill>
              <a:srgbClr val="FF0000"/>
            </a:solidFill>
            <a:round/>
            <a:headEnd w="med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329BD-952E-45AB-41B0-FDA8FBC6C83A}"/>
              </a:ext>
            </a:extLst>
          </p:cNvPr>
          <p:cNvSpPr txBox="1"/>
          <p:nvPr/>
        </p:nvSpPr>
        <p:spPr>
          <a:xfrm rot="19894028">
            <a:off x="6270229" y="3051448"/>
            <a:ext cx="891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twilight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5C3655-AE43-29F1-3797-CE79EC06D90D}"/>
              </a:ext>
            </a:extLst>
          </p:cNvPr>
          <p:cNvSpPr txBox="1"/>
          <p:nvPr/>
        </p:nvSpPr>
        <p:spPr>
          <a:xfrm>
            <a:off x="6439130" y="4782753"/>
            <a:ext cx="1856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939CE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KLTP raw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C5EBC1-A484-03E8-48C2-1095A4AF978C}"/>
              </a:ext>
            </a:extLst>
          </p:cNvPr>
          <p:cNvSpPr txBox="1"/>
          <p:nvPr/>
        </p:nvSpPr>
        <p:spPr>
          <a:xfrm>
            <a:off x="7346783" y="3210530"/>
            <a:ext cx="102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 sectors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454A60-CEF3-D64D-02D0-336BA50BCA60}"/>
              </a:ext>
            </a:extLst>
          </p:cNvPr>
          <p:cNvSpPr txBox="1"/>
          <p:nvPr/>
        </p:nvSpPr>
        <p:spPr>
          <a:xfrm>
            <a:off x="6444208" y="4290650"/>
            <a:ext cx="104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Frosting?</a:t>
            </a:r>
          </a:p>
        </p:txBody>
      </p:sp>
      <p:sp>
        <p:nvSpPr>
          <p:cNvPr id="13" name="Donut 12">
            <a:extLst>
              <a:ext uri="{FF2B5EF4-FFF2-40B4-BE49-F238E27FC236}">
                <a16:creationId xmlns:a16="http://schemas.microsoft.com/office/drawing/2014/main" id="{90B693FB-FC31-A7CE-E4B5-2645982644BB}"/>
              </a:ext>
            </a:extLst>
          </p:cNvPr>
          <p:cNvSpPr/>
          <p:nvPr/>
        </p:nvSpPr>
        <p:spPr>
          <a:xfrm>
            <a:off x="7452320" y="4299943"/>
            <a:ext cx="1558255" cy="339502"/>
          </a:xfrm>
          <a:prstGeom prst="donut">
            <a:avLst>
              <a:gd name="adj" fmla="val 6257"/>
            </a:avLst>
          </a:prstGeom>
          <a:ln w="952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7E6FE8-8A93-465C-D7A8-A9F460729E8C}"/>
              </a:ext>
            </a:extLst>
          </p:cNvPr>
          <p:cNvSpPr txBox="1"/>
          <p:nvPr/>
        </p:nvSpPr>
        <p:spPr>
          <a:xfrm>
            <a:off x="450238" y="4013651"/>
            <a:ext cx="1940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Xinglong Station,</a:t>
            </a:r>
          </a:p>
          <a:p>
            <a:r>
              <a:rPr lang="en-US" sz="2000" dirty="0">
                <a:solidFill>
                  <a:schemeClr val="bg1"/>
                </a:solidFill>
              </a:rPr>
              <a:t>NAOC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33A365-D26E-0EAB-5DAD-C1C59459FFE5}"/>
              </a:ext>
            </a:extLst>
          </p:cNvPr>
          <p:cNvSpPr txBox="1"/>
          <p:nvPr/>
        </p:nvSpPr>
        <p:spPr>
          <a:xfrm>
            <a:off x="3995936" y="1364448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Dome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0015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44025</TotalTime>
  <Words>814</Words>
  <Application>Microsoft Macintosh PowerPoint</Application>
  <PresentationFormat>On-screen Show (16:9)</PresentationFormat>
  <Paragraphs>179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Microsoft YaHei</vt:lpstr>
      <vt:lpstr>Microsoft YaHei</vt:lpstr>
      <vt:lpstr>黑体</vt:lpstr>
      <vt:lpstr>Weibei SC</vt:lpstr>
      <vt:lpstr>Arial</vt:lpstr>
      <vt:lpstr>Calibri</vt:lpstr>
      <vt:lpstr>Times New Roman</vt:lpstr>
      <vt:lpstr>Wingdings</vt:lpstr>
      <vt:lpstr>Office 主题​​</vt:lpstr>
      <vt:lpstr>PowerPoint Presentation</vt:lpstr>
      <vt:lpstr>Good seeing is preferred in 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</dc:creator>
  <cp:lastModifiedBy>Z Shang</cp:lastModifiedBy>
  <cp:revision>1578</cp:revision>
  <cp:lastPrinted>2023-11-24T08:23:26Z</cp:lastPrinted>
  <dcterms:created xsi:type="dcterms:W3CDTF">2019-03-21T07:10:06Z</dcterms:created>
  <dcterms:modified xsi:type="dcterms:W3CDTF">2025-09-16T15:22:43Z</dcterms:modified>
</cp:coreProperties>
</file>