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757070"/>
              </a:solidFill>
              <a:prstDash val="solid"/>
              <a:round/>
            </a:ln>
          </a:left>
          <a:right>
            <a:ln w="12700" cap="flat">
              <a:solidFill>
                <a:srgbClr val="757070"/>
              </a:solidFill>
              <a:prstDash val="solid"/>
              <a:round/>
            </a:ln>
          </a:right>
          <a:top>
            <a:ln w="12700" cap="flat">
              <a:solidFill>
                <a:srgbClr val="757070"/>
              </a:solidFill>
              <a:prstDash val="solid"/>
              <a:round/>
            </a:ln>
          </a:top>
          <a:bottom>
            <a:ln w="12700" cap="flat">
              <a:solidFill>
                <a:srgbClr val="757070"/>
              </a:solidFill>
              <a:prstDash val="solid"/>
              <a:round/>
            </a:ln>
          </a:bottom>
          <a:insideH>
            <a:ln w="12700" cap="flat">
              <a:solidFill>
                <a:srgbClr val="757070"/>
              </a:solidFill>
              <a:prstDash val="solid"/>
              <a:round/>
            </a:ln>
          </a:insideH>
          <a:insideV>
            <a:ln w="12700" cap="flat">
              <a:solidFill>
                <a:srgbClr val="757070"/>
              </a:solidFill>
              <a:prstDash val="solid"/>
              <a:round/>
            </a:ln>
          </a:insideV>
        </a:tcBdr>
        <a:fill>
          <a:solidFill>
            <a:srgbClr val="D4CCDF"/>
          </a:solidFill>
        </a:fill>
      </a:tcStyle>
    </a:wholeTbl>
    <a:band2H>
      <a:tcTxStyle b="def" i="def"/>
      <a:tcStyle>
        <a:tcBdr/>
        <a:fill>
          <a:solidFill>
            <a:srgbClr val="EBE7F0"/>
          </a:solidFill>
        </a:fill>
      </a:tcStyle>
    </a:band2H>
    <a:firstCol>
      <a:tcTxStyle b="on" i="off">
        <a:fontRef idx="major">
          <a:srgbClr val="757070"/>
        </a:fontRef>
        <a:srgbClr val="757070"/>
      </a:tcTxStyle>
      <a:tcStyle>
        <a:tcBdr>
          <a:left>
            <a:ln w="12700" cap="flat">
              <a:solidFill>
                <a:srgbClr val="757070"/>
              </a:solidFill>
              <a:prstDash val="solid"/>
              <a:round/>
            </a:ln>
          </a:left>
          <a:right>
            <a:ln w="12700" cap="flat">
              <a:solidFill>
                <a:srgbClr val="757070"/>
              </a:solidFill>
              <a:prstDash val="solid"/>
              <a:round/>
            </a:ln>
          </a:right>
          <a:top>
            <a:ln w="12700" cap="flat">
              <a:solidFill>
                <a:srgbClr val="757070"/>
              </a:solidFill>
              <a:prstDash val="solid"/>
              <a:round/>
            </a:ln>
          </a:top>
          <a:bottom>
            <a:ln w="12700" cap="flat">
              <a:solidFill>
                <a:srgbClr val="757070"/>
              </a:solidFill>
              <a:prstDash val="solid"/>
              <a:round/>
            </a:ln>
          </a:bottom>
          <a:insideH>
            <a:ln w="12700" cap="flat">
              <a:solidFill>
                <a:srgbClr val="757070"/>
              </a:solidFill>
              <a:prstDash val="solid"/>
              <a:round/>
            </a:ln>
          </a:insideH>
          <a:insideV>
            <a:ln w="12700" cap="flat">
              <a:solidFill>
                <a:srgbClr val="75707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757070"/>
        </a:fontRef>
        <a:srgbClr val="757070"/>
      </a:tcTxStyle>
      <a:tcStyle>
        <a:tcBdr>
          <a:left>
            <a:ln w="12700" cap="flat">
              <a:solidFill>
                <a:srgbClr val="757070"/>
              </a:solidFill>
              <a:prstDash val="solid"/>
              <a:round/>
            </a:ln>
          </a:left>
          <a:right>
            <a:ln w="12700" cap="flat">
              <a:solidFill>
                <a:srgbClr val="757070"/>
              </a:solidFill>
              <a:prstDash val="solid"/>
              <a:round/>
            </a:ln>
          </a:right>
          <a:top>
            <a:ln w="38100" cap="flat">
              <a:solidFill>
                <a:srgbClr val="757070"/>
              </a:solidFill>
              <a:prstDash val="solid"/>
              <a:round/>
            </a:ln>
          </a:top>
          <a:bottom>
            <a:ln w="12700" cap="flat">
              <a:solidFill>
                <a:srgbClr val="757070"/>
              </a:solidFill>
              <a:prstDash val="solid"/>
              <a:round/>
            </a:ln>
          </a:bottom>
          <a:insideH>
            <a:ln w="12700" cap="flat">
              <a:solidFill>
                <a:srgbClr val="757070"/>
              </a:solidFill>
              <a:prstDash val="solid"/>
              <a:round/>
            </a:ln>
          </a:insideH>
          <a:insideV>
            <a:ln w="12700" cap="flat">
              <a:solidFill>
                <a:srgbClr val="75707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757070"/>
        </a:fontRef>
        <a:srgbClr val="757070"/>
      </a:tcTxStyle>
      <a:tcStyle>
        <a:tcBdr>
          <a:left>
            <a:ln w="12700" cap="flat">
              <a:solidFill>
                <a:srgbClr val="757070"/>
              </a:solidFill>
              <a:prstDash val="solid"/>
              <a:round/>
            </a:ln>
          </a:left>
          <a:right>
            <a:ln w="12700" cap="flat">
              <a:solidFill>
                <a:srgbClr val="757070"/>
              </a:solidFill>
              <a:prstDash val="solid"/>
              <a:round/>
            </a:ln>
          </a:right>
          <a:top>
            <a:ln w="12700" cap="flat">
              <a:solidFill>
                <a:srgbClr val="757070"/>
              </a:solidFill>
              <a:prstDash val="solid"/>
              <a:round/>
            </a:ln>
          </a:top>
          <a:bottom>
            <a:ln w="38100" cap="flat">
              <a:solidFill>
                <a:srgbClr val="757070"/>
              </a:solidFill>
              <a:prstDash val="solid"/>
              <a:round/>
            </a:ln>
          </a:bottom>
          <a:insideH>
            <a:ln w="12700" cap="flat">
              <a:solidFill>
                <a:srgbClr val="757070"/>
              </a:solidFill>
              <a:prstDash val="solid"/>
              <a:round/>
            </a:ln>
          </a:insideH>
          <a:insideV>
            <a:ln w="12700" cap="flat">
              <a:solidFill>
                <a:srgbClr val="75707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757070"/>
              </a:solidFill>
              <a:prstDash val="solid"/>
              <a:round/>
            </a:ln>
          </a:left>
          <a:right>
            <a:ln w="12700" cap="flat">
              <a:solidFill>
                <a:srgbClr val="757070"/>
              </a:solidFill>
              <a:prstDash val="solid"/>
              <a:round/>
            </a:ln>
          </a:right>
          <a:top>
            <a:ln w="12700" cap="flat">
              <a:solidFill>
                <a:srgbClr val="757070"/>
              </a:solidFill>
              <a:prstDash val="solid"/>
              <a:round/>
            </a:ln>
          </a:top>
          <a:bottom>
            <a:ln w="12700" cap="flat">
              <a:solidFill>
                <a:srgbClr val="757070"/>
              </a:solidFill>
              <a:prstDash val="solid"/>
              <a:round/>
            </a:ln>
          </a:bottom>
          <a:insideH>
            <a:ln w="12700" cap="flat">
              <a:solidFill>
                <a:srgbClr val="757070"/>
              </a:solidFill>
              <a:prstDash val="solid"/>
              <a:round/>
            </a:ln>
          </a:insideH>
          <a:insideV>
            <a:ln w="12700" cap="flat">
              <a:solidFill>
                <a:srgbClr val="757070"/>
              </a:solidFill>
              <a:prstDash val="solid"/>
              <a:round/>
            </a:ln>
          </a:insideV>
        </a:tcBdr>
        <a:fill>
          <a:solidFill>
            <a:srgbClr val="CACEDB"/>
          </a:solidFill>
        </a:fill>
      </a:tcStyle>
    </a:wholeTbl>
    <a:band2H>
      <a:tcTxStyle b="def" i="def"/>
      <a:tcStyle>
        <a:tcBdr/>
        <a:fill>
          <a:solidFill>
            <a:srgbClr val="E6E8EE"/>
          </a:solidFill>
        </a:fill>
      </a:tcStyle>
    </a:band2H>
    <a:firstCol>
      <a:tcTxStyle b="on" i="off">
        <a:fontRef idx="major">
          <a:srgbClr val="757070"/>
        </a:fontRef>
        <a:srgbClr val="757070"/>
      </a:tcTxStyle>
      <a:tcStyle>
        <a:tcBdr>
          <a:left>
            <a:ln w="12700" cap="flat">
              <a:solidFill>
                <a:srgbClr val="757070"/>
              </a:solidFill>
              <a:prstDash val="solid"/>
              <a:round/>
            </a:ln>
          </a:left>
          <a:right>
            <a:ln w="12700" cap="flat">
              <a:solidFill>
                <a:srgbClr val="757070"/>
              </a:solidFill>
              <a:prstDash val="solid"/>
              <a:round/>
            </a:ln>
          </a:right>
          <a:top>
            <a:ln w="12700" cap="flat">
              <a:solidFill>
                <a:srgbClr val="757070"/>
              </a:solidFill>
              <a:prstDash val="solid"/>
              <a:round/>
            </a:ln>
          </a:top>
          <a:bottom>
            <a:ln w="12700" cap="flat">
              <a:solidFill>
                <a:srgbClr val="757070"/>
              </a:solidFill>
              <a:prstDash val="solid"/>
              <a:round/>
            </a:ln>
          </a:bottom>
          <a:insideH>
            <a:ln w="12700" cap="flat">
              <a:solidFill>
                <a:srgbClr val="757070"/>
              </a:solidFill>
              <a:prstDash val="solid"/>
              <a:round/>
            </a:ln>
          </a:insideH>
          <a:insideV>
            <a:ln w="12700" cap="flat">
              <a:solidFill>
                <a:srgbClr val="75707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757070"/>
        </a:fontRef>
        <a:srgbClr val="757070"/>
      </a:tcTxStyle>
      <a:tcStyle>
        <a:tcBdr>
          <a:left>
            <a:ln w="12700" cap="flat">
              <a:solidFill>
                <a:srgbClr val="757070"/>
              </a:solidFill>
              <a:prstDash val="solid"/>
              <a:round/>
            </a:ln>
          </a:left>
          <a:right>
            <a:ln w="12700" cap="flat">
              <a:solidFill>
                <a:srgbClr val="757070"/>
              </a:solidFill>
              <a:prstDash val="solid"/>
              <a:round/>
            </a:ln>
          </a:right>
          <a:top>
            <a:ln w="38100" cap="flat">
              <a:solidFill>
                <a:srgbClr val="757070"/>
              </a:solidFill>
              <a:prstDash val="solid"/>
              <a:round/>
            </a:ln>
          </a:top>
          <a:bottom>
            <a:ln w="12700" cap="flat">
              <a:solidFill>
                <a:srgbClr val="757070"/>
              </a:solidFill>
              <a:prstDash val="solid"/>
              <a:round/>
            </a:ln>
          </a:bottom>
          <a:insideH>
            <a:ln w="12700" cap="flat">
              <a:solidFill>
                <a:srgbClr val="757070"/>
              </a:solidFill>
              <a:prstDash val="solid"/>
              <a:round/>
            </a:ln>
          </a:insideH>
          <a:insideV>
            <a:ln w="12700" cap="flat">
              <a:solidFill>
                <a:srgbClr val="75707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757070"/>
        </a:fontRef>
        <a:srgbClr val="757070"/>
      </a:tcTxStyle>
      <a:tcStyle>
        <a:tcBdr>
          <a:left>
            <a:ln w="12700" cap="flat">
              <a:solidFill>
                <a:srgbClr val="757070"/>
              </a:solidFill>
              <a:prstDash val="solid"/>
              <a:round/>
            </a:ln>
          </a:left>
          <a:right>
            <a:ln w="12700" cap="flat">
              <a:solidFill>
                <a:srgbClr val="757070"/>
              </a:solidFill>
              <a:prstDash val="solid"/>
              <a:round/>
            </a:ln>
          </a:right>
          <a:top>
            <a:ln w="12700" cap="flat">
              <a:solidFill>
                <a:srgbClr val="757070"/>
              </a:solidFill>
              <a:prstDash val="solid"/>
              <a:round/>
            </a:ln>
          </a:top>
          <a:bottom>
            <a:ln w="38100" cap="flat">
              <a:solidFill>
                <a:srgbClr val="757070"/>
              </a:solidFill>
              <a:prstDash val="solid"/>
              <a:round/>
            </a:ln>
          </a:bottom>
          <a:insideH>
            <a:ln w="12700" cap="flat">
              <a:solidFill>
                <a:srgbClr val="757070"/>
              </a:solidFill>
              <a:prstDash val="solid"/>
              <a:round/>
            </a:ln>
          </a:insideH>
          <a:insideV>
            <a:ln w="12700" cap="flat">
              <a:solidFill>
                <a:srgbClr val="75707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757070"/>
              </a:solidFill>
              <a:prstDash val="solid"/>
              <a:round/>
            </a:ln>
          </a:left>
          <a:right>
            <a:ln w="12700" cap="flat">
              <a:solidFill>
                <a:srgbClr val="757070"/>
              </a:solidFill>
              <a:prstDash val="solid"/>
              <a:round/>
            </a:ln>
          </a:right>
          <a:top>
            <a:ln w="12700" cap="flat">
              <a:solidFill>
                <a:srgbClr val="757070"/>
              </a:solidFill>
              <a:prstDash val="solid"/>
              <a:round/>
            </a:ln>
          </a:top>
          <a:bottom>
            <a:ln w="12700" cap="flat">
              <a:solidFill>
                <a:srgbClr val="757070"/>
              </a:solidFill>
              <a:prstDash val="solid"/>
              <a:round/>
            </a:ln>
          </a:bottom>
          <a:insideH>
            <a:ln w="12700" cap="flat">
              <a:solidFill>
                <a:srgbClr val="757070"/>
              </a:solidFill>
              <a:prstDash val="solid"/>
              <a:round/>
            </a:ln>
          </a:insideH>
          <a:insideV>
            <a:ln w="12700" cap="flat">
              <a:solidFill>
                <a:srgbClr val="757070"/>
              </a:solidFill>
              <a:prstDash val="solid"/>
              <a:round/>
            </a:ln>
          </a:insideV>
        </a:tcBdr>
        <a:fill>
          <a:solidFill>
            <a:srgbClr val="E2E6EC"/>
          </a:solidFill>
        </a:fill>
      </a:tcStyle>
    </a:wholeTbl>
    <a:band2H>
      <a:tcTxStyle b="def" i="def"/>
      <a:tcStyle>
        <a:tcBdr/>
        <a:fill>
          <a:solidFill>
            <a:srgbClr val="F1F3F5"/>
          </a:solidFill>
        </a:fill>
      </a:tcStyle>
    </a:band2H>
    <a:firstCol>
      <a:tcTxStyle b="on" i="off">
        <a:fontRef idx="major">
          <a:srgbClr val="757070"/>
        </a:fontRef>
        <a:srgbClr val="757070"/>
      </a:tcTxStyle>
      <a:tcStyle>
        <a:tcBdr>
          <a:left>
            <a:ln w="12700" cap="flat">
              <a:solidFill>
                <a:srgbClr val="757070"/>
              </a:solidFill>
              <a:prstDash val="solid"/>
              <a:round/>
            </a:ln>
          </a:left>
          <a:right>
            <a:ln w="12700" cap="flat">
              <a:solidFill>
                <a:srgbClr val="757070"/>
              </a:solidFill>
              <a:prstDash val="solid"/>
              <a:round/>
            </a:ln>
          </a:right>
          <a:top>
            <a:ln w="12700" cap="flat">
              <a:solidFill>
                <a:srgbClr val="757070"/>
              </a:solidFill>
              <a:prstDash val="solid"/>
              <a:round/>
            </a:ln>
          </a:top>
          <a:bottom>
            <a:ln w="12700" cap="flat">
              <a:solidFill>
                <a:srgbClr val="757070"/>
              </a:solidFill>
              <a:prstDash val="solid"/>
              <a:round/>
            </a:ln>
          </a:bottom>
          <a:insideH>
            <a:ln w="12700" cap="flat">
              <a:solidFill>
                <a:srgbClr val="757070"/>
              </a:solidFill>
              <a:prstDash val="solid"/>
              <a:round/>
            </a:ln>
          </a:insideH>
          <a:insideV>
            <a:ln w="12700" cap="flat">
              <a:solidFill>
                <a:srgbClr val="75707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757070"/>
        </a:fontRef>
        <a:srgbClr val="757070"/>
      </a:tcTxStyle>
      <a:tcStyle>
        <a:tcBdr>
          <a:left>
            <a:ln w="12700" cap="flat">
              <a:solidFill>
                <a:srgbClr val="757070"/>
              </a:solidFill>
              <a:prstDash val="solid"/>
              <a:round/>
            </a:ln>
          </a:left>
          <a:right>
            <a:ln w="12700" cap="flat">
              <a:solidFill>
                <a:srgbClr val="757070"/>
              </a:solidFill>
              <a:prstDash val="solid"/>
              <a:round/>
            </a:ln>
          </a:right>
          <a:top>
            <a:ln w="38100" cap="flat">
              <a:solidFill>
                <a:srgbClr val="757070"/>
              </a:solidFill>
              <a:prstDash val="solid"/>
              <a:round/>
            </a:ln>
          </a:top>
          <a:bottom>
            <a:ln w="12700" cap="flat">
              <a:solidFill>
                <a:srgbClr val="757070"/>
              </a:solidFill>
              <a:prstDash val="solid"/>
              <a:round/>
            </a:ln>
          </a:bottom>
          <a:insideH>
            <a:ln w="12700" cap="flat">
              <a:solidFill>
                <a:srgbClr val="757070"/>
              </a:solidFill>
              <a:prstDash val="solid"/>
              <a:round/>
            </a:ln>
          </a:insideH>
          <a:insideV>
            <a:ln w="12700" cap="flat">
              <a:solidFill>
                <a:srgbClr val="75707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757070"/>
        </a:fontRef>
        <a:srgbClr val="757070"/>
      </a:tcTxStyle>
      <a:tcStyle>
        <a:tcBdr>
          <a:left>
            <a:ln w="12700" cap="flat">
              <a:solidFill>
                <a:srgbClr val="757070"/>
              </a:solidFill>
              <a:prstDash val="solid"/>
              <a:round/>
            </a:ln>
          </a:left>
          <a:right>
            <a:ln w="12700" cap="flat">
              <a:solidFill>
                <a:srgbClr val="757070"/>
              </a:solidFill>
              <a:prstDash val="solid"/>
              <a:round/>
            </a:ln>
          </a:right>
          <a:top>
            <a:ln w="12700" cap="flat">
              <a:solidFill>
                <a:srgbClr val="757070"/>
              </a:solidFill>
              <a:prstDash val="solid"/>
              <a:round/>
            </a:ln>
          </a:top>
          <a:bottom>
            <a:ln w="38100" cap="flat">
              <a:solidFill>
                <a:srgbClr val="757070"/>
              </a:solidFill>
              <a:prstDash val="solid"/>
              <a:round/>
            </a:ln>
          </a:bottom>
          <a:insideH>
            <a:ln w="12700" cap="flat">
              <a:solidFill>
                <a:srgbClr val="757070"/>
              </a:solidFill>
              <a:prstDash val="solid"/>
              <a:round/>
            </a:ln>
          </a:insideH>
          <a:insideV>
            <a:ln w="12700" cap="flat">
              <a:solidFill>
                <a:srgbClr val="75707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757070"/>
          </a:solidFill>
        </a:fill>
      </a:tcStyle>
    </a:band2H>
    <a:firstCol>
      <a:tcTxStyle b="on" i="off">
        <a:fontRef idx="major">
          <a:srgbClr val="757070"/>
        </a:fontRef>
        <a:srgbClr val="75707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57070"/>
          </a:solidFill>
        </a:fill>
      </a:tcStyle>
    </a:lastRow>
    <a:firstRow>
      <a:tcTxStyle b="on" i="off">
        <a:fontRef idx="major">
          <a:srgbClr val="757070"/>
        </a:fontRef>
        <a:srgbClr val="75707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757070"/>
              </a:solidFill>
              <a:prstDash val="solid"/>
              <a:round/>
            </a:ln>
          </a:left>
          <a:right>
            <a:ln w="12700" cap="flat">
              <a:solidFill>
                <a:srgbClr val="757070"/>
              </a:solidFill>
              <a:prstDash val="solid"/>
              <a:round/>
            </a:ln>
          </a:right>
          <a:top>
            <a:ln w="12700" cap="flat">
              <a:solidFill>
                <a:srgbClr val="757070"/>
              </a:solidFill>
              <a:prstDash val="solid"/>
              <a:round/>
            </a:ln>
          </a:top>
          <a:bottom>
            <a:ln w="12700" cap="flat">
              <a:solidFill>
                <a:srgbClr val="757070"/>
              </a:solidFill>
              <a:prstDash val="solid"/>
              <a:round/>
            </a:ln>
          </a:bottom>
          <a:insideH>
            <a:ln w="12700" cap="flat">
              <a:solidFill>
                <a:srgbClr val="757070"/>
              </a:solidFill>
              <a:prstDash val="solid"/>
              <a:round/>
            </a:ln>
          </a:insideH>
          <a:insideV>
            <a:ln w="12700" cap="flat">
              <a:solidFill>
                <a:srgbClr val="757070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757070"/>
        </a:fontRef>
        <a:srgbClr val="757070"/>
      </a:tcTxStyle>
      <a:tcStyle>
        <a:tcBdr>
          <a:left>
            <a:ln w="12700" cap="flat">
              <a:solidFill>
                <a:srgbClr val="757070"/>
              </a:solidFill>
              <a:prstDash val="solid"/>
              <a:round/>
            </a:ln>
          </a:left>
          <a:right>
            <a:ln w="12700" cap="flat">
              <a:solidFill>
                <a:srgbClr val="757070"/>
              </a:solidFill>
              <a:prstDash val="solid"/>
              <a:round/>
            </a:ln>
          </a:right>
          <a:top>
            <a:ln w="12700" cap="flat">
              <a:solidFill>
                <a:srgbClr val="757070"/>
              </a:solidFill>
              <a:prstDash val="solid"/>
              <a:round/>
            </a:ln>
          </a:top>
          <a:bottom>
            <a:ln w="12700" cap="flat">
              <a:solidFill>
                <a:srgbClr val="757070"/>
              </a:solidFill>
              <a:prstDash val="solid"/>
              <a:round/>
            </a:ln>
          </a:bottom>
          <a:insideH>
            <a:ln w="12700" cap="flat">
              <a:solidFill>
                <a:srgbClr val="757070"/>
              </a:solidFill>
              <a:prstDash val="solid"/>
              <a:round/>
            </a:ln>
          </a:insideH>
          <a:insideV>
            <a:ln w="12700" cap="flat">
              <a:solidFill>
                <a:srgbClr val="75707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757070"/>
        </a:fontRef>
        <a:srgbClr val="757070"/>
      </a:tcTxStyle>
      <a:tcStyle>
        <a:tcBdr>
          <a:left>
            <a:ln w="12700" cap="flat">
              <a:solidFill>
                <a:srgbClr val="757070"/>
              </a:solidFill>
              <a:prstDash val="solid"/>
              <a:round/>
            </a:ln>
          </a:left>
          <a:right>
            <a:ln w="12700" cap="flat">
              <a:solidFill>
                <a:srgbClr val="757070"/>
              </a:solidFill>
              <a:prstDash val="solid"/>
              <a:round/>
            </a:ln>
          </a:right>
          <a:top>
            <a:ln w="38100" cap="flat">
              <a:solidFill>
                <a:srgbClr val="757070"/>
              </a:solidFill>
              <a:prstDash val="solid"/>
              <a:round/>
            </a:ln>
          </a:top>
          <a:bottom>
            <a:ln w="12700" cap="flat">
              <a:solidFill>
                <a:srgbClr val="757070"/>
              </a:solidFill>
              <a:prstDash val="solid"/>
              <a:round/>
            </a:ln>
          </a:bottom>
          <a:insideH>
            <a:ln w="12700" cap="flat">
              <a:solidFill>
                <a:srgbClr val="757070"/>
              </a:solidFill>
              <a:prstDash val="solid"/>
              <a:round/>
            </a:ln>
          </a:insideH>
          <a:insideV>
            <a:ln w="12700" cap="flat">
              <a:solidFill>
                <a:srgbClr val="75707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757070"/>
        </a:fontRef>
        <a:srgbClr val="757070"/>
      </a:tcTxStyle>
      <a:tcStyle>
        <a:tcBdr>
          <a:left>
            <a:ln w="12700" cap="flat">
              <a:solidFill>
                <a:srgbClr val="757070"/>
              </a:solidFill>
              <a:prstDash val="solid"/>
              <a:round/>
            </a:ln>
          </a:left>
          <a:right>
            <a:ln w="12700" cap="flat">
              <a:solidFill>
                <a:srgbClr val="757070"/>
              </a:solidFill>
              <a:prstDash val="solid"/>
              <a:round/>
            </a:ln>
          </a:right>
          <a:top>
            <a:ln w="12700" cap="flat">
              <a:solidFill>
                <a:srgbClr val="757070"/>
              </a:solidFill>
              <a:prstDash val="solid"/>
              <a:round/>
            </a:ln>
          </a:top>
          <a:bottom>
            <a:ln w="38100" cap="flat">
              <a:solidFill>
                <a:srgbClr val="757070"/>
              </a:solidFill>
              <a:prstDash val="solid"/>
              <a:round/>
            </a:ln>
          </a:bottom>
          <a:insideH>
            <a:ln w="12700" cap="flat">
              <a:solidFill>
                <a:srgbClr val="757070"/>
              </a:solidFill>
              <a:prstDash val="solid"/>
              <a:round/>
            </a:ln>
          </a:insideH>
          <a:insideV>
            <a:ln w="12700" cap="flat">
              <a:solidFill>
                <a:srgbClr val="75707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757070"/>
        </a:fontRef>
        <a:srgbClr val="757070"/>
      </a:tcTxStyle>
      <a:tcStyle>
        <a:tcBdr>
          <a:left>
            <a:ln w="12700" cap="flat">
              <a:solidFill>
                <a:srgbClr val="757070"/>
              </a:solidFill>
              <a:prstDash val="solid"/>
              <a:round/>
            </a:ln>
          </a:left>
          <a:right>
            <a:ln w="12700" cap="flat">
              <a:solidFill>
                <a:srgbClr val="757070"/>
              </a:solidFill>
              <a:prstDash val="solid"/>
              <a:round/>
            </a:ln>
          </a:right>
          <a:top>
            <a:ln w="12700" cap="flat">
              <a:solidFill>
                <a:srgbClr val="757070"/>
              </a:solidFill>
              <a:prstDash val="solid"/>
              <a:round/>
            </a:ln>
          </a:top>
          <a:bottom>
            <a:ln w="12700" cap="flat">
              <a:solidFill>
                <a:srgbClr val="757070"/>
              </a:solidFill>
              <a:prstDash val="solid"/>
              <a:round/>
            </a:ln>
          </a:bottom>
          <a:insideH>
            <a:ln w="12700" cap="flat">
              <a:solidFill>
                <a:srgbClr val="757070"/>
              </a:solidFill>
              <a:prstDash val="solid"/>
              <a:round/>
            </a:ln>
          </a:insideH>
          <a:insideV>
            <a:ln w="12700" cap="flat">
              <a:solidFill>
                <a:srgbClr val="757070"/>
              </a:solidFill>
              <a:prstDash val="solid"/>
              <a:round/>
            </a:ln>
          </a:insideV>
        </a:tcBdr>
        <a:fill>
          <a:solidFill>
            <a:srgbClr val="75707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757070"/>
        </a:fontRef>
        <a:srgbClr val="757070"/>
      </a:tcTxStyle>
      <a:tcStyle>
        <a:tcBdr>
          <a:left>
            <a:ln w="12700" cap="flat">
              <a:solidFill>
                <a:srgbClr val="757070"/>
              </a:solidFill>
              <a:prstDash val="solid"/>
              <a:round/>
            </a:ln>
          </a:left>
          <a:right>
            <a:ln w="12700" cap="flat">
              <a:solidFill>
                <a:srgbClr val="757070"/>
              </a:solidFill>
              <a:prstDash val="solid"/>
              <a:round/>
            </a:ln>
          </a:right>
          <a:top>
            <a:ln w="12700" cap="flat">
              <a:solidFill>
                <a:srgbClr val="757070"/>
              </a:solidFill>
              <a:prstDash val="solid"/>
              <a:round/>
            </a:ln>
          </a:top>
          <a:bottom>
            <a:ln w="12700" cap="flat">
              <a:solidFill>
                <a:srgbClr val="757070"/>
              </a:solidFill>
              <a:prstDash val="solid"/>
              <a:round/>
            </a:ln>
          </a:bottom>
          <a:insideH>
            <a:ln w="12700" cap="flat">
              <a:solidFill>
                <a:srgbClr val="757070"/>
              </a:solidFill>
              <a:prstDash val="solid"/>
              <a:round/>
            </a:ln>
          </a:insideH>
          <a:insideV>
            <a:ln w="12700" cap="flat">
              <a:solidFill>
                <a:srgbClr val="757070"/>
              </a:solidFill>
              <a:prstDash val="solid"/>
              <a:round/>
            </a:ln>
          </a:insideV>
        </a:tcBdr>
        <a:fill>
          <a:solidFill>
            <a:srgbClr val="757070">
              <a:alpha val="20000"/>
            </a:srgbClr>
          </a:solidFill>
        </a:fill>
      </a:tcStyle>
    </a:firstCol>
    <a:lastRow>
      <a:tcTxStyle b="on" i="off">
        <a:fontRef idx="major">
          <a:srgbClr val="757070"/>
        </a:fontRef>
        <a:srgbClr val="757070"/>
      </a:tcTxStyle>
      <a:tcStyle>
        <a:tcBdr>
          <a:left>
            <a:ln w="12700" cap="flat">
              <a:solidFill>
                <a:srgbClr val="757070"/>
              </a:solidFill>
              <a:prstDash val="solid"/>
              <a:round/>
            </a:ln>
          </a:left>
          <a:right>
            <a:ln w="12700" cap="flat">
              <a:solidFill>
                <a:srgbClr val="757070"/>
              </a:solidFill>
              <a:prstDash val="solid"/>
              <a:round/>
            </a:ln>
          </a:right>
          <a:top>
            <a:ln w="50800" cap="flat">
              <a:solidFill>
                <a:srgbClr val="757070"/>
              </a:solidFill>
              <a:prstDash val="solid"/>
              <a:round/>
            </a:ln>
          </a:top>
          <a:bottom>
            <a:ln w="12700" cap="flat">
              <a:solidFill>
                <a:srgbClr val="757070"/>
              </a:solidFill>
              <a:prstDash val="solid"/>
              <a:round/>
            </a:ln>
          </a:bottom>
          <a:insideH>
            <a:ln w="12700" cap="flat">
              <a:solidFill>
                <a:srgbClr val="757070"/>
              </a:solidFill>
              <a:prstDash val="solid"/>
              <a:round/>
            </a:ln>
          </a:insideH>
          <a:insideV>
            <a:ln w="12700" cap="flat">
              <a:solidFill>
                <a:srgbClr val="75707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757070"/>
        </a:fontRef>
        <a:srgbClr val="757070"/>
      </a:tcTxStyle>
      <a:tcStyle>
        <a:tcBdr>
          <a:left>
            <a:ln w="12700" cap="flat">
              <a:solidFill>
                <a:srgbClr val="757070"/>
              </a:solidFill>
              <a:prstDash val="solid"/>
              <a:round/>
            </a:ln>
          </a:left>
          <a:right>
            <a:ln w="12700" cap="flat">
              <a:solidFill>
                <a:srgbClr val="757070"/>
              </a:solidFill>
              <a:prstDash val="solid"/>
              <a:round/>
            </a:ln>
          </a:right>
          <a:top>
            <a:ln w="12700" cap="flat">
              <a:solidFill>
                <a:srgbClr val="757070"/>
              </a:solidFill>
              <a:prstDash val="solid"/>
              <a:round/>
            </a:ln>
          </a:top>
          <a:bottom>
            <a:ln w="25400" cap="flat">
              <a:solidFill>
                <a:srgbClr val="757070"/>
              </a:solidFill>
              <a:prstDash val="solid"/>
              <a:round/>
            </a:ln>
          </a:bottom>
          <a:insideH>
            <a:ln w="12700" cap="flat">
              <a:solidFill>
                <a:srgbClr val="757070"/>
              </a:solidFill>
              <a:prstDash val="solid"/>
              <a:round/>
            </a:ln>
          </a:insideH>
          <a:insideV>
            <a:ln w="12700" cap="flat">
              <a:solidFill>
                <a:srgbClr val="75707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" name="Shape 8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solidFill>
          <a:srgbClr val="757070"/>
        </a:solidFill>
        <a:latin typeface="+mj-lt"/>
        <a:ea typeface="+mj-ea"/>
        <a:cs typeface="+mj-cs"/>
        <a:sym typeface="Arial"/>
      </a:defRPr>
    </a:lvl1pPr>
    <a:lvl2pPr indent="228600" latinLnBrk="0">
      <a:defRPr sz="1200">
        <a:solidFill>
          <a:srgbClr val="757070"/>
        </a:solidFill>
        <a:latin typeface="+mj-lt"/>
        <a:ea typeface="+mj-ea"/>
        <a:cs typeface="+mj-cs"/>
        <a:sym typeface="Arial"/>
      </a:defRPr>
    </a:lvl2pPr>
    <a:lvl3pPr indent="457200" latinLnBrk="0">
      <a:defRPr sz="1200">
        <a:solidFill>
          <a:srgbClr val="757070"/>
        </a:solidFill>
        <a:latin typeface="+mj-lt"/>
        <a:ea typeface="+mj-ea"/>
        <a:cs typeface="+mj-cs"/>
        <a:sym typeface="Arial"/>
      </a:defRPr>
    </a:lvl3pPr>
    <a:lvl4pPr indent="685800" latinLnBrk="0">
      <a:defRPr sz="1200">
        <a:solidFill>
          <a:srgbClr val="757070"/>
        </a:solidFill>
        <a:latin typeface="+mj-lt"/>
        <a:ea typeface="+mj-ea"/>
        <a:cs typeface="+mj-cs"/>
        <a:sym typeface="Arial"/>
      </a:defRPr>
    </a:lvl4pPr>
    <a:lvl5pPr indent="914400" latinLnBrk="0">
      <a:defRPr sz="1200">
        <a:solidFill>
          <a:srgbClr val="757070"/>
        </a:solidFill>
        <a:latin typeface="+mj-lt"/>
        <a:ea typeface="+mj-ea"/>
        <a:cs typeface="+mj-cs"/>
        <a:sym typeface="Arial"/>
      </a:defRPr>
    </a:lvl5pPr>
    <a:lvl6pPr indent="1143000" latinLnBrk="0">
      <a:defRPr sz="1200">
        <a:solidFill>
          <a:srgbClr val="757070"/>
        </a:solidFill>
        <a:latin typeface="+mj-lt"/>
        <a:ea typeface="+mj-ea"/>
        <a:cs typeface="+mj-cs"/>
        <a:sym typeface="Arial"/>
      </a:defRPr>
    </a:lvl6pPr>
    <a:lvl7pPr indent="1371600" latinLnBrk="0">
      <a:defRPr sz="1200">
        <a:solidFill>
          <a:srgbClr val="757070"/>
        </a:solidFill>
        <a:latin typeface="+mj-lt"/>
        <a:ea typeface="+mj-ea"/>
        <a:cs typeface="+mj-cs"/>
        <a:sym typeface="Arial"/>
      </a:defRPr>
    </a:lvl7pPr>
    <a:lvl8pPr indent="1600200" latinLnBrk="0">
      <a:defRPr sz="1200">
        <a:solidFill>
          <a:srgbClr val="757070"/>
        </a:solidFill>
        <a:latin typeface="+mj-lt"/>
        <a:ea typeface="+mj-ea"/>
        <a:cs typeface="+mj-cs"/>
        <a:sym typeface="Arial"/>
      </a:defRPr>
    </a:lvl8pPr>
    <a:lvl9pPr indent="1828800" latinLnBrk="0">
      <a:defRPr sz="1200">
        <a:solidFill>
          <a:srgbClr val="757070"/>
        </a:solidFill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ody Level One…"/>
          <p:cNvSpPr txBox="1"/>
          <p:nvPr>
            <p:ph type="body" idx="1"/>
          </p:nvPr>
        </p:nvSpPr>
        <p:spPr>
          <a:xfrm>
            <a:off x="685798" y="1253330"/>
            <a:ext cx="10515601" cy="435133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 marL="706581" indent="-249381">
              <a:buChar char="─"/>
              <a:defRPr sz="2400">
                <a:solidFill>
                  <a:srgbClr val="000000"/>
                </a:solidFill>
              </a:defRPr>
            </a:lvl2pPr>
            <a:lvl3pPr marL="1188719" indent="-274319">
              <a:buChar char="▪"/>
              <a:defRPr sz="2400">
                <a:solidFill>
                  <a:srgbClr val="000000"/>
                </a:solidFill>
              </a:defRPr>
            </a:lvl3pPr>
            <a:lvl4pPr marL="1676400" indent="-304800">
              <a:defRPr sz="2400">
                <a:solidFill>
                  <a:srgbClr val="000000"/>
                </a:solidFill>
              </a:defRPr>
            </a:lvl4pPr>
            <a:lvl5pPr marL="2171700" indent="-342900">
              <a:buChar char="─"/>
              <a:defRPr sz="24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xfrm>
            <a:off x="11683999" y="6451600"/>
            <a:ext cx="273610" cy="26497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idx="1"/>
          </p:nvPr>
        </p:nvSpPr>
        <p:spPr>
          <a:xfrm>
            <a:off x="685798" y="1253330"/>
            <a:ext cx="10515601" cy="435133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2400">
                <a:solidFill>
                  <a:srgbClr val="FFFFFF"/>
                </a:solidFill>
              </a:defRPr>
            </a:lvl1pPr>
            <a:lvl2pPr marL="706581" indent="-249381">
              <a:buChar char="─"/>
              <a:defRPr sz="2400">
                <a:solidFill>
                  <a:srgbClr val="FFFFFF"/>
                </a:solidFill>
              </a:defRPr>
            </a:lvl2pPr>
            <a:lvl3pPr marL="1188719" indent="-274319">
              <a:buChar char="▪"/>
              <a:defRPr sz="2400">
                <a:solidFill>
                  <a:srgbClr val="FFFFFF"/>
                </a:solidFill>
              </a:defRPr>
            </a:lvl3pPr>
            <a:lvl4pPr marL="1676400" indent="-304800">
              <a:defRPr sz="2400">
                <a:solidFill>
                  <a:srgbClr val="FFFFFF"/>
                </a:solidFill>
              </a:defRPr>
            </a:lvl4pPr>
            <a:lvl5pPr marL="2171700" indent="-342900">
              <a:buChar char="─"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xfrm>
            <a:off x="11683999" y="6451600"/>
            <a:ext cx="273610" cy="2649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 Slide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11683999" y="6451600"/>
            <a:ext cx="273610" cy="2649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xfrm>
            <a:off x="1772775" y="178593"/>
            <a:ext cx="8751445" cy="870785"/>
          </a:xfrm>
          <a:prstGeom prst="rect">
            <a:avLst/>
          </a:prstGeom>
        </p:spPr>
        <p:txBody>
          <a:bodyPr lIns="35700" tIns="35700" rIns="35700" bIns="35700" anchor="ctr"/>
          <a:lstStyle>
            <a:lvl1pPr defTabSz="1219200">
              <a:lnSpc>
                <a:spcPct val="100000"/>
              </a:lnSpc>
              <a:spcBef>
                <a:spcPts val="0"/>
              </a:spcBef>
              <a:defRPr b="1" i="1" sz="3600">
                <a:solidFill>
                  <a:srgbClr val="00245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9" name="Body Level One…"/>
          <p:cNvSpPr txBox="1"/>
          <p:nvPr>
            <p:ph type="body" sz="half" idx="1"/>
          </p:nvPr>
        </p:nvSpPr>
        <p:spPr>
          <a:xfrm>
            <a:off x="2416967" y="1946671"/>
            <a:ext cx="7358064" cy="4018362"/>
          </a:xfrm>
          <a:prstGeom prst="rect">
            <a:avLst/>
          </a:prstGeom>
        </p:spPr>
        <p:txBody>
          <a:bodyPr lIns="35700" tIns="35700" rIns="35700" bIns="35700" anchor="ctr">
            <a:normAutofit fontScale="100000" lnSpcReduction="0"/>
          </a:bodyPr>
          <a:lstStyle>
            <a:lvl1pPr marL="561975" indent="-454025" defTabSz="1219200">
              <a:lnSpc>
                <a:spcPct val="100000"/>
              </a:lnSpc>
              <a:spcBef>
                <a:spcPts val="800"/>
              </a:spcBef>
              <a:buClr>
                <a:srgbClr val="000000"/>
              </a:buClr>
              <a:buSzPts val="2600"/>
              <a:buFont typeface="Helvetica Neue"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92573" indent="-514723" defTabSz="1219200">
              <a:lnSpc>
                <a:spcPct val="100000"/>
              </a:lnSpc>
              <a:spcBef>
                <a:spcPts val="800"/>
              </a:spcBef>
              <a:buClr>
                <a:srgbClr val="000000"/>
              </a:buClr>
              <a:buSzPts val="2600"/>
              <a:buFont typeface="Helvetica Neue"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643742" indent="-589642" defTabSz="1219200">
              <a:lnSpc>
                <a:spcPct val="100000"/>
              </a:lnSpc>
              <a:spcBef>
                <a:spcPts val="800"/>
              </a:spcBef>
              <a:buClr>
                <a:srgbClr val="000000"/>
              </a:buClr>
              <a:buSzPts val="2600"/>
              <a:buFont typeface="Helvetica Neue"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100942" indent="-589642" defTabSz="1219200">
              <a:lnSpc>
                <a:spcPct val="100000"/>
              </a:lnSpc>
              <a:spcBef>
                <a:spcPts val="800"/>
              </a:spcBef>
              <a:buClr>
                <a:srgbClr val="000000"/>
              </a:buClr>
              <a:buSzPts val="2600"/>
              <a:buFont typeface="Helvetica Neue"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558142" indent="-589642" defTabSz="1219200">
              <a:lnSpc>
                <a:spcPct val="100000"/>
              </a:lnSpc>
              <a:spcBef>
                <a:spcPts val="800"/>
              </a:spcBef>
              <a:buClr>
                <a:srgbClr val="000000"/>
              </a:buClr>
              <a:buSzPts val="2600"/>
              <a:buFont typeface="Helvetica Neue"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xfrm>
            <a:off x="11702175" y="6523135"/>
            <a:ext cx="236501" cy="249201"/>
          </a:xfrm>
          <a:prstGeom prst="rect">
            <a:avLst/>
          </a:prstGeom>
        </p:spPr>
        <p:txBody>
          <a:bodyPr lIns="35700" tIns="35700" rIns="35700" bIns="35700"/>
          <a:lstStyle>
            <a:lvl1pPr defTabSz="1219200"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6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xfrm>
            <a:off x="2416967" y="178593"/>
            <a:ext cx="7349135" cy="1714501"/>
          </a:xfrm>
          <a:prstGeom prst="rect">
            <a:avLst/>
          </a:prstGeom>
        </p:spPr>
        <p:txBody>
          <a:bodyPr lIns="35700" tIns="35700" rIns="35700" bIns="35700" anchor="ctr"/>
          <a:lstStyle>
            <a:lvl1pPr defTabSz="1219200">
              <a:lnSpc>
                <a:spcPct val="100000"/>
              </a:lnSpc>
              <a:spcBef>
                <a:spcPts val="0"/>
              </a:spcBef>
              <a:defRPr sz="5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sz="half" idx="1"/>
          </p:nvPr>
        </p:nvSpPr>
        <p:spPr>
          <a:xfrm>
            <a:off x="2416967" y="1946671"/>
            <a:ext cx="7349135" cy="4009432"/>
          </a:xfrm>
          <a:prstGeom prst="rect">
            <a:avLst/>
          </a:prstGeom>
        </p:spPr>
        <p:txBody>
          <a:bodyPr lIns="35700" tIns="35700" rIns="35700" bIns="35700" anchor="ctr">
            <a:normAutofit fontScale="100000" lnSpcReduction="0"/>
          </a:bodyPr>
          <a:lstStyle>
            <a:lvl1pPr marL="588645" indent="-569595" defTabSz="1219200">
              <a:lnSpc>
                <a:spcPct val="100000"/>
              </a:lnSpc>
              <a:spcBef>
                <a:spcPts val="1600"/>
              </a:spcBef>
              <a:buClr>
                <a:srgbClr val="FFFFFF"/>
              </a:buClr>
              <a:buSzPts val="2600"/>
              <a:buFont typeface="Gill Sans"/>
              <a:defRPr sz="2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045845" indent="-569595" defTabSz="1219200">
              <a:lnSpc>
                <a:spcPct val="100000"/>
              </a:lnSpc>
              <a:spcBef>
                <a:spcPts val="1600"/>
              </a:spcBef>
              <a:buClr>
                <a:srgbClr val="FFFFFF"/>
              </a:buClr>
              <a:buSzPts val="2600"/>
              <a:buFont typeface="Gill Sans"/>
              <a:defRPr sz="2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503045" indent="-569595" defTabSz="1219200">
              <a:lnSpc>
                <a:spcPct val="100000"/>
              </a:lnSpc>
              <a:spcBef>
                <a:spcPts val="1600"/>
              </a:spcBef>
              <a:buClr>
                <a:srgbClr val="FFFFFF"/>
              </a:buClr>
              <a:buSzPts val="2600"/>
              <a:buFont typeface="Gill Sans"/>
              <a:defRPr sz="2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960245" indent="-569595" defTabSz="1219200">
              <a:lnSpc>
                <a:spcPct val="100000"/>
              </a:lnSpc>
              <a:spcBef>
                <a:spcPts val="1600"/>
              </a:spcBef>
              <a:buClr>
                <a:srgbClr val="FFFFFF"/>
              </a:buClr>
              <a:buSzPts val="2600"/>
              <a:buFont typeface="Gill Sans"/>
              <a:defRPr sz="2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417445" indent="-569595" defTabSz="1219200">
              <a:lnSpc>
                <a:spcPct val="100000"/>
              </a:lnSpc>
              <a:spcBef>
                <a:spcPts val="1600"/>
              </a:spcBef>
              <a:buClr>
                <a:srgbClr val="FFFFFF"/>
              </a:buClr>
              <a:buSzPts val="2600"/>
              <a:buFont typeface="Gill Sans"/>
              <a:defRPr sz="2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9" name="Google Shape;222;p52" descr="Google Shape;222;p5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29117" y="113462"/>
            <a:ext cx="741024" cy="762001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lide Number"/>
          <p:cNvSpPr txBox="1"/>
          <p:nvPr>
            <p:ph type="sldNum" sz="quarter" idx="2"/>
          </p:nvPr>
        </p:nvSpPr>
        <p:spPr>
          <a:xfrm>
            <a:off x="5981520" y="6527601"/>
            <a:ext cx="211101" cy="211101"/>
          </a:xfrm>
          <a:prstGeom prst="rect">
            <a:avLst/>
          </a:prstGeom>
        </p:spPr>
        <p:txBody>
          <a:bodyPr lIns="35700" tIns="35700" rIns="35700" bIns="35700"/>
          <a:lstStyle>
            <a:lvl1pPr defTabSz="1219200">
              <a:defRPr sz="1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184;p46" descr="Google Shape;184;p4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00399" y="75633"/>
            <a:ext cx="3741167" cy="954867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Google Shape;185;p46"/>
          <p:cNvSpPr txBox="1"/>
          <p:nvPr/>
        </p:nvSpPr>
        <p:spPr>
          <a:xfrm>
            <a:off x="9650766" y="75633"/>
            <a:ext cx="239640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219200">
              <a:defRPr sz="1400">
                <a:solidFill>
                  <a:srgbClr val="FFFFFF"/>
                </a:solidFill>
              </a:defRPr>
            </a:lvl1pPr>
          </a:lstStyle>
          <a:p>
            <a:pPr/>
            <a:r>
              <a:t>The South Pole Observatory</a:t>
            </a:r>
          </a:p>
        </p:txBody>
      </p:sp>
      <p:sp>
        <p:nvSpPr>
          <p:cNvPr id="69" name="Title Text"/>
          <p:cNvSpPr txBox="1"/>
          <p:nvPr>
            <p:ph type="title"/>
          </p:nvPr>
        </p:nvSpPr>
        <p:spPr>
          <a:xfrm>
            <a:off x="304799" y="238758"/>
            <a:ext cx="11277601" cy="1280001"/>
          </a:xfrm>
          <a:prstGeom prst="rect">
            <a:avLst/>
          </a:prstGeom>
        </p:spPr>
        <p:txBody>
          <a:bodyPr lIns="45699" tIns="45699" rIns="45699" bIns="45699" anchor="t"/>
          <a:lstStyle>
            <a:lvl1pPr algn="l" defTabSz="1219200">
              <a:spcBef>
                <a:spcPts val="0"/>
              </a:spcBef>
              <a:defRPr b="1" sz="3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0" name="Body Level One…"/>
          <p:cNvSpPr txBox="1"/>
          <p:nvPr>
            <p:ph type="body" idx="1"/>
          </p:nvPr>
        </p:nvSpPr>
        <p:spPr>
          <a:xfrm>
            <a:off x="316274" y="1000650"/>
            <a:ext cx="11523203" cy="5183601"/>
          </a:xfrm>
          <a:prstGeom prst="rect">
            <a:avLst/>
          </a:prstGeom>
        </p:spPr>
        <p:txBody>
          <a:bodyPr lIns="45699" tIns="45699" rIns="45699" bIns="45699">
            <a:normAutofit fontScale="100000" lnSpcReduction="0"/>
          </a:bodyPr>
          <a:lstStyle>
            <a:lvl1pPr marL="571500" indent="-457200" defTabSz="1219200">
              <a:buClr>
                <a:srgbClr val="595959"/>
              </a:buClr>
              <a:buSzPts val="2400"/>
              <a:defRPr sz="2400">
                <a:solidFill>
                  <a:srgbClr val="595959"/>
                </a:solidFill>
              </a:defRPr>
            </a:lvl1pPr>
            <a:lvl2pPr marL="1028700" indent="-457200" defTabSz="1219200">
              <a:buClr>
                <a:srgbClr val="595959"/>
              </a:buClr>
              <a:buSzPts val="2400"/>
              <a:defRPr sz="2400">
                <a:solidFill>
                  <a:srgbClr val="595959"/>
                </a:solidFill>
              </a:defRPr>
            </a:lvl2pPr>
            <a:lvl3pPr marL="1485900" indent="-457200" defTabSz="1219200">
              <a:buClr>
                <a:srgbClr val="595959"/>
              </a:buClr>
              <a:buSzPts val="2400"/>
              <a:defRPr sz="2400">
                <a:solidFill>
                  <a:srgbClr val="595959"/>
                </a:solidFill>
              </a:defRPr>
            </a:lvl3pPr>
            <a:lvl4pPr marL="1943100" indent="-457200" defTabSz="1219200">
              <a:buClr>
                <a:srgbClr val="595959"/>
              </a:buClr>
              <a:buSzPts val="2400"/>
              <a:defRPr sz="2400">
                <a:solidFill>
                  <a:srgbClr val="595959"/>
                </a:solidFill>
              </a:defRPr>
            </a:lvl4pPr>
            <a:lvl5pPr marL="2400300" indent="-457200" defTabSz="1219200">
              <a:buClr>
                <a:srgbClr val="595959"/>
              </a:buClr>
              <a:buSzPts val="2400"/>
              <a:defRPr sz="2400">
                <a:solidFill>
                  <a:srgbClr val="595959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xfrm>
            <a:off x="9197965" y="6419233"/>
            <a:ext cx="510774" cy="503023"/>
          </a:xfrm>
          <a:prstGeom prst="rect">
            <a:avLst/>
          </a:prstGeom>
        </p:spPr>
        <p:txBody>
          <a:bodyPr lIns="121899" tIns="121899" rIns="121899" bIns="121899"/>
          <a:lstStyle>
            <a:lvl1pPr algn="l" defTabSz="1219200">
              <a:defRPr sz="18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/>
          <p:nvPr>
            <p:ph type="title"/>
          </p:nvPr>
        </p:nvSpPr>
        <p:spPr>
          <a:xfrm>
            <a:off x="1772775" y="178593"/>
            <a:ext cx="8751445" cy="870785"/>
          </a:xfrm>
          <a:prstGeom prst="rect">
            <a:avLst/>
          </a:prstGeom>
        </p:spPr>
        <p:txBody>
          <a:bodyPr lIns="35700" tIns="35700" rIns="35700" bIns="35700" anchor="ctr"/>
          <a:lstStyle>
            <a:lvl1pPr defTabSz="1219200">
              <a:lnSpc>
                <a:spcPct val="100000"/>
              </a:lnSpc>
              <a:spcBef>
                <a:spcPts val="0"/>
              </a:spcBef>
              <a:defRPr b="1" i="1" sz="3600">
                <a:solidFill>
                  <a:srgbClr val="00245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9" name="Body Level One…"/>
          <p:cNvSpPr txBox="1"/>
          <p:nvPr>
            <p:ph type="body" sz="half" idx="1"/>
          </p:nvPr>
        </p:nvSpPr>
        <p:spPr>
          <a:xfrm>
            <a:off x="2416967" y="1946671"/>
            <a:ext cx="7358064" cy="4018362"/>
          </a:xfrm>
          <a:prstGeom prst="rect">
            <a:avLst/>
          </a:prstGeom>
        </p:spPr>
        <p:txBody>
          <a:bodyPr lIns="35700" tIns="35700" rIns="35700" bIns="35700" anchor="ctr">
            <a:normAutofit fontScale="100000" lnSpcReduction="0"/>
          </a:bodyPr>
          <a:lstStyle>
            <a:lvl1pPr marL="561975" indent="-454025" defTabSz="1219200">
              <a:lnSpc>
                <a:spcPct val="100000"/>
              </a:lnSpc>
              <a:spcBef>
                <a:spcPts val="800"/>
              </a:spcBef>
              <a:buClr>
                <a:srgbClr val="000000"/>
              </a:buClr>
              <a:buSzPts val="2600"/>
              <a:buFont typeface="Helvetica Neue"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92573" indent="-514723" defTabSz="1219200">
              <a:lnSpc>
                <a:spcPct val="100000"/>
              </a:lnSpc>
              <a:spcBef>
                <a:spcPts val="800"/>
              </a:spcBef>
              <a:buClr>
                <a:srgbClr val="000000"/>
              </a:buClr>
              <a:buSzPts val="2600"/>
              <a:buFont typeface="Helvetica Neue"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643742" indent="-589642" defTabSz="1219200">
              <a:lnSpc>
                <a:spcPct val="100000"/>
              </a:lnSpc>
              <a:spcBef>
                <a:spcPts val="800"/>
              </a:spcBef>
              <a:buClr>
                <a:srgbClr val="000000"/>
              </a:buClr>
              <a:buSzPts val="2600"/>
              <a:buFont typeface="Helvetica Neue"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100942" indent="-589642" defTabSz="1219200">
              <a:lnSpc>
                <a:spcPct val="100000"/>
              </a:lnSpc>
              <a:spcBef>
                <a:spcPts val="800"/>
              </a:spcBef>
              <a:buClr>
                <a:srgbClr val="000000"/>
              </a:buClr>
              <a:buSzPts val="2600"/>
              <a:buFont typeface="Helvetica Neue"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558142" indent="-589642" defTabSz="1219200">
              <a:lnSpc>
                <a:spcPct val="100000"/>
              </a:lnSpc>
              <a:spcBef>
                <a:spcPts val="800"/>
              </a:spcBef>
              <a:buClr>
                <a:srgbClr val="000000"/>
              </a:buClr>
              <a:buSzPts val="2600"/>
              <a:buFont typeface="Helvetica Neue"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Google Shape;217;p51"/>
          <p:cNvSpPr txBox="1"/>
          <p:nvPr/>
        </p:nvSpPr>
        <p:spPr>
          <a:xfrm>
            <a:off x="9059012" y="6537325"/>
            <a:ext cx="4289278" cy="198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219200">
              <a:defRPr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Brad Benson | CMB Cosmology</a:t>
            </a:r>
          </a:p>
        </p:txBody>
      </p:sp>
      <p:sp>
        <p:nvSpPr>
          <p:cNvPr id="81" name="Google Shape;218;p51"/>
          <p:cNvSpPr txBox="1"/>
          <p:nvPr/>
        </p:nvSpPr>
        <p:spPr>
          <a:xfrm>
            <a:off x="7802109" y="6537325"/>
            <a:ext cx="1076327" cy="198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1219200">
              <a:defRPr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08/27/2025</a:t>
            </a:r>
          </a:p>
        </p:txBody>
      </p:sp>
      <p:sp>
        <p:nvSpPr>
          <p:cNvPr id="82" name="Slide Number"/>
          <p:cNvSpPr txBox="1"/>
          <p:nvPr>
            <p:ph type="sldNum" sz="quarter" idx="2"/>
          </p:nvPr>
        </p:nvSpPr>
        <p:spPr>
          <a:xfrm>
            <a:off x="11714875" y="6523135"/>
            <a:ext cx="236501" cy="249201"/>
          </a:xfrm>
          <a:prstGeom prst="rect">
            <a:avLst/>
          </a:prstGeom>
        </p:spPr>
        <p:txBody>
          <a:bodyPr lIns="35700" tIns="35700" rIns="35700" bIns="35700"/>
          <a:lstStyle>
            <a:lvl1pPr defTabSz="1219200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85798" y="272561"/>
            <a:ext cx="10207871" cy="573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Date Placeholder 3"/>
          <p:cNvSpPr txBox="1"/>
          <p:nvPr/>
        </p:nvSpPr>
        <p:spPr>
          <a:xfrm>
            <a:off x="212018" y="6457332"/>
            <a:ext cx="870238" cy="264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576" tIns="45576" rIns="45576" bIns="45576" anchor="ctr">
            <a:spAutoFit/>
          </a:bodyPr>
          <a:lstStyle>
            <a:lvl1pPr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Sept. 2025</a:t>
            </a:r>
          </a:p>
        </p:txBody>
      </p:sp>
      <p:sp>
        <p:nvSpPr>
          <p:cNvPr id="4" name="Footer Placeholder 4"/>
          <p:cNvSpPr txBox="1"/>
          <p:nvPr/>
        </p:nvSpPr>
        <p:spPr>
          <a:xfrm>
            <a:off x="1022817" y="6457332"/>
            <a:ext cx="4019891" cy="264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576" tIns="45576" rIns="45576" bIns="45576" anchor="ctr">
            <a:spAutoFit/>
          </a:bodyPr>
          <a:lstStyle>
            <a:lvl1pPr algn="ctr"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BICEP/Keck Collaboration, South Pole Observatory</a:t>
            </a:r>
          </a:p>
        </p:txBody>
      </p:sp>
      <p:sp>
        <p:nvSpPr>
          <p:cNvPr id="5" name="Footer Placeholder 4"/>
          <p:cNvSpPr txBox="1"/>
          <p:nvPr/>
        </p:nvSpPr>
        <p:spPr>
          <a:xfrm>
            <a:off x="9039476" y="6457332"/>
            <a:ext cx="2761556" cy="264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576" tIns="45576" rIns="45576" bIns="45576" anchor="ctr">
            <a:spAutoFit/>
          </a:bodyPr>
          <a:lstStyle>
            <a:lvl1pPr algn="ctr"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Howard Hui, Caltech/JPL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11687227" y="6457189"/>
            <a:ext cx="273610" cy="26497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ctr" defTabSz="412090"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" name="Body Level One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transition xmlns:p14="http://schemas.microsoft.com/office/powerpoint/2010/main" spd="med" advClick="1"/>
  <p:txStyles>
    <p:titleStyle>
      <a:lvl1pPr marL="0" marR="0" indent="0" algn="ctr" defTabSz="410765" rtl="0" latinLnBrk="0">
        <a:lnSpc>
          <a:spcPct val="9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1pPr>
      <a:lvl2pPr marL="0" marR="0" indent="0" algn="ctr" defTabSz="410765" rtl="0" latinLnBrk="0">
        <a:lnSpc>
          <a:spcPct val="9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2pPr>
      <a:lvl3pPr marL="0" marR="0" indent="0" algn="ctr" defTabSz="410765" rtl="0" latinLnBrk="0">
        <a:lnSpc>
          <a:spcPct val="9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3pPr>
      <a:lvl4pPr marL="0" marR="0" indent="0" algn="ctr" defTabSz="410765" rtl="0" latinLnBrk="0">
        <a:lnSpc>
          <a:spcPct val="9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4pPr>
      <a:lvl5pPr marL="0" marR="0" indent="0" algn="ctr" defTabSz="410765" rtl="0" latinLnBrk="0">
        <a:lnSpc>
          <a:spcPct val="9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5pPr>
      <a:lvl6pPr marL="0" marR="0" indent="0" algn="ctr" defTabSz="410765" rtl="0" latinLnBrk="0">
        <a:lnSpc>
          <a:spcPct val="9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6pPr>
      <a:lvl7pPr marL="0" marR="0" indent="0" algn="ctr" defTabSz="410765" rtl="0" latinLnBrk="0">
        <a:lnSpc>
          <a:spcPct val="9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7pPr>
      <a:lvl8pPr marL="0" marR="0" indent="0" algn="ctr" defTabSz="410765" rtl="0" latinLnBrk="0">
        <a:lnSpc>
          <a:spcPct val="9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8pPr>
      <a:lvl9pPr marL="0" marR="0" indent="0" algn="ctr" defTabSz="410765" rtl="0" latinLnBrk="0">
        <a:lnSpc>
          <a:spcPct val="9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757070"/>
          </a:solidFill>
          <a:uFillTx/>
          <a:latin typeface="+mj-lt"/>
          <a:ea typeface="+mj-ea"/>
          <a:cs typeface="+mj-cs"/>
          <a:sym typeface="Arial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757070"/>
          </a:solidFill>
          <a:uFillTx/>
          <a:latin typeface="+mj-lt"/>
          <a:ea typeface="+mj-ea"/>
          <a:cs typeface="+mj-cs"/>
          <a:sym typeface="Arial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757070"/>
          </a:solidFill>
          <a:uFillTx/>
          <a:latin typeface="+mj-lt"/>
          <a:ea typeface="+mj-ea"/>
          <a:cs typeface="+mj-cs"/>
          <a:sym typeface="Arial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757070"/>
          </a:solidFill>
          <a:uFillTx/>
          <a:latin typeface="+mj-lt"/>
          <a:ea typeface="+mj-ea"/>
          <a:cs typeface="+mj-cs"/>
          <a:sym typeface="Arial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757070"/>
          </a:solidFill>
          <a:uFillTx/>
          <a:latin typeface="+mj-lt"/>
          <a:ea typeface="+mj-ea"/>
          <a:cs typeface="+mj-cs"/>
          <a:sym typeface="Arial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757070"/>
          </a:solidFill>
          <a:uFillTx/>
          <a:latin typeface="+mj-lt"/>
          <a:ea typeface="+mj-ea"/>
          <a:cs typeface="+mj-cs"/>
          <a:sym typeface="Arial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757070"/>
          </a:solidFill>
          <a:uFillTx/>
          <a:latin typeface="+mj-lt"/>
          <a:ea typeface="+mj-ea"/>
          <a:cs typeface="+mj-cs"/>
          <a:sym typeface="Arial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757070"/>
          </a:solidFill>
          <a:uFillTx/>
          <a:latin typeface="+mj-lt"/>
          <a:ea typeface="+mj-ea"/>
          <a:cs typeface="+mj-cs"/>
          <a:sym typeface="Arial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75707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ctr" defTabSz="4120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4120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4120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4120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4120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4120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4120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4120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4120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2" Type="http://schemas.openxmlformats.org/officeDocument/2006/relationships/image" Target="../media/image9.jpeg"/><Relationship Id="rId13" Type="http://schemas.openxmlformats.org/officeDocument/2006/relationships/image" Target="../media/image34.png"/><Relationship Id="rId14" Type="http://schemas.openxmlformats.org/officeDocument/2006/relationships/image" Target="../media/image10.jpeg"/><Relationship Id="rId15" Type="http://schemas.openxmlformats.org/officeDocument/2006/relationships/image" Target="../media/image35.png"/><Relationship Id="rId16" Type="http://schemas.openxmlformats.org/officeDocument/2006/relationships/image" Target="../media/image36.png"/><Relationship Id="rId17" Type="http://schemas.openxmlformats.org/officeDocument/2006/relationships/image" Target="../media/image37.png"/><Relationship Id="rId18" Type="http://schemas.openxmlformats.org/officeDocument/2006/relationships/image" Target="../media/image38.png"/><Relationship Id="rId19" Type="http://schemas.openxmlformats.org/officeDocument/2006/relationships/image" Target="../media/image39.png"/><Relationship Id="rId20" Type="http://schemas.openxmlformats.org/officeDocument/2006/relationships/image" Target="../media/image11.jpeg"/><Relationship Id="rId21" Type="http://schemas.openxmlformats.org/officeDocument/2006/relationships/image" Target="../media/image1.gif"/><Relationship Id="rId22" Type="http://schemas.openxmlformats.org/officeDocument/2006/relationships/image" Target="../media/image12.jpeg"/><Relationship Id="rId23" Type="http://schemas.openxmlformats.org/officeDocument/2006/relationships/image" Target="../media/image13.jpeg"/><Relationship Id="rId24" Type="http://schemas.openxmlformats.org/officeDocument/2006/relationships/image" Target="../media/image40.png"/><Relationship Id="rId25" Type="http://schemas.openxmlformats.org/officeDocument/2006/relationships/image" Target="../media/image41.png"/><Relationship Id="rId26" Type="http://schemas.openxmlformats.org/officeDocument/2006/relationships/image" Target="../media/image42.png"/><Relationship Id="rId27" Type="http://schemas.openxmlformats.org/officeDocument/2006/relationships/image" Target="../media/image43.png"/><Relationship Id="rId28" Type="http://schemas.openxmlformats.org/officeDocument/2006/relationships/image" Target="../media/image44.png"/><Relationship Id="rId29" Type="http://schemas.openxmlformats.org/officeDocument/2006/relationships/image" Target="../media/image4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Relationship Id="rId3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Sunrise---IMG_0873-HDR.jpg" descr="Sunrise---IMG_0873-HDR.jpg"/>
          <p:cNvPicPr>
            <a:picLocks noChangeAspect="1"/>
          </p:cNvPicPr>
          <p:nvPr/>
        </p:nvPicPr>
        <p:blipFill>
          <a:blip r:embed="rId2">
            <a:extLst/>
          </a:blip>
          <a:srcRect l="0" t="14619" r="0" b="0"/>
          <a:stretch>
            <a:fillRect/>
          </a:stretch>
        </p:blipFill>
        <p:spPr>
          <a:xfrm>
            <a:off x="-36510" y="-61516"/>
            <a:ext cx="12264746" cy="69811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92" name="TextBox 24"/>
          <p:cNvSpPr txBox="1"/>
          <p:nvPr/>
        </p:nvSpPr>
        <p:spPr>
          <a:xfrm>
            <a:off x="33119" y="4898697"/>
            <a:ext cx="4019890" cy="1798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12090">
              <a:lnSpc>
                <a:spcPct val="120000"/>
              </a:lnSpc>
              <a:defRPr sz="2000">
                <a:solidFill>
                  <a:srgbClr val="FFD778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Howard Hui</a:t>
            </a:r>
          </a:p>
          <a:p>
            <a:pPr defTabSz="412090">
              <a:lnSpc>
                <a:spcPct val="120000"/>
              </a:lnSpc>
              <a:defRPr i="1" sz="1600">
                <a:solidFill>
                  <a:srgbClr val="FFD778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Research Scientist</a:t>
            </a:r>
          </a:p>
          <a:p>
            <a:pPr defTabSz="412090">
              <a:lnSpc>
                <a:spcPct val="120000"/>
              </a:lnSpc>
              <a:defRPr i="1" sz="1500">
                <a:solidFill>
                  <a:srgbClr val="FFD778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California Institute of Technology</a:t>
            </a:r>
          </a:p>
          <a:p>
            <a:pPr defTabSz="412090">
              <a:lnSpc>
                <a:spcPct val="120000"/>
              </a:lnSpc>
              <a:defRPr b="1" i="1" sz="1500">
                <a:solidFill>
                  <a:srgbClr val="FFD778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For the BICEP Collaboration </a:t>
            </a:r>
          </a:p>
          <a:p>
            <a:pPr defTabSz="412090">
              <a:lnSpc>
                <a:spcPct val="120000"/>
              </a:lnSpc>
              <a:defRPr i="1" sz="1500">
                <a:solidFill>
                  <a:srgbClr val="FFD778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3" name="TextBox 22"/>
          <p:cNvSpPr txBox="1"/>
          <p:nvPr/>
        </p:nvSpPr>
        <p:spPr>
          <a:xfrm>
            <a:off x="404951" y="139874"/>
            <a:ext cx="11382098" cy="89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lnSpc>
                <a:spcPct val="90000"/>
              </a:lnSpc>
              <a:defRPr sz="3200">
                <a:solidFill>
                  <a:srgbClr val="FFFFFF"/>
                </a:solidFill>
              </a:defRPr>
            </a:pPr>
            <a:r>
              <a:t>Probing the Early Universe From the South Pole</a:t>
            </a:r>
          </a:p>
          <a:p>
            <a:pPr algn="ctr">
              <a:lnSpc>
                <a:spcPct val="90000"/>
              </a:lnSpc>
              <a:spcBef>
                <a:spcPts val="200"/>
              </a:spcBef>
              <a:defRPr sz="2500">
                <a:solidFill>
                  <a:srgbClr val="FFFFFF"/>
                </a:solidFill>
              </a:defRPr>
            </a:pPr>
            <a:r>
              <a:t>An Overview of BICEP</a:t>
            </a:r>
          </a:p>
        </p:txBody>
      </p:sp>
      <p:sp>
        <p:nvSpPr>
          <p:cNvPr id="94" name="Slide Number Placeholder 5"/>
          <p:cNvSpPr txBox="1"/>
          <p:nvPr>
            <p:ph type="sldNum" sz="quarter" idx="2"/>
          </p:nvPr>
        </p:nvSpPr>
        <p:spPr>
          <a:xfrm>
            <a:off x="11729582" y="6457189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95" name="Google Shape;530;p114" descr="Google Shape;530;p1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49660" y="149172"/>
            <a:ext cx="747813" cy="71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Google Shape;531;p114" descr="Google Shape;531;p11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086" y="30110"/>
            <a:ext cx="1013005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icture 16" descr="Picture 1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3638" y="6556857"/>
            <a:ext cx="715664" cy="173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Picture 26" descr="Picture 2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3124" y="6380302"/>
            <a:ext cx="1873987" cy="5205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53000" y="1016000"/>
            <a:ext cx="6350000" cy="5330865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TextBox 15"/>
          <p:cNvSpPr txBox="1"/>
          <p:nvPr/>
        </p:nvSpPr>
        <p:spPr>
          <a:xfrm>
            <a:off x="202883" y="1474619"/>
            <a:ext cx="2595567" cy="2674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12090">
              <a:spcBef>
                <a:spcPts val="1200"/>
              </a:spcBef>
            </a:pPr>
            <a:r>
              <a:t>BICEP Array 40 GHz       5-year temperature and polarization</a:t>
            </a:r>
            <a:endParaRPr>
              <a:latin typeface="Helvetica Neue UltraLight"/>
              <a:ea typeface="Helvetica Neue UltraLight"/>
              <a:cs typeface="Helvetica Neue UltraLight"/>
              <a:sym typeface="Helvetica Neue UltraLight"/>
            </a:endParaRPr>
          </a:p>
          <a:p>
            <a:pPr defTabSz="412090">
              <a:spcBef>
                <a:spcPts val="1200"/>
              </a:spcBef>
            </a:pPr>
          </a:p>
          <a:p>
            <a:pPr defTabSz="412090">
              <a:spcBef>
                <a:spcPts val="1200"/>
              </a:spcBef>
            </a:pPr>
          </a:p>
          <a:p>
            <a:pPr defTabSz="412090">
              <a:spcBef>
                <a:spcPts val="1200"/>
              </a:spcBef>
            </a:pPr>
            <a:r>
              <a:t>→ New low-frequency bands added for control of synchrotron emission</a:t>
            </a:r>
          </a:p>
        </p:txBody>
      </p:sp>
      <p:sp>
        <p:nvSpPr>
          <p:cNvPr id="285" name="Tit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71105">
              <a:spcBef>
                <a:spcPts val="700"/>
              </a:spcBef>
              <a:defRPr sz="3168"/>
            </a:lvl1pPr>
          </a:lstStyle>
          <a:p>
            <a:pPr/>
            <a:r>
              <a:t>Data through 2024:  BK24 Maps</a:t>
            </a:r>
          </a:p>
        </p:txBody>
      </p:sp>
      <p:sp>
        <p:nvSpPr>
          <p:cNvPr id="286" name="Rectangle 8"/>
          <p:cNvSpPr txBox="1"/>
          <p:nvPr>
            <p:ph type="sldNum" sz="quarter" idx="2"/>
          </p:nvPr>
        </p:nvSpPr>
        <p:spPr>
          <a:xfrm>
            <a:off x="11687204" y="6457189"/>
            <a:ext cx="273656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87" name="TextBox 13"/>
          <p:cNvSpPr txBox="1"/>
          <p:nvPr/>
        </p:nvSpPr>
        <p:spPr>
          <a:xfrm>
            <a:off x="7194717" y="6286636"/>
            <a:ext cx="1861171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 defTabSz="825500">
              <a:defRPr sz="9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*B maps prior to matrix purification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it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71105">
              <a:spcBef>
                <a:spcPts val="700"/>
              </a:spcBef>
              <a:defRPr sz="3168"/>
            </a:lvl1pPr>
          </a:lstStyle>
          <a:p>
            <a:pPr/>
            <a:r>
              <a:t>BK23 sensitivity</a:t>
            </a:r>
          </a:p>
        </p:txBody>
      </p:sp>
      <p:pic>
        <p:nvPicPr>
          <p:cNvPr id="29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2177" y="967348"/>
            <a:ext cx="6914717" cy="5368529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TextBox 4"/>
          <p:cNvSpPr txBox="1"/>
          <p:nvPr/>
        </p:nvSpPr>
        <p:spPr>
          <a:xfrm>
            <a:off x="332852" y="1259174"/>
            <a:ext cx="3933078" cy="4148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12090">
              <a:defRPr sz="2000"/>
            </a:pPr>
            <a:r>
              <a:t>Progression of noise level in science-driving ℓ~80 bandpower</a:t>
            </a:r>
          </a:p>
          <a:p>
            <a:pPr defTabSz="412090">
              <a:defRPr sz="2000"/>
            </a:pPr>
            <a:br/>
            <a:r>
              <a:t>Multi-frequency observations have dramatically improved understanding of foregrounds</a:t>
            </a:r>
            <a:endParaRPr>
              <a:latin typeface="Helvetica Neue UltraLight"/>
              <a:ea typeface="Helvetica Neue UltraLight"/>
              <a:cs typeface="Helvetica Neue UltraLight"/>
              <a:sym typeface="Helvetica Neue UltraLight"/>
            </a:endParaRPr>
          </a:p>
          <a:p>
            <a:pPr defTabSz="412090">
              <a:defRPr sz="2000"/>
            </a:pPr>
          </a:p>
          <a:p>
            <a:pPr defTabSz="412090">
              <a:defRPr sz="2000"/>
            </a:pPr>
            <a:r>
              <a:t>BK23 in analysis</a:t>
            </a:r>
            <a:endParaRPr>
              <a:latin typeface="Helvetica Neue UltraLight"/>
              <a:ea typeface="Helvetica Neue UltraLight"/>
              <a:cs typeface="Helvetica Neue UltraLight"/>
              <a:sym typeface="Helvetica Neue UltraLight"/>
            </a:endParaRPr>
          </a:p>
          <a:p>
            <a:pPr defTabSz="412090">
              <a:defRPr sz="1600"/>
            </a:pPr>
            <a:r>
              <a:t>   - New data at 30, 40 &amp; 270 GHz</a:t>
            </a:r>
            <a:endParaRPr>
              <a:latin typeface="Helvetica Neue UltraLight"/>
              <a:ea typeface="Helvetica Neue UltraLight"/>
              <a:cs typeface="Helvetica Neue UltraLight"/>
              <a:sym typeface="Helvetica Neue UltraLight"/>
            </a:endParaRPr>
          </a:p>
          <a:p>
            <a:pPr defTabSz="412090">
              <a:defRPr sz="1600"/>
            </a:pPr>
            <a:r>
              <a:t>   - 4x improved sensitivity at 95 GHz</a:t>
            </a:r>
            <a:br/>
            <a:br/>
            <a:r>
              <a:rPr sz="2000"/>
              <a:t>→ Gravitational lensing is now the dominant error source</a:t>
            </a:r>
            <a:endParaRPr>
              <a:latin typeface="Helvetica Neue UltraLight"/>
              <a:ea typeface="Helvetica Neue UltraLight"/>
              <a:cs typeface="Helvetica Neue UltraLight"/>
              <a:sym typeface="Helvetica Neue UltraLight"/>
            </a:endParaRPr>
          </a:p>
          <a:p>
            <a:pPr defTabSz="412090">
              <a:defRPr sz="1600"/>
            </a:pPr>
            <a:r>
              <a:t>   - Delensing demonstrated using SPT</a:t>
            </a:r>
            <a:endParaRPr>
              <a:latin typeface="Helvetica Neue UltraLight"/>
              <a:ea typeface="Helvetica Neue UltraLight"/>
              <a:cs typeface="Helvetica Neue UltraLight"/>
              <a:sym typeface="Helvetica Neue UltraLight"/>
            </a:endParaRPr>
          </a:p>
          <a:p>
            <a:pPr defTabSz="412090">
              <a:defRPr sz="1600"/>
            </a:pPr>
            <a:r>
              <a:t>      and BK data in 2021 paper</a:t>
            </a:r>
          </a:p>
        </p:txBody>
      </p:sp>
      <p:sp>
        <p:nvSpPr>
          <p:cNvPr id="292" name="Rectangle 8"/>
          <p:cNvSpPr txBox="1"/>
          <p:nvPr>
            <p:ph type="sldNum" sz="quarter" idx="2"/>
          </p:nvPr>
        </p:nvSpPr>
        <p:spPr>
          <a:xfrm>
            <a:off x="11692822" y="6457189"/>
            <a:ext cx="262420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From BKP to BK18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71105">
              <a:spcBef>
                <a:spcPts val="700"/>
              </a:spcBef>
              <a:defRPr sz="3168"/>
            </a:lvl1pPr>
          </a:lstStyle>
          <a:p>
            <a:pPr/>
            <a:r>
              <a:t>From BKP to BK18</a:t>
            </a:r>
          </a:p>
        </p:txBody>
      </p:sp>
      <p:sp>
        <p:nvSpPr>
          <p:cNvPr id="2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6" name="BKP:   BICEP2+Keck to 2012                                       BK14: BICEP2+Keck to 2014                                     BK15: BICEP2+Keck to 2015                                    BK18: BICEP2+Keck+BICEP3 to 2018…"/>
          <p:cNvSpPr txBox="1"/>
          <p:nvPr>
            <p:ph type="body" sz="half" idx="4294967295"/>
          </p:nvPr>
        </p:nvSpPr>
        <p:spPr>
          <a:xfrm>
            <a:off x="315944" y="1549992"/>
            <a:ext cx="5051000" cy="4203242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/>
          <a:p>
            <a:pPr marL="360045" indent="-360045" defTabSz="473201">
              <a:lnSpc>
                <a:spcPct val="100000"/>
              </a:lnSpc>
              <a:spcBef>
                <a:spcPts val="3400"/>
              </a:spcBef>
              <a:buSzPct val="145000"/>
              <a:buFontTx/>
              <a:defRPr sz="2025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solidFill>
                  <a:srgbClr val="929292"/>
                </a:solidFill>
              </a:rPr>
              <a:t>BKP</a:t>
            </a:r>
            <a:r>
              <a:t>:   BICEP2+Keck to 2012                                       </a:t>
            </a:r>
            <a:r>
              <a:rPr>
                <a:solidFill>
                  <a:srgbClr val="EF5FA7"/>
                </a:solidFill>
              </a:rPr>
              <a:t>BK14</a:t>
            </a:r>
            <a:r>
              <a:t>: BICEP2+Keck to 2014                                     </a:t>
            </a:r>
            <a:r>
              <a:rPr>
                <a:solidFill>
                  <a:srgbClr val="EE220C"/>
                </a:solidFill>
              </a:rPr>
              <a:t>BK15</a:t>
            </a:r>
            <a:r>
              <a:t>: BICEP2+Keck to 2015                                    </a:t>
            </a:r>
            <a:r>
              <a:rPr b="1"/>
              <a:t>BK18</a:t>
            </a:r>
            <a:r>
              <a:t>: BICEP2+Keck+BICEP3 to 2018</a:t>
            </a:r>
          </a:p>
          <a:p>
            <a:pPr marL="360045" indent="-360045" defTabSz="473201">
              <a:lnSpc>
                <a:spcPct val="100000"/>
              </a:lnSpc>
              <a:spcBef>
                <a:spcPts val="3400"/>
              </a:spcBef>
              <a:buSzPct val="145000"/>
              <a:buFontTx/>
              <a:defRPr sz="2025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more data, more foreground parameters, less priors, and a tighter </a:t>
            </a:r>
            <a14:m>
              <m:oMath>
                <m:r>
                  <a:rPr xmlns:a="http://schemas.openxmlformats.org/drawingml/2006/main" sz="24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r</m:t>
                </m:r>
              </m:oMath>
            </a14:m>
            <a:r>
              <a:t> constraint </a:t>
            </a:r>
          </a:p>
          <a:p>
            <a:pPr marL="360045" indent="-360045" defTabSz="473201">
              <a:lnSpc>
                <a:spcPct val="100000"/>
              </a:lnSpc>
              <a:spcBef>
                <a:spcPts val="3400"/>
              </a:spcBef>
              <a:buSzPct val="145000"/>
              <a:buFontTx/>
              <a:defRPr sz="2025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BK18 experimental uncertainty        </a:t>
            </a:r>
            <a14:m>
              <m:oMath>
                <m:r>
                  <a:rPr xmlns:a="http://schemas.openxmlformats.org/drawingml/2006/main" sz="24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σ</m:t>
                </m:r>
                <m:r>
                  <a:rPr xmlns:a="http://schemas.openxmlformats.org/drawingml/2006/main" sz="24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24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r</m:t>
                </m:r>
                <m:r>
                  <a:rPr xmlns:a="http://schemas.openxmlformats.org/drawingml/2006/main" sz="24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24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24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0.009</m:t>
                </m:r>
              </m:oMath>
            </a14:m>
            <a:r>
              <a:t> — the strongest constraint to date!</a:t>
            </a:r>
            <a:endParaRPr sz="2500"/>
          </a:p>
        </p:txBody>
      </p:sp>
      <p:pic>
        <p:nvPicPr>
          <p:cNvPr id="297" name="BKP_BK18lf_freebdust_plot.pdf" descr="BKP_BK18lf_freebdust_plo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76706" y="1079699"/>
            <a:ext cx="5239730" cy="51438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it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71105">
              <a:spcBef>
                <a:spcPts val="700"/>
              </a:spcBef>
              <a:defRPr sz="3168"/>
            </a:lvl1pPr>
          </a:lstStyle>
          <a:p>
            <a:pPr/>
            <a:r>
              <a:t>CMB constraints on Inflation from BK18</a:t>
            </a:r>
          </a:p>
        </p:txBody>
      </p:sp>
      <p:grpSp>
        <p:nvGrpSpPr>
          <p:cNvPr id="314" name="Group"/>
          <p:cNvGrpSpPr/>
          <p:nvPr/>
        </p:nvGrpSpPr>
        <p:grpSpPr>
          <a:xfrm>
            <a:off x="286178" y="939857"/>
            <a:ext cx="5876613" cy="4497473"/>
            <a:chOff x="0" y="0"/>
            <a:chExt cx="5876611" cy="4497472"/>
          </a:xfrm>
        </p:grpSpPr>
        <p:pic>
          <p:nvPicPr>
            <p:cNvPr id="300" name="Picture 33" descr="Picture 33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779" t="2494" r="43927" b="6425"/>
            <a:stretch>
              <a:fillRect/>
            </a:stretch>
          </p:blipFill>
          <p:spPr>
            <a:xfrm>
              <a:off x="554436" y="0"/>
              <a:ext cx="4373670" cy="42304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1" name="TextBox 1"/>
            <p:cNvSpPr txBox="1"/>
            <p:nvPr/>
          </p:nvSpPr>
          <p:spPr>
            <a:xfrm>
              <a:off x="0" y="3298286"/>
              <a:ext cx="668412" cy="4702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ctr" defTabSz="825500">
                <a:defRPr b="1" sz="1200">
                  <a:solidFill>
                    <a:srgbClr val="6E4C6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Natural</a:t>
              </a:r>
              <a:endPara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algn="ctr" defTabSz="825500">
                <a:defRPr b="1" sz="1200">
                  <a:solidFill>
                    <a:srgbClr val="6E4C6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Inflation</a:t>
              </a:r>
            </a:p>
          </p:txBody>
        </p:sp>
        <p:sp>
          <p:nvSpPr>
            <p:cNvPr id="302" name="Straight Arrow Connector 3"/>
            <p:cNvSpPr/>
            <p:nvPr/>
          </p:nvSpPr>
          <p:spPr>
            <a:xfrm flipV="1">
              <a:off x="667175" y="3329770"/>
              <a:ext cx="757161" cy="180835"/>
            </a:xfrm>
            <a:prstGeom prst="line">
              <a:avLst/>
            </a:prstGeom>
            <a:noFill/>
            <a:ln w="25400" cap="flat">
              <a:solidFill>
                <a:srgbClr val="6E4C6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6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303" name="TextBox 4"/>
            <p:cNvSpPr txBox="1"/>
            <p:nvPr/>
          </p:nvSpPr>
          <p:spPr>
            <a:xfrm>
              <a:off x="4848322" y="869010"/>
              <a:ext cx="1028290" cy="271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ctr" defTabSz="825500">
                <a:defRPr b="1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m</a:t>
              </a:r>
              <a:r>
                <a:rPr baseline="29666"/>
                <a:t>2</a:t>
              </a:r>
              <a:r>
                <a:rPr b="0">
                  <a:latin typeface="Symbol"/>
                  <a:ea typeface="Symbol"/>
                  <a:cs typeface="Symbol"/>
                  <a:sym typeface="Symbol"/>
                </a:rPr>
                <a:t>f</a:t>
              </a:r>
              <a:r>
                <a:rPr baseline="29666"/>
                <a:t>2</a:t>
              </a:r>
              <a:r>
                <a:t> Inflation</a:t>
              </a:r>
            </a:p>
          </p:txBody>
        </p:sp>
        <p:sp>
          <p:nvSpPr>
            <p:cNvPr id="304" name="Straight Arrow Connector 5"/>
            <p:cNvSpPr/>
            <p:nvPr/>
          </p:nvSpPr>
          <p:spPr>
            <a:xfrm flipH="1">
              <a:off x="2417080" y="1020326"/>
              <a:ext cx="2418114" cy="772414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6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305" name="TextBox 6"/>
            <p:cNvSpPr txBox="1"/>
            <p:nvPr/>
          </p:nvSpPr>
          <p:spPr>
            <a:xfrm>
              <a:off x="4835455" y="2695907"/>
              <a:ext cx="1006367" cy="6850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ctr" defTabSz="825500">
                <a:defRPr b="1" sz="1200">
                  <a:solidFill>
                    <a:srgbClr val="FF99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Inflation with</a:t>
              </a:r>
              <a:endPara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algn="ctr" defTabSz="825500">
                <a:defRPr b="1" sz="1200">
                  <a:solidFill>
                    <a:srgbClr val="FF99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monomial</a:t>
              </a:r>
              <a:endPara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algn="ctr" defTabSz="825500">
                <a:defRPr b="1" sz="1200">
                  <a:solidFill>
                    <a:srgbClr val="FF99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potentials </a:t>
              </a:r>
              <a:r>
                <a:rPr b="0">
                  <a:latin typeface="Symbol"/>
                  <a:ea typeface="Symbol"/>
                  <a:cs typeface="Symbol"/>
                  <a:sym typeface="Symbol"/>
                </a:rPr>
                <a:t>f</a:t>
              </a:r>
              <a:r>
                <a:rPr baseline="29666"/>
                <a:t>p</a:t>
              </a:r>
            </a:p>
          </p:txBody>
        </p:sp>
        <p:sp>
          <p:nvSpPr>
            <p:cNvPr id="306" name="Straight Arrow Connector 7"/>
            <p:cNvSpPr/>
            <p:nvPr/>
          </p:nvSpPr>
          <p:spPr>
            <a:xfrm flipH="1">
              <a:off x="3283519" y="3034826"/>
              <a:ext cx="1551676" cy="504882"/>
            </a:xfrm>
            <a:prstGeom prst="line">
              <a:avLst/>
            </a:prstGeom>
            <a:noFill/>
            <a:ln w="25400" cap="flat">
              <a:solidFill>
                <a:srgbClr val="FF99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6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307" name="TextBox 8"/>
            <p:cNvSpPr txBox="1"/>
            <p:nvPr/>
          </p:nvSpPr>
          <p:spPr>
            <a:xfrm>
              <a:off x="4863862" y="1723849"/>
              <a:ext cx="926063" cy="677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ctr" defTabSz="825500">
                <a:defRPr b="1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Axion</a:t>
              </a:r>
              <a:endPara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algn="ctr" defTabSz="825500">
                <a:defRPr b="1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monodromy</a:t>
              </a:r>
            </a:p>
            <a:p>
              <a:pPr algn="ctr" defTabSz="825500">
                <a:defRPr b="1" sz="1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models</a:t>
              </a:r>
            </a:p>
          </p:txBody>
        </p:sp>
        <p:sp>
          <p:nvSpPr>
            <p:cNvPr id="308" name="Straight Arrow Connector 9"/>
            <p:cNvSpPr/>
            <p:nvPr/>
          </p:nvSpPr>
          <p:spPr>
            <a:xfrm flipH="1">
              <a:off x="3095258" y="2062768"/>
              <a:ext cx="1768089" cy="1069086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6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309" name="Straight Arrow Connector 10"/>
            <p:cNvSpPr/>
            <p:nvPr/>
          </p:nvSpPr>
          <p:spPr>
            <a:xfrm flipH="1">
              <a:off x="2917092" y="2062768"/>
              <a:ext cx="1946254" cy="709681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6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310" name="TextBox 16"/>
            <p:cNvSpPr txBox="1"/>
            <p:nvPr/>
          </p:nvSpPr>
          <p:spPr>
            <a:xfrm>
              <a:off x="2128901" y="3510604"/>
              <a:ext cx="806095" cy="390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ctr" defTabSz="825500">
                <a:defRPr i="1" sz="9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BICEP-Keck</a:t>
              </a:r>
              <a:endPara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algn="ctr" defTabSz="825500">
                <a:defRPr i="1" sz="9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2018 data</a:t>
              </a:r>
            </a:p>
          </p:txBody>
        </p:sp>
        <p:sp>
          <p:nvSpPr>
            <p:cNvPr id="311" name="TextBox 17"/>
            <p:cNvSpPr txBox="1"/>
            <p:nvPr/>
          </p:nvSpPr>
          <p:spPr>
            <a:xfrm>
              <a:off x="2241208" y="2950488"/>
              <a:ext cx="482957" cy="241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ctr" defTabSz="825500">
                <a:defRPr i="1" sz="9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/>
              <a:r>
                <a:t>Planck</a:t>
              </a:r>
            </a:p>
          </p:txBody>
        </p:sp>
        <p:sp>
          <p:nvSpPr>
            <p:cNvPr id="312" name="TextBox 18"/>
            <p:cNvSpPr txBox="1"/>
            <p:nvPr/>
          </p:nvSpPr>
          <p:spPr>
            <a:xfrm>
              <a:off x="2248258" y="4181271"/>
              <a:ext cx="1408081" cy="3162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825500">
                <a:defRPr b="1" sz="1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Spatial Index n</a:t>
              </a:r>
              <a:r>
                <a:rPr baseline="-27714"/>
                <a:t>s</a:t>
              </a:r>
            </a:p>
          </p:txBody>
        </p:sp>
        <p:sp>
          <p:nvSpPr>
            <p:cNvPr id="313" name="TextBox 19"/>
            <p:cNvSpPr txBox="1"/>
            <p:nvPr/>
          </p:nvSpPr>
          <p:spPr>
            <a:xfrm rot="16200000">
              <a:off x="-654757" y="1729843"/>
              <a:ext cx="1977926" cy="281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defTabSz="825500">
                <a:defRPr b="1" sz="1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Tensor-to-scalar ratio r</a:t>
              </a:r>
            </a:p>
          </p:txBody>
        </p:sp>
      </p:grpSp>
      <p:sp>
        <p:nvSpPr>
          <p:cNvPr id="315" name="Rectangle 8"/>
          <p:cNvSpPr txBox="1"/>
          <p:nvPr>
            <p:ph type="sldNum" sz="quarter" idx="2"/>
          </p:nvPr>
        </p:nvSpPr>
        <p:spPr>
          <a:xfrm>
            <a:off x="11687204" y="6457189"/>
            <a:ext cx="273656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16" name="BK18+Planck2018+BAO:…"/>
          <p:cNvSpPr txBox="1"/>
          <p:nvPr>
            <p:ph type="body" sz="quarter" idx="4294967295"/>
          </p:nvPr>
        </p:nvSpPr>
        <p:spPr>
          <a:xfrm>
            <a:off x="140771" y="5412664"/>
            <a:ext cx="7687898" cy="1390936"/>
          </a:xfrm>
          <a:prstGeom prst="rect">
            <a:avLst/>
          </a:prstGeom>
          <a:solidFill>
            <a:srgbClr val="FFFFFF"/>
          </a:solidFill>
          <a:ln w="9525">
            <a:round/>
          </a:ln>
        </p:spPr>
        <p:txBody>
          <a:bodyPr lIns="50800" tIns="50800" rIns="50800" bIns="50800">
            <a:normAutofit fontScale="100000" lnSpcReduction="0"/>
          </a:bodyPr>
          <a:lstStyle/>
          <a:p>
            <a:pPr marL="297815" indent="-297815" defTabSz="391414">
              <a:lnSpc>
                <a:spcPct val="100000"/>
              </a:lnSpc>
              <a:spcBef>
                <a:spcPts val="2800"/>
              </a:spcBef>
              <a:buSzPct val="145000"/>
              <a:buFontTx/>
              <a:defRPr sz="1876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BK18+Planck2018+BAO: </a:t>
            </a:r>
            <a14:m>
              <m:oMath>
                <m:r>
                  <a:rPr xmlns:a="http://schemas.openxmlformats.org/drawingml/2006/main" sz="2250" i="1">
                    <a:solidFill>
                      <a:srgbClr val="0075B9"/>
                    </a:solidFill>
                    <a:latin typeface="Cambria Math" panose="02040503050406030204" pitchFamily="18" charset="0"/>
                  </a:rPr>
                  <m:t>r</m:t>
                </m:r>
                <m:r>
                  <a:rPr xmlns:a="http://schemas.openxmlformats.org/drawingml/2006/main" sz="2250" i="1">
                    <a:solidFill>
                      <a:srgbClr val="0075B9"/>
                    </a:solidFill>
                    <a:latin typeface="Cambria Math" panose="02040503050406030204" pitchFamily="18" charset="0"/>
                  </a:rPr>
                  <m:t>&lt;</m:t>
                </m:r>
                <m:r>
                  <a:rPr xmlns:a="http://schemas.openxmlformats.org/drawingml/2006/main" sz="2250" i="1">
                    <a:solidFill>
                      <a:srgbClr val="0075B9"/>
                    </a:solidFill>
                    <a:latin typeface="Cambria Math" panose="02040503050406030204" pitchFamily="18" charset="0"/>
                  </a:rPr>
                  <m:t>0.035</m:t>
                </m:r>
              </m:oMath>
            </a14:m>
          </a:p>
          <a:p>
            <a:pPr marL="297815" indent="-297815" defTabSz="391414">
              <a:lnSpc>
                <a:spcPct val="100000"/>
              </a:lnSpc>
              <a:spcBef>
                <a:spcPts val="0"/>
              </a:spcBef>
              <a:buSzPct val="145000"/>
              <a:buFontTx/>
              <a:defRPr sz="1876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>
                <a:solidFill>
                  <a:srgbClr val="FF9300"/>
                </a:solidFill>
              </a:rPr>
              <a:t>Monomial Inflation</a:t>
            </a:r>
            <a:r>
              <a:t> and </a:t>
            </a:r>
            <a:r>
              <a:rPr b="1">
                <a:solidFill>
                  <a:srgbClr val="CB297B"/>
                </a:solidFill>
              </a:rPr>
              <a:t>Natural Inflation</a:t>
            </a:r>
            <a:r>
              <a:t> are strongly disfavored</a:t>
            </a:r>
          </a:p>
          <a:p>
            <a:pPr marL="297815" indent="-297815" defTabSz="391414">
              <a:lnSpc>
                <a:spcPct val="100000"/>
              </a:lnSpc>
              <a:spcBef>
                <a:spcPts val="0"/>
              </a:spcBef>
              <a:buSzPct val="145000"/>
              <a:buFontTx/>
              <a:defRPr sz="1876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 progress is entirely driven by B-modes!</a:t>
            </a:r>
          </a:p>
          <a:p>
            <a:pPr marL="297815" indent="-297815" defTabSz="391414">
              <a:lnSpc>
                <a:spcPct val="100000"/>
              </a:lnSpc>
              <a:spcBef>
                <a:spcPts val="0"/>
              </a:spcBef>
              <a:buSzPct val="145000"/>
              <a:buFontTx/>
              <a:defRPr sz="1876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Strong detection of lensing B-modes by SPT and ACT</a:t>
            </a:r>
          </a:p>
        </p:txBody>
      </p:sp>
      <p:pic>
        <p:nvPicPr>
          <p:cNvPr id="317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34918" y="939857"/>
            <a:ext cx="5493472" cy="43407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551;p116" descr="Google Shape;551;p116"/>
          <p:cNvPicPr>
            <a:picLocks noChangeAspect="1"/>
          </p:cNvPicPr>
          <p:nvPr/>
        </p:nvPicPr>
        <p:blipFill>
          <a:blip r:embed="rId2">
            <a:extLst/>
          </a:blip>
          <a:srcRect l="200" t="32473" r="14049" b="2086"/>
          <a:stretch>
            <a:fillRect/>
          </a:stretch>
        </p:blipFill>
        <p:spPr>
          <a:xfrm>
            <a:off x="-23351" y="-14202"/>
            <a:ext cx="12238704" cy="6886393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Google Shape;552;p116"/>
          <p:cNvSpPr txBox="1"/>
          <p:nvPr/>
        </p:nvSpPr>
        <p:spPr>
          <a:xfrm>
            <a:off x="949721" y="180573"/>
            <a:ext cx="10292558" cy="589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00" tIns="35700" rIns="35700" bIns="35700" anchor="ctr">
            <a:spAutoFit/>
          </a:bodyPr>
          <a:lstStyle>
            <a:lvl1pPr algn="ctr" defTabSz="1219200">
              <a:defRPr b="1" i="1" sz="3600">
                <a:solidFill>
                  <a:srgbClr val="FEEF56"/>
                </a:solidFill>
              </a:defRPr>
            </a:lvl1pPr>
          </a:lstStyle>
          <a:p>
            <a:pPr/>
            <a:r>
              <a:t>The South Pole Telescope (SPT)</a:t>
            </a:r>
          </a:p>
        </p:txBody>
      </p:sp>
      <p:pic>
        <p:nvPicPr>
          <p:cNvPr id="321" name="Google Shape;553;p116" descr="Google Shape;553;p1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18182" y="3349638"/>
            <a:ext cx="1326117" cy="1035845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322" name="Google Shape;554;p116" descr="Google Shape;554;p11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5109" y="2141498"/>
            <a:ext cx="1337966" cy="1035845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sp>
        <p:nvSpPr>
          <p:cNvPr id="323" name="Google Shape;555;p116"/>
          <p:cNvSpPr txBox="1"/>
          <p:nvPr/>
        </p:nvSpPr>
        <p:spPr>
          <a:xfrm>
            <a:off x="363262" y="832022"/>
            <a:ext cx="4913482" cy="1085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00" tIns="35700" rIns="35700" bIns="35700" anchor="ctr">
            <a:spAutoFit/>
          </a:bodyPr>
          <a:lstStyle/>
          <a:p>
            <a:pPr lvl="2" indent="0" algn="ctr" defTabSz="1219200">
              <a:lnSpc>
                <a:spcPct val="90000"/>
              </a:lnSpc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10-meter diameter telescope</a:t>
            </a:r>
            <a:endParaRPr sz="600"/>
          </a:p>
          <a:p>
            <a:pPr lvl="2" indent="0" defTabSz="1219200">
              <a:lnSpc>
                <a:spcPct val="90000"/>
              </a:lnSpc>
              <a:spcBef>
                <a:spcPts val="600"/>
              </a:spcBef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  </a:t>
            </a:r>
            <a:r>
              <a:rPr b="1">
                <a:solidFill>
                  <a:srgbClr val="FC9201"/>
                </a:solidFill>
              </a:rPr>
              <a:t>95</a:t>
            </a:r>
            <a:r>
              <a:rPr b="1"/>
              <a:t>,  </a:t>
            </a:r>
            <a:r>
              <a:rPr b="1">
                <a:solidFill>
                  <a:srgbClr val="00F900"/>
                </a:solidFill>
              </a:rPr>
              <a:t>150</a:t>
            </a:r>
            <a:r>
              <a:rPr b="1"/>
              <a:t>,  </a:t>
            </a:r>
            <a:r>
              <a:rPr b="1">
                <a:solidFill>
                  <a:srgbClr val="94E3FE"/>
                </a:solidFill>
              </a:rPr>
              <a:t>220 </a:t>
            </a:r>
            <a:r>
              <a:t>GHz frequency          </a:t>
            </a:r>
            <a:br/>
            <a:r>
              <a:t>   </a:t>
            </a:r>
            <a:r>
              <a:rPr b="1">
                <a:solidFill>
                  <a:srgbClr val="FC9201"/>
                </a:solidFill>
              </a:rPr>
              <a:t>1.6</a:t>
            </a:r>
            <a:r>
              <a:rPr b="1"/>
              <a:t>,  </a:t>
            </a:r>
            <a:r>
              <a:rPr b="1">
                <a:solidFill>
                  <a:srgbClr val="00F900"/>
                </a:solidFill>
              </a:rPr>
              <a:t>1.2</a:t>
            </a:r>
            <a:r>
              <a:rPr b="1"/>
              <a:t>,  </a:t>
            </a:r>
            <a:r>
              <a:rPr b="1">
                <a:solidFill>
                  <a:srgbClr val="94E3FE"/>
                </a:solidFill>
              </a:rPr>
              <a:t>1.0</a:t>
            </a:r>
            <a:r>
              <a:rPr b="1">
                <a:solidFill>
                  <a:srgbClr val="0056D6"/>
                </a:solidFill>
              </a:rPr>
              <a:t> </a:t>
            </a:r>
            <a:r>
              <a:t>arcmin resolution</a:t>
            </a:r>
          </a:p>
        </p:txBody>
      </p:sp>
      <p:sp>
        <p:nvSpPr>
          <p:cNvPr id="324" name="Google Shape;556;p116"/>
          <p:cNvSpPr txBox="1"/>
          <p:nvPr/>
        </p:nvSpPr>
        <p:spPr>
          <a:xfrm>
            <a:off x="585399" y="2172467"/>
            <a:ext cx="2018401" cy="9413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00" tIns="35700" rIns="35700" bIns="35700" anchor="b">
            <a:spAutoFit/>
          </a:bodyPr>
          <a:lstStyle/>
          <a:p>
            <a:pPr defTabSz="1219200">
              <a:defRPr b="1" sz="2000">
                <a:solidFill>
                  <a:srgbClr val="FFFB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2007: SPT-SZ</a:t>
            </a:r>
            <a:endParaRPr sz="600"/>
          </a:p>
          <a:p>
            <a:pPr defTabSz="1219200"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960 detectors</a:t>
            </a:r>
            <a:endParaRPr sz="600"/>
          </a:p>
          <a:p>
            <a:pPr defTabSz="1219200"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100,150,220 GHz</a:t>
            </a:r>
          </a:p>
        </p:txBody>
      </p:sp>
      <p:sp>
        <p:nvSpPr>
          <p:cNvPr id="325" name="Google Shape;557;p116"/>
          <p:cNvSpPr txBox="1"/>
          <p:nvPr/>
        </p:nvSpPr>
        <p:spPr>
          <a:xfrm>
            <a:off x="588277" y="4566577"/>
            <a:ext cx="2241353" cy="123317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00" tIns="35700" rIns="35700" bIns="35700" anchor="b">
            <a:spAutoFit/>
          </a:bodyPr>
          <a:lstStyle/>
          <a:p>
            <a:pPr defTabSz="1219200">
              <a:defRPr b="1" sz="2000">
                <a:solidFill>
                  <a:srgbClr val="FFFB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2017: SPT-3G</a:t>
            </a:r>
            <a:endParaRPr sz="600"/>
          </a:p>
          <a:p>
            <a:pPr defTabSz="1219200"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~16,200 detectors</a:t>
            </a:r>
            <a:endParaRPr sz="600"/>
          </a:p>
          <a:p>
            <a:pPr defTabSz="1219200"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100,150,220 GHz</a:t>
            </a:r>
            <a:endParaRPr sz="600"/>
          </a:p>
          <a:p>
            <a:pPr defTabSz="1219200">
              <a:defRPr b="1" i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+Polarization</a:t>
            </a:r>
          </a:p>
        </p:txBody>
      </p:sp>
      <p:sp>
        <p:nvSpPr>
          <p:cNvPr id="326" name="Google Shape;558;p116"/>
          <p:cNvSpPr txBox="1"/>
          <p:nvPr/>
        </p:nvSpPr>
        <p:spPr>
          <a:xfrm>
            <a:off x="594459" y="3236054"/>
            <a:ext cx="1762664" cy="123317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00" tIns="35700" rIns="35700" bIns="35700" anchor="b">
            <a:spAutoFit/>
          </a:bodyPr>
          <a:lstStyle/>
          <a:p>
            <a:pPr defTabSz="1219200">
              <a:defRPr b="1" sz="2000">
                <a:solidFill>
                  <a:srgbClr val="FFFB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2012: SPTpol</a:t>
            </a:r>
            <a:endParaRPr sz="600"/>
          </a:p>
          <a:p>
            <a:pPr defTabSz="1219200"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1600 detectors</a:t>
            </a:r>
            <a:endParaRPr sz="600"/>
          </a:p>
          <a:p>
            <a:pPr defTabSz="1219200"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100,150 GHz</a:t>
            </a:r>
            <a:endParaRPr sz="600"/>
          </a:p>
          <a:p>
            <a:pPr defTabSz="1219200">
              <a:defRPr b="1" i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+Polarization</a:t>
            </a:r>
          </a:p>
        </p:txBody>
      </p:sp>
      <p:pic>
        <p:nvPicPr>
          <p:cNvPr id="327" name="Google Shape;559;p116" descr="Google Shape;559;p11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06093" y="4485482"/>
            <a:ext cx="2593737" cy="1612553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328" name="Google Shape;560;p116" descr="Google Shape;560;p11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72029" y="4791772"/>
            <a:ext cx="997083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Google Shape;561;p116" descr="Google Shape;561;p11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871778" y="4633022"/>
            <a:ext cx="1350673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Google Shape;562;p116" descr="Google Shape;562;p116"/>
          <p:cNvPicPr>
            <a:picLocks noChangeAspect="1"/>
          </p:cNvPicPr>
          <p:nvPr/>
        </p:nvPicPr>
        <p:blipFill>
          <a:blip r:embed="rId8">
            <a:extLst/>
          </a:blip>
          <a:srcRect l="0" t="0" r="0" b="4867"/>
          <a:stretch>
            <a:fillRect/>
          </a:stretch>
        </p:blipFill>
        <p:spPr>
          <a:xfrm>
            <a:off x="6755662" y="5620029"/>
            <a:ext cx="1397001" cy="1328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Google Shape;563;p116" descr="Google Shape;563;p116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197436" y="5744777"/>
            <a:ext cx="3765699" cy="1079501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Google Shape;564;p116"/>
          <p:cNvSpPr/>
          <p:nvPr/>
        </p:nvSpPr>
        <p:spPr>
          <a:xfrm>
            <a:off x="5122749" y="5051389"/>
            <a:ext cx="686801" cy="1"/>
          </a:xfrm>
          <a:prstGeom prst="line">
            <a:avLst/>
          </a:prstGeom>
          <a:ln w="50800">
            <a:solidFill>
              <a:srgbClr val="FEEF56"/>
            </a:solidFill>
            <a:miter lim="400000"/>
            <a:tailEnd type="triangle"/>
          </a:ln>
          <a:effectLst>
            <a:outerShdw sx="100000" sy="100000" kx="0" ky="0" algn="b" rotWithShape="0" blurRad="101600" dist="63500" dir="5400000">
              <a:srgbClr val="000000"/>
            </a:outerShdw>
          </a:effectLst>
        </p:spPr>
        <p:txBody>
          <a:bodyPr lIns="0" tIns="0" rIns="0" bIns="0"/>
          <a:lstStyle/>
          <a:p>
            <a:pPr defTabSz="1219200"/>
          </a:p>
        </p:txBody>
      </p:sp>
      <p:sp>
        <p:nvSpPr>
          <p:cNvPr id="333" name="Google Shape;565;p116"/>
          <p:cNvSpPr txBox="1"/>
          <p:nvPr/>
        </p:nvSpPr>
        <p:spPr>
          <a:xfrm>
            <a:off x="5732271" y="4438614"/>
            <a:ext cx="2775804" cy="13911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635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defTabSz="1219200">
              <a:defRPr b="1" sz="2000">
                <a:solidFill>
                  <a:srgbClr val="FEEF56"/>
                </a:solidFill>
              </a:defRPr>
            </a:pPr>
            <a:r>
              <a:t>SPT-3G has 7x </a:t>
            </a:r>
            <a:endParaRPr sz="600"/>
          </a:p>
          <a:p>
            <a:pPr defTabSz="1219200">
              <a:defRPr b="1" sz="2000">
                <a:solidFill>
                  <a:srgbClr val="FEEF56"/>
                </a:solidFill>
              </a:defRPr>
            </a:pPr>
            <a:r>
              <a:t>larger mapping </a:t>
            </a:r>
            <a:endParaRPr sz="600"/>
          </a:p>
          <a:p>
            <a:pPr defTabSz="1219200">
              <a:defRPr b="1" sz="2000">
                <a:solidFill>
                  <a:srgbClr val="FEEF56"/>
                </a:solidFill>
              </a:defRPr>
            </a:pPr>
            <a:r>
              <a:t>speed relative to </a:t>
            </a:r>
            <a:endParaRPr sz="600"/>
          </a:p>
          <a:p>
            <a:pPr defTabSz="1219200">
              <a:defRPr b="1" sz="2000">
                <a:solidFill>
                  <a:srgbClr val="FEEF56"/>
                </a:solidFill>
              </a:defRPr>
            </a:pPr>
            <a:r>
              <a:t>Planck!</a:t>
            </a:r>
          </a:p>
        </p:txBody>
      </p:sp>
      <p:sp>
        <p:nvSpPr>
          <p:cNvPr id="334" name="Google Shape;566;p116"/>
          <p:cNvSpPr txBox="1"/>
          <p:nvPr/>
        </p:nvSpPr>
        <p:spPr>
          <a:xfrm>
            <a:off x="8340855" y="5234387"/>
            <a:ext cx="2018316" cy="6119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635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defTabSz="1219200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Funded by:</a:t>
            </a:r>
          </a:p>
        </p:txBody>
      </p:sp>
      <p:pic>
        <p:nvPicPr>
          <p:cNvPr id="335" name="Google Shape;567;p116" descr="Google Shape;567;p116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329117" y="113462"/>
            <a:ext cx="741024" cy="76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PT-3G Survey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71105">
              <a:spcBef>
                <a:spcPts val="700"/>
              </a:spcBef>
              <a:defRPr sz="3168"/>
            </a:lvl1pPr>
          </a:lstStyle>
          <a:p>
            <a:pPr/>
            <a:r>
              <a:t>SPT-3G Surveys</a:t>
            </a:r>
          </a:p>
        </p:txBody>
      </p:sp>
      <p:sp>
        <p:nvSpPr>
          <p:cNvPr id="338" name="Google Shape;572;p117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9" name="Google Shape;574;p117" descr="Google Shape;574;p1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813" y="1266363"/>
            <a:ext cx="7156550" cy="4325275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Google Shape;575;p117"/>
          <p:cNvSpPr txBox="1"/>
          <p:nvPr/>
        </p:nvSpPr>
        <p:spPr>
          <a:xfrm>
            <a:off x="7194760" y="1083628"/>
            <a:ext cx="4878000" cy="5165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00" tIns="35700" rIns="35700" bIns="35700">
            <a:spAutoFit/>
          </a:bodyPr>
          <a:lstStyle/>
          <a:p>
            <a:pPr marL="171450" marR="33866" indent="-228600" defTabSz="1219200">
              <a:lnSpc>
                <a:spcPct val="95000"/>
              </a:lnSpc>
              <a:buClr>
                <a:srgbClr val="000000"/>
              </a:buClr>
              <a:buSzPts val="2400"/>
              <a:buFont typeface="Helvetica Neue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 2019, SPT-3G started a </a:t>
            </a:r>
            <a:r>
              <a:rPr b="1">
                <a:solidFill>
                  <a:srgbClr val="016D01"/>
                </a:solidFill>
              </a:rPr>
              <a:t>1500 deg</a:t>
            </a:r>
            <a:r>
              <a:rPr b="1" baseline="30500">
                <a:solidFill>
                  <a:srgbClr val="016D01"/>
                </a:solidFill>
              </a:rPr>
              <a:t>2  </a:t>
            </a:r>
            <a:r>
              <a:rPr b="1">
                <a:solidFill>
                  <a:srgbClr val="016D01"/>
                </a:solidFill>
              </a:rPr>
              <a:t>Main survey</a:t>
            </a:r>
            <a:r>
              <a:t>, funded to continue observations thru 2028.</a:t>
            </a:r>
            <a:endParaRPr sz="600"/>
          </a:p>
          <a:p>
            <a:pPr lvl="1" marL="508000" marR="33866" indent="-171450" defTabSz="1219200">
              <a:lnSpc>
                <a:spcPct val="95000"/>
              </a:lnSpc>
              <a:buClr>
                <a:srgbClr val="000000"/>
              </a:buClr>
              <a:buSzPts val="1800"/>
              <a:buFont typeface="Helvetica Neue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Most-sensitive measurement of gravitational lensing of CMB yet made (~20x deeper than Planck)</a:t>
            </a:r>
            <a:endParaRPr sz="600"/>
          </a:p>
          <a:p>
            <a:pPr marL="171450" marR="33866" indent="-228600" defTabSz="1219200">
              <a:lnSpc>
                <a:spcPct val="95000"/>
              </a:lnSpc>
              <a:buClr>
                <a:srgbClr val="000000"/>
              </a:buClr>
              <a:buSzPts val="2400"/>
              <a:buFont typeface="Helvetica Neue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SPT-3G also has </a:t>
            </a:r>
            <a:r>
              <a:rPr b="1">
                <a:solidFill>
                  <a:srgbClr val="EF7001"/>
                </a:solidFill>
              </a:rPr>
              <a:t>Summer</a:t>
            </a:r>
            <a:r>
              <a:t> and </a:t>
            </a:r>
            <a:r>
              <a:rPr b="1">
                <a:solidFill>
                  <a:srgbClr val="EB220C"/>
                </a:solidFill>
              </a:rPr>
              <a:t>Wide surveys</a:t>
            </a:r>
            <a:r>
              <a:t> totaling 10,000 deg</a:t>
            </a:r>
            <a:r>
              <a:rPr baseline="30500"/>
              <a:t>2</a:t>
            </a:r>
            <a:r>
              <a:t> (~25% of the sky)</a:t>
            </a:r>
          </a:p>
          <a:p>
            <a:pPr marL="162983" marR="33866" indent="-194733" defTabSz="1219200">
              <a:lnSpc>
                <a:spcPct val="95000"/>
              </a:lnSpc>
              <a:buClr>
                <a:srgbClr val="000000"/>
              </a:buClr>
              <a:buSzPts val="2400"/>
              <a:buFont typeface="Helvetica Neue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Large area (25-50% of sky) surveys from </a:t>
            </a:r>
            <a:r>
              <a:rPr b="1">
                <a:solidFill>
                  <a:srgbClr val="0076B9"/>
                </a:solidFill>
              </a:rPr>
              <a:t>SPT-3G</a:t>
            </a:r>
            <a:r>
              <a:t> and </a:t>
            </a:r>
            <a:r>
              <a:rPr b="1">
                <a:solidFill>
                  <a:srgbClr val="EF7001"/>
                </a:solidFill>
              </a:rPr>
              <a:t>Simons Observatory</a:t>
            </a:r>
            <a:r>
              <a:t> (</a:t>
            </a:r>
            <a:r>
              <a:rPr b="1">
                <a:solidFill>
                  <a:srgbClr val="EF7001"/>
                </a:solidFill>
              </a:rPr>
              <a:t>SO</a:t>
            </a:r>
            <a:r>
              <a:t>) will soon significantly improve 𝚲CDM cosmological constraints over Planck</a:t>
            </a:r>
          </a:p>
        </p:txBody>
      </p:sp>
      <p:sp>
        <p:nvSpPr>
          <p:cNvPr id="341" name="Google Shape;576;p117"/>
          <p:cNvSpPr txBox="1"/>
          <p:nvPr/>
        </p:nvSpPr>
        <p:spPr>
          <a:xfrm>
            <a:off x="119881" y="5712585"/>
            <a:ext cx="6143201" cy="62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00" tIns="35700" rIns="35700" bIns="35700">
            <a:spAutoFit/>
          </a:bodyPr>
          <a:lstStyle/>
          <a:p>
            <a:pPr marR="33866" indent="25400" defTabSz="1219200">
              <a:defRPr>
                <a:solidFill>
                  <a:srgbClr val="5C07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(SPT-3G) Camphuis et al. (2025), arXiv: 2506.20707</a:t>
            </a:r>
          </a:p>
          <a:p>
            <a:pPr marR="33866" indent="25400" defTabSz="1219200">
              <a:defRPr>
                <a:solidFill>
                  <a:srgbClr val="5C07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Adapted from Brad Benson</a:t>
            </a:r>
          </a:p>
        </p:txBody>
      </p:sp>
      <p:pic>
        <p:nvPicPr>
          <p:cNvPr id="342" name="Google Shape;577;p117" descr="Google Shape;577;p1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29117" y="113462"/>
            <a:ext cx="741024" cy="76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PT-3G provides the most precise measurement of polarization power spectra at multipoles,  ℓ &gt; ~1800…"/>
          <p:cNvSpPr txBox="1"/>
          <p:nvPr>
            <p:ph type="body" sz="half" idx="1"/>
          </p:nvPr>
        </p:nvSpPr>
        <p:spPr>
          <a:xfrm>
            <a:off x="27664" y="1039054"/>
            <a:ext cx="4440715" cy="5197685"/>
          </a:xfrm>
          <a:prstGeom prst="rect">
            <a:avLst/>
          </a:prstGeom>
        </p:spPr>
        <p:txBody>
          <a:bodyPr/>
          <a:lstStyle/>
          <a:p>
            <a:pPr marL="162983" marR="33866" indent="-194733" defTabSz="12192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400"/>
              <a:buFont typeface="Helvetica Neue"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SPT-3G provides the most precise measurement of polarization power spectra at multipoles,  </a:t>
            </a:r>
            <a:r>
              <a:rPr>
                <a:latin typeface="Dancing Script"/>
                <a:ea typeface="Dancing Script"/>
                <a:cs typeface="Dancing Script"/>
                <a:sym typeface="Dancing Script"/>
              </a:rPr>
              <a:t>ℓ </a:t>
            </a:r>
            <a:r>
              <a:t>&gt; ~1800</a:t>
            </a:r>
          </a:p>
          <a:p>
            <a:pPr marL="162983" marR="33866" indent="-194733" defTabSz="121920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ts val="2400"/>
              <a:buFont typeface="Helvetica Neue"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For the first time, the combined constraining power of SPT &amp; ACT </a:t>
            </a:r>
            <a:r>
              <a:rPr b="1" i="1"/>
              <a:t>exceeds</a:t>
            </a:r>
            <a:r>
              <a:t> the precision from the </a:t>
            </a:r>
            <a:r>
              <a:rPr i="1"/>
              <a:t>Planck</a:t>
            </a:r>
            <a:r>
              <a:t> on many cosmo parameters</a:t>
            </a:r>
          </a:p>
        </p:txBody>
      </p:sp>
      <p:sp>
        <p:nvSpPr>
          <p:cNvPr id="345" name="SPT-3G CMB Power Spectr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71105">
              <a:spcBef>
                <a:spcPts val="700"/>
              </a:spcBef>
              <a:defRPr sz="3168"/>
            </a:lvl1pPr>
          </a:lstStyle>
          <a:p>
            <a:pPr/>
            <a:r>
              <a:t>SPT-3G CMB Power Spectra</a:t>
            </a:r>
          </a:p>
        </p:txBody>
      </p:sp>
      <p:pic>
        <p:nvPicPr>
          <p:cNvPr id="346" name="Google Shape;582;p118" descr="Google Shape;582;p1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23330" y="830157"/>
            <a:ext cx="7796528" cy="5197686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Google Shape;583;p118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48" name="Google Shape;584;p118"/>
          <p:cNvSpPr txBox="1"/>
          <p:nvPr/>
        </p:nvSpPr>
        <p:spPr>
          <a:xfrm>
            <a:off x="4966611" y="1642682"/>
            <a:ext cx="1548822" cy="3068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00" tIns="35700" rIns="35700" bIns="35700" anchor="ctr">
            <a:spAutoFit/>
          </a:bodyPr>
          <a:lstStyle>
            <a:lvl1pPr algn="ctr" defTabSz="1219200">
              <a:defRPr b="1" sz="1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Temperature</a:t>
            </a:r>
          </a:p>
        </p:txBody>
      </p:sp>
      <p:sp>
        <p:nvSpPr>
          <p:cNvPr id="349" name="Google Shape;585;p118"/>
          <p:cNvSpPr txBox="1"/>
          <p:nvPr/>
        </p:nvSpPr>
        <p:spPr>
          <a:xfrm>
            <a:off x="5470719" y="2605882"/>
            <a:ext cx="1021963" cy="4143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00" tIns="35700" rIns="35700" bIns="35700" anchor="ctr">
            <a:spAutoFit/>
          </a:bodyPr>
          <a:lstStyle/>
          <a:p>
            <a:pPr algn="ctr" defTabSz="1219200">
              <a:lnSpc>
                <a:spcPct val="80000"/>
              </a:lnSpc>
              <a:defRPr b="1"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E-mode</a:t>
            </a:r>
            <a:endParaRPr sz="600"/>
          </a:p>
          <a:p>
            <a:pPr algn="ctr" defTabSz="1219200">
              <a:lnSpc>
                <a:spcPct val="80000"/>
              </a:lnSpc>
              <a:defRPr b="1" sz="1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Polarization</a:t>
            </a:r>
          </a:p>
        </p:txBody>
      </p:sp>
      <p:sp>
        <p:nvSpPr>
          <p:cNvPr id="350" name="Google Shape;586;p118"/>
          <p:cNvSpPr/>
          <p:nvPr/>
        </p:nvSpPr>
        <p:spPr>
          <a:xfrm>
            <a:off x="2172966" y="6035035"/>
            <a:ext cx="766157" cy="227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1219200">
              <a:defRPr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351" name="Google Shape;587;p118"/>
          <p:cNvSpPr/>
          <p:nvPr/>
        </p:nvSpPr>
        <p:spPr>
          <a:xfrm>
            <a:off x="5406616" y="4362237"/>
            <a:ext cx="668813" cy="2274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1219200">
              <a:defRPr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352" name="Google Shape;588;p118"/>
          <p:cNvSpPr txBox="1"/>
          <p:nvPr/>
        </p:nvSpPr>
        <p:spPr>
          <a:xfrm>
            <a:off x="5356271" y="4156813"/>
            <a:ext cx="1670027" cy="3068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00" tIns="35700" rIns="35700" bIns="35700" anchor="ctr">
            <a:spAutoFit/>
          </a:bodyPr>
          <a:lstStyle>
            <a:lvl1pPr algn="ctr" defTabSz="1219200">
              <a:lnSpc>
                <a:spcPct val="80000"/>
              </a:lnSpc>
              <a:defRPr b="1" sz="1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TE Correlation</a:t>
            </a:r>
          </a:p>
        </p:txBody>
      </p:sp>
      <p:sp>
        <p:nvSpPr>
          <p:cNvPr id="353" name="Google Shape;591;p118"/>
          <p:cNvSpPr txBox="1"/>
          <p:nvPr/>
        </p:nvSpPr>
        <p:spPr>
          <a:xfrm>
            <a:off x="4966611" y="1642682"/>
            <a:ext cx="1548822" cy="3068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00" tIns="35700" rIns="35700" bIns="35700" anchor="ctr">
            <a:spAutoFit/>
          </a:bodyPr>
          <a:lstStyle>
            <a:lvl1pPr algn="ctr" defTabSz="1219200">
              <a:defRPr b="1" sz="1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Temperature</a:t>
            </a:r>
          </a:p>
        </p:txBody>
      </p:sp>
      <p:sp>
        <p:nvSpPr>
          <p:cNvPr id="354" name="Google Shape;592;p118"/>
          <p:cNvSpPr txBox="1"/>
          <p:nvPr/>
        </p:nvSpPr>
        <p:spPr>
          <a:xfrm>
            <a:off x="251022" y="-1141166"/>
            <a:ext cx="11689956" cy="616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00" tIns="35700" rIns="35700" bIns="35700" anchor="ctr">
            <a:spAutoFit/>
          </a:bodyPr>
          <a:lstStyle>
            <a:lvl1pPr marR="33866" indent="25400" algn="ctr" defTabSz="1219200">
              <a:defRPr b="1" i="1" sz="3600">
                <a:solidFill>
                  <a:srgbClr val="9411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SPT-3G: CMB Power Spectra </a:t>
            </a:r>
          </a:p>
        </p:txBody>
      </p:sp>
      <p:pic>
        <p:nvPicPr>
          <p:cNvPr id="355" name="Google Shape;593;p118" descr="Google Shape;593;p11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29117" y="119811"/>
            <a:ext cx="741024" cy="762001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Google Shape;594;p118"/>
          <p:cNvSpPr txBox="1"/>
          <p:nvPr/>
        </p:nvSpPr>
        <p:spPr>
          <a:xfrm>
            <a:off x="5829491" y="5836885"/>
            <a:ext cx="5384206" cy="62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00" tIns="35700" rIns="35700" bIns="35700">
            <a:spAutoFit/>
          </a:bodyPr>
          <a:lstStyle/>
          <a:p>
            <a:pPr marR="33866" indent="25400" defTabSz="1219200">
              <a:defRPr>
                <a:solidFill>
                  <a:srgbClr val="5C07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(SPT-3G) Camphuis et al. (2025), arXiv: 2506.20707</a:t>
            </a:r>
          </a:p>
          <a:p>
            <a:pPr marR="33866" indent="25400" defTabSz="1219200">
              <a:defRPr>
                <a:solidFill>
                  <a:srgbClr val="5C07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Adapted from Brad Benson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PO Collaboration consists of over 150 members across 25 institutions"/>
          <p:cNvSpPr txBox="1"/>
          <p:nvPr>
            <p:ph type="body" sz="quarter" idx="1"/>
          </p:nvPr>
        </p:nvSpPr>
        <p:spPr>
          <a:xfrm>
            <a:off x="502949" y="1027060"/>
            <a:ext cx="5059627" cy="109540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</a:lstStyle>
          <a:p>
            <a:pPr/>
            <a:r>
              <a:t>SPO Collaboration consists of over 150 members across 25 institutions</a:t>
            </a:r>
          </a:p>
        </p:txBody>
      </p:sp>
      <p:sp>
        <p:nvSpPr>
          <p:cNvPr id="359" name="SPO Collabor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71105">
              <a:spcBef>
                <a:spcPts val="700"/>
              </a:spcBef>
              <a:defRPr sz="3168"/>
            </a:lvl1pPr>
          </a:lstStyle>
          <a:p>
            <a:pPr/>
            <a:r>
              <a:t>SPO Collaboration</a:t>
            </a:r>
          </a:p>
        </p:txBody>
      </p:sp>
      <p:sp>
        <p:nvSpPr>
          <p:cNvPr id="3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67" name="Group"/>
          <p:cNvGrpSpPr/>
          <p:nvPr/>
        </p:nvGrpSpPr>
        <p:grpSpPr>
          <a:xfrm>
            <a:off x="592091" y="1773913"/>
            <a:ext cx="6460257" cy="4403678"/>
            <a:chOff x="0" y="0"/>
            <a:chExt cx="6460255" cy="4403677"/>
          </a:xfrm>
        </p:grpSpPr>
        <p:pic>
          <p:nvPicPr>
            <p:cNvPr id="361" name="Google Shape;647;p122" descr="Google Shape;647;p12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34184" r="0" b="14207"/>
            <a:stretch>
              <a:fillRect/>
            </a:stretch>
          </p:blipFill>
          <p:spPr>
            <a:xfrm>
              <a:off x="508736" y="39658"/>
              <a:ext cx="4440177" cy="1717101"/>
            </a:xfrm>
            <a:prstGeom prst="rect">
              <a:avLst/>
            </a:prstGeom>
            <a:ln w="1905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63500" dist="19050" dir="5400000">
                <a:srgbClr val="000000">
                  <a:alpha val="50000"/>
                </a:srgbClr>
              </a:outerShdw>
            </a:effectLst>
          </p:spPr>
        </p:pic>
        <p:pic>
          <p:nvPicPr>
            <p:cNvPr id="362" name="Google Shape;648;p122" descr="Google Shape;648;p12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29400" r="0" b="22124"/>
            <a:stretch>
              <a:fillRect/>
            </a:stretch>
          </p:blipFill>
          <p:spPr>
            <a:xfrm>
              <a:off x="1157748" y="1236802"/>
              <a:ext cx="5123684" cy="1862697"/>
            </a:xfrm>
            <a:prstGeom prst="rect">
              <a:avLst/>
            </a:prstGeom>
            <a:ln w="1905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63500" dist="1905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363" name="Google Shape;649;p122"/>
            <p:cNvSpPr txBox="1"/>
            <p:nvPr/>
          </p:nvSpPr>
          <p:spPr>
            <a:xfrm>
              <a:off x="0" y="0"/>
              <a:ext cx="3730561" cy="3829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38100" dist="14288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rmAutofit fontScale="100000" lnSpcReduction="0"/>
            </a:bodyPr>
            <a:lstStyle>
              <a:lvl1pPr algn="ctr">
                <a:defRPr b="1" sz="1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The BICEP Collaboration</a:t>
              </a:r>
            </a:p>
          </p:txBody>
        </p:sp>
        <p:sp>
          <p:nvSpPr>
            <p:cNvPr id="364" name="Google Shape;650;p122"/>
            <p:cNvSpPr txBox="1"/>
            <p:nvPr/>
          </p:nvSpPr>
          <p:spPr>
            <a:xfrm>
              <a:off x="535254" y="1220287"/>
              <a:ext cx="3730561" cy="382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38100" dist="14288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rmAutofit fontScale="100000" lnSpcReduction="0"/>
            </a:bodyPr>
            <a:lstStyle>
              <a:lvl1pPr algn="ctr">
                <a:defRPr b="1" sz="1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The SPT Collaboration</a:t>
              </a:r>
            </a:p>
          </p:txBody>
        </p:sp>
        <p:pic>
          <p:nvPicPr>
            <p:cNvPr id="365" name="Google Shape;651;p122" descr="Google Shape;651;p122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26782" r="0" b="19448"/>
            <a:stretch>
              <a:fillRect/>
            </a:stretch>
          </p:blipFill>
          <p:spPr>
            <a:xfrm>
              <a:off x="1817383" y="2740038"/>
              <a:ext cx="4642873" cy="1663640"/>
            </a:xfrm>
            <a:prstGeom prst="rect">
              <a:avLst/>
            </a:prstGeom>
            <a:ln w="19050" cap="flat">
              <a:solidFill>
                <a:srgbClr val="595959"/>
              </a:solidFill>
              <a:prstDash val="solid"/>
              <a:round/>
            </a:ln>
            <a:effectLst>
              <a:outerShdw sx="100000" sy="100000" kx="0" ky="0" algn="b" rotWithShape="0" blurRad="63500" dist="1905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366" name="Google Shape;652;p122"/>
            <p:cNvSpPr txBox="1"/>
            <p:nvPr/>
          </p:nvSpPr>
          <p:spPr>
            <a:xfrm>
              <a:off x="1247157" y="2714817"/>
              <a:ext cx="3730561" cy="382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38100" dist="14288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rmAutofit fontScale="100000" lnSpcReduction="0"/>
            </a:bodyPr>
            <a:lstStyle>
              <a:lvl1pPr algn="ctr">
                <a:defRPr b="1" sz="1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The SPO Collaboration</a:t>
              </a:r>
            </a:p>
          </p:txBody>
        </p:sp>
      </p:grpSp>
      <p:grpSp>
        <p:nvGrpSpPr>
          <p:cNvPr id="394" name="Google Shape;653;p122"/>
          <p:cNvGrpSpPr/>
          <p:nvPr/>
        </p:nvGrpSpPr>
        <p:grpSpPr>
          <a:xfrm>
            <a:off x="7805287" y="1773912"/>
            <a:ext cx="3727801" cy="3755401"/>
            <a:chOff x="0" y="0"/>
            <a:chExt cx="3727799" cy="3755399"/>
          </a:xfrm>
        </p:grpSpPr>
        <p:sp>
          <p:nvSpPr>
            <p:cNvPr id="368" name="Google Shape;654;p122"/>
            <p:cNvSpPr/>
            <p:nvPr/>
          </p:nvSpPr>
          <p:spPr>
            <a:xfrm>
              <a:off x="0" y="0"/>
              <a:ext cx="3727800" cy="3755400"/>
            </a:xfrm>
            <a:prstGeom prst="roundRect">
              <a:avLst>
                <a:gd name="adj" fmla="val 4987"/>
              </a:avLst>
            </a:prstGeom>
            <a:solidFill>
              <a:srgbClr val="FFFFFF"/>
            </a:solidFill>
            <a:ln w="9525" cap="flat">
              <a:solidFill>
                <a:srgbClr val="595959"/>
              </a:solidFill>
              <a:prstDash val="solid"/>
              <a:round/>
            </a:ln>
            <a:effectLst>
              <a:outerShdw sx="100000" sy="100000" kx="0" ky="0" algn="b" rotWithShape="0" blurRad="63500" dist="1905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400"/>
              </a:pPr>
            </a:p>
          </p:txBody>
        </p:sp>
        <p:pic>
          <p:nvPicPr>
            <p:cNvPr id="369" name="Google Shape;655;p122" descr="Google Shape;655;p122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15952" y="59194"/>
              <a:ext cx="555876" cy="5558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0" name="Google Shape;656;p122" descr="Google Shape;656;p122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96575" y="89344"/>
              <a:ext cx="333667" cy="4955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1" name="Google Shape;657;p122" descr="Google Shape;657;p122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997787" y="101965"/>
              <a:ext cx="472239" cy="470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2" name="Google Shape;658;p122" descr="Google Shape;658;p122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785175" y="146643"/>
              <a:ext cx="637926" cy="380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3" name="Google Shape;659;p122" descr="Google Shape;659;p122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16310" r="0" b="0"/>
            <a:stretch>
              <a:fillRect/>
            </a:stretch>
          </p:blipFill>
          <p:spPr>
            <a:xfrm>
              <a:off x="1120949" y="1225963"/>
              <a:ext cx="876851" cy="3572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4" name="Google Shape;660;p122" descr="Google Shape;660;p122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42630"/>
            <a:stretch>
              <a:fillRect/>
            </a:stretch>
          </p:blipFill>
          <p:spPr>
            <a:xfrm>
              <a:off x="2687434" y="2231043"/>
              <a:ext cx="805588" cy="33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5" name="Google Shape;661;p122" descr="Google Shape;661;p122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0" r="0" b="20107"/>
            <a:stretch>
              <a:fillRect/>
            </a:stretch>
          </p:blipFill>
          <p:spPr>
            <a:xfrm>
              <a:off x="1262097" y="3357051"/>
              <a:ext cx="876851" cy="270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6" name="Google Shape;662;p122" descr="Google Shape;662;p122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138983" y="2239897"/>
              <a:ext cx="472239" cy="4511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7" name="Google Shape;663;p122" descr="Google Shape;663;p122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7621" t="0" r="0" b="21234"/>
            <a:stretch>
              <a:fillRect/>
            </a:stretch>
          </p:blipFill>
          <p:spPr>
            <a:xfrm>
              <a:off x="1481150" y="1793525"/>
              <a:ext cx="1017971" cy="334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8" name="Google Shape;664;p122" descr="Google Shape;664;p122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9553" t="18483" r="12901" b="9651"/>
            <a:stretch>
              <a:fillRect/>
            </a:stretch>
          </p:blipFill>
          <p:spPr>
            <a:xfrm>
              <a:off x="1576768" y="2228756"/>
              <a:ext cx="472239" cy="4827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9" name="Google Shape;665;p122" descr="Google Shape;665;p122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0" t="0" r="704" b="44089"/>
            <a:stretch>
              <a:fillRect/>
            </a:stretch>
          </p:blipFill>
          <p:spPr>
            <a:xfrm>
              <a:off x="152843" y="2816643"/>
              <a:ext cx="1104926" cy="2406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0" name="Google Shape;666;p122" descr="Google Shape;666;p122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357774" y="704772"/>
              <a:ext cx="472239" cy="3812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1" name="Google Shape;667;p122" descr="Google Shape;667;p122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1038123" y="775066"/>
              <a:ext cx="770908" cy="240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2" name="Google Shape;668;p122" descr="Google Shape;668;p122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239748" y="1324238"/>
              <a:ext cx="770901" cy="2364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3" name="Google Shape;669;p122" descr="Google Shape;669;p122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10829" t="0" r="12093" b="5231"/>
            <a:stretch>
              <a:fillRect/>
            </a:stretch>
          </p:blipFill>
          <p:spPr>
            <a:xfrm>
              <a:off x="2067075" y="670481"/>
              <a:ext cx="333676" cy="4371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4" name="Google Shape;670;p122" descr="Google Shape;670;p122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2651811" y="738633"/>
              <a:ext cx="876826" cy="3008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5" name="Google Shape;671;p122" descr="Google Shape;671;p122"/>
            <p:cNvPicPr>
              <a:picLocks noChangeAspect="1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180674" y="2333074"/>
              <a:ext cx="1327702" cy="2406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6" name="argonne_logo1.jpgGoogle Shape;672;p122" descr="argonne_logo1.jpgGoogle Shape;672;p122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2507438" y="1772636"/>
              <a:ext cx="1090435" cy="3812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7" name="BU_logo.jpgGoogle Shape;673;p122" descr="BU_logo.jpgGoogle Shape;673;p122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2076549" y="1214425"/>
              <a:ext cx="770901" cy="3453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8" name="Combomark-Stack_Green.pngGoogle Shape;674;p122" descr="Combomark-Stack_Green.pngGoogle Shape;674;p122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236199" y="3181412"/>
              <a:ext cx="661977" cy="4511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9" name="Google Shape;675;p122" descr="Google Shape;675;p122"/>
            <p:cNvPicPr>
              <a:picLocks noChangeAspect="1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2502849" y="3282240"/>
              <a:ext cx="1030750" cy="4424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0" name="Google Shape;676;p122" descr="Google Shape;676;p122"/>
            <p:cNvPicPr>
              <a:picLocks noChangeAspect="1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177649" y="1770940"/>
              <a:ext cx="1269903" cy="4424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1" name="Google Shape;677;p122" descr="Google Shape;677;p122"/>
            <p:cNvPicPr>
              <a:picLocks noChangeAspect="1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2987269" y="1191040"/>
              <a:ext cx="493651" cy="493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2" name="medium.pngGoogle Shape;678;p122" descr="medium.pngGoogle Shape;678;p122"/>
            <p:cNvPicPr>
              <a:picLocks noChangeAspect="1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2857312" y="2677214"/>
              <a:ext cx="493651" cy="493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3" name="Screenshot 2025-06-25 at 11.00.35 AM.pngGoogle Shape;679;p122" descr="Screenshot 2025-06-25 at 11.00.35 AM.pngGoogle Shape;679;p122"/>
            <p:cNvPicPr>
              <a:picLocks noChangeAspect="1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1437024" y="2820740"/>
              <a:ext cx="1269901" cy="1927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0" t="0" r="0" b="9778"/>
          <a:stretch>
            <a:fillRect/>
          </a:stretch>
        </p:blipFill>
        <p:spPr>
          <a:xfrm>
            <a:off x="915016" y="817330"/>
            <a:ext cx="4433478" cy="3999930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Tit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71105">
              <a:spcBef>
                <a:spcPts val="700"/>
              </a:spcBef>
              <a:defRPr sz="3168"/>
            </a:lvl1pPr>
          </a:lstStyle>
          <a:p>
            <a:pPr/>
            <a:r>
              <a:t>South Pole Observatory (SPO)</a:t>
            </a:r>
          </a:p>
        </p:txBody>
      </p:sp>
      <p:sp>
        <p:nvSpPr>
          <p:cNvPr id="398" name="TextBox 13"/>
          <p:cNvSpPr txBox="1"/>
          <p:nvPr/>
        </p:nvSpPr>
        <p:spPr>
          <a:xfrm>
            <a:off x="1278288" y="5247776"/>
            <a:ext cx="10443813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85750" indent="-285750" defTabSz="825500">
              <a:buSzPct val="100000"/>
              <a:buFont typeface="Arial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Collaboration of the </a:t>
            </a:r>
            <a:r>
              <a:rPr b="1"/>
              <a:t>BICEP Experiment</a:t>
            </a:r>
            <a:r>
              <a:t> and the </a:t>
            </a:r>
            <a:r>
              <a:rPr b="1"/>
              <a:t>South Pole Telescope (SPT)</a:t>
            </a:r>
          </a:p>
          <a:p>
            <a:pPr marL="285750" indent="-285750" defTabSz="825500">
              <a:buSzPct val="100000"/>
              <a:buFont typeface="Arial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Make the most of existing facilities at the South Pole</a:t>
            </a:r>
            <a:endParaRPr>
              <a:latin typeface="Helvetica Neue UltraLight"/>
              <a:ea typeface="Helvetica Neue UltraLight"/>
              <a:cs typeface="Helvetica Neue UltraLight"/>
              <a:sym typeface="Helvetica Neue UltraLight"/>
            </a:endParaRPr>
          </a:p>
          <a:p>
            <a:pPr marL="285750" indent="-285750" defTabSz="825500">
              <a:buSzPct val="100000"/>
              <a:buFont typeface="Arial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Conducting a coordinated program to search for the imprint of Inflationary Gravitational Waves on the Cosmic Microwave Background.</a:t>
            </a:r>
          </a:p>
        </p:txBody>
      </p:sp>
      <p:sp>
        <p:nvSpPr>
          <p:cNvPr id="399" name="TextBox 6"/>
          <p:cNvSpPr txBox="1"/>
          <p:nvPr/>
        </p:nvSpPr>
        <p:spPr>
          <a:xfrm>
            <a:off x="7961139" y="4824674"/>
            <a:ext cx="2210793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 defTabSz="825500">
              <a:defRPr b="1" sz="16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South Pole Telescope</a:t>
            </a:r>
          </a:p>
        </p:txBody>
      </p:sp>
      <p:sp>
        <p:nvSpPr>
          <p:cNvPr id="400" name="TextBox 1"/>
          <p:cNvSpPr txBox="1"/>
          <p:nvPr/>
        </p:nvSpPr>
        <p:spPr>
          <a:xfrm>
            <a:off x="2053251" y="4824674"/>
            <a:ext cx="2057203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 defTabSz="825500">
              <a:defRPr b="1" sz="16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BICEP Array in 2025</a:t>
            </a:r>
          </a:p>
        </p:txBody>
      </p:sp>
      <p:sp>
        <p:nvSpPr>
          <p:cNvPr id="401" name="Rectangle 8"/>
          <p:cNvSpPr txBox="1"/>
          <p:nvPr>
            <p:ph type="sldNum" sz="quarter" idx="2"/>
          </p:nvPr>
        </p:nvSpPr>
        <p:spPr>
          <a:xfrm>
            <a:off x="11687204" y="6457189"/>
            <a:ext cx="273656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02" name="Google Shape;637;p121"/>
          <p:cNvSpPr txBox="1"/>
          <p:nvPr/>
        </p:nvSpPr>
        <p:spPr>
          <a:xfrm>
            <a:off x="930961" y="815168"/>
            <a:ext cx="1244488" cy="8620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8575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BICEP Array</a:t>
            </a:r>
          </a:p>
        </p:txBody>
      </p:sp>
      <p:pic>
        <p:nvPicPr>
          <p:cNvPr id="403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12818" y="887528"/>
            <a:ext cx="5252770" cy="3895511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Fig. from Brad Benson"/>
          <p:cNvSpPr txBox="1"/>
          <p:nvPr/>
        </p:nvSpPr>
        <p:spPr>
          <a:xfrm>
            <a:off x="6575007" y="4380031"/>
            <a:ext cx="2761555" cy="36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R="33866" indent="25400" defTabSz="1219200">
              <a:defRPr>
                <a:solidFill>
                  <a:srgbClr val="5C07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Fig. from Brad Benson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Tit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46459">
              <a:spcBef>
                <a:spcPts val="600"/>
              </a:spcBef>
              <a:defRPr sz="2880"/>
            </a:lvl1pPr>
          </a:lstStyle>
          <a:p>
            <a:pPr/>
            <a:r>
              <a:t>What is next at the South Pole? Forecast based on achieved performances</a:t>
            </a:r>
          </a:p>
        </p:txBody>
      </p:sp>
      <p:sp>
        <p:nvSpPr>
          <p:cNvPr id="407" name="Rectangle 41"/>
          <p:cNvSpPr/>
          <p:nvPr/>
        </p:nvSpPr>
        <p:spPr>
          <a:xfrm>
            <a:off x="2123481" y="1365595"/>
            <a:ext cx="404777" cy="190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pPr>
          </a:p>
        </p:txBody>
      </p:sp>
      <p:sp>
        <p:nvSpPr>
          <p:cNvPr id="408" name="Rectangle 42"/>
          <p:cNvSpPr/>
          <p:nvPr/>
        </p:nvSpPr>
        <p:spPr>
          <a:xfrm>
            <a:off x="4022673" y="1422745"/>
            <a:ext cx="404777" cy="190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pPr>
          </a:p>
        </p:txBody>
      </p:sp>
      <p:pic>
        <p:nvPicPr>
          <p:cNvPr id="409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rcRect l="8043" t="7222" r="8402" b="8148"/>
          <a:stretch>
            <a:fillRect/>
          </a:stretch>
        </p:blipFill>
        <p:spPr>
          <a:xfrm>
            <a:off x="1855966" y="916151"/>
            <a:ext cx="5962895" cy="5521870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TextBox 1"/>
          <p:cNvSpPr txBox="1"/>
          <p:nvPr/>
        </p:nvSpPr>
        <p:spPr>
          <a:xfrm>
            <a:off x="9226380" y="4901974"/>
            <a:ext cx="2568126" cy="1563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825500">
              <a:defRPr sz="1600">
                <a:latin typeface="Roboto"/>
                <a:ea typeface="Roboto"/>
                <a:cs typeface="Roboto"/>
                <a:sym typeface="Roboto"/>
              </a:defRPr>
            </a:pPr>
            <a:r>
              <a:t>Program achieves</a:t>
            </a:r>
            <a:endParaRPr>
              <a:latin typeface="Helvetica Neue UltraLight"/>
              <a:ea typeface="Helvetica Neue UltraLight"/>
              <a:cs typeface="Helvetica Neue UltraLight"/>
              <a:sym typeface="Helvetica Neue UltraLight"/>
            </a:endParaRPr>
          </a:p>
          <a:p>
            <a:pPr defTabSz="825500">
              <a:defRPr sz="1600">
                <a:latin typeface="Symbol"/>
                <a:ea typeface="Symbol"/>
                <a:cs typeface="Symbol"/>
                <a:sym typeface="Symbol"/>
              </a:defRPr>
            </a:pPr>
            <a:r>
              <a:t>s</a:t>
            </a:r>
            <a:r>
              <a:rPr>
                <a:latin typeface="Roboto"/>
                <a:ea typeface="Roboto"/>
                <a:cs typeface="Roboto"/>
                <a:sym typeface="Roboto"/>
              </a:rPr>
              <a:t>(r) = 1 x 10</a:t>
            </a:r>
            <a:r>
              <a:rPr baseline="30000">
                <a:latin typeface="Roboto"/>
                <a:ea typeface="Roboto"/>
                <a:cs typeface="Roboto"/>
                <a:sym typeface="Roboto"/>
              </a:rPr>
              <a:t>-3</a:t>
            </a:r>
            <a:r>
              <a:rPr>
                <a:latin typeface="Roboto"/>
                <a:ea typeface="Roboto"/>
                <a:cs typeface="Roboto"/>
                <a:sym typeface="Roboto"/>
              </a:rPr>
              <a:t> with an empirically validated sensitivity model and decorrelation in polarized Galactic dust</a:t>
            </a:r>
          </a:p>
        </p:txBody>
      </p:sp>
      <p:sp>
        <p:nvSpPr>
          <p:cNvPr id="411" name="TextBox 4"/>
          <p:cNvSpPr txBox="1"/>
          <p:nvPr/>
        </p:nvSpPr>
        <p:spPr>
          <a:xfrm>
            <a:off x="9207330" y="1093911"/>
            <a:ext cx="2568126" cy="1828801"/>
          </a:xfrm>
          <a:prstGeom prst="rect">
            <a:avLst/>
          </a:prstGeom>
          <a:solidFill>
            <a:srgbClr val="FFFFC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825500">
              <a:defRPr sz="1400">
                <a:latin typeface="Roboto"/>
                <a:ea typeface="Roboto"/>
                <a:cs typeface="Roboto"/>
                <a:sym typeface="Roboto"/>
              </a:defRPr>
            </a:pPr>
            <a:r>
              <a:t>Three BICEP Array receivers have now been installed:</a:t>
            </a:r>
            <a:endParaRPr>
              <a:latin typeface="Helvetica Neue UltraLight"/>
              <a:ea typeface="Helvetica Neue UltraLight"/>
              <a:cs typeface="Helvetica Neue UltraLight"/>
              <a:sym typeface="Helvetica Neue UltraLight"/>
            </a:endParaRPr>
          </a:p>
          <a:p>
            <a:pPr defTabSz="825500">
              <a:defRPr sz="1400">
                <a:latin typeface="Roboto"/>
                <a:ea typeface="Roboto"/>
                <a:cs typeface="Roboto"/>
                <a:sym typeface="Roboto"/>
              </a:defRPr>
            </a:pPr>
          </a:p>
          <a:p>
            <a:pPr marL="171450" indent="-171450" defTabSz="825500">
              <a:buSzPct val="100000"/>
              <a:buFont typeface="Arial"/>
              <a:buChar char="•"/>
              <a:defRPr sz="1400">
                <a:latin typeface="Roboto"/>
                <a:ea typeface="Roboto"/>
                <a:cs typeface="Roboto"/>
                <a:sym typeface="Roboto"/>
              </a:defRPr>
            </a:pPr>
            <a:r>
              <a:t>30/40 GHz (2019)</a:t>
            </a:r>
            <a:endParaRPr>
              <a:latin typeface="Helvetica Neue UltraLight"/>
              <a:ea typeface="Helvetica Neue UltraLight"/>
              <a:cs typeface="Helvetica Neue UltraLight"/>
              <a:sym typeface="Helvetica Neue UltraLight"/>
            </a:endParaRPr>
          </a:p>
          <a:p>
            <a:pPr marL="171450" indent="-171450" defTabSz="825500">
              <a:buSzPct val="100000"/>
              <a:buFont typeface="Arial"/>
              <a:buChar char="•"/>
              <a:defRPr sz="1400">
                <a:latin typeface="Roboto"/>
                <a:ea typeface="Roboto"/>
                <a:cs typeface="Roboto"/>
                <a:sym typeface="Roboto"/>
              </a:defRPr>
            </a:pPr>
            <a:r>
              <a:t>150 GHz (2022)</a:t>
            </a:r>
            <a:endParaRPr>
              <a:latin typeface="Helvetica Neue UltraLight"/>
              <a:ea typeface="Helvetica Neue UltraLight"/>
              <a:cs typeface="Helvetica Neue UltraLight"/>
              <a:sym typeface="Helvetica Neue UltraLight"/>
            </a:endParaRPr>
          </a:p>
          <a:p>
            <a:pPr marL="171450" indent="-171450" defTabSz="825500">
              <a:buSzPct val="100000"/>
              <a:buFont typeface="Arial"/>
              <a:buChar char="•"/>
              <a:defRPr sz="1400">
                <a:latin typeface="Roboto"/>
                <a:ea typeface="Roboto"/>
                <a:cs typeface="Roboto"/>
                <a:sym typeface="Roboto"/>
              </a:defRPr>
            </a:pPr>
            <a:r>
              <a:t>220/270 GHz (2024)</a:t>
            </a:r>
            <a:endParaRPr>
              <a:latin typeface="Helvetica Neue UltraLight"/>
              <a:ea typeface="Helvetica Neue UltraLight"/>
              <a:cs typeface="Helvetica Neue UltraLight"/>
              <a:sym typeface="Helvetica Neue UltraLight"/>
            </a:endParaRPr>
          </a:p>
          <a:p>
            <a:pPr marL="171450" indent="-171450" defTabSz="825500">
              <a:buSzPct val="100000"/>
              <a:buFont typeface="Arial"/>
              <a:buChar char="•"/>
              <a:defRPr sz="1400">
                <a:latin typeface="Roboto"/>
                <a:ea typeface="Roboto"/>
                <a:cs typeface="Roboto"/>
                <a:sym typeface="Roboto"/>
              </a:defRPr>
            </a:pPr>
            <a:r>
              <a:t>Plan for a new 4</a:t>
            </a:r>
            <a:r>
              <a:rPr baseline="30000"/>
              <a:t>th</a:t>
            </a:r>
            <a:r>
              <a:t> 95/150 GHz receiver (2026)</a:t>
            </a:r>
          </a:p>
        </p:txBody>
      </p:sp>
      <p:sp>
        <p:nvSpPr>
          <p:cNvPr id="412" name="Straight Arrow Connector 6"/>
          <p:cNvSpPr/>
          <p:nvPr/>
        </p:nvSpPr>
        <p:spPr>
          <a:xfrm flipH="1">
            <a:off x="7835227" y="5900219"/>
            <a:ext cx="1372103" cy="106354"/>
          </a:xfrm>
          <a:prstGeom prst="line">
            <a:avLst/>
          </a:prstGeom>
          <a:ln w="50800">
            <a:solidFill>
              <a:srgbClr val="486883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 algn="ctr" defTabSz="412090">
              <a:defRPr sz="2600">
                <a:solidFill>
                  <a:srgbClr val="424242"/>
                </a:solidFill>
              </a:defRPr>
            </a:pPr>
          </a:p>
        </p:txBody>
      </p:sp>
      <p:sp>
        <p:nvSpPr>
          <p:cNvPr id="413" name="TextBox 7"/>
          <p:cNvSpPr txBox="1"/>
          <p:nvPr/>
        </p:nvSpPr>
        <p:spPr>
          <a:xfrm>
            <a:off x="9207331" y="3111844"/>
            <a:ext cx="2568126" cy="1612901"/>
          </a:xfrm>
          <a:prstGeom prst="rect">
            <a:avLst/>
          </a:prstGeom>
          <a:solidFill>
            <a:srgbClr val="FFFFC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825500">
              <a:defRPr sz="1400">
                <a:latin typeface="Roboto"/>
                <a:ea typeface="Roboto"/>
                <a:cs typeface="Roboto"/>
                <a:sym typeface="Roboto"/>
              </a:defRPr>
            </a:pPr>
            <a:r>
              <a:t>SPT is observing with SPT-3G focal plane now</a:t>
            </a:r>
            <a:endParaRPr>
              <a:latin typeface="Helvetica Neue UltraLight"/>
              <a:ea typeface="Helvetica Neue UltraLight"/>
              <a:cs typeface="Helvetica Neue UltraLight"/>
              <a:sym typeface="Helvetica Neue UltraLight"/>
            </a:endParaRPr>
          </a:p>
          <a:p>
            <a:pPr defTabSz="825500">
              <a:defRPr sz="1400">
                <a:latin typeface="Roboto"/>
                <a:ea typeface="Roboto"/>
                <a:cs typeface="Roboto"/>
                <a:sym typeface="Roboto"/>
              </a:defRPr>
            </a:pPr>
          </a:p>
          <a:p>
            <a:pPr marL="171450" indent="-171450" defTabSz="825500">
              <a:buSzPct val="100000"/>
              <a:buFont typeface="Arial"/>
              <a:buChar char="•"/>
              <a:defRPr sz="1400">
                <a:latin typeface="Roboto"/>
                <a:ea typeface="Roboto"/>
                <a:cs typeface="Roboto"/>
                <a:sym typeface="Roboto"/>
              </a:defRPr>
            </a:pPr>
            <a:r>
              <a:t>Opportunity for upgraded delensing capability with a new SPT-3G++ focal plane (2028)</a:t>
            </a:r>
          </a:p>
        </p:txBody>
      </p:sp>
      <p:sp>
        <p:nvSpPr>
          <p:cNvPr id="414" name="Rectangle 8"/>
          <p:cNvSpPr txBox="1"/>
          <p:nvPr>
            <p:ph type="sldNum" sz="quarter" idx="2"/>
          </p:nvPr>
        </p:nvSpPr>
        <p:spPr>
          <a:xfrm>
            <a:off x="11687204" y="6457189"/>
            <a:ext cx="273656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3" grpId="2"/>
      <p:bldP build="whole" bldLvl="1" animBg="1" rev="0" advAuto="0" spid="410" grpId="3"/>
      <p:bldP build="whole" bldLvl="1" animBg="1" rev="0" advAuto="0" spid="412" grpId="4"/>
      <p:bldP build="whole" bldLvl="1" animBg="1" rev="0" advAuto="0" spid="4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17227" y="-209749"/>
            <a:ext cx="6367870" cy="72775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pic>
        <p:nvPicPr>
          <p:cNvPr id="101" name="Sunrise---IMG_0873-HDR.jpg" descr="Sunrise---IMG_0873-HDR.jpg"/>
          <p:cNvPicPr>
            <a:picLocks noChangeAspect="1"/>
          </p:cNvPicPr>
          <p:nvPr/>
        </p:nvPicPr>
        <p:blipFill>
          <a:blip r:embed="rId3">
            <a:extLst/>
          </a:blip>
          <a:srcRect l="20735" t="14619" r="31610" b="0"/>
          <a:stretch>
            <a:fillRect/>
          </a:stretch>
        </p:blipFill>
        <p:spPr>
          <a:xfrm>
            <a:off x="-6656" y="-61516"/>
            <a:ext cx="5844582" cy="69811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102" name="TextBox 24"/>
          <p:cNvSpPr txBox="1"/>
          <p:nvPr/>
        </p:nvSpPr>
        <p:spPr>
          <a:xfrm>
            <a:off x="33119" y="4898697"/>
            <a:ext cx="4019890" cy="207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12090">
              <a:lnSpc>
                <a:spcPct val="120000"/>
              </a:lnSpc>
              <a:defRPr sz="2000">
                <a:solidFill>
                  <a:srgbClr val="FFD778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Howard Hui</a:t>
            </a:r>
          </a:p>
          <a:p>
            <a:pPr defTabSz="412090">
              <a:lnSpc>
                <a:spcPct val="120000"/>
              </a:lnSpc>
              <a:defRPr i="1" sz="1600">
                <a:solidFill>
                  <a:srgbClr val="FFD778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Research Scientist</a:t>
            </a:r>
          </a:p>
          <a:p>
            <a:pPr defTabSz="412090">
              <a:lnSpc>
                <a:spcPct val="120000"/>
              </a:lnSpc>
              <a:defRPr i="1" sz="1500">
                <a:solidFill>
                  <a:srgbClr val="FFD778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California Institute of Technology</a:t>
            </a:r>
          </a:p>
          <a:p>
            <a:pPr defTabSz="412090">
              <a:lnSpc>
                <a:spcPct val="120000"/>
              </a:lnSpc>
              <a:defRPr b="1" i="1" sz="1500">
                <a:solidFill>
                  <a:srgbClr val="FFD778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For the BICEP, SPT and</a:t>
            </a:r>
          </a:p>
          <a:p>
            <a:pPr defTabSz="412090">
              <a:lnSpc>
                <a:spcPct val="120000"/>
              </a:lnSpc>
              <a:defRPr b="1" i="1" sz="1500">
                <a:solidFill>
                  <a:srgbClr val="FFD778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 South Pole Observatory Collaboration </a:t>
            </a:r>
          </a:p>
          <a:p>
            <a:pPr defTabSz="412090">
              <a:lnSpc>
                <a:spcPct val="120000"/>
              </a:lnSpc>
              <a:defRPr i="1" sz="1500">
                <a:solidFill>
                  <a:srgbClr val="FFD778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3" name="TextBox 22"/>
          <p:cNvSpPr txBox="1"/>
          <p:nvPr/>
        </p:nvSpPr>
        <p:spPr>
          <a:xfrm>
            <a:off x="404951" y="139874"/>
            <a:ext cx="11382098" cy="125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lnSpc>
                <a:spcPct val="90000"/>
              </a:lnSpc>
              <a:defRPr sz="3200">
                <a:solidFill>
                  <a:srgbClr val="FFFFFF"/>
                </a:solidFill>
              </a:defRPr>
            </a:pPr>
            <a:r>
              <a:t>Probing the Early Universe From the South Pole</a:t>
            </a:r>
          </a:p>
          <a:p>
            <a:pPr algn="ctr">
              <a:lnSpc>
                <a:spcPct val="90000"/>
              </a:lnSpc>
              <a:spcBef>
                <a:spcPts val="200"/>
              </a:spcBef>
              <a:defRPr sz="2500">
                <a:solidFill>
                  <a:srgbClr val="FFFFFF"/>
                </a:solidFill>
              </a:defRPr>
            </a:pPr>
            <a:r>
              <a:t>An Overview of BICEP, SPT, and</a:t>
            </a:r>
          </a:p>
          <a:p>
            <a:pPr algn="ctr">
              <a:lnSpc>
                <a:spcPct val="90000"/>
              </a:lnSpc>
              <a:defRPr b="1" sz="2500">
                <a:solidFill>
                  <a:srgbClr val="FFFFFF"/>
                </a:solidFill>
              </a:defRPr>
            </a:pPr>
            <a:r>
              <a:t>The South Pole Observatory</a:t>
            </a:r>
          </a:p>
        </p:txBody>
      </p:sp>
      <p:sp>
        <p:nvSpPr>
          <p:cNvPr id="104" name="Slide Number Placeholder 5"/>
          <p:cNvSpPr txBox="1"/>
          <p:nvPr>
            <p:ph type="sldNum" sz="quarter" idx="2"/>
          </p:nvPr>
        </p:nvSpPr>
        <p:spPr>
          <a:xfrm>
            <a:off x="11729582" y="6457189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05" name="Google Shape;530;p114" descr="Google Shape;530;p11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49660" y="149172"/>
            <a:ext cx="747813" cy="71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Google Shape;531;p114" descr="Google Shape;531;p1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086" y="30110"/>
            <a:ext cx="1013005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icture 16" descr="Picture 1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3638" y="6556857"/>
            <a:ext cx="715664" cy="173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Picture 26" descr="Picture 2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83124" y="6380302"/>
            <a:ext cx="1873987" cy="5205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CMB measurements from South Pole Telescope have started to surpass the constraining power of Planck, and will significantly improve cosmological constraints in the next few years.…"/>
          <p:cNvSpPr txBox="1"/>
          <p:nvPr>
            <p:ph type="body" idx="1"/>
          </p:nvPr>
        </p:nvSpPr>
        <p:spPr>
          <a:xfrm>
            <a:off x="685798" y="1253330"/>
            <a:ext cx="10820404" cy="5021417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259842" indent="-259842" defTabSz="385572">
              <a:lnSpc>
                <a:spcPct val="100000"/>
              </a:lnSpc>
              <a:spcBef>
                <a:spcPts val="1100"/>
              </a:spcBef>
              <a:buClr>
                <a:srgbClr val="929292"/>
              </a:buClr>
              <a:buSzPct val="65000"/>
              <a:buFont typeface="Zapf Dingbats"/>
              <a:buChar char="❖"/>
              <a:defRPr sz="1980">
                <a:latin typeface="+mn-lt"/>
                <a:ea typeface="+mn-ea"/>
                <a:cs typeface="+mn-cs"/>
                <a:sym typeface="Palatino"/>
              </a:defRPr>
            </a:pPr>
            <a:r>
              <a:t>CMB measurements from South Pole Telescope have started to surpass the constraining power of </a:t>
            </a:r>
            <a:r>
              <a:rPr i="1"/>
              <a:t>Planck</a:t>
            </a:r>
            <a:r>
              <a:t>, and will significantly improve cosmological constraints in the next few years.</a:t>
            </a:r>
          </a:p>
          <a:p>
            <a:pPr marL="259842" indent="-259842" defTabSz="385572">
              <a:lnSpc>
                <a:spcPct val="100000"/>
              </a:lnSpc>
              <a:spcBef>
                <a:spcPts val="1100"/>
              </a:spcBef>
              <a:buClr>
                <a:srgbClr val="929292"/>
              </a:buClr>
              <a:buSzPct val="65000"/>
              <a:buFont typeface="Zapf Dingbats"/>
              <a:buChar char="❖"/>
              <a:defRPr sz="1980">
                <a:latin typeface="+mn-lt"/>
                <a:ea typeface="+mn-ea"/>
                <a:cs typeface="+mn-cs"/>
                <a:sym typeface="Palatino"/>
              </a:defRPr>
            </a:pPr>
            <a:r>
              <a:t>CMB Polarization offers a direct test of inflation.</a:t>
            </a:r>
          </a:p>
          <a:p>
            <a:pPr lvl="1" marL="519684" indent="-259842" defTabSz="385572">
              <a:lnSpc>
                <a:spcPct val="100000"/>
              </a:lnSpc>
              <a:spcBef>
                <a:spcPts val="1100"/>
              </a:spcBef>
              <a:buClr>
                <a:srgbClr val="929292"/>
              </a:buClr>
              <a:buSzPct val="65000"/>
              <a:buFont typeface="Zapf Dingbats"/>
              <a:buChar char="❖"/>
              <a:defRPr sz="1980">
                <a:latin typeface="+mn-lt"/>
                <a:ea typeface="+mn-ea"/>
                <a:cs typeface="+mn-cs"/>
                <a:sym typeface="Palatino"/>
              </a:defRPr>
            </a:pPr>
            <a:r>
              <a:t>BICEP/Keck experiment at the South Pole provide the best constraint on the tensor-to-scalar ratio </a:t>
            </a:r>
            <a:r>
              <a:rPr i="1"/>
              <a:t>r, </a:t>
            </a:r>
            <a:r>
              <a:t>disfavoring some simple inflation models.</a:t>
            </a:r>
          </a:p>
          <a:p>
            <a:pPr lvl="1" marL="519684" indent="-259842" defTabSz="385572">
              <a:lnSpc>
                <a:spcPct val="100000"/>
              </a:lnSpc>
              <a:spcBef>
                <a:spcPts val="1100"/>
              </a:spcBef>
              <a:buClr>
                <a:srgbClr val="929292"/>
              </a:buClr>
              <a:buSzPct val="65000"/>
              <a:buFont typeface="Zapf Dingbats"/>
              <a:buChar char="❖"/>
              <a:defRPr sz="1980">
                <a:latin typeface="+mn-lt"/>
                <a:ea typeface="+mn-ea"/>
                <a:cs typeface="+mn-cs"/>
                <a:sym typeface="Palatino"/>
              </a:defRPr>
            </a:pPr>
            <a:r>
              <a:t>Mutli-frequency observations have dramatically improved understanding of foregrounds.</a:t>
            </a:r>
          </a:p>
          <a:p>
            <a:pPr lvl="1" marL="519684" indent="-259842" defTabSz="385572">
              <a:lnSpc>
                <a:spcPct val="100000"/>
              </a:lnSpc>
              <a:spcBef>
                <a:spcPts val="1100"/>
              </a:spcBef>
              <a:buClr>
                <a:srgbClr val="929292"/>
              </a:buClr>
              <a:buSzPct val="65000"/>
              <a:buFont typeface="Zapf Dingbats"/>
              <a:buChar char="❖"/>
              <a:defRPr sz="1980">
                <a:latin typeface="+mn-lt"/>
                <a:ea typeface="+mn-ea"/>
                <a:cs typeface="+mn-cs"/>
                <a:sym typeface="Palatino"/>
              </a:defRPr>
            </a:pPr>
            <a:r>
              <a:t>Gravitational lensing is now the dominant error source, delensing pipeline demonstrated using South Pole Telescope and BICEP/Keck data in 2021 paper.</a:t>
            </a:r>
          </a:p>
          <a:p>
            <a:pPr lvl="1" marL="519684" indent="-259842" defTabSz="385572">
              <a:lnSpc>
                <a:spcPct val="100000"/>
              </a:lnSpc>
              <a:spcBef>
                <a:spcPts val="1100"/>
              </a:spcBef>
              <a:buClr>
                <a:srgbClr val="929292"/>
              </a:buClr>
              <a:buSzPct val="65000"/>
              <a:buFont typeface="Zapf Dingbats"/>
              <a:buChar char="❖"/>
              <a:defRPr sz="1980">
                <a:latin typeface="+mn-lt"/>
                <a:ea typeface="+mn-ea"/>
                <a:cs typeface="+mn-cs"/>
                <a:sym typeface="Palatino"/>
              </a:defRPr>
            </a:pPr>
            <a:r>
              <a:t>The South Pole Observatory, joining forces of BICEP and SPT with new receivers will improve capability.</a:t>
            </a:r>
          </a:p>
          <a:p>
            <a:pPr lvl="1" marL="519684" indent="-259842" defTabSz="385572">
              <a:lnSpc>
                <a:spcPct val="100000"/>
              </a:lnSpc>
              <a:spcBef>
                <a:spcPts val="1100"/>
              </a:spcBef>
              <a:buClr>
                <a:srgbClr val="929292"/>
              </a:buClr>
              <a:buSzPct val="65000"/>
              <a:buFont typeface="Zapf Dingbats"/>
              <a:buChar char="❖"/>
              <a:defRPr sz="1980">
                <a:latin typeface="+mn-lt"/>
                <a:ea typeface="+mn-ea"/>
                <a:cs typeface="+mn-cs"/>
                <a:sym typeface="Palatino"/>
              </a:defRPr>
            </a:pPr>
            <a:r>
              <a:t>Expected program sensitivity achieves σ(r) = 1 x 10</a:t>
            </a:r>
            <a:r>
              <a:rPr baseline="31999"/>
              <a:t>-3</a:t>
            </a:r>
            <a:r>
              <a:t> by 2034 with an empirically validated sensitivity model and decorrelation in polarized Galactic dust.</a:t>
            </a:r>
          </a:p>
        </p:txBody>
      </p:sp>
      <p:sp>
        <p:nvSpPr>
          <p:cNvPr id="417" name="Summa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71105">
              <a:spcBef>
                <a:spcPts val="700"/>
              </a:spcBef>
              <a:defRPr sz="3168"/>
            </a:lvl1pPr>
          </a:lstStyle>
          <a:p>
            <a:pPr/>
            <a:r>
              <a:t>Summary</a:t>
            </a:r>
          </a:p>
        </p:txBody>
      </p:sp>
      <p:sp>
        <p:nvSpPr>
          <p:cNvPr id="4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robing Cosmic Inf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71105">
              <a:spcBef>
                <a:spcPts val="700"/>
              </a:spcBef>
              <a:defRPr sz="3168"/>
            </a:lvl1pPr>
          </a:lstStyle>
          <a:p>
            <a:pPr/>
            <a:r>
              <a:t>Probing Cosmic Inflation</a:t>
            </a:r>
          </a:p>
        </p:txBody>
      </p:sp>
      <p:pic>
        <p:nvPicPr>
          <p:cNvPr id="111" name="Picture 36" descr="Picture 36"/>
          <p:cNvPicPr>
            <a:picLocks noChangeAspect="1"/>
          </p:cNvPicPr>
          <p:nvPr/>
        </p:nvPicPr>
        <p:blipFill>
          <a:blip r:embed="rId2">
            <a:extLst/>
          </a:blip>
          <a:srcRect l="2453" t="10266" r="2453" b="4490"/>
          <a:stretch>
            <a:fillRect/>
          </a:stretch>
        </p:blipFill>
        <p:spPr>
          <a:xfrm>
            <a:off x="50677" y="827212"/>
            <a:ext cx="8695308" cy="60232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" name="Group 77"/>
          <p:cNvGrpSpPr/>
          <p:nvPr/>
        </p:nvGrpSpPr>
        <p:grpSpPr>
          <a:xfrm>
            <a:off x="8792588" y="2115648"/>
            <a:ext cx="314740" cy="310905"/>
            <a:chOff x="0" y="0"/>
            <a:chExt cx="314738" cy="310903"/>
          </a:xfrm>
        </p:grpSpPr>
        <p:sp>
          <p:nvSpPr>
            <p:cNvPr id="112" name="Line 7"/>
            <p:cNvSpPr/>
            <p:nvPr/>
          </p:nvSpPr>
          <p:spPr>
            <a:xfrm flipH="1">
              <a:off x="155331" y="-1"/>
              <a:ext cx="1" cy="87015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13" name="Line 8"/>
            <p:cNvSpPr/>
            <p:nvPr/>
          </p:nvSpPr>
          <p:spPr>
            <a:xfrm>
              <a:off x="-1" y="157729"/>
              <a:ext cx="87016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14" name="Line 9"/>
            <p:cNvSpPr/>
            <p:nvPr/>
          </p:nvSpPr>
          <p:spPr>
            <a:xfrm>
              <a:off x="227724" y="157729"/>
              <a:ext cx="87015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15" name="Line 10"/>
            <p:cNvSpPr/>
            <p:nvPr/>
          </p:nvSpPr>
          <p:spPr>
            <a:xfrm flipH="1">
              <a:off x="155331" y="223889"/>
              <a:ext cx="1" cy="87015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16" name="Line 14"/>
            <p:cNvSpPr/>
            <p:nvPr/>
          </p:nvSpPr>
          <p:spPr>
            <a:xfrm>
              <a:off x="43373" y="48329"/>
              <a:ext cx="62499" cy="60544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17" name="Line 15"/>
            <p:cNvSpPr/>
            <p:nvPr/>
          </p:nvSpPr>
          <p:spPr>
            <a:xfrm flipV="1">
              <a:off x="47896" y="206617"/>
              <a:ext cx="60544" cy="62499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18" name="Line 16"/>
            <p:cNvSpPr/>
            <p:nvPr/>
          </p:nvSpPr>
          <p:spPr>
            <a:xfrm flipV="1">
              <a:off x="206345" y="43134"/>
              <a:ext cx="60544" cy="62499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19" name="Line 17"/>
            <p:cNvSpPr/>
            <p:nvPr/>
          </p:nvSpPr>
          <p:spPr>
            <a:xfrm>
              <a:off x="204219" y="204141"/>
              <a:ext cx="62499" cy="60544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</p:grpSp>
      <p:grpSp>
        <p:nvGrpSpPr>
          <p:cNvPr id="129" name="Group 86"/>
          <p:cNvGrpSpPr/>
          <p:nvPr/>
        </p:nvGrpSpPr>
        <p:grpSpPr>
          <a:xfrm>
            <a:off x="9258024" y="2125179"/>
            <a:ext cx="286112" cy="288733"/>
            <a:chOff x="0" y="0"/>
            <a:chExt cx="286111" cy="288731"/>
          </a:xfrm>
        </p:grpSpPr>
        <p:sp>
          <p:nvSpPr>
            <p:cNvPr id="121" name="Line 7"/>
            <p:cNvSpPr/>
            <p:nvPr/>
          </p:nvSpPr>
          <p:spPr>
            <a:xfrm>
              <a:off x="286111" y="98859"/>
              <a:ext cx="1" cy="10578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22" name="Line 8"/>
            <p:cNvSpPr/>
            <p:nvPr/>
          </p:nvSpPr>
          <p:spPr>
            <a:xfrm>
              <a:off x="89765" y="288096"/>
              <a:ext cx="105781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23" name="Line 9"/>
            <p:cNvSpPr/>
            <p:nvPr/>
          </p:nvSpPr>
          <p:spPr>
            <a:xfrm>
              <a:off x="86015" y="0"/>
              <a:ext cx="105781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24" name="Line 10"/>
            <p:cNvSpPr/>
            <p:nvPr/>
          </p:nvSpPr>
          <p:spPr>
            <a:xfrm flipH="1">
              <a:off x="516" y="95457"/>
              <a:ext cx="1" cy="10578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25" name="Line 14"/>
            <p:cNvSpPr/>
            <p:nvPr/>
          </p:nvSpPr>
          <p:spPr>
            <a:xfrm>
              <a:off x="4664" y="215131"/>
              <a:ext cx="75977" cy="736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26" name="Line 15"/>
            <p:cNvSpPr/>
            <p:nvPr/>
          </p:nvSpPr>
          <p:spPr>
            <a:xfrm flipV="1">
              <a:off x="205710" y="212204"/>
              <a:ext cx="73600" cy="75977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27" name="Line 16"/>
            <p:cNvSpPr/>
            <p:nvPr/>
          </p:nvSpPr>
          <p:spPr>
            <a:xfrm flipV="1">
              <a:off x="0" y="3447"/>
              <a:ext cx="73600" cy="75977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28" name="Line 17"/>
            <p:cNvSpPr/>
            <p:nvPr/>
          </p:nvSpPr>
          <p:spPr>
            <a:xfrm>
              <a:off x="207713" y="6218"/>
              <a:ext cx="75977" cy="736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</p:grpSp>
      <p:grpSp>
        <p:nvGrpSpPr>
          <p:cNvPr id="138" name="Group 95"/>
          <p:cNvGrpSpPr/>
          <p:nvPr/>
        </p:nvGrpSpPr>
        <p:grpSpPr>
          <a:xfrm>
            <a:off x="8766242" y="1000513"/>
            <a:ext cx="367721" cy="362844"/>
            <a:chOff x="0" y="0"/>
            <a:chExt cx="367720" cy="362842"/>
          </a:xfrm>
        </p:grpSpPr>
        <p:sp>
          <p:nvSpPr>
            <p:cNvPr id="130" name="Line 19"/>
            <p:cNvSpPr/>
            <p:nvPr/>
          </p:nvSpPr>
          <p:spPr>
            <a:xfrm flipH="1">
              <a:off x="141593" y="0"/>
              <a:ext cx="78220" cy="7822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31" name="Line 20"/>
            <p:cNvSpPr/>
            <p:nvPr/>
          </p:nvSpPr>
          <p:spPr>
            <a:xfrm>
              <a:off x="0" y="145537"/>
              <a:ext cx="78219" cy="78219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32" name="Line 21"/>
            <p:cNvSpPr/>
            <p:nvPr/>
          </p:nvSpPr>
          <p:spPr>
            <a:xfrm>
              <a:off x="289501" y="145537"/>
              <a:ext cx="78220" cy="78219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33" name="Line 22"/>
            <p:cNvSpPr/>
            <p:nvPr/>
          </p:nvSpPr>
          <p:spPr>
            <a:xfrm flipH="1">
              <a:off x="141593" y="284622"/>
              <a:ext cx="78220" cy="7822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34" name="Line 24"/>
            <p:cNvSpPr/>
            <p:nvPr/>
          </p:nvSpPr>
          <p:spPr>
            <a:xfrm flipH="1">
              <a:off x="77971" y="27979"/>
              <a:ext cx="1" cy="110619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35" name="Line 25"/>
            <p:cNvSpPr/>
            <p:nvPr/>
          </p:nvSpPr>
          <p:spPr>
            <a:xfrm>
              <a:off x="27690" y="286394"/>
              <a:ext cx="110620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36" name="Line 26"/>
            <p:cNvSpPr/>
            <p:nvPr/>
          </p:nvSpPr>
          <p:spPr>
            <a:xfrm>
              <a:off x="229122" y="78565"/>
              <a:ext cx="110620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37" name="Line 27"/>
            <p:cNvSpPr/>
            <p:nvPr/>
          </p:nvSpPr>
          <p:spPr>
            <a:xfrm>
              <a:off x="282451" y="226057"/>
              <a:ext cx="1" cy="110619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</p:grpSp>
      <p:grpSp>
        <p:nvGrpSpPr>
          <p:cNvPr id="147" name="Group 104"/>
          <p:cNvGrpSpPr/>
          <p:nvPr/>
        </p:nvGrpSpPr>
        <p:grpSpPr>
          <a:xfrm>
            <a:off x="9217148" y="997353"/>
            <a:ext cx="369437" cy="364496"/>
            <a:chOff x="0" y="0"/>
            <a:chExt cx="369435" cy="364494"/>
          </a:xfrm>
        </p:grpSpPr>
        <p:sp>
          <p:nvSpPr>
            <p:cNvPr id="139" name="Line 19"/>
            <p:cNvSpPr/>
            <p:nvPr/>
          </p:nvSpPr>
          <p:spPr>
            <a:xfrm>
              <a:off x="149864" y="-1"/>
              <a:ext cx="78589" cy="78589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40" name="Line 20"/>
            <p:cNvSpPr/>
            <p:nvPr/>
          </p:nvSpPr>
          <p:spPr>
            <a:xfrm flipH="1">
              <a:off x="290864" y="146198"/>
              <a:ext cx="78572" cy="78572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41" name="Line 21"/>
            <p:cNvSpPr/>
            <p:nvPr/>
          </p:nvSpPr>
          <p:spPr>
            <a:xfrm flipH="1">
              <a:off x="0" y="146198"/>
              <a:ext cx="78572" cy="78572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42" name="Line 22"/>
            <p:cNvSpPr/>
            <p:nvPr/>
          </p:nvSpPr>
          <p:spPr>
            <a:xfrm>
              <a:off x="149864" y="285906"/>
              <a:ext cx="78589" cy="78589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43" name="Line 24"/>
            <p:cNvSpPr/>
            <p:nvPr/>
          </p:nvSpPr>
          <p:spPr>
            <a:xfrm>
              <a:off x="292372" y="28111"/>
              <a:ext cx="1" cy="11111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44" name="Line 25"/>
            <p:cNvSpPr/>
            <p:nvPr/>
          </p:nvSpPr>
          <p:spPr>
            <a:xfrm flipH="1">
              <a:off x="230480" y="287692"/>
              <a:ext cx="111141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45" name="Line 26"/>
            <p:cNvSpPr/>
            <p:nvPr/>
          </p:nvSpPr>
          <p:spPr>
            <a:xfrm flipH="1" flipV="1">
              <a:off x="28100" y="78925"/>
              <a:ext cx="111141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46" name="Line 27"/>
            <p:cNvSpPr/>
            <p:nvPr/>
          </p:nvSpPr>
          <p:spPr>
            <a:xfrm flipH="1">
              <a:off x="86930" y="227082"/>
              <a:ext cx="1" cy="11111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</p:grpSp>
      <p:sp>
        <p:nvSpPr>
          <p:cNvPr id="148" name="TextBox 114"/>
          <p:cNvSpPr txBox="1"/>
          <p:nvPr/>
        </p:nvSpPr>
        <p:spPr>
          <a:xfrm>
            <a:off x="9799473" y="2098970"/>
            <a:ext cx="611983" cy="310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825500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 only</a:t>
            </a:r>
          </a:p>
        </p:txBody>
      </p:sp>
      <p:grpSp>
        <p:nvGrpSpPr>
          <p:cNvPr id="157" name="Group 115"/>
          <p:cNvGrpSpPr/>
          <p:nvPr/>
        </p:nvGrpSpPr>
        <p:grpSpPr>
          <a:xfrm>
            <a:off x="8790551" y="1426675"/>
            <a:ext cx="314739" cy="310904"/>
            <a:chOff x="0" y="0"/>
            <a:chExt cx="314738" cy="310903"/>
          </a:xfrm>
        </p:grpSpPr>
        <p:sp>
          <p:nvSpPr>
            <p:cNvPr id="149" name="Line 7"/>
            <p:cNvSpPr/>
            <p:nvPr/>
          </p:nvSpPr>
          <p:spPr>
            <a:xfrm flipH="1">
              <a:off x="155331" y="-1"/>
              <a:ext cx="1" cy="87015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50" name="Line 8"/>
            <p:cNvSpPr/>
            <p:nvPr/>
          </p:nvSpPr>
          <p:spPr>
            <a:xfrm>
              <a:off x="-1" y="157729"/>
              <a:ext cx="87016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51" name="Line 9"/>
            <p:cNvSpPr/>
            <p:nvPr/>
          </p:nvSpPr>
          <p:spPr>
            <a:xfrm>
              <a:off x="227724" y="157729"/>
              <a:ext cx="87015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52" name="Line 10"/>
            <p:cNvSpPr/>
            <p:nvPr/>
          </p:nvSpPr>
          <p:spPr>
            <a:xfrm flipH="1">
              <a:off x="155331" y="223889"/>
              <a:ext cx="1" cy="87015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53" name="Line 14"/>
            <p:cNvSpPr/>
            <p:nvPr/>
          </p:nvSpPr>
          <p:spPr>
            <a:xfrm>
              <a:off x="43373" y="48329"/>
              <a:ext cx="62499" cy="60544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54" name="Line 15"/>
            <p:cNvSpPr/>
            <p:nvPr/>
          </p:nvSpPr>
          <p:spPr>
            <a:xfrm flipV="1">
              <a:off x="47896" y="206617"/>
              <a:ext cx="60544" cy="62499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55" name="Line 16"/>
            <p:cNvSpPr/>
            <p:nvPr/>
          </p:nvSpPr>
          <p:spPr>
            <a:xfrm flipV="1">
              <a:off x="206345" y="43134"/>
              <a:ext cx="60544" cy="62499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56" name="Line 17"/>
            <p:cNvSpPr/>
            <p:nvPr/>
          </p:nvSpPr>
          <p:spPr>
            <a:xfrm>
              <a:off x="204219" y="204141"/>
              <a:ext cx="62499" cy="60544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</p:grpSp>
      <p:grpSp>
        <p:nvGrpSpPr>
          <p:cNvPr id="166" name="Group 124"/>
          <p:cNvGrpSpPr/>
          <p:nvPr/>
        </p:nvGrpSpPr>
        <p:grpSpPr>
          <a:xfrm>
            <a:off x="9255986" y="1436205"/>
            <a:ext cx="286113" cy="288733"/>
            <a:chOff x="0" y="0"/>
            <a:chExt cx="286111" cy="288731"/>
          </a:xfrm>
        </p:grpSpPr>
        <p:sp>
          <p:nvSpPr>
            <p:cNvPr id="158" name="Line 7"/>
            <p:cNvSpPr/>
            <p:nvPr/>
          </p:nvSpPr>
          <p:spPr>
            <a:xfrm>
              <a:off x="286111" y="98859"/>
              <a:ext cx="1" cy="10578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59" name="Line 8"/>
            <p:cNvSpPr/>
            <p:nvPr/>
          </p:nvSpPr>
          <p:spPr>
            <a:xfrm>
              <a:off x="89765" y="288096"/>
              <a:ext cx="105781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60" name="Line 9"/>
            <p:cNvSpPr/>
            <p:nvPr/>
          </p:nvSpPr>
          <p:spPr>
            <a:xfrm>
              <a:off x="86015" y="0"/>
              <a:ext cx="105781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61" name="Line 10"/>
            <p:cNvSpPr/>
            <p:nvPr/>
          </p:nvSpPr>
          <p:spPr>
            <a:xfrm flipH="1">
              <a:off x="516" y="95457"/>
              <a:ext cx="1" cy="10578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62" name="Line 14"/>
            <p:cNvSpPr/>
            <p:nvPr/>
          </p:nvSpPr>
          <p:spPr>
            <a:xfrm>
              <a:off x="4664" y="215131"/>
              <a:ext cx="75977" cy="736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63" name="Line 15"/>
            <p:cNvSpPr/>
            <p:nvPr/>
          </p:nvSpPr>
          <p:spPr>
            <a:xfrm flipV="1">
              <a:off x="205710" y="212204"/>
              <a:ext cx="73600" cy="75977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64" name="Line 16"/>
            <p:cNvSpPr/>
            <p:nvPr/>
          </p:nvSpPr>
          <p:spPr>
            <a:xfrm flipV="1">
              <a:off x="0" y="3447"/>
              <a:ext cx="73600" cy="75977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65" name="Line 17"/>
            <p:cNvSpPr/>
            <p:nvPr/>
          </p:nvSpPr>
          <p:spPr>
            <a:xfrm>
              <a:off x="207713" y="6218"/>
              <a:ext cx="75977" cy="736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</p:grpSp>
      <p:sp>
        <p:nvSpPr>
          <p:cNvPr id="167" name="TextBox 133"/>
          <p:cNvSpPr txBox="1"/>
          <p:nvPr/>
        </p:nvSpPr>
        <p:spPr>
          <a:xfrm>
            <a:off x="9799473" y="1189817"/>
            <a:ext cx="554535" cy="310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825500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B &amp; E</a:t>
            </a:r>
          </a:p>
        </p:txBody>
      </p:sp>
      <p:sp>
        <p:nvSpPr>
          <p:cNvPr id="168" name="TextBox 134"/>
          <p:cNvSpPr txBox="1"/>
          <p:nvPr/>
        </p:nvSpPr>
        <p:spPr>
          <a:xfrm>
            <a:off x="9311724" y="2133077"/>
            <a:ext cx="176313" cy="238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 defTabSz="825500">
              <a:def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169" name="TextBox 135"/>
          <p:cNvSpPr txBox="1"/>
          <p:nvPr/>
        </p:nvSpPr>
        <p:spPr>
          <a:xfrm>
            <a:off x="8859764" y="2130941"/>
            <a:ext cx="176313" cy="238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 defTabSz="825500">
              <a:def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170" name="TextBox 136"/>
          <p:cNvSpPr txBox="1"/>
          <p:nvPr/>
        </p:nvSpPr>
        <p:spPr>
          <a:xfrm>
            <a:off x="8859571" y="1445787"/>
            <a:ext cx="176313" cy="238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 defTabSz="825500">
              <a:def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171" name="TextBox 137"/>
          <p:cNvSpPr txBox="1"/>
          <p:nvPr/>
        </p:nvSpPr>
        <p:spPr>
          <a:xfrm>
            <a:off x="9309267" y="1444684"/>
            <a:ext cx="176313" cy="238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 defTabSz="825500">
              <a:def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172" name="TextBox 138"/>
          <p:cNvSpPr txBox="1"/>
          <p:nvPr/>
        </p:nvSpPr>
        <p:spPr>
          <a:xfrm>
            <a:off x="8863411" y="1051102"/>
            <a:ext cx="183382" cy="238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 defTabSz="825500">
              <a:def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173" name="TextBox 139"/>
          <p:cNvSpPr txBox="1"/>
          <p:nvPr/>
        </p:nvSpPr>
        <p:spPr>
          <a:xfrm>
            <a:off x="9313404" y="1051102"/>
            <a:ext cx="183382" cy="238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 defTabSz="825500">
              <a:def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B</a:t>
            </a:r>
          </a:p>
        </p:txBody>
      </p:sp>
      <p:grpSp>
        <p:nvGrpSpPr>
          <p:cNvPr id="182" name="Group 4"/>
          <p:cNvGrpSpPr/>
          <p:nvPr/>
        </p:nvGrpSpPr>
        <p:grpSpPr>
          <a:xfrm>
            <a:off x="5831728" y="3792634"/>
            <a:ext cx="367721" cy="362843"/>
            <a:chOff x="0" y="0"/>
            <a:chExt cx="367720" cy="362842"/>
          </a:xfrm>
        </p:grpSpPr>
        <p:sp>
          <p:nvSpPr>
            <p:cNvPr id="174" name="Line 19"/>
            <p:cNvSpPr/>
            <p:nvPr/>
          </p:nvSpPr>
          <p:spPr>
            <a:xfrm flipH="1">
              <a:off x="141593" y="0"/>
              <a:ext cx="78220" cy="78220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75" name="Line 20"/>
            <p:cNvSpPr/>
            <p:nvPr/>
          </p:nvSpPr>
          <p:spPr>
            <a:xfrm>
              <a:off x="0" y="145537"/>
              <a:ext cx="78219" cy="78219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76" name="Line 21"/>
            <p:cNvSpPr/>
            <p:nvPr/>
          </p:nvSpPr>
          <p:spPr>
            <a:xfrm>
              <a:off x="289501" y="145537"/>
              <a:ext cx="78220" cy="78219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77" name="Line 22"/>
            <p:cNvSpPr/>
            <p:nvPr/>
          </p:nvSpPr>
          <p:spPr>
            <a:xfrm flipH="1">
              <a:off x="141593" y="284622"/>
              <a:ext cx="78220" cy="78221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78" name="Line 24"/>
            <p:cNvSpPr/>
            <p:nvPr/>
          </p:nvSpPr>
          <p:spPr>
            <a:xfrm flipH="1">
              <a:off x="77971" y="27979"/>
              <a:ext cx="1" cy="110619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79" name="Line 25"/>
            <p:cNvSpPr/>
            <p:nvPr/>
          </p:nvSpPr>
          <p:spPr>
            <a:xfrm>
              <a:off x="27690" y="286394"/>
              <a:ext cx="110620" cy="1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80" name="Line 26"/>
            <p:cNvSpPr/>
            <p:nvPr/>
          </p:nvSpPr>
          <p:spPr>
            <a:xfrm>
              <a:off x="229122" y="78565"/>
              <a:ext cx="110620" cy="1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81" name="Line 27"/>
            <p:cNvSpPr/>
            <p:nvPr/>
          </p:nvSpPr>
          <p:spPr>
            <a:xfrm>
              <a:off x="282451" y="226057"/>
              <a:ext cx="1" cy="110619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</p:grpSp>
      <p:grpSp>
        <p:nvGrpSpPr>
          <p:cNvPr id="191" name="Group 13"/>
          <p:cNvGrpSpPr/>
          <p:nvPr/>
        </p:nvGrpSpPr>
        <p:grpSpPr>
          <a:xfrm>
            <a:off x="5831319" y="4478718"/>
            <a:ext cx="369437" cy="364496"/>
            <a:chOff x="0" y="0"/>
            <a:chExt cx="369435" cy="364494"/>
          </a:xfrm>
        </p:grpSpPr>
        <p:sp>
          <p:nvSpPr>
            <p:cNvPr id="183" name="Line 19"/>
            <p:cNvSpPr/>
            <p:nvPr/>
          </p:nvSpPr>
          <p:spPr>
            <a:xfrm>
              <a:off x="149864" y="-1"/>
              <a:ext cx="78589" cy="78589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84" name="Line 20"/>
            <p:cNvSpPr/>
            <p:nvPr/>
          </p:nvSpPr>
          <p:spPr>
            <a:xfrm flipH="1">
              <a:off x="290864" y="146198"/>
              <a:ext cx="78572" cy="78572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85" name="Line 21"/>
            <p:cNvSpPr/>
            <p:nvPr/>
          </p:nvSpPr>
          <p:spPr>
            <a:xfrm flipH="1">
              <a:off x="0" y="146198"/>
              <a:ext cx="78572" cy="78572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86" name="Line 22"/>
            <p:cNvSpPr/>
            <p:nvPr/>
          </p:nvSpPr>
          <p:spPr>
            <a:xfrm>
              <a:off x="149864" y="285906"/>
              <a:ext cx="78589" cy="78589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87" name="Line 24"/>
            <p:cNvSpPr/>
            <p:nvPr/>
          </p:nvSpPr>
          <p:spPr>
            <a:xfrm>
              <a:off x="292372" y="28111"/>
              <a:ext cx="1" cy="111118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88" name="Line 25"/>
            <p:cNvSpPr/>
            <p:nvPr/>
          </p:nvSpPr>
          <p:spPr>
            <a:xfrm flipH="1">
              <a:off x="230480" y="287692"/>
              <a:ext cx="111141" cy="1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89" name="Line 26"/>
            <p:cNvSpPr/>
            <p:nvPr/>
          </p:nvSpPr>
          <p:spPr>
            <a:xfrm flipH="1" flipV="1">
              <a:off x="28100" y="78925"/>
              <a:ext cx="111141" cy="1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90" name="Line 27"/>
            <p:cNvSpPr/>
            <p:nvPr/>
          </p:nvSpPr>
          <p:spPr>
            <a:xfrm flipH="1">
              <a:off x="86930" y="227082"/>
              <a:ext cx="1" cy="111118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</p:grpSp>
      <p:grpSp>
        <p:nvGrpSpPr>
          <p:cNvPr id="200" name="Group 24"/>
          <p:cNvGrpSpPr/>
          <p:nvPr/>
        </p:nvGrpSpPr>
        <p:grpSpPr>
          <a:xfrm>
            <a:off x="5831728" y="5166459"/>
            <a:ext cx="367721" cy="362843"/>
            <a:chOff x="0" y="0"/>
            <a:chExt cx="367720" cy="362842"/>
          </a:xfrm>
        </p:grpSpPr>
        <p:sp>
          <p:nvSpPr>
            <p:cNvPr id="192" name="Line 19"/>
            <p:cNvSpPr/>
            <p:nvPr/>
          </p:nvSpPr>
          <p:spPr>
            <a:xfrm flipH="1">
              <a:off x="141593" y="0"/>
              <a:ext cx="78220" cy="78220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93" name="Line 20"/>
            <p:cNvSpPr/>
            <p:nvPr/>
          </p:nvSpPr>
          <p:spPr>
            <a:xfrm>
              <a:off x="0" y="145537"/>
              <a:ext cx="78219" cy="78219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94" name="Line 21"/>
            <p:cNvSpPr/>
            <p:nvPr/>
          </p:nvSpPr>
          <p:spPr>
            <a:xfrm>
              <a:off x="289501" y="145537"/>
              <a:ext cx="78220" cy="78219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95" name="Line 22"/>
            <p:cNvSpPr/>
            <p:nvPr/>
          </p:nvSpPr>
          <p:spPr>
            <a:xfrm flipH="1">
              <a:off x="141593" y="284622"/>
              <a:ext cx="78220" cy="78221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96" name="Line 24"/>
            <p:cNvSpPr/>
            <p:nvPr/>
          </p:nvSpPr>
          <p:spPr>
            <a:xfrm flipH="1">
              <a:off x="77971" y="27979"/>
              <a:ext cx="1" cy="110619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97" name="Line 25"/>
            <p:cNvSpPr/>
            <p:nvPr/>
          </p:nvSpPr>
          <p:spPr>
            <a:xfrm>
              <a:off x="27690" y="286394"/>
              <a:ext cx="110620" cy="1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98" name="Line 26"/>
            <p:cNvSpPr/>
            <p:nvPr/>
          </p:nvSpPr>
          <p:spPr>
            <a:xfrm>
              <a:off x="229122" y="78565"/>
              <a:ext cx="110620" cy="1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199" name="Line 27"/>
            <p:cNvSpPr/>
            <p:nvPr/>
          </p:nvSpPr>
          <p:spPr>
            <a:xfrm>
              <a:off x="282451" y="226057"/>
              <a:ext cx="1" cy="110619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700">
                  <a:solidFill>
                    <a:srgbClr val="424242"/>
                  </a:solidFill>
                </a:defRPr>
              </a:pPr>
            </a:p>
          </p:txBody>
        </p:sp>
      </p:grpSp>
      <p:sp>
        <p:nvSpPr>
          <p:cNvPr id="201" name="Slide Number"/>
          <p:cNvSpPr txBox="1"/>
          <p:nvPr>
            <p:ph type="sldNum" sz="quarter" idx="2"/>
          </p:nvPr>
        </p:nvSpPr>
        <p:spPr>
          <a:xfrm>
            <a:off x="11726366" y="6451600"/>
            <a:ext cx="188876" cy="26497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2" name="A unique key test of inflation and our origins…"/>
          <p:cNvSpPr txBox="1"/>
          <p:nvPr>
            <p:ph type="body" sz="quarter" idx="1"/>
          </p:nvPr>
        </p:nvSpPr>
        <p:spPr>
          <a:xfrm>
            <a:off x="8796820" y="2804622"/>
            <a:ext cx="3246868" cy="3531132"/>
          </a:xfrm>
          <a:prstGeom prst="rect">
            <a:avLst/>
          </a:prstGeom>
          <a:solidFill>
            <a:srgbClr val="304557"/>
          </a:solidFill>
        </p:spPr>
        <p:txBody>
          <a:bodyPr/>
          <a:lstStyle/>
          <a:p>
            <a:pPr marL="181188" indent="-166964" defTabSz="853439">
              <a:spcBef>
                <a:spcPts val="0"/>
              </a:spcBef>
              <a:buClr>
                <a:srgbClr val="595959"/>
              </a:buClr>
              <a:buSzPts val="1300"/>
              <a:defRPr sz="1400"/>
            </a:pPr>
            <a:r>
              <a:t>A unique key test of inflation and our origins</a:t>
            </a:r>
          </a:p>
          <a:p>
            <a:pPr marL="181188" indent="-166964" defTabSz="853439">
              <a:spcBef>
                <a:spcPts val="1300"/>
              </a:spcBef>
              <a:buClr>
                <a:srgbClr val="595959"/>
              </a:buClr>
              <a:buSzPts val="1300"/>
              <a:defRPr b="1" sz="1400"/>
            </a:pPr>
            <a:r>
              <a:t>Tensor-to-scalar ratio, </a:t>
            </a:r>
            <a:r>
              <a:rPr i="1"/>
              <a:t>r</a:t>
            </a:r>
            <a:r>
              <a:rPr b="0"/>
              <a:t>, can be constrained by CMB B-mode spectrum, and test physics at energy scales a trillion times beyond the reach of the LHC.</a:t>
            </a:r>
          </a:p>
          <a:p>
            <a:pPr marL="0" indent="0" defTabSz="853439">
              <a:spcBef>
                <a:spcPts val="2100"/>
              </a:spcBef>
              <a:buClr>
                <a:srgbClr val="595959"/>
              </a:buClr>
              <a:buSzTx/>
              <a:buNone/>
              <a:defRPr sz="1679"/>
            </a:pPr>
            <a:endParaRPr sz="1400"/>
          </a:p>
          <a:p>
            <a:pPr marL="0" indent="0" defTabSz="853439">
              <a:spcBef>
                <a:spcPts val="2100"/>
              </a:spcBef>
              <a:buClr>
                <a:srgbClr val="595959"/>
              </a:buClr>
              <a:buSzTx/>
              <a:buNone/>
              <a:defRPr sz="1679"/>
            </a:pPr>
            <a:endParaRPr sz="1400"/>
          </a:p>
          <a:p>
            <a:pPr marL="181188" indent="-166964" defTabSz="853439">
              <a:spcBef>
                <a:spcPts val="1300"/>
              </a:spcBef>
              <a:buClr>
                <a:srgbClr val="595959"/>
              </a:buClr>
              <a:buSzPts val="1300"/>
              <a:defRPr sz="1400"/>
            </a:pPr>
            <a:r>
              <a:t>Insights into quantum gravity</a:t>
            </a:r>
          </a:p>
          <a:p>
            <a:pPr marL="181188" indent="-166964" defTabSz="853439">
              <a:spcBef>
                <a:spcPts val="1300"/>
              </a:spcBef>
              <a:buClr>
                <a:srgbClr val="595959"/>
              </a:buClr>
              <a:buSzPts val="1300"/>
              <a:defRPr sz="1400"/>
            </a:pPr>
            <a:r>
              <a:t>A relic from 10</a:t>
            </a:r>
            <a:r>
              <a:rPr baseline="29714"/>
              <a:t>-35</a:t>
            </a:r>
            <a:r>
              <a:t> seconds, much earlier than the light elements created at t = 1 second.</a:t>
            </a:r>
          </a:p>
        </p:txBody>
      </p:sp>
      <p:grpSp>
        <p:nvGrpSpPr>
          <p:cNvPr id="205" name="Google Shape;685;p123"/>
          <p:cNvGrpSpPr/>
          <p:nvPr/>
        </p:nvGrpSpPr>
        <p:grpSpPr>
          <a:xfrm>
            <a:off x="8916234" y="4556962"/>
            <a:ext cx="3008041" cy="573332"/>
            <a:chOff x="0" y="0"/>
            <a:chExt cx="3008040" cy="573330"/>
          </a:xfrm>
        </p:grpSpPr>
        <p:sp>
          <p:nvSpPr>
            <p:cNvPr id="203" name="Google Shape;686;p123"/>
            <p:cNvSpPr/>
            <p:nvPr/>
          </p:nvSpPr>
          <p:spPr>
            <a:xfrm>
              <a:off x="-1" y="-1"/>
              <a:ext cx="3008042" cy="573332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FF2600"/>
              </a:solidFill>
              <a:prstDash val="solid"/>
              <a:miter lim="400000"/>
            </a:ln>
            <a:effectLst>
              <a:outerShdw sx="100000" sy="100000" kx="0" ky="0" algn="b" rotWithShape="0" blurRad="63500" dist="63500" dir="2700000">
                <a:srgbClr val="000000">
                  <a:alpha val="498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1219200">
                <a:defRPr sz="600"/>
              </a:pPr>
            </a:p>
          </p:txBody>
        </p:sp>
        <p:pic>
          <p:nvPicPr>
            <p:cNvPr id="204" name="Google Shape;687;p123" descr="Google Shape;687;p12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744" y="25356"/>
              <a:ext cx="2516979" cy="4644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138;p19" descr="Google Shape;138;p19"/>
          <p:cNvPicPr>
            <a:picLocks noChangeAspect="1"/>
          </p:cNvPicPr>
          <p:nvPr/>
        </p:nvPicPr>
        <p:blipFill>
          <a:blip r:embed="rId2">
            <a:extLst/>
          </a:blip>
          <a:srcRect l="0" t="0" r="0" b="15416"/>
          <a:stretch>
            <a:fillRect/>
          </a:stretch>
        </p:blipFill>
        <p:spPr>
          <a:xfrm>
            <a:off x="-35719" y="-28576"/>
            <a:ext cx="12263296" cy="6915213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Tit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71105">
              <a:spcBef>
                <a:spcPts val="700"/>
              </a:spcBef>
              <a:defRPr sz="3168">
                <a:solidFill>
                  <a:srgbClr val="FFFFFF"/>
                </a:solidFill>
              </a:defRPr>
            </a:lvl1pPr>
          </a:lstStyle>
          <a:p>
            <a:pPr/>
            <a:r>
              <a:t>South Pole:  Best location on Earth to search for Inflation</a:t>
            </a:r>
          </a:p>
        </p:txBody>
      </p:sp>
      <p:sp>
        <p:nvSpPr>
          <p:cNvPr id="209" name="TextBox 17"/>
          <p:cNvSpPr txBox="1"/>
          <p:nvPr/>
        </p:nvSpPr>
        <p:spPr>
          <a:xfrm>
            <a:off x="246930" y="4802344"/>
            <a:ext cx="8148467" cy="194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240631" indent="-240631" defTabSz="825500">
              <a:buClr>
                <a:srgbClr val="535353"/>
              </a:buClr>
              <a:buSzPct val="50000"/>
              <a:buChar char="❖"/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High and dry site</a:t>
            </a:r>
            <a:endParaRPr>
              <a:latin typeface="Helvetica Neue UltraLight"/>
              <a:ea typeface="Helvetica Neue UltraLight"/>
              <a:cs typeface="Helvetica Neue UltraLight"/>
              <a:sym typeface="Helvetica Neue UltraLight"/>
            </a:endParaRPr>
          </a:p>
          <a:p>
            <a:pPr marL="240631" indent="-240631" defTabSz="825500">
              <a:buClr>
                <a:srgbClr val="535353"/>
              </a:buClr>
              <a:buSzPct val="50000"/>
              <a:buChar char="❖"/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1 diurnal cycle per year: low-noise and stable atmosphere</a:t>
            </a:r>
            <a:endParaRPr>
              <a:latin typeface="Helvetica Neue UltraLight"/>
              <a:ea typeface="Helvetica Neue UltraLight"/>
              <a:cs typeface="Helvetica Neue UltraLight"/>
              <a:sym typeface="Helvetica Neue UltraLight"/>
            </a:endParaRPr>
          </a:p>
          <a:p>
            <a:pPr marL="240631" indent="-240631" defTabSz="825500">
              <a:buClr>
                <a:srgbClr val="535353"/>
              </a:buClr>
              <a:buSzPct val="50000"/>
              <a:buChar char="❖"/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Featureless horizon</a:t>
            </a:r>
            <a:endParaRPr>
              <a:latin typeface="Helvetica Neue UltraLight"/>
              <a:ea typeface="Helvetica Neue UltraLight"/>
              <a:cs typeface="Helvetica Neue UltraLight"/>
              <a:sym typeface="Helvetica Neue UltraLight"/>
            </a:endParaRPr>
          </a:p>
          <a:p>
            <a:pPr marL="240631" indent="-240631" defTabSz="825500">
              <a:buClr>
                <a:srgbClr val="535353"/>
              </a:buClr>
              <a:buSzPct val="50000"/>
              <a:buChar char="❖"/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24/7 observing access to deep sky regions</a:t>
            </a:r>
            <a:endParaRPr>
              <a:latin typeface="Helvetica Neue UltraLight"/>
              <a:ea typeface="Helvetica Neue UltraLight"/>
              <a:cs typeface="Helvetica Neue UltraLight"/>
              <a:sym typeface="Helvetica Neue UltraLight"/>
            </a:endParaRPr>
          </a:p>
          <a:p>
            <a:pPr marL="240631" indent="-240631" defTabSz="825500">
              <a:buClr>
                <a:srgbClr val="535353"/>
              </a:buClr>
              <a:buSzPct val="50000"/>
              <a:buChar char="❖"/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Excellent logistics for power, data, &amp; cargo</a:t>
            </a:r>
          </a:p>
        </p:txBody>
      </p:sp>
      <p:pic>
        <p:nvPicPr>
          <p:cNvPr id="210" name="Shape 509" descr="Shape 50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68239" y="1176153"/>
            <a:ext cx="4741220" cy="3882929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Rectangle 8"/>
          <p:cNvSpPr txBox="1"/>
          <p:nvPr>
            <p:ph type="sldNum" sz="quarter" idx="2"/>
          </p:nvPr>
        </p:nvSpPr>
        <p:spPr>
          <a:xfrm>
            <a:off x="11729582" y="6457189"/>
            <a:ext cx="18889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it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71105">
              <a:spcBef>
                <a:spcPts val="700"/>
              </a:spcBef>
              <a:defRPr sz="3168"/>
            </a:lvl1pPr>
          </a:lstStyle>
          <a:p>
            <a:pPr/>
            <a:r>
              <a:t>The South Pole Observatory, BICEP + SPT</a:t>
            </a:r>
          </a:p>
        </p:txBody>
      </p:sp>
      <p:pic>
        <p:nvPicPr>
          <p:cNvPr id="214" name="Shape 2026" descr="Shape 202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" y="996974"/>
            <a:ext cx="12160127" cy="4864052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hape 2027"/>
          <p:cNvSpPr/>
          <p:nvPr/>
        </p:nvSpPr>
        <p:spPr>
          <a:xfrm flipH="1">
            <a:off x="6836091" y="2794993"/>
            <a:ext cx="231900" cy="711301"/>
          </a:xfrm>
          <a:prstGeom prst="line">
            <a:avLst/>
          </a:prstGeom>
          <a:ln w="25400" cap="sq">
            <a:solidFill>
              <a:srgbClr val="FFFF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 algn="ctr" defTabSz="412090">
              <a:defRPr sz="2600">
                <a:solidFill>
                  <a:srgbClr val="424242"/>
                </a:solidFill>
              </a:defRPr>
            </a:pPr>
          </a:p>
        </p:txBody>
      </p:sp>
      <p:sp>
        <p:nvSpPr>
          <p:cNvPr id="216" name="Shape 2028"/>
          <p:cNvSpPr txBox="1"/>
          <p:nvPr/>
        </p:nvSpPr>
        <p:spPr>
          <a:xfrm>
            <a:off x="8271495" y="2844320"/>
            <a:ext cx="1661151" cy="885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/>
          <a:p>
            <a:pPr defTabSz="412090">
              <a:defRPr>
                <a:solidFill>
                  <a:srgbClr val="FFFFFF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pPr>
            <a:r>
              <a:t>BICEP1</a:t>
            </a:r>
            <a:br/>
            <a:r>
              <a:t>    BICEP2</a:t>
            </a:r>
            <a:br/>
            <a:r>
              <a:rPr>
                <a:solidFill>
                  <a:srgbClr val="FFFF00"/>
                </a:solidFill>
              </a:rPr>
              <a:t>        BICEP3</a:t>
            </a:r>
          </a:p>
        </p:txBody>
      </p:sp>
      <p:sp>
        <p:nvSpPr>
          <p:cNvPr id="217" name="Shape 2029"/>
          <p:cNvSpPr txBox="1"/>
          <p:nvPr/>
        </p:nvSpPr>
        <p:spPr>
          <a:xfrm>
            <a:off x="6142313" y="1585959"/>
            <a:ext cx="3952198" cy="1154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 anchor="ctr">
            <a:spAutoFit/>
          </a:bodyPr>
          <a:lstStyle/>
          <a:p>
            <a:pPr defTabSz="412090">
              <a:defRPr>
                <a:solidFill>
                  <a:srgbClr val="FFFF00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pPr>
            <a:r>
              <a:t>10m South Pole Telescope</a:t>
            </a:r>
            <a:endParaRPr>
              <a:solidFill>
                <a:srgbClr val="000000"/>
              </a:solidFill>
            </a:endParaRPr>
          </a:p>
          <a:p>
            <a:pPr defTabSz="412090">
              <a:defRPr>
                <a:solidFill>
                  <a:srgbClr val="FFFFFF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pPr>
            <a:r>
              <a:t>          SPT-SZ</a:t>
            </a:r>
            <a:endParaRPr>
              <a:solidFill>
                <a:srgbClr val="000000"/>
              </a:solidFill>
            </a:endParaRPr>
          </a:p>
          <a:p>
            <a:pPr defTabSz="412090">
              <a:defRPr>
                <a:solidFill>
                  <a:srgbClr val="FFFFFF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pPr>
            <a:r>
              <a:t>             SPTpol</a:t>
            </a:r>
            <a:endParaRPr>
              <a:solidFill>
                <a:srgbClr val="000000"/>
              </a:solidFill>
            </a:endParaRPr>
          </a:p>
          <a:p>
            <a:pPr defTabSz="412090">
              <a:defRPr>
                <a:solidFill>
                  <a:srgbClr val="FFFF00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pPr>
            <a:r>
              <a:t>                SPT-3G</a:t>
            </a:r>
          </a:p>
        </p:txBody>
      </p:sp>
      <p:sp>
        <p:nvSpPr>
          <p:cNvPr id="218" name="Shape 2030"/>
          <p:cNvSpPr/>
          <p:nvPr/>
        </p:nvSpPr>
        <p:spPr>
          <a:xfrm flipH="1">
            <a:off x="10240837" y="3536979"/>
            <a:ext cx="231900" cy="381001"/>
          </a:xfrm>
          <a:prstGeom prst="line">
            <a:avLst/>
          </a:prstGeom>
          <a:ln w="25400" cap="sq">
            <a:solidFill>
              <a:srgbClr val="FFFF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 algn="ctr" defTabSz="412090">
              <a:defRPr sz="2600">
                <a:solidFill>
                  <a:srgbClr val="424242"/>
                </a:solidFill>
              </a:defRPr>
            </a:pPr>
          </a:p>
        </p:txBody>
      </p:sp>
      <p:sp>
        <p:nvSpPr>
          <p:cNvPr id="219" name="Shape 2032"/>
          <p:cNvSpPr/>
          <p:nvPr/>
        </p:nvSpPr>
        <p:spPr>
          <a:xfrm flipH="1">
            <a:off x="8261285" y="3437735"/>
            <a:ext cx="231900" cy="381001"/>
          </a:xfrm>
          <a:prstGeom prst="line">
            <a:avLst/>
          </a:prstGeom>
          <a:ln w="25400" cap="sq">
            <a:solidFill>
              <a:srgbClr val="FFFF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 algn="ctr" defTabSz="412090">
              <a:defRPr sz="2600">
                <a:solidFill>
                  <a:srgbClr val="424242"/>
                </a:solidFill>
              </a:defRPr>
            </a:pPr>
          </a:p>
        </p:txBody>
      </p:sp>
      <p:sp>
        <p:nvSpPr>
          <p:cNvPr id="220" name="Google Shape;925;p204"/>
          <p:cNvSpPr txBox="1"/>
          <p:nvPr/>
        </p:nvSpPr>
        <p:spPr>
          <a:xfrm>
            <a:off x="9937519" y="2934063"/>
            <a:ext cx="2194712" cy="77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 anchor="ctr">
            <a:spAutoFit/>
          </a:bodyPr>
          <a:lstStyle/>
          <a:p>
            <a:pPr defTabSz="412090">
              <a:defRPr sz="1600">
                <a:solidFill>
                  <a:srgbClr val="FFFFFF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pPr>
            <a:r>
              <a:t>    QuAD</a:t>
            </a:r>
            <a:endParaRPr>
              <a:solidFill>
                <a:srgbClr val="000000"/>
              </a:solidFill>
            </a:endParaRPr>
          </a:p>
          <a:p>
            <a:pPr algn="ctr" defTabSz="412090">
              <a:defRPr sz="1600">
                <a:solidFill>
                  <a:srgbClr val="FFFFFF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pPr>
            <a:r>
              <a:t> Keck Array</a:t>
            </a:r>
            <a:endParaRPr>
              <a:solidFill>
                <a:srgbClr val="000000"/>
              </a:solidFill>
            </a:endParaRPr>
          </a:p>
          <a:p>
            <a:pPr algn="ctr" defTabSz="412090">
              <a:defRPr sz="1600">
                <a:solidFill>
                  <a:srgbClr val="FFFF00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pPr>
            <a:r>
              <a:t>           BICEP Array</a:t>
            </a:r>
          </a:p>
        </p:txBody>
      </p:sp>
      <p:sp>
        <p:nvSpPr>
          <p:cNvPr id="221" name="Rectangle 8"/>
          <p:cNvSpPr txBox="1"/>
          <p:nvPr>
            <p:ph type="sldNum" sz="quarter" idx="2"/>
          </p:nvPr>
        </p:nvSpPr>
        <p:spPr>
          <a:xfrm>
            <a:off x="11729582" y="6457189"/>
            <a:ext cx="18889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71105">
              <a:spcBef>
                <a:spcPts val="700"/>
              </a:spcBef>
              <a:defRPr sz="3168"/>
            </a:lvl1pPr>
          </a:lstStyle>
          <a:p>
            <a:pPr/>
            <a:r>
              <a:t>BICEP: Small Aperture Telescopes</a:t>
            </a:r>
          </a:p>
        </p:txBody>
      </p:sp>
      <p:pic>
        <p:nvPicPr>
          <p:cNvPr id="224" name="Picture 43" descr="Picture 4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07248" y="1375549"/>
            <a:ext cx="4884808" cy="36636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5" name="Group 86"/>
          <p:cNvGrpSpPr/>
          <p:nvPr/>
        </p:nvGrpSpPr>
        <p:grpSpPr>
          <a:xfrm>
            <a:off x="159237" y="716727"/>
            <a:ext cx="6316512" cy="5187480"/>
            <a:chOff x="0" y="0"/>
            <a:chExt cx="6316510" cy="5187479"/>
          </a:xfrm>
        </p:grpSpPr>
        <p:sp>
          <p:nvSpPr>
            <p:cNvPr id="225" name="Rectangle 41"/>
            <p:cNvSpPr/>
            <p:nvPr/>
          </p:nvSpPr>
          <p:spPr>
            <a:xfrm>
              <a:off x="2143545" y="350119"/>
              <a:ext cx="358352" cy="16865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Helvetica Neue UltraLight"/>
                  <a:ea typeface="Helvetica Neue UltraLight"/>
                  <a:cs typeface="Helvetica Neue UltraLight"/>
                  <a:sym typeface="Helvetica Neue UltraLight"/>
                </a:defRPr>
              </a:pPr>
            </a:p>
          </p:txBody>
        </p:sp>
        <p:sp>
          <p:nvSpPr>
            <p:cNvPr id="226" name="Rectangle 42"/>
            <p:cNvSpPr/>
            <p:nvPr/>
          </p:nvSpPr>
          <p:spPr>
            <a:xfrm>
              <a:off x="3824914" y="400714"/>
              <a:ext cx="358352" cy="16865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Helvetica Neue UltraLight"/>
                  <a:ea typeface="Helvetica Neue UltraLight"/>
                  <a:cs typeface="Helvetica Neue UltraLight"/>
                  <a:sym typeface="Helvetica Neue UltraLight"/>
                </a:defRPr>
              </a:pPr>
            </a:p>
          </p:txBody>
        </p:sp>
        <p:pic>
          <p:nvPicPr>
            <p:cNvPr id="227" name="Google Shape;1145;p217" descr="Google Shape;1145;p21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13880" y="477914"/>
              <a:ext cx="4873234" cy="38864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8" name="Google Shape;1146;p217"/>
            <p:cNvSpPr txBox="1"/>
            <p:nvPr/>
          </p:nvSpPr>
          <p:spPr>
            <a:xfrm>
              <a:off x="1256575" y="74179"/>
              <a:ext cx="1160905" cy="4884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8574" tIns="68574" rIns="68574" bIns="68574" numCol="1" anchor="t">
              <a:spAutoFit/>
            </a:bodyPr>
            <a:lstStyle>
              <a:lvl1pPr algn="ctr" defTabSz="412090">
                <a:defRPr sz="12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Zotefoam Window</a:t>
              </a:r>
            </a:p>
          </p:txBody>
        </p:sp>
        <p:sp>
          <p:nvSpPr>
            <p:cNvPr id="229" name="Google Shape;1147;p217"/>
            <p:cNvSpPr txBox="1"/>
            <p:nvPr/>
          </p:nvSpPr>
          <p:spPr>
            <a:xfrm>
              <a:off x="813880" y="617433"/>
              <a:ext cx="1117879" cy="3106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8574" tIns="68574" rIns="68574" bIns="68574" numCol="1" anchor="t">
              <a:spAutoFit/>
            </a:bodyPr>
            <a:lstStyle>
              <a:lvl1pPr algn="ctr" defTabSz="412090">
                <a:defRPr sz="12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HDPE Lenses</a:t>
              </a:r>
            </a:p>
          </p:txBody>
        </p:sp>
        <p:sp>
          <p:nvSpPr>
            <p:cNvPr id="230" name="Google Shape;1148;p217"/>
            <p:cNvSpPr txBox="1"/>
            <p:nvPr/>
          </p:nvSpPr>
          <p:spPr>
            <a:xfrm>
              <a:off x="0" y="1160348"/>
              <a:ext cx="1208711" cy="6662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8574" tIns="68574" rIns="68574" bIns="68574" numCol="1" anchor="t">
              <a:spAutoFit/>
            </a:bodyPr>
            <a:lstStyle/>
            <a:p>
              <a:pPr algn="ctr" defTabSz="412090">
                <a:defRPr sz="12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PT-410</a:t>
              </a:r>
              <a:endParaRPr>
                <a:latin typeface="Helvetica Neue UltraLight"/>
                <a:ea typeface="Helvetica Neue UltraLight"/>
                <a:cs typeface="Helvetica Neue UltraLight"/>
                <a:sym typeface="Helvetica Neue UltraLight"/>
              </a:endParaRPr>
            </a:p>
            <a:p>
              <a:pPr algn="ctr" defTabSz="412090">
                <a:defRPr sz="12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Pulse</a:t>
              </a:r>
              <a:endParaRPr>
                <a:latin typeface="Helvetica Neue UltraLight"/>
                <a:ea typeface="Helvetica Neue UltraLight"/>
                <a:cs typeface="Helvetica Neue UltraLight"/>
                <a:sym typeface="Helvetica Neue UltraLight"/>
              </a:endParaRPr>
            </a:p>
            <a:p>
              <a:pPr algn="ctr" defTabSz="412090">
                <a:defRPr sz="12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Tube</a:t>
              </a:r>
            </a:p>
          </p:txBody>
        </p:sp>
        <p:sp>
          <p:nvSpPr>
            <p:cNvPr id="231" name="Google Shape;1149;p217"/>
            <p:cNvSpPr txBox="1"/>
            <p:nvPr/>
          </p:nvSpPr>
          <p:spPr>
            <a:xfrm>
              <a:off x="1550890" y="2901617"/>
              <a:ext cx="948307" cy="488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8574" tIns="68574" rIns="68574" bIns="68574" numCol="1" anchor="t">
              <a:spAutoFit/>
            </a:bodyPr>
            <a:lstStyle/>
            <a:p>
              <a:pPr algn="ctr" defTabSz="412090">
                <a:defRPr baseline="29833" sz="12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4</a:t>
              </a:r>
              <a:r>
                <a:rPr baseline="0"/>
                <a:t>He-</a:t>
              </a:r>
              <a:r>
                <a:t>3</a:t>
              </a:r>
              <a:r>
                <a:rPr baseline="0"/>
                <a:t>He</a:t>
              </a:r>
              <a:endParaRPr baseline="29636" sz="1100">
                <a:latin typeface="Helvetica Neue UltraLight"/>
                <a:ea typeface="Helvetica Neue UltraLight"/>
                <a:cs typeface="Helvetica Neue UltraLight"/>
                <a:sym typeface="Helvetica Neue UltraLight"/>
              </a:endParaRPr>
            </a:p>
            <a:p>
              <a:pPr algn="ctr" defTabSz="412090">
                <a:defRPr sz="12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Fridge</a:t>
              </a:r>
            </a:p>
          </p:txBody>
        </p:sp>
        <p:sp>
          <p:nvSpPr>
            <p:cNvPr id="232" name="Google Shape;1150;p217"/>
            <p:cNvSpPr txBox="1"/>
            <p:nvPr/>
          </p:nvSpPr>
          <p:spPr>
            <a:xfrm>
              <a:off x="5321677" y="664876"/>
              <a:ext cx="994834" cy="488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8574" tIns="68574" rIns="68574" bIns="68574" numCol="1" anchor="t">
              <a:spAutoFit/>
            </a:bodyPr>
            <a:lstStyle/>
            <a:p>
              <a:pPr algn="ctr" defTabSz="412090">
                <a:defRPr sz="12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HDPE</a:t>
              </a:r>
              <a:endParaRPr>
                <a:latin typeface="Helvetica Neue UltraLight"/>
                <a:ea typeface="Helvetica Neue UltraLight"/>
                <a:cs typeface="Helvetica Neue UltraLight"/>
                <a:sym typeface="Helvetica Neue UltraLight"/>
              </a:endParaRPr>
            </a:p>
            <a:p>
              <a:pPr algn="ctr" defTabSz="412090">
                <a:defRPr sz="12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Window</a:t>
              </a:r>
            </a:p>
          </p:txBody>
        </p:sp>
        <p:sp>
          <p:nvSpPr>
            <p:cNvPr id="233" name="Google Shape;1151;p217"/>
            <p:cNvSpPr txBox="1"/>
            <p:nvPr/>
          </p:nvSpPr>
          <p:spPr>
            <a:xfrm>
              <a:off x="4549749" y="3034097"/>
              <a:ext cx="1208711" cy="488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8574" tIns="68574" rIns="68574" bIns="68574" numCol="1" anchor="t">
              <a:spAutoFit/>
            </a:bodyPr>
            <a:lstStyle/>
            <a:p>
              <a:pPr algn="ctr" defTabSz="412090">
                <a:defRPr sz="12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Alumina or</a:t>
              </a:r>
              <a:endParaRPr>
                <a:latin typeface="Helvetica Neue UltraLight"/>
                <a:ea typeface="Helvetica Neue UltraLight"/>
                <a:cs typeface="Helvetica Neue UltraLight"/>
                <a:sym typeface="Helvetica Neue UltraLight"/>
              </a:endParaRPr>
            </a:p>
            <a:p>
              <a:pPr algn="ctr" defTabSz="412090">
                <a:defRPr sz="12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HDPE Lenses</a:t>
              </a:r>
            </a:p>
          </p:txBody>
        </p:sp>
        <p:sp>
          <p:nvSpPr>
            <p:cNvPr id="234" name="Google Shape;1152;p217"/>
            <p:cNvSpPr txBox="1"/>
            <p:nvPr/>
          </p:nvSpPr>
          <p:spPr>
            <a:xfrm>
              <a:off x="2988059" y="1410620"/>
              <a:ext cx="799777" cy="6662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8574" tIns="68574" rIns="68574" bIns="68574" numCol="1" anchor="t">
              <a:spAutoFit/>
            </a:bodyPr>
            <a:lstStyle/>
            <a:p>
              <a:pPr algn="ctr" defTabSz="412090">
                <a:defRPr sz="12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PT-415</a:t>
              </a:r>
              <a:endParaRPr>
                <a:latin typeface="Helvetica Neue UltraLight"/>
                <a:ea typeface="Helvetica Neue UltraLight"/>
                <a:cs typeface="Helvetica Neue UltraLight"/>
                <a:sym typeface="Helvetica Neue UltraLight"/>
              </a:endParaRPr>
            </a:p>
            <a:p>
              <a:pPr algn="ctr" defTabSz="412090">
                <a:defRPr sz="12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Pulse</a:t>
              </a:r>
              <a:endParaRPr>
                <a:latin typeface="Helvetica Neue UltraLight"/>
                <a:ea typeface="Helvetica Neue UltraLight"/>
                <a:cs typeface="Helvetica Neue UltraLight"/>
                <a:sym typeface="Helvetica Neue UltraLight"/>
              </a:endParaRPr>
            </a:p>
            <a:p>
              <a:pPr algn="ctr" defTabSz="412090">
                <a:defRPr sz="12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Tube</a:t>
              </a:r>
            </a:p>
          </p:txBody>
        </p:sp>
        <p:sp>
          <p:nvSpPr>
            <p:cNvPr id="235" name="Google Shape;1154;p217"/>
            <p:cNvSpPr txBox="1"/>
            <p:nvPr/>
          </p:nvSpPr>
          <p:spPr>
            <a:xfrm>
              <a:off x="5107800" y="2140478"/>
              <a:ext cx="1208711" cy="6662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8574" tIns="68574" rIns="68574" bIns="68574" numCol="1" anchor="t">
              <a:spAutoFit/>
            </a:bodyPr>
            <a:lstStyle/>
            <a:p>
              <a:pPr algn="ctr" defTabSz="412090">
                <a:defRPr sz="12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Zotefoam</a:t>
              </a:r>
              <a:endParaRPr>
                <a:latin typeface="Helvetica Neue UltraLight"/>
                <a:ea typeface="Helvetica Neue UltraLight"/>
                <a:cs typeface="Helvetica Neue UltraLight"/>
                <a:sym typeface="Helvetica Neue UltraLight"/>
              </a:endParaRPr>
            </a:p>
            <a:p>
              <a:pPr algn="ctr" defTabSz="412090">
                <a:defRPr sz="12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Thermal</a:t>
              </a:r>
              <a:endParaRPr>
                <a:latin typeface="Helvetica Neue UltraLight"/>
                <a:ea typeface="Helvetica Neue UltraLight"/>
                <a:cs typeface="Helvetica Neue UltraLight"/>
                <a:sym typeface="Helvetica Neue UltraLight"/>
              </a:endParaRPr>
            </a:p>
            <a:p>
              <a:pPr algn="ctr" defTabSz="412090">
                <a:defRPr sz="12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Filters</a:t>
              </a:r>
            </a:p>
          </p:txBody>
        </p:sp>
        <p:sp>
          <p:nvSpPr>
            <p:cNvPr id="236" name="Google Shape;1155;p217"/>
            <p:cNvSpPr/>
            <p:nvPr/>
          </p:nvSpPr>
          <p:spPr>
            <a:xfrm>
              <a:off x="2223913" y="373472"/>
              <a:ext cx="649673" cy="40611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6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237" name="Google Shape;1156;p217"/>
            <p:cNvSpPr/>
            <p:nvPr/>
          </p:nvSpPr>
          <p:spPr>
            <a:xfrm>
              <a:off x="1728945" y="930092"/>
              <a:ext cx="987230" cy="27395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6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238" name="Google Shape;1157;p217"/>
            <p:cNvSpPr/>
            <p:nvPr/>
          </p:nvSpPr>
          <p:spPr>
            <a:xfrm>
              <a:off x="1716725" y="930092"/>
              <a:ext cx="364499" cy="84024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6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239" name="Google Shape;1158;p217"/>
            <p:cNvSpPr/>
            <p:nvPr/>
          </p:nvSpPr>
          <p:spPr>
            <a:xfrm>
              <a:off x="847796" y="1529675"/>
              <a:ext cx="281069" cy="34347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6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240" name="Google Shape;1159;p217"/>
            <p:cNvSpPr/>
            <p:nvPr/>
          </p:nvSpPr>
          <p:spPr>
            <a:xfrm flipH="1" flipV="1">
              <a:off x="1738078" y="2521518"/>
              <a:ext cx="289682" cy="40325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6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241" name="Google Shape;1160;p217"/>
            <p:cNvSpPr/>
            <p:nvPr/>
          </p:nvSpPr>
          <p:spPr>
            <a:xfrm flipH="1">
              <a:off x="2988059" y="1816295"/>
              <a:ext cx="160114" cy="70522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6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242" name="Google Shape;1161;p217"/>
            <p:cNvSpPr/>
            <p:nvPr/>
          </p:nvSpPr>
          <p:spPr>
            <a:xfrm flipH="1" flipV="1">
              <a:off x="4923392" y="1626679"/>
              <a:ext cx="114426" cy="144403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6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243" name="Google Shape;1162;p217"/>
            <p:cNvSpPr/>
            <p:nvPr/>
          </p:nvSpPr>
          <p:spPr>
            <a:xfrm flipH="1" flipV="1">
              <a:off x="4041833" y="2500620"/>
              <a:ext cx="999786" cy="57009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6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244" name="Google Shape;1163;p217"/>
            <p:cNvSpPr/>
            <p:nvPr/>
          </p:nvSpPr>
          <p:spPr>
            <a:xfrm flipH="1">
              <a:off x="5418455" y="1141701"/>
              <a:ext cx="245506" cy="45105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6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245" name="Google Shape;1164;p217"/>
            <p:cNvSpPr/>
            <p:nvPr/>
          </p:nvSpPr>
          <p:spPr>
            <a:xfrm flipH="1" flipV="1">
              <a:off x="5187548" y="1794547"/>
              <a:ext cx="335020" cy="38232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6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246" name="Google Shape;1165;p217"/>
            <p:cNvSpPr txBox="1"/>
            <p:nvPr/>
          </p:nvSpPr>
          <p:spPr>
            <a:xfrm>
              <a:off x="2335152" y="0"/>
              <a:ext cx="1723164" cy="3106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8574" tIns="68574" rIns="68574" bIns="68574" numCol="1" anchor="t">
              <a:spAutoFit/>
            </a:bodyPr>
            <a:lstStyle>
              <a:lvl1pPr algn="ctr" defTabSz="412090">
                <a:defRPr sz="12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26.4 cm Aperture</a:t>
              </a:r>
            </a:p>
          </p:txBody>
        </p:sp>
        <p:sp>
          <p:nvSpPr>
            <p:cNvPr id="247" name="Google Shape;1166;p217"/>
            <p:cNvSpPr/>
            <p:nvPr/>
          </p:nvSpPr>
          <p:spPr>
            <a:xfrm>
              <a:off x="2909030" y="299853"/>
              <a:ext cx="173488" cy="49663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6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248" name="Google Shape;1167;p217"/>
            <p:cNvSpPr txBox="1"/>
            <p:nvPr/>
          </p:nvSpPr>
          <p:spPr>
            <a:xfrm>
              <a:off x="4083417" y="290616"/>
              <a:ext cx="1431494" cy="3106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8574" tIns="68574" rIns="68574" bIns="68574" numCol="1" anchor="t">
              <a:spAutoFit/>
            </a:bodyPr>
            <a:lstStyle>
              <a:lvl1pPr algn="ctr" defTabSz="412090">
                <a:defRPr sz="12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55 cm Aperture</a:t>
              </a:r>
            </a:p>
          </p:txBody>
        </p:sp>
        <p:sp>
          <p:nvSpPr>
            <p:cNvPr id="249" name="Google Shape;1168;p217"/>
            <p:cNvSpPr/>
            <p:nvPr/>
          </p:nvSpPr>
          <p:spPr>
            <a:xfrm>
              <a:off x="2380981" y="3130078"/>
              <a:ext cx="627049" cy="2363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6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250" name="Google Shape;1169;p217"/>
            <p:cNvSpPr/>
            <p:nvPr/>
          </p:nvSpPr>
          <p:spPr>
            <a:xfrm>
              <a:off x="4836095" y="629159"/>
              <a:ext cx="120220" cy="37739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6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251" name="Google Shape;1151;p217"/>
            <p:cNvSpPr txBox="1"/>
            <p:nvPr/>
          </p:nvSpPr>
          <p:spPr>
            <a:xfrm>
              <a:off x="3919324" y="3510923"/>
              <a:ext cx="881560" cy="6662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8574" tIns="68574" rIns="68574" bIns="68574" numCol="1" anchor="t">
              <a:spAutoFit/>
            </a:bodyPr>
            <a:lstStyle/>
            <a:p>
              <a:pPr algn="ctr" defTabSz="412090">
                <a:defRPr sz="12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Alumina Thermal</a:t>
              </a:r>
              <a:endParaRPr>
                <a:latin typeface="Helvetica Neue UltraLight"/>
                <a:ea typeface="Helvetica Neue UltraLight"/>
                <a:cs typeface="Helvetica Neue UltraLight"/>
                <a:sym typeface="Helvetica Neue UltraLight"/>
              </a:endParaRPr>
            </a:p>
            <a:p>
              <a:pPr algn="ctr" defTabSz="412090">
                <a:defRPr sz="12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Filter</a:t>
              </a:r>
            </a:p>
          </p:txBody>
        </p:sp>
        <p:sp>
          <p:nvSpPr>
            <p:cNvPr id="252" name="Google Shape;1162;p217"/>
            <p:cNvSpPr/>
            <p:nvPr/>
          </p:nvSpPr>
          <p:spPr>
            <a:xfrm flipH="1" flipV="1">
              <a:off x="4143588" y="2707766"/>
              <a:ext cx="149109" cy="84462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12090">
                <a:defRPr sz="2600">
                  <a:solidFill>
                    <a:srgbClr val="424242"/>
                  </a:solidFill>
                </a:defRPr>
              </a:pPr>
            </a:p>
          </p:txBody>
        </p:sp>
        <p:sp>
          <p:nvSpPr>
            <p:cNvPr id="253" name="TextBox 73"/>
            <p:cNvSpPr txBox="1"/>
            <p:nvPr/>
          </p:nvSpPr>
          <p:spPr>
            <a:xfrm rot="2743385">
              <a:off x="226162" y="2429640"/>
              <a:ext cx="1342505" cy="1016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algn="ctr" defTabSz="825500">
                <a:defRPr sz="2000">
                  <a:solidFill>
                    <a:srgbClr val="0070C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BICEP2</a:t>
              </a:r>
            </a:p>
            <a:p>
              <a:pPr algn="ctr" defTabSz="825500">
                <a:defRPr sz="2000">
                  <a:solidFill>
                    <a:srgbClr val="0070C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Keck Array</a:t>
              </a:r>
              <a:endParaRPr>
                <a:solidFill>
                  <a:srgbClr val="000000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endParaRPr>
            </a:p>
            <a:p>
              <a:pPr algn="ctr" defTabSz="825500">
                <a:defRPr sz="2000">
                  <a:solidFill>
                    <a:srgbClr val="0070C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Receiver</a:t>
              </a:r>
            </a:p>
          </p:txBody>
        </p:sp>
        <p:sp>
          <p:nvSpPr>
            <p:cNvPr id="254" name="TextBox 74"/>
            <p:cNvSpPr txBox="1"/>
            <p:nvPr/>
          </p:nvSpPr>
          <p:spPr>
            <a:xfrm rot="2743385">
              <a:off x="1473034" y="3775102"/>
              <a:ext cx="1535610" cy="1016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algn="ctr" defTabSz="825500">
                <a:defRPr sz="2000">
                  <a:solidFill>
                    <a:srgbClr val="0070C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BICEP3 </a:t>
              </a:r>
            </a:p>
            <a:p>
              <a:pPr algn="ctr" defTabSz="825500">
                <a:defRPr sz="2000">
                  <a:solidFill>
                    <a:srgbClr val="0070C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BICEP Array</a:t>
              </a:r>
              <a:endParaRPr>
                <a:solidFill>
                  <a:srgbClr val="000000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endParaRPr>
            </a:p>
            <a:p>
              <a:pPr algn="ctr" defTabSz="825500">
                <a:defRPr sz="2000">
                  <a:solidFill>
                    <a:srgbClr val="0070C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Receiver</a:t>
              </a:r>
            </a:p>
          </p:txBody>
        </p:sp>
      </p:grpSp>
      <p:sp>
        <p:nvSpPr>
          <p:cNvPr id="256" name="TextBox 77"/>
          <p:cNvSpPr txBox="1"/>
          <p:nvPr/>
        </p:nvSpPr>
        <p:spPr>
          <a:xfrm>
            <a:off x="6928468" y="3718771"/>
            <a:ext cx="115919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 defTabSz="825500">
              <a:defRPr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Elevation</a:t>
            </a:r>
          </a:p>
        </p:txBody>
      </p:sp>
      <p:sp>
        <p:nvSpPr>
          <p:cNvPr id="257" name="TextBox 78"/>
          <p:cNvSpPr txBox="1"/>
          <p:nvPr/>
        </p:nvSpPr>
        <p:spPr>
          <a:xfrm>
            <a:off x="7230746" y="2873059"/>
            <a:ext cx="118735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 defTabSz="825500">
              <a:defRPr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Boresight</a:t>
            </a:r>
          </a:p>
        </p:txBody>
      </p:sp>
      <p:sp>
        <p:nvSpPr>
          <p:cNvPr id="258" name="TextBox 79"/>
          <p:cNvSpPr txBox="1"/>
          <p:nvPr/>
        </p:nvSpPr>
        <p:spPr>
          <a:xfrm>
            <a:off x="9967719" y="4420796"/>
            <a:ext cx="1031826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 defTabSz="825500">
              <a:defRPr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Azimuth</a:t>
            </a:r>
          </a:p>
        </p:txBody>
      </p:sp>
      <p:sp>
        <p:nvSpPr>
          <p:cNvPr id="259" name="Arc 83"/>
          <p:cNvSpPr/>
          <p:nvPr/>
        </p:nvSpPr>
        <p:spPr>
          <a:xfrm rot="14148126">
            <a:off x="7840881" y="4159869"/>
            <a:ext cx="361756" cy="408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0235" y="0"/>
                  <a:pt x="19150" y="8915"/>
                  <a:pt x="21600" y="21600"/>
                </a:cubicBezTo>
              </a:path>
            </a:pathLst>
          </a:custGeom>
          <a:ln w="254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/>
          <a:lstStyle/>
          <a:p>
            <a:pPr>
              <a:defRPr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pPr>
          </a:p>
        </p:txBody>
      </p:sp>
      <p:sp>
        <p:nvSpPr>
          <p:cNvPr id="260" name="Arc 84"/>
          <p:cNvSpPr/>
          <p:nvPr/>
        </p:nvSpPr>
        <p:spPr>
          <a:xfrm rot="3085723">
            <a:off x="9590498" y="3764014"/>
            <a:ext cx="640860" cy="724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0235" y="0"/>
                  <a:pt x="19150" y="8915"/>
                  <a:pt x="21600" y="21600"/>
                </a:cubicBezTo>
              </a:path>
            </a:pathLst>
          </a:custGeom>
          <a:ln w="254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/>
          <a:lstStyle/>
          <a:p>
            <a:pPr>
              <a:defRPr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pPr>
          </a:p>
        </p:txBody>
      </p:sp>
      <p:sp>
        <p:nvSpPr>
          <p:cNvPr id="261" name="Arc 85"/>
          <p:cNvSpPr/>
          <p:nvPr/>
        </p:nvSpPr>
        <p:spPr>
          <a:xfrm rot="16200000">
            <a:off x="7996288" y="3299523"/>
            <a:ext cx="988320" cy="506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536" fill="norm" stroke="1" extrusionOk="0">
                <a:moveTo>
                  <a:pt x="0" y="19536"/>
                </a:moveTo>
                <a:lnTo>
                  <a:pt x="0" y="19536"/>
                </a:lnTo>
                <a:cubicBezTo>
                  <a:pt x="1145" y="6489"/>
                  <a:pt x="6922" y="-2064"/>
                  <a:pt x="12904" y="433"/>
                </a:cubicBezTo>
                <a:cubicBezTo>
                  <a:pt x="17231" y="2239"/>
                  <a:pt x="20650" y="9488"/>
                  <a:pt x="21600" y="18870"/>
                </a:cubicBezTo>
              </a:path>
            </a:pathLst>
          </a:custGeom>
          <a:ln w="254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/>
          <a:lstStyle/>
          <a:p>
            <a:pPr>
              <a:defRPr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pPr>
          </a:p>
        </p:txBody>
      </p:sp>
      <p:sp>
        <p:nvSpPr>
          <p:cNvPr id="262" name="TextBox 91"/>
          <p:cNvSpPr txBox="1"/>
          <p:nvPr/>
        </p:nvSpPr>
        <p:spPr>
          <a:xfrm>
            <a:off x="558358" y="5570008"/>
            <a:ext cx="536864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342900" indent="-342900" defTabSz="825500">
              <a:buSzPct val="100000"/>
              <a:buFont typeface="Arial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Small aperture, large field of view</a:t>
            </a:r>
            <a:endParaRPr>
              <a:latin typeface="Helvetica Neue UltraLight"/>
              <a:ea typeface="Helvetica Neue UltraLight"/>
              <a:cs typeface="Helvetica Neue UltraLight"/>
              <a:sym typeface="Helvetica Neue UltraLight"/>
            </a:endParaRPr>
          </a:p>
          <a:p>
            <a:pPr marL="342900" indent="-342900" defTabSz="825500">
              <a:buSzPct val="100000"/>
              <a:buFont typeface="Arial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Refracting 4K optics with low sidelobes</a:t>
            </a:r>
            <a:endParaRPr>
              <a:latin typeface="Helvetica Neue UltraLight"/>
              <a:ea typeface="Helvetica Neue UltraLight"/>
              <a:cs typeface="Helvetica Neue UltraLight"/>
              <a:sym typeface="Helvetica Neue UltraLight"/>
            </a:endParaRPr>
          </a:p>
          <a:p>
            <a:pPr marL="342900" indent="-342900" defTabSz="825500">
              <a:buSzPct val="100000"/>
              <a:buFont typeface="Arial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55-cm design increases mapping speed by ~15x</a:t>
            </a:r>
          </a:p>
        </p:txBody>
      </p:sp>
      <p:sp>
        <p:nvSpPr>
          <p:cNvPr id="263" name="TextBox 92"/>
          <p:cNvSpPr txBox="1"/>
          <p:nvPr/>
        </p:nvSpPr>
        <p:spPr>
          <a:xfrm>
            <a:off x="7800440" y="1025374"/>
            <a:ext cx="31812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825500">
              <a:defRPr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BICEP Array Telescope Mount</a:t>
            </a:r>
          </a:p>
        </p:txBody>
      </p:sp>
      <p:sp>
        <p:nvSpPr>
          <p:cNvPr id="264" name="TextBox 93"/>
          <p:cNvSpPr txBox="1"/>
          <p:nvPr/>
        </p:nvSpPr>
        <p:spPr>
          <a:xfrm>
            <a:off x="6998419" y="5303308"/>
            <a:ext cx="4637969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342900" indent="-342900" defTabSz="825500">
              <a:buSzPct val="100000"/>
              <a:buFont typeface="Arial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Small aperture enables boresight rotation</a:t>
            </a:r>
            <a:endParaRPr>
              <a:latin typeface="Helvetica Neue UltraLight"/>
              <a:ea typeface="Helvetica Neue UltraLight"/>
              <a:cs typeface="Helvetica Neue UltraLight"/>
              <a:sym typeface="Helvetica Neue UltraLight"/>
            </a:endParaRPr>
          </a:p>
          <a:p>
            <a:pPr marL="342900" indent="-342900" defTabSz="825500">
              <a:buSzPct val="100000"/>
              <a:buFont typeface="Arial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Co-rotating absorbing forebaffle</a:t>
            </a:r>
          </a:p>
          <a:p>
            <a:pPr marL="342900" indent="-342900" defTabSz="825500">
              <a:buSzPct val="100000"/>
              <a:buFont typeface="Arial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Reflecting ground shield</a:t>
            </a:r>
          </a:p>
        </p:txBody>
      </p:sp>
      <p:sp>
        <p:nvSpPr>
          <p:cNvPr id="265" name="Rectangle 8"/>
          <p:cNvSpPr txBox="1"/>
          <p:nvPr>
            <p:ph type="sldNum" sz="quarter" idx="2"/>
          </p:nvPr>
        </p:nvSpPr>
        <p:spPr>
          <a:xfrm>
            <a:off x="11729582" y="6457189"/>
            <a:ext cx="18889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it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71105">
              <a:spcBef>
                <a:spcPts val="700"/>
              </a:spcBef>
              <a:defRPr sz="3168"/>
            </a:lvl1pPr>
          </a:lstStyle>
          <a:p>
            <a:pPr/>
            <a:r>
              <a:t>BICEP: Mapping the polarization of the CMB since 2010</a:t>
            </a:r>
          </a:p>
        </p:txBody>
      </p:sp>
      <p:pic>
        <p:nvPicPr>
          <p:cNvPr id="268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rcRect l="0" t="5734" r="0" b="0"/>
          <a:stretch>
            <a:fillRect/>
          </a:stretch>
        </p:blipFill>
        <p:spPr>
          <a:xfrm>
            <a:off x="1806894" y="914564"/>
            <a:ext cx="7965650" cy="5474012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Rectangle 8"/>
          <p:cNvSpPr txBox="1"/>
          <p:nvPr>
            <p:ph type="sldNum" sz="quarter" idx="2"/>
          </p:nvPr>
        </p:nvSpPr>
        <p:spPr>
          <a:xfrm>
            <a:off x="11729582" y="6457189"/>
            <a:ext cx="18889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49456" y="1015348"/>
            <a:ext cx="6351693" cy="5332287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TextBox 15"/>
          <p:cNvSpPr txBox="1"/>
          <p:nvPr/>
        </p:nvSpPr>
        <p:spPr>
          <a:xfrm>
            <a:off x="202883" y="1474619"/>
            <a:ext cx="2776096" cy="4101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12090">
              <a:spcBef>
                <a:spcPts val="1200"/>
              </a:spcBef>
            </a:pPr>
            <a:r>
              <a:t>BICEP3 95 GHz               </a:t>
            </a:r>
            <a:r>
              <a:rPr b="1"/>
              <a:t>9-year temperature and polarization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412090">
              <a:spcBef>
                <a:spcPts val="1200"/>
              </a:spcBef>
            </a:pPr>
          </a:p>
          <a:p>
            <a:pPr defTabSz="412090">
              <a:spcBef>
                <a:spcPts val="1200"/>
              </a:spcBef>
            </a:pPr>
            <a:r>
              <a:t>Note change in color scale</a:t>
            </a:r>
            <a:endParaRPr>
              <a:latin typeface="Helvetica Neue UltraLight"/>
              <a:ea typeface="Helvetica Neue UltraLight"/>
              <a:cs typeface="Helvetica Neue UltraLight"/>
              <a:sym typeface="Helvetica Neue UltraLight"/>
            </a:endParaRPr>
          </a:p>
          <a:p>
            <a:pPr defTabSz="412090">
              <a:spcBef>
                <a:spcPts val="1200"/>
              </a:spcBef>
              <a:defRPr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pPr>
            <a:br/>
            <a:r>
              <a:rPr>
                <a:latin typeface="+mj-lt"/>
                <a:ea typeface="+mj-ea"/>
                <a:cs typeface="+mj-cs"/>
                <a:sym typeface="Arial"/>
              </a:rPr>
              <a:t>Effective polarized depth</a:t>
            </a:r>
            <a:br>
              <a:rPr>
                <a:latin typeface="+mj-lt"/>
                <a:ea typeface="+mj-ea"/>
                <a:cs typeface="+mj-cs"/>
                <a:sym typeface="Arial"/>
              </a:rPr>
            </a:br>
            <a:r>
              <a:rPr b="1">
                <a:latin typeface="+mj-lt"/>
                <a:ea typeface="+mj-ea"/>
                <a:cs typeface="+mj-cs"/>
                <a:sym typeface="Arial"/>
              </a:rPr>
              <a:t>1.65 𝜇K-arcmin</a:t>
            </a:r>
          </a:p>
          <a:p>
            <a:pPr defTabSz="412090">
              <a:spcBef>
                <a:spcPts val="1200"/>
              </a:spcBef>
            </a:pPr>
          </a:p>
          <a:p>
            <a:pPr defTabSz="412090">
              <a:spcBef>
                <a:spcPts val="1200"/>
              </a:spcBef>
            </a:pPr>
            <a:r>
              <a:t>→ Deepest maps of CMB polarization made to date</a:t>
            </a:r>
          </a:p>
        </p:txBody>
      </p:sp>
      <p:sp>
        <p:nvSpPr>
          <p:cNvPr id="273" name="TextBox 13"/>
          <p:cNvSpPr txBox="1"/>
          <p:nvPr/>
        </p:nvSpPr>
        <p:spPr>
          <a:xfrm>
            <a:off x="7194717" y="6286636"/>
            <a:ext cx="1861171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 defTabSz="825500">
              <a:defRPr sz="9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*B maps prior to matrix purification</a:t>
            </a:r>
          </a:p>
        </p:txBody>
      </p:sp>
      <p:sp>
        <p:nvSpPr>
          <p:cNvPr id="274" name="Tit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71105">
              <a:spcBef>
                <a:spcPts val="700"/>
              </a:spcBef>
              <a:defRPr sz="3168"/>
            </a:lvl1pPr>
          </a:lstStyle>
          <a:p>
            <a:pPr/>
            <a:r>
              <a:t>Data through 2024:  BK24 Maps</a:t>
            </a:r>
          </a:p>
        </p:txBody>
      </p:sp>
      <p:sp>
        <p:nvSpPr>
          <p:cNvPr id="275" name="Rectangle 8"/>
          <p:cNvSpPr txBox="1"/>
          <p:nvPr>
            <p:ph type="sldNum" sz="quarter" idx="2"/>
          </p:nvPr>
        </p:nvSpPr>
        <p:spPr>
          <a:xfrm>
            <a:off x="11729582" y="6457189"/>
            <a:ext cx="18889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53000" y="1016000"/>
            <a:ext cx="6350000" cy="5330865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TextBox 15"/>
          <p:cNvSpPr txBox="1"/>
          <p:nvPr/>
        </p:nvSpPr>
        <p:spPr>
          <a:xfrm>
            <a:off x="202882" y="1474619"/>
            <a:ext cx="2793049" cy="2941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12090">
              <a:spcBef>
                <a:spcPts val="1200"/>
              </a:spcBef>
            </a:pPr>
            <a:r>
              <a:t>BICEP Array 150 GHz     2-year temperature and polarization</a:t>
            </a:r>
            <a:endParaRPr>
              <a:latin typeface="Helvetica Neue UltraLight"/>
              <a:ea typeface="Helvetica Neue UltraLight"/>
              <a:cs typeface="Helvetica Neue UltraLight"/>
              <a:sym typeface="Helvetica Neue UltraLight"/>
            </a:endParaRPr>
          </a:p>
          <a:p>
            <a:pPr defTabSz="412090">
              <a:spcBef>
                <a:spcPts val="1200"/>
              </a:spcBef>
            </a:pPr>
          </a:p>
          <a:p>
            <a:pPr defTabSz="412090">
              <a:spcBef>
                <a:spcPts val="1200"/>
              </a:spcBef>
            </a:pPr>
          </a:p>
          <a:p>
            <a:pPr defTabSz="412090">
              <a:spcBef>
                <a:spcPts val="1200"/>
              </a:spcBef>
            </a:pPr>
            <a:r>
              <a:t>→ Overlaps existing deep 150 GHz maps from BICEP2 &amp; Keck Array in a smaller survey area</a:t>
            </a:r>
          </a:p>
        </p:txBody>
      </p:sp>
      <p:sp>
        <p:nvSpPr>
          <p:cNvPr id="279" name="Tit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71105">
              <a:spcBef>
                <a:spcPts val="700"/>
              </a:spcBef>
              <a:defRPr sz="3168"/>
            </a:lvl1pPr>
          </a:lstStyle>
          <a:p>
            <a:pPr/>
            <a:r>
              <a:t>Data through 2024:  BK24 Maps</a:t>
            </a:r>
          </a:p>
        </p:txBody>
      </p:sp>
      <p:sp>
        <p:nvSpPr>
          <p:cNvPr id="280" name="Rectangle 8"/>
          <p:cNvSpPr txBox="1"/>
          <p:nvPr>
            <p:ph type="sldNum" sz="quarter" idx="2"/>
          </p:nvPr>
        </p:nvSpPr>
        <p:spPr>
          <a:xfrm>
            <a:off x="11729582" y="6457189"/>
            <a:ext cx="18889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81" name="TextBox 13"/>
          <p:cNvSpPr txBox="1"/>
          <p:nvPr/>
        </p:nvSpPr>
        <p:spPr>
          <a:xfrm>
            <a:off x="7194717" y="6286636"/>
            <a:ext cx="1861171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 defTabSz="825500">
              <a:defRPr sz="9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*B maps prior to matrix purification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8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CDR">
  <a:themeElements>
    <a:clrScheme name="CDR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7030A0"/>
      </a:accent1>
      <a:accent2>
        <a:srgbClr val="5FACE3"/>
      </a:accent2>
      <a:accent3>
        <a:srgbClr val="034A90"/>
      </a:accent3>
      <a:accent4>
        <a:srgbClr val="D8D8D8"/>
      </a:accent4>
      <a:accent5>
        <a:srgbClr val="15537E"/>
      </a:accent5>
      <a:accent6>
        <a:srgbClr val="ADB9CA"/>
      </a:accent6>
      <a:hlink>
        <a:srgbClr val="0000FF"/>
      </a:hlink>
      <a:folHlink>
        <a:srgbClr val="FF00FF"/>
      </a:folHlink>
    </a:clrScheme>
    <a:fontScheme name="CDR">
      <a:majorFont>
        <a:latin typeface="Arial"/>
        <a:ea typeface="Arial"/>
        <a:cs typeface="Arial"/>
      </a:majorFont>
      <a:minorFont>
        <a:latin typeface="Palatino"/>
        <a:ea typeface="Palatino"/>
        <a:cs typeface="Palatino"/>
      </a:minorFont>
    </a:fontScheme>
    <a:fmtScheme name="CD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757070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DR">
  <a:themeElements>
    <a:clrScheme name="CDR">
      <a:dk1>
        <a:srgbClr val="757070"/>
      </a:dk1>
      <a:lt1>
        <a:srgbClr val="057575"/>
      </a:lt1>
      <a:dk2>
        <a:srgbClr val="A7A7A7"/>
      </a:dk2>
      <a:lt2>
        <a:srgbClr val="535353"/>
      </a:lt2>
      <a:accent1>
        <a:srgbClr val="7030A0"/>
      </a:accent1>
      <a:accent2>
        <a:srgbClr val="5FACE3"/>
      </a:accent2>
      <a:accent3>
        <a:srgbClr val="034A90"/>
      </a:accent3>
      <a:accent4>
        <a:srgbClr val="D8D8D8"/>
      </a:accent4>
      <a:accent5>
        <a:srgbClr val="15537E"/>
      </a:accent5>
      <a:accent6>
        <a:srgbClr val="ADB9CA"/>
      </a:accent6>
      <a:hlink>
        <a:srgbClr val="0000FF"/>
      </a:hlink>
      <a:folHlink>
        <a:srgbClr val="FF00FF"/>
      </a:folHlink>
    </a:clrScheme>
    <a:fontScheme name="CDR">
      <a:majorFont>
        <a:latin typeface="Arial"/>
        <a:ea typeface="Arial"/>
        <a:cs typeface="Arial"/>
      </a:majorFont>
      <a:minorFont>
        <a:latin typeface="Palatino"/>
        <a:ea typeface="Palatino"/>
        <a:cs typeface="Palatino"/>
      </a:minorFont>
    </a:fontScheme>
    <a:fmtScheme name="CD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757070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