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  <p:sldMasterId id="2147483756" r:id="rId2"/>
  </p:sldMasterIdLst>
  <p:notesMasterIdLst>
    <p:notesMasterId r:id="rId32"/>
  </p:notesMasterIdLst>
  <p:sldIdLst>
    <p:sldId id="256" r:id="rId3"/>
    <p:sldId id="273" r:id="rId4"/>
    <p:sldId id="263" r:id="rId5"/>
    <p:sldId id="268" r:id="rId6"/>
    <p:sldId id="271" r:id="rId7"/>
    <p:sldId id="269" r:id="rId8"/>
    <p:sldId id="267" r:id="rId9"/>
    <p:sldId id="275" r:id="rId10"/>
    <p:sldId id="274" r:id="rId11"/>
    <p:sldId id="262" r:id="rId12"/>
    <p:sldId id="260" r:id="rId13"/>
    <p:sldId id="270" r:id="rId14"/>
    <p:sldId id="277" r:id="rId15"/>
    <p:sldId id="278" r:id="rId16"/>
    <p:sldId id="279" r:id="rId17"/>
    <p:sldId id="280" r:id="rId18"/>
    <p:sldId id="281" r:id="rId19"/>
    <p:sldId id="264" r:id="rId20"/>
    <p:sldId id="259" r:id="rId21"/>
    <p:sldId id="286" r:id="rId22"/>
    <p:sldId id="287" r:id="rId23"/>
    <p:sldId id="284" r:id="rId24"/>
    <p:sldId id="283" r:id="rId25"/>
    <p:sldId id="282" r:id="rId26"/>
    <p:sldId id="285" r:id="rId27"/>
    <p:sldId id="288" r:id="rId28"/>
    <p:sldId id="265" r:id="rId29"/>
    <p:sldId id="266" r:id="rId30"/>
    <p:sldId id="257" r:id="rId31"/>
  </p:sldIdLst>
  <p:sldSz cx="12192000" cy="6858000"/>
  <p:notesSz cx="9144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3"/>
    <p:restoredTop sz="94694"/>
  </p:normalViewPr>
  <p:slideViewPr>
    <p:cSldViewPr snapToGrid="0">
      <p:cViewPr varScale="1">
        <p:scale>
          <a:sx n="70" d="100"/>
          <a:sy n="70" d="100"/>
        </p:scale>
        <p:origin x="4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6F41F-D71C-EA40-8AE4-88F73BD82BB1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2D996-B3FA-A445-8735-DB2D722398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718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D996-B3FA-A445-8735-DB2D722398FD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155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D996-B3FA-A445-8735-DB2D722398FD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2850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D996-B3FA-A445-8735-DB2D722398FD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7983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D996-B3FA-A445-8735-DB2D722398FD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7995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D996-B3FA-A445-8735-DB2D722398FD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4117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42CC3-DB87-03D7-590F-6F0EBE3DE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044B675-429C-0EDE-9C2E-2EFC7F5465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E233A66-68C4-F3E2-3146-95F87F961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C66CD0F-3373-4117-870C-196E0F4041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D996-B3FA-A445-8735-DB2D722398FD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9025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19D13-373A-192D-BC56-654EA5D40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F20692A-D9D6-9509-04E1-D1B5A69AC9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AF97583-A745-482C-EEF9-467BF34E6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186871-4931-9C52-87A5-EBEE8DFE9A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D996-B3FA-A445-8735-DB2D722398FD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6489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A16AE-9F52-EC77-17EB-7D41AF8D0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0C7BCA4-007B-5885-5551-1748AD1D73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345FD1D-6115-5B2D-C961-95C370EF3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BF99C9D-97E2-EDF4-F2F8-650116E154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D996-B3FA-A445-8735-DB2D722398FD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0229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8081B-40B9-88A2-74DC-C91A2A808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5809154-77B6-4959-D479-A3BD7807F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DF99AA7-D39B-9BB1-C24D-FD0BEFE100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DE9C56-70C7-A4F9-65FC-418657C75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D996-B3FA-A445-8735-DB2D722398FD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143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9E815-B56A-AD0A-A841-3C0CD18FB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A3AF2A9-7481-B4E1-0FDC-D419D88B67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F9B6BC4-82D7-171D-5BA2-B5CC64977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B1D5F8-6E3E-DD47-8F97-99FD5110F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D996-B3FA-A445-8735-DB2D722398FD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401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4C137-88A9-EA50-05B5-F635BB33A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6F17DBD-522D-528A-C6F0-0A61D4B4DA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410DD77-785E-9A3C-361C-9E16AE69C4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0A72C38-ADEC-F965-C3AE-39844949C4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D996-B3FA-A445-8735-DB2D722398FD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8011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910BE-6E97-EB2E-5D2C-26AD863F7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E0E2958-9417-D59D-BA45-73C543329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B14361D-9D6F-B2FA-4ECE-9188045AED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326992-5CC3-6024-B900-A4403BE86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D996-B3FA-A445-8735-DB2D722398FD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8785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C3C4-374C-2244-9260-63E04830BB3B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6D985-D7C7-6A46-9FC4-9813E56D34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843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C3C4-374C-2244-9260-63E04830BB3B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6D985-D7C7-6A46-9FC4-9813E56D34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940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C3C4-374C-2244-9260-63E04830BB3B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6D985-D7C7-6A46-9FC4-9813E56D34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3479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16/09/2025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0125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16/09/2025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5656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16/09/2025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3343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16/09/2025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36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16/09/2025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4240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16/09/2025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6357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16/09/2025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7847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16/09/2025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9681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C3C4-374C-2244-9260-63E04830BB3B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6D985-D7C7-6A46-9FC4-9813E56D34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1179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16/09/2025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8804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16/09/2025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5759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B7F0-4BFF-4E8F-8FFC-008282355A45}" type="datetimeFigureOut">
              <a:rPr lang="en-AU" smtClean="0"/>
              <a:t>16/09/2025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0096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C3C4-374C-2244-9260-63E04830BB3B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6D985-D7C7-6A46-9FC4-9813E56D34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873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C3C4-374C-2244-9260-63E04830BB3B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6D985-D7C7-6A46-9FC4-9813E56D34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873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C3C4-374C-2244-9260-63E04830BB3B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6D985-D7C7-6A46-9FC4-9813E56D34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6417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C3C4-374C-2244-9260-63E04830BB3B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6D985-D7C7-6A46-9FC4-9813E56D34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39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C3C4-374C-2244-9260-63E04830BB3B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6D985-D7C7-6A46-9FC4-9813E56D34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0669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C3C4-374C-2244-9260-63E04830BB3B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6D985-D7C7-6A46-9FC4-9813E56D34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368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C3C4-374C-2244-9260-63E04830BB3B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6D985-D7C7-6A46-9FC4-9813E56D34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762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E4C3C4-374C-2244-9260-63E04830BB3B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16D985-D7C7-6A46-9FC4-9813E56D34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56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FB7F0-4BFF-4E8F-8FFC-008282355A45}" type="datetimeFigureOut">
              <a:rPr lang="en-AU" smtClean="0"/>
              <a:t>16/09/2025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87B71-8F73-4CDF-B066-93D0948BC0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189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Un campo de nieve&#10;&#10;Descripción generada automáticamente">
            <a:extLst>
              <a:ext uri="{FF2B5EF4-FFF2-40B4-BE49-F238E27FC236}">
                <a16:creationId xmlns:a16="http://schemas.microsoft.com/office/drawing/2014/main" id="{94162C61-320E-492A-5D9B-ADEBA37BE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8" y="26793"/>
            <a:ext cx="12096749" cy="6831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289C567-F181-75B7-0829-BCB5207F1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226" y="1874919"/>
            <a:ext cx="9907599" cy="23689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AU" b="1" i="0" u="none" strike="noStrike" noProof="0" dirty="0">
                <a:solidFill>
                  <a:srgbClr val="FF6E2A"/>
                </a:solidFill>
                <a:effectLst/>
                <a:latin typeface="Helvetica" pitchFamily="2" charset="0"/>
              </a:rPr>
              <a:t>ASTEP to Cryoscope: Expanding Antarctic astronomy at Dome-C with a Wide Field Infrared Telescope</a:t>
            </a:r>
            <a:endParaRPr lang="en-AU" b="1" noProof="0" dirty="0">
              <a:solidFill>
                <a:srgbClr val="FF6E2A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08AAE2-B831-69E9-F13C-B655FE2FE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225" y="4243866"/>
            <a:ext cx="10034903" cy="1642826"/>
          </a:xfrm>
        </p:spPr>
        <p:txBody>
          <a:bodyPr>
            <a:normAutofit fontScale="85000" lnSpcReduction="10000"/>
          </a:bodyPr>
          <a:lstStyle/>
          <a:p>
            <a:br>
              <a:rPr lang="en-AU" noProof="0" dirty="0"/>
            </a:br>
            <a:r>
              <a:rPr lang="en-AU" b="1" noProof="0" dirty="0">
                <a:latin typeface="Arial" panose="020B0604020202020204" pitchFamily="34" charset="0"/>
              </a:rPr>
              <a:t>Tony D. Travouillon </a:t>
            </a:r>
            <a:r>
              <a:rPr lang="en-AU" noProof="0" dirty="0">
                <a:effectLst/>
                <a:latin typeface="Arial" panose="020B0604020202020204" pitchFamily="34" charset="0"/>
              </a:rPr>
              <a:t>Antonio de Ugarte Postigo, Tristan Guillot, </a:t>
            </a:r>
            <a:r>
              <a:rPr lang="en-AU" b="1" noProof="0" dirty="0">
                <a:effectLst/>
                <a:latin typeface="Arial" panose="020B0604020202020204" pitchFamily="34" charset="0"/>
              </a:rPr>
              <a:t>Mansi M. Kasliwal</a:t>
            </a:r>
            <a:r>
              <a:rPr lang="en-AU" noProof="0" dirty="0">
                <a:effectLst/>
                <a:latin typeface="Arial" panose="020B0604020202020204" pitchFamily="34" charset="0"/>
              </a:rPr>
              <a:t>, </a:t>
            </a:r>
            <a:r>
              <a:rPr lang="en-AU" b="1" noProof="0" dirty="0">
                <a:effectLst/>
                <a:latin typeface="Arial" panose="020B0604020202020204" pitchFamily="34" charset="0"/>
              </a:rPr>
              <a:t>Roger M. Smith</a:t>
            </a:r>
            <a:r>
              <a:rPr lang="en-AU" noProof="0" dirty="0">
                <a:effectLst/>
                <a:latin typeface="Arial" panose="020B0604020202020204" pitchFamily="34" charset="0"/>
              </a:rPr>
              <a:t>, Lyu Abe, Karim Agabi, Sarah Antier, Michael C. B. Ashley, </a:t>
            </a:r>
            <a:br>
              <a:rPr lang="en-AU" noProof="0" dirty="0">
                <a:effectLst/>
                <a:latin typeface="Arial" panose="020B0604020202020204" pitchFamily="34" charset="0"/>
              </a:rPr>
            </a:br>
            <a:r>
              <a:rPr lang="en-AU" noProof="0" dirty="0">
                <a:effectLst/>
                <a:latin typeface="Arial" panose="020B0604020202020204" pitchFamily="34" charset="0"/>
              </a:rPr>
              <a:t>Philippe Bendjoya, Benoit Carry, Luca Casagrande, Ilaria Caiazzo, Cenko Brad, </a:t>
            </a:r>
            <a:br>
              <a:rPr lang="en-AU" noProof="0" dirty="0">
                <a:effectLst/>
                <a:latin typeface="Arial" panose="020B0604020202020204" pitchFamily="34" charset="0"/>
              </a:rPr>
            </a:br>
            <a:r>
              <a:rPr lang="en-AU" noProof="0" dirty="0">
                <a:effectLst/>
                <a:latin typeface="Arial" panose="020B0604020202020204" pitchFamily="34" charset="0"/>
              </a:rPr>
              <a:t>Matthew Graham, Timothee Greffe, Nicholas Earley, Jason Fucik, David Hale, Elena Pian, Olga Suarez, Amaury Triaud, Bob Weber, and Julien de Wit</a:t>
            </a:r>
            <a:endParaRPr lang="en-AU" noProof="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B36344F-5021-6933-5748-12C329FAE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87" y="112295"/>
            <a:ext cx="2354164" cy="19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4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EB877EBE-A215-0E16-D8A9-29A784C0B2C2}"/>
              </a:ext>
            </a:extLst>
          </p:cNvPr>
          <p:cNvGrpSpPr/>
          <p:nvPr/>
        </p:nvGrpSpPr>
        <p:grpSpPr>
          <a:xfrm>
            <a:off x="47625" y="13396"/>
            <a:ext cx="12096749" cy="6831207"/>
            <a:chOff x="-294410" y="0"/>
            <a:chExt cx="12191999" cy="7905037"/>
          </a:xfrm>
        </p:grpSpPr>
        <p:pic>
          <p:nvPicPr>
            <p:cNvPr id="8" name="Imagen 7" descr="Un campo de nieve&#10;&#10;Descripción generada automáticamente">
              <a:extLst>
                <a:ext uri="{FF2B5EF4-FFF2-40B4-BE49-F238E27FC236}">
                  <a16:creationId xmlns:a16="http://schemas.microsoft.com/office/drawing/2014/main" id="{A8DEEDDA-E3CD-9613-BE49-9ED9CD928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94410" y="0"/>
              <a:ext cx="12191999" cy="7905037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FB58592B-EE4C-3533-C62E-A39E4FEEABBF}"/>
                </a:ext>
              </a:extLst>
            </p:cNvPr>
            <p:cNvSpPr txBox="1"/>
            <p:nvPr/>
          </p:nvSpPr>
          <p:spPr>
            <a:xfrm>
              <a:off x="-1" y="6535857"/>
              <a:ext cx="3156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91" noProof="0" dirty="0">
                  <a:solidFill>
                    <a:schemeClr val="bg2">
                      <a:lumMod val="75000"/>
                    </a:schemeClr>
                  </a:solidFill>
                </a:rPr>
                <a:t>Stephen Hudson, Wikipedia</a:t>
              </a:r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882BC7-2EA3-9427-13CC-4C13F12E9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279" y="1561123"/>
            <a:ext cx="5216723" cy="5056619"/>
          </a:xfrm>
        </p:spPr>
        <p:txBody>
          <a:bodyPr/>
          <a:lstStyle/>
          <a:p>
            <a:r>
              <a:rPr lang="en-AU" noProof="0" dirty="0"/>
              <a:t>Beyond the OH emission</a:t>
            </a:r>
          </a:p>
          <a:p>
            <a:r>
              <a:rPr lang="en-AU" noProof="0" dirty="0"/>
              <a:t>At -40 to -80 C the thermal emission is beyond 2.5 𝜇m</a:t>
            </a:r>
          </a:p>
          <a:p>
            <a:r>
              <a:rPr lang="en-AU" i="1" noProof="0" dirty="0"/>
              <a:t>K-dark</a:t>
            </a:r>
            <a:r>
              <a:rPr lang="en-AU" noProof="0" dirty="0"/>
              <a:t>: 2-2.5 𝜇m</a:t>
            </a:r>
          </a:p>
          <a:p>
            <a:endParaRPr lang="en-AU" noProof="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8B5DDD6-8A28-1613-CC92-618F24576A06}"/>
              </a:ext>
            </a:extLst>
          </p:cNvPr>
          <p:cNvSpPr txBox="1">
            <a:spLocks/>
          </p:cNvSpPr>
          <p:nvPr/>
        </p:nvSpPr>
        <p:spPr>
          <a:xfrm>
            <a:off x="339734" y="0"/>
            <a:ext cx="12423224" cy="1315207"/>
          </a:xfrm>
          <a:prstGeom prst="rect">
            <a:avLst/>
          </a:prstGeom>
        </p:spPr>
        <p:txBody>
          <a:bodyPr vert="horz" lIns="90726" tIns="45363" rIns="90726" bIns="4536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366" b="1" noProof="0" dirty="0">
                <a:solidFill>
                  <a:srgbClr val="FF6E2A"/>
                </a:solidFill>
              </a:rPr>
              <a:t>Looking through Dome-C’s </a:t>
            </a:r>
            <a:r>
              <a:rPr lang="en-AU" sz="4366" b="1" i="1" noProof="0" dirty="0">
                <a:solidFill>
                  <a:srgbClr val="FF6E2A"/>
                </a:solidFill>
              </a:rPr>
              <a:t>K-dark</a:t>
            </a:r>
            <a:r>
              <a:rPr lang="en-AU" sz="4366" b="1" noProof="0" dirty="0">
                <a:solidFill>
                  <a:srgbClr val="FF6E2A"/>
                </a:solidFill>
              </a:rPr>
              <a:t> window</a:t>
            </a:r>
          </a:p>
        </p:txBody>
      </p:sp>
      <p:pic>
        <p:nvPicPr>
          <p:cNvPr id="5" name="Picture 56" descr="A graph of a graph showing the length of a wave&#10;&#10;Description automatically generated">
            <a:extLst>
              <a:ext uri="{FF2B5EF4-FFF2-40B4-BE49-F238E27FC236}">
                <a16:creationId xmlns:a16="http://schemas.microsoft.com/office/drawing/2014/main" id="{E9CF1CD8-7B29-1B43-3ED7-315301DBE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77" y="3429003"/>
            <a:ext cx="4731964" cy="3360301"/>
          </a:xfrm>
          <a:prstGeom prst="rect">
            <a:avLst/>
          </a:prstGeom>
        </p:spPr>
      </p:pic>
      <p:pic>
        <p:nvPicPr>
          <p:cNvPr id="6" name="Picture 68" descr="A graph of water absorption&#10;&#10;Description automatically generated">
            <a:extLst>
              <a:ext uri="{FF2B5EF4-FFF2-40B4-BE49-F238E27FC236}">
                <a16:creationId xmlns:a16="http://schemas.microsoft.com/office/drawing/2014/main" id="{D15E610B-33CA-D751-8A4E-41D43765F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618" y="1903952"/>
            <a:ext cx="5664960" cy="427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96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218D45-0469-182E-FD91-F134FFB2A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FBEA01-2BBC-C48B-5591-208A0531C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noProof="0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58D5929-4783-A313-4D68-BFB0BF6AF79F}"/>
              </a:ext>
            </a:extLst>
          </p:cNvPr>
          <p:cNvGrpSpPr/>
          <p:nvPr/>
        </p:nvGrpSpPr>
        <p:grpSpPr>
          <a:xfrm>
            <a:off x="47628" y="26793"/>
            <a:ext cx="12096749" cy="6831207"/>
            <a:chOff x="-294410" y="0"/>
            <a:chExt cx="12191999" cy="7905037"/>
          </a:xfrm>
        </p:grpSpPr>
        <p:pic>
          <p:nvPicPr>
            <p:cNvPr id="5" name="Imagen 4" descr="Un campo de nieve&#10;&#10;Descripción generada automáticamente">
              <a:extLst>
                <a:ext uri="{FF2B5EF4-FFF2-40B4-BE49-F238E27FC236}">
                  <a16:creationId xmlns:a16="http://schemas.microsoft.com/office/drawing/2014/main" id="{CC7DD840-355E-68E2-8A3C-C86A11895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94410" y="0"/>
              <a:ext cx="12191999" cy="7905037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67445DF-C378-DBF0-9D7F-B0375D9E8C91}"/>
                </a:ext>
              </a:extLst>
            </p:cNvPr>
            <p:cNvSpPr txBox="1"/>
            <p:nvPr/>
          </p:nvSpPr>
          <p:spPr>
            <a:xfrm>
              <a:off x="-1" y="6535857"/>
              <a:ext cx="3156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91" noProof="0" dirty="0">
                  <a:solidFill>
                    <a:schemeClr val="bg2">
                      <a:lumMod val="75000"/>
                    </a:schemeClr>
                  </a:solidFill>
                </a:rPr>
                <a:t>Stephen Hudson, Wikipedia</a:t>
              </a:r>
            </a:p>
          </p:txBody>
        </p:sp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9070DB49-BF55-8CED-4A9B-A9A8FD2A9FAA}"/>
              </a:ext>
            </a:extLst>
          </p:cNvPr>
          <p:cNvSpPr txBox="1">
            <a:spLocks/>
          </p:cNvSpPr>
          <p:nvPr/>
        </p:nvSpPr>
        <p:spPr>
          <a:xfrm>
            <a:off x="339737" y="200411"/>
            <a:ext cx="12423224" cy="1315207"/>
          </a:xfrm>
          <a:prstGeom prst="rect">
            <a:avLst/>
          </a:prstGeom>
        </p:spPr>
        <p:txBody>
          <a:bodyPr vert="horz" lIns="90726" tIns="45363" rIns="90726" bIns="4536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366" b="1" noProof="0" dirty="0">
                <a:solidFill>
                  <a:srgbClr val="FF6E2A"/>
                </a:solidFill>
              </a:rPr>
              <a:t>A decade of ASTEP at Concordia</a:t>
            </a:r>
            <a:br>
              <a:rPr lang="en-AU" sz="4366" b="1" noProof="0" dirty="0">
                <a:solidFill>
                  <a:srgbClr val="FF6E2A"/>
                </a:solidFill>
              </a:rPr>
            </a:br>
            <a:r>
              <a:rPr lang="en-AU" sz="4366" b="1" noProof="0" dirty="0">
                <a:solidFill>
                  <a:srgbClr val="FF6E2A"/>
                </a:solidFill>
              </a:rPr>
              <a:t>Antarctic Search for Terrestrial Exo-Planets</a:t>
            </a:r>
          </a:p>
        </p:txBody>
      </p:sp>
      <p:pic>
        <p:nvPicPr>
          <p:cNvPr id="3074" name="Picture 2" descr="Présentation">
            <a:extLst>
              <a:ext uri="{FF2B5EF4-FFF2-40B4-BE49-F238E27FC236}">
                <a16:creationId xmlns:a16="http://schemas.microsoft.com/office/drawing/2014/main" id="{38E575B7-E86D-7502-2864-3165071B9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6" r="-3058"/>
          <a:stretch/>
        </p:blipFill>
        <p:spPr bwMode="auto">
          <a:xfrm>
            <a:off x="6096000" y="1925881"/>
            <a:ext cx="6101738" cy="456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842E073C-398A-E51B-8843-735C3C2D3B96}"/>
              </a:ext>
            </a:extLst>
          </p:cNvPr>
          <p:cNvSpPr txBox="1">
            <a:spLocks/>
          </p:cNvSpPr>
          <p:nvPr/>
        </p:nvSpPr>
        <p:spPr>
          <a:xfrm>
            <a:off x="465075" y="2310701"/>
            <a:ext cx="5216723" cy="5056619"/>
          </a:xfrm>
          <a:prstGeom prst="rect">
            <a:avLst/>
          </a:prstGeom>
        </p:spPr>
        <p:txBody>
          <a:bodyPr vert="horz" lIns="90726" tIns="45363" rIns="90726" bIns="45363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778" noProof="0" dirty="0"/>
              <a:t>ASTEP project in Antarctica since 2008</a:t>
            </a:r>
          </a:p>
          <a:p>
            <a:r>
              <a:rPr lang="en-AU" sz="2778" noProof="0" dirty="0"/>
              <a:t>Aims at monitoring transiting exoplanets</a:t>
            </a:r>
          </a:p>
          <a:p>
            <a:r>
              <a:rPr lang="en-AU" sz="2778" noProof="0" dirty="0"/>
              <a:t>ASTEP+ is a 0.4m telescope</a:t>
            </a:r>
          </a:p>
          <a:p>
            <a:r>
              <a:rPr lang="en-AU" sz="2778" noProof="0" dirty="0"/>
              <a:t>Dual band camera for </a:t>
            </a:r>
            <a:r>
              <a:rPr lang="en-AU" sz="2778" noProof="0" dirty="0" err="1"/>
              <a:t>color</a:t>
            </a:r>
            <a:r>
              <a:rPr lang="en-AU" sz="2778" noProof="0" dirty="0"/>
              <a:t> information</a:t>
            </a:r>
          </a:p>
          <a:p>
            <a:r>
              <a:rPr lang="en-AU" sz="2778" noProof="0" dirty="0"/>
              <a:t>Current selection from TESS, PLATO in the future</a:t>
            </a:r>
          </a:p>
        </p:txBody>
      </p:sp>
    </p:spTree>
    <p:extLst>
      <p:ext uri="{BB962C8B-B14F-4D97-AF65-F5344CB8AC3E}">
        <p14:creationId xmlns:p14="http://schemas.microsoft.com/office/powerpoint/2010/main" val="1989605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52933" y="377781"/>
            <a:ext cx="9072563" cy="4913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defTabSz="907268"/>
            <a:r>
              <a:rPr lang="en-AU" sz="2580" noProof="0" dirty="0">
                <a:latin typeface="Segoe UI Light" panose="020B0502040204020203" pitchFamily="34" charset="0"/>
              </a:rPr>
              <a:t>The Optical Design</a:t>
            </a:r>
          </a:p>
          <a:p>
            <a:pPr defTabSz="907268"/>
            <a:endParaRPr lang="en-AU" sz="2580" noProof="0" dirty="0">
              <a:latin typeface="Segoe UI Light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52934" y="994922"/>
            <a:ext cx="3731357" cy="18625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7268">
              <a:spcBef>
                <a:spcPts val="992"/>
              </a:spcBef>
            </a:pPr>
            <a:r>
              <a:rPr lang="en-AU" sz="1290" noProof="0" dirty="0">
                <a:solidFill>
                  <a:prstClr val="white"/>
                </a:solidFill>
              </a:rPr>
              <a:t>Double-meniscus design by Jason Fusik (Caltech), complemented by 2 correcting lenses provides near diffraction limit image quality even at f1.2 and 100 sq. deg. </a:t>
            </a:r>
          </a:p>
          <a:p>
            <a:pPr defTabSz="907268">
              <a:spcBef>
                <a:spcPts val="992"/>
              </a:spcBef>
            </a:pPr>
            <a:endParaRPr lang="en-AU" sz="1290" noProof="0" dirty="0">
              <a:solidFill>
                <a:prstClr val="white"/>
              </a:solidFill>
            </a:endParaRPr>
          </a:p>
          <a:p>
            <a:pPr defTabSz="907268">
              <a:spcBef>
                <a:spcPts val="992"/>
              </a:spcBef>
            </a:pPr>
            <a:endParaRPr lang="en-AU" sz="1290" noProof="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2151" y="866082"/>
            <a:ext cx="436248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C0984FA-FB0E-380F-F478-0172D94B8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20" y="1926203"/>
            <a:ext cx="4566803" cy="3230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3D762A-F58B-2641-B3EB-93725A4E5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531"/>
          <a:stretch/>
        </p:blipFill>
        <p:spPr>
          <a:xfrm>
            <a:off x="5883067" y="2433287"/>
            <a:ext cx="5903743" cy="24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65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5BECF944-18A9-CD25-168A-31F60108D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381" y="623463"/>
            <a:ext cx="6937074" cy="5017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115683" y="2551450"/>
            <a:ext cx="9072563" cy="4913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defTabSz="907268"/>
            <a:r>
              <a:rPr lang="en-AU" sz="2580" noProof="0" dirty="0">
                <a:latin typeface="Segoe UI Light" panose="020B0502040204020203" pitchFamily="34" charset="0"/>
              </a:rPr>
              <a:t>Convex and Concave Windows</a:t>
            </a:r>
          </a:p>
          <a:p>
            <a:pPr defTabSz="907268"/>
            <a:endParaRPr lang="en-AU" sz="2580" noProof="0" dirty="0">
              <a:latin typeface="Segoe UI Light" panose="020B050204020402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74901" y="3039754"/>
            <a:ext cx="5099140" cy="3059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07947" y="5360126"/>
            <a:ext cx="13111824" cy="1711953"/>
          </a:xfrm>
          <a:prstGeom prst="rect">
            <a:avLst/>
          </a:prstGeom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E393B46-1494-3505-A4B1-A74B21465018}"/>
              </a:ext>
            </a:extLst>
          </p:cNvPr>
          <p:cNvSpPr/>
          <p:nvPr/>
        </p:nvSpPr>
        <p:spPr>
          <a:xfrm>
            <a:off x="5240740" y="2947975"/>
            <a:ext cx="185042" cy="183557"/>
          </a:xfrm>
          <a:prstGeom prst="donu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7268"/>
            <a:endParaRPr lang="en-AU" sz="1786" noProof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EE1504-0CE9-4684-67B1-3A1DC47436C0}"/>
              </a:ext>
            </a:extLst>
          </p:cNvPr>
          <p:cNvSpPr txBox="1">
            <a:spLocks/>
          </p:cNvSpPr>
          <p:nvPr/>
        </p:nvSpPr>
        <p:spPr>
          <a:xfrm>
            <a:off x="338231" y="3131529"/>
            <a:ext cx="3731357" cy="18625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7268">
              <a:spcBef>
                <a:spcPts val="992"/>
              </a:spcBef>
            </a:pPr>
            <a:r>
              <a:rPr lang="en-AU" sz="1290" noProof="0" dirty="0">
                <a:solidFill>
                  <a:prstClr val="white"/>
                </a:solidFill>
              </a:rPr>
              <a:t>Tangential support by silicone gasket to avoid glass compression. Thermal standoff for front baffle.</a:t>
            </a:r>
          </a:p>
          <a:p>
            <a:pPr defTabSz="907268">
              <a:spcBef>
                <a:spcPts val="992"/>
              </a:spcBef>
            </a:pPr>
            <a:endParaRPr lang="en-AU" sz="1290" noProof="0" dirty="0">
              <a:solidFill>
                <a:prstClr val="white"/>
              </a:solidFill>
            </a:endParaRPr>
          </a:p>
          <a:p>
            <a:pPr defTabSz="907268">
              <a:spcBef>
                <a:spcPts val="992"/>
              </a:spcBef>
            </a:pPr>
            <a:endParaRPr lang="en-AU" sz="1290" noProof="0" dirty="0">
              <a:solidFill>
                <a:prstClr val="white"/>
              </a:solidFill>
            </a:endParaRPr>
          </a:p>
          <a:p>
            <a:pPr defTabSz="907268">
              <a:spcBef>
                <a:spcPts val="992"/>
              </a:spcBef>
            </a:pPr>
            <a:endParaRPr lang="en-AU" sz="1290" noProof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68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5BECF944-18A9-CD25-168A-31F60108D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381" y="623463"/>
            <a:ext cx="6937074" cy="5017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115683" y="2551450"/>
            <a:ext cx="4421699" cy="4913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defTabSz="907268"/>
            <a:r>
              <a:rPr lang="en-AU" sz="2580" noProof="0" dirty="0">
                <a:latin typeface="Segoe UI Light" panose="020B0502040204020203" pitchFamily="34" charset="0"/>
              </a:rPr>
              <a:t>Detector at prime focus</a:t>
            </a:r>
          </a:p>
          <a:p>
            <a:pPr defTabSz="907268"/>
            <a:endParaRPr lang="en-AU" sz="2580" noProof="0" dirty="0">
              <a:latin typeface="Segoe UI Light" panose="020B050204020402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174903" y="3039751"/>
            <a:ext cx="6042883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E393B46-1494-3505-A4B1-A74B21465018}"/>
              </a:ext>
            </a:extLst>
          </p:cNvPr>
          <p:cNvSpPr/>
          <p:nvPr/>
        </p:nvSpPr>
        <p:spPr>
          <a:xfrm>
            <a:off x="6217785" y="2947975"/>
            <a:ext cx="185042" cy="183557"/>
          </a:xfrm>
          <a:prstGeom prst="donu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7268"/>
            <a:endParaRPr lang="en-AU" sz="1786" noProof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EE1504-0CE9-4684-67B1-3A1DC47436C0}"/>
              </a:ext>
            </a:extLst>
          </p:cNvPr>
          <p:cNvSpPr txBox="1">
            <a:spLocks/>
          </p:cNvSpPr>
          <p:nvPr/>
        </p:nvSpPr>
        <p:spPr>
          <a:xfrm>
            <a:off x="338228" y="3131533"/>
            <a:ext cx="3881224" cy="9662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7268">
              <a:spcBef>
                <a:spcPts val="992"/>
              </a:spcBef>
            </a:pPr>
            <a:r>
              <a:rPr lang="en-AU" sz="1290" noProof="0" dirty="0">
                <a:solidFill>
                  <a:prstClr val="white"/>
                </a:solidFill>
              </a:rPr>
              <a:t>Flex cable hidden in spider. Multi-color filter in consideration beyond k-band (J, H)</a:t>
            </a:r>
          </a:p>
          <a:p>
            <a:pPr defTabSz="907268">
              <a:spcBef>
                <a:spcPts val="992"/>
              </a:spcBef>
            </a:pPr>
            <a:endParaRPr lang="en-AU" sz="1290" noProof="0" dirty="0">
              <a:solidFill>
                <a:prstClr val="white"/>
              </a:solidFill>
            </a:endParaRPr>
          </a:p>
          <a:p>
            <a:pPr defTabSz="907268">
              <a:spcBef>
                <a:spcPts val="992"/>
              </a:spcBef>
            </a:pPr>
            <a:endParaRPr lang="en-AU" sz="1290" noProof="0" dirty="0">
              <a:solidFill>
                <a:prstClr val="white"/>
              </a:solidFill>
            </a:endParaRPr>
          </a:p>
          <a:p>
            <a:pPr defTabSz="907268">
              <a:spcBef>
                <a:spcPts val="992"/>
              </a:spcBef>
            </a:pPr>
            <a:endParaRPr lang="en-AU" sz="1290" noProof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79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5BECF944-18A9-CD25-168A-31F60108D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381" y="623463"/>
            <a:ext cx="6937074" cy="5017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363822" y="4195367"/>
            <a:ext cx="4421699" cy="4913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defTabSz="907268"/>
            <a:r>
              <a:rPr lang="en-AU" sz="2580" noProof="0" dirty="0">
                <a:latin typeface="Segoe UI Light" panose="020B0502040204020203" pitchFamily="34" charset="0"/>
              </a:rPr>
              <a:t>Detector controller </a:t>
            </a:r>
          </a:p>
          <a:p>
            <a:pPr defTabSz="907268"/>
            <a:endParaRPr lang="en-AU" sz="2580" noProof="0" dirty="0">
              <a:latin typeface="Segoe UI Light" panose="020B050204020402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450852" y="4683671"/>
            <a:ext cx="7379833" cy="3059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E393B46-1494-3505-A4B1-A74B21465018}"/>
              </a:ext>
            </a:extLst>
          </p:cNvPr>
          <p:cNvSpPr/>
          <p:nvPr/>
        </p:nvSpPr>
        <p:spPr>
          <a:xfrm>
            <a:off x="7830684" y="4591892"/>
            <a:ext cx="185042" cy="183557"/>
          </a:xfrm>
          <a:prstGeom prst="donu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7268"/>
            <a:endParaRPr lang="en-AU" sz="1786" noProof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EE1504-0CE9-4684-67B1-3A1DC47436C0}"/>
              </a:ext>
            </a:extLst>
          </p:cNvPr>
          <p:cNvSpPr txBox="1">
            <a:spLocks/>
          </p:cNvSpPr>
          <p:nvPr/>
        </p:nvSpPr>
        <p:spPr>
          <a:xfrm>
            <a:off x="586367" y="4775449"/>
            <a:ext cx="3881224" cy="9662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7268">
              <a:spcBef>
                <a:spcPts val="992"/>
              </a:spcBef>
            </a:pPr>
            <a:r>
              <a:rPr lang="en-AU" sz="1290" noProof="0" dirty="0">
                <a:solidFill>
                  <a:prstClr val="white"/>
                </a:solidFill>
              </a:rPr>
              <a:t>With vacuum interface board</a:t>
            </a:r>
          </a:p>
          <a:p>
            <a:pPr defTabSz="907268">
              <a:spcBef>
                <a:spcPts val="992"/>
              </a:spcBef>
            </a:pPr>
            <a:endParaRPr lang="en-AU" sz="1290" noProof="0" dirty="0">
              <a:solidFill>
                <a:prstClr val="white"/>
              </a:solidFill>
            </a:endParaRPr>
          </a:p>
          <a:p>
            <a:pPr defTabSz="907268">
              <a:spcBef>
                <a:spcPts val="992"/>
              </a:spcBef>
            </a:pPr>
            <a:endParaRPr lang="en-AU" sz="1290" noProof="0" dirty="0">
              <a:solidFill>
                <a:prstClr val="white"/>
              </a:solidFill>
            </a:endParaRPr>
          </a:p>
          <a:p>
            <a:pPr defTabSz="907268">
              <a:spcBef>
                <a:spcPts val="992"/>
              </a:spcBef>
            </a:pPr>
            <a:endParaRPr lang="en-AU" sz="1290" noProof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396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5BECF944-18A9-CD25-168A-31F60108D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381" y="623463"/>
            <a:ext cx="6937074" cy="5017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348313" y="1543386"/>
            <a:ext cx="4421699" cy="4913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defTabSz="907268"/>
            <a:r>
              <a:rPr lang="en-AU" sz="2580" noProof="0" dirty="0">
                <a:latin typeface="Segoe UI Light" panose="020B0502040204020203" pitchFamily="34" charset="0"/>
              </a:rPr>
              <a:t>Narcissus baffles</a:t>
            </a:r>
          </a:p>
          <a:p>
            <a:pPr defTabSz="907268"/>
            <a:endParaRPr lang="en-AU" sz="2580" noProof="0" dirty="0">
              <a:latin typeface="Segoe UI Light" panose="020B050204020402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435343" y="2031691"/>
            <a:ext cx="7379833" cy="3059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E393B46-1494-3505-A4B1-A74B21465018}"/>
              </a:ext>
            </a:extLst>
          </p:cNvPr>
          <p:cNvSpPr/>
          <p:nvPr/>
        </p:nvSpPr>
        <p:spPr>
          <a:xfrm>
            <a:off x="7815175" y="1939912"/>
            <a:ext cx="185042" cy="183557"/>
          </a:xfrm>
          <a:prstGeom prst="donu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7268"/>
            <a:endParaRPr lang="en-AU" sz="1786" noProof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EE1504-0CE9-4684-67B1-3A1DC47436C0}"/>
              </a:ext>
            </a:extLst>
          </p:cNvPr>
          <p:cNvSpPr txBox="1">
            <a:spLocks/>
          </p:cNvSpPr>
          <p:nvPr/>
        </p:nvSpPr>
        <p:spPr>
          <a:xfrm>
            <a:off x="570858" y="2123469"/>
            <a:ext cx="3881224" cy="9662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7268">
              <a:spcBef>
                <a:spcPts val="992"/>
              </a:spcBef>
            </a:pPr>
            <a:r>
              <a:rPr lang="en-AU" sz="1290" noProof="0" dirty="0">
                <a:solidFill>
                  <a:prstClr val="white"/>
                </a:solidFill>
              </a:rPr>
              <a:t>Thermal isolator, G10 cylinder. Precooled with LN2</a:t>
            </a:r>
          </a:p>
          <a:p>
            <a:pPr defTabSz="907268">
              <a:spcBef>
                <a:spcPts val="992"/>
              </a:spcBef>
            </a:pPr>
            <a:endParaRPr lang="en-AU" sz="1290" noProof="0" dirty="0">
              <a:solidFill>
                <a:prstClr val="white"/>
              </a:solidFill>
            </a:endParaRPr>
          </a:p>
          <a:p>
            <a:pPr defTabSz="907268">
              <a:spcBef>
                <a:spcPts val="992"/>
              </a:spcBef>
            </a:pPr>
            <a:endParaRPr lang="en-AU" sz="1290" noProof="0" dirty="0">
              <a:solidFill>
                <a:prstClr val="white"/>
              </a:solidFill>
            </a:endParaRPr>
          </a:p>
          <a:p>
            <a:pPr defTabSz="907268">
              <a:spcBef>
                <a:spcPts val="992"/>
              </a:spcBef>
            </a:pPr>
            <a:endParaRPr lang="en-AU" sz="1290" noProof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04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5BECF944-18A9-CD25-168A-31F60108D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381" y="623463"/>
            <a:ext cx="6937074" cy="5017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86278" y="2101697"/>
            <a:ext cx="4421699" cy="4913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defTabSz="907268"/>
            <a:r>
              <a:rPr lang="en-AU" sz="2580" noProof="0" dirty="0">
                <a:latin typeface="Segoe UI Light" panose="020B0502040204020203" pitchFamily="34" charset="0"/>
              </a:rPr>
              <a:t>Diamond turned Al Primary</a:t>
            </a:r>
          </a:p>
          <a:p>
            <a:pPr defTabSz="907268"/>
            <a:endParaRPr lang="en-AU" sz="2580" noProof="0" dirty="0">
              <a:latin typeface="Segoe UI Light" panose="020B050204020402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412080" y="2590002"/>
            <a:ext cx="8860909" cy="3059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E393B46-1494-3505-A4B1-A74B21465018}"/>
              </a:ext>
            </a:extLst>
          </p:cNvPr>
          <p:cNvSpPr/>
          <p:nvPr/>
        </p:nvSpPr>
        <p:spPr>
          <a:xfrm>
            <a:off x="9272988" y="2498223"/>
            <a:ext cx="185042" cy="183557"/>
          </a:xfrm>
          <a:prstGeom prst="donu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7268"/>
            <a:endParaRPr lang="en-AU" sz="1786" noProof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EE1504-0CE9-4684-67B1-3A1DC47436C0}"/>
              </a:ext>
            </a:extLst>
          </p:cNvPr>
          <p:cNvSpPr txBox="1">
            <a:spLocks/>
          </p:cNvSpPr>
          <p:nvPr/>
        </p:nvSpPr>
        <p:spPr>
          <a:xfrm>
            <a:off x="508823" y="2681780"/>
            <a:ext cx="3881224" cy="9662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7268">
              <a:spcBef>
                <a:spcPts val="992"/>
              </a:spcBef>
            </a:pPr>
            <a:r>
              <a:rPr lang="en-AU" sz="1290" noProof="0" dirty="0">
                <a:solidFill>
                  <a:prstClr val="white"/>
                </a:solidFill>
              </a:rPr>
              <a:t>75% light weighted</a:t>
            </a:r>
          </a:p>
          <a:p>
            <a:pPr defTabSz="907268">
              <a:spcBef>
                <a:spcPts val="992"/>
              </a:spcBef>
            </a:pPr>
            <a:endParaRPr lang="en-AU" sz="1290" noProof="0" dirty="0">
              <a:solidFill>
                <a:prstClr val="white"/>
              </a:solidFill>
            </a:endParaRPr>
          </a:p>
          <a:p>
            <a:pPr defTabSz="907268">
              <a:spcBef>
                <a:spcPts val="992"/>
              </a:spcBef>
            </a:pPr>
            <a:endParaRPr lang="en-AU" sz="1290" noProof="0" dirty="0">
              <a:solidFill>
                <a:prstClr val="white"/>
              </a:solidFill>
            </a:endParaRPr>
          </a:p>
          <a:p>
            <a:pPr defTabSz="907268">
              <a:spcBef>
                <a:spcPts val="992"/>
              </a:spcBef>
            </a:pPr>
            <a:endParaRPr lang="en-AU" sz="1290" noProof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71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6FF57119-B7E4-9F2B-F588-42B6BD2A06AB}"/>
              </a:ext>
            </a:extLst>
          </p:cNvPr>
          <p:cNvGrpSpPr/>
          <p:nvPr/>
        </p:nvGrpSpPr>
        <p:grpSpPr>
          <a:xfrm>
            <a:off x="47628" y="26793"/>
            <a:ext cx="12096749" cy="7843279"/>
            <a:chOff x="-294410" y="0"/>
            <a:chExt cx="12191999" cy="7905037"/>
          </a:xfrm>
        </p:grpSpPr>
        <p:pic>
          <p:nvPicPr>
            <p:cNvPr id="9" name="Imagen 8" descr="Un campo de nieve&#10;&#10;Descripción generada automáticamente">
              <a:extLst>
                <a:ext uri="{FF2B5EF4-FFF2-40B4-BE49-F238E27FC236}">
                  <a16:creationId xmlns:a16="http://schemas.microsoft.com/office/drawing/2014/main" id="{2F29BC0C-1BA5-0379-D504-2D0B27764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94410" y="0"/>
              <a:ext cx="12191999" cy="7905037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EE9BA8A0-359D-658C-B7E9-38DA2BB0EF8A}"/>
                </a:ext>
              </a:extLst>
            </p:cNvPr>
            <p:cNvSpPr txBox="1"/>
            <p:nvPr/>
          </p:nvSpPr>
          <p:spPr>
            <a:xfrm>
              <a:off x="-1" y="6535857"/>
              <a:ext cx="3156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91" noProof="0" dirty="0">
                  <a:solidFill>
                    <a:schemeClr val="bg2">
                      <a:lumMod val="75000"/>
                    </a:schemeClr>
                  </a:solidFill>
                </a:rPr>
                <a:t>Stephen Hudson, Wikipedia</a:t>
              </a:r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82233A-E215-F65F-34C3-59406F663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9661" y="1838154"/>
            <a:ext cx="5491649" cy="4317343"/>
          </a:xfrm>
        </p:spPr>
        <p:txBody>
          <a:bodyPr/>
          <a:lstStyle/>
          <a:p>
            <a:r>
              <a:rPr lang="en-AU" noProof="0" dirty="0"/>
              <a:t>0.26 m aperture prototype</a:t>
            </a:r>
          </a:p>
          <a:p>
            <a:r>
              <a:rPr lang="en-AU" noProof="0" dirty="0"/>
              <a:t>16 sq. deg </a:t>
            </a:r>
            <a:r>
              <a:rPr lang="en-AU" noProof="0" dirty="0" err="1"/>
              <a:t>FoV</a:t>
            </a:r>
            <a:r>
              <a:rPr lang="en-AU" noProof="0" dirty="0"/>
              <a:t> (limited by 4Mpx available detector)</a:t>
            </a:r>
          </a:p>
          <a:p>
            <a:r>
              <a:rPr lang="en-AU" noProof="0" dirty="0"/>
              <a:t>Construction and testing by October this year</a:t>
            </a:r>
          </a:p>
          <a:p>
            <a:r>
              <a:rPr lang="en-AU" noProof="0" dirty="0"/>
              <a:t>Travelling to Antarctica this southern summer</a:t>
            </a:r>
          </a:p>
          <a:p>
            <a:r>
              <a:rPr lang="en-AU" noProof="0" dirty="0"/>
              <a:t>Operation in Winter 2026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0AA651-B200-BAA6-3846-8BBE473D4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95" y="1732620"/>
            <a:ext cx="6048375" cy="442287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E1188E8-ADA1-676E-B958-07A8D889B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76" y="424244"/>
            <a:ext cx="6708198" cy="13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16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3C7DF5B8-4641-80E9-D91E-E83E1B490AD1}"/>
              </a:ext>
            </a:extLst>
          </p:cNvPr>
          <p:cNvGrpSpPr/>
          <p:nvPr/>
        </p:nvGrpSpPr>
        <p:grpSpPr>
          <a:xfrm>
            <a:off x="47628" y="26793"/>
            <a:ext cx="12096749" cy="6831207"/>
            <a:chOff x="-294410" y="0"/>
            <a:chExt cx="12191999" cy="7905037"/>
          </a:xfrm>
        </p:grpSpPr>
        <p:pic>
          <p:nvPicPr>
            <p:cNvPr id="15" name="Imagen 14" descr="Un campo de nieve&#10;&#10;Descripción generada automáticamente">
              <a:extLst>
                <a:ext uri="{FF2B5EF4-FFF2-40B4-BE49-F238E27FC236}">
                  <a16:creationId xmlns:a16="http://schemas.microsoft.com/office/drawing/2014/main" id="{76BCCD47-4594-1962-66F9-03321DB51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94410" y="0"/>
              <a:ext cx="12191999" cy="7905037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1EB44106-87A5-1EC3-4FC1-BA1350033E51}"/>
                </a:ext>
              </a:extLst>
            </p:cNvPr>
            <p:cNvSpPr txBox="1"/>
            <p:nvPr/>
          </p:nvSpPr>
          <p:spPr>
            <a:xfrm>
              <a:off x="-1" y="6535857"/>
              <a:ext cx="3156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91" noProof="0" dirty="0">
                  <a:solidFill>
                    <a:schemeClr val="bg2">
                      <a:lumMod val="75000"/>
                    </a:schemeClr>
                  </a:solidFill>
                </a:rPr>
                <a:t>Stephen Hudson, Wikipedia</a:t>
              </a:r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942035-B919-0BC6-DFBB-A2793B8B5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8114" y="1525139"/>
            <a:ext cx="4147457" cy="4961799"/>
          </a:xfrm>
        </p:spPr>
        <p:txBody>
          <a:bodyPr>
            <a:normAutofit/>
          </a:bodyPr>
          <a:lstStyle/>
          <a:p>
            <a:r>
              <a:rPr lang="en-AU" noProof="0" dirty="0"/>
              <a:t>Optimized for </a:t>
            </a:r>
            <a:r>
              <a:rPr lang="en-AU" i="1" noProof="0" dirty="0"/>
              <a:t>K-dark</a:t>
            </a:r>
            <a:endParaRPr lang="en-AU" noProof="0" dirty="0"/>
          </a:p>
          <a:p>
            <a:r>
              <a:rPr lang="en-AU" noProof="0" dirty="0"/>
              <a:t>Thermal background less than sky</a:t>
            </a:r>
          </a:p>
          <a:p>
            <a:r>
              <a:rPr lang="en-AU" noProof="0" dirty="0"/>
              <a:t>Very wide field, prime focus camera</a:t>
            </a:r>
          </a:p>
          <a:p>
            <a:r>
              <a:rPr lang="en-AU" noProof="0" dirty="0"/>
              <a:t>Fully cryogenic</a:t>
            </a:r>
          </a:p>
          <a:p>
            <a:r>
              <a:rPr lang="en-AU" noProof="0" dirty="0"/>
              <a:t>Telescope tube in vacuum</a:t>
            </a:r>
          </a:p>
          <a:p>
            <a:r>
              <a:rPr lang="en-AU" noProof="0" dirty="0"/>
              <a:t>Fast telescope with double corrector window + field corrector</a:t>
            </a:r>
          </a:p>
          <a:p>
            <a:endParaRPr lang="en-AU" noProof="0" dirty="0"/>
          </a:p>
          <a:p>
            <a:endParaRPr lang="en-AU" noProof="0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1BEF480-EADB-8662-B7F8-8ABA9F9AADA6}"/>
              </a:ext>
            </a:extLst>
          </p:cNvPr>
          <p:cNvSpPr txBox="1">
            <a:spLocks/>
          </p:cNvSpPr>
          <p:nvPr/>
        </p:nvSpPr>
        <p:spPr>
          <a:xfrm>
            <a:off x="406445" y="371068"/>
            <a:ext cx="12423224" cy="1315207"/>
          </a:xfrm>
          <a:prstGeom prst="rect">
            <a:avLst/>
          </a:prstGeom>
        </p:spPr>
        <p:txBody>
          <a:bodyPr vert="horz" lIns="90726" tIns="45363" rIns="90726" bIns="4536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366" b="1" noProof="0" dirty="0">
                <a:solidFill>
                  <a:srgbClr val="FF6E2A"/>
                </a:solidFill>
              </a:rPr>
              <a:t>A wide field, </a:t>
            </a:r>
            <a:r>
              <a:rPr lang="en-AU" sz="4366" b="1" i="1" noProof="0" dirty="0">
                <a:solidFill>
                  <a:srgbClr val="FF6E2A"/>
                </a:solidFill>
              </a:rPr>
              <a:t>K-dark</a:t>
            </a:r>
            <a:r>
              <a:rPr lang="en-AU" sz="4366" b="1" noProof="0" dirty="0">
                <a:solidFill>
                  <a:srgbClr val="FF6E2A"/>
                </a:solidFill>
              </a:rPr>
              <a:t> telescope for Dome-C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F901B-D7E1-114C-5F43-89B380779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25" y="1686275"/>
            <a:ext cx="7509983" cy="436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92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52933" y="377781"/>
            <a:ext cx="9072563" cy="4913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defTabSz="907268"/>
            <a:r>
              <a:rPr lang="en-AU" sz="2580" noProof="0" dirty="0">
                <a:latin typeface="Segoe UI Light" panose="020B0502040204020203" pitchFamily="34" charset="0"/>
              </a:rPr>
              <a:t>The path towards an Antarctic IR Survey Telescope </a:t>
            </a:r>
          </a:p>
          <a:p>
            <a:pPr defTabSz="907268"/>
            <a:endParaRPr lang="en-AU" sz="2580" noProof="0" dirty="0">
              <a:latin typeface="Segoe UI Light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52934" y="994922"/>
            <a:ext cx="3731357" cy="18625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7268">
              <a:spcBef>
                <a:spcPts val="992"/>
              </a:spcBef>
            </a:pPr>
            <a:r>
              <a:rPr lang="en-AU" sz="1290" noProof="0" dirty="0">
                <a:solidFill>
                  <a:prstClr val="white"/>
                </a:solidFill>
              </a:rPr>
              <a:t>Infrared surveyors currently operating or under construction at Palomar (USA) and Siding Spring (Australia).</a:t>
            </a:r>
          </a:p>
          <a:p>
            <a:pPr defTabSz="907268">
              <a:spcBef>
                <a:spcPts val="992"/>
              </a:spcBef>
            </a:pPr>
            <a:r>
              <a:rPr lang="en-AU" sz="1290" noProof="0" dirty="0">
                <a:solidFill>
                  <a:prstClr val="white"/>
                </a:solidFill>
              </a:rPr>
              <a:t>Cryoscope to be the culmination of this expertise, aiming at a deployment at Dome C before the end of the decade.</a:t>
            </a:r>
          </a:p>
          <a:p>
            <a:pPr defTabSz="907268">
              <a:spcBef>
                <a:spcPts val="992"/>
              </a:spcBef>
            </a:pPr>
            <a:endParaRPr lang="en-AU" sz="1290" noProof="0" dirty="0">
              <a:solidFill>
                <a:prstClr val="white"/>
              </a:solidFill>
            </a:endParaRPr>
          </a:p>
          <a:p>
            <a:pPr defTabSz="907268">
              <a:spcBef>
                <a:spcPts val="992"/>
              </a:spcBef>
            </a:pPr>
            <a:endParaRPr lang="en-AU" sz="1290" noProof="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2151" y="866082"/>
            <a:ext cx="436248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B1EFB91-6C5F-BCF4-CE05-682D1FF675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t="33493" r="-39649" b="30418"/>
          <a:stretch/>
        </p:blipFill>
        <p:spPr>
          <a:xfrm>
            <a:off x="-307947" y="5360126"/>
            <a:ext cx="13111824" cy="171195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2B9AAF-11E4-815A-9D9F-68A36F365FD4}"/>
              </a:ext>
            </a:extLst>
          </p:cNvPr>
          <p:cNvCxnSpPr>
            <a:cxnSpLocks/>
          </p:cNvCxnSpPr>
          <p:nvPr/>
        </p:nvCxnSpPr>
        <p:spPr>
          <a:xfrm flipV="1">
            <a:off x="3239520" y="909224"/>
            <a:ext cx="8099325" cy="438790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F31000F-796F-19EB-46C0-D62A4B707351}"/>
              </a:ext>
            </a:extLst>
          </p:cNvPr>
          <p:cNvSpPr/>
          <p:nvPr/>
        </p:nvSpPr>
        <p:spPr>
          <a:xfrm>
            <a:off x="4079162" y="4363994"/>
            <a:ext cx="714454" cy="714454"/>
          </a:xfrm>
          <a:prstGeom prst="ellipse">
            <a:avLst/>
          </a:prstGeom>
          <a:solidFill>
            <a:schemeClr val="accent2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7268"/>
            <a:endParaRPr lang="en-AU" sz="1786" noProof="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5771D03-9DD8-07F3-FE18-4E6C3D890BCB}"/>
              </a:ext>
            </a:extLst>
          </p:cNvPr>
          <p:cNvSpPr/>
          <p:nvPr/>
        </p:nvSpPr>
        <p:spPr>
          <a:xfrm>
            <a:off x="7180780" y="2649304"/>
            <a:ext cx="714454" cy="714454"/>
          </a:xfrm>
          <a:prstGeom prst="ellipse">
            <a:avLst/>
          </a:prstGeom>
          <a:solidFill>
            <a:schemeClr val="accent2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7268"/>
            <a:endParaRPr lang="en-AU" sz="1786" noProof="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BD13FB-DA1B-0F86-B416-F530F5828CB0}"/>
              </a:ext>
            </a:extLst>
          </p:cNvPr>
          <p:cNvSpPr/>
          <p:nvPr/>
        </p:nvSpPr>
        <p:spPr>
          <a:xfrm>
            <a:off x="8731588" y="1791958"/>
            <a:ext cx="714454" cy="714454"/>
          </a:xfrm>
          <a:prstGeom prst="ellipse">
            <a:avLst/>
          </a:prstGeom>
          <a:solidFill>
            <a:schemeClr val="accent4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7268"/>
            <a:endParaRPr lang="en-AU" sz="1786" noProof="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FC0312F-477D-293C-B642-0108E7242843}"/>
              </a:ext>
            </a:extLst>
          </p:cNvPr>
          <p:cNvSpPr/>
          <p:nvPr/>
        </p:nvSpPr>
        <p:spPr>
          <a:xfrm>
            <a:off x="4186330" y="4471162"/>
            <a:ext cx="500118" cy="5001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7268"/>
            <a:endParaRPr lang="en-AU" sz="1786" noProof="0" dirty="0">
              <a:solidFill>
                <a:prstClr val="white"/>
              </a:solidFill>
              <a:latin typeface="Segoe UI Light" panose="020B0502040204020203" pitchFamily="34" charset="0"/>
              <a:ea typeface="맑은 고딕" panose="020B0503020000020004" pitchFamily="34" charset="-127"/>
              <a:cs typeface="Segoe UI Light" panose="020B0502040204020203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444685B-253B-49B9-CE5F-5100FF0E817A}"/>
              </a:ext>
            </a:extLst>
          </p:cNvPr>
          <p:cNvSpPr/>
          <p:nvPr/>
        </p:nvSpPr>
        <p:spPr>
          <a:xfrm>
            <a:off x="5737139" y="3613817"/>
            <a:ext cx="500118" cy="5001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7268"/>
            <a:endParaRPr lang="en-AU" sz="1786" noProof="0" dirty="0">
              <a:solidFill>
                <a:prstClr val="white"/>
              </a:solidFill>
              <a:latin typeface="Segoe UI Light" panose="020B0502040204020203" pitchFamily="34" charset="0"/>
              <a:ea typeface="맑은 고딕" panose="020B0503020000020004" pitchFamily="34" charset="-127"/>
              <a:cs typeface="Segoe UI Light" panose="020B0502040204020203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89D9C1-F361-62B0-AE3C-29FE03151DFE}"/>
              </a:ext>
            </a:extLst>
          </p:cNvPr>
          <p:cNvSpPr/>
          <p:nvPr/>
        </p:nvSpPr>
        <p:spPr>
          <a:xfrm>
            <a:off x="7287948" y="2756472"/>
            <a:ext cx="500118" cy="5001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7268"/>
            <a:endParaRPr lang="en-AU" sz="1786" noProof="0" dirty="0">
              <a:solidFill>
                <a:prstClr val="white"/>
              </a:solidFill>
              <a:latin typeface="Segoe UI Light" panose="020B0502040204020203" pitchFamily="34" charset="0"/>
              <a:ea typeface="맑은 고딕" panose="020B0503020000020004" pitchFamily="34" charset="-127"/>
              <a:cs typeface="Segoe UI Light" panose="020B0502040204020203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48B7DF-99FA-E725-57C5-B40B1E5E1BB2}"/>
              </a:ext>
            </a:extLst>
          </p:cNvPr>
          <p:cNvSpPr/>
          <p:nvPr/>
        </p:nvSpPr>
        <p:spPr>
          <a:xfrm>
            <a:off x="8838757" y="1899126"/>
            <a:ext cx="500118" cy="5001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7268"/>
            <a:endParaRPr lang="en-AU" sz="1786" noProof="0" dirty="0">
              <a:solidFill>
                <a:prstClr val="white"/>
              </a:solidFill>
              <a:latin typeface="Segoe UI Light" panose="020B0502040204020203" pitchFamily="34" charset="0"/>
              <a:ea typeface="맑은 고딕" panose="020B0503020000020004" pitchFamily="34" charset="-127"/>
              <a:cs typeface="Segoe UI Light" panose="020B0502040204020203" pitchFamily="34" charset="0"/>
            </a:endParaRPr>
          </a:p>
        </p:txBody>
      </p:sp>
      <p:sp>
        <p:nvSpPr>
          <p:cNvPr id="18" name="직사각형 1">
            <a:extLst>
              <a:ext uri="{FF2B5EF4-FFF2-40B4-BE49-F238E27FC236}">
                <a16:creationId xmlns:a16="http://schemas.microsoft.com/office/drawing/2014/main" id="{55357100-53F3-1D95-7696-9188AAD5D350}"/>
              </a:ext>
            </a:extLst>
          </p:cNvPr>
          <p:cNvSpPr/>
          <p:nvPr/>
        </p:nvSpPr>
        <p:spPr>
          <a:xfrm>
            <a:off x="4939060" y="4746947"/>
            <a:ext cx="1048141" cy="42862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726" tIns="45363" rIns="90726" bIns="453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07268"/>
            <a:r>
              <a:rPr lang="en-AU" sz="1984" b="1" noProof="0" dirty="0">
                <a:solidFill>
                  <a:prstClr val="white"/>
                </a:solidFill>
                <a:latin typeface="Segoe UI Light" panose="020B0502040204020203" pitchFamily="34" charset="0"/>
                <a:ea typeface="맑은 고딕" panose="020B0503020000020004" pitchFamily="34" charset="-127"/>
                <a:cs typeface="Segoe UI Light" panose="020B0502040204020203" pitchFamily="34" charset="0"/>
              </a:rPr>
              <a:t>2018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28D77D-2936-D535-4591-8213678374D4}"/>
              </a:ext>
            </a:extLst>
          </p:cNvPr>
          <p:cNvGrpSpPr/>
          <p:nvPr/>
        </p:nvGrpSpPr>
        <p:grpSpPr>
          <a:xfrm>
            <a:off x="3106553" y="3039043"/>
            <a:ext cx="1714691" cy="1257422"/>
            <a:chOff x="3017859" y="4337228"/>
            <a:chExt cx="1870812" cy="126732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DEAB11-E8D6-E925-FE11-877BF76EB9DD}"/>
                </a:ext>
              </a:extLst>
            </p:cNvPr>
            <p:cNvSpPr txBox="1"/>
            <p:nvPr/>
          </p:nvSpPr>
          <p:spPr>
            <a:xfrm>
              <a:off x="3021856" y="4588888"/>
              <a:ext cx="186681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 defTabSz="907268"/>
              <a:r>
                <a:rPr lang="en-AU" sz="119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30cm Aperture with 25deg</a:t>
              </a:r>
              <a:r>
                <a:rPr lang="en-AU" sz="1191" baseline="30000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2</a:t>
              </a:r>
              <a:r>
                <a:rPr lang="en-AU" sz="119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 </a:t>
              </a:r>
              <a:r>
                <a:rPr lang="en-AU" sz="1191" noProof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FoV</a:t>
              </a:r>
              <a:r>
                <a:rPr lang="en-AU" sz="119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, J-band, 4.2Mpix</a:t>
              </a:r>
            </a:p>
            <a:p>
              <a:pPr algn="r" defTabSz="907268"/>
              <a:r>
                <a:rPr lang="en-AU" sz="119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Palomar, California</a:t>
              </a:r>
            </a:p>
            <a:p>
              <a:pPr algn="r" defTabSz="907268"/>
              <a:endParaRPr lang="en-AU" sz="1191" noProof="0" dirty="0">
                <a:solidFill>
                  <a:prstClr val="white"/>
                </a:solidFill>
                <a:latin typeface="Segoe UI Light" panose="020B0502040204020203" pitchFamily="34" charset="0"/>
                <a:ea typeface="맑은 고딕" panose="020B0503020000020004" pitchFamily="34" charset="-127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5C73BA9-77BF-E5F0-CAA9-A963C34736CA}"/>
                </a:ext>
              </a:extLst>
            </p:cNvPr>
            <p:cNvSpPr txBox="1"/>
            <p:nvPr/>
          </p:nvSpPr>
          <p:spPr>
            <a:xfrm>
              <a:off x="3017859" y="4337228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07268"/>
              <a:r>
                <a:rPr lang="en-AU" sz="1191" b="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Palomar </a:t>
              </a:r>
              <a:r>
                <a:rPr lang="en-AU" sz="1191" b="1" noProof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Gattini</a:t>
              </a:r>
              <a:r>
                <a:rPr lang="en-AU" sz="1191" b="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-IR</a:t>
              </a:r>
            </a:p>
          </p:txBody>
        </p:sp>
      </p:grpSp>
      <p:sp>
        <p:nvSpPr>
          <p:cNvPr id="22" name="직사각형 1">
            <a:extLst>
              <a:ext uri="{FF2B5EF4-FFF2-40B4-BE49-F238E27FC236}">
                <a16:creationId xmlns:a16="http://schemas.microsoft.com/office/drawing/2014/main" id="{722F617C-0263-C62A-9FF7-84960A9C4020}"/>
              </a:ext>
            </a:extLst>
          </p:cNvPr>
          <p:cNvSpPr/>
          <p:nvPr/>
        </p:nvSpPr>
        <p:spPr>
          <a:xfrm>
            <a:off x="8012343" y="2988739"/>
            <a:ext cx="1048141" cy="42862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726" tIns="45363" rIns="90726" bIns="453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07268"/>
            <a:r>
              <a:rPr lang="en-AU" sz="1984" b="1" noProof="0" dirty="0">
                <a:solidFill>
                  <a:prstClr val="white"/>
                </a:solidFill>
                <a:latin typeface="Segoe UI Light" panose="020B0502040204020203" pitchFamily="34" charset="0"/>
                <a:ea typeface="맑은 고딕" panose="020B0503020000020004" pitchFamily="34" charset="-127"/>
                <a:cs typeface="Segoe UI Light" panose="020B0502040204020203" pitchFamily="34" charset="0"/>
              </a:rPr>
              <a:t>2026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0DEA4D3-02C9-5CEE-A92D-400DFE9AAECD}"/>
              </a:ext>
            </a:extLst>
          </p:cNvPr>
          <p:cNvGrpSpPr/>
          <p:nvPr/>
        </p:nvGrpSpPr>
        <p:grpSpPr>
          <a:xfrm>
            <a:off x="5371644" y="2095546"/>
            <a:ext cx="1714691" cy="1074199"/>
            <a:chOff x="3017859" y="4337228"/>
            <a:chExt cx="1870812" cy="108265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ED7582-1265-B271-8BEE-0130E3BD4A73}"/>
                </a:ext>
              </a:extLst>
            </p:cNvPr>
            <p:cNvSpPr txBox="1"/>
            <p:nvPr/>
          </p:nvSpPr>
          <p:spPr>
            <a:xfrm>
              <a:off x="3021856" y="4588888"/>
              <a:ext cx="186681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 defTabSz="907268"/>
              <a:r>
                <a:rPr lang="en-AU" sz="119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1m aperture with 1.2 deg</a:t>
              </a:r>
              <a:r>
                <a:rPr lang="en-AU" sz="1191" baseline="30000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2</a:t>
              </a:r>
              <a:r>
                <a:rPr lang="en-AU" sz="119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 FOV, 12Mpix, Y/J/H bands</a:t>
              </a:r>
            </a:p>
            <a:p>
              <a:pPr algn="r" defTabSz="907268"/>
              <a:r>
                <a:rPr lang="en-AU" sz="119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Palomar, California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9B46A-AE2F-FD77-2990-E90E6B791403}"/>
                </a:ext>
              </a:extLst>
            </p:cNvPr>
            <p:cNvSpPr txBox="1"/>
            <p:nvPr/>
          </p:nvSpPr>
          <p:spPr>
            <a:xfrm>
              <a:off x="3017859" y="4337228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07268"/>
              <a:r>
                <a:rPr lang="en-AU" sz="1191" b="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WINTER</a:t>
              </a:r>
            </a:p>
          </p:txBody>
        </p:sp>
      </p:grpSp>
      <p:sp>
        <p:nvSpPr>
          <p:cNvPr id="26" name="직사각형 1">
            <a:extLst>
              <a:ext uri="{FF2B5EF4-FFF2-40B4-BE49-F238E27FC236}">
                <a16:creationId xmlns:a16="http://schemas.microsoft.com/office/drawing/2014/main" id="{B829F29A-8984-49F4-78B4-5FC270958ECD}"/>
              </a:ext>
            </a:extLst>
          </p:cNvPr>
          <p:cNvSpPr/>
          <p:nvPr/>
        </p:nvSpPr>
        <p:spPr>
          <a:xfrm>
            <a:off x="6475701" y="3867843"/>
            <a:ext cx="1048141" cy="42862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726" tIns="45363" rIns="90726" bIns="453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07268"/>
            <a:r>
              <a:rPr lang="en-AU" sz="1984" b="1" noProof="0" dirty="0">
                <a:solidFill>
                  <a:prstClr val="white"/>
                </a:solidFill>
                <a:latin typeface="Segoe UI Light" panose="020B0502040204020203" pitchFamily="34" charset="0"/>
                <a:ea typeface="맑은 고딕" panose="020B0503020000020004" pitchFamily="34" charset="-127"/>
                <a:cs typeface="Segoe UI Light" panose="020B0502040204020203" pitchFamily="34" charset="0"/>
              </a:rPr>
              <a:t>2025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2F4617-4796-A640-169A-58DAE8C9F58D}"/>
              </a:ext>
            </a:extLst>
          </p:cNvPr>
          <p:cNvGrpSpPr/>
          <p:nvPr/>
        </p:nvGrpSpPr>
        <p:grpSpPr>
          <a:xfrm>
            <a:off x="6159555" y="4356043"/>
            <a:ext cx="1929027" cy="1074199"/>
            <a:chOff x="3017859" y="4337228"/>
            <a:chExt cx="1870812" cy="108265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848F4B9-6E8F-DC52-629E-0F6CB0F84A8D}"/>
                </a:ext>
              </a:extLst>
            </p:cNvPr>
            <p:cNvSpPr txBox="1"/>
            <p:nvPr/>
          </p:nvSpPr>
          <p:spPr>
            <a:xfrm>
              <a:off x="3021856" y="4588888"/>
              <a:ext cx="186681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07268"/>
              <a:r>
                <a:rPr lang="en-AU" sz="119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50cm aperture with 3.8 deg</a:t>
              </a:r>
              <a:r>
                <a:rPr lang="en-AU" sz="1191" baseline="30000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2</a:t>
              </a:r>
              <a:r>
                <a:rPr lang="en-AU" sz="119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 </a:t>
              </a:r>
              <a:r>
                <a:rPr lang="en-AU" sz="1191" noProof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FoV</a:t>
              </a:r>
              <a:r>
                <a:rPr lang="en-AU" sz="119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, Y/J/H bands, 7.8Mpix</a:t>
              </a:r>
            </a:p>
            <a:p>
              <a:pPr defTabSz="907268"/>
              <a:r>
                <a:rPr lang="en-AU" sz="119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Siding Spring, Australia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14E1105-19CA-5995-241F-984BC2EA0053}"/>
                </a:ext>
              </a:extLst>
            </p:cNvPr>
            <p:cNvSpPr txBox="1"/>
            <p:nvPr/>
          </p:nvSpPr>
          <p:spPr>
            <a:xfrm>
              <a:off x="3017859" y="4337228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07268"/>
              <a:r>
                <a:rPr lang="en-AU" sz="1191" b="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DREAMS</a:t>
              </a:r>
            </a:p>
          </p:txBody>
        </p:sp>
      </p:grpSp>
      <p:sp>
        <p:nvSpPr>
          <p:cNvPr id="30" name="직사각형 1">
            <a:extLst>
              <a:ext uri="{FF2B5EF4-FFF2-40B4-BE49-F238E27FC236}">
                <a16:creationId xmlns:a16="http://schemas.microsoft.com/office/drawing/2014/main" id="{215136A4-9C0B-F8EC-28FF-CB4438282202}"/>
              </a:ext>
            </a:extLst>
          </p:cNvPr>
          <p:cNvSpPr/>
          <p:nvPr/>
        </p:nvSpPr>
        <p:spPr>
          <a:xfrm>
            <a:off x="9548984" y="2109635"/>
            <a:ext cx="1048141" cy="42862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726" tIns="45363" rIns="90726" bIns="453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07268"/>
            <a:r>
              <a:rPr lang="en-AU" sz="1984" b="1" noProof="0" dirty="0">
                <a:solidFill>
                  <a:prstClr val="white"/>
                </a:solidFill>
                <a:latin typeface="Segoe UI Light" panose="020B0502040204020203" pitchFamily="34" charset="0"/>
                <a:ea typeface="맑은 고딕" panose="020B0503020000020004" pitchFamily="34" charset="-127"/>
                <a:cs typeface="Segoe UI Light" panose="020B0502040204020203" pitchFamily="34" charset="0"/>
              </a:rPr>
              <a:t>2030?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22EE64-DC59-382B-4078-FEF15A7A2073}"/>
              </a:ext>
            </a:extLst>
          </p:cNvPr>
          <p:cNvGrpSpPr/>
          <p:nvPr/>
        </p:nvGrpSpPr>
        <p:grpSpPr>
          <a:xfrm>
            <a:off x="9215709" y="2582647"/>
            <a:ext cx="1714691" cy="1074199"/>
            <a:chOff x="3017859" y="4337228"/>
            <a:chExt cx="1870812" cy="108265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53DAEC4-B67E-DB26-2DA9-B61264199448}"/>
                </a:ext>
              </a:extLst>
            </p:cNvPr>
            <p:cNvSpPr txBox="1"/>
            <p:nvPr/>
          </p:nvSpPr>
          <p:spPr>
            <a:xfrm>
              <a:off x="3021856" y="4588888"/>
              <a:ext cx="186681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07268"/>
              <a:r>
                <a:rPr lang="en-AU" sz="119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1.2m aperture with 50deg</a:t>
              </a:r>
              <a:r>
                <a:rPr lang="en-AU" sz="1191" baseline="30000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2</a:t>
              </a:r>
              <a:r>
                <a:rPr lang="en-AU" sz="119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 FOV, K-band, 1.2 </a:t>
              </a:r>
              <a:r>
                <a:rPr lang="en-AU" sz="1191" noProof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Gpix</a:t>
              </a:r>
              <a:endParaRPr lang="en-AU" sz="1191" noProof="0" dirty="0">
                <a:solidFill>
                  <a:prstClr val="white"/>
                </a:solidFill>
                <a:latin typeface="Segoe UI Light" panose="020B0502040204020203" pitchFamily="34" charset="0"/>
                <a:ea typeface="맑은 고딕" panose="020B0503020000020004" pitchFamily="34" charset="-127"/>
                <a:cs typeface="Segoe UI Light" panose="020B0502040204020203" pitchFamily="34" charset="0"/>
              </a:endParaRPr>
            </a:p>
            <a:p>
              <a:pPr defTabSz="907268"/>
              <a:r>
                <a:rPr lang="en-AU" sz="119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Dome C, Antarctica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9D05BE-11E2-E286-8C6C-12F0FBE28581}"/>
                </a:ext>
              </a:extLst>
            </p:cNvPr>
            <p:cNvSpPr txBox="1"/>
            <p:nvPr/>
          </p:nvSpPr>
          <p:spPr>
            <a:xfrm>
              <a:off x="3017859" y="4337228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07268"/>
              <a:r>
                <a:rPr lang="en-AU" sz="1191" b="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Cryoscope</a:t>
              </a:r>
            </a:p>
          </p:txBody>
        </p:sp>
      </p:grpSp>
      <p:sp>
        <p:nvSpPr>
          <p:cNvPr id="34" name="Oval 21">
            <a:extLst>
              <a:ext uri="{FF2B5EF4-FFF2-40B4-BE49-F238E27FC236}">
                <a16:creationId xmlns:a16="http://schemas.microsoft.com/office/drawing/2014/main" id="{6001F266-92B1-EFC5-569A-467C845B0B8C}"/>
              </a:ext>
            </a:extLst>
          </p:cNvPr>
          <p:cNvSpPr>
            <a:spLocks noChangeAspect="1"/>
          </p:cNvSpPr>
          <p:nvPr/>
        </p:nvSpPr>
        <p:spPr>
          <a:xfrm>
            <a:off x="5815660" y="3702061"/>
            <a:ext cx="345216" cy="348100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726" tIns="45363" rIns="90726" bIns="453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07268"/>
            <a:endParaRPr lang="en-AU" sz="1786" noProof="0" dirty="0">
              <a:solidFill>
                <a:prstClr val="white"/>
              </a:solidFill>
              <a:latin typeface="Segoe UI Light" panose="020B0502040204020203" pitchFamily="34" charset="0"/>
              <a:ea typeface="맑은 고딕" panose="020B0503020000020004" pitchFamily="34" charset="-127"/>
              <a:cs typeface="Segoe UI Light" panose="020B0502040204020203" pitchFamily="34" charset="0"/>
            </a:endParaRPr>
          </a:p>
        </p:txBody>
      </p:sp>
      <p:sp>
        <p:nvSpPr>
          <p:cNvPr id="35" name="Rectangle 9">
            <a:extLst>
              <a:ext uri="{FF2B5EF4-FFF2-40B4-BE49-F238E27FC236}">
                <a16:creationId xmlns:a16="http://schemas.microsoft.com/office/drawing/2014/main" id="{5834F16B-F0FE-15A4-F43D-EFFF2F9653A3}"/>
              </a:ext>
            </a:extLst>
          </p:cNvPr>
          <p:cNvSpPr/>
          <p:nvPr/>
        </p:nvSpPr>
        <p:spPr>
          <a:xfrm>
            <a:off x="7390167" y="2867243"/>
            <a:ext cx="295685" cy="27678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7268"/>
            <a:endParaRPr lang="en-AU" sz="1786" noProof="0" dirty="0">
              <a:solidFill>
                <a:prstClr val="white"/>
              </a:solidFill>
              <a:latin typeface="Segoe UI Light" panose="020B0502040204020203" pitchFamily="34" charset="0"/>
              <a:ea typeface="맑은 고딕" panose="020B0503020000020004" pitchFamily="34" charset="-127"/>
              <a:cs typeface="Segoe UI Light" panose="020B0502040204020203" pitchFamily="34" charset="0"/>
            </a:endParaRPr>
          </a:p>
        </p:txBody>
      </p:sp>
      <p:sp>
        <p:nvSpPr>
          <p:cNvPr id="36" name="Rounded Rectangle 27">
            <a:extLst>
              <a:ext uri="{FF2B5EF4-FFF2-40B4-BE49-F238E27FC236}">
                <a16:creationId xmlns:a16="http://schemas.microsoft.com/office/drawing/2014/main" id="{6E40278B-1FEA-793A-66F8-6C19692B05CC}"/>
              </a:ext>
            </a:extLst>
          </p:cNvPr>
          <p:cNvSpPr/>
          <p:nvPr/>
        </p:nvSpPr>
        <p:spPr>
          <a:xfrm>
            <a:off x="4271897" y="4594868"/>
            <a:ext cx="328989" cy="252706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726" tIns="45363" rIns="90726" bIns="453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07268"/>
            <a:endParaRPr lang="en-AU" sz="1786" noProof="0" dirty="0">
              <a:solidFill>
                <a:prstClr val="white"/>
              </a:solidFill>
              <a:latin typeface="Segoe UI Light" panose="020B0502040204020203" pitchFamily="34" charset="0"/>
              <a:ea typeface="맑은 고딕" panose="020B0503020000020004" pitchFamily="34" charset="-127"/>
              <a:cs typeface="Segoe UI Light" panose="020B0502040204020203" pitchFamily="34" charset="0"/>
            </a:endParaRPr>
          </a:p>
        </p:txBody>
      </p:sp>
      <p:pic>
        <p:nvPicPr>
          <p:cNvPr id="37" name="Gattini-IR 2.mp4">
            <a:extLst>
              <a:ext uri="{FF2B5EF4-FFF2-40B4-BE49-F238E27FC236}">
                <a16:creationId xmlns:a16="http://schemas.microsoft.com/office/drawing/2014/main" id="{D3B2EDA8-A3A4-5BB6-94CD-E32FB51660AA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5485" y="4170760"/>
            <a:ext cx="1519736" cy="1068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Content Placeholder 6">
            <a:extLst>
              <a:ext uri="{FF2B5EF4-FFF2-40B4-BE49-F238E27FC236}">
                <a16:creationId xmlns:a16="http://schemas.microsoft.com/office/drawing/2014/main" id="{58D6E008-1E86-545A-6530-FF0737AAD35F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r="-4178"/>
          <a:stretch/>
        </p:blipFill>
        <p:spPr bwMode="auto">
          <a:xfrm rot="3154198">
            <a:off x="5079166" y="3441353"/>
            <a:ext cx="1633091" cy="72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BB14CCC-6A80-1427-1EAC-E3B4526A161F}"/>
              </a:ext>
            </a:extLst>
          </p:cNvPr>
          <p:cNvGrpSpPr/>
          <p:nvPr/>
        </p:nvGrpSpPr>
        <p:grpSpPr>
          <a:xfrm>
            <a:off x="7078088" y="3385848"/>
            <a:ext cx="1714691" cy="890975"/>
            <a:chOff x="3017859" y="4337228"/>
            <a:chExt cx="1870812" cy="89799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0DD548A-55EB-D74B-F344-3679E454EDD2}"/>
                </a:ext>
              </a:extLst>
            </p:cNvPr>
            <p:cNvSpPr txBox="1"/>
            <p:nvPr/>
          </p:nvSpPr>
          <p:spPr>
            <a:xfrm>
              <a:off x="3021856" y="4588888"/>
              <a:ext cx="18668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 defTabSz="907268"/>
              <a:r>
                <a:rPr lang="en-AU" sz="119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Quarter-scale technology Demonstrator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A8F5197-30EA-16BB-DFFC-B6A681539D20}"/>
                </a:ext>
              </a:extLst>
            </p:cNvPr>
            <p:cNvSpPr txBox="1"/>
            <p:nvPr/>
          </p:nvSpPr>
          <p:spPr>
            <a:xfrm>
              <a:off x="3017859" y="4337228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07268"/>
              <a:r>
                <a:rPr lang="en-AU" sz="1191" b="1" noProof="0" dirty="0">
                  <a:solidFill>
                    <a:prstClr val="white"/>
                  </a:solidFill>
                  <a:latin typeface="Segoe UI Light" panose="020B0502040204020203" pitchFamily="34" charset="0"/>
                  <a:ea typeface="맑은 고딕" panose="020B0503020000020004" pitchFamily="34" charset="-127"/>
                  <a:cs typeface="Segoe UI Light" panose="020B0502040204020203" pitchFamily="34" charset="0"/>
                </a:rPr>
                <a:t>Cryoscope-pathfinder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2071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2DDB0-3B44-F9AC-A626-1D9B77CAF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2A0A7FF7-A333-A7F2-55D3-C328FFFA3002}"/>
              </a:ext>
            </a:extLst>
          </p:cNvPr>
          <p:cNvGrpSpPr/>
          <p:nvPr/>
        </p:nvGrpSpPr>
        <p:grpSpPr>
          <a:xfrm>
            <a:off x="47628" y="26793"/>
            <a:ext cx="12096749" cy="6831207"/>
            <a:chOff x="-294410" y="0"/>
            <a:chExt cx="12191999" cy="7905037"/>
          </a:xfrm>
        </p:grpSpPr>
        <p:pic>
          <p:nvPicPr>
            <p:cNvPr id="15" name="Imagen 14" descr="Un campo de nieve&#10;&#10;Descripción generada automáticamente">
              <a:extLst>
                <a:ext uri="{FF2B5EF4-FFF2-40B4-BE49-F238E27FC236}">
                  <a16:creationId xmlns:a16="http://schemas.microsoft.com/office/drawing/2014/main" id="{964C67B0-EAF3-2F3B-DA62-828D0F9C0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94410" y="0"/>
              <a:ext cx="12191999" cy="7905037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0691FBAF-A386-84CC-3E4D-E70CBBAA0758}"/>
                </a:ext>
              </a:extLst>
            </p:cNvPr>
            <p:cNvSpPr txBox="1"/>
            <p:nvPr/>
          </p:nvSpPr>
          <p:spPr>
            <a:xfrm>
              <a:off x="-1" y="6535857"/>
              <a:ext cx="3156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91" noProof="0" dirty="0">
                  <a:solidFill>
                    <a:schemeClr val="bg2">
                      <a:lumMod val="75000"/>
                    </a:schemeClr>
                  </a:solidFill>
                </a:rPr>
                <a:t>Stephen Hudson, Wikipedia</a:t>
              </a:r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D7E29C2E-4918-B6B5-4FEA-012801DBDCC2}"/>
              </a:ext>
            </a:extLst>
          </p:cNvPr>
          <p:cNvSpPr txBox="1">
            <a:spLocks/>
          </p:cNvSpPr>
          <p:nvPr/>
        </p:nvSpPr>
        <p:spPr>
          <a:xfrm>
            <a:off x="406445" y="371068"/>
            <a:ext cx="12423224" cy="1315207"/>
          </a:xfrm>
          <a:prstGeom prst="rect">
            <a:avLst/>
          </a:prstGeom>
        </p:spPr>
        <p:txBody>
          <a:bodyPr vert="horz" lIns="90726" tIns="45363" rIns="90726" bIns="4536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366" b="1" noProof="0" dirty="0">
                <a:solidFill>
                  <a:srgbClr val="FF6E2A"/>
                </a:solidFill>
              </a:rPr>
              <a:t>Challenge #1: A window on both sides of </a:t>
            </a:r>
            <a:r>
              <a:rPr lang="en-AU" sz="4366" b="1" noProof="0" dirty="0" err="1">
                <a:solidFill>
                  <a:srgbClr val="FF6E2A"/>
                </a:solidFill>
              </a:rPr>
              <a:t>vaccum</a:t>
            </a:r>
            <a:r>
              <a:rPr lang="en-AU" sz="4366" b="1" noProof="0" dirty="0">
                <a:solidFill>
                  <a:srgbClr val="FF6E2A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A14CF8-77DC-9B30-5E7E-B5E6740A4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557" y="1499616"/>
            <a:ext cx="8719945" cy="51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98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2BA93-2A28-48DE-A184-D9ACB995C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595D3C0F-89FE-B8DD-922B-3623B932232B}"/>
              </a:ext>
            </a:extLst>
          </p:cNvPr>
          <p:cNvGrpSpPr/>
          <p:nvPr/>
        </p:nvGrpSpPr>
        <p:grpSpPr>
          <a:xfrm>
            <a:off x="47628" y="26793"/>
            <a:ext cx="12096749" cy="6831207"/>
            <a:chOff x="-294410" y="0"/>
            <a:chExt cx="12191999" cy="7905037"/>
          </a:xfrm>
        </p:grpSpPr>
        <p:pic>
          <p:nvPicPr>
            <p:cNvPr id="15" name="Imagen 14" descr="Un campo de nieve&#10;&#10;Descripción generada automáticamente">
              <a:extLst>
                <a:ext uri="{FF2B5EF4-FFF2-40B4-BE49-F238E27FC236}">
                  <a16:creationId xmlns:a16="http://schemas.microsoft.com/office/drawing/2014/main" id="{6BD375E2-9DC2-1AA5-6ECA-4D7C86628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94410" y="0"/>
              <a:ext cx="12191999" cy="7905037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12681922-1F72-6E60-AE8A-53959586D71F}"/>
                </a:ext>
              </a:extLst>
            </p:cNvPr>
            <p:cNvSpPr txBox="1"/>
            <p:nvPr/>
          </p:nvSpPr>
          <p:spPr>
            <a:xfrm>
              <a:off x="-1" y="6535857"/>
              <a:ext cx="3156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91" noProof="0" dirty="0">
                  <a:solidFill>
                    <a:schemeClr val="bg2">
                      <a:lumMod val="75000"/>
                    </a:schemeClr>
                  </a:solidFill>
                </a:rPr>
                <a:t>Stephen Hudson, Wikipedia</a:t>
              </a:r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5BEBE793-48CB-8483-A82A-83D96354AF8B}"/>
              </a:ext>
            </a:extLst>
          </p:cNvPr>
          <p:cNvSpPr txBox="1">
            <a:spLocks/>
          </p:cNvSpPr>
          <p:nvPr/>
        </p:nvSpPr>
        <p:spPr>
          <a:xfrm>
            <a:off x="406445" y="380213"/>
            <a:ext cx="10822387" cy="1091972"/>
          </a:xfrm>
          <a:prstGeom prst="rect">
            <a:avLst/>
          </a:prstGeom>
        </p:spPr>
        <p:txBody>
          <a:bodyPr vert="horz" lIns="90726" tIns="45363" rIns="90726" bIns="45363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366" b="1" noProof="0" dirty="0">
                <a:solidFill>
                  <a:srgbClr val="FF6E2A"/>
                </a:solidFill>
              </a:rPr>
              <a:t>Challenge #2: Removing thermal contribution from the instrument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7723D-887F-FE6C-F400-0FE8714DE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240" y="1885298"/>
            <a:ext cx="9598987" cy="46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72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4F376-14F0-5F18-9487-EEE85632B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9A7A75BB-3E82-B6FF-BEDC-D28EF9182C6E}"/>
              </a:ext>
            </a:extLst>
          </p:cNvPr>
          <p:cNvGrpSpPr/>
          <p:nvPr/>
        </p:nvGrpSpPr>
        <p:grpSpPr>
          <a:xfrm>
            <a:off x="47628" y="26793"/>
            <a:ext cx="12096749" cy="6831207"/>
            <a:chOff x="-294410" y="0"/>
            <a:chExt cx="12191999" cy="7905037"/>
          </a:xfrm>
        </p:grpSpPr>
        <p:pic>
          <p:nvPicPr>
            <p:cNvPr id="15" name="Imagen 14" descr="Un campo de nieve&#10;&#10;Descripción generada automáticamente">
              <a:extLst>
                <a:ext uri="{FF2B5EF4-FFF2-40B4-BE49-F238E27FC236}">
                  <a16:creationId xmlns:a16="http://schemas.microsoft.com/office/drawing/2014/main" id="{4E718791-CCE3-83D3-BE57-E3929C413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94410" y="0"/>
              <a:ext cx="12191999" cy="7905037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413D89F-58E6-5E1A-0DC2-E2B2378F47DF}"/>
                </a:ext>
              </a:extLst>
            </p:cNvPr>
            <p:cNvSpPr txBox="1"/>
            <p:nvPr/>
          </p:nvSpPr>
          <p:spPr>
            <a:xfrm>
              <a:off x="-1" y="6535857"/>
              <a:ext cx="3156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91" noProof="0" dirty="0">
                  <a:solidFill>
                    <a:schemeClr val="bg2">
                      <a:lumMod val="75000"/>
                    </a:schemeClr>
                  </a:solidFill>
                </a:rPr>
                <a:t>Stephen Hudson, Wikipedia</a:t>
              </a:r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D3E5B429-1156-E13F-5F4D-9D266FC2CF6F}"/>
              </a:ext>
            </a:extLst>
          </p:cNvPr>
          <p:cNvSpPr txBox="1">
            <a:spLocks/>
          </p:cNvSpPr>
          <p:nvPr/>
        </p:nvSpPr>
        <p:spPr>
          <a:xfrm>
            <a:off x="406445" y="97182"/>
            <a:ext cx="12423224" cy="1315207"/>
          </a:xfrm>
          <a:prstGeom prst="rect">
            <a:avLst/>
          </a:prstGeom>
        </p:spPr>
        <p:txBody>
          <a:bodyPr vert="horz" lIns="90726" tIns="45363" rIns="90726" bIns="4536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366" b="1" noProof="0" dirty="0">
                <a:solidFill>
                  <a:srgbClr val="FF6E2A"/>
                </a:solidFill>
              </a:rPr>
              <a:t>Critical components installed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4E63B-A6AB-5F8E-2823-74B044B43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56" y="2126386"/>
            <a:ext cx="5713647" cy="39768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3E0F1F-44AF-438A-D32C-0BCEF679C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4939" y="1553642"/>
            <a:ext cx="3289802" cy="43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71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4BA27-BE98-9A7E-4AFF-7C3AFA19E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E5E576FE-0A1E-44A1-7994-DF23E2F3235B}"/>
              </a:ext>
            </a:extLst>
          </p:cNvPr>
          <p:cNvGrpSpPr/>
          <p:nvPr/>
        </p:nvGrpSpPr>
        <p:grpSpPr>
          <a:xfrm>
            <a:off x="47628" y="26793"/>
            <a:ext cx="12096749" cy="6831207"/>
            <a:chOff x="-294410" y="0"/>
            <a:chExt cx="12191999" cy="7905037"/>
          </a:xfrm>
        </p:grpSpPr>
        <p:pic>
          <p:nvPicPr>
            <p:cNvPr id="15" name="Imagen 14" descr="Un campo de nieve&#10;&#10;Descripción generada automáticamente">
              <a:extLst>
                <a:ext uri="{FF2B5EF4-FFF2-40B4-BE49-F238E27FC236}">
                  <a16:creationId xmlns:a16="http://schemas.microsoft.com/office/drawing/2014/main" id="{9AE973EF-AA31-BB1A-88BF-E39B5B6FE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94410" y="0"/>
              <a:ext cx="12191999" cy="7905037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CEA7FB0A-DF0C-3CCB-5B69-5AA78DBA790A}"/>
                </a:ext>
              </a:extLst>
            </p:cNvPr>
            <p:cNvSpPr txBox="1"/>
            <p:nvPr/>
          </p:nvSpPr>
          <p:spPr>
            <a:xfrm>
              <a:off x="-1" y="6535857"/>
              <a:ext cx="3156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91" noProof="0" dirty="0">
                  <a:solidFill>
                    <a:schemeClr val="bg2">
                      <a:lumMod val="75000"/>
                    </a:schemeClr>
                  </a:solidFill>
                </a:rPr>
                <a:t>Stephen Hudson, Wikipedia</a:t>
              </a:r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F71D2014-01B9-B66C-B68B-18DB5341B816}"/>
              </a:ext>
            </a:extLst>
          </p:cNvPr>
          <p:cNvSpPr txBox="1">
            <a:spLocks/>
          </p:cNvSpPr>
          <p:nvPr/>
        </p:nvSpPr>
        <p:spPr>
          <a:xfrm>
            <a:off x="671621" y="0"/>
            <a:ext cx="12423224" cy="1315207"/>
          </a:xfrm>
          <a:prstGeom prst="rect">
            <a:avLst/>
          </a:prstGeom>
        </p:spPr>
        <p:txBody>
          <a:bodyPr vert="horz" lIns="90726" tIns="45363" rIns="90726" bIns="4536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366" b="1" noProof="0" dirty="0">
                <a:solidFill>
                  <a:srgbClr val="FF6E2A"/>
                </a:solidFill>
              </a:rPr>
              <a:t>Cryoscope pathfinder is now built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D0A928-259D-B35C-63A5-C8BAA1A63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673" y="1193546"/>
            <a:ext cx="5967195" cy="48186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6FC185-629B-389A-0D99-5E7A55989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01" y="1353395"/>
            <a:ext cx="3432427" cy="465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90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89A49-8433-487F-B76E-8E2DE8FB1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2A4A2066-BA6B-0674-2DFD-ECDFC54D1E4B}"/>
              </a:ext>
            </a:extLst>
          </p:cNvPr>
          <p:cNvGrpSpPr/>
          <p:nvPr/>
        </p:nvGrpSpPr>
        <p:grpSpPr>
          <a:xfrm>
            <a:off x="47628" y="26793"/>
            <a:ext cx="12096749" cy="6831207"/>
            <a:chOff x="-294410" y="0"/>
            <a:chExt cx="12191999" cy="7905037"/>
          </a:xfrm>
        </p:grpSpPr>
        <p:pic>
          <p:nvPicPr>
            <p:cNvPr id="15" name="Imagen 14" descr="Un campo de nieve&#10;&#10;Descripción generada automáticamente">
              <a:extLst>
                <a:ext uri="{FF2B5EF4-FFF2-40B4-BE49-F238E27FC236}">
                  <a16:creationId xmlns:a16="http://schemas.microsoft.com/office/drawing/2014/main" id="{8E1368EC-2AAA-EA49-57DA-046A2746E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94410" y="0"/>
              <a:ext cx="12191999" cy="7905037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02F9B8B0-A607-DDC4-2D24-555D8E6E2ED1}"/>
                </a:ext>
              </a:extLst>
            </p:cNvPr>
            <p:cNvSpPr txBox="1"/>
            <p:nvPr/>
          </p:nvSpPr>
          <p:spPr>
            <a:xfrm>
              <a:off x="-1" y="6535857"/>
              <a:ext cx="3156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91" noProof="0" dirty="0">
                  <a:solidFill>
                    <a:schemeClr val="bg2">
                      <a:lumMod val="75000"/>
                    </a:schemeClr>
                  </a:solidFill>
                </a:rPr>
                <a:t>Stephen Hudson, Wikipedia</a:t>
              </a:r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C44BFC13-3D21-DFF3-3725-7568770C666E}"/>
              </a:ext>
            </a:extLst>
          </p:cNvPr>
          <p:cNvSpPr txBox="1">
            <a:spLocks/>
          </p:cNvSpPr>
          <p:nvPr/>
        </p:nvSpPr>
        <p:spPr>
          <a:xfrm>
            <a:off x="406445" y="371068"/>
            <a:ext cx="12423224" cy="1315207"/>
          </a:xfrm>
          <a:prstGeom prst="rect">
            <a:avLst/>
          </a:prstGeom>
        </p:spPr>
        <p:txBody>
          <a:bodyPr vert="horz" lIns="90726" tIns="45363" rIns="90726" bIns="4536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366" b="1" noProof="0" dirty="0">
                <a:solidFill>
                  <a:srgbClr val="FF6E2A"/>
                </a:solidFill>
              </a:rPr>
              <a:t>Optical quality of the instrument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B5E143-A10C-3632-2CC4-92321DB1B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6445" y="2935224"/>
            <a:ext cx="4765382" cy="2549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2CCB13-E767-8894-FAA9-EDC347E44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173" y="2666489"/>
            <a:ext cx="5367366" cy="300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79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C929C-0225-BE4E-4D2B-1D6BC5E39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8729D71F-0634-627F-4759-5E0624912A20}"/>
              </a:ext>
            </a:extLst>
          </p:cNvPr>
          <p:cNvGrpSpPr/>
          <p:nvPr/>
        </p:nvGrpSpPr>
        <p:grpSpPr>
          <a:xfrm>
            <a:off x="47628" y="26793"/>
            <a:ext cx="12096749" cy="6831207"/>
            <a:chOff x="-294410" y="0"/>
            <a:chExt cx="12191999" cy="7905037"/>
          </a:xfrm>
        </p:grpSpPr>
        <p:pic>
          <p:nvPicPr>
            <p:cNvPr id="15" name="Imagen 14" descr="Un campo de nieve&#10;&#10;Descripción generada automáticamente">
              <a:extLst>
                <a:ext uri="{FF2B5EF4-FFF2-40B4-BE49-F238E27FC236}">
                  <a16:creationId xmlns:a16="http://schemas.microsoft.com/office/drawing/2014/main" id="{106E25D3-5372-1774-2CFC-0AB67F50F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94410" y="0"/>
              <a:ext cx="12191999" cy="7905037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B6468D12-9A26-DA14-975C-62154C47F61C}"/>
                </a:ext>
              </a:extLst>
            </p:cNvPr>
            <p:cNvSpPr txBox="1"/>
            <p:nvPr/>
          </p:nvSpPr>
          <p:spPr>
            <a:xfrm>
              <a:off x="-1" y="6535857"/>
              <a:ext cx="3156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91" noProof="0" dirty="0">
                  <a:solidFill>
                    <a:schemeClr val="bg2">
                      <a:lumMod val="75000"/>
                    </a:schemeClr>
                  </a:solidFill>
                </a:rPr>
                <a:t>Stephen Hudson, Wikipedia</a:t>
              </a:r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0F541CFD-90B8-114D-F771-083356C16E0D}"/>
              </a:ext>
            </a:extLst>
          </p:cNvPr>
          <p:cNvSpPr txBox="1">
            <a:spLocks/>
          </p:cNvSpPr>
          <p:nvPr/>
        </p:nvSpPr>
        <p:spPr>
          <a:xfrm>
            <a:off x="488741" y="0"/>
            <a:ext cx="12423224" cy="1315207"/>
          </a:xfrm>
          <a:prstGeom prst="rect">
            <a:avLst/>
          </a:prstGeom>
        </p:spPr>
        <p:txBody>
          <a:bodyPr vert="horz" lIns="90726" tIns="45363" rIns="90726" bIns="4536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366" b="1" noProof="0" dirty="0">
                <a:solidFill>
                  <a:srgbClr val="FF6E2A"/>
                </a:solidFill>
              </a:rPr>
              <a:t>The current Status of the telescope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F0B33-F61C-B97F-FE5D-1F127D305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656" y="1087794"/>
            <a:ext cx="7278624" cy="543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8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5055B-84B3-02E1-E2D0-10A12EC92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741C6CC2-4B28-AE10-03E6-A120F618962E}"/>
              </a:ext>
            </a:extLst>
          </p:cNvPr>
          <p:cNvGrpSpPr/>
          <p:nvPr/>
        </p:nvGrpSpPr>
        <p:grpSpPr>
          <a:xfrm>
            <a:off x="47628" y="26793"/>
            <a:ext cx="12096749" cy="6831207"/>
            <a:chOff x="-294410" y="0"/>
            <a:chExt cx="12191999" cy="7905037"/>
          </a:xfrm>
        </p:grpSpPr>
        <p:pic>
          <p:nvPicPr>
            <p:cNvPr id="15" name="Imagen 14" descr="Un campo de nieve&#10;&#10;Descripción generada automáticamente">
              <a:extLst>
                <a:ext uri="{FF2B5EF4-FFF2-40B4-BE49-F238E27FC236}">
                  <a16:creationId xmlns:a16="http://schemas.microsoft.com/office/drawing/2014/main" id="{86C726B0-5A06-A36B-C45E-C6408EF90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94410" y="0"/>
              <a:ext cx="12191999" cy="7905037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0E1960DB-60D3-7997-2D6F-F0FE05DB8ECB}"/>
                </a:ext>
              </a:extLst>
            </p:cNvPr>
            <p:cNvSpPr txBox="1"/>
            <p:nvPr/>
          </p:nvSpPr>
          <p:spPr>
            <a:xfrm>
              <a:off x="-1" y="6535857"/>
              <a:ext cx="3156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91" noProof="0" dirty="0">
                  <a:solidFill>
                    <a:schemeClr val="bg2">
                      <a:lumMod val="75000"/>
                    </a:schemeClr>
                  </a:solidFill>
                </a:rPr>
                <a:t>Stephen Hudson, Wikipedia</a:t>
              </a:r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BF68337C-A0B8-0E68-7E7C-712889020B58}"/>
              </a:ext>
            </a:extLst>
          </p:cNvPr>
          <p:cNvSpPr txBox="1">
            <a:spLocks/>
          </p:cNvSpPr>
          <p:nvPr/>
        </p:nvSpPr>
        <p:spPr>
          <a:xfrm>
            <a:off x="406445" y="371068"/>
            <a:ext cx="12423224" cy="1315207"/>
          </a:xfrm>
          <a:prstGeom prst="rect">
            <a:avLst/>
          </a:prstGeom>
        </p:spPr>
        <p:txBody>
          <a:bodyPr vert="horz" lIns="90726" tIns="45363" rIns="90726" bIns="4536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366" b="1" dirty="0" err="1">
                <a:solidFill>
                  <a:srgbClr val="FF6E2A"/>
                </a:solidFill>
              </a:rPr>
              <a:t>Cryoscope’s</a:t>
            </a:r>
            <a:r>
              <a:rPr lang="en-AU" sz="4366" b="1" dirty="0">
                <a:solidFill>
                  <a:srgbClr val="FF6E2A"/>
                </a:solidFill>
              </a:rPr>
              <a:t> future home: The ASTEP mount </a:t>
            </a:r>
            <a:endParaRPr lang="en-AU" sz="4366" b="1" noProof="0" dirty="0">
              <a:solidFill>
                <a:srgbClr val="FF6E2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C0BB99-2BFA-96DB-895A-E1678ED75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080" y="2103390"/>
            <a:ext cx="7639839" cy="265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04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AD7EF8CD-ACAB-AA3A-51D5-8B8F48709D20}"/>
              </a:ext>
            </a:extLst>
          </p:cNvPr>
          <p:cNvGrpSpPr/>
          <p:nvPr/>
        </p:nvGrpSpPr>
        <p:grpSpPr>
          <a:xfrm>
            <a:off x="47628" y="26793"/>
            <a:ext cx="12096749" cy="6831207"/>
            <a:chOff x="-294410" y="0"/>
            <a:chExt cx="12191999" cy="7905037"/>
          </a:xfrm>
        </p:grpSpPr>
        <p:pic>
          <p:nvPicPr>
            <p:cNvPr id="8" name="Imagen 7" descr="Un campo de nieve&#10;&#10;Descripción generada automáticamente">
              <a:extLst>
                <a:ext uri="{FF2B5EF4-FFF2-40B4-BE49-F238E27FC236}">
                  <a16:creationId xmlns:a16="http://schemas.microsoft.com/office/drawing/2014/main" id="{672D2C50-5239-C52E-ED4A-40AF1C7D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94410" y="0"/>
              <a:ext cx="12191999" cy="7905037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06213DE7-1555-7581-7E6C-7F1D166CEF7F}"/>
                </a:ext>
              </a:extLst>
            </p:cNvPr>
            <p:cNvSpPr txBox="1"/>
            <p:nvPr/>
          </p:nvSpPr>
          <p:spPr>
            <a:xfrm>
              <a:off x="-1" y="6535857"/>
              <a:ext cx="3156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91" noProof="0" dirty="0">
                  <a:solidFill>
                    <a:schemeClr val="bg2">
                      <a:lumMod val="75000"/>
                    </a:schemeClr>
                  </a:solidFill>
                </a:rPr>
                <a:t>Stephen Hudson, Wikipedia</a:t>
              </a:r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D37F7B-B092-8A0B-3ACC-93DEF5762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054" y="1906886"/>
            <a:ext cx="6082740" cy="4317343"/>
          </a:xfrm>
        </p:spPr>
        <p:txBody>
          <a:bodyPr>
            <a:normAutofit/>
          </a:bodyPr>
          <a:lstStyle/>
          <a:p>
            <a:r>
              <a:rPr lang="en-AU" noProof="0" dirty="0"/>
              <a:t>~ 1.2 m</a:t>
            </a:r>
          </a:p>
          <a:p>
            <a:r>
              <a:rPr lang="en-AU" noProof="0" dirty="0"/>
              <a:t>5-𝜎 limit </a:t>
            </a:r>
            <a:r>
              <a:rPr lang="en-AU" i="1" noProof="0" dirty="0"/>
              <a:t>K-Dark (AB)</a:t>
            </a:r>
            <a:r>
              <a:rPr lang="en-AU" noProof="0" dirty="0"/>
              <a:t> ~ 23.4 mag (1h) </a:t>
            </a:r>
          </a:p>
          <a:p>
            <a:r>
              <a:rPr lang="en-AU" noProof="0" dirty="0" err="1"/>
              <a:t>FoV</a:t>
            </a:r>
            <a:r>
              <a:rPr lang="en-AU" noProof="0" dirty="0"/>
              <a:t> = 50 </a:t>
            </a:r>
            <a:r>
              <a:rPr lang="en-AU" noProof="0" dirty="0" err="1"/>
              <a:t>sqr</a:t>
            </a:r>
            <a:r>
              <a:rPr lang="en-AU" noProof="0" dirty="0"/>
              <a:t>. deg</a:t>
            </a:r>
          </a:p>
          <a:p>
            <a:r>
              <a:rPr lang="en-AU" noProof="0" dirty="0"/>
              <a:t>Camera based on HELLSTAR HgCdTe detectors developed with NSF &amp; NASA funding</a:t>
            </a:r>
          </a:p>
          <a:p>
            <a:r>
              <a:rPr lang="en-AU" noProof="0" dirty="0"/>
              <a:t>6x4 array of (24) 4kx6k detectors with a total of ~ 600 </a:t>
            </a:r>
            <a:r>
              <a:rPr lang="en-AU" noProof="0" dirty="0" err="1"/>
              <a:t>Mpixels</a:t>
            </a:r>
            <a:endParaRPr lang="en-AU" noProof="0" dirty="0"/>
          </a:p>
          <a:p>
            <a:endParaRPr lang="en-AU" noProof="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7DCE120-4C9A-0B20-9EEA-BD8917405DDF}"/>
              </a:ext>
            </a:extLst>
          </p:cNvPr>
          <p:cNvSpPr txBox="1">
            <a:spLocks/>
          </p:cNvSpPr>
          <p:nvPr/>
        </p:nvSpPr>
        <p:spPr>
          <a:xfrm>
            <a:off x="406445" y="371068"/>
            <a:ext cx="12423224" cy="1315207"/>
          </a:xfrm>
          <a:prstGeom prst="rect">
            <a:avLst/>
          </a:prstGeom>
        </p:spPr>
        <p:txBody>
          <a:bodyPr vert="horz" lIns="90726" tIns="45363" rIns="90726" bIns="4536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366" b="1" noProof="0" dirty="0">
                <a:solidFill>
                  <a:srgbClr val="FF6E2A"/>
                </a:solidFill>
              </a:rPr>
              <a:t>Full scale </a:t>
            </a:r>
            <a:endParaRPr lang="en-AU" sz="4366" b="1" i="1" noProof="0" dirty="0">
              <a:solidFill>
                <a:srgbClr val="FF6E2A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E0A39F-672C-3D8C-545D-82D69B8988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56"/>
          <a:stretch/>
        </p:blipFill>
        <p:spPr>
          <a:xfrm>
            <a:off x="2824382" y="371065"/>
            <a:ext cx="3537873" cy="1389972"/>
          </a:xfrm>
          <a:prstGeom prst="rect">
            <a:avLst/>
          </a:prstGeom>
        </p:spPr>
      </p:pic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730EF477-E280-32F4-9FAA-2E2F60FFE2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2254" y="26793"/>
            <a:ext cx="5874435" cy="760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12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C52C309C-40AF-33E4-B004-EE120C85D6A6}"/>
              </a:ext>
            </a:extLst>
          </p:cNvPr>
          <p:cNvGrpSpPr/>
          <p:nvPr/>
        </p:nvGrpSpPr>
        <p:grpSpPr>
          <a:xfrm>
            <a:off x="-13140" y="1"/>
            <a:ext cx="12096749" cy="6858000"/>
            <a:chOff x="-294410" y="0"/>
            <a:chExt cx="12191999" cy="7905037"/>
          </a:xfrm>
        </p:grpSpPr>
        <p:pic>
          <p:nvPicPr>
            <p:cNvPr id="10" name="Imagen 9" descr="Un campo de nieve&#10;&#10;Descripción generada automáticamente">
              <a:extLst>
                <a:ext uri="{FF2B5EF4-FFF2-40B4-BE49-F238E27FC236}">
                  <a16:creationId xmlns:a16="http://schemas.microsoft.com/office/drawing/2014/main" id="{4739264E-AC97-3C7F-7B85-FE760A42E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94410" y="0"/>
              <a:ext cx="12191999" cy="7905037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F2DA2E2-1DB3-9A61-7369-7C0202676C0E}"/>
                </a:ext>
              </a:extLst>
            </p:cNvPr>
            <p:cNvSpPr txBox="1"/>
            <p:nvPr/>
          </p:nvSpPr>
          <p:spPr>
            <a:xfrm>
              <a:off x="-1" y="6535857"/>
              <a:ext cx="3156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91" noProof="0" dirty="0">
                  <a:solidFill>
                    <a:schemeClr val="bg2">
                      <a:lumMod val="75000"/>
                    </a:schemeClr>
                  </a:solidFill>
                </a:rPr>
                <a:t>Stephen Hudson, Wikipedia</a:t>
              </a:r>
            </a:p>
          </p:txBody>
        </p:sp>
      </p:grp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02D30ACF-486D-BA64-D401-1AA12BCCEA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4814518"/>
              </p:ext>
            </p:extLst>
          </p:nvPr>
        </p:nvGraphicFramePr>
        <p:xfrm>
          <a:off x="406443" y="947519"/>
          <a:ext cx="11379111" cy="5333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3037">
                  <a:extLst>
                    <a:ext uri="{9D8B030D-6E8A-4147-A177-3AD203B41FA5}">
                      <a16:colId xmlns:a16="http://schemas.microsoft.com/office/drawing/2014/main" val="2257566155"/>
                    </a:ext>
                  </a:extLst>
                </a:gridCol>
                <a:gridCol w="3793037">
                  <a:extLst>
                    <a:ext uri="{9D8B030D-6E8A-4147-A177-3AD203B41FA5}">
                      <a16:colId xmlns:a16="http://schemas.microsoft.com/office/drawing/2014/main" val="1703303196"/>
                    </a:ext>
                  </a:extLst>
                </a:gridCol>
                <a:gridCol w="3793037">
                  <a:extLst>
                    <a:ext uri="{9D8B030D-6E8A-4147-A177-3AD203B41FA5}">
                      <a16:colId xmlns:a16="http://schemas.microsoft.com/office/drawing/2014/main" val="3357680506"/>
                    </a:ext>
                  </a:extLst>
                </a:gridCol>
              </a:tblGrid>
              <a:tr h="1099705">
                <a:tc>
                  <a:txBody>
                    <a:bodyPr/>
                    <a:lstStyle/>
                    <a:p>
                      <a:endParaRPr lang="en-AU" sz="1800" noProof="0" dirty="0"/>
                    </a:p>
                  </a:txBody>
                  <a:tcPr marL="90726" marR="90726" marT="45363" marB="45363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800" noProof="0" dirty="0"/>
                    </a:p>
                  </a:txBody>
                  <a:tcPr marL="90726" marR="90726" marT="45363" marB="45363"/>
                </a:tc>
                <a:tc>
                  <a:txBody>
                    <a:bodyPr/>
                    <a:lstStyle/>
                    <a:p>
                      <a:endParaRPr lang="en-AU" sz="1800" noProof="0" dirty="0"/>
                    </a:p>
                  </a:txBody>
                  <a:tcPr marL="90726" marR="90726" marT="45363" marB="45363"/>
                </a:tc>
                <a:extLst>
                  <a:ext uri="{0D108BD9-81ED-4DB2-BD59-A6C34878D82A}">
                    <a16:rowId xmlns:a16="http://schemas.microsoft.com/office/drawing/2014/main" val="2073533543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algn="ctr"/>
                      <a:r>
                        <a:rPr lang="en-AU" sz="2800" noProof="0" dirty="0">
                          <a:solidFill>
                            <a:schemeClr val="bg1"/>
                          </a:solidFill>
                        </a:rPr>
                        <a:t>Aperture (m)</a:t>
                      </a:r>
                    </a:p>
                  </a:txBody>
                  <a:tcPr marL="90726" marR="90726" marT="45363" marB="45363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noProof="0" dirty="0"/>
                        <a:t>1.2</a:t>
                      </a:r>
                    </a:p>
                  </a:txBody>
                  <a:tcPr marL="90726" marR="90726" marT="45363" marB="45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noProof="0" dirty="0"/>
                        <a:t>0.26</a:t>
                      </a:r>
                    </a:p>
                  </a:txBody>
                  <a:tcPr marL="90726" marR="90726" marT="45363" marB="45363" anchor="ctr"/>
                </a:tc>
                <a:extLst>
                  <a:ext uri="{0D108BD9-81ED-4DB2-BD59-A6C34878D82A}">
                    <a16:rowId xmlns:a16="http://schemas.microsoft.com/office/drawing/2014/main" val="2196813910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Field of view (deg</a:t>
                      </a:r>
                      <a:r>
                        <a:rPr kumimoji="0" lang="en-AU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0726" marR="90726" marT="45363" marB="45363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noProof="0" dirty="0"/>
                        <a:t>50</a:t>
                      </a:r>
                    </a:p>
                  </a:txBody>
                  <a:tcPr marL="90726" marR="90726" marT="45363" marB="45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noProof="0" dirty="0"/>
                        <a:t>16</a:t>
                      </a:r>
                    </a:p>
                  </a:txBody>
                  <a:tcPr marL="90726" marR="90726" marT="45363" marB="45363" anchor="ctr"/>
                </a:tc>
                <a:extLst>
                  <a:ext uri="{0D108BD9-81ED-4DB2-BD59-A6C34878D82A}">
                    <a16:rowId xmlns:a16="http://schemas.microsoft.com/office/drawing/2014/main" val="321005487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5-𝜎 </a:t>
                      </a:r>
                      <a:r>
                        <a:rPr kumimoji="0" lang="en-AU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lim</a:t>
                      </a: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 AB in 15 s (mag)</a:t>
                      </a:r>
                    </a:p>
                  </a:txBody>
                  <a:tcPr marL="90726" marR="90726" marT="45363" marB="45363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noProof="0" dirty="0"/>
                        <a:t>20.6</a:t>
                      </a:r>
                    </a:p>
                  </a:txBody>
                  <a:tcPr marL="90726" marR="90726" marT="45363" marB="4536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noProof="0" dirty="0"/>
                        <a:t>16.9</a:t>
                      </a:r>
                    </a:p>
                  </a:txBody>
                  <a:tcPr marL="90726" marR="90726" marT="45363" marB="45363" anchor="ctr"/>
                </a:tc>
                <a:extLst>
                  <a:ext uri="{0D108BD9-81ED-4DB2-BD59-A6C34878D82A}">
                    <a16:rowId xmlns:a16="http://schemas.microsoft.com/office/drawing/2014/main" val="1319347515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Focal length (m)</a:t>
                      </a:r>
                    </a:p>
                  </a:txBody>
                  <a:tcPr marL="90726" marR="90726" marT="45363" marB="45363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noProof="0" dirty="0"/>
                        <a:t>2.0</a:t>
                      </a:r>
                    </a:p>
                  </a:txBody>
                  <a:tcPr marL="90726" marR="90726" marT="45363" marB="45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noProof="0" dirty="0"/>
                        <a:t>0.52</a:t>
                      </a:r>
                    </a:p>
                  </a:txBody>
                  <a:tcPr marL="90726" marR="90726" marT="45363" marB="45363" anchor="ctr"/>
                </a:tc>
                <a:extLst>
                  <a:ext uri="{0D108BD9-81ED-4DB2-BD59-A6C34878D82A}">
                    <a16:rowId xmlns:a16="http://schemas.microsoft.com/office/drawing/2014/main" val="1569437881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Plate scale (”)</a:t>
                      </a:r>
                    </a:p>
                  </a:txBody>
                  <a:tcPr marL="90726" marR="90726" marT="45363" marB="45363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noProof="0" dirty="0"/>
                        <a:t>1.0</a:t>
                      </a:r>
                    </a:p>
                  </a:txBody>
                  <a:tcPr marL="90726" marR="90726" marT="45363" marB="45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noProof="0" dirty="0"/>
                        <a:t>7.1</a:t>
                      </a:r>
                    </a:p>
                  </a:txBody>
                  <a:tcPr marL="90726" marR="90726" marT="45363" marB="45363" anchor="ctr"/>
                </a:tc>
                <a:extLst>
                  <a:ext uri="{0D108BD9-81ED-4DB2-BD59-A6C34878D82A}">
                    <a16:rowId xmlns:a16="http://schemas.microsoft.com/office/drawing/2014/main" val="1856273624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Survey speed (deg</a:t>
                      </a:r>
                      <a:r>
                        <a:rPr kumimoji="0" lang="en-AU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/hr)</a:t>
                      </a:r>
                    </a:p>
                  </a:txBody>
                  <a:tcPr marL="90726" marR="90726" marT="45363" marB="45363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noProof="0" dirty="0"/>
                        <a:t>200</a:t>
                      </a:r>
                    </a:p>
                  </a:txBody>
                  <a:tcPr marL="90726" marR="90726" marT="45363" marB="45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noProof="0" dirty="0"/>
                        <a:t>65</a:t>
                      </a:r>
                    </a:p>
                  </a:txBody>
                  <a:tcPr marL="90726" marR="90726" marT="45363" marB="45363" anchor="ctr"/>
                </a:tc>
                <a:extLst>
                  <a:ext uri="{0D108BD9-81ED-4DB2-BD59-A6C34878D82A}">
                    <a16:rowId xmlns:a16="http://schemas.microsoft.com/office/drawing/2014/main" val="796711502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Detector area (</a:t>
                      </a:r>
                      <a:r>
                        <a:rPr kumimoji="0" lang="en-AU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Mpix</a:t>
                      </a: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0726" marR="90726" marT="45363" marB="45363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noProof="0" dirty="0"/>
                        <a:t>600</a:t>
                      </a:r>
                    </a:p>
                  </a:txBody>
                  <a:tcPr marL="90726" marR="90726" marT="45363" marB="45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noProof="0" dirty="0"/>
                        <a:t>4</a:t>
                      </a:r>
                    </a:p>
                  </a:txBody>
                  <a:tcPr marL="90726" marR="90726" marT="45363" marB="45363" anchor="ctr"/>
                </a:tc>
                <a:extLst>
                  <a:ext uri="{0D108BD9-81ED-4DB2-BD59-A6C34878D82A}">
                    <a16:rowId xmlns:a16="http://schemas.microsoft.com/office/drawing/2014/main" val="3245836300"/>
                  </a:ext>
                </a:extLst>
              </a:tr>
            </a:tbl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F4B953AD-2EB7-88C6-977B-B90EBA5FB870}"/>
              </a:ext>
            </a:extLst>
          </p:cNvPr>
          <p:cNvSpPr txBox="1">
            <a:spLocks/>
          </p:cNvSpPr>
          <p:nvPr/>
        </p:nvSpPr>
        <p:spPr>
          <a:xfrm>
            <a:off x="323023" y="-162402"/>
            <a:ext cx="12423224" cy="1315207"/>
          </a:xfrm>
          <a:prstGeom prst="rect">
            <a:avLst/>
          </a:prstGeom>
        </p:spPr>
        <p:txBody>
          <a:bodyPr vert="horz" lIns="90726" tIns="45363" rIns="90726" bIns="4536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366" b="1" noProof="0" dirty="0">
                <a:solidFill>
                  <a:srgbClr val="FF6E2A"/>
                </a:solidFill>
              </a:rPr>
              <a:t>Comparative specs</a:t>
            </a:r>
            <a:endParaRPr lang="en-AU" sz="4366" b="1" i="1" noProof="0" dirty="0">
              <a:solidFill>
                <a:srgbClr val="FF6E2A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A20E185-2F1A-37B3-DACC-F010939940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56"/>
          <a:stretch/>
        </p:blipFill>
        <p:spPr>
          <a:xfrm>
            <a:off x="4548274" y="1098448"/>
            <a:ext cx="2992356" cy="11756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FA6F091-4369-3E79-10EE-9A83F2F73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265" y="1315208"/>
            <a:ext cx="3582289" cy="6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36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>
            <a:extLst>
              <a:ext uri="{FF2B5EF4-FFF2-40B4-BE49-F238E27FC236}">
                <a16:creationId xmlns:a16="http://schemas.microsoft.com/office/drawing/2014/main" id="{33C5079C-3085-6145-BF78-42F36143C25A}"/>
              </a:ext>
            </a:extLst>
          </p:cNvPr>
          <p:cNvGrpSpPr/>
          <p:nvPr/>
        </p:nvGrpSpPr>
        <p:grpSpPr>
          <a:xfrm>
            <a:off x="0" y="0"/>
            <a:ext cx="12144375" cy="6831207"/>
            <a:chOff x="-1" y="0"/>
            <a:chExt cx="12192000" cy="7905037"/>
          </a:xfrm>
        </p:grpSpPr>
        <p:pic>
          <p:nvPicPr>
            <p:cNvPr id="18" name="Imagen 17" descr="Un campo de nieve&#10;&#10;Descripción generada automáticamente">
              <a:extLst>
                <a:ext uri="{FF2B5EF4-FFF2-40B4-BE49-F238E27FC236}">
                  <a16:creationId xmlns:a16="http://schemas.microsoft.com/office/drawing/2014/main" id="{DF029AC9-98DB-9704-1C9C-149BE4BBF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999" cy="7905037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0CCCD1D-B8BD-A616-BD83-28BE977A2148}"/>
                </a:ext>
              </a:extLst>
            </p:cNvPr>
            <p:cNvSpPr txBox="1"/>
            <p:nvPr/>
          </p:nvSpPr>
          <p:spPr>
            <a:xfrm>
              <a:off x="-1" y="6535857"/>
              <a:ext cx="3156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91" noProof="0" dirty="0">
                  <a:solidFill>
                    <a:schemeClr val="bg2">
                      <a:lumMod val="75000"/>
                    </a:schemeClr>
                  </a:solidFill>
                </a:rPr>
                <a:t>Stephen Hudson, Wikipedia</a:t>
              </a:r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654FD6-6F95-B405-4358-836F08349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10" y="1530678"/>
            <a:ext cx="11138559" cy="3635279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AU" b="1" i="1" noProof="0" dirty="0"/>
              <a:t>Cryoscope Pathfinder: testing a new approach to low background, diffraction limited, NIR imaging with exceptionally large field of view </a:t>
            </a:r>
          </a:p>
          <a:p>
            <a:pPr marL="267770" indent="0" algn="just">
              <a:buNone/>
            </a:pPr>
            <a:r>
              <a:rPr lang="en-AU" noProof="0" dirty="0"/>
              <a:t>Roger M. Smith et al. Paper 13094-188</a:t>
            </a:r>
          </a:p>
          <a:p>
            <a:pPr marL="0" indent="0" algn="just">
              <a:spcBef>
                <a:spcPts val="1588"/>
              </a:spcBef>
              <a:buNone/>
            </a:pPr>
            <a:r>
              <a:rPr lang="en-AU" b="1" i="1" noProof="0" dirty="0"/>
              <a:t>Cryoscope Pathfinder: mounting of low temperature optics </a:t>
            </a:r>
          </a:p>
          <a:p>
            <a:pPr marL="267770" indent="0" algn="just">
              <a:buNone/>
            </a:pPr>
            <a:r>
              <a:rPr lang="en-AU" noProof="0" dirty="0"/>
              <a:t>Rishi Pahuja et al. Paper 13096-303</a:t>
            </a:r>
          </a:p>
          <a:p>
            <a:pPr marL="0" indent="0" algn="just">
              <a:spcBef>
                <a:spcPts val="1588"/>
              </a:spcBef>
              <a:buNone/>
            </a:pPr>
            <a:r>
              <a:rPr lang="en-AU" b="1" i="1" noProof="0" dirty="0"/>
              <a:t>Cryoscope Pathfinder: wide-field optical performance validation in the lab </a:t>
            </a:r>
          </a:p>
          <a:p>
            <a:pPr marL="267770" indent="0" algn="just">
              <a:buNone/>
            </a:pPr>
            <a:r>
              <a:rPr lang="en-AU" noProof="0" dirty="0"/>
              <a:t>Nicholas Earley et al. Paper 13096-136</a:t>
            </a:r>
          </a:p>
          <a:p>
            <a:pPr marL="0" indent="0" algn="just">
              <a:spcBef>
                <a:spcPts val="1588"/>
              </a:spcBef>
              <a:buNone/>
            </a:pPr>
            <a:r>
              <a:rPr lang="en-AU" b="1" i="1" noProof="0" dirty="0"/>
              <a:t>Cryoscope Pathfinder: thermal management and electronics in extremely cold environment</a:t>
            </a:r>
          </a:p>
          <a:p>
            <a:pPr marL="267770" indent="0" algn="just">
              <a:buNone/>
            </a:pPr>
            <a:r>
              <a:rPr lang="en-AU" noProof="0" dirty="0"/>
              <a:t>Jake Zimmer et al. Paper 13096-389</a:t>
            </a:r>
          </a:p>
          <a:p>
            <a:pPr marL="267770" indent="0" algn="just">
              <a:buNone/>
            </a:pPr>
            <a:endParaRPr lang="en-AU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1307A7-69F1-2F56-36F4-967758089EE8}"/>
              </a:ext>
            </a:extLst>
          </p:cNvPr>
          <p:cNvSpPr txBox="1"/>
          <p:nvPr/>
        </p:nvSpPr>
        <p:spPr>
          <a:xfrm>
            <a:off x="339727" y="4909354"/>
            <a:ext cx="110708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7770" algn="just"/>
            <a:endParaRPr lang="en-AU" sz="2200" b="1" i="1" noProof="0" dirty="0"/>
          </a:p>
          <a:p>
            <a:pPr marL="267770" algn="just"/>
            <a:r>
              <a:rPr lang="en-AU" sz="2200" b="1" i="1" noProof="0" dirty="0"/>
              <a:t>Advancing large format MCT/Si infrared </a:t>
            </a:r>
            <a:r>
              <a:rPr lang="en-AU" sz="2200" b="1" i="1" noProof="0" dirty="0" err="1"/>
              <a:t>detectorsfor</a:t>
            </a:r>
            <a:r>
              <a:rPr lang="en-AU" sz="2200" b="1" i="1" noProof="0" dirty="0"/>
              <a:t> astrophysics Research</a:t>
            </a:r>
          </a:p>
          <a:p>
            <a:pPr marL="267770" algn="just"/>
            <a:r>
              <a:rPr lang="en-AU" sz="2200" noProof="0" dirty="0"/>
              <a:t>	Lasar </a:t>
            </a:r>
            <a:r>
              <a:rPr lang="en-AU" sz="2200" noProof="0" dirty="0" err="1"/>
              <a:t>Bintic</a:t>
            </a:r>
            <a:r>
              <a:rPr lang="en-AU" sz="2200" noProof="0" dirty="0"/>
              <a:t> Paper 13103-7</a:t>
            </a:r>
          </a:p>
          <a:p>
            <a:endParaRPr lang="en-AU" sz="2400" noProof="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F998560-7B23-784D-810B-CDA40721365A}"/>
              </a:ext>
            </a:extLst>
          </p:cNvPr>
          <p:cNvSpPr txBox="1">
            <a:spLocks/>
          </p:cNvSpPr>
          <p:nvPr/>
        </p:nvSpPr>
        <p:spPr>
          <a:xfrm>
            <a:off x="4401247" y="0"/>
            <a:ext cx="3142553" cy="1315207"/>
          </a:xfrm>
          <a:prstGeom prst="rect">
            <a:avLst/>
          </a:prstGeom>
        </p:spPr>
        <p:txBody>
          <a:bodyPr vert="horz" lIns="90726" tIns="45363" rIns="90726" bIns="4536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366" b="1" noProof="0" dirty="0">
                <a:solidFill>
                  <a:srgbClr val="FF6E2A"/>
                </a:solidFill>
              </a:rPr>
              <a:t>Thank you</a:t>
            </a:r>
            <a:endParaRPr lang="en-AU" sz="4366" b="1" i="1" noProof="0" dirty="0">
              <a:solidFill>
                <a:srgbClr val="FF6E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7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3B0B2582-6550-4DB6-4425-C1854D0E17E9}"/>
              </a:ext>
            </a:extLst>
          </p:cNvPr>
          <p:cNvGrpSpPr/>
          <p:nvPr/>
        </p:nvGrpSpPr>
        <p:grpSpPr>
          <a:xfrm>
            <a:off x="0" y="0"/>
            <a:ext cx="12096749" cy="6831207"/>
            <a:chOff x="-294410" y="0"/>
            <a:chExt cx="12191999" cy="7905037"/>
          </a:xfrm>
        </p:grpSpPr>
        <p:pic>
          <p:nvPicPr>
            <p:cNvPr id="6" name="Imagen 5" descr="Un campo de nieve&#10;&#10;Descripción generada automáticamente">
              <a:extLst>
                <a:ext uri="{FF2B5EF4-FFF2-40B4-BE49-F238E27FC236}">
                  <a16:creationId xmlns:a16="http://schemas.microsoft.com/office/drawing/2014/main" id="{671E1B4E-34E0-620C-AE46-18990912F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94410" y="0"/>
              <a:ext cx="12191999" cy="7905037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8A79F70B-5142-E1D4-11B9-10D85C05F003}"/>
                </a:ext>
              </a:extLst>
            </p:cNvPr>
            <p:cNvSpPr txBox="1"/>
            <p:nvPr/>
          </p:nvSpPr>
          <p:spPr>
            <a:xfrm>
              <a:off x="-1" y="6535857"/>
              <a:ext cx="3156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91" noProof="0" dirty="0">
                  <a:solidFill>
                    <a:schemeClr val="bg2">
                      <a:lumMod val="75000"/>
                    </a:schemeClr>
                  </a:solidFill>
                </a:rPr>
                <a:t>Stephen Hudson, Wikipedia</a:t>
              </a:r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A3DA6A-FE77-0572-1367-1CBE3C82F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736" y="1838151"/>
            <a:ext cx="7392077" cy="4673434"/>
          </a:xfrm>
        </p:spPr>
        <p:txBody>
          <a:bodyPr>
            <a:normAutofit lnSpcReduction="10000"/>
          </a:bodyPr>
          <a:lstStyle/>
          <a:p>
            <a:r>
              <a:rPr lang="en-AU" noProof="0" dirty="0"/>
              <a:t>At the time of VRO we need a complementing wide field IR survey to study:</a:t>
            </a:r>
          </a:p>
          <a:p>
            <a:pPr lvl="1"/>
            <a:r>
              <a:rPr lang="en-AU" sz="2778" noProof="0" dirty="0"/>
              <a:t>The dusty and obscured Universe</a:t>
            </a:r>
          </a:p>
          <a:p>
            <a:pPr lvl="1"/>
            <a:r>
              <a:rPr lang="en-AU" sz="2778" noProof="0" dirty="0"/>
              <a:t>Cool star forming regions</a:t>
            </a:r>
          </a:p>
          <a:p>
            <a:pPr lvl="1"/>
            <a:r>
              <a:rPr lang="en-AU" sz="2778" noProof="0" dirty="0"/>
              <a:t>Exoplanet transits in cold stars</a:t>
            </a:r>
          </a:p>
          <a:p>
            <a:pPr lvl="1"/>
            <a:r>
              <a:rPr lang="en-AU" sz="2778" noProof="0" dirty="0"/>
              <a:t>Asteroids and comets</a:t>
            </a:r>
          </a:p>
          <a:p>
            <a:pPr lvl="1"/>
            <a:r>
              <a:rPr lang="en-AU" sz="2778" noProof="0" dirty="0"/>
              <a:t>Galactic </a:t>
            </a:r>
            <a:r>
              <a:rPr lang="en-AU" sz="2778" noProof="0" dirty="0" err="1"/>
              <a:t>centers</a:t>
            </a:r>
            <a:endParaRPr lang="en-AU" sz="2778" noProof="0" dirty="0"/>
          </a:p>
          <a:p>
            <a:pPr lvl="1"/>
            <a:r>
              <a:rPr lang="en-AU" sz="2778" noProof="0" dirty="0"/>
              <a:t>Transients with high opacity (KN, TDEs, SN, etc.)</a:t>
            </a:r>
          </a:p>
          <a:p>
            <a:pPr lvl="1"/>
            <a:r>
              <a:rPr lang="en-AU" sz="2778" noProof="0" dirty="0"/>
              <a:t>GW counterparts through wide searches</a:t>
            </a:r>
          </a:p>
          <a:p>
            <a:pPr lvl="1"/>
            <a:r>
              <a:rPr lang="en-AU" sz="2778" noProof="0" dirty="0"/>
              <a:t>Neutrino follow-up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DC8FF06-76EA-88C8-0EB4-C591B6595C0D}"/>
              </a:ext>
            </a:extLst>
          </p:cNvPr>
          <p:cNvSpPr txBox="1">
            <a:spLocks/>
          </p:cNvSpPr>
          <p:nvPr/>
        </p:nvSpPr>
        <p:spPr>
          <a:xfrm>
            <a:off x="709156" y="-31837"/>
            <a:ext cx="10962681" cy="1315207"/>
          </a:xfrm>
          <a:prstGeom prst="rect">
            <a:avLst/>
          </a:prstGeom>
        </p:spPr>
        <p:txBody>
          <a:bodyPr vert="horz" lIns="90726" tIns="45363" rIns="90726" bIns="4536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366" b="1" noProof="0" dirty="0">
                <a:solidFill>
                  <a:srgbClr val="FF6E2A"/>
                </a:solidFill>
              </a:rPr>
              <a:t>Science drivers for a wide-field IR telescope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99D808B-0275-FE87-230D-AE0CB16B4B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70" r="10139"/>
          <a:stretch/>
        </p:blipFill>
        <p:spPr>
          <a:xfrm rot="5400000">
            <a:off x="7437726" y="2164558"/>
            <a:ext cx="5782996" cy="33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72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82CEFECB-7B4E-6868-9470-2BE75D9AE1FC}"/>
              </a:ext>
            </a:extLst>
          </p:cNvPr>
          <p:cNvGrpSpPr/>
          <p:nvPr/>
        </p:nvGrpSpPr>
        <p:grpSpPr>
          <a:xfrm>
            <a:off x="47628" y="26793"/>
            <a:ext cx="12096749" cy="6831207"/>
            <a:chOff x="-294410" y="0"/>
            <a:chExt cx="12191999" cy="6884996"/>
          </a:xfrm>
        </p:grpSpPr>
        <p:pic>
          <p:nvPicPr>
            <p:cNvPr id="5" name="Imagen 4" descr="Un campo de nieve&#10;&#10;Descripción generada automáticamente">
              <a:extLst>
                <a:ext uri="{FF2B5EF4-FFF2-40B4-BE49-F238E27FC236}">
                  <a16:creationId xmlns:a16="http://schemas.microsoft.com/office/drawing/2014/main" id="{A598B4B4-5BC8-65F9-58E1-83F191075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94410" y="0"/>
              <a:ext cx="12191999" cy="6884996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D2BC798-7294-0192-D61D-CACCE5A381DF}"/>
                </a:ext>
              </a:extLst>
            </p:cNvPr>
            <p:cNvSpPr txBox="1"/>
            <p:nvPr/>
          </p:nvSpPr>
          <p:spPr>
            <a:xfrm>
              <a:off x="-1" y="6535857"/>
              <a:ext cx="3156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91" noProof="0" dirty="0">
                  <a:solidFill>
                    <a:schemeClr val="bg2">
                      <a:lumMod val="75000"/>
                    </a:schemeClr>
                  </a:solidFill>
                </a:rPr>
                <a:t>Stephen Hudson, Wikipedia</a:t>
              </a:r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E49EBE-8687-99E3-2CCF-5CC06A35E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279" y="1838154"/>
            <a:ext cx="5216723" cy="4317343"/>
          </a:xfrm>
        </p:spPr>
        <p:txBody>
          <a:bodyPr/>
          <a:lstStyle/>
          <a:p>
            <a:r>
              <a:rPr lang="en-AU" noProof="0" dirty="0"/>
              <a:t>GW observatories deliver large error boxes (100s of deg</a:t>
            </a:r>
            <a:r>
              <a:rPr lang="en-AU" baseline="30000" noProof="0" dirty="0"/>
              <a:t>2</a:t>
            </a:r>
            <a:r>
              <a:rPr lang="en-AU" noProof="0" dirty="0"/>
              <a:t>) that need rapid monitoring</a:t>
            </a:r>
          </a:p>
          <a:p>
            <a:r>
              <a:rPr lang="en-AU" noProof="0" dirty="0"/>
              <a:t>Neutron star mergers produce heavy elements in high-opacity environments. </a:t>
            </a:r>
          </a:p>
          <a:p>
            <a:r>
              <a:rPr lang="en-AU" noProof="0" dirty="0"/>
              <a:t>The associated </a:t>
            </a:r>
            <a:r>
              <a:rPr lang="en-AU" noProof="0" dirty="0" err="1"/>
              <a:t>kilonovae</a:t>
            </a:r>
            <a:r>
              <a:rPr lang="en-AU" noProof="0" dirty="0"/>
              <a:t> are better observed in the IR</a:t>
            </a:r>
          </a:p>
          <a:p>
            <a:r>
              <a:rPr lang="en-AU" noProof="0" dirty="0"/>
              <a:t>A sensitive, wide-field K-band observatory is the ideal tool</a:t>
            </a:r>
          </a:p>
          <a:p>
            <a:endParaRPr lang="en-AU" noProof="0" dirty="0"/>
          </a:p>
          <a:p>
            <a:endParaRPr lang="en-AU" noProof="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0E4A919-8A53-C771-3C10-AF0F1B62B9FF}"/>
              </a:ext>
            </a:extLst>
          </p:cNvPr>
          <p:cNvSpPr txBox="1">
            <a:spLocks/>
          </p:cNvSpPr>
          <p:nvPr/>
        </p:nvSpPr>
        <p:spPr>
          <a:xfrm>
            <a:off x="879279" y="71576"/>
            <a:ext cx="10962681" cy="1315207"/>
          </a:xfrm>
          <a:prstGeom prst="rect">
            <a:avLst/>
          </a:prstGeom>
        </p:spPr>
        <p:txBody>
          <a:bodyPr vert="horz" lIns="90726" tIns="45363" rIns="90726" bIns="4536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366" b="1" noProof="0" dirty="0">
                <a:solidFill>
                  <a:srgbClr val="FF6E2A"/>
                </a:solidFill>
              </a:rPr>
              <a:t>Gravitational wave follow-up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FD58C2-0676-995F-0EB4-11DA968A9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015" y="1838151"/>
            <a:ext cx="4621359" cy="462740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4547930-EB00-ABF4-B08D-30E457473AA4}"/>
              </a:ext>
            </a:extLst>
          </p:cNvPr>
          <p:cNvSpPr/>
          <p:nvPr/>
        </p:nvSpPr>
        <p:spPr>
          <a:xfrm>
            <a:off x="9116639" y="2507813"/>
            <a:ext cx="1104113" cy="123211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sz="1786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99017EC-018A-E240-A087-1FAD0463D7FF}"/>
              </a:ext>
            </a:extLst>
          </p:cNvPr>
          <p:cNvSpPr/>
          <p:nvPr/>
        </p:nvSpPr>
        <p:spPr>
          <a:xfrm>
            <a:off x="9023096" y="3606982"/>
            <a:ext cx="1104113" cy="131705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sz="1786" noProof="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208AA42-C95A-889B-BA6B-3A1CA05013DB}"/>
              </a:ext>
            </a:extLst>
          </p:cNvPr>
          <p:cNvSpPr/>
          <p:nvPr/>
        </p:nvSpPr>
        <p:spPr>
          <a:xfrm>
            <a:off x="9116640" y="4838443"/>
            <a:ext cx="1104113" cy="131705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sz="1786" noProof="0" dirty="0"/>
          </a:p>
        </p:txBody>
      </p:sp>
    </p:spTree>
    <p:extLst>
      <p:ext uri="{BB962C8B-B14F-4D97-AF65-F5344CB8AC3E}">
        <p14:creationId xmlns:p14="http://schemas.microsoft.com/office/powerpoint/2010/main" val="3106251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59D05FB-8909-B1BC-5576-DCE1E660630F}"/>
              </a:ext>
            </a:extLst>
          </p:cNvPr>
          <p:cNvGrpSpPr/>
          <p:nvPr/>
        </p:nvGrpSpPr>
        <p:grpSpPr>
          <a:xfrm>
            <a:off x="47628" y="26793"/>
            <a:ext cx="12096749" cy="6831207"/>
            <a:chOff x="-294410" y="0"/>
            <a:chExt cx="12191999" cy="7905037"/>
          </a:xfrm>
        </p:grpSpPr>
        <p:pic>
          <p:nvPicPr>
            <p:cNvPr id="6" name="Imagen 5" descr="Un campo de nieve&#10;&#10;Descripción generada automáticamente">
              <a:extLst>
                <a:ext uri="{FF2B5EF4-FFF2-40B4-BE49-F238E27FC236}">
                  <a16:creationId xmlns:a16="http://schemas.microsoft.com/office/drawing/2014/main" id="{76589C99-4A29-A55B-6619-C3C7D511A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94410" y="0"/>
              <a:ext cx="12191999" cy="7905037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BCF6970-6030-7842-3DFC-EEE1DDEE7CF7}"/>
                </a:ext>
              </a:extLst>
            </p:cNvPr>
            <p:cNvSpPr txBox="1"/>
            <p:nvPr/>
          </p:nvSpPr>
          <p:spPr>
            <a:xfrm>
              <a:off x="-1" y="6535857"/>
              <a:ext cx="3156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91" noProof="0" dirty="0">
                  <a:solidFill>
                    <a:schemeClr val="bg2">
                      <a:lumMod val="75000"/>
                    </a:schemeClr>
                  </a:solidFill>
                </a:rPr>
                <a:t>Stephen Hudson, Wikipedia</a:t>
              </a:r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D79DB3-DBBE-2041-B8B6-A5C083ACE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21" y="1838153"/>
            <a:ext cx="5216723" cy="4317343"/>
          </a:xfrm>
        </p:spPr>
        <p:txBody>
          <a:bodyPr>
            <a:normAutofit fontScale="92500"/>
          </a:bodyPr>
          <a:lstStyle/>
          <a:p>
            <a:r>
              <a:rPr lang="en-AU" noProof="0" dirty="0"/>
              <a:t>South location is ideal to search for neutrino sources from the French/Italian KM3NeT</a:t>
            </a:r>
          </a:p>
          <a:p>
            <a:r>
              <a:rPr lang="en-AU" noProof="0" dirty="0"/>
              <a:t>Produced near the supermassive black holes of galaxies, in blazars and tidal disruption events</a:t>
            </a:r>
          </a:p>
          <a:p>
            <a:r>
              <a:rPr lang="en-AU" noProof="0" dirty="0"/>
              <a:t>Follow-up requires large </a:t>
            </a:r>
            <a:r>
              <a:rPr lang="en-AU" noProof="0" dirty="0" err="1"/>
              <a:t>FoV</a:t>
            </a:r>
            <a:endParaRPr lang="en-AU" noProof="0" dirty="0"/>
          </a:p>
          <a:p>
            <a:r>
              <a:rPr lang="en-AU" noProof="0" dirty="0"/>
              <a:t>IR observations allow to search deeper into the dusty core of galaxies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F62ED11-5412-C657-B54E-169CD3E2C7DC}"/>
              </a:ext>
            </a:extLst>
          </p:cNvPr>
          <p:cNvSpPr txBox="1">
            <a:spLocks/>
          </p:cNvSpPr>
          <p:nvPr/>
        </p:nvSpPr>
        <p:spPr>
          <a:xfrm>
            <a:off x="879277" y="44900"/>
            <a:ext cx="10962681" cy="1315207"/>
          </a:xfrm>
          <a:prstGeom prst="rect">
            <a:avLst/>
          </a:prstGeom>
        </p:spPr>
        <p:txBody>
          <a:bodyPr vert="horz" lIns="90726" tIns="45363" rIns="90726" bIns="4536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366" b="1" noProof="0" dirty="0">
                <a:solidFill>
                  <a:srgbClr val="FF6E2A"/>
                </a:solidFill>
              </a:rPr>
              <a:t>Neutrino counterparts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D8727A4C-89A1-CA78-FD78-5DBE38FF1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 r="5144"/>
          <a:stretch/>
        </p:blipFill>
        <p:spPr bwMode="auto">
          <a:xfrm>
            <a:off x="6235555" y="2033750"/>
            <a:ext cx="5709500" cy="412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029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691B9A1-B087-F130-B167-1D3025A09E15}"/>
              </a:ext>
            </a:extLst>
          </p:cNvPr>
          <p:cNvGrpSpPr/>
          <p:nvPr/>
        </p:nvGrpSpPr>
        <p:grpSpPr>
          <a:xfrm>
            <a:off x="47628" y="26793"/>
            <a:ext cx="12096749" cy="6831207"/>
            <a:chOff x="-294410" y="0"/>
            <a:chExt cx="12191999" cy="7905037"/>
          </a:xfrm>
        </p:grpSpPr>
        <p:pic>
          <p:nvPicPr>
            <p:cNvPr id="8" name="Imagen 7" descr="Un campo de nieve&#10;&#10;Descripción generada automáticamente">
              <a:extLst>
                <a:ext uri="{FF2B5EF4-FFF2-40B4-BE49-F238E27FC236}">
                  <a16:creationId xmlns:a16="http://schemas.microsoft.com/office/drawing/2014/main" id="{A7A3CF97-5E4B-6EF3-2D3C-69ECEC628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94410" y="0"/>
              <a:ext cx="12191999" cy="7905037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081A9BF7-8952-65E1-1BA7-77209E165F76}"/>
                </a:ext>
              </a:extLst>
            </p:cNvPr>
            <p:cNvSpPr txBox="1"/>
            <p:nvPr/>
          </p:nvSpPr>
          <p:spPr>
            <a:xfrm>
              <a:off x="-1" y="6535857"/>
              <a:ext cx="3156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91" noProof="0" dirty="0">
                  <a:solidFill>
                    <a:schemeClr val="bg2">
                      <a:lumMod val="75000"/>
                    </a:schemeClr>
                  </a:solidFill>
                </a:rPr>
                <a:t>Stephen Hudson, Wikipedia</a:t>
              </a:r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59B22C-F418-C7A0-F66E-C6ECEA888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279" y="1838154"/>
            <a:ext cx="5216723" cy="4317343"/>
          </a:xfrm>
        </p:spPr>
        <p:txBody>
          <a:bodyPr>
            <a:normAutofit fontScale="92500" lnSpcReduction="10000"/>
          </a:bodyPr>
          <a:lstStyle/>
          <a:p>
            <a:r>
              <a:rPr lang="en-AU" noProof="0" dirty="0"/>
              <a:t>Long GRBs produced by the collapse of very massive stars</a:t>
            </a:r>
          </a:p>
          <a:p>
            <a:r>
              <a:rPr lang="en-AU" noProof="0" dirty="0"/>
              <a:t>Missions like Fermi have error boxes of 10s of deg</a:t>
            </a:r>
            <a:r>
              <a:rPr lang="en-AU" baseline="30000" noProof="0" dirty="0"/>
              <a:t>2</a:t>
            </a:r>
          </a:p>
          <a:p>
            <a:r>
              <a:rPr lang="en-AU" noProof="0" dirty="0"/>
              <a:t>GRBs are brighter in the IR </a:t>
            </a:r>
            <a:br>
              <a:rPr lang="en-AU" noProof="0" dirty="0"/>
            </a:br>
            <a:r>
              <a:rPr lang="en-AU" noProof="0" dirty="0"/>
              <a:t>(easy to detect!)</a:t>
            </a:r>
          </a:p>
          <a:p>
            <a:r>
              <a:rPr lang="en-AU" noProof="0" dirty="0"/>
              <a:t>IR observations will detect:</a:t>
            </a:r>
          </a:p>
          <a:p>
            <a:pPr lvl="1"/>
            <a:r>
              <a:rPr lang="en-AU" noProof="0" dirty="0"/>
              <a:t>Very high redshift events</a:t>
            </a:r>
          </a:p>
          <a:p>
            <a:pPr lvl="1"/>
            <a:r>
              <a:rPr lang="en-AU" noProof="0" dirty="0"/>
              <a:t>Dark GRBs missed in optical searches</a:t>
            </a:r>
          </a:p>
          <a:p>
            <a:pPr lvl="1"/>
            <a:r>
              <a:rPr lang="en-AU" noProof="0" dirty="0"/>
              <a:t>Dust destruction in early light curves</a:t>
            </a:r>
          </a:p>
          <a:p>
            <a:endParaRPr lang="en-AU" noProof="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98989E6-0081-2E3B-7831-3A72C0B2BDC2}"/>
              </a:ext>
            </a:extLst>
          </p:cNvPr>
          <p:cNvSpPr txBox="1">
            <a:spLocks/>
          </p:cNvSpPr>
          <p:nvPr/>
        </p:nvSpPr>
        <p:spPr>
          <a:xfrm>
            <a:off x="377535" y="19069"/>
            <a:ext cx="10962681" cy="1315207"/>
          </a:xfrm>
          <a:prstGeom prst="rect">
            <a:avLst/>
          </a:prstGeom>
        </p:spPr>
        <p:txBody>
          <a:bodyPr vert="horz" lIns="90726" tIns="45363" rIns="90726" bIns="4536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366" b="1" noProof="0" dirty="0">
                <a:solidFill>
                  <a:srgbClr val="FF6E2A"/>
                </a:solidFill>
              </a:rPr>
              <a:t>Long gamma-ray bursts</a:t>
            </a:r>
          </a:p>
        </p:txBody>
      </p:sp>
      <p:pic>
        <p:nvPicPr>
          <p:cNvPr id="13" name="Imagen 12" descr="Diagrama&#10;&#10;Descripción generada automáticamente">
            <a:extLst>
              <a:ext uri="{FF2B5EF4-FFF2-40B4-BE49-F238E27FC236}">
                <a16:creationId xmlns:a16="http://schemas.microsoft.com/office/drawing/2014/main" id="{3B886BCB-B0A2-1089-DD12-318E879D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380" y="1150556"/>
            <a:ext cx="5104085" cy="503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4C5164BE-03F0-E36C-6FB6-819865167B29}"/>
              </a:ext>
            </a:extLst>
          </p:cNvPr>
          <p:cNvGrpSpPr/>
          <p:nvPr/>
        </p:nvGrpSpPr>
        <p:grpSpPr>
          <a:xfrm>
            <a:off x="47628" y="26793"/>
            <a:ext cx="12096749" cy="6905635"/>
            <a:chOff x="-294410" y="0"/>
            <a:chExt cx="12191999" cy="7905037"/>
          </a:xfrm>
        </p:grpSpPr>
        <p:pic>
          <p:nvPicPr>
            <p:cNvPr id="7" name="Imagen 6" descr="Un campo de nieve&#10;&#10;Descripción generada automáticamente">
              <a:extLst>
                <a:ext uri="{FF2B5EF4-FFF2-40B4-BE49-F238E27FC236}">
                  <a16:creationId xmlns:a16="http://schemas.microsoft.com/office/drawing/2014/main" id="{37C949D9-A8C6-1E46-E5BE-8F6E37142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94410" y="0"/>
              <a:ext cx="12191999" cy="7905037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D6206F48-10C3-3EC2-550D-CC0082BA342E}"/>
                </a:ext>
              </a:extLst>
            </p:cNvPr>
            <p:cNvSpPr txBox="1"/>
            <p:nvPr/>
          </p:nvSpPr>
          <p:spPr>
            <a:xfrm>
              <a:off x="-1" y="6535857"/>
              <a:ext cx="3156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91" noProof="0" dirty="0">
                  <a:solidFill>
                    <a:schemeClr val="bg2">
                      <a:lumMod val="75000"/>
                    </a:schemeClr>
                  </a:solidFill>
                </a:rPr>
                <a:t>Stephen Hudson, Wikipedia</a:t>
              </a:r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B0D0C6-97BD-D7A1-5201-4F4B17A0D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299" y="1685154"/>
            <a:ext cx="4989908" cy="4633866"/>
          </a:xfrm>
        </p:spPr>
        <p:txBody>
          <a:bodyPr>
            <a:normAutofit lnSpcReduction="10000"/>
          </a:bodyPr>
          <a:lstStyle/>
          <a:p>
            <a:r>
              <a:rPr lang="en-AU" noProof="0" dirty="0"/>
              <a:t>Search for rocky terrestrial planets around </a:t>
            </a:r>
            <a:r>
              <a:rPr lang="en-AU" b="0" i="0" noProof="0" dirty="0">
                <a:effectLst/>
              </a:rPr>
              <a:t>&lt; 0.15 M</a:t>
            </a:r>
            <a:r>
              <a:rPr lang="en-AU" b="0" i="0" baseline="-25000" noProof="0" dirty="0">
                <a:effectLst/>
              </a:rPr>
              <a:t>⊙</a:t>
            </a:r>
            <a:r>
              <a:rPr lang="en-AU" b="0" i="0" noProof="0" dirty="0">
                <a:effectLst/>
              </a:rPr>
              <a:t> stars</a:t>
            </a:r>
          </a:p>
          <a:p>
            <a:r>
              <a:rPr lang="en-AU" noProof="0" dirty="0"/>
              <a:t>Highest SNR and contrast in the IR</a:t>
            </a:r>
          </a:p>
          <a:p>
            <a:r>
              <a:rPr lang="en-AU" noProof="0" dirty="0"/>
              <a:t>Less stellar variability in IR</a:t>
            </a:r>
          </a:p>
          <a:p>
            <a:r>
              <a:rPr lang="en-AU" b="0" i="0" noProof="0" dirty="0">
                <a:effectLst/>
              </a:rPr>
              <a:t>Wide field allows to monitor multiple simultaneous targets</a:t>
            </a:r>
          </a:p>
          <a:p>
            <a:r>
              <a:rPr lang="en-AU" noProof="0" dirty="0"/>
              <a:t>Long Winter nights allow to monitor longer transits</a:t>
            </a:r>
            <a:endParaRPr lang="en-AU" b="0" i="0" noProof="0" dirty="0">
              <a:effectLst/>
            </a:endParaRPr>
          </a:p>
          <a:p>
            <a:endParaRPr lang="en-AU" noProof="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2EBBFC2-1FD5-4A13-8E0D-4D9D4B9F99C3}"/>
              </a:ext>
            </a:extLst>
          </p:cNvPr>
          <p:cNvSpPr txBox="1">
            <a:spLocks/>
          </p:cNvSpPr>
          <p:nvPr/>
        </p:nvSpPr>
        <p:spPr>
          <a:xfrm>
            <a:off x="858012" y="26793"/>
            <a:ext cx="10962681" cy="1315207"/>
          </a:xfrm>
          <a:prstGeom prst="rect">
            <a:avLst/>
          </a:prstGeom>
        </p:spPr>
        <p:txBody>
          <a:bodyPr vert="horz" lIns="90726" tIns="45363" rIns="90726" bIns="4536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366" b="1" noProof="0" dirty="0">
                <a:solidFill>
                  <a:srgbClr val="FF6E2A"/>
                </a:solidFill>
              </a:rPr>
              <a:t>Exoplanet transits</a:t>
            </a:r>
          </a:p>
        </p:txBody>
      </p:sp>
      <p:pic>
        <p:nvPicPr>
          <p:cNvPr id="10242" name="Picture 2" descr="Space scene of a thin atmosphere version of Gliese 12 b">
            <a:extLst>
              <a:ext uri="{FF2B5EF4-FFF2-40B4-BE49-F238E27FC236}">
                <a16:creationId xmlns:a16="http://schemas.microsoft.com/office/drawing/2014/main" id="{25E2E89F-48D8-89D1-E591-C2D4579E9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00" y="2001679"/>
            <a:ext cx="6488561" cy="365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860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4552-B4A4-C7A8-AA7D-91BFE91B141A}"/>
              </a:ext>
            </a:extLst>
          </p:cNvPr>
          <p:cNvSpPr txBox="1">
            <a:spLocks/>
          </p:cNvSpPr>
          <p:nvPr/>
        </p:nvSpPr>
        <p:spPr>
          <a:xfrm>
            <a:off x="252933" y="377781"/>
            <a:ext cx="9072563" cy="4913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defTabSz="907268"/>
            <a:r>
              <a:rPr lang="en-AU" sz="2580" noProof="0" dirty="0">
                <a:latin typeface="Segoe UI Light" panose="020B0502040204020203" pitchFamily="34" charset="0"/>
              </a:rPr>
              <a:t>What is Cryoscope?</a:t>
            </a:r>
          </a:p>
          <a:p>
            <a:pPr defTabSz="907268"/>
            <a:endParaRPr lang="en-AU" sz="2580" noProof="0" dirty="0">
              <a:latin typeface="Segoe UI Light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5BFA0-ADFD-476D-E6AF-29E2468E7839}"/>
              </a:ext>
            </a:extLst>
          </p:cNvPr>
          <p:cNvSpPr txBox="1">
            <a:spLocks/>
          </p:cNvSpPr>
          <p:nvPr/>
        </p:nvSpPr>
        <p:spPr>
          <a:xfrm>
            <a:off x="252933" y="994922"/>
            <a:ext cx="5642989" cy="18625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7268">
              <a:spcBef>
                <a:spcPts val="992"/>
              </a:spcBef>
            </a:pPr>
            <a:r>
              <a:rPr lang="en-AU" sz="1290" noProof="0" dirty="0">
                <a:solidFill>
                  <a:prstClr val="white"/>
                </a:solidFill>
              </a:rPr>
              <a:t>The 1m class telescope is completely cryogenic. Usual methods to block rays from a warm telescope limit the field of view. A telescope that is colder than the sky is critical to optimize its sensitivity.</a:t>
            </a:r>
          </a:p>
          <a:p>
            <a:pPr defTabSz="907268">
              <a:spcBef>
                <a:spcPts val="992"/>
              </a:spcBef>
            </a:pPr>
            <a:r>
              <a:rPr lang="en-AU" sz="1290" noProof="0" dirty="0">
                <a:solidFill>
                  <a:prstClr val="white"/>
                </a:solidFill>
              </a:rPr>
              <a:t>Non-sequential ray tracing: &gt;80% of radiation from window is returned to the window +negligible out-of-field light scatter onto the detector</a:t>
            </a:r>
          </a:p>
          <a:p>
            <a:pPr defTabSz="907268">
              <a:spcBef>
                <a:spcPts val="992"/>
              </a:spcBef>
            </a:pPr>
            <a:endParaRPr lang="en-AU" sz="1290" noProof="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519B6D-8241-9603-2A51-A25217CF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2151" y="866082"/>
            <a:ext cx="4362480" cy="0"/>
          </a:xfrm>
          <a:prstGeom prst="line">
            <a:avLst/>
          </a:prstGeom>
          <a:ln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E555330-85D0-093C-8901-D30DB4527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57" y="2395145"/>
            <a:ext cx="4588538" cy="3210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8866C3-FF6D-080B-3E41-B656DEBE7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430" y="230454"/>
            <a:ext cx="5111634" cy="24995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7DCE684-25B9-41A9-01F2-DF186E31786C}"/>
              </a:ext>
            </a:extLst>
          </p:cNvPr>
          <p:cNvGrpSpPr/>
          <p:nvPr/>
        </p:nvGrpSpPr>
        <p:grpSpPr>
          <a:xfrm>
            <a:off x="6247967" y="3295364"/>
            <a:ext cx="5440793" cy="2064758"/>
            <a:chOff x="2292472" y="2214854"/>
            <a:chExt cx="7343482" cy="3937085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180153D-673B-22B4-C222-44B9CAE99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7" r="22062"/>
            <a:stretch/>
          </p:blipFill>
          <p:spPr>
            <a:xfrm>
              <a:off x="2292472" y="2214854"/>
              <a:ext cx="7343482" cy="355152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7FE216-7945-C367-FF09-AB1DF8D30613}"/>
                </a:ext>
              </a:extLst>
            </p:cNvPr>
            <p:cNvSpPr txBox="1"/>
            <p:nvPr/>
          </p:nvSpPr>
          <p:spPr>
            <a:xfrm>
              <a:off x="4026358" y="5627883"/>
              <a:ext cx="247385" cy="524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07268"/>
              <a:endParaRPr lang="en-AU" sz="1191" noProof="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8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3B0B2582-6550-4DB6-4425-C1854D0E17E9}"/>
              </a:ext>
            </a:extLst>
          </p:cNvPr>
          <p:cNvGrpSpPr/>
          <p:nvPr/>
        </p:nvGrpSpPr>
        <p:grpSpPr>
          <a:xfrm>
            <a:off x="47628" y="26793"/>
            <a:ext cx="12096749" cy="6831207"/>
            <a:chOff x="-294410" y="0"/>
            <a:chExt cx="12191999" cy="7905037"/>
          </a:xfrm>
        </p:grpSpPr>
        <p:pic>
          <p:nvPicPr>
            <p:cNvPr id="6" name="Imagen 5" descr="Un campo de nieve&#10;&#10;Descripción generada automáticamente">
              <a:extLst>
                <a:ext uri="{FF2B5EF4-FFF2-40B4-BE49-F238E27FC236}">
                  <a16:creationId xmlns:a16="http://schemas.microsoft.com/office/drawing/2014/main" id="{671E1B4E-34E0-620C-AE46-18990912F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94410" y="0"/>
              <a:ext cx="12191999" cy="7905037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8A79F70B-5142-E1D4-11B9-10D85C05F003}"/>
                </a:ext>
              </a:extLst>
            </p:cNvPr>
            <p:cNvSpPr txBox="1"/>
            <p:nvPr/>
          </p:nvSpPr>
          <p:spPr>
            <a:xfrm>
              <a:off x="-1" y="6535857"/>
              <a:ext cx="3156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91" noProof="0" dirty="0">
                  <a:solidFill>
                    <a:schemeClr val="bg2">
                      <a:lumMod val="75000"/>
                    </a:schemeClr>
                  </a:solidFill>
                </a:rPr>
                <a:t>Stephen Hudson, Wikipedia</a:t>
              </a:r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A3DA6A-FE77-0572-1367-1CBE3C82F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733" y="2028313"/>
            <a:ext cx="11340212" cy="5483343"/>
          </a:xfrm>
        </p:spPr>
        <p:txBody>
          <a:bodyPr>
            <a:normAutofit/>
          </a:bodyPr>
          <a:lstStyle/>
          <a:p>
            <a:r>
              <a:rPr lang="en-AU" sz="3175" noProof="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1.2 m aperture is defined by maximum practical meniscus lens.  More vendors at 1m.</a:t>
            </a:r>
          </a:p>
          <a:p>
            <a:pPr marL="0" indent="0">
              <a:buNone/>
            </a:pPr>
            <a:endParaRPr lang="en-AU" sz="3175" noProof="0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en-AU" sz="3175" noProof="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Reduce K band sky brightness by going to Dome C</a:t>
            </a:r>
          </a:p>
          <a:p>
            <a:pPr marL="0" indent="0">
              <a:buNone/>
            </a:pPr>
            <a:endParaRPr lang="en-AU" sz="3175" noProof="0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en-AU" sz="3175" noProof="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Cool entire telescope since </a:t>
            </a:r>
            <a:r>
              <a:rPr lang="en-AU" sz="3175" noProof="0" dirty="0" err="1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reimager</a:t>
            </a:r>
            <a:r>
              <a:rPr lang="en-AU" sz="3175" noProof="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(</a:t>
            </a:r>
            <a:r>
              <a:rPr lang="en-AU" sz="3175" noProof="0" dirty="0" err="1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Lyot</a:t>
            </a:r>
            <a:r>
              <a:rPr lang="en-AU" sz="3175" noProof="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stop) is impractical.</a:t>
            </a:r>
            <a:r>
              <a:rPr lang="en-AU" sz="3175" noProof="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  <a:r>
              <a:rPr lang="en-AU" sz="3175" noProof="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Antarctic (-40C on a warm day) is not cold enough since pixel sees much larger solid angle of telescope than sky.  </a:t>
            </a:r>
            <a:endParaRPr lang="en-AU" noProof="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DC8FF06-76EA-88C8-0EB4-C591B6595C0D}"/>
              </a:ext>
            </a:extLst>
          </p:cNvPr>
          <p:cNvSpPr txBox="1">
            <a:spLocks/>
          </p:cNvSpPr>
          <p:nvPr/>
        </p:nvSpPr>
        <p:spPr>
          <a:xfrm>
            <a:off x="344889" y="10633"/>
            <a:ext cx="11502222" cy="1315207"/>
          </a:xfrm>
          <a:prstGeom prst="rect">
            <a:avLst/>
          </a:prstGeom>
        </p:spPr>
        <p:txBody>
          <a:bodyPr vert="horz" lIns="90726" tIns="45363" rIns="90726" bIns="4536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366" b="1" noProof="0" dirty="0">
                <a:solidFill>
                  <a:srgbClr val="FF6E2A"/>
                </a:solidFill>
              </a:rPr>
              <a:t>Design  choices for an ultrawide telescope in IR</a:t>
            </a:r>
          </a:p>
        </p:txBody>
      </p:sp>
    </p:spTree>
    <p:extLst>
      <p:ext uri="{BB962C8B-B14F-4D97-AF65-F5344CB8AC3E}">
        <p14:creationId xmlns:p14="http://schemas.microsoft.com/office/powerpoint/2010/main" val="25086685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12829</TotalTime>
  <Words>1203</Words>
  <Application>Microsoft Office PowerPoint</Application>
  <PresentationFormat>Widescreen</PresentationFormat>
  <Paragraphs>184</Paragraphs>
  <Slides>29</Slides>
  <Notes>12</Notes>
  <HiddenSlides>5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Aptos</vt:lpstr>
      <vt:lpstr>Aptos Display</vt:lpstr>
      <vt:lpstr>Arial</vt:lpstr>
      <vt:lpstr>Calibri</vt:lpstr>
      <vt:lpstr>Calibri Light</vt:lpstr>
      <vt:lpstr>Comic Sans MS</vt:lpstr>
      <vt:lpstr>Helvetica</vt:lpstr>
      <vt:lpstr>Segoe UI Light</vt:lpstr>
      <vt:lpstr>Tema de Office</vt:lpstr>
      <vt:lpstr>Office 2013 - 2022 Theme</vt:lpstr>
      <vt:lpstr>ASTEP to Cryoscope: Expanding Antarctic astronomy at Dome-C with a Wide Field Infrared Telescope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Antonio Deugarte</dc:creator>
  <cp:lastModifiedBy>Tony Travouillon</cp:lastModifiedBy>
  <cp:revision>13</cp:revision>
  <dcterms:created xsi:type="dcterms:W3CDTF">2024-06-04T09:25:50Z</dcterms:created>
  <dcterms:modified xsi:type="dcterms:W3CDTF">2025-09-16T23:33:11Z</dcterms:modified>
</cp:coreProperties>
</file>