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25"/>
  </p:notesMasterIdLst>
  <p:handoutMasterIdLst>
    <p:handoutMasterId r:id="rId26"/>
  </p:handoutMasterIdLst>
  <p:sldIdLst>
    <p:sldId id="297" r:id="rId5"/>
    <p:sldId id="302" r:id="rId6"/>
    <p:sldId id="300" r:id="rId7"/>
    <p:sldId id="320" r:id="rId8"/>
    <p:sldId id="301" r:id="rId9"/>
    <p:sldId id="305" r:id="rId10"/>
    <p:sldId id="322" r:id="rId11"/>
    <p:sldId id="285" r:id="rId12"/>
    <p:sldId id="306" r:id="rId13"/>
    <p:sldId id="316" r:id="rId14"/>
    <p:sldId id="298" r:id="rId15"/>
    <p:sldId id="307" r:id="rId16"/>
    <p:sldId id="315" r:id="rId17"/>
    <p:sldId id="280" r:id="rId18"/>
    <p:sldId id="310" r:id="rId19"/>
    <p:sldId id="309" r:id="rId20"/>
    <p:sldId id="318" r:id="rId21"/>
    <p:sldId id="321" r:id="rId22"/>
    <p:sldId id="312" r:id="rId23"/>
    <p:sldId id="313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60" autoAdjust="0"/>
    <p:restoredTop sz="94660"/>
  </p:normalViewPr>
  <p:slideViewPr>
    <p:cSldViewPr snapToGrid="0">
      <p:cViewPr>
        <p:scale>
          <a:sx n="129" d="100"/>
          <a:sy n="129" d="100"/>
        </p:scale>
        <p:origin x="1360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779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0C0A257-B081-4972-B0CF-1F39F8714D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948091-2DCD-4509-A944-5FC3CAA095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27F89-6F89-4D72-A243-A68B4122D611}" type="datetimeFigureOut">
              <a:rPr lang="en-AU" smtClean="0"/>
              <a:t>20/9/2023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56B26-2CBE-4E97-9F33-B336733FED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7CD2B-E28A-4D49-A0FA-D516F93D72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E5BEA-06EA-4996-A757-E0A11090F5C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8613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51D79-A941-472A-B86F-4C1D5FA7235B}" type="datetimeFigureOut">
              <a:rPr lang="en-AU" smtClean="0"/>
              <a:t>20/9/2023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29E61-899D-4DEC-B2DA-C928176A27C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6005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6D05FB-9E00-4E05-8A11-8AC6AA5F1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5450" y="373063"/>
            <a:ext cx="6120000" cy="3960000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2835"/>
              </a:spcAft>
              <a:defRPr sz="6400" cap="all" baseline="0"/>
            </a:lvl1pPr>
            <a:lvl2pPr>
              <a:defRPr sz="18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D46DD6-3FEF-4E8E-852D-6AB87C9AEE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400" y="0"/>
            <a:ext cx="17368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6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000" y="324000"/>
            <a:ext cx="5652000" cy="4176000"/>
          </a:xfrm>
        </p:spPr>
        <p:txBody>
          <a:bodyPr numCol="1" spcCol="180000">
            <a:noAutofit/>
          </a:bodyPr>
          <a:lstStyle>
            <a:lvl1pPr>
              <a:defRPr sz="1400">
                <a:solidFill>
                  <a:schemeClr val="accent1"/>
                </a:solidFill>
                <a:latin typeface="+mj-lt"/>
              </a:defRPr>
            </a:lvl1pPr>
            <a:lvl2pPr>
              <a:defRPr sz="1100"/>
            </a:lvl2pPr>
            <a:lvl3pPr marL="90000" indent="-90000">
              <a:defRPr sz="1100"/>
            </a:lvl3pPr>
            <a:lvl4pPr marL="180000" indent="-90000">
              <a:defRPr sz="1100"/>
            </a:lvl4pPr>
            <a:lvl5pPr marL="270000" indent="-90000"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fld id="{91E4DFE3-1A68-1745-AB61-1FE48CA2B10D}" type="datetime1">
              <a:rPr lang="en-AU" smtClean="0"/>
              <a:t>20/9/2023</a:t>
            </a:fld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31932D-C811-4ADE-9CBC-C6F97F4734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4000" y="324000"/>
            <a:ext cx="2520000" cy="3006725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 sz="36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07276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000" y="324000"/>
            <a:ext cx="5652000" cy="4140000"/>
          </a:xfrm>
        </p:spPr>
        <p:txBody>
          <a:bodyPr numCol="2" spcCol="180000">
            <a:noAutofit/>
          </a:bodyPr>
          <a:lstStyle>
            <a:lvl1pPr>
              <a:defRPr sz="80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 marL="90000" indent="-90000">
              <a:defRPr sz="800"/>
            </a:lvl3pPr>
            <a:lvl4pPr marL="180000" indent="-90000">
              <a:defRPr sz="800"/>
            </a:lvl4pPr>
            <a:lvl5pPr marL="270000" indent="-90000"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fld id="{9F2F479A-697A-8C47-9524-D89D9F3F310B}" type="datetime1">
              <a:rPr lang="en-AU" smtClean="0"/>
              <a:t>20/9/2023</a:t>
            </a:fld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87F0A-3EF9-46A9-A8FF-9715CF0929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50" y="324000"/>
            <a:ext cx="2520000" cy="4140000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  <a:lvl2pPr>
              <a:spcAft>
                <a:spcPts val="1200"/>
              </a:spcAft>
              <a:defRPr sz="1800">
                <a:solidFill>
                  <a:schemeClr val="tx1"/>
                </a:solidFill>
              </a:defRPr>
            </a:lvl2pPr>
            <a:lvl3pPr>
              <a:buNone/>
              <a:defRPr/>
            </a:lvl3pPr>
            <a:lvl4pPr marL="179388" indent="-179388">
              <a:buFont typeface="Arial" panose="020B0604020202020204" pitchFamily="34" charset="0"/>
              <a:buChar char="•"/>
              <a:defRPr/>
            </a:lvl4pPr>
            <a:lvl5pPr marL="357188" indent="-179388">
              <a:buFont typeface="Times New Roman" panose="02020603050405020304" pitchFamily="18" charset="0"/>
              <a:buChar char="–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4000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maller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000" y="324000"/>
            <a:ext cx="5652000" cy="4140000"/>
          </a:xfrm>
        </p:spPr>
        <p:txBody>
          <a:bodyPr numCol="2" spcCol="180000">
            <a:noAutofit/>
          </a:bodyPr>
          <a:lstStyle>
            <a:lvl1pPr>
              <a:defRPr sz="80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 marL="90000" indent="-90000">
              <a:defRPr sz="800"/>
            </a:lvl3pPr>
            <a:lvl4pPr marL="180000" indent="-90000">
              <a:defRPr sz="800"/>
            </a:lvl4pPr>
            <a:lvl5pPr marL="270000" indent="-90000"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fld id="{8B8D1CCC-4B11-6B44-B919-312904B216FB}" type="datetime1">
              <a:rPr lang="en-AU" smtClean="0"/>
              <a:t>20/9/2023</a:t>
            </a:fld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87F0A-3EF9-46A9-A8FF-9715CF0929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50" y="324000"/>
            <a:ext cx="2520000" cy="4140000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tx1"/>
                </a:solidFill>
              </a:defRPr>
            </a:lvl1pPr>
            <a:lvl2pPr>
              <a:spcAft>
                <a:spcPts val="1200"/>
              </a:spcAft>
              <a:defRPr sz="1800">
                <a:solidFill>
                  <a:schemeClr val="accent1"/>
                </a:solidFill>
              </a:defRPr>
            </a:lvl2pPr>
            <a:lvl3pPr>
              <a:buNone/>
              <a:defRPr sz="800"/>
            </a:lvl3pPr>
            <a:lvl4pPr marL="179388" indent="-179388">
              <a:buFont typeface="Arial" panose="020B0604020202020204" pitchFamily="34" charset="0"/>
              <a:buChar char="•"/>
              <a:defRPr sz="800"/>
            </a:lvl4pPr>
            <a:lvl5pPr marL="357188" indent="-179388">
              <a:buFont typeface="Times New Roman" panose="02020603050405020304" pitchFamily="18" charset="0"/>
              <a:buChar char="–"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99705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fld id="{54602F0E-B2EF-0F44-8E11-18A0DE36C8C9}" type="datetime1">
              <a:rPr lang="en-AU" smtClean="0"/>
              <a:t>20/9/2023</a:t>
            </a:fld>
            <a:endParaRPr lang="en-AU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4117324-6B4D-4511-9A09-354F377011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50" y="324000"/>
            <a:ext cx="8459788" cy="1512887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buNone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04076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00" y="1800000"/>
            <a:ext cx="3600000" cy="2700000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fld id="{4CFC868D-1C37-5345-B966-44062344EF1A}" type="datetime1">
              <a:rPr lang="en-AU" smtClean="0"/>
              <a:t>20/9/2023</a:t>
            </a:fld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23145E-4A65-4D12-BF17-1E376D23E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50" y="324000"/>
            <a:ext cx="3600000" cy="1512887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buNone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17CBD4-5DAE-4848-BC50-36416D91C4AD}"/>
              </a:ext>
            </a:extLst>
          </p:cNvPr>
          <p:cNvCxnSpPr/>
          <p:nvPr userDrawn="1"/>
        </p:nvCxnSpPr>
        <p:spPr>
          <a:xfrm>
            <a:off x="4572000" y="324000"/>
            <a:ext cx="0" cy="4104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2B441EC-09C6-4B4A-9603-C02952057B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56000" y="323850"/>
            <a:ext cx="3528000" cy="410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A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C4D845E-CFE4-4388-98CF-2B7CD087A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2000" y="630621"/>
            <a:ext cx="108000" cy="3796917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</p:spTree>
    <p:extLst>
      <p:ext uri="{BB962C8B-B14F-4D97-AF65-F5344CB8AC3E}">
        <p14:creationId xmlns:p14="http://schemas.microsoft.com/office/powerpoint/2010/main" val="2309347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150" y="1080000"/>
            <a:ext cx="3600000" cy="3347538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23145E-4A65-4D12-BF17-1E376D23E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20000" y="324000"/>
            <a:ext cx="3600000" cy="1512887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fld id="{E3C5187D-D015-8C43-85C1-38404D4898BF}" type="datetime1">
              <a:rPr lang="en-AU" smtClean="0"/>
              <a:t>20/9/2023</a:t>
            </a:fld>
            <a:endParaRPr lang="en-AU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17CBD4-5DAE-4848-BC50-36416D91C4AD}"/>
              </a:ext>
            </a:extLst>
          </p:cNvPr>
          <p:cNvCxnSpPr/>
          <p:nvPr userDrawn="1"/>
        </p:nvCxnSpPr>
        <p:spPr>
          <a:xfrm>
            <a:off x="4572000" y="324000"/>
            <a:ext cx="0" cy="4104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2B441EC-09C6-4B4A-9603-C02952057B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4000" y="323850"/>
            <a:ext cx="3528000" cy="410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A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C4D845E-CFE4-4388-98CF-2B7CD087A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0000" y="630621"/>
            <a:ext cx="108000" cy="3796917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</p:spTree>
    <p:extLst>
      <p:ext uri="{BB962C8B-B14F-4D97-AF65-F5344CB8AC3E}">
        <p14:creationId xmlns:p14="http://schemas.microsoft.com/office/powerpoint/2010/main" val="300226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larg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fld id="{83D00AEE-FCAF-BD40-A08F-452587EC8BAB}" type="datetime1">
              <a:rPr lang="en-AU" smtClean="0"/>
              <a:t>20/9/2023</a:t>
            </a:fld>
            <a:endParaRPr lang="en-AU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2B441EC-09C6-4B4A-9603-C02952057B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32000" y="323850"/>
            <a:ext cx="5652000" cy="410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A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C4D845E-CFE4-4388-98CF-2B7CD087A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52000" y="630621"/>
            <a:ext cx="108000" cy="3796917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6B4478A-1BDA-4472-A289-4B0C4E7959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50" y="324000"/>
            <a:ext cx="2160000" cy="4140000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tx1"/>
                </a:solidFill>
              </a:defRPr>
            </a:lvl1pPr>
            <a:lvl2pPr>
              <a:spcAft>
                <a:spcPts val="1200"/>
              </a:spcAft>
              <a:defRPr sz="1800">
                <a:solidFill>
                  <a:schemeClr val="accent1"/>
                </a:solidFill>
              </a:defRPr>
            </a:lvl2pPr>
            <a:lvl3pPr>
              <a:buNone/>
              <a:defRPr sz="800"/>
            </a:lvl3pPr>
            <a:lvl4pPr marL="179388" indent="-179388">
              <a:buFont typeface="Arial" panose="020B0604020202020204" pitchFamily="34" charset="0"/>
              <a:buChar char="•"/>
              <a:defRPr sz="800"/>
            </a:lvl4pPr>
            <a:lvl5pPr marL="357188" indent="-179388">
              <a:buFont typeface="Times New Roman" panose="02020603050405020304" pitchFamily="18" charset="0"/>
              <a:buChar char="–"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8945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17E45197-8F27-48C7-B54F-6D8F7E2954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fld id="{6CF77361-F34F-2D43-ACC5-85A767C05369}" type="datetime1">
              <a:rPr lang="en-AU" smtClean="0"/>
              <a:t>20/9/2023</a:t>
            </a:fld>
            <a:endParaRPr lang="en-AU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3307DB3-CBE2-4A55-BE8E-C26CBADA0D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850" y="324000"/>
            <a:ext cx="8460000" cy="410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AU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F005714D-B845-45B5-AB70-7040C72172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630621"/>
            <a:ext cx="108000" cy="3796917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</p:spTree>
    <p:extLst>
      <p:ext uri="{BB962C8B-B14F-4D97-AF65-F5344CB8AC3E}">
        <p14:creationId xmlns:p14="http://schemas.microsoft.com/office/powerpoint/2010/main" val="3011687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17E45197-8F27-48C7-B54F-6D8F7E2954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fld id="{B7CD3D6C-BC3B-974F-97E0-94A086177C4C}" type="datetime1">
              <a:rPr lang="en-AU" smtClean="0"/>
              <a:t>20/9/2023</a:t>
            </a:fld>
            <a:endParaRPr lang="en-AU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3307DB3-CBE2-4A55-BE8E-C26CBADA0D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850" y="324000"/>
            <a:ext cx="4104000" cy="410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AU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5CD301A0-52A4-469E-ACAD-84A14A2181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630621"/>
            <a:ext cx="108000" cy="3796917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6B417A0-A601-4DF8-833D-2F1065E5A8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80000" y="324000"/>
            <a:ext cx="4104000" cy="410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AU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C8112A07-2578-4C64-9E60-0E0913ABA1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6000" y="630621"/>
            <a:ext cx="108000" cy="3796917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</p:spTree>
    <p:extLst>
      <p:ext uri="{BB962C8B-B14F-4D97-AF65-F5344CB8AC3E}">
        <p14:creationId xmlns:p14="http://schemas.microsoft.com/office/powerpoint/2010/main" val="2248986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tagger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17E45197-8F27-48C7-B54F-6D8F7E2954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fld id="{8E9B290D-6508-1245-9BFB-23E02DE9196B}" type="datetime1">
              <a:rPr lang="en-AU" smtClean="0"/>
              <a:t>20/9/2023</a:t>
            </a:fld>
            <a:endParaRPr lang="en-AU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3307DB3-CBE2-4A55-BE8E-C26CBADA0D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850" y="324000"/>
            <a:ext cx="3528000" cy="410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AU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5CD301A0-52A4-469E-ACAD-84A14A2181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630621"/>
            <a:ext cx="108000" cy="3796917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6B417A0-A601-4DF8-833D-2F1065E5A8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00" y="324000"/>
            <a:ext cx="3528000" cy="230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AU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C8112A07-2578-4C64-9E60-0E0913ABA1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8000" y="324000"/>
            <a:ext cx="108000" cy="2304000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55C4169D-51A2-418E-95CB-AE67319994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60000" y="2916000"/>
            <a:ext cx="2124000" cy="1476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AU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651BCC0A-46D4-42B0-987C-A33E38A571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23767" y="2916000"/>
            <a:ext cx="108000" cy="1476000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</p:spTree>
    <p:extLst>
      <p:ext uri="{BB962C8B-B14F-4D97-AF65-F5344CB8AC3E}">
        <p14:creationId xmlns:p14="http://schemas.microsoft.com/office/powerpoint/2010/main" val="1792502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6D05FB-9E00-4E05-8A11-8AC6AA5F1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5999" y="373063"/>
            <a:ext cx="7523999" cy="3274027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2835"/>
              </a:spcAft>
              <a:defRPr sz="6400" cap="all" baseline="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6A049C-4F69-43AF-8C8B-0B56DA46CD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1999" y="2196000"/>
            <a:ext cx="4248000" cy="2592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C2CD92-94A0-4183-91AF-1A31B8F162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36" y="0"/>
            <a:ext cx="17368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61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23145E-4A65-4D12-BF17-1E376D23E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2000" y="323999"/>
            <a:ext cx="3312000" cy="1980000"/>
          </a:xfrm>
        </p:spPr>
        <p:txBody>
          <a:bodyPr/>
          <a:lstStyle>
            <a:lvl1pPr>
              <a:lnSpc>
                <a:spcPct val="80000"/>
              </a:lnSpc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fld id="{92C6A3F3-AA04-2D4C-8755-3EA23976DEBD}" type="datetime1">
              <a:rPr lang="en-AU" smtClean="0"/>
              <a:t>20/9/2023</a:t>
            </a:fld>
            <a:endParaRPr lang="en-AU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2B441EC-09C6-4B4A-9603-C02952057B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4000" y="323850"/>
            <a:ext cx="4104000" cy="4104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A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C4D845E-CFE4-4388-98CF-2B7CD087A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000" y="630621"/>
            <a:ext cx="108000" cy="3796917"/>
          </a:xfrm>
        </p:spPr>
        <p:txBody>
          <a:bodyPr vert="vert270" anchor="t"/>
          <a:lstStyle>
            <a:lvl1pPr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Image credit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8C956-62EE-4375-80BD-F88AA733C3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2000" y="3024000"/>
            <a:ext cx="3311525" cy="1511214"/>
          </a:xfrm>
        </p:spPr>
        <p:txBody>
          <a:bodyPr/>
          <a:lstStyle>
            <a:lvl1pPr>
              <a:spcAft>
                <a:spcPts val="0"/>
              </a:spcAft>
              <a:defRPr sz="9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90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00450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23145E-4A65-4D12-BF17-1E376D23E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4000" y="323999"/>
            <a:ext cx="4770000" cy="2880000"/>
          </a:xfrm>
        </p:spPr>
        <p:txBody>
          <a:bodyPr/>
          <a:lstStyle>
            <a:lvl1pPr>
              <a:lnSpc>
                <a:spcPct val="80000"/>
              </a:lnSpc>
              <a:defRPr sz="28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fld id="{EC1A3BE5-9787-BC42-97B0-9B52356CAD8D}" type="datetime1">
              <a:rPr lang="en-AU" smtClean="0"/>
              <a:t>20/9/2023</a:t>
            </a:fld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8C956-62EE-4375-80BD-F88AA733C3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64000" y="3024000"/>
            <a:ext cx="3311525" cy="1511214"/>
          </a:xfrm>
        </p:spPr>
        <p:txBody>
          <a:bodyPr/>
          <a:lstStyle>
            <a:lvl1pPr>
              <a:spcAft>
                <a:spcPts val="0"/>
              </a:spcAft>
              <a:defRPr sz="9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90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CBDA75-3AB1-4C8B-B29D-537B8B1FAC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0800"/>
            <a:ext cx="9144000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1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quo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23145E-4A65-4D12-BF17-1E376D23E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0" y="323999"/>
            <a:ext cx="4770000" cy="2880000"/>
          </a:xfrm>
        </p:spPr>
        <p:txBody>
          <a:bodyPr/>
          <a:lstStyle>
            <a:lvl1pPr>
              <a:lnSpc>
                <a:spcPct val="80000"/>
              </a:lnSpc>
              <a:defRPr sz="28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fld id="{B8A5D444-AB5E-4F4B-B652-9D163975FABC}" type="datetime1">
              <a:rPr lang="en-AU" smtClean="0"/>
              <a:t>20/9/2023</a:t>
            </a:fld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8C956-62EE-4375-80BD-F88AA733C3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3024000"/>
            <a:ext cx="3311525" cy="1511214"/>
          </a:xfrm>
        </p:spPr>
        <p:txBody>
          <a:bodyPr/>
          <a:lstStyle>
            <a:lvl1pPr>
              <a:spcAft>
                <a:spcPts val="0"/>
              </a:spcAft>
              <a:defRPr sz="900"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 sz="90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2373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260000"/>
            <a:ext cx="3960000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4000" y="1260000"/>
            <a:ext cx="3960000" cy="32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Date Placeholder 10">
            <a:extLst>
              <a:ext uri="{FF2B5EF4-FFF2-40B4-BE49-F238E27FC236}">
                <a16:creationId xmlns:a16="http://schemas.microsoft.com/office/drawing/2014/main" id="{CA85DCDF-C5A3-43A1-9E40-308CB7A5F96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fld id="{00965C4A-7F81-5543-B3FC-D1D6C339F2E0}" type="datetime1">
              <a:rPr lang="en-AU" smtClean="0"/>
              <a:t>20/9/2023</a:t>
            </a:fld>
            <a:endParaRPr lang="en-AU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CF810F9-EC51-4622-9468-3349A7AFA4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850" y="324001"/>
            <a:ext cx="8459788" cy="936000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buNone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163793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260872"/>
            <a:ext cx="3960000" cy="540000"/>
          </a:xfrm>
        </p:spPr>
        <p:txBody>
          <a:bodyPr anchor="ctr">
            <a:normAutofit/>
          </a:bodyPr>
          <a:lstStyle>
            <a:lvl1pPr marL="0" indent="0">
              <a:buNone/>
              <a:defRPr sz="14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1800000"/>
            <a:ext cx="3960000" cy="2700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4000" y="1260872"/>
            <a:ext cx="3960000" cy="540000"/>
          </a:xfrm>
        </p:spPr>
        <p:txBody>
          <a:bodyPr anchor="ctr">
            <a:normAutofit/>
          </a:bodyPr>
          <a:lstStyle>
            <a:lvl1pPr marL="0" indent="0">
              <a:buNone/>
              <a:defRPr sz="14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4000" y="1800000"/>
            <a:ext cx="3960000" cy="2700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14F034C-2451-4BE6-BB2F-13B71E82B30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fld id="{06D72B64-3EE0-DC43-969F-657668AB04DA}" type="datetime1">
              <a:rPr lang="en-AU" smtClean="0"/>
              <a:t>20/9/2023</a:t>
            </a:fld>
            <a:endParaRPr lang="en-AU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8FFA563F-7AE3-402E-9587-9C3CED7B3A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850" y="324001"/>
            <a:ext cx="8459788" cy="936872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buNone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5956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Date Placeholder 10">
            <a:extLst>
              <a:ext uri="{FF2B5EF4-FFF2-40B4-BE49-F238E27FC236}">
                <a16:creationId xmlns:a16="http://schemas.microsoft.com/office/drawing/2014/main" id="{8CE9A8DC-B386-48E5-A2B7-FF03052B93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fld id="{7F118F63-8B83-8A42-94BF-E41E3CDCACDA}" type="datetime1">
              <a:rPr lang="en-AU" smtClean="0"/>
              <a:t>20/9/2023</a:t>
            </a:fld>
            <a:endParaRPr lang="en-AU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515565A-8448-45B8-888E-3D8DE57354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50" y="324000"/>
            <a:ext cx="8459788" cy="1512887"/>
          </a:xfr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buNone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66851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17E45197-8F27-48C7-B54F-6D8F7E2954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fld id="{C5B5B85F-8E24-6844-8D23-1803358CEA52}" type="datetime1">
              <a:rPr lang="en-AU" smtClean="0"/>
              <a:t>20/9/2023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9702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6D05FB-9E00-4E05-8A11-8AC6AA5F1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31999" y="373063"/>
            <a:ext cx="5612607" cy="1702730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2835"/>
              </a:spcAft>
              <a:defRPr sz="6400" cap="all" baseline="0">
                <a:solidFill>
                  <a:schemeClr val="tx1"/>
                </a:solidFill>
              </a:defRPr>
            </a:lvl1pPr>
            <a:lvl2pPr>
              <a:lnSpc>
                <a:spcPct val="80000"/>
              </a:lnSpc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7B2C6D-31F3-4B5D-8AEA-D378B3F6B1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32138" y="1260000"/>
            <a:ext cx="5611812" cy="2921000"/>
          </a:xfrm>
        </p:spPr>
        <p:txBody>
          <a:bodyPr/>
          <a:lstStyle>
            <a:lvl1pPr>
              <a:spcAft>
                <a:spcPts val="2835"/>
              </a:spcAft>
              <a:defRPr sz="1800"/>
            </a:lvl1pPr>
            <a:lvl2pPr>
              <a:spcAft>
                <a:spcPts val="0"/>
              </a:spcAft>
              <a:defRPr sz="12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EE533D-B90B-4984-80AF-6A213C6C34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36" y="0"/>
            <a:ext cx="17368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0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0" y="324000"/>
            <a:ext cx="6300000" cy="2139553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6400" cap="all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5014A4F5-33BC-4C41-B1AC-8B957B763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fld id="{9C220EAD-9AAE-0E40-87D9-B78790F871E7}" type="datetime1">
              <a:rPr lang="en-AU" smtClean="0"/>
              <a:t>20/9/2023</a:t>
            </a:fld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2DF42F-AFE2-4EF3-B14F-54A469AB5E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24000"/>
            <a:ext cx="1830621" cy="1808163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6400">
                <a:solidFill>
                  <a:schemeClr val="accent1"/>
                </a:solidFill>
              </a:defRPr>
            </a:lvl1pPr>
            <a:lvl2pPr>
              <a:defRPr sz="6400">
                <a:solidFill>
                  <a:schemeClr val="accent1"/>
                </a:solidFill>
              </a:defRPr>
            </a:lvl2pPr>
            <a:lvl3pPr>
              <a:defRPr sz="6400">
                <a:solidFill>
                  <a:schemeClr val="accent1"/>
                </a:solidFill>
              </a:defRPr>
            </a:lvl3pPr>
            <a:lvl4pPr>
              <a:defRPr sz="6400">
                <a:solidFill>
                  <a:schemeClr val="accent1"/>
                </a:solidFill>
              </a:defRPr>
            </a:lvl4pPr>
            <a:lvl5pPr>
              <a:defRPr sz="6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18189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0" y="324000"/>
            <a:ext cx="6300000" cy="2139553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6400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5014A4F5-33BC-4C41-B1AC-8B957B763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fld id="{9E7B76B9-7AD9-B54B-A48F-50FDED53293F}" type="datetime1">
              <a:rPr lang="en-AU" smtClean="0"/>
              <a:t>20/9/2023</a:t>
            </a:fld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2DF42F-AFE2-4EF3-B14F-54A469AB5E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24000"/>
            <a:ext cx="1830621" cy="1808163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6400">
                <a:solidFill>
                  <a:schemeClr val="tx1"/>
                </a:solidFill>
              </a:defRPr>
            </a:lvl1pPr>
            <a:lvl2pPr>
              <a:defRPr sz="6400">
                <a:solidFill>
                  <a:schemeClr val="accent1"/>
                </a:solidFill>
              </a:defRPr>
            </a:lvl2pPr>
            <a:lvl3pPr>
              <a:defRPr sz="6400">
                <a:solidFill>
                  <a:schemeClr val="accent1"/>
                </a:solidFill>
              </a:defRPr>
            </a:lvl3pPr>
            <a:lvl4pPr>
              <a:defRPr sz="6400">
                <a:solidFill>
                  <a:schemeClr val="accent1"/>
                </a:solidFill>
              </a:defRPr>
            </a:lvl4pPr>
            <a:lvl5pPr>
              <a:defRPr sz="6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en-AU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5412E3-4376-4E7F-8689-900603DB69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0800"/>
            <a:ext cx="9144000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20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Image_Dark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0" y="324000"/>
            <a:ext cx="6300000" cy="2139553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6400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5014A4F5-33BC-4C41-B1AC-8B957B763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fld id="{DDF60E5C-0D75-AE45-A7D7-F9F51CCBF452}" type="datetime1">
              <a:rPr lang="en-AU" smtClean="0"/>
              <a:t>20/9/2023</a:t>
            </a:fld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2DF42F-AFE2-4EF3-B14F-54A469AB5E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24000"/>
            <a:ext cx="1830621" cy="1808163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6400">
                <a:solidFill>
                  <a:schemeClr val="tx1"/>
                </a:solidFill>
              </a:defRPr>
            </a:lvl1pPr>
            <a:lvl2pPr>
              <a:defRPr sz="6400">
                <a:solidFill>
                  <a:schemeClr val="accent1"/>
                </a:solidFill>
              </a:defRPr>
            </a:lvl2pPr>
            <a:lvl3pPr>
              <a:defRPr sz="6400">
                <a:solidFill>
                  <a:schemeClr val="accent1"/>
                </a:solidFill>
              </a:defRPr>
            </a:lvl3pPr>
            <a:lvl4pPr>
              <a:defRPr sz="6400">
                <a:solidFill>
                  <a:schemeClr val="accent1"/>
                </a:solidFill>
              </a:defRPr>
            </a:lvl4pPr>
            <a:lvl5pPr>
              <a:defRPr sz="6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58922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Image_Light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0" y="324000"/>
            <a:ext cx="6300000" cy="2139553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6400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5014A4F5-33BC-4C41-B1AC-8B957B763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fld id="{ECFD8106-9C18-9D4D-8AB1-D702224CE527}" type="datetime1">
              <a:rPr lang="en-AU" smtClean="0"/>
              <a:t>20/9/2023</a:t>
            </a:fld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2DF42F-AFE2-4EF3-B14F-54A469AB5E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24000"/>
            <a:ext cx="1830621" cy="1808163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6400">
                <a:solidFill>
                  <a:schemeClr val="tx1"/>
                </a:solidFill>
              </a:defRPr>
            </a:lvl1pPr>
            <a:lvl2pPr>
              <a:defRPr sz="6400">
                <a:solidFill>
                  <a:schemeClr val="accent1"/>
                </a:solidFill>
              </a:defRPr>
            </a:lvl2pPr>
            <a:lvl3pPr>
              <a:defRPr sz="6400">
                <a:solidFill>
                  <a:schemeClr val="accent1"/>
                </a:solidFill>
              </a:defRPr>
            </a:lvl3pPr>
            <a:lvl4pPr>
              <a:defRPr sz="6400">
                <a:solidFill>
                  <a:schemeClr val="accent1"/>
                </a:solidFill>
              </a:defRPr>
            </a:lvl4pPr>
            <a:lvl5pPr>
              <a:defRPr sz="6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363311-D81E-4290-8966-289EB731CC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0800"/>
            <a:ext cx="9144000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99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324000"/>
            <a:ext cx="2880000" cy="3144414"/>
          </a:xfrm>
        </p:spPr>
        <p:txBody>
          <a:bodyPr/>
          <a:lstStyle>
            <a:lvl1pPr>
              <a:defRPr sz="4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000" y="324000"/>
            <a:ext cx="4932000" cy="414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fld id="{3237DBCD-5743-2347-8426-E5C8945EE118}" type="datetime1">
              <a:rPr lang="en-AU" smtClean="0"/>
              <a:t>20/9/2023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4818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324000"/>
            <a:ext cx="2520000" cy="3144414"/>
          </a:xfrm>
        </p:spPr>
        <p:txBody>
          <a:bodyPr/>
          <a:lstStyle>
            <a:lvl1pPr>
              <a:defRPr sz="4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000" y="324000"/>
            <a:ext cx="5652000" cy="4140000"/>
          </a:xfrm>
        </p:spPr>
        <p:txBody>
          <a:bodyPr numCol="2" spcCol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fld id="{EEE67883-28FC-AD47-89B1-7323ABD37859}" type="datetime1">
              <a:rPr lang="en-AU" smtClean="0"/>
              <a:t>20/9/2023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586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000" y="324000"/>
            <a:ext cx="5652000" cy="4176000"/>
          </a:xfrm>
        </p:spPr>
        <p:txBody>
          <a:bodyPr numCol="2" spcCol="180000">
            <a:noAutofit/>
          </a:bodyPr>
          <a:lstStyle>
            <a:lvl1pPr>
              <a:defRPr sz="100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 marL="90000" indent="-90000">
              <a:defRPr sz="800"/>
            </a:lvl3pPr>
            <a:lvl4pPr marL="180000" indent="-90000">
              <a:defRPr sz="800"/>
            </a:lvl4pPr>
            <a:lvl5pPr marL="270000" indent="-90000"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72E4F78E-88AE-49DC-94D5-AD2C60619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fld id="{39C70A71-B9A2-D142-A9FE-56671285F632}" type="datetime1">
              <a:rPr lang="en-AU" smtClean="0"/>
              <a:t>20/9/2023</a:t>
            </a:fld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31932D-C811-4ADE-9CBC-C6F97F4734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4000" y="324000"/>
            <a:ext cx="2520000" cy="3006725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defRPr sz="3600"/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86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4000" y="324000"/>
            <a:ext cx="8460000" cy="75723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800000"/>
            <a:ext cx="8460000" cy="27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0000" y="4914000"/>
            <a:ext cx="5400000" cy="108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4000" y="4914000"/>
            <a:ext cx="360000" cy="108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0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EA9F80-8DAB-4E35-8304-FAC3410EE5CB}"/>
              </a:ext>
            </a:extLst>
          </p:cNvPr>
          <p:cNvSpPr txBox="1"/>
          <p:nvPr userDrawn="1"/>
        </p:nvSpPr>
        <p:spPr>
          <a:xfrm>
            <a:off x="-1967198" y="10969"/>
            <a:ext cx="1908720" cy="37856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2764" indent="-122764" algn="l">
              <a:buFont typeface="+mj-lt"/>
              <a:buNone/>
            </a:pPr>
            <a:r>
              <a:rPr lang="en-US" sz="600" b="1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A SLIDE STYLE FROM 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tab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Slide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layout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layout goes awry, select Reset</a:t>
            </a:r>
            <a:endParaRPr lang="en-US" sz="600" b="1" kern="1200" baseline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2764" indent="-122764" algn="l">
              <a:buFont typeface="+mj-lt"/>
              <a:buNone/>
            </a:pPr>
            <a:endParaRPr lang="en-US" sz="600" b="1" kern="1200" baseline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2764" indent="-122764" algn="l">
              <a:buFont typeface="+mj-lt"/>
              <a:buNone/>
            </a:pPr>
            <a:r>
              <a:rPr lang="en-US" sz="600" b="1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</a:t>
            </a:r>
          </a:p>
          <a:p>
            <a:pPr marL="0" indent="0" algn="l">
              <a:buFont typeface="+mj-lt"/>
              <a:buNone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5 levels of formatted text available.</a:t>
            </a:r>
          </a:p>
          <a:p>
            <a:pPr marL="0" indent="0" algn="l">
              <a:buFont typeface="+mj-lt"/>
              <a:buNone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move between text  levels using the increase/decrease button on the menu above.</a:t>
            </a:r>
          </a:p>
          <a:p>
            <a:pPr marL="122764" indent="-122764" algn="l">
              <a:buFont typeface="+mj-lt"/>
              <a:buNone/>
            </a:pPr>
            <a:endParaRPr lang="en-US" sz="600" b="1" kern="1200" baseline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2764" indent="-122764" algn="l">
              <a:buFont typeface="+mj-lt"/>
              <a:buNone/>
            </a:pPr>
            <a:endParaRPr lang="en-US" sz="600" b="1" kern="1200" baseline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2764" indent="-122764" algn="l">
              <a:buFont typeface="+mj-lt"/>
              <a:buNone/>
            </a:pPr>
            <a:endParaRPr lang="en-US" sz="600" b="1" kern="1200" baseline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2764" indent="-122764" algn="l">
              <a:buFont typeface="+mj-lt"/>
              <a:buNone/>
            </a:pPr>
            <a:r>
              <a:rPr lang="en-US" sz="600" b="1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SLIDE BACKGROUND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Menu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 Background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or Texture Fill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image </a:t>
            </a:r>
          </a:p>
          <a:p>
            <a:pPr marL="122764" indent="-122764" algn="l">
              <a:buFont typeface="+mj-lt"/>
              <a:buNone/>
            </a:pPr>
            <a:endParaRPr lang="en-US" sz="600" b="1" kern="1200" baseline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2764" indent="-122764" algn="l">
              <a:buFont typeface="+mj-lt"/>
              <a:buNone/>
            </a:pPr>
            <a:r>
              <a:rPr lang="en-US" sz="600" b="1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IMAGE IN SHAPE OR ON PAGE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click on image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Picture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your image</a:t>
            </a:r>
          </a:p>
          <a:p>
            <a:pPr marL="0" indent="0" algn="l">
              <a:buFont typeface="+mj-lt"/>
              <a:buNone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icon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new image</a:t>
            </a:r>
          </a:p>
          <a:p>
            <a:pPr marL="122764" indent="-122764" algn="l">
              <a:buFont typeface="+mj-lt"/>
              <a:buNone/>
            </a:pPr>
            <a:endParaRPr lang="en-US" sz="600" b="1" kern="1200" baseline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2764" indent="-122764" algn="l">
              <a:buFont typeface="+mj-lt"/>
              <a:buNone/>
            </a:pPr>
            <a:r>
              <a:rPr lang="en-US" sz="600" b="1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REPOSITION IMAGE WITHIN SHAPE 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image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 menu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Crop button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fit the whole image inside select FIT</a:t>
            </a:r>
          </a:p>
          <a:p>
            <a:pPr marL="179388" indent="-179388" algn="l">
              <a:buFont typeface="+mj-lt"/>
              <a:buAutoNum type="arabicPeriod"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use only a portion select FILL then crop, move or resize image to show properly within shape.</a:t>
            </a:r>
          </a:p>
          <a:p>
            <a:pPr marL="122764" indent="-122764" algn="l">
              <a:buFont typeface="+mj-lt"/>
              <a:buNone/>
            </a:pPr>
            <a:endParaRPr lang="en-US" sz="600" b="1" kern="1200" baseline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2764" indent="-122764" algn="l">
              <a:buFont typeface="+mj-lt"/>
              <a:buNone/>
            </a:pPr>
            <a:r>
              <a:rPr lang="en-US" sz="600" b="1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ADD/CHANGE FOOTER</a:t>
            </a:r>
          </a:p>
          <a:p>
            <a:pPr marL="179388" lvl="0" indent="-179388" algn="l" defTabSz="914400" rtl="0" eaLnBrk="1" latinLnBrk="0" hangingPunct="1">
              <a:buFont typeface="+mj-lt"/>
              <a:buAutoNum type="arabicPeriod"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Menu</a:t>
            </a:r>
          </a:p>
          <a:p>
            <a:pPr marL="179388" lvl="0" indent="-179388" algn="l" defTabSz="914400" rtl="0" eaLnBrk="1" latinLnBrk="0" hangingPunct="1">
              <a:buFont typeface="+mj-lt"/>
              <a:buAutoNum type="arabicPeriod"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Header &amp; Footer</a:t>
            </a:r>
          </a:p>
          <a:p>
            <a:pPr marL="179388" lvl="0" indent="-179388" algn="l" defTabSz="914400" rtl="0" eaLnBrk="1" latinLnBrk="0" hangingPunct="1">
              <a:buFont typeface="+mj-lt"/>
              <a:buAutoNum type="arabicPeriod"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Tick to activate/Untick to remove</a:t>
            </a:r>
          </a:p>
          <a:p>
            <a:pPr marL="179388" lvl="0" indent="-179388" algn="l" defTabSz="914400" rtl="0" eaLnBrk="1" latinLnBrk="0" hangingPunct="1">
              <a:buFont typeface="+mj-lt"/>
              <a:buAutoNum type="arabicPeriod"/>
            </a:pPr>
            <a:r>
              <a:rPr lang="en-US" sz="600" b="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text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2F70BC5-DBE8-42FB-9A35-2E8AC821B1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0000" y="4914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9A905789-D74D-5446-8339-498201FFEF3E}" type="datetime1">
              <a:rPr lang="en-AU" smtClean="0"/>
              <a:t>20/9/2023</a:t>
            </a:fld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DEE85A-4266-4E69-A969-DFA7B1E14139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7198" y="947672"/>
            <a:ext cx="474729" cy="1617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7071D7-58A8-4D10-B668-7A37D63450FB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0800"/>
            <a:ext cx="9144000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3" r:id="rId3"/>
    <p:sldLayoutId id="2147483669" r:id="rId4"/>
    <p:sldLayoutId id="2147483670" r:id="rId5"/>
    <p:sldLayoutId id="2147483687" r:id="rId6"/>
    <p:sldLayoutId id="2147483671" r:id="rId7"/>
    <p:sldLayoutId id="2147483672" r:id="rId8"/>
    <p:sldLayoutId id="2147483673" r:id="rId9"/>
    <p:sldLayoutId id="2147483674" r:id="rId10"/>
    <p:sldLayoutId id="2147483677" r:id="rId11"/>
    <p:sldLayoutId id="2147483678" r:id="rId12"/>
    <p:sldLayoutId id="2147483662" r:id="rId13"/>
    <p:sldLayoutId id="2147483676" r:id="rId14"/>
    <p:sldLayoutId id="2147483675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64" r:id="rId23"/>
    <p:sldLayoutId id="2147483665" r:id="rId24"/>
    <p:sldLayoutId id="2147483666" r:id="rId25"/>
    <p:sldLayoutId id="2147483667" r:id="rId26"/>
    <p:sldLayoutId id="2147483686" r:id="rId27"/>
  </p:sldLayoutIdLst>
  <p:hf hdr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4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Times New Roman" panose="02020603050405020304" pitchFamily="18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Sofia Pro Light" panose="020B0000000000000000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nosatellites see the light - laser communication for a new age in space -  KSAT - Kongsberg Satellite Services">
            <a:extLst>
              <a:ext uri="{FF2B5EF4-FFF2-40B4-BE49-F238E27FC236}">
                <a16:creationId xmlns:a16="http://schemas.microsoft.com/office/drawing/2014/main" id="{6C8BA3A7-9F43-C982-6CE6-A40AD67B3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57" y="-151502"/>
            <a:ext cx="9285514" cy="575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E1B909-8C67-E4D2-92BF-4AC609D4DA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555" y="0"/>
            <a:ext cx="6406164" cy="2396258"/>
          </a:xfrm>
        </p:spPr>
        <p:txBody>
          <a:bodyPr>
            <a:normAutofit fontScale="92500" lnSpcReduction="10000"/>
          </a:bodyPr>
          <a:lstStyle/>
          <a:p>
            <a:r>
              <a:rPr lang="en-US" sz="5400" dirty="0"/>
              <a:t>A free-space optical communications data relay for Antarctica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EB7B9B-403A-CA42-A294-E690231D79C0}"/>
              </a:ext>
            </a:extLst>
          </p:cNvPr>
          <p:cNvSpPr txBox="1"/>
          <p:nvPr/>
        </p:nvSpPr>
        <p:spPr>
          <a:xfrm>
            <a:off x="190186" y="3634294"/>
            <a:ext cx="37331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Marcus Birch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</a:p>
          <a:p>
            <a:r>
              <a:rPr lang="en-US" sz="1400" dirty="0">
                <a:solidFill>
                  <a:schemeClr val="bg1"/>
                </a:solidFill>
              </a:rPr>
              <a:t>Francis Bennet</a:t>
            </a:r>
            <a:r>
              <a:rPr lang="en-US" sz="1400" baseline="30000" dirty="0">
                <a:solidFill>
                  <a:schemeClr val="bg1"/>
                </a:solidFill>
              </a:rPr>
              <a:t>1</a:t>
            </a:r>
            <a:r>
              <a:rPr lang="en-US" sz="1400" dirty="0">
                <a:solidFill>
                  <a:schemeClr val="bg1"/>
                </a:solidFill>
              </a:rPr>
              <a:t>, Tony Travouillon</a:t>
            </a:r>
            <a:r>
              <a:rPr lang="en-US" sz="1400" baseline="30000" dirty="0">
                <a:solidFill>
                  <a:schemeClr val="bg1"/>
                </a:solidFill>
              </a:rPr>
              <a:t>1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Simon Alexander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, John French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4BC962-09DA-07E7-1508-D836BC3E2842}"/>
              </a:ext>
            </a:extLst>
          </p:cNvPr>
          <p:cNvSpPr txBox="1"/>
          <p:nvPr/>
        </p:nvSpPr>
        <p:spPr>
          <a:xfrm>
            <a:off x="190186" y="4434513"/>
            <a:ext cx="5779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</a:rPr>
              <a:t>1</a:t>
            </a:r>
            <a:r>
              <a:rPr lang="en-US" sz="1200" dirty="0">
                <a:solidFill>
                  <a:schemeClr val="bg1"/>
                </a:solidFill>
              </a:rPr>
              <a:t>The Australian National University</a:t>
            </a:r>
          </a:p>
          <a:p>
            <a:r>
              <a:rPr lang="en-US" sz="1200" baseline="30000" dirty="0">
                <a:solidFill>
                  <a:schemeClr val="bg1"/>
                </a:solidFill>
              </a:rPr>
              <a:t>2</a:t>
            </a:r>
            <a:r>
              <a:rPr lang="en-US" sz="1200" dirty="0">
                <a:solidFill>
                  <a:schemeClr val="bg1"/>
                </a:solidFill>
              </a:rPr>
              <a:t>Australian Antarctic Division</a:t>
            </a:r>
          </a:p>
        </p:txBody>
      </p:sp>
    </p:spTree>
    <p:extLst>
      <p:ext uri="{BB962C8B-B14F-4D97-AF65-F5344CB8AC3E}">
        <p14:creationId xmlns:p14="http://schemas.microsoft.com/office/powerpoint/2010/main" val="1295717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84FBE1-3ACA-2D7E-3035-B47A8223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14FE3-DA5C-9D56-DDF4-7399F6A17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10</a:t>
            </a:fld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56416-2B71-5748-1F41-035DD1B7A2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C883A47-CE51-A048-BD69-6CF64ED2BCAC}" type="datetime1">
              <a:rPr lang="en-AU" smtClean="0"/>
              <a:t>20/9/2023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720556-EA51-12EA-86B9-C8C983873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50" y="324001"/>
            <a:ext cx="8459788" cy="40910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Cloud fraction/Availability</a:t>
            </a:r>
          </a:p>
        </p:txBody>
      </p:sp>
      <p:pic>
        <p:nvPicPr>
          <p:cNvPr id="9" name="Picture 8" descr="A wooden platform with a wooden structure on top of a rocky surface&#10;&#10;Description automatically generated with medium confidence">
            <a:extLst>
              <a:ext uri="{FF2B5EF4-FFF2-40B4-BE49-F238E27FC236}">
                <a16:creationId xmlns:a16="http://schemas.microsoft.com/office/drawing/2014/main" id="{C64A66D6-258D-FA83-A1E6-CE324EB20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245" y="817157"/>
            <a:ext cx="4790986" cy="35932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1C4B00-E0F4-27A4-FAC6-7D95D6FCE9BE}"/>
              </a:ext>
            </a:extLst>
          </p:cNvPr>
          <p:cNvSpPr txBox="1"/>
          <p:nvPr/>
        </p:nvSpPr>
        <p:spPr>
          <a:xfrm>
            <a:off x="0" y="4514596"/>
            <a:ext cx="40592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Image credit: John French, AAD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236589-227A-9115-2355-94B9B38757B5}"/>
              </a:ext>
            </a:extLst>
          </p:cNvPr>
          <p:cNvSpPr txBox="1"/>
          <p:nvPr/>
        </p:nvSpPr>
        <p:spPr>
          <a:xfrm>
            <a:off x="7069721" y="4410397"/>
            <a:ext cx="17840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Image credit: John French, AAD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FB58B2-8BAB-9CA7-7017-F996F5995689}"/>
              </a:ext>
            </a:extLst>
          </p:cNvPr>
          <p:cNvSpPr txBox="1"/>
          <p:nvPr/>
        </p:nvSpPr>
        <p:spPr>
          <a:xfrm>
            <a:off x="261769" y="844061"/>
            <a:ext cx="36266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Cloud fraction determines how often an OGS can conduct links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Cloud fraction can be difficult to determine from satellites in the polar regions due to reflectivity of snow and 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5 different satellite instruments tested but VIIRS/</a:t>
            </a:r>
            <a:r>
              <a:rPr lang="en-US" sz="1600" i="1" dirty="0"/>
              <a:t>SNPP </a:t>
            </a:r>
            <a:r>
              <a:rPr lang="en-US" sz="1600" dirty="0"/>
              <a:t>handles this issue best among optical</a:t>
            </a:r>
          </a:p>
          <a:p>
            <a:pPr lvl="1"/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 new suite of meteorology instruments installed at Davis station in 2016 for comparison</a:t>
            </a:r>
          </a:p>
        </p:txBody>
      </p:sp>
    </p:spTree>
    <p:extLst>
      <p:ext uri="{BB962C8B-B14F-4D97-AF65-F5344CB8AC3E}">
        <p14:creationId xmlns:p14="http://schemas.microsoft.com/office/powerpoint/2010/main" val="2075358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244AE11-79D0-43E8-D886-D1577FEAE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75" y="745149"/>
            <a:ext cx="3834621" cy="2875967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774023-E3D5-A24C-FFB7-438588C8B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2C58F-7F9D-0759-D246-E352F685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11</a:t>
            </a:fld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542BA-6AD0-7BA4-648A-F6602337AE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55C32B7-F5BE-1746-B36A-ECF5240FE5E8}" type="datetime1">
              <a:rPr lang="en-AU" smtClean="0"/>
              <a:t>20/9/2023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E49107-2A9D-A9C9-9C3A-D93331C5BE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176" y="221073"/>
            <a:ext cx="8459788" cy="495150"/>
          </a:xfrm>
        </p:spPr>
        <p:txBody>
          <a:bodyPr/>
          <a:lstStyle/>
          <a:p>
            <a:r>
              <a:rPr lang="en-US" dirty="0"/>
              <a:t>Cloud fraction comparison at Davis Station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61FE99-6C0C-0F1E-925A-CAD90E067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15" y="2937841"/>
            <a:ext cx="4642810" cy="18760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06357A-8343-2DEC-6DCC-DA127C7D6358}"/>
              </a:ext>
            </a:extLst>
          </p:cNvPr>
          <p:cNvSpPr txBox="1"/>
          <p:nvPr/>
        </p:nvSpPr>
        <p:spPr>
          <a:xfrm>
            <a:off x="5218264" y="3936242"/>
            <a:ext cx="3834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Seasonal averages from 2016 show good correlation between VIIRS and cloud camera instrument at Davis station.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F828C06E-F88C-B4CD-83B6-6F844DDCC0D3}"/>
              </a:ext>
            </a:extLst>
          </p:cNvPr>
          <p:cNvSpPr/>
          <p:nvPr/>
        </p:nvSpPr>
        <p:spPr>
          <a:xfrm>
            <a:off x="4733925" y="3038475"/>
            <a:ext cx="123825" cy="46672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8748DA-D319-7EA8-65D7-6E77E3E47DAF}"/>
              </a:ext>
            </a:extLst>
          </p:cNvPr>
          <p:cNvCxnSpPr>
            <a:cxnSpLocks/>
          </p:cNvCxnSpPr>
          <p:nvPr/>
        </p:nvCxnSpPr>
        <p:spPr>
          <a:xfrm>
            <a:off x="4857750" y="3272158"/>
            <a:ext cx="360514" cy="717951"/>
          </a:xfrm>
          <a:prstGeom prst="line">
            <a:avLst/>
          </a:prstGeom>
          <a:ln w="28575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72E0E5C-0B14-E497-8B34-121C3B286FF8}"/>
              </a:ext>
            </a:extLst>
          </p:cNvPr>
          <p:cNvSpPr txBox="1"/>
          <p:nvPr/>
        </p:nvSpPr>
        <p:spPr>
          <a:xfrm>
            <a:off x="7330708" y="3559617"/>
            <a:ext cx="20474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Image credit: John French, AAD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1F3CFAD-56AB-7E0C-6AAB-0B5C082BA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" y="870184"/>
            <a:ext cx="4851610" cy="110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60D180-B731-83F5-8618-C18BEAA40BA9}"/>
              </a:ext>
            </a:extLst>
          </p:cNvPr>
          <p:cNvSpPr txBox="1"/>
          <p:nvPr/>
        </p:nvSpPr>
        <p:spPr>
          <a:xfrm>
            <a:off x="251603" y="2013950"/>
            <a:ext cx="45823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Visible all-sky camera uses a simple colour threshold for cloud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 data for winter</a:t>
            </a:r>
          </a:p>
        </p:txBody>
      </p:sp>
    </p:spTree>
    <p:extLst>
      <p:ext uri="{BB962C8B-B14F-4D97-AF65-F5344CB8AC3E}">
        <p14:creationId xmlns:p14="http://schemas.microsoft.com/office/powerpoint/2010/main" val="4137009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9CAAA6-7904-6087-DF2D-5AE09E74B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D8351B-25BD-5427-1504-62498033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12</a:t>
            </a:fld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C0DE0-C7BD-D23E-F30E-4FC6A74019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8F1DED-6A23-154B-9FF3-ED0024B31337}" type="datetime1">
              <a:rPr lang="en-AU" smtClean="0"/>
              <a:t>20/9/2023</a:t>
            </a:fld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324C91-60C2-AC4C-6A22-671D216457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000" y="358317"/>
            <a:ext cx="1830750" cy="1838679"/>
          </a:xfrm>
        </p:spPr>
        <p:txBody>
          <a:bodyPr/>
          <a:lstStyle/>
          <a:p>
            <a:r>
              <a:rPr lang="en-US" dirty="0"/>
              <a:t>Trusting the VIIRS cloud fraction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B3F6E3-D7FB-77F3-F148-0B12588B7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851" y="-7373"/>
            <a:ext cx="5838836" cy="5148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B25D42-9ED9-0027-C33A-596478DC1668}"/>
              </a:ext>
            </a:extLst>
          </p:cNvPr>
          <p:cNvSpPr txBox="1"/>
          <p:nvPr/>
        </p:nvSpPr>
        <p:spPr>
          <a:xfrm>
            <a:off x="169747" y="2566876"/>
            <a:ext cx="28592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FSOC is mostly with 1.55μm and able to penetrate cirrus cloud</a:t>
            </a:r>
          </a:p>
          <a:p>
            <a:endParaRPr lang="en-US" sz="1600" dirty="0"/>
          </a:p>
          <a:p>
            <a:r>
              <a:rPr lang="en-US" sz="1600" dirty="0"/>
              <a:t>Further work to refine this with a </a:t>
            </a:r>
            <a:r>
              <a:rPr lang="en-US" sz="1600" i="1" dirty="0"/>
              <a:t>liquid cloud fraction</a:t>
            </a:r>
            <a:r>
              <a:rPr lang="en-US" sz="1600" dirty="0"/>
              <a:t> from </a:t>
            </a:r>
            <a:r>
              <a:rPr lang="en-US" sz="1600" i="1" dirty="0"/>
              <a:t>CloudSat</a:t>
            </a:r>
            <a:r>
              <a:rPr lang="en-US" sz="1600" dirty="0"/>
              <a:t>/CALIPSO</a:t>
            </a:r>
          </a:p>
          <a:p>
            <a:r>
              <a:rPr lang="en-US" sz="1600" dirty="0"/>
              <a:t>(Listowski et al. 2019, Guyot et al. 2022)</a:t>
            </a:r>
          </a:p>
        </p:txBody>
      </p:sp>
    </p:spTree>
    <p:extLst>
      <p:ext uri="{BB962C8B-B14F-4D97-AF65-F5344CB8AC3E}">
        <p14:creationId xmlns:p14="http://schemas.microsoft.com/office/powerpoint/2010/main" val="1397558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151707-6D96-7910-3257-2424E1C12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E19B98-E1FC-9017-1D3B-ED769BBB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13</a:t>
            </a:fld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F0936-3B87-8F47-7C57-1D90140302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CD4EE99-CE6A-A143-B8B2-CD3B438BA4BC}" type="datetime1">
              <a:rPr lang="en-AU" smtClean="0"/>
              <a:t>20/9/2023</a:t>
            </a:fld>
            <a:endParaRPr lang="en-AU"/>
          </a:p>
        </p:txBody>
      </p:sp>
      <p:pic>
        <p:nvPicPr>
          <p:cNvPr id="5" name="inclinations_0.2">
            <a:hlinkClick r:id="" action="ppaction://media"/>
            <a:extLst>
              <a:ext uri="{FF2B5EF4-FFF2-40B4-BE49-F238E27FC236}">
                <a16:creationId xmlns:a16="http://schemas.microsoft.com/office/drawing/2014/main" id="{1EB56683-5947-393B-97D4-BB69ACF2F4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5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681401-9D88-F212-DBB4-53AD24DFCAD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ANU Research School of Astronomy &amp; Astrophysics   |   SCAR AAA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14</a:t>
            </a:fld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8BE2E57-A1F4-8D42-B441-9CAB543B8270}" type="datetime1">
              <a:rPr lang="en-AU" smtClean="0"/>
              <a:t>20/9/2023</a:t>
            </a:fld>
            <a:endParaRPr lang="en-A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23850" y="187492"/>
            <a:ext cx="8459788" cy="578656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  <a:latin typeface="Montserrat Light" panose="00000400000000000000" pitchFamily="2" charset="0"/>
              </a:rPr>
              <a:t>Orbital Simulations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2DD8E5-745C-2DFE-BB58-3E628CC36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00" y="1779208"/>
            <a:ext cx="3995231" cy="32325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428C99-3E2F-F4F3-C3A6-27E6480FD1F6}"/>
              </a:ext>
            </a:extLst>
          </p:cNvPr>
          <p:cNvSpPr txBox="1"/>
          <p:nvPr/>
        </p:nvSpPr>
        <p:spPr>
          <a:xfrm>
            <a:off x="3865122" y="3908073"/>
            <a:ext cx="52788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sz="1400" dirty="0">
              <a:solidFill>
                <a:schemeClr val="bg1"/>
              </a:solidFill>
              <a:latin typeface="Montserrat Light" panose="000004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Polar-orbiting or Sun-Synchronous orbits are common for SmallSats/CubeSats and many existing laser communication terminals are already in these orbits</a:t>
            </a:r>
          </a:p>
          <a:p>
            <a:endParaRPr lang="en-AU" sz="14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A338E3-6BD6-DA76-B129-CCAB675E00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" t="1424" r="988" b="1"/>
          <a:stretch/>
        </p:blipFill>
        <p:spPr>
          <a:xfrm>
            <a:off x="4981226" y="998514"/>
            <a:ext cx="3802412" cy="2959311"/>
          </a:xfrm>
          <a:prstGeom prst="roundRect">
            <a:avLst>
              <a:gd name="adj" fmla="val 395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/>
            </a:solidFill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D90177-5F50-ED6C-221E-12CDE150943A}"/>
              </a:ext>
            </a:extLst>
          </p:cNvPr>
          <p:cNvSpPr txBox="1"/>
          <p:nvPr/>
        </p:nvSpPr>
        <p:spPr>
          <a:xfrm>
            <a:off x="5347409" y="738514"/>
            <a:ext cx="3228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Montserrat Light" panose="00000400000000000000" pitchFamily="2" charset="0"/>
              </a:rPr>
              <a:t>Sun-synchronous satellite yearly passes</a:t>
            </a:r>
            <a:endParaRPr lang="en-AU" sz="1200" dirty="0">
              <a:solidFill>
                <a:schemeClr val="accent1"/>
              </a:solidFill>
              <a:latin typeface="Montserrat Light" panose="000004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28C728-E302-B6D1-8AF7-BC180E35E3D3}"/>
              </a:ext>
            </a:extLst>
          </p:cNvPr>
          <p:cNvSpPr txBox="1"/>
          <p:nvPr/>
        </p:nvSpPr>
        <p:spPr>
          <a:xfrm>
            <a:off x="240534" y="633550"/>
            <a:ext cx="4866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Simulations for different prototypical polar orbiting satellites at example sites</a:t>
            </a:r>
          </a:p>
          <a:p>
            <a:endParaRPr lang="en-AU" sz="1400" dirty="0">
              <a:solidFill>
                <a:schemeClr val="bg1"/>
              </a:solidFill>
              <a:latin typeface="Montserrat Light" panose="00000400000000000000" pitchFamily="2" charset="0"/>
            </a:endParaRPr>
          </a:p>
          <a:p>
            <a:r>
              <a:rPr lang="en-AU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This is the driving reason behind SvalSat/Troll commercial operation</a:t>
            </a:r>
          </a:p>
          <a:p>
            <a:endParaRPr lang="en-A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259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the world&#10;&#10;Description automatically generated">
            <a:extLst>
              <a:ext uri="{FF2B5EF4-FFF2-40B4-BE49-F238E27FC236}">
                <a16:creationId xmlns:a16="http://schemas.microsoft.com/office/drawing/2014/main" id="{0E05D6B8-BDF8-0B91-5138-7DA0A92F7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0A1A30-0D88-CA1F-6101-C6A26DB45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289" y="2322000"/>
            <a:ext cx="2501498" cy="27000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Modelling this as a function of latitude</a:t>
            </a:r>
          </a:p>
          <a:p>
            <a:r>
              <a:rPr lang="en-US" sz="1600" dirty="0">
                <a:solidFill>
                  <a:schemeClr val="bg1"/>
                </a:solidFill>
              </a:rPr>
              <a:t>Dependent 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Minimum elevation angle for conducting link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Orbital height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Orbital inclincation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804A4-9972-1B7F-0EE9-B3DFE45C3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15</a:t>
            </a:fld>
            <a:endParaRPr lang="en-AU"/>
          </a:p>
        </p:txBody>
      </p:sp>
      <p:pic>
        <p:nvPicPr>
          <p:cNvPr id="10" name="Picture 9" descr="A graph of different species&#10;&#10;Description automatically generated with medium confidence">
            <a:extLst>
              <a:ext uri="{FF2B5EF4-FFF2-40B4-BE49-F238E27FC236}">
                <a16:creationId xmlns:a16="http://schemas.microsoft.com/office/drawing/2014/main" id="{AB38F137-F706-676A-A4E6-AF348A758B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t="10680" r="8340" b="2272"/>
          <a:stretch/>
        </p:blipFill>
        <p:spPr>
          <a:xfrm>
            <a:off x="5237573" y="368535"/>
            <a:ext cx="3646970" cy="259237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6F3A62E9-2147-9D53-56D0-DC1C413B46D9}"/>
              </a:ext>
            </a:extLst>
          </p:cNvPr>
          <p:cNvSpPr txBox="1">
            <a:spLocks/>
          </p:cNvSpPr>
          <p:nvPr/>
        </p:nvSpPr>
        <p:spPr>
          <a:xfrm>
            <a:off x="5561574" y="3563785"/>
            <a:ext cx="2091084" cy="7473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ofia Pro Light" panose="020B0000000000000000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Some satellites will never be seen at the south pole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150299-A3B6-7800-D981-8549449445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FFA48E0-5B74-C241-B180-0FE8D9723378}" type="datetime1">
              <a:rPr lang="en-AU" smtClean="0"/>
              <a:t>20/9/2023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81F0D-BE5B-7ED1-800C-B706DD455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2672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44F95B-67F3-C516-848A-38AB91FFC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ANU Research School of Astronomy &amp; Astrophysics   |   SCAR AAA 2023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854CE2-66A2-3608-4719-34E64605E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16</a:t>
            </a:fld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FFF5B-CBBC-5773-5BAF-0EDBBFD3AB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B34ABB0-D754-CB47-BEE5-0B4CD54481A8}" type="datetime1">
              <a:rPr lang="en-AU" smtClean="0"/>
              <a:t>20/9/2023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7C21C8-6C25-AFD3-511B-C8D102853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1" y="0"/>
            <a:ext cx="6880074" cy="3940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3EBE61-A052-6F28-3455-9C002ABFBA36}"/>
              </a:ext>
            </a:extLst>
          </p:cNvPr>
          <p:cNvSpPr txBox="1"/>
          <p:nvPr/>
        </p:nvSpPr>
        <p:spPr>
          <a:xfrm>
            <a:off x="7018434" y="121500"/>
            <a:ext cx="21255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Putting it all together to estimate capacity</a:t>
            </a:r>
          </a:p>
          <a:p>
            <a:endParaRPr lang="en-US" sz="1600" dirty="0"/>
          </a:p>
          <a:p>
            <a:r>
              <a:rPr lang="en-US" sz="1600" dirty="0"/>
              <a:t>Picking a bit-rate is mostly arbitrary</a:t>
            </a:r>
          </a:p>
          <a:p>
            <a:endParaRPr lang="en-US" sz="1600" dirty="0"/>
          </a:p>
          <a:p>
            <a:r>
              <a:rPr lang="en-US" sz="1600" dirty="0"/>
              <a:t>200Gbps was demonstrated with a CubeSat this year *</a:t>
            </a:r>
          </a:p>
          <a:p>
            <a:r>
              <a:rPr lang="en-US" sz="1600" dirty="0"/>
              <a:t>RF is rarely &gt;500Mbps</a:t>
            </a:r>
          </a:p>
          <a:p>
            <a:endParaRPr lang="en-US" sz="1600" dirty="0"/>
          </a:p>
          <a:p>
            <a:r>
              <a:rPr lang="en-US" sz="1600" dirty="0"/>
              <a:t>A single CubeSat terminal could exceed a persistent Starlink capacity by over 10x**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A7B51F-CD65-0B48-CB7F-F59487925280}"/>
              </a:ext>
            </a:extLst>
          </p:cNvPr>
          <p:cNvSpPr txBox="1"/>
          <p:nvPr/>
        </p:nvSpPr>
        <p:spPr>
          <a:xfrm>
            <a:off x="134057" y="4152922"/>
            <a:ext cx="5167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*only in downlink</a:t>
            </a:r>
          </a:p>
          <a:p>
            <a:r>
              <a:rPr lang="en-US" sz="1200" i="1" dirty="0"/>
              <a:t>**with caveats (see above)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171D0B-7CD3-1BC0-2BD6-E7AF58C0CD70}"/>
              </a:ext>
            </a:extLst>
          </p:cNvPr>
          <p:cNvSpPr txBox="1"/>
          <p:nvPr/>
        </p:nvSpPr>
        <p:spPr>
          <a:xfrm>
            <a:off x="2121883" y="4188687"/>
            <a:ext cx="7022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Reaching these high bit rates and estimates will depend on turbulence (+ Adaptive optics)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FSOC can offer so much downlink capacity that RF relay will bottleneck any advantage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ABB1DB3-08BC-B9A6-ADE1-997A6D548BB0}"/>
              </a:ext>
            </a:extLst>
          </p:cNvPr>
          <p:cNvCxnSpPr/>
          <p:nvPr/>
        </p:nvCxnSpPr>
        <p:spPr>
          <a:xfrm flipV="1">
            <a:off x="5078896" y="904461"/>
            <a:ext cx="1222513" cy="12673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76DACE4-A0D9-A6ED-E094-82E9B5C967E2}"/>
              </a:ext>
            </a:extLst>
          </p:cNvPr>
          <p:cNvSpPr txBox="1"/>
          <p:nvPr/>
        </p:nvSpPr>
        <p:spPr>
          <a:xfrm>
            <a:off x="4412406" y="2171833"/>
            <a:ext cx="111318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40TB/day</a:t>
            </a:r>
          </a:p>
          <a:p>
            <a:r>
              <a:rPr lang="en-US" sz="1100" i="1" dirty="0"/>
              <a:t>with current leading-edge technology</a:t>
            </a:r>
          </a:p>
          <a:p>
            <a:r>
              <a:rPr lang="en-US" sz="1100" i="1" dirty="0"/>
              <a:t>at Dome C</a:t>
            </a:r>
          </a:p>
        </p:txBody>
      </p:sp>
    </p:spTree>
    <p:extLst>
      <p:ext uri="{BB962C8B-B14F-4D97-AF65-F5344CB8AC3E}">
        <p14:creationId xmlns:p14="http://schemas.microsoft.com/office/powerpoint/2010/main" val="2242194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F2A259-589B-240C-0557-0CC861E9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8FF2C-498F-AA3B-077F-6C5FC6E68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17</a:t>
            </a:fld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050FEB-CE3B-0BEA-1A47-2EF6BBA359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1C64A07-9401-534E-B625-6ADEE33973E5}" type="datetime1">
              <a:rPr lang="en-AU" smtClean="0"/>
              <a:t>20/9/2023</a:t>
            </a:fld>
            <a:endParaRPr lang="en-AU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5DA39CF-48DD-E174-EC3F-152636A063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2439" y="139131"/>
            <a:ext cx="3391386" cy="1512887"/>
          </a:xfrm>
        </p:spPr>
        <p:txBody>
          <a:bodyPr>
            <a:normAutofit/>
          </a:bodyPr>
          <a:lstStyle/>
          <a:p>
            <a:r>
              <a:rPr lang="en-US" sz="2800" dirty="0"/>
              <a:t>Site-testing with the Ring Image Next Generation Scintillation Sensor (RINGSS)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394700-6174-6668-EEF0-480BE8E2CDA8}"/>
              </a:ext>
            </a:extLst>
          </p:cNvPr>
          <p:cNvSpPr txBox="1"/>
          <p:nvPr/>
        </p:nvSpPr>
        <p:spPr>
          <a:xfrm>
            <a:off x="3876256" y="251463"/>
            <a:ext cx="371974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Turbulence profiling measures the vertical function of turbulence not the integrated seeing (e.g. DIMM)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Infers coherence time and isoplanatic angle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Can see boundary layer and free atmosphere</a:t>
            </a:r>
          </a:p>
          <a:p>
            <a:endParaRPr lang="en-US" sz="1400" dirty="0"/>
          </a:p>
          <a:p>
            <a:r>
              <a:rPr lang="en-US" sz="1400" dirty="0"/>
              <a:t>New type of turbulence profiler proposed by Andrei Tokovinin (2021) which is smaller and cheaper than previous methods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SCIDAR/MASS etc.</a:t>
            </a:r>
          </a:p>
          <a:p>
            <a:endParaRPr lang="en-US" sz="1400" dirty="0"/>
          </a:p>
          <a:p>
            <a:r>
              <a:rPr lang="en-US" sz="1400" dirty="0"/>
              <a:t>Images a defocused ring image from star at high speed to construct azimuthal frequency spectrum and infer profile from prior weighting functions</a:t>
            </a:r>
          </a:p>
          <a:p>
            <a:endParaRPr lang="en-US" sz="1400" dirty="0"/>
          </a:p>
          <a:p>
            <a:r>
              <a:rPr lang="en-US" sz="1400" dirty="0"/>
              <a:t>One is being installed at Siding Spring Observatory</a:t>
            </a:r>
          </a:p>
          <a:p>
            <a:endParaRPr lang="en-US" sz="1400" dirty="0"/>
          </a:p>
          <a:p>
            <a:r>
              <a:rPr lang="en-US" sz="1400" dirty="0"/>
              <a:t>An 8” RINGSS was also installed at NASA JPL Table Mountain Observatory</a:t>
            </a:r>
          </a:p>
          <a:p>
            <a:endParaRPr lang="en-US" sz="1400" dirty="0"/>
          </a:p>
        </p:txBody>
      </p:sp>
      <p:pic>
        <p:nvPicPr>
          <p:cNvPr id="10" name="Picture 9" descr="A camera on a tripod&#10;&#10;Description automatically generated with medium confidence">
            <a:extLst>
              <a:ext uri="{FF2B5EF4-FFF2-40B4-BE49-F238E27FC236}">
                <a16:creationId xmlns:a16="http://schemas.microsoft.com/office/drawing/2014/main" id="{4A918D8A-E3B6-5AC3-CB89-9A4E6D0FC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39" y="1614238"/>
            <a:ext cx="3391387" cy="3015322"/>
          </a:xfrm>
          <a:prstGeom prst="rect">
            <a:avLst/>
          </a:prstGeom>
        </p:spPr>
      </p:pic>
      <p:pic>
        <p:nvPicPr>
          <p:cNvPr id="11" name="ring_video_3.0">
            <a:hlinkClick r:id="" action="ppaction://media"/>
            <a:extLst>
              <a:ext uri="{FF2B5EF4-FFF2-40B4-BE49-F238E27FC236}">
                <a16:creationId xmlns:a16="http://schemas.microsoft.com/office/drawing/2014/main" id="{33269C6B-D4FF-0066-7B7C-AB9C374E76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000" y="2014814"/>
            <a:ext cx="1107085" cy="110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2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53BB00-D967-8BCA-9397-A5B327DB5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C34636-9CBE-9C8A-18BA-632B05668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18</a:t>
            </a:fld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F8CF2-8B59-706B-36BE-35F254E523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F909280-9002-3C48-890D-1A86B6FE50D8}" type="datetime1">
              <a:rPr lang="en-AU" smtClean="0"/>
              <a:t>20/9/2023</a:t>
            </a:fld>
            <a:endParaRPr lang="en-AU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9A09FAA-8946-9390-699C-911689CD487E}"/>
              </a:ext>
            </a:extLst>
          </p:cNvPr>
          <p:cNvSpPr txBox="1">
            <a:spLocks/>
          </p:cNvSpPr>
          <p:nvPr/>
        </p:nvSpPr>
        <p:spPr>
          <a:xfrm>
            <a:off x="434548" y="733858"/>
            <a:ext cx="2574330" cy="19743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ofia Pro Light" panose="020B0000000000000000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</a:rPr>
              <a:t>RINGSS measures seeing like a DIMM (</a:t>
            </a:r>
            <a:r>
              <a:rPr lang="en-US" i="1" dirty="0">
                <a:solidFill>
                  <a:schemeClr val="tx1"/>
                </a:solidFill>
              </a:rPr>
              <a:t>sector seeing</a:t>
            </a:r>
            <a:r>
              <a:rPr lang="en-US" dirty="0">
                <a:solidFill>
                  <a:schemeClr val="tx1"/>
                </a:solidFill>
              </a:rPr>
              <a:t>) based on radial motion around the ring while also measuring a profile which can be integrated for the </a:t>
            </a:r>
            <a:r>
              <a:rPr lang="en-US" i="1" dirty="0">
                <a:solidFill>
                  <a:schemeClr val="tx1"/>
                </a:solidFill>
              </a:rPr>
              <a:t>scintillation seeing</a:t>
            </a:r>
            <a:endParaRPr lang="en-US" dirty="0">
              <a:solidFill>
                <a:schemeClr val="tx1"/>
              </a:solidFill>
            </a:endParaRPr>
          </a:p>
          <a:p>
            <a:pPr algn="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17052-28B2-4A33-B792-BD6511A94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213" y="701450"/>
            <a:ext cx="2790422" cy="1888518"/>
          </a:xfrm>
          <a:prstGeom prst="rect">
            <a:avLst/>
          </a:prstGeom>
          <a:ln w="3810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F53FF0-EEC5-B420-FB49-65CA9ECD84BD}"/>
              </a:ext>
            </a:extLst>
          </p:cNvPr>
          <p:cNvSpPr txBox="1"/>
          <p:nvPr/>
        </p:nvSpPr>
        <p:spPr>
          <a:xfrm>
            <a:off x="323999" y="121500"/>
            <a:ext cx="4700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data from JPL Table Mountain</a:t>
            </a:r>
          </a:p>
        </p:txBody>
      </p:sp>
      <p:pic>
        <p:nvPicPr>
          <p:cNvPr id="8" name="Picture 7" descr="A graph of altitude and altitude&#10;&#10;Description automatically generated">
            <a:extLst>
              <a:ext uri="{FF2B5EF4-FFF2-40B4-BE49-F238E27FC236}">
                <a16:creationId xmlns:a16="http://schemas.microsoft.com/office/drawing/2014/main" id="{34570F67-52E5-06D5-9746-A646DE8B2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892" y="352332"/>
            <a:ext cx="2289195" cy="4194073"/>
          </a:xfrm>
          <a:prstGeom prst="rect">
            <a:avLst/>
          </a:prstGeom>
          <a:ln w="3810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F39285-45BE-2F74-0536-2E6A81B48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329" y="2694723"/>
            <a:ext cx="3056679" cy="2120017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73F52E7-E7D3-46D2-5FCC-ACC8D66B6E21}"/>
              </a:ext>
            </a:extLst>
          </p:cNvPr>
          <p:cNvSpPr txBox="1">
            <a:spLocks/>
          </p:cNvSpPr>
          <p:nvPr/>
        </p:nvSpPr>
        <p:spPr>
          <a:xfrm>
            <a:off x="135657" y="3414029"/>
            <a:ext cx="2412330" cy="1316173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ofia Pro Light" panose="020B0000000000000000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>
                <a:solidFill>
                  <a:schemeClr val="tx1"/>
                </a:solidFill>
              </a:rPr>
              <a:t>RINGSS allows us to deploy turbulence profilers cheaply at prospective ground station sites</a:t>
            </a:r>
          </a:p>
          <a:p>
            <a:r>
              <a:rPr lang="en-US" sz="1200" i="1" dirty="0">
                <a:solidFill>
                  <a:schemeClr val="tx1"/>
                </a:solidFill>
              </a:rPr>
              <a:t>Mainly targeting low quality sites not typically considered for astronomy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BF7082-ECC9-BE9E-A7CC-69E0BE6FFC71}"/>
              </a:ext>
            </a:extLst>
          </p:cNvPr>
          <p:cNvSpPr txBox="1"/>
          <p:nvPr/>
        </p:nvSpPr>
        <p:spPr>
          <a:xfrm>
            <a:off x="560673" y="2318391"/>
            <a:ext cx="1889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Good agreement with two separate integrated seeing monitors!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57FE957-8143-2BA6-2F19-17BCE5366C85}"/>
              </a:ext>
            </a:extLst>
          </p:cNvPr>
          <p:cNvCxnSpPr/>
          <p:nvPr/>
        </p:nvCxnSpPr>
        <p:spPr>
          <a:xfrm>
            <a:off x="2156791" y="2807513"/>
            <a:ext cx="1530626" cy="9472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845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17C87B-9FA0-B034-BBE8-8AB8C9F50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943E5-8B40-83DB-BC75-3A30D43BD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19</a:t>
            </a:fld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10C2B-36D3-67DA-B3B8-13DA58B68E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88B953D-B9AB-A242-B98C-7DA92CDC13E0}" type="datetime1">
              <a:rPr lang="en-AU" smtClean="0"/>
              <a:t>20/9/2023</a:t>
            </a:fld>
            <a:endParaRPr lang="en-AU"/>
          </a:p>
        </p:txBody>
      </p:sp>
      <p:pic>
        <p:nvPicPr>
          <p:cNvPr id="7" name="Content Placeholder 9" descr="A person on a ceiling with a camera&#10;&#10;Description automatically generated">
            <a:extLst>
              <a:ext uri="{FF2B5EF4-FFF2-40B4-BE49-F238E27FC236}">
                <a16:creationId xmlns:a16="http://schemas.microsoft.com/office/drawing/2014/main" id="{29B638BD-692B-68A5-11CB-9CC8D3591C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"/>
          <a:stretch/>
        </p:blipFill>
        <p:spPr>
          <a:xfrm rot="10800000">
            <a:off x="3394129" y="291128"/>
            <a:ext cx="5656872" cy="4179600"/>
          </a:xfrm>
          <a:prstGeom prst="rect">
            <a:avLst/>
          </a:prstGeom>
          <a:noFill/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22756EA-4F38-C243-4947-56BE53DBD1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258" y="237281"/>
            <a:ext cx="3333871" cy="710883"/>
          </a:xfrm>
        </p:spPr>
        <p:txBody>
          <a:bodyPr>
            <a:normAutofit/>
          </a:bodyPr>
          <a:lstStyle/>
          <a:p>
            <a:r>
              <a:rPr lang="en-US" sz="2800" dirty="0"/>
              <a:t>RINGSS on the move</a:t>
            </a:r>
          </a:p>
        </p:txBody>
      </p:sp>
      <p:pic>
        <p:nvPicPr>
          <p:cNvPr id="9" name="Picture 8" descr="A graph with a green line&#10;&#10;Description automatically generated">
            <a:extLst>
              <a:ext uri="{FF2B5EF4-FFF2-40B4-BE49-F238E27FC236}">
                <a16:creationId xmlns:a16="http://schemas.microsoft.com/office/drawing/2014/main" id="{18DCC028-DF1A-6B31-0850-00B3A9492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19" y="1266460"/>
            <a:ext cx="1686520" cy="276099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7032D7-59F5-759F-4616-06491FE580B8}"/>
              </a:ext>
            </a:extLst>
          </p:cNvPr>
          <p:cNvSpPr txBox="1"/>
          <p:nvPr/>
        </p:nvSpPr>
        <p:spPr>
          <a:xfrm>
            <a:off x="60258" y="877243"/>
            <a:ext cx="14475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first profile at Svalbard!</a:t>
            </a:r>
          </a:p>
          <a:p>
            <a:r>
              <a:rPr lang="en-US" sz="1600" dirty="0"/>
              <a:t>(and maybe the Arctic?)</a:t>
            </a:r>
          </a:p>
          <a:p>
            <a:endParaRPr lang="en-US" sz="1600" dirty="0"/>
          </a:p>
          <a:p>
            <a:r>
              <a:rPr lang="en-US" sz="1600" dirty="0"/>
              <a:t>Demonstrating the capability for size/portability</a:t>
            </a:r>
          </a:p>
          <a:p>
            <a:endParaRPr lang="en-US" sz="1600" dirty="0"/>
          </a:p>
          <a:p>
            <a:r>
              <a:rPr lang="en-US" sz="1600" dirty="0"/>
              <a:t>A more robust MASS/DIMM in a small suitcase</a:t>
            </a:r>
          </a:p>
        </p:txBody>
      </p:sp>
    </p:spTree>
    <p:extLst>
      <p:ext uri="{BB962C8B-B14F-4D97-AF65-F5344CB8AC3E}">
        <p14:creationId xmlns:p14="http://schemas.microsoft.com/office/powerpoint/2010/main" val="2803376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buildings in the snow&#10;&#10;Description automatically generated">
            <a:extLst>
              <a:ext uri="{FF2B5EF4-FFF2-40B4-BE49-F238E27FC236}">
                <a16:creationId xmlns:a16="http://schemas.microsoft.com/office/drawing/2014/main" id="{77AB0178-268E-8FD7-6FC1-5630BECB6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840"/>
            <a:ext cx="9144000" cy="51933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6146E8-572F-D0FD-F479-EE63D0B9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9" y="324000"/>
            <a:ext cx="5064429" cy="960514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EC8E0-17A8-FE43-E6E8-5CC077ECF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279" y="969608"/>
            <a:ext cx="7656119" cy="17916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Telecommunications for Antarctica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Why laser communications could be a 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What is laser 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+mn-lt"/>
            </a:endParaRPr>
          </a:p>
          <a:p>
            <a:endParaRPr lang="en-US" sz="1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B6393-8E04-669F-EDB5-20A797E04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1DF98A-193B-BD0E-6D04-C2D1C35B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2</a:t>
            </a:fld>
            <a:endParaRPr lang="en-AU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8EBEA86-E623-FD1B-0B47-2D78FA3080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24EEDE2-9642-AF47-9D22-730FD09869CE}" type="datetime1">
              <a:rPr lang="en-AU" smtClean="0"/>
              <a:t>20/9/2023</a:t>
            </a:fld>
            <a:endParaRPr lang="en-AU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134811C-22CD-7995-0E56-EF7A7E1BC77B}"/>
              </a:ext>
            </a:extLst>
          </p:cNvPr>
          <p:cNvSpPr txBox="1">
            <a:spLocks/>
          </p:cNvSpPr>
          <p:nvPr/>
        </p:nvSpPr>
        <p:spPr>
          <a:xfrm>
            <a:off x="3132000" y="3280097"/>
            <a:ext cx="6119713" cy="1226425"/>
          </a:xfrm>
          <a:prstGeom prst="rect">
            <a:avLst/>
          </a:prstGeom>
        </p:spPr>
        <p:txBody>
          <a:bodyPr vert="horz" lIns="0" tIns="0" rIns="0" bIns="0" numCol="2" spcCol="18000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ofia Pro Light" panose="020B0000000000000000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9CE402-88BD-7857-CCED-26D37B3ABB89}"/>
              </a:ext>
            </a:extLst>
          </p:cNvPr>
          <p:cNvSpPr txBox="1"/>
          <p:nvPr/>
        </p:nvSpPr>
        <p:spPr>
          <a:xfrm>
            <a:off x="4969169" y="876465"/>
            <a:ext cx="42697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Modelling laser communications for Antarctica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i="1" dirty="0">
                <a:solidFill>
                  <a:schemeClr val="bg1"/>
                </a:solidFill>
              </a:rPr>
              <a:t>RINGSS </a:t>
            </a:r>
            <a:r>
              <a:rPr lang="en-US" dirty="0">
                <a:solidFill>
                  <a:schemeClr val="bg1"/>
                </a:solidFill>
              </a:rPr>
              <a:t>site-testing instrument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Future options for demonstrations</a:t>
            </a:r>
          </a:p>
          <a:p>
            <a:endParaRPr lang="en-US" dirty="0"/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37DB6124-8976-BD73-5472-22242964CDF4}"/>
              </a:ext>
            </a:extLst>
          </p:cNvPr>
          <p:cNvCxnSpPr>
            <a:cxnSpLocks/>
          </p:cNvCxnSpPr>
          <p:nvPr/>
        </p:nvCxnSpPr>
        <p:spPr>
          <a:xfrm flipV="1">
            <a:off x="3548743" y="1071679"/>
            <a:ext cx="1430086" cy="1039135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914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EF3BD7B-4B4D-EDAB-3C35-C452D0C87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12" y="2484783"/>
            <a:ext cx="3630908" cy="206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B82759-6735-0007-3273-D75C438754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7380" y="116234"/>
            <a:ext cx="5060663" cy="472048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Pathfinder as a next step</a:t>
            </a:r>
          </a:p>
          <a:p>
            <a:endParaRPr lang="en-US" sz="1800" dirty="0"/>
          </a:p>
          <a:p>
            <a:r>
              <a:rPr lang="en-US" sz="1800" dirty="0"/>
              <a:t>Demonstrate a compact ground station (~30cm) at Antarctica to link with existing polar orbiting FSOC satellite and optical downlink to ground station in Canberra</a:t>
            </a:r>
          </a:p>
          <a:p>
            <a:endParaRPr lang="en-US" sz="1800" dirty="0"/>
          </a:p>
          <a:p>
            <a:r>
              <a:rPr lang="en-US" sz="1800" dirty="0"/>
              <a:t>FSOC still requires time to mature before high-speed </a:t>
            </a:r>
            <a:r>
              <a:rPr lang="en-US" sz="1800" i="1" dirty="0"/>
              <a:t>uplink</a:t>
            </a:r>
            <a:r>
              <a:rPr lang="en-US" sz="1800" dirty="0"/>
              <a:t> is broadly offered and there are more ground stations globally for reliable relay.</a:t>
            </a:r>
          </a:p>
          <a:p>
            <a:endParaRPr lang="en-US" sz="1800" dirty="0"/>
          </a:p>
          <a:p>
            <a:r>
              <a:rPr lang="en-US" sz="1800" dirty="0"/>
              <a:t>High quality sites like Dome C could demonstrate non-AO high bit rate uplink to allow Tbit/week off site (RINGSS could piggyback on mission)</a:t>
            </a:r>
          </a:p>
          <a:p>
            <a:endParaRPr lang="en-US" sz="1800" dirty="0"/>
          </a:p>
          <a:p>
            <a:r>
              <a:rPr lang="en-US" sz="1800" dirty="0"/>
              <a:t>Currently looking at McMurdo, Davis, or Dome C</a:t>
            </a:r>
          </a:p>
          <a:p>
            <a:endParaRPr lang="en-US" sz="1800" dirty="0"/>
          </a:p>
          <a:p>
            <a:r>
              <a:rPr lang="en-US" sz="1800" dirty="0"/>
              <a:t>If you have a spare optical telescope at a base – get in touch!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19CCB2-F788-E3C9-F62F-B9D55D032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DF6C3-C95D-60D5-63A3-6558B2F00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20</a:t>
            </a:fld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83032-FF21-E2E7-7473-988BCFE394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07066E1-13EC-5442-89EB-EC28C1D76E80}" type="datetime1">
              <a:rPr lang="en-AU" smtClean="0"/>
              <a:t>20/9/2023</a:t>
            </a:fld>
            <a:endParaRPr lang="en-AU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03691BD-DDF0-40BF-B1BE-61FA2CA3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99556" l="889" r="98667">
                        <a14:foregroundMark x1="24444" y1="13778" x2="40444" y2="11556"/>
                        <a14:foregroundMark x1="44444" y1="11111" x2="40000" y2="11111"/>
                        <a14:foregroundMark x1="32889" y1="11556" x2="71556" y2="12000"/>
                        <a14:foregroundMark x1="71556" y1="12000" x2="90222" y2="48889"/>
                        <a14:foregroundMark x1="90222" y1="48889" x2="71111" y2="86222"/>
                        <a14:foregroundMark x1="71111" y1="86222" x2="29778" y2="82222"/>
                        <a14:foregroundMark x1="29778" y1="82222" x2="10667" y2="49778"/>
                        <a14:foregroundMark x1="10667" y1="49778" x2="24444" y2="16000"/>
                        <a14:foregroundMark x1="24444" y1="16000" x2="24444" y2="16000"/>
                        <a14:foregroundMark x1="30667" y1="10667" x2="57778" y2="5333"/>
                        <a14:foregroundMark x1="77778" y1="16000" x2="91347" y2="45196"/>
                        <a14:foregroundMark x1="90222" y1="31556" x2="93107" y2="40736"/>
                        <a14:foregroundMark x1="76889" y1="86667" x2="32000" y2="87111"/>
                        <a14:foregroundMark x1="32000" y1="87111" x2="9333" y2="54222"/>
                        <a14:foregroundMark x1="9333" y1="54222" x2="8444" y2="39111"/>
                        <a14:foregroundMark x1="7556" y1="31111" x2="5333" y2="36000"/>
                        <a14:foregroundMark x1="15111" y1="27556" x2="20000" y2="19556"/>
                        <a14:foregroundMark x1="24889" y1="32000" x2="33333" y2="24444"/>
                        <a14:foregroundMark x1="49333" y1="32000" x2="56444" y2="24889"/>
                        <a14:foregroundMark x1="58667" y1="33778" x2="64444" y2="25778"/>
                        <a14:foregroundMark x1="49778" y1="3111" x2="52000" y2="2667"/>
                        <a14:foregroundMark x1="52000" y1="2667" x2="53778" y2="1778"/>
                        <a14:foregroundMark x1="40337" y1="93350" x2="34667" y2="94222"/>
                        <a14:foregroundMark x1="69333" y1="88889" x2="42514" y2="93015"/>
                        <a14:foregroundMark x1="10667" y1="29333" x2="24000" y2="16000"/>
                        <a14:foregroundMark x1="24000" y1="23111" x2="36444" y2="17778"/>
                        <a14:foregroundMark x1="23111" y1="46222" x2="31111" y2="36889"/>
                        <a14:foregroundMark x1="22222" y1="11556" x2="24444" y2="9333"/>
                        <a14:foregroundMark x1="26222" y1="8000" x2="28000" y2="6667"/>
                        <a14:foregroundMark x1="31556" y1="5778" x2="34667" y2="4000"/>
                        <a14:foregroundMark x1="36000" y1="3556" x2="38222" y2="2222"/>
                        <a14:foregroundMark x1="38222" y1="2222" x2="44444" y2="1333"/>
                        <a14:foregroundMark x1="47556" y1="1333" x2="55111" y2="1333"/>
                        <a14:foregroundMark x1="57778" y1="1778" x2="72444" y2="7111"/>
                        <a14:foregroundMark x1="72444" y1="7111" x2="87556" y2="17778"/>
                        <a14:foregroundMark x1="87556" y1="17778" x2="96815" y2="40542"/>
                        <a14:foregroundMark x1="96251" y1="40571" x2="90222" y2="21778"/>
                        <a14:foregroundMark x1="91111" y1="24444" x2="98147" y2="40472"/>
                        <a14:foregroundMark x1="96363" y1="57501" x2="92444" y2="74222"/>
                        <a14:foregroundMark x1="96558" y1="57491" x2="93333" y2="72444"/>
                        <a14:foregroundMark x1="92444" y1="75111" x2="75111" y2="91556"/>
                        <a14:foregroundMark x1="75111" y1="91556" x2="56000" y2="97778"/>
                        <a14:foregroundMark x1="56444" y1="99556" x2="41333" y2="99556"/>
                        <a14:foregroundMark x1="37707" y1="97242" x2="12889" y2="82667"/>
                        <a14:foregroundMark x1="12889" y1="82667" x2="889" y2="52000"/>
                        <a14:foregroundMark x1="61333" y1="69333" x2="64889" y2="64889"/>
                        <a14:foregroundMark x1="52889" y1="76444" x2="73778" y2="59556"/>
                        <a14:backgroundMark x1="98667" y1="40444" x2="99556" y2="57333"/>
                        <a14:backgroundMark x1="36444" y1="99111" x2="41333" y2="9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954" y="321787"/>
            <a:ext cx="1493045" cy="149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EC650F-A39F-CE77-B5E4-65896806B509}"/>
              </a:ext>
            </a:extLst>
          </p:cNvPr>
          <p:cNvSpPr txBox="1"/>
          <p:nvPr/>
        </p:nvSpPr>
        <p:spPr>
          <a:xfrm>
            <a:off x="7739999" y="560479"/>
            <a:ext cx="1145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PIXL-1 is a current DLD CubeSat for downlink-only On-off keying</a:t>
            </a:r>
          </a:p>
        </p:txBody>
      </p:sp>
    </p:spTree>
    <p:extLst>
      <p:ext uri="{BB962C8B-B14F-4D97-AF65-F5344CB8AC3E}">
        <p14:creationId xmlns:p14="http://schemas.microsoft.com/office/powerpoint/2010/main" val="3356051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stronauts sent to remotest base on Earth 'Concordia' in Antarctica. Here's  why | Mint">
            <a:extLst>
              <a:ext uri="{FF2B5EF4-FFF2-40B4-BE49-F238E27FC236}">
                <a16:creationId xmlns:a16="http://schemas.microsoft.com/office/drawing/2014/main" id="{BAA5C664-9633-DA57-5B17-90A61A06D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1F3129-EF3C-F095-2A74-69B1B112B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3E761-A84C-8CAD-2E5F-623EEA671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3</a:t>
            </a:fld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BC522-5404-2605-B4BD-879E1A8F01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665BEAD-9E2A-DE4A-9E42-67AE210CB54D}" type="datetime1">
              <a:rPr lang="en-AU" smtClean="0"/>
              <a:t>20/9/2023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2F15EF-5CAC-607A-64AC-E50EE71514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5125" y="191911"/>
            <a:ext cx="8928875" cy="1720806"/>
          </a:xfrm>
        </p:spPr>
        <p:txBody>
          <a:bodyPr>
            <a:normAutofit/>
          </a:bodyPr>
          <a:lstStyle/>
          <a:p>
            <a:r>
              <a:rPr lang="en-US" sz="4000" dirty="0"/>
              <a:t>Telecommunications in Antarctica is hard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CCB34F-E007-2FEB-FBA4-841F52157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65" y="3243544"/>
            <a:ext cx="8715435" cy="379991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Without a fibre connection there is typically a reliance on slow Geostationary internet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Starlink offers a way out (&lt;50Mbps uplink persistently)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Science may yet require higher bandwidth connection for offloading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This could be done with free-space optical relay ( &gt;10Gbps in bursts)</a:t>
            </a:r>
          </a:p>
          <a:p>
            <a:pPr marL="465750" lvl="2" indent="-285750"/>
            <a:r>
              <a:rPr lang="en-US" sz="1400" dirty="0">
                <a:solidFill>
                  <a:schemeClr val="bg1"/>
                </a:solidFill>
              </a:rPr>
              <a:t>Leverage both excellent optical sites (Dome C) to avoid complexity of adaptive optics and the orbital dynamics at the poles</a:t>
            </a:r>
          </a:p>
        </p:txBody>
      </p:sp>
    </p:spTree>
    <p:extLst>
      <p:ext uri="{BB962C8B-B14F-4D97-AF65-F5344CB8AC3E}">
        <p14:creationId xmlns:p14="http://schemas.microsoft.com/office/powerpoint/2010/main" val="3498142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5D7F4-F2D4-0B9B-9F71-F40B0080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97552-375A-CC15-56E6-636FCCD93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4</a:t>
            </a:fld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CA232-951B-CF38-3858-0E00CAD040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3F7A777-1813-664D-A867-2C2F64C55792}" type="datetime1">
              <a:rPr lang="en-AU" smtClean="0"/>
              <a:t>20/9/2023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FE3087-DF9B-32CF-41F6-0A14E2BF0B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4000" y="120646"/>
            <a:ext cx="8459788" cy="1512887"/>
          </a:xfrm>
        </p:spPr>
        <p:txBody>
          <a:bodyPr>
            <a:normAutofit/>
          </a:bodyPr>
          <a:lstStyle/>
          <a:p>
            <a:r>
              <a:rPr lang="en-US" sz="2800" dirty="0"/>
              <a:t>Leveraging Antarctica/Arctic as a service for satellites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8A1650A-7B64-0C87-6774-5F37D3A3E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57" y="611930"/>
            <a:ext cx="4347057" cy="289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BAC229D-6BB7-B9F7-D774-EC74DB24817F}"/>
              </a:ext>
            </a:extLst>
          </p:cNvPr>
          <p:cNvSpPr txBox="1">
            <a:spLocks/>
          </p:cNvSpPr>
          <p:nvPr/>
        </p:nvSpPr>
        <p:spPr>
          <a:xfrm>
            <a:off x="224943" y="618462"/>
            <a:ext cx="4347057" cy="44035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ofia Pro Light" panose="020B0000000000000000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Low-Earth orbit satellites rapidly downlink data in bursts to ground stations around the globe</a:t>
            </a:r>
          </a:p>
          <a:p>
            <a:pPr marL="465750" lvl="2" indent="-285750"/>
            <a:r>
              <a:rPr lang="en-US" sz="1600" dirty="0"/>
              <a:t>e.g. earth observation satellites</a:t>
            </a:r>
          </a:p>
          <a:p>
            <a:pPr lvl="2" indent="0"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Many satellites are bottle-necked by the data rates they can offload</a:t>
            </a:r>
          </a:p>
          <a:p>
            <a:pPr marL="465750" lvl="2" indent="-285750"/>
            <a:r>
              <a:rPr lang="en-US" sz="1600" dirty="0"/>
              <a:t>Reducing data quality/quantity is common</a:t>
            </a:r>
          </a:p>
          <a:p>
            <a:pPr lvl="2" indent="0">
              <a:buNone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Most Earth-observation satellites are sun-synchronous, making polar locations great for maximizing passes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This has been used effectively by KSAT at SvalSat here and Troll station in Antarctica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16CC03-26A6-CD98-00D9-5DE8957CE11C}"/>
              </a:ext>
            </a:extLst>
          </p:cNvPr>
          <p:cNvSpPr txBox="1"/>
          <p:nvPr/>
        </p:nvSpPr>
        <p:spPr>
          <a:xfrm>
            <a:off x="4568343" y="3509968"/>
            <a:ext cx="4449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Laser communication can provide very high data rate downlinks and take advantage of good optical sites in Antarctica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Can offload effectively from satellites but run into the same relay issues for Antarctica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81423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3373DA-7591-2F18-134A-2210B173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157" y="1057609"/>
            <a:ext cx="4726286" cy="389117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Taking the same telecommunications done with fiber optics and propagating over free-space </a:t>
            </a:r>
            <a:r>
              <a:rPr lang="en-US" sz="1600" dirty="0"/>
              <a:t>(1.55μm)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Faster than radio with far smaller and lower power terminals on board spacecraft</a:t>
            </a:r>
          </a:p>
          <a:p>
            <a:pPr marL="465750" lvl="2" indent="-285750"/>
            <a:r>
              <a:rPr lang="en-US" sz="1600" dirty="0">
                <a:solidFill>
                  <a:schemeClr val="tx1"/>
                </a:solidFill>
              </a:rPr>
              <a:t>200Gbps downlink was demonstrated this year</a:t>
            </a:r>
          </a:p>
          <a:p>
            <a:pPr lvl="2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The narrow beams require direct line-of-sight with </a:t>
            </a:r>
            <a:r>
              <a:rPr lang="en-US" sz="1600" i="1" dirty="0">
                <a:solidFill>
                  <a:schemeClr val="tx1"/>
                </a:solidFill>
              </a:rPr>
              <a:t>very </a:t>
            </a:r>
            <a:r>
              <a:rPr lang="en-US" sz="1600" dirty="0">
                <a:solidFill>
                  <a:schemeClr val="tx1"/>
                </a:solidFill>
              </a:rPr>
              <a:t>stable pointing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Many similarities with optical astronomy – and struggles with similar issues</a:t>
            </a:r>
          </a:p>
          <a:p>
            <a:pPr marL="465750" lvl="2" indent="-285750"/>
            <a:r>
              <a:rPr lang="en-US" sz="1600" dirty="0">
                <a:solidFill>
                  <a:schemeClr val="tx1"/>
                </a:solidFill>
              </a:rPr>
              <a:t>Cloud cover and atmospheric turbulence.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821435-D406-E8AB-C146-915A91DA9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609EE-3421-F552-1317-8A69B59ED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5</a:t>
            </a:fld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3ECFA9-D215-CDC5-A920-329D73F4D1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866D46E-1857-5A44-9E18-5E7209416A83}" type="datetime1">
              <a:rPr lang="en-AU" smtClean="0"/>
              <a:t>20/9/2023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94EC86-615B-4C2A-3ED5-9714D9CC9B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3157" y="121500"/>
            <a:ext cx="8459788" cy="936109"/>
          </a:xfrm>
        </p:spPr>
        <p:txBody>
          <a:bodyPr/>
          <a:lstStyle/>
          <a:p>
            <a:r>
              <a:rPr lang="en-US" dirty="0"/>
              <a:t>What is free-space optical communication? (FSOC / laser communication)</a:t>
            </a:r>
          </a:p>
        </p:txBody>
      </p:sp>
      <p:pic>
        <p:nvPicPr>
          <p:cNvPr id="7" name="Picture 2" descr="Tumblr: Image">
            <a:extLst>
              <a:ext uri="{FF2B5EF4-FFF2-40B4-BE49-F238E27FC236}">
                <a16:creationId xmlns:a16="http://schemas.microsoft.com/office/drawing/2014/main" id="{69651525-C73A-4419-90FF-F0E93C9BFC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443" y="1919583"/>
            <a:ext cx="4050425" cy="225023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544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9F9EDE9-66EF-9BFD-3A0B-6DBC3DEE2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4CC94F-CF86-7303-1A98-80B594110F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0000" y="236914"/>
            <a:ext cx="8604000" cy="2880000"/>
          </a:xfrm>
        </p:spPr>
        <p:txBody>
          <a:bodyPr>
            <a:normAutofit/>
          </a:bodyPr>
          <a:lstStyle/>
          <a:p>
            <a:r>
              <a:rPr lang="en-US" sz="3200" dirty="0"/>
              <a:t>FSOC at the Australian National University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F3C84D-8CC0-28A1-722A-5CEF97332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02639-4300-14D5-BE82-ACE434CAE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6</a:t>
            </a:fld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920A8-C8D2-705A-57A1-D24806CA63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5384A54-FCCA-1341-9C15-1315EF0F58EE}" type="datetime1">
              <a:rPr lang="en-AU" smtClean="0"/>
              <a:t>20/9/2023</a:t>
            </a:fld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2C624D-E896-54F6-9EDC-A63D92D57ACA}"/>
              </a:ext>
            </a:extLst>
          </p:cNvPr>
          <p:cNvSpPr txBox="1"/>
          <p:nvPr/>
        </p:nvSpPr>
        <p:spPr>
          <a:xfrm>
            <a:off x="96086" y="661251"/>
            <a:ext cx="38227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 specialize in adaptive optics for astronomical telescopes (VLT, Suburu, Gemini etc.) and operating Siding Spring Observatory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Lots of ongoing work to leverage this expertise into FSOC</a:t>
            </a:r>
          </a:p>
          <a:p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734E7-8B5C-102B-6E30-8CBD406E7E21}"/>
              </a:ext>
            </a:extLst>
          </p:cNvPr>
          <p:cNvSpPr txBox="1"/>
          <p:nvPr/>
        </p:nvSpPr>
        <p:spPr>
          <a:xfrm>
            <a:off x="5595257" y="768505"/>
            <a:ext cx="36448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Commissioning is about to begin for our new 70cm OGS at Mount Stromlo Observatory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Upcoming project to support a laser link with the crewed Orion capsule on the Artemis II mission in late-24/early 25</a:t>
            </a:r>
          </a:p>
          <a:p>
            <a:endParaRPr lang="en-US" sz="16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387040-0ABC-48C1-100A-3DA50632AAF4}"/>
              </a:ext>
            </a:extLst>
          </p:cNvPr>
          <p:cNvCxnSpPr>
            <a:cxnSpLocks/>
          </p:cNvCxnSpPr>
          <p:nvPr/>
        </p:nvCxnSpPr>
        <p:spPr>
          <a:xfrm flipH="1">
            <a:off x="5148943" y="1447800"/>
            <a:ext cx="740228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2DB8E21-C2EA-9CC0-7DD7-BD001F941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1" b="98090" l="2122" r="98303">
                        <a14:foregroundMark x1="48798" y1="47416" x2="64356" y2="28427"/>
                        <a14:foregroundMark x1="64356" y1="28427" x2="64356" y2="28427"/>
                        <a14:foregroundMark x1="38614" y1="46067" x2="53607" y2="24944"/>
                        <a14:foregroundMark x1="53607" y1="24944" x2="81895" y2="14607"/>
                        <a14:foregroundMark x1="81895" y1="14607" x2="87412" y2="36292"/>
                        <a14:foregroundMark x1="87412" y1="36292" x2="75813" y2="56517"/>
                        <a14:foregroundMark x1="75813" y1="56517" x2="76096" y2="77978"/>
                        <a14:foregroundMark x1="76096" y1="77978" x2="56577" y2="92360"/>
                        <a14:foregroundMark x1="56577" y1="92360" x2="40594" y2="73371"/>
                        <a14:foregroundMark x1="40594" y1="73371" x2="38048" y2="64607"/>
                        <a14:foregroundMark x1="51768" y1="69326" x2="63649" y2="38202"/>
                        <a14:foregroundMark x1="63649" y1="38202" x2="63649" y2="37528"/>
                        <a14:foregroundMark x1="45120" y1="25169" x2="60962" y2="8202"/>
                        <a14:foregroundMark x1="60962" y1="8202" x2="61245" y2="8090"/>
                        <a14:foregroundMark x1="55870" y1="7079" x2="59547" y2="6180"/>
                        <a14:foregroundMark x1="81612" y1="34157" x2="86704" y2="13146"/>
                        <a14:foregroundMark x1="86704" y1="13146" x2="75672" y2="8539"/>
                        <a14:foregroundMark x1="91796" y1="27528" x2="86421" y2="12360"/>
                        <a14:foregroundMark x1="90523" y1="24719" x2="93635" y2="20449"/>
                        <a14:foregroundMark x1="52900" y1="7079" x2="69024" y2="4270"/>
                        <a14:foregroundMark x1="54173" y1="6629" x2="80764" y2="7640"/>
                        <a14:foregroundMark x1="80764" y1="7640" x2="94201" y2="21798"/>
                        <a14:foregroundMark x1="8769" y1="38427" x2="2122" y2="38876"/>
                        <a14:foregroundMark x1="25460" y1="60787" x2="26591" y2="51236"/>
                        <a14:foregroundMark x1="25460" y1="52247" x2="25460" y2="52247"/>
                        <a14:foregroundMark x1="64922" y1="92135" x2="81047" y2="79775"/>
                        <a14:foregroundMark x1="78642" y1="79326" x2="81047" y2="81685"/>
                        <a14:foregroundMark x1="63649" y1="95393" x2="46959" y2="95843"/>
                        <a14:foregroundMark x1="45827" y1="97753" x2="36209" y2="94944"/>
                        <a14:foregroundMark x1="39745" y1="95393" x2="52334" y2="96854"/>
                        <a14:foregroundMark x1="52900" y1="96854" x2="48798" y2="98202"/>
                        <a14:foregroundMark x1="15276" y1="20449" x2="18812" y2="19438"/>
                        <a14:foregroundMark x1="55870" y1="8090" x2="58274" y2="4719"/>
                        <a14:foregroundMark x1="54738" y1="6180" x2="63649" y2="4719"/>
                        <a14:foregroundMark x1="52334" y1="7640" x2="64922" y2="3820"/>
                        <a14:foregroundMark x1="52334" y1="8090" x2="77369" y2="6180"/>
                        <a14:foregroundMark x1="66054" y1="4270" x2="90523" y2="12247"/>
                        <a14:foregroundMark x1="90523" y1="12247" x2="95332" y2="20899"/>
                        <a14:foregroundMark x1="94767" y1="21348" x2="91231" y2="15169"/>
                        <a14:foregroundMark x1="88260" y1="12360" x2="98303" y2="19438"/>
                        <a14:foregroundMark x1="51202" y1="9438" x2="62518" y2="3371"/>
                        <a14:foregroundMark x1="52334" y1="8539" x2="59547" y2="5169"/>
                        <a14:foregroundMark x1="94201" y1="18989" x2="93635" y2="14270"/>
                        <a14:foregroundMark x1="36775" y1="94494" x2="28996" y2="93483"/>
                        <a14:foregroundMark x1="35078" y1="96854" x2="46393" y2="97753"/>
                        <a14:backgroundMark x1="26591" y1="97753" x2="38614" y2="996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54" y="2307366"/>
            <a:ext cx="2070663" cy="2606634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FD7FCB1-5FB6-C436-CF2A-62A201603335}"/>
              </a:ext>
            </a:extLst>
          </p:cNvPr>
          <p:cNvCxnSpPr>
            <a:cxnSpLocks/>
          </p:cNvCxnSpPr>
          <p:nvPr/>
        </p:nvCxnSpPr>
        <p:spPr>
          <a:xfrm flipV="1">
            <a:off x="2007471" y="2960914"/>
            <a:ext cx="1726329" cy="5675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55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2BCBA5-F085-62B6-DCD8-50AD92B1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9E467F-390A-D8D5-4F9E-C83CD0D0D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7</a:t>
            </a:fld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67A3-48B5-444A-A78B-6801277752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5B5B85F-8E24-6844-8D23-1803358CEA52}" type="datetime1">
              <a:rPr lang="en-AU" smtClean="0"/>
              <a:t>20/9/2023</a:t>
            </a:fld>
            <a:endParaRPr lang="en-AU"/>
          </a:p>
        </p:txBody>
      </p:sp>
      <p:pic>
        <p:nvPicPr>
          <p:cNvPr id="6" name="Picture 5" descr="A high angle view of a observatory&#10;&#10;Description automatically generated">
            <a:extLst>
              <a:ext uri="{FF2B5EF4-FFF2-40B4-BE49-F238E27FC236}">
                <a16:creationId xmlns:a16="http://schemas.microsoft.com/office/drawing/2014/main" id="{AB5E3735-AB2D-3216-011B-AB2F36F9DD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8" b="714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32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australia with lines and points&#10;&#10;Description automatically generated">
            <a:extLst>
              <a:ext uri="{FF2B5EF4-FFF2-40B4-BE49-F238E27FC236}">
                <a16:creationId xmlns:a16="http://schemas.microsoft.com/office/drawing/2014/main" id="{14D93B37-C485-E655-4816-E56C958DA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BE0DF0-1106-050B-79F9-6F2E20BD6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Research School of Astronomy &amp; Astrophysics   |   ANNUAL REVIEW 2023</a:t>
            </a:r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AA1CE-B552-098E-45B2-4CE6D8AF8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8</a:t>
            </a:fld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0DF0B-34BC-1264-D8B3-9F30E2BD68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BACF34-9B6F-CC43-BD55-58F101D1F191}" type="datetime1">
              <a:rPr lang="en-AU" smtClean="0"/>
              <a:t>20/9/2023</a:t>
            </a:fld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8A1140-5768-7F3B-6C8B-56DF98FE5D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" y="121500"/>
            <a:ext cx="8459788" cy="647550"/>
          </a:xfrm>
        </p:spPr>
        <p:txBody>
          <a:bodyPr>
            <a:normAutofit/>
          </a:bodyPr>
          <a:lstStyle/>
          <a:p>
            <a:r>
              <a:rPr lang="en-US" sz="3200" b="1" dirty="0"/>
              <a:t>Australasian Optical Ground Station Network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FA0C4-CDF1-83B4-2942-D8C94EFEB19E}"/>
              </a:ext>
            </a:extLst>
          </p:cNvPr>
          <p:cNvSpPr txBox="1"/>
          <p:nvPr/>
        </p:nvSpPr>
        <p:spPr>
          <a:xfrm>
            <a:off x="50800" y="3698561"/>
            <a:ext cx="3594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 are working on an extensive Australia/NZ network</a:t>
            </a:r>
          </a:p>
          <a:p>
            <a:endParaRPr lang="en-US" sz="1600" dirty="0"/>
          </a:p>
          <a:p>
            <a:r>
              <a:rPr lang="en-US" sz="1600" dirty="0"/>
              <a:t>Antarctica is the next step</a:t>
            </a:r>
          </a:p>
          <a:p>
            <a:endParaRPr lang="en-US" sz="1600" dirty="0"/>
          </a:p>
        </p:txBody>
      </p:sp>
      <p:pic>
        <p:nvPicPr>
          <p:cNvPr id="2" name="Picture 1" descr="A map of australia with white dots and green points&#10;&#10;Description automatically generated">
            <a:extLst>
              <a:ext uri="{FF2B5EF4-FFF2-40B4-BE49-F238E27FC236}">
                <a16:creationId xmlns:a16="http://schemas.microsoft.com/office/drawing/2014/main" id="{7D0AD004-1824-CFF9-D240-4879D72EE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379" y="560045"/>
            <a:ext cx="3054996" cy="24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70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010BC5-F810-AFE6-D48E-C7B7B3EEC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853" y="1422841"/>
            <a:ext cx="8330293" cy="1065664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 basic model: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# of passes x duration of passes x cloud fraction = link durations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A8B23C-45A4-DB84-E8C6-3D2AD893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ANU Research School of Astronomy &amp; Astrophysics   |   SCAR AAA 2023</a:t>
            </a:r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3FE24-19EB-B4DB-0911-ED8CC207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9</a:t>
            </a:fld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40A6D-B738-5331-3EE3-537941F4DB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D052198-4234-3A49-8209-0B728158A7B7}" type="datetime1">
              <a:rPr lang="en-AU" smtClean="0"/>
              <a:t>20/9/2023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F36433-68E9-E664-53BE-A02BA2BEBA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50" y="324000"/>
            <a:ext cx="8459788" cy="1091143"/>
          </a:xfrm>
        </p:spPr>
        <p:txBody>
          <a:bodyPr/>
          <a:lstStyle/>
          <a:p>
            <a:r>
              <a:rPr lang="en-US" dirty="0"/>
              <a:t>Modelling optical ground station performance for the poles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CD28BC-D17A-7E3D-25A7-83FCD7206009}"/>
              </a:ext>
            </a:extLst>
          </p:cNvPr>
          <p:cNvSpPr txBox="1"/>
          <p:nvPr/>
        </p:nvSpPr>
        <p:spPr>
          <a:xfrm>
            <a:off x="323850" y="2488505"/>
            <a:ext cx="85632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 model OGS performance we assume that links can be made in all conditions when it is clear (ignoring outages due to strong turbulence)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Cloud fraction can be measured from satellites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number of satellite passes, and their duration requires orbital propagation software.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Depends on inclination and orbital height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Assume Links are made above 30°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Simple model can reveal complex dynamics if modelling networked OGS with spatio-temporal correlation of cloud fraction (Birch et al. 2023)</a:t>
            </a:r>
          </a:p>
        </p:txBody>
      </p:sp>
    </p:spTree>
    <p:extLst>
      <p:ext uri="{BB962C8B-B14F-4D97-AF65-F5344CB8AC3E}">
        <p14:creationId xmlns:p14="http://schemas.microsoft.com/office/powerpoint/2010/main" val="2192174523"/>
      </p:ext>
    </p:extLst>
  </p:cSld>
  <p:clrMapOvr>
    <a:masterClrMapping/>
  </p:clrMapOvr>
</p:sld>
</file>

<file path=ppt/theme/theme1.xml><?xml version="1.0" encoding="utf-8"?>
<a:theme xmlns:a="http://schemas.openxmlformats.org/drawingml/2006/main" name="ANU Light">
  <a:themeElements>
    <a:clrScheme name="ANU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BE830E"/>
      </a:accent1>
      <a:accent2>
        <a:srgbClr val="DFC187"/>
      </a:accent2>
      <a:accent3>
        <a:srgbClr val="F5EDDE"/>
      </a:accent3>
      <a:accent4>
        <a:srgbClr val="BE4E0E"/>
      </a:accent4>
      <a:accent5>
        <a:srgbClr val="CB7352"/>
      </a:accent5>
      <a:accent6>
        <a:srgbClr val="F2DCD4"/>
      </a:accent6>
      <a:hlink>
        <a:srgbClr val="BE830E"/>
      </a:hlink>
      <a:folHlink>
        <a:srgbClr val="BE4E0E"/>
      </a:folHlink>
    </a:clrScheme>
    <a:fontScheme name="ANU">
      <a:majorFont>
        <a:latin typeface="Public Sans"/>
        <a:ea typeface=""/>
        <a:cs typeface=""/>
      </a:majorFont>
      <a:minorFont>
        <a:latin typeface="Public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U_Optical" id="{C93CEEED-8ADF-194B-A67A-4202C029335F}" vid="{51E5764A-ECCE-384C-950B-EF44593F21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009AC5283E95468D41B3B02A942082" ma:contentTypeVersion="14" ma:contentTypeDescription="Create a new document." ma:contentTypeScope="" ma:versionID="81f047ee36f5309b78b9ab5df6d40fa9">
  <xsd:schema xmlns:xsd="http://www.w3.org/2001/XMLSchema" xmlns:xs="http://www.w3.org/2001/XMLSchema" xmlns:p="http://schemas.microsoft.com/office/2006/metadata/properties" xmlns:ns2="2906fbf8-e47d-4c21-be87-cb09cf1c70cb" xmlns:ns3="cd7196b5-af4d-4b5a-ba66-d723b2d8b01e" targetNamespace="http://schemas.microsoft.com/office/2006/metadata/properties" ma:root="true" ma:fieldsID="f77ccc56e2633edc0902f4eefe5b9336" ns2:_="" ns3:_="">
    <xsd:import namespace="2906fbf8-e47d-4c21-be87-cb09cf1c70cb"/>
    <xsd:import namespace="cd7196b5-af4d-4b5a-ba66-d723b2d8b0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FAQs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Document_x0020_Notes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06fbf8-e47d-4c21-be87-cb09cf1c70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FAQs" ma:index="10" ma:displayName="FAQs" ma:internalName="FAQs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Document_x0020_Notes" ma:index="18" ma:displayName="IMPORTANT" ma:description="DO NOT EDIT. DOWNLOAD FIRST" ma:format="Dropdown" ma:internalName="Document_x0020_Notes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196b5-af4d-4b5a-ba66-d723b2d8b01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Notes xmlns="2906fbf8-e47d-4c21-be87-cb09cf1c70cb">DO NOT EDIT. DOWNLOAD FIRST.</Document_x0020_Notes>
    <FAQs xmlns="2906fbf8-e47d-4c21-be87-cb09cf1c70cb"/>
  </documentManagement>
</p:properties>
</file>

<file path=customXml/itemProps1.xml><?xml version="1.0" encoding="utf-8"?>
<ds:datastoreItem xmlns:ds="http://schemas.openxmlformats.org/officeDocument/2006/customXml" ds:itemID="{D242CD11-9905-45C0-AA8E-EE5B79DEFB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944D8A-F35C-4795-83BB-5BA756EF3C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06fbf8-e47d-4c21-be87-cb09cf1c70cb"/>
    <ds:schemaRef ds:uri="cd7196b5-af4d-4b5a-ba66-d723b2d8b0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655D042-D8B3-4BE3-86DE-6019F96E2850}">
  <ds:schemaRefs>
    <ds:schemaRef ds:uri="http://schemas.microsoft.com/office/2006/metadata/properties"/>
    <ds:schemaRef ds:uri="http://schemas.microsoft.com/office/infopath/2007/PartnerControls"/>
    <ds:schemaRef ds:uri="2906fbf8-e47d-4c21-be87-cb09cf1c70c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ANU Light</Template>
  <TotalTime>10833</TotalTime>
  <Words>1420</Words>
  <Application>Microsoft Macintosh PowerPoint</Application>
  <PresentationFormat>On-screen Show (16:9)</PresentationFormat>
  <Paragraphs>204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Montserrat Light</vt:lpstr>
      <vt:lpstr>Public Sans</vt:lpstr>
      <vt:lpstr>Public Sans Light</vt:lpstr>
      <vt:lpstr>Sofia Pro Light</vt:lpstr>
      <vt:lpstr>Times New Roman</vt:lpstr>
      <vt:lpstr>ANU Light</vt:lpstr>
      <vt:lpstr>PowerPoint Presentation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 Bennet</dc:creator>
  <cp:lastModifiedBy>Marcus Birch</cp:lastModifiedBy>
  <cp:revision>115</cp:revision>
  <dcterms:created xsi:type="dcterms:W3CDTF">2022-07-29T22:43:07Z</dcterms:created>
  <dcterms:modified xsi:type="dcterms:W3CDTF">2023-09-20T08:32:09Z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0x010100EF009AC5283E95468D41B3B02A942082</vt:lpwstr>
  </property>
</Properties>
</file>