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sldIdLst>
    <p:sldId id="256" r:id="rId2"/>
    <p:sldId id="259" r:id="rId3"/>
    <p:sldId id="302" r:id="rId4"/>
    <p:sldId id="297" r:id="rId5"/>
    <p:sldId id="258" r:id="rId6"/>
    <p:sldId id="265" r:id="rId7"/>
    <p:sldId id="257" r:id="rId8"/>
    <p:sldId id="266" r:id="rId9"/>
    <p:sldId id="292" r:id="rId10"/>
    <p:sldId id="306" r:id="rId11"/>
    <p:sldId id="263" r:id="rId12"/>
    <p:sldId id="308" r:id="rId13"/>
    <p:sldId id="298" r:id="rId14"/>
    <p:sldId id="307" r:id="rId15"/>
    <p:sldId id="277" r:id="rId16"/>
    <p:sldId id="264" r:id="rId17"/>
    <p:sldId id="275" r:id="rId18"/>
    <p:sldId id="269" r:id="rId19"/>
    <p:sldId id="276" r:id="rId20"/>
    <p:sldId id="289" r:id="rId21"/>
    <p:sldId id="281" r:id="rId22"/>
    <p:sldId id="304" r:id="rId23"/>
    <p:sldId id="305" r:id="rId24"/>
    <p:sldId id="301" r:id="rId25"/>
    <p:sldId id="268" r:id="rId26"/>
    <p:sldId id="300" r:id="rId27"/>
    <p:sldId id="286" r:id="rId28"/>
    <p:sldId id="296" r:id="rId29"/>
    <p:sldId id="295" r:id="rId30"/>
    <p:sldId id="288" r:id="rId31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5" autoAdjust="0"/>
    <p:restoredTop sz="94280" autoAdjust="0"/>
  </p:normalViewPr>
  <p:slideViewPr>
    <p:cSldViewPr>
      <p:cViewPr varScale="1">
        <p:scale>
          <a:sx n="104" d="100"/>
          <a:sy n="104" d="100"/>
        </p:scale>
        <p:origin x="62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A582E0-27E6-4B12-B46C-24C7D7C7C82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289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82E0-27E6-4B12-B46C-24C7D7C7C82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53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582E0-27E6-4B12-B46C-24C7D7C7C82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42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582E0-27E6-4B12-B46C-24C7D7C7C82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4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82E0-27E6-4B12-B46C-24C7D7C7C82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53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_PP_cover_2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89200" y="3117850"/>
            <a:ext cx="9508067" cy="793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2667000"/>
            <a:ext cx="9177867" cy="4191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31533" y="1371600"/>
            <a:ext cx="9118600" cy="762000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9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34451" y="2311400"/>
            <a:ext cx="2148416" cy="34861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489200" y="2311400"/>
            <a:ext cx="6242051" cy="34861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9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4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23067" y="3054350"/>
            <a:ext cx="41783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04567" y="3054350"/>
            <a:ext cx="41783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0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5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1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7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9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7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_PP_sezione_2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89200" y="2311400"/>
            <a:ext cx="757766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3067" y="3054350"/>
            <a:ext cx="855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69867" y="6457950"/>
            <a:ext cx="3522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Garamond" pitchFamily="96" charset="0"/>
              </a:defRPr>
            </a:lvl1pPr>
          </a:lstStyle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DIPARTIMENTO DI FISICA</a:t>
            </a:r>
          </a:p>
          <a:p>
            <a:r>
              <a:rPr lang="it-IT" dirty="0"/>
              <a:t>&amp; CIMAINA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2468884"/>
            <a:ext cx="7131050" cy="216024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Extinction and scattering by aggregates composed of </a:t>
            </a:r>
            <a:b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submicron particles</a:t>
            </a:r>
            <a:br>
              <a:rPr lang="it-IT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1864" y="4635400"/>
            <a:ext cx="5256584" cy="419100"/>
          </a:xfrm>
        </p:spPr>
        <p:txBody>
          <a:bodyPr/>
          <a:lstStyle/>
          <a:p>
            <a:r>
              <a:rPr lang="it-IT" dirty="0"/>
              <a:t>Marco Potenza &amp; </a:t>
            </a:r>
            <a:r>
              <a:rPr lang="it-IT" dirty="0" err="1"/>
              <a:t>Llorenç</a:t>
            </a:r>
            <a:r>
              <a:rPr lang="it-IT" dirty="0"/>
              <a:t> Cremonesi</a:t>
            </a:r>
          </a:p>
          <a:p>
            <a:endParaRPr lang="it-IT" dirty="0"/>
          </a:p>
          <a:p>
            <a:r>
              <a:rPr lang="it-IT" dirty="0"/>
              <a:t>SCAR AAA 2023</a:t>
            </a:r>
          </a:p>
          <a:p>
            <a:r>
              <a:rPr lang="it-IT" dirty="0"/>
              <a:t>Svalbard, </a:t>
            </a:r>
            <a:r>
              <a:rPr lang="it-IT" dirty="0" err="1"/>
              <a:t>sept</a:t>
            </a:r>
            <a:r>
              <a:rPr lang="it-IT" dirty="0"/>
              <a:t> 19-21 2023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13311" r="39169" b="51292"/>
          <a:stretch/>
        </p:blipFill>
        <p:spPr bwMode="auto">
          <a:xfrm>
            <a:off x="1703513" y="4635400"/>
            <a:ext cx="2676485" cy="204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188640"/>
            <a:ext cx="5683250" cy="736600"/>
          </a:xfrm>
        </p:spPr>
        <p:txBody>
          <a:bodyPr/>
          <a:lstStyle/>
          <a:p>
            <a:r>
              <a:rPr lang="it-IT" dirty="0"/>
              <a:t>Optical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Sizing</a:t>
            </a:r>
            <a:r>
              <a:rPr lang="it-IT" dirty="0"/>
              <a:t> ?</a:t>
            </a:r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1"/>
          </p:nvPr>
        </p:nvSpPr>
        <p:spPr>
          <a:xfrm>
            <a:off x="689709" y="1084263"/>
            <a:ext cx="1116693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«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Size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»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well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defined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for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objects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spherical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homogeneous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smooth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 </a:t>
            </a: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amorphous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dielectric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In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this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case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we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have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a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one-to-one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relation</a:t>
            </a:r>
          </a:p>
          <a:p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between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geometrical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and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optical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sizes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Mie Scattering: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exact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solution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of the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Maxwell’s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Eq.s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endParaRPr lang="it-IT" sz="900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r>
              <a:rPr lang="it-IT" sz="2400" dirty="0">
                <a:solidFill>
                  <a:srgbClr val="FFC000"/>
                </a:solidFill>
              </a:rPr>
              <a:t>						</a:t>
            </a:r>
            <a:r>
              <a:rPr lang="it-IT" sz="2400" dirty="0" err="1">
                <a:solidFill>
                  <a:srgbClr val="FFC000"/>
                </a:solidFill>
              </a:rPr>
              <a:t>Dust</a:t>
            </a:r>
            <a:r>
              <a:rPr lang="it-IT" sz="2400" dirty="0">
                <a:solidFill>
                  <a:srgbClr val="FFC000"/>
                </a:solidFill>
              </a:rPr>
              <a:t> </a:t>
            </a:r>
            <a:r>
              <a:rPr lang="it-IT" sz="2400" dirty="0" err="1">
                <a:solidFill>
                  <a:srgbClr val="FFC000"/>
                </a:solidFill>
              </a:rPr>
              <a:t>does</a:t>
            </a:r>
            <a:r>
              <a:rPr lang="it-IT" sz="2400" dirty="0">
                <a:solidFill>
                  <a:srgbClr val="FFC000"/>
                </a:solidFill>
              </a:rPr>
              <a:t> not have all </a:t>
            </a:r>
            <a:r>
              <a:rPr lang="it-IT" sz="2400" dirty="0" err="1">
                <a:solidFill>
                  <a:srgbClr val="FFC000"/>
                </a:solidFill>
              </a:rPr>
              <a:t>these</a:t>
            </a:r>
            <a:r>
              <a:rPr lang="it-IT" sz="2400" dirty="0">
                <a:solidFill>
                  <a:srgbClr val="FFC000"/>
                </a:solidFill>
              </a:rPr>
              <a:t> properties</a:t>
            </a:r>
            <a:r>
              <a:rPr lang="it-IT" sz="2800" dirty="0">
                <a:solidFill>
                  <a:srgbClr val="FFC000"/>
                </a:solidFill>
              </a:rPr>
              <a:t>…</a:t>
            </a:r>
          </a:p>
        </p:txBody>
      </p:sp>
      <p:pic>
        <p:nvPicPr>
          <p:cNvPr id="7" name="Picture 4" descr="4266 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854" y="2151283"/>
            <a:ext cx="1692548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4266 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6406" y="3852030"/>
            <a:ext cx="1683536" cy="14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4266 -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3406" y="476672"/>
            <a:ext cx="1688885" cy="143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07C25A59-6B8B-E92F-669D-EEF988A76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pic>
        <p:nvPicPr>
          <p:cNvPr id="10" name="Picture 2" descr="Image result for polystyrene spheres">
            <a:extLst>
              <a:ext uri="{FF2B5EF4-FFF2-40B4-BE49-F238E27FC236}">
                <a16:creationId xmlns:a16="http://schemas.microsoft.com/office/drawing/2014/main" id="{6D44D262-BC32-BEEC-FCA4-1B1B42D0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700808"/>
            <a:ext cx="2225824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4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775520" y="44624"/>
            <a:ext cx="8705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Scattering</a:t>
            </a:r>
            <a:r>
              <a:rPr lang="it-IT" dirty="0"/>
              <a:t> by </a:t>
            </a:r>
            <a:r>
              <a:rPr lang="it-IT" dirty="0" err="1"/>
              <a:t>inhomogeneous</a:t>
            </a:r>
            <a:r>
              <a:rPr lang="it-IT" dirty="0"/>
              <a:t> </a:t>
            </a:r>
            <a:r>
              <a:rPr lang="it-IT" dirty="0" err="1"/>
              <a:t>objects</a:t>
            </a:r>
            <a:r>
              <a:rPr lang="it-IT" dirty="0"/>
              <a:t>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055440" y="901824"/>
            <a:ext cx="9001000" cy="51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sz="2400" dirty="0" err="1"/>
              <a:t>Typically</a:t>
            </a:r>
            <a:r>
              <a:rPr lang="it-IT" sz="2400" dirty="0"/>
              <a:t> </a:t>
            </a:r>
            <a:r>
              <a:rPr lang="it-IT" sz="2400" dirty="0" err="1"/>
              <a:t>formed</a:t>
            </a:r>
            <a:r>
              <a:rPr lang="it-IT" sz="2400" dirty="0"/>
              <a:t> by </a:t>
            </a:r>
            <a:r>
              <a:rPr lang="it-IT" sz="2400" dirty="0" err="1"/>
              <a:t>collision-dominated</a:t>
            </a:r>
            <a:r>
              <a:rPr lang="it-IT" sz="2400" dirty="0"/>
              <a:t> </a:t>
            </a:r>
            <a:r>
              <a:rPr lang="it-IT" sz="2400" dirty="0" err="1"/>
              <a:t>accretion</a:t>
            </a:r>
            <a:r>
              <a:rPr lang="it-IT" sz="2400" dirty="0"/>
              <a:t> </a:t>
            </a:r>
            <a:r>
              <a:rPr lang="it-IT" sz="2400" dirty="0" err="1"/>
              <a:t>processes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Effective</a:t>
            </a:r>
            <a:r>
              <a:rPr lang="it-IT" dirty="0"/>
              <a:t> Field </a:t>
            </a:r>
            <a:r>
              <a:rPr lang="it-IT" dirty="0" err="1"/>
              <a:t>Approximation</a:t>
            </a:r>
            <a:r>
              <a:rPr lang="it-IT" dirty="0"/>
              <a:t>: </a:t>
            </a:r>
          </a:p>
          <a:p>
            <a:endParaRPr lang="it-IT" dirty="0"/>
          </a:p>
          <a:p>
            <a:r>
              <a:rPr lang="it-IT" dirty="0"/>
              <a:t>Maxwell-</a:t>
            </a:r>
            <a:r>
              <a:rPr lang="it-IT" dirty="0" err="1"/>
              <a:t>Garnett</a:t>
            </a:r>
            <a:r>
              <a:rPr lang="it-IT" dirty="0"/>
              <a:t>, </a:t>
            </a:r>
            <a:r>
              <a:rPr lang="it-IT" dirty="0" err="1"/>
              <a:t>Bruggemann</a:t>
            </a:r>
            <a:r>
              <a:rPr lang="it-IT" dirty="0"/>
              <a:t> or </a:t>
            </a:r>
            <a:r>
              <a:rPr lang="it-IT" dirty="0" err="1"/>
              <a:t>other</a:t>
            </a:r>
            <a:r>
              <a:rPr lang="it-IT" dirty="0"/>
              <a:t> mixing </a:t>
            </a:r>
            <a:r>
              <a:rPr lang="it-IT" dirty="0" err="1"/>
              <a:t>rules</a:t>
            </a:r>
            <a:r>
              <a:rPr lang="it-IT" dirty="0"/>
              <a:t>: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4" t="43452" r="29722" b="45644"/>
          <a:stretch/>
        </p:blipFill>
        <p:spPr bwMode="auto">
          <a:xfrm>
            <a:off x="1415480" y="3815310"/>
            <a:ext cx="2683454" cy="8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1559497" y="3312638"/>
            <a:ext cx="245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Maxwell-</a:t>
            </a:r>
            <a:r>
              <a:rPr lang="it-IT" dirty="0" err="1">
                <a:solidFill>
                  <a:srgbClr val="FFC000"/>
                </a:solidFill>
              </a:rPr>
              <a:t>Garnett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8" t="19981" r="26680" b="70171"/>
          <a:stretch/>
        </p:blipFill>
        <p:spPr bwMode="auto">
          <a:xfrm>
            <a:off x="7009304" y="3781235"/>
            <a:ext cx="3836218" cy="8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asellaDiTesto 35"/>
          <p:cNvSpPr txBox="1"/>
          <p:nvPr/>
        </p:nvSpPr>
        <p:spPr>
          <a:xfrm>
            <a:off x="7745962" y="3266989"/>
            <a:ext cx="22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C000"/>
                </a:solidFill>
              </a:rPr>
              <a:t>Bruggemann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3" t="70634" r="27255" b="19518"/>
          <a:stretch/>
        </p:blipFill>
        <p:spPr bwMode="auto">
          <a:xfrm>
            <a:off x="3914187" y="4903348"/>
            <a:ext cx="3459324" cy="79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CasellaDiTesto 37"/>
          <p:cNvSpPr txBox="1"/>
          <p:nvPr/>
        </p:nvSpPr>
        <p:spPr>
          <a:xfrm>
            <a:off x="4885777" y="4429184"/>
            <a:ext cx="149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Others…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719A7C7-80F0-28A8-9309-EBE06330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775520" y="44624"/>
            <a:ext cx="8705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Scattering</a:t>
            </a:r>
            <a:r>
              <a:rPr lang="it-IT" dirty="0"/>
              <a:t> by </a:t>
            </a:r>
            <a:r>
              <a:rPr lang="it-IT" dirty="0" err="1"/>
              <a:t>inhomogeneous</a:t>
            </a:r>
            <a:r>
              <a:rPr lang="it-IT" dirty="0"/>
              <a:t> </a:t>
            </a:r>
            <a:r>
              <a:rPr lang="it-IT" dirty="0" err="1"/>
              <a:t>objects</a:t>
            </a:r>
            <a:r>
              <a:rPr lang="it-IT" dirty="0"/>
              <a:t>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055440" y="901824"/>
            <a:ext cx="10801200" cy="51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sz="2400" dirty="0" err="1"/>
              <a:t>Typically</a:t>
            </a:r>
            <a:r>
              <a:rPr lang="it-IT" sz="2400" dirty="0"/>
              <a:t> </a:t>
            </a:r>
            <a:r>
              <a:rPr lang="it-IT" sz="2400" dirty="0" err="1"/>
              <a:t>formed</a:t>
            </a:r>
            <a:r>
              <a:rPr lang="it-IT" sz="2400" dirty="0"/>
              <a:t> by </a:t>
            </a:r>
            <a:r>
              <a:rPr lang="it-IT" sz="2400" dirty="0" err="1"/>
              <a:t>collision-dominated</a:t>
            </a:r>
            <a:r>
              <a:rPr lang="it-IT" sz="2400" dirty="0"/>
              <a:t> </a:t>
            </a:r>
            <a:r>
              <a:rPr lang="it-IT" sz="2400" dirty="0" err="1"/>
              <a:t>accretion</a:t>
            </a:r>
            <a:r>
              <a:rPr lang="it-IT" sz="2400" dirty="0"/>
              <a:t> </a:t>
            </a:r>
            <a:r>
              <a:rPr lang="it-IT" sz="2400" dirty="0" err="1"/>
              <a:t>processes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Effective</a:t>
            </a:r>
            <a:r>
              <a:rPr lang="it-IT" dirty="0"/>
              <a:t> Field </a:t>
            </a:r>
            <a:r>
              <a:rPr lang="it-IT" dirty="0" err="1"/>
              <a:t>Approximation</a:t>
            </a:r>
            <a:r>
              <a:rPr lang="it-IT" dirty="0"/>
              <a:t>: </a:t>
            </a:r>
          </a:p>
          <a:p>
            <a:endParaRPr lang="it-IT" dirty="0"/>
          </a:p>
          <a:p>
            <a:r>
              <a:rPr lang="it-IT" dirty="0"/>
              <a:t>Maxwell-</a:t>
            </a:r>
            <a:r>
              <a:rPr lang="it-IT" dirty="0" err="1"/>
              <a:t>Garnett</a:t>
            </a:r>
            <a:r>
              <a:rPr lang="it-IT" dirty="0"/>
              <a:t>, </a:t>
            </a:r>
            <a:r>
              <a:rPr lang="it-IT" dirty="0" err="1"/>
              <a:t>Bruggemann</a:t>
            </a:r>
            <a:r>
              <a:rPr lang="it-IT" dirty="0"/>
              <a:t> or </a:t>
            </a:r>
            <a:r>
              <a:rPr lang="it-IT" dirty="0" err="1"/>
              <a:t>other</a:t>
            </a:r>
            <a:r>
              <a:rPr lang="it-IT" dirty="0"/>
              <a:t> mixing </a:t>
            </a:r>
            <a:r>
              <a:rPr lang="it-IT" dirty="0" err="1"/>
              <a:t>rules</a:t>
            </a:r>
            <a:r>
              <a:rPr lang="it-IT" dirty="0"/>
              <a:t>: </a:t>
            </a:r>
          </a:p>
          <a:p>
            <a:endParaRPr lang="it-IT" dirty="0"/>
          </a:p>
          <a:p>
            <a:r>
              <a:rPr lang="it-IT" dirty="0">
                <a:solidFill>
                  <a:srgbClr val="FFC000"/>
                </a:solidFill>
              </a:rPr>
              <a:t>		</a:t>
            </a:r>
            <a:r>
              <a:rPr lang="it-IT" dirty="0" err="1">
                <a:solidFill>
                  <a:srgbClr val="FFC000"/>
                </a:solidFill>
              </a:rPr>
              <a:t>correlations</a:t>
            </a:r>
            <a:endParaRPr lang="it-IT" dirty="0">
              <a:solidFill>
                <a:srgbClr val="FFC000"/>
              </a:solidFill>
            </a:endParaRPr>
          </a:p>
          <a:p>
            <a:r>
              <a:rPr lang="it-IT" dirty="0">
                <a:solidFill>
                  <a:srgbClr val="FFC000"/>
                </a:solidFill>
              </a:rPr>
              <a:t>		</a:t>
            </a:r>
            <a:r>
              <a:rPr lang="it-IT" dirty="0" err="1">
                <a:solidFill>
                  <a:srgbClr val="FFC000"/>
                </a:solidFill>
              </a:rPr>
              <a:t>near</a:t>
            </a:r>
            <a:r>
              <a:rPr lang="it-IT" dirty="0">
                <a:solidFill>
                  <a:srgbClr val="FFC000"/>
                </a:solidFill>
              </a:rPr>
              <a:t> field			are </a:t>
            </a:r>
            <a:r>
              <a:rPr lang="it-IT" dirty="0" err="1">
                <a:solidFill>
                  <a:srgbClr val="FFC000"/>
                </a:solidFill>
              </a:rPr>
              <a:t>neglected</a:t>
            </a:r>
            <a:r>
              <a:rPr lang="it-IT" dirty="0">
                <a:solidFill>
                  <a:srgbClr val="FFC000"/>
                </a:solidFill>
              </a:rPr>
              <a:t> !</a:t>
            </a:r>
          </a:p>
          <a:p>
            <a:r>
              <a:rPr lang="it-IT" dirty="0">
                <a:solidFill>
                  <a:srgbClr val="FFC000"/>
                </a:solidFill>
              </a:rPr>
              <a:t>		multiple scattering</a:t>
            </a:r>
          </a:p>
          <a:p>
            <a:endParaRPr lang="it-IT" dirty="0"/>
          </a:p>
          <a:p>
            <a:r>
              <a:rPr lang="it-IT" dirty="0" err="1"/>
              <a:t>Average</a:t>
            </a:r>
            <a:r>
              <a:rPr lang="it-IT" dirty="0"/>
              <a:t> </a:t>
            </a:r>
            <a:r>
              <a:rPr lang="it-IT" dirty="0" err="1"/>
              <a:t>polarization</a:t>
            </a:r>
            <a:r>
              <a:rPr lang="it-IT" dirty="0"/>
              <a:t> of </a:t>
            </a:r>
            <a:r>
              <a:rPr lang="it-IT" dirty="0" err="1"/>
              <a:t>aggregates</a:t>
            </a:r>
            <a:r>
              <a:rPr lang="it-IT" dirty="0"/>
              <a:t> 	=&gt; 	</a:t>
            </a:r>
            <a:r>
              <a:rPr lang="it-IT" dirty="0" err="1"/>
              <a:t>equivalent</a:t>
            </a:r>
            <a:r>
              <a:rPr lang="it-IT" dirty="0"/>
              <a:t> </a:t>
            </a:r>
            <a:r>
              <a:rPr lang="it-IT" dirty="0" err="1"/>
              <a:t>refractive</a:t>
            </a:r>
            <a:r>
              <a:rPr lang="it-IT" dirty="0"/>
              <a:t> index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719A7C7-80F0-28A8-9309-EBE06330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E82730C1-8892-39D3-2338-F8427B8049C4}"/>
              </a:ext>
            </a:extLst>
          </p:cNvPr>
          <p:cNvSpPr/>
          <p:nvPr/>
        </p:nvSpPr>
        <p:spPr bwMode="auto">
          <a:xfrm>
            <a:off x="5015880" y="3573016"/>
            <a:ext cx="360040" cy="1152128"/>
          </a:xfrm>
          <a:prstGeom prst="rightBrac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25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A523BFF-25CE-ADC9-7AC6-E5C4634D3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D65CF312-2BC8-4910-B381-EB9F55D3E125}"/>
                  </a:ext>
                </a:extLst>
              </p:cNvPr>
              <p:cNvSpPr/>
              <p:nvPr/>
            </p:nvSpPr>
            <p:spPr>
              <a:xfrm>
                <a:off x="551384" y="952991"/>
                <a:ext cx="1925528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𝑘𝑅</m:t>
                          </m:r>
                        </m:den>
                      </m:f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D65CF312-2BC8-4910-B381-EB9F55D3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952991"/>
                <a:ext cx="1925528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D559FEA1-7295-DFE3-25C8-6F414CD8C5E6}"/>
              </a:ext>
            </a:extLst>
          </p:cNvPr>
          <p:cNvGrpSpPr/>
          <p:nvPr/>
        </p:nvGrpSpPr>
        <p:grpSpPr>
          <a:xfrm>
            <a:off x="1577163" y="1871485"/>
            <a:ext cx="5482090" cy="2143369"/>
            <a:chOff x="608924" y="980728"/>
            <a:chExt cx="5482090" cy="2143369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9FDD313-099F-6DAE-9026-2077D7F4F692}"/>
                </a:ext>
              </a:extLst>
            </p:cNvPr>
            <p:cNvSpPr/>
            <p:nvPr/>
          </p:nvSpPr>
          <p:spPr>
            <a:xfrm>
              <a:off x="3918888" y="1342431"/>
              <a:ext cx="438984" cy="5419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EB4048-013F-345E-9086-7F00F7C5E473}"/>
                </a:ext>
              </a:extLst>
            </p:cNvPr>
            <p:cNvGrpSpPr>
              <a:grpSpLocks/>
            </p:cNvGrpSpPr>
            <p:nvPr/>
          </p:nvGrpSpPr>
          <p:grpSpPr>
            <a:xfrm>
              <a:off x="608924" y="980728"/>
              <a:ext cx="5482090" cy="2143369"/>
              <a:chOff x="539667" y="0"/>
              <a:chExt cx="6805149" cy="2505766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BEF28E1-A80B-0A17-6A66-AB4FD54560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667" y="1474170"/>
                <a:ext cx="828487" cy="613991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1518ED66-5EFE-59CD-4D1A-EB4350BB138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498946" y="1476163"/>
                <a:ext cx="317491" cy="612069"/>
                <a:chOff x="3498934" y="1476163"/>
                <a:chExt cx="288032" cy="576064"/>
              </a:xfrm>
            </p:grpSpPr>
            <p:sp>
              <p:nvSpPr>
                <p:cNvPr id="179" name="Rettangolo 178">
                  <a:extLst>
                    <a:ext uri="{FF2B5EF4-FFF2-40B4-BE49-F238E27FC236}">
                      <a16:creationId xmlns:a16="http://schemas.microsoft.com/office/drawing/2014/main" id="{F7C14524-7872-71D7-2C7D-613E0936E7F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570942" y="1476163"/>
                  <a:ext cx="216024" cy="576064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0" name="Ovale 179">
                  <a:extLst>
                    <a:ext uri="{FF2B5EF4-FFF2-40B4-BE49-F238E27FC236}">
                      <a16:creationId xmlns:a16="http://schemas.microsoft.com/office/drawing/2014/main" id="{75143A12-63AB-6280-C917-6FE36C937CF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98934" y="1476163"/>
                  <a:ext cx="144016" cy="57606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A508C64A-C0D6-A039-204B-DEDDECF22C33}"/>
                  </a:ext>
                </a:extLst>
              </p:cNvPr>
              <p:cNvGrpSpPr>
                <a:grpSpLocks/>
              </p:cNvGrpSpPr>
              <p:nvPr/>
            </p:nvGrpSpPr>
            <p:grpSpPr>
              <a:xfrm rot="10800000">
                <a:off x="2779726" y="1476164"/>
                <a:ext cx="304399" cy="612068"/>
                <a:chOff x="2779737" y="1476164"/>
                <a:chExt cx="288032" cy="576064"/>
              </a:xfrm>
            </p:grpSpPr>
            <p:sp>
              <p:nvSpPr>
                <p:cNvPr id="177" name="Rettangolo 176">
                  <a:extLst>
                    <a:ext uri="{FF2B5EF4-FFF2-40B4-BE49-F238E27FC236}">
                      <a16:creationId xmlns:a16="http://schemas.microsoft.com/office/drawing/2014/main" id="{D983AD1B-80B5-1CA8-CA61-7FC18086C82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851745" y="1476164"/>
                  <a:ext cx="216024" cy="576064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Ovale 177">
                  <a:extLst>
                    <a:ext uri="{FF2B5EF4-FFF2-40B4-BE49-F238E27FC236}">
                      <a16:creationId xmlns:a16="http://schemas.microsoft.com/office/drawing/2014/main" id="{FA135658-5337-44C8-EF57-F2DA903E61F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779737" y="1476164"/>
                  <a:ext cx="144016" cy="57606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8A10D209-3B68-F8B0-12A6-86F1F93328D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88232" y="1588939"/>
                <a:ext cx="216024" cy="378039"/>
                <a:chOff x="2088232" y="1588939"/>
                <a:chExt cx="216024" cy="378039"/>
              </a:xfrm>
            </p:grpSpPr>
            <p:sp>
              <p:nvSpPr>
                <p:cNvPr id="172" name="Figura a mano libera 177">
                  <a:extLst>
                    <a:ext uri="{FF2B5EF4-FFF2-40B4-BE49-F238E27FC236}">
                      <a16:creationId xmlns:a16="http://schemas.microsoft.com/office/drawing/2014/main" id="{4F5C7AB4-A5EE-E48A-02E0-3608AC5185F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088232" y="1590283"/>
                  <a:ext cx="48246" cy="376695"/>
                </a:xfrm>
                <a:custGeom>
                  <a:avLst/>
                  <a:gdLst>
                    <a:gd name="connsiteX0" fmla="*/ 0 w 96982"/>
                    <a:gd name="connsiteY0" fmla="*/ 0 h 1025236"/>
                    <a:gd name="connsiteX1" fmla="*/ 96982 w 96982"/>
                    <a:gd name="connsiteY1" fmla="*/ 512618 h 1025236"/>
                    <a:gd name="connsiteX2" fmla="*/ 0 w 96982"/>
                    <a:gd name="connsiteY2" fmla="*/ 1025236 h 102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982" h="1025236">
                      <a:moveTo>
                        <a:pt x="0" y="0"/>
                      </a:moveTo>
                      <a:cubicBezTo>
                        <a:pt x="48491" y="170872"/>
                        <a:pt x="96982" y="341745"/>
                        <a:pt x="96982" y="512618"/>
                      </a:cubicBezTo>
                      <a:cubicBezTo>
                        <a:pt x="96982" y="683491"/>
                        <a:pt x="48491" y="854363"/>
                        <a:pt x="0" y="1025236"/>
                      </a:cubicBezTo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Figura a mano libera 178">
                  <a:extLst>
                    <a:ext uri="{FF2B5EF4-FFF2-40B4-BE49-F238E27FC236}">
                      <a16:creationId xmlns:a16="http://schemas.microsoft.com/office/drawing/2014/main" id="{8F44A14A-E788-226B-B129-CEBFCA4FF45A}"/>
                    </a:ext>
                  </a:extLst>
                </p:cNvPr>
                <p:cNvSpPr>
                  <a:spLocks/>
                </p:cNvSpPr>
                <p:nvPr/>
              </p:nvSpPr>
              <p:spPr>
                <a:xfrm flipH="1">
                  <a:off x="2195698" y="1588939"/>
                  <a:ext cx="35822" cy="376695"/>
                </a:xfrm>
                <a:custGeom>
                  <a:avLst/>
                  <a:gdLst>
                    <a:gd name="connsiteX0" fmla="*/ 0 w 96982"/>
                    <a:gd name="connsiteY0" fmla="*/ 0 h 1025236"/>
                    <a:gd name="connsiteX1" fmla="*/ 96982 w 96982"/>
                    <a:gd name="connsiteY1" fmla="*/ 512618 h 1025236"/>
                    <a:gd name="connsiteX2" fmla="*/ 0 w 96982"/>
                    <a:gd name="connsiteY2" fmla="*/ 1025236 h 102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982" h="1025236">
                      <a:moveTo>
                        <a:pt x="0" y="0"/>
                      </a:moveTo>
                      <a:cubicBezTo>
                        <a:pt x="48491" y="170872"/>
                        <a:pt x="96982" y="341745"/>
                        <a:pt x="96982" y="512618"/>
                      </a:cubicBezTo>
                      <a:cubicBezTo>
                        <a:pt x="96982" y="683491"/>
                        <a:pt x="48491" y="854363"/>
                        <a:pt x="0" y="1025236"/>
                      </a:cubicBezTo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4" name="Connettore 1 386">
                  <a:extLst>
                    <a:ext uri="{FF2B5EF4-FFF2-40B4-BE49-F238E27FC236}">
                      <a16:creationId xmlns:a16="http://schemas.microsoft.com/office/drawing/2014/main" id="{58A7E885-012D-3726-1D43-50408059ED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88232" y="1599809"/>
                  <a:ext cx="216024" cy="0"/>
                </a:xfrm>
                <a:prstGeom prst="lin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5" name="Connettore 1 387">
                  <a:extLst>
                    <a:ext uri="{FF2B5EF4-FFF2-40B4-BE49-F238E27FC236}">
                      <a16:creationId xmlns:a16="http://schemas.microsoft.com/office/drawing/2014/main" id="{C687247B-5C2A-2264-EBEA-3F4E5649DD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88232" y="1955437"/>
                  <a:ext cx="216024" cy="672"/>
                </a:xfrm>
                <a:prstGeom prst="lin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6" name="Connettore 1 388">
                  <a:extLst>
                    <a:ext uri="{FF2B5EF4-FFF2-40B4-BE49-F238E27FC236}">
                      <a16:creationId xmlns:a16="http://schemas.microsoft.com/office/drawing/2014/main" id="{6F4B8E64-BA8D-220D-669B-39BD0B7F3E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9493" y="1595046"/>
                  <a:ext cx="0" cy="367169"/>
                </a:xfrm>
                <a:prstGeom prst="lin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BAD6F08-ED5A-87A3-6A82-4914DF137F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90978" y="1065606"/>
                <a:ext cx="1440160" cy="144016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625CCD6E-ECD5-B800-69B8-987FF4C557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77974" y="1238088"/>
                <a:ext cx="1080120" cy="108012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AE15752E-B138-C55F-CA04-BC406674198A}"/>
                  </a:ext>
                </a:extLst>
              </p:cNvPr>
              <p:cNvSpPr>
                <a:spLocks/>
              </p:cNvSpPr>
              <p:nvPr/>
            </p:nvSpPr>
            <p:spPr>
              <a:xfrm rot="18862786">
                <a:off x="5321616" y="743206"/>
                <a:ext cx="648072" cy="57606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ttangolo arrotondato 11">
                <a:extLst>
                  <a:ext uri="{FF2B5EF4-FFF2-40B4-BE49-F238E27FC236}">
                    <a16:creationId xmlns:a16="http://schemas.microsoft.com/office/drawing/2014/main" id="{571A72E8-E72B-D3D6-0D1E-D915BEAA0F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59604" y="1476165"/>
                <a:ext cx="100212" cy="612068"/>
              </a:xfrm>
              <a:prstGeom prst="round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Gruppo 14">
                <a:extLst>
                  <a:ext uri="{FF2B5EF4-FFF2-40B4-BE49-F238E27FC236}">
                    <a16:creationId xmlns:a16="http://schemas.microsoft.com/office/drawing/2014/main" id="{5952B9F4-FD12-35F5-CE0B-3E41889270E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646897" y="363036"/>
                <a:ext cx="541167" cy="582592"/>
                <a:chOff x="4646897" y="363036"/>
                <a:chExt cx="541167" cy="582592"/>
              </a:xfrm>
            </p:grpSpPr>
            <p:sp>
              <p:nvSpPr>
                <p:cNvPr id="152" name="Rettangolo arrotondato 157">
                  <a:extLst>
                    <a:ext uri="{FF2B5EF4-FFF2-40B4-BE49-F238E27FC236}">
                      <a16:creationId xmlns:a16="http://schemas.microsoft.com/office/drawing/2014/main" id="{4D38CB4D-7DF4-5B5C-216B-B8C63ECF3E3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4881355" y="754545"/>
                  <a:ext cx="72008" cy="310158"/>
                </a:xfrm>
                <a:prstGeom prst="round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3" name="Connettore 1 395">
                  <a:extLst>
                    <a:ext uri="{FF2B5EF4-FFF2-40B4-BE49-F238E27FC236}">
                      <a16:creationId xmlns:a16="http://schemas.microsoft.com/office/drawing/2014/main" id="{C77EB901-3552-F874-523B-2CE01CBB3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24536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4" name="Connettore 1 396">
                  <a:extLst>
                    <a:ext uri="{FF2B5EF4-FFF2-40B4-BE49-F238E27FC236}">
                      <a16:creationId xmlns:a16="http://schemas.microsoft.com/office/drawing/2014/main" id="{A1DCAA92-2FBA-FA50-14E7-E27E11E47F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60829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5" name="Connettore 1 397">
                  <a:extLst>
                    <a:ext uri="{FF2B5EF4-FFF2-40B4-BE49-F238E27FC236}">
                      <a16:creationId xmlns:a16="http://schemas.microsoft.com/office/drawing/2014/main" id="{0B212B96-0288-C29F-D5DE-FA25B59856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3125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6" name="Connettore 1 398">
                  <a:extLst>
                    <a:ext uri="{FF2B5EF4-FFF2-40B4-BE49-F238E27FC236}">
                      <a16:creationId xmlns:a16="http://schemas.microsoft.com/office/drawing/2014/main" id="{B6AE57B6-DC6A-7457-7CED-83C94EB49E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39418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7" name="Connettore 1 399">
                  <a:extLst>
                    <a:ext uri="{FF2B5EF4-FFF2-40B4-BE49-F238E27FC236}">
                      <a16:creationId xmlns:a16="http://schemas.microsoft.com/office/drawing/2014/main" id="{63FE8A1F-B93A-EB95-43CF-B5A828864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79333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8" name="Connettore 1 400">
                  <a:extLst>
                    <a:ext uri="{FF2B5EF4-FFF2-40B4-BE49-F238E27FC236}">
                      <a16:creationId xmlns:a16="http://schemas.microsoft.com/office/drawing/2014/main" id="{38201D31-BEC7-61CD-EE93-158FCE34B1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15626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59" name="Rettangolo 158">
                  <a:extLst>
                    <a:ext uri="{FF2B5EF4-FFF2-40B4-BE49-F238E27FC236}">
                      <a16:creationId xmlns:a16="http://schemas.microsoft.com/office/drawing/2014/main" id="{1FA4C73B-0033-10DA-B02A-0AA35AD4AD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74773" y="363036"/>
                  <a:ext cx="86522" cy="144016"/>
                </a:xfrm>
                <a:prstGeom prst="rect">
                  <a:avLst/>
                </a:prstGeom>
                <a:solidFill>
                  <a:srgbClr val="FFCC00"/>
                </a:solidFill>
                <a:ln w="2540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0" name="Connettore 1 402">
                  <a:extLst>
                    <a:ext uri="{FF2B5EF4-FFF2-40B4-BE49-F238E27FC236}">
                      <a16:creationId xmlns:a16="http://schemas.microsoft.com/office/drawing/2014/main" id="{EBB4F837-3D18-4F91-83EE-EAF98FA6E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8327" y="705216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1" name="Connettore 1 403">
                  <a:extLst>
                    <a:ext uri="{FF2B5EF4-FFF2-40B4-BE49-F238E27FC236}">
                      <a16:creationId xmlns:a16="http://schemas.microsoft.com/office/drawing/2014/main" id="{D2C2DB73-0720-DD08-03FD-6DECF92B84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7869" y="705216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2" name="Connettore 1 404">
                  <a:extLst>
                    <a:ext uri="{FF2B5EF4-FFF2-40B4-BE49-F238E27FC236}">
                      <a16:creationId xmlns:a16="http://schemas.microsoft.com/office/drawing/2014/main" id="{562AC3C8-5F26-673C-0241-A9DD7FD410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4540" y="705794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3" name="Connettore 1 405">
                  <a:extLst>
                    <a:ext uri="{FF2B5EF4-FFF2-40B4-BE49-F238E27FC236}">
                      <a16:creationId xmlns:a16="http://schemas.microsoft.com/office/drawing/2014/main" id="{8497B148-993D-68BC-EE37-63AB6AF8D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82" y="705794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4" name="Connettore 1 406">
                  <a:extLst>
                    <a:ext uri="{FF2B5EF4-FFF2-40B4-BE49-F238E27FC236}">
                      <a16:creationId xmlns:a16="http://schemas.microsoft.com/office/drawing/2014/main" id="{032E55CE-90E5-476D-2541-3916743BD5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78327" y="537390"/>
                  <a:ext cx="0" cy="2041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5" name="Connettore 1 407">
                  <a:extLst>
                    <a:ext uri="{FF2B5EF4-FFF2-40B4-BE49-F238E27FC236}">
                      <a16:creationId xmlns:a16="http://schemas.microsoft.com/office/drawing/2014/main" id="{4C6498B4-B068-FDF1-5F13-E0444C791D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2093" y="534948"/>
                  <a:ext cx="0" cy="2041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6" name="Connettore 1 408">
                  <a:extLst>
                    <a:ext uri="{FF2B5EF4-FFF2-40B4-BE49-F238E27FC236}">
                      <a16:creationId xmlns:a16="http://schemas.microsoft.com/office/drawing/2014/main" id="{785927FD-3214-35BF-0B44-990A54E0B7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6897" y="537390"/>
                  <a:ext cx="54006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7" name="Connettore 1 409">
                  <a:extLst>
                    <a:ext uri="{FF2B5EF4-FFF2-40B4-BE49-F238E27FC236}">
                      <a16:creationId xmlns:a16="http://schemas.microsoft.com/office/drawing/2014/main" id="{F22F320F-B964-FEB7-CF88-F0B33C98E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004" y="741570"/>
                  <a:ext cx="54006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8" name="Connettore 1 410">
                  <a:extLst>
                    <a:ext uri="{FF2B5EF4-FFF2-40B4-BE49-F238E27FC236}">
                      <a16:creationId xmlns:a16="http://schemas.microsoft.com/office/drawing/2014/main" id="{9365CBAF-4447-60F9-97EB-F3C7135EED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85470" y="499909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9" name="Connettore 1 411">
                  <a:extLst>
                    <a:ext uri="{FF2B5EF4-FFF2-40B4-BE49-F238E27FC236}">
                      <a16:creationId xmlns:a16="http://schemas.microsoft.com/office/drawing/2014/main" id="{12641EBB-D422-6CFC-042E-42A10C6C7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5012" y="499909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0" name="Connettore 1 412">
                  <a:extLst>
                    <a:ext uri="{FF2B5EF4-FFF2-40B4-BE49-F238E27FC236}">
                      <a16:creationId xmlns:a16="http://schemas.microsoft.com/office/drawing/2014/main" id="{09726721-D613-0E5D-FA19-71362341C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458" y="499909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1" name="Connettore 1 413">
                  <a:extLst>
                    <a:ext uri="{FF2B5EF4-FFF2-40B4-BE49-F238E27FC236}">
                      <a16:creationId xmlns:a16="http://schemas.microsoft.com/office/drawing/2014/main" id="{4A21BF0C-7F74-A858-5071-108F30815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01000" y="499909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95D5AB49-4153-2204-9925-6E681E323EB0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4593998" y="453538"/>
                <a:ext cx="648072" cy="576064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E1A40467-60F4-7743-999F-29F5DF0D2678}"/>
                  </a:ext>
                </a:extLst>
              </p:cNvPr>
              <p:cNvGrpSpPr>
                <a:grpSpLocks/>
              </p:cNvGrpSpPr>
              <p:nvPr/>
            </p:nvGrpSpPr>
            <p:grpSpPr>
              <a:xfrm rot="2633565">
                <a:off x="5439124" y="677361"/>
                <a:ext cx="541167" cy="582592"/>
                <a:chOff x="5439126" y="677361"/>
                <a:chExt cx="541167" cy="582592"/>
              </a:xfrm>
            </p:grpSpPr>
            <p:sp>
              <p:nvSpPr>
                <p:cNvPr id="132" name="Rettangolo arrotondato 137">
                  <a:extLst>
                    <a:ext uri="{FF2B5EF4-FFF2-40B4-BE49-F238E27FC236}">
                      <a16:creationId xmlns:a16="http://schemas.microsoft.com/office/drawing/2014/main" id="{87D35635-F5E9-FB33-6E6B-ED643149A6B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5673584" y="1068870"/>
                  <a:ext cx="72008" cy="310158"/>
                </a:xfrm>
                <a:prstGeom prst="round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3" name="Connettore 1 417">
                  <a:extLst>
                    <a:ext uri="{FF2B5EF4-FFF2-40B4-BE49-F238E27FC236}">
                      <a16:creationId xmlns:a16="http://schemas.microsoft.com/office/drawing/2014/main" id="{78B2599C-A388-149B-CC6A-79070573F9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16765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4" name="Connettore 1 418">
                  <a:extLst>
                    <a:ext uri="{FF2B5EF4-FFF2-40B4-BE49-F238E27FC236}">
                      <a16:creationId xmlns:a16="http://schemas.microsoft.com/office/drawing/2014/main" id="{45FAE8C9-3390-5FBE-7675-9D2357E5C6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3058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5" name="Connettore 1 419">
                  <a:extLst>
                    <a:ext uri="{FF2B5EF4-FFF2-40B4-BE49-F238E27FC236}">
                      <a16:creationId xmlns:a16="http://schemas.microsoft.com/office/drawing/2014/main" id="{2E387596-26A1-E695-A3DD-4314CF071E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95354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6" name="Connettore 1 420">
                  <a:extLst>
                    <a:ext uri="{FF2B5EF4-FFF2-40B4-BE49-F238E27FC236}">
                      <a16:creationId xmlns:a16="http://schemas.microsoft.com/office/drawing/2014/main" id="{AC176994-F399-69C8-00ED-874BBFAB09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31647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7" name="Connettore 1 421">
                  <a:extLst>
                    <a:ext uri="{FF2B5EF4-FFF2-40B4-BE49-F238E27FC236}">
                      <a16:creationId xmlns:a16="http://schemas.microsoft.com/office/drawing/2014/main" id="{CA60C383-584C-BF52-E183-3019C565C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1562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8" name="Connettore 1 422">
                  <a:extLst>
                    <a:ext uri="{FF2B5EF4-FFF2-40B4-BE49-F238E27FC236}">
                      <a16:creationId xmlns:a16="http://schemas.microsoft.com/office/drawing/2014/main" id="{FDBC22DF-7AA7-B082-9F38-2F57FBED11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07855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39" name="Rettangolo 138">
                  <a:extLst>
                    <a:ext uri="{FF2B5EF4-FFF2-40B4-BE49-F238E27FC236}">
                      <a16:creationId xmlns:a16="http://schemas.microsoft.com/office/drawing/2014/main" id="{FB3AC285-4836-FDA5-1832-FF89C6A1295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667002" y="677361"/>
                  <a:ext cx="86522" cy="144016"/>
                </a:xfrm>
                <a:prstGeom prst="rect">
                  <a:avLst/>
                </a:prstGeom>
                <a:solidFill>
                  <a:srgbClr val="FFCC00"/>
                </a:solidFill>
                <a:ln w="2540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0" name="Connettore 1 424">
                  <a:extLst>
                    <a:ext uri="{FF2B5EF4-FFF2-40B4-BE49-F238E27FC236}">
                      <a16:creationId xmlns:a16="http://schemas.microsoft.com/office/drawing/2014/main" id="{B942D388-E318-865F-2AD3-BB3F6C736C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0556" y="1019541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1" name="Connettore 1 425">
                  <a:extLst>
                    <a:ext uri="{FF2B5EF4-FFF2-40B4-BE49-F238E27FC236}">
                      <a16:creationId xmlns:a16="http://schemas.microsoft.com/office/drawing/2014/main" id="{B86BAFF6-26CF-4974-9DEB-E44713BE6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80098" y="1019541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2" name="Connettore 1 426">
                  <a:extLst>
                    <a:ext uri="{FF2B5EF4-FFF2-40B4-BE49-F238E27FC236}">
                      <a16:creationId xmlns:a16="http://schemas.microsoft.com/office/drawing/2014/main" id="{BB8950BE-1F18-791C-98F1-1D8D193D1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6769" y="1020119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3" name="Connettore 1 427">
                  <a:extLst>
                    <a:ext uri="{FF2B5EF4-FFF2-40B4-BE49-F238E27FC236}">
                      <a16:creationId xmlns:a16="http://schemas.microsoft.com/office/drawing/2014/main" id="{D0B949B0-8580-E209-3335-E2C1A18CC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06311" y="1020119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4" name="Connettore 1 428">
                  <a:extLst>
                    <a:ext uri="{FF2B5EF4-FFF2-40B4-BE49-F238E27FC236}">
                      <a16:creationId xmlns:a16="http://schemas.microsoft.com/office/drawing/2014/main" id="{CA264897-2EDD-39A2-91C5-99FF5B58A3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70556" y="851715"/>
                  <a:ext cx="0" cy="2041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" name="Connettore 1 429">
                  <a:extLst>
                    <a:ext uri="{FF2B5EF4-FFF2-40B4-BE49-F238E27FC236}">
                      <a16:creationId xmlns:a16="http://schemas.microsoft.com/office/drawing/2014/main" id="{82CFFCAC-F976-670B-4DA1-75BD42F98D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64322" y="849273"/>
                  <a:ext cx="0" cy="2041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6" name="Connettore 1 430">
                  <a:extLst>
                    <a:ext uri="{FF2B5EF4-FFF2-40B4-BE49-F238E27FC236}">
                      <a16:creationId xmlns:a16="http://schemas.microsoft.com/office/drawing/2014/main" id="{2B0F9B75-15CB-08D5-ACA7-509BD07723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39126" y="851715"/>
                  <a:ext cx="54006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7" name="Connettore 1 431">
                  <a:extLst>
                    <a:ext uri="{FF2B5EF4-FFF2-40B4-BE49-F238E27FC236}">
                      <a16:creationId xmlns:a16="http://schemas.microsoft.com/office/drawing/2014/main" id="{CC48CD2E-51B5-FF05-56F2-B3964B9F3F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0233" y="1055895"/>
                  <a:ext cx="54006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8" name="Connettore 1 432">
                  <a:extLst>
                    <a:ext uri="{FF2B5EF4-FFF2-40B4-BE49-F238E27FC236}">
                      <a16:creationId xmlns:a16="http://schemas.microsoft.com/office/drawing/2014/main" id="{55700D47-A7D2-6BC1-3346-FF15E0D904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7699" y="814234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9" name="Connettore 1 433">
                  <a:extLst>
                    <a:ext uri="{FF2B5EF4-FFF2-40B4-BE49-F238E27FC236}">
                      <a16:creationId xmlns:a16="http://schemas.microsoft.com/office/drawing/2014/main" id="{1AA221E1-1BA8-8B5E-99FE-D65269C14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87241" y="814234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0" name="Connettore 1 434">
                  <a:extLst>
                    <a:ext uri="{FF2B5EF4-FFF2-40B4-BE49-F238E27FC236}">
                      <a16:creationId xmlns:a16="http://schemas.microsoft.com/office/drawing/2014/main" id="{93171C06-0157-7B6A-C589-DD2BAA0B7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83687" y="814234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1" name="Connettore 1 435">
                  <a:extLst>
                    <a:ext uri="{FF2B5EF4-FFF2-40B4-BE49-F238E27FC236}">
                      <a16:creationId xmlns:a16="http://schemas.microsoft.com/office/drawing/2014/main" id="{A87436C3-1ACE-4BB0-15A0-9670E870AC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3229" y="814234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CCB7C844-2E01-8605-FD43-B659FEB730C0}"/>
                  </a:ext>
                </a:extLst>
              </p:cNvPr>
              <p:cNvGrpSpPr>
                <a:grpSpLocks/>
              </p:cNvGrpSpPr>
              <p:nvPr/>
            </p:nvGrpSpPr>
            <p:grpSpPr>
              <a:xfrm rot="5400000">
                <a:off x="5984949" y="1643769"/>
                <a:ext cx="256329" cy="272914"/>
                <a:chOff x="5984956" y="1643769"/>
                <a:chExt cx="310158" cy="225548"/>
              </a:xfrm>
            </p:grpSpPr>
            <p:sp>
              <p:nvSpPr>
                <p:cNvPr id="125" name="Rettangolo arrotondato 130">
                  <a:extLst>
                    <a:ext uri="{FF2B5EF4-FFF2-40B4-BE49-F238E27FC236}">
                      <a16:creationId xmlns:a16="http://schemas.microsoft.com/office/drawing/2014/main" id="{2036FABB-738E-789A-0568-628BAC9B273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6104031" y="1678234"/>
                  <a:ext cx="72008" cy="310158"/>
                </a:xfrm>
                <a:prstGeom prst="round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6" name="Connettore 1 438">
                  <a:extLst>
                    <a:ext uri="{FF2B5EF4-FFF2-40B4-BE49-F238E27FC236}">
                      <a16:creationId xmlns:a16="http://schemas.microsoft.com/office/drawing/2014/main" id="{6FA88709-3E31-6E60-E264-4FAC621D6B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47212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7" name="Connettore 1 439">
                  <a:extLst>
                    <a:ext uri="{FF2B5EF4-FFF2-40B4-BE49-F238E27FC236}">
                      <a16:creationId xmlns:a16="http://schemas.microsoft.com/office/drawing/2014/main" id="{91B32562-47BF-6EF5-1061-F4440E7E7D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83505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8" name="Connettore 1 440">
                  <a:extLst>
                    <a:ext uri="{FF2B5EF4-FFF2-40B4-BE49-F238E27FC236}">
                      <a16:creationId xmlns:a16="http://schemas.microsoft.com/office/drawing/2014/main" id="{4A1BADED-7A7B-0E1A-464A-B9887D7DDC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25801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9" name="Connettore 1 441">
                  <a:extLst>
                    <a:ext uri="{FF2B5EF4-FFF2-40B4-BE49-F238E27FC236}">
                      <a16:creationId xmlns:a16="http://schemas.microsoft.com/office/drawing/2014/main" id="{BCE48B92-ABD6-72BD-1ACB-55C201C936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62094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0" name="Connettore 1 442">
                  <a:extLst>
                    <a:ext uri="{FF2B5EF4-FFF2-40B4-BE49-F238E27FC236}">
                      <a16:creationId xmlns:a16="http://schemas.microsoft.com/office/drawing/2014/main" id="{769C5995-196D-26A2-F92A-08ED513357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02009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1" name="Connettore 1 443">
                  <a:extLst>
                    <a:ext uri="{FF2B5EF4-FFF2-40B4-BE49-F238E27FC236}">
                      <a16:creationId xmlns:a16="http://schemas.microsoft.com/office/drawing/2014/main" id="{7F338EC0-A238-42C8-0FC4-2C31E84FA4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38302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591E7828-243C-9BFF-C523-7132EDDC2F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4983" y="1368152"/>
                <a:ext cx="1359833" cy="864096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42C24FDF-3575-CD73-42A5-A9AE569C776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227365" y="1522812"/>
                <a:ext cx="921042" cy="38691"/>
                <a:chOff x="6227365" y="1522812"/>
                <a:chExt cx="921042" cy="38691"/>
              </a:xfrm>
            </p:grpSpPr>
            <p:cxnSp>
              <p:nvCxnSpPr>
                <p:cNvPr id="113" name="Connettore 1 446">
                  <a:extLst>
                    <a:ext uri="{FF2B5EF4-FFF2-40B4-BE49-F238E27FC236}">
                      <a16:creationId xmlns:a16="http://schemas.microsoft.com/office/drawing/2014/main" id="{EBCE3B76-2790-3C4A-B3BC-A25EB2E9F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7365" y="1561503"/>
                  <a:ext cx="921042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4" name="Connettore 1 447">
                  <a:extLst>
                    <a:ext uri="{FF2B5EF4-FFF2-40B4-BE49-F238E27FC236}">
                      <a16:creationId xmlns:a16="http://schemas.microsoft.com/office/drawing/2014/main" id="{D8373F13-8996-7DC1-D2DD-A9E78A34C6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9244" y="15240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5" name="Connettore 1 448">
                  <a:extLst>
                    <a:ext uri="{FF2B5EF4-FFF2-40B4-BE49-F238E27FC236}">
                      <a16:creationId xmlns:a16="http://schemas.microsoft.com/office/drawing/2014/main" id="{C3BE8B76-822D-EC49-8553-EA2D1E47D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9774" y="15240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6" name="Connettore 1 449">
                  <a:extLst>
                    <a:ext uri="{FF2B5EF4-FFF2-40B4-BE49-F238E27FC236}">
                      <a16:creationId xmlns:a16="http://schemas.microsoft.com/office/drawing/2014/main" id="{51D3CA5D-0104-BDDC-817B-579AD9BE6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4890" y="15240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7" name="Connettore 1 450">
                  <a:extLst>
                    <a:ext uri="{FF2B5EF4-FFF2-40B4-BE49-F238E27FC236}">
                      <a16:creationId xmlns:a16="http://schemas.microsoft.com/office/drawing/2014/main" id="{2E9E3FBE-206E-1EEB-1DE1-F09A4F8C1B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5420" y="15240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8" name="Connettore 1 451">
                  <a:extLst>
                    <a:ext uri="{FF2B5EF4-FFF2-40B4-BE49-F238E27FC236}">
                      <a16:creationId xmlns:a16="http://schemas.microsoft.com/office/drawing/2014/main" id="{5A8C2358-29D6-1CEE-CC2B-AC0BC2C04B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3698" y="152281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9" name="Connettore 1 452">
                  <a:extLst>
                    <a:ext uri="{FF2B5EF4-FFF2-40B4-BE49-F238E27FC236}">
                      <a16:creationId xmlns:a16="http://schemas.microsoft.com/office/drawing/2014/main" id="{B5456F8C-0F09-FB01-773E-F4339B4C58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21376" y="1522812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0" name="Connettore 1 453">
                  <a:extLst>
                    <a:ext uri="{FF2B5EF4-FFF2-40B4-BE49-F238E27FC236}">
                      <a16:creationId xmlns:a16="http://schemas.microsoft.com/office/drawing/2014/main" id="{6281C865-1BAB-2C1B-1B86-723EF9B61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7658" y="15240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1" name="Connettore 1 454">
                  <a:extLst>
                    <a:ext uri="{FF2B5EF4-FFF2-40B4-BE49-F238E27FC236}">
                      <a16:creationId xmlns:a16="http://schemas.microsoft.com/office/drawing/2014/main" id="{96B0FD9F-5434-ED38-D849-41684200D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8189" y="15240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2" name="Connettore 1 455">
                  <a:extLst>
                    <a:ext uri="{FF2B5EF4-FFF2-40B4-BE49-F238E27FC236}">
                      <a16:creationId xmlns:a16="http://schemas.microsoft.com/office/drawing/2014/main" id="{0576D054-0DEF-7CD5-E99D-2861AFF554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6467" y="152281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3" name="Connettore 1 456">
                  <a:extLst>
                    <a:ext uri="{FF2B5EF4-FFF2-40B4-BE49-F238E27FC236}">
                      <a16:creationId xmlns:a16="http://schemas.microsoft.com/office/drawing/2014/main" id="{FDB2BC97-0008-78FB-5F7D-0A0B8EFB07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207" y="1527869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4" name="Connettore 1 457">
                  <a:extLst>
                    <a:ext uri="{FF2B5EF4-FFF2-40B4-BE49-F238E27FC236}">
                      <a16:creationId xmlns:a16="http://schemas.microsoft.com/office/drawing/2014/main" id="{2B142FFC-B1E7-37FA-B39D-780ACFC232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163" y="1526659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975107B7-108A-B63B-2F03-DFB89B97E24A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227365" y="1675212"/>
                <a:ext cx="921042" cy="38691"/>
                <a:chOff x="6227365" y="1675212"/>
                <a:chExt cx="921042" cy="38691"/>
              </a:xfrm>
            </p:grpSpPr>
            <p:cxnSp>
              <p:nvCxnSpPr>
                <p:cNvPr id="101" name="Connettore 1 459">
                  <a:extLst>
                    <a:ext uri="{FF2B5EF4-FFF2-40B4-BE49-F238E27FC236}">
                      <a16:creationId xmlns:a16="http://schemas.microsoft.com/office/drawing/2014/main" id="{D49E6B19-354D-8A7D-E392-7480ADA997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7365" y="1713903"/>
                  <a:ext cx="921042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2" name="Connettore 1 460">
                  <a:extLst>
                    <a:ext uri="{FF2B5EF4-FFF2-40B4-BE49-F238E27FC236}">
                      <a16:creationId xmlns:a16="http://schemas.microsoft.com/office/drawing/2014/main" id="{1AA57D56-4DB6-E1EF-A0ED-FCFAD48932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9244" y="16764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3" name="Connettore 1 461">
                  <a:extLst>
                    <a:ext uri="{FF2B5EF4-FFF2-40B4-BE49-F238E27FC236}">
                      <a16:creationId xmlns:a16="http://schemas.microsoft.com/office/drawing/2014/main" id="{99D96C59-C870-39B8-B53E-586BAA74B0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9774" y="16764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4" name="Connettore 1 462">
                  <a:extLst>
                    <a:ext uri="{FF2B5EF4-FFF2-40B4-BE49-F238E27FC236}">
                      <a16:creationId xmlns:a16="http://schemas.microsoft.com/office/drawing/2014/main" id="{B0293874-15C8-64D6-46BC-71035E4A78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4890" y="16764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5" name="Connettore 1 463">
                  <a:extLst>
                    <a:ext uri="{FF2B5EF4-FFF2-40B4-BE49-F238E27FC236}">
                      <a16:creationId xmlns:a16="http://schemas.microsoft.com/office/drawing/2014/main" id="{E95A1819-545D-B224-85E0-287088F5B9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5420" y="16764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6" name="Connettore 1 464">
                  <a:extLst>
                    <a:ext uri="{FF2B5EF4-FFF2-40B4-BE49-F238E27FC236}">
                      <a16:creationId xmlns:a16="http://schemas.microsoft.com/office/drawing/2014/main" id="{35403FE3-CEEF-313D-A5D9-80D8C8AC0E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3698" y="167521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7" name="Connettore 1 465">
                  <a:extLst>
                    <a:ext uri="{FF2B5EF4-FFF2-40B4-BE49-F238E27FC236}">
                      <a16:creationId xmlns:a16="http://schemas.microsoft.com/office/drawing/2014/main" id="{B495DCCB-77C8-D8DB-C1D0-68E92E4ECC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21376" y="1675212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8" name="Connettore 1 466">
                  <a:extLst>
                    <a:ext uri="{FF2B5EF4-FFF2-40B4-BE49-F238E27FC236}">
                      <a16:creationId xmlns:a16="http://schemas.microsoft.com/office/drawing/2014/main" id="{55C9D885-1F65-B9F7-C9BF-DA7C31E5F2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7658" y="16764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9" name="Connettore 1 467">
                  <a:extLst>
                    <a:ext uri="{FF2B5EF4-FFF2-40B4-BE49-F238E27FC236}">
                      <a16:creationId xmlns:a16="http://schemas.microsoft.com/office/drawing/2014/main" id="{E4D7D00F-D068-8585-1AEC-CA0540E90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8189" y="16764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0" name="Connettore 1 468">
                  <a:extLst>
                    <a:ext uri="{FF2B5EF4-FFF2-40B4-BE49-F238E27FC236}">
                      <a16:creationId xmlns:a16="http://schemas.microsoft.com/office/drawing/2014/main" id="{08A9F26F-3AC7-5922-EE25-F52D43D08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6467" y="167521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1" name="Connettore 1 469">
                  <a:extLst>
                    <a:ext uri="{FF2B5EF4-FFF2-40B4-BE49-F238E27FC236}">
                      <a16:creationId xmlns:a16="http://schemas.microsoft.com/office/drawing/2014/main" id="{152D0390-196B-6D78-A379-3C1B859030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207" y="1680269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2" name="Connettore 1 470">
                  <a:extLst>
                    <a:ext uri="{FF2B5EF4-FFF2-40B4-BE49-F238E27FC236}">
                      <a16:creationId xmlns:a16="http://schemas.microsoft.com/office/drawing/2014/main" id="{FDE85FF5-1D6B-F810-7F30-7D9D75D1E3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163" y="1679059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id="{B008817E-7783-020D-5804-C40957A96DB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227365" y="1863800"/>
                <a:ext cx="921042" cy="38691"/>
                <a:chOff x="6227365" y="1863800"/>
                <a:chExt cx="921042" cy="38691"/>
              </a:xfrm>
            </p:grpSpPr>
            <p:cxnSp>
              <p:nvCxnSpPr>
                <p:cNvPr id="89" name="Connettore 1 472">
                  <a:extLst>
                    <a:ext uri="{FF2B5EF4-FFF2-40B4-BE49-F238E27FC236}">
                      <a16:creationId xmlns:a16="http://schemas.microsoft.com/office/drawing/2014/main" id="{DE2CD206-27C0-3EBB-04D2-6250064592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7365" y="1902491"/>
                  <a:ext cx="921042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0" name="Connettore 1 473">
                  <a:extLst>
                    <a:ext uri="{FF2B5EF4-FFF2-40B4-BE49-F238E27FC236}">
                      <a16:creationId xmlns:a16="http://schemas.microsoft.com/office/drawing/2014/main" id="{73ADD0AA-8B1E-FE42-F877-16F26B330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9244" y="18650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1" name="Connettore 1 474">
                  <a:extLst>
                    <a:ext uri="{FF2B5EF4-FFF2-40B4-BE49-F238E27FC236}">
                      <a16:creationId xmlns:a16="http://schemas.microsoft.com/office/drawing/2014/main" id="{21231A91-B703-D5BC-A4AF-8F09F44B0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9774" y="18650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2" name="Connettore 1 475">
                  <a:extLst>
                    <a:ext uri="{FF2B5EF4-FFF2-40B4-BE49-F238E27FC236}">
                      <a16:creationId xmlns:a16="http://schemas.microsoft.com/office/drawing/2014/main" id="{976DD36E-B682-0A9D-56AB-78DC3DC0D1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4890" y="18650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3" name="Connettore 1 476">
                  <a:extLst>
                    <a:ext uri="{FF2B5EF4-FFF2-40B4-BE49-F238E27FC236}">
                      <a16:creationId xmlns:a16="http://schemas.microsoft.com/office/drawing/2014/main" id="{A58A4861-E7DB-C7FD-38AC-F6A3EE8266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5420" y="18650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4" name="Connettore 1 477">
                  <a:extLst>
                    <a:ext uri="{FF2B5EF4-FFF2-40B4-BE49-F238E27FC236}">
                      <a16:creationId xmlns:a16="http://schemas.microsoft.com/office/drawing/2014/main" id="{53204563-3D36-B828-FF57-54632B6BF7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3698" y="186380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5" name="Connettore 1 478">
                  <a:extLst>
                    <a:ext uri="{FF2B5EF4-FFF2-40B4-BE49-F238E27FC236}">
                      <a16:creationId xmlns:a16="http://schemas.microsoft.com/office/drawing/2014/main" id="{53075C4A-CB57-434E-B0EE-572156259C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21376" y="1863800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6" name="Connettore 1 479">
                  <a:extLst>
                    <a:ext uri="{FF2B5EF4-FFF2-40B4-BE49-F238E27FC236}">
                      <a16:creationId xmlns:a16="http://schemas.microsoft.com/office/drawing/2014/main" id="{855482BC-BE50-D706-7F66-3C30D6595D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7658" y="18650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7" name="Connettore 1 480">
                  <a:extLst>
                    <a:ext uri="{FF2B5EF4-FFF2-40B4-BE49-F238E27FC236}">
                      <a16:creationId xmlns:a16="http://schemas.microsoft.com/office/drawing/2014/main" id="{BECEF210-86B2-430D-48DE-F2AEB8B78F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8189" y="18650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8" name="Connettore 1 481">
                  <a:extLst>
                    <a:ext uri="{FF2B5EF4-FFF2-40B4-BE49-F238E27FC236}">
                      <a16:creationId xmlns:a16="http://schemas.microsoft.com/office/drawing/2014/main" id="{968A2EF3-0E9E-DB40-CD12-B2898CF70A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6467" y="186380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9" name="Connettore 1 482">
                  <a:extLst>
                    <a:ext uri="{FF2B5EF4-FFF2-40B4-BE49-F238E27FC236}">
                      <a16:creationId xmlns:a16="http://schemas.microsoft.com/office/drawing/2014/main" id="{F3F30D81-D55C-5A5D-6C50-530D1211E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207" y="1868857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0" name="Connettore 1 483">
                  <a:extLst>
                    <a:ext uri="{FF2B5EF4-FFF2-40B4-BE49-F238E27FC236}">
                      <a16:creationId xmlns:a16="http://schemas.microsoft.com/office/drawing/2014/main" id="{83A85EC5-EC6A-AF61-78FD-40CC3DA43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163" y="1867647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3" name="Gruppo 22">
                <a:extLst>
                  <a:ext uri="{FF2B5EF4-FFF2-40B4-BE49-F238E27FC236}">
                    <a16:creationId xmlns:a16="http://schemas.microsoft.com/office/drawing/2014/main" id="{76B72060-B26B-5C5D-CFEA-70498C88E9F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227365" y="2016200"/>
                <a:ext cx="921042" cy="38691"/>
                <a:chOff x="6227365" y="2016200"/>
                <a:chExt cx="921042" cy="38691"/>
              </a:xfrm>
            </p:grpSpPr>
            <p:cxnSp>
              <p:nvCxnSpPr>
                <p:cNvPr id="77" name="Connettore 1 485">
                  <a:extLst>
                    <a:ext uri="{FF2B5EF4-FFF2-40B4-BE49-F238E27FC236}">
                      <a16:creationId xmlns:a16="http://schemas.microsoft.com/office/drawing/2014/main" id="{191F52CF-70DF-0DE2-4C30-B29DD7233F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7365" y="2054891"/>
                  <a:ext cx="921042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8" name="Connettore 1 486">
                  <a:extLst>
                    <a:ext uri="{FF2B5EF4-FFF2-40B4-BE49-F238E27FC236}">
                      <a16:creationId xmlns:a16="http://schemas.microsoft.com/office/drawing/2014/main" id="{FAD342A2-FF02-4FCC-0FA1-FA2EE6EB7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9244" y="20174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9" name="Connettore 1 487">
                  <a:extLst>
                    <a:ext uri="{FF2B5EF4-FFF2-40B4-BE49-F238E27FC236}">
                      <a16:creationId xmlns:a16="http://schemas.microsoft.com/office/drawing/2014/main" id="{B97B86AB-489A-9584-995B-95212EA9DB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9774" y="20174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0" name="Connettore 1 488">
                  <a:extLst>
                    <a:ext uri="{FF2B5EF4-FFF2-40B4-BE49-F238E27FC236}">
                      <a16:creationId xmlns:a16="http://schemas.microsoft.com/office/drawing/2014/main" id="{A988237D-E75C-0FC8-F689-3C3666A2F7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4890" y="20174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1" name="Connettore 1 489">
                  <a:extLst>
                    <a:ext uri="{FF2B5EF4-FFF2-40B4-BE49-F238E27FC236}">
                      <a16:creationId xmlns:a16="http://schemas.microsoft.com/office/drawing/2014/main" id="{8B81B668-6547-FDCE-EB57-0619E0D356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5420" y="20174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2" name="Connettore 1 490">
                  <a:extLst>
                    <a:ext uri="{FF2B5EF4-FFF2-40B4-BE49-F238E27FC236}">
                      <a16:creationId xmlns:a16="http://schemas.microsoft.com/office/drawing/2014/main" id="{B275FB76-1E52-0844-BA89-0295A4D497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3698" y="201620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3" name="Connettore 1 491">
                  <a:extLst>
                    <a:ext uri="{FF2B5EF4-FFF2-40B4-BE49-F238E27FC236}">
                      <a16:creationId xmlns:a16="http://schemas.microsoft.com/office/drawing/2014/main" id="{85C4842C-D788-7D0B-BF24-D81FB6516C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21376" y="2016200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4" name="Connettore 1 492">
                  <a:extLst>
                    <a:ext uri="{FF2B5EF4-FFF2-40B4-BE49-F238E27FC236}">
                      <a16:creationId xmlns:a16="http://schemas.microsoft.com/office/drawing/2014/main" id="{F96392B7-C423-75C4-F353-0EA680F5E9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7658" y="20174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5" name="Connettore 1 493">
                  <a:extLst>
                    <a:ext uri="{FF2B5EF4-FFF2-40B4-BE49-F238E27FC236}">
                      <a16:creationId xmlns:a16="http://schemas.microsoft.com/office/drawing/2014/main" id="{2DACFD7C-BFE9-2F18-E2D5-9E270C4231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8189" y="20174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6" name="Connettore 1 494">
                  <a:extLst>
                    <a:ext uri="{FF2B5EF4-FFF2-40B4-BE49-F238E27FC236}">
                      <a16:creationId xmlns:a16="http://schemas.microsoft.com/office/drawing/2014/main" id="{893CB242-FC07-6870-FC4A-10C807C434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6467" y="201620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7" name="Connettore 1 495">
                  <a:extLst>
                    <a:ext uri="{FF2B5EF4-FFF2-40B4-BE49-F238E27FC236}">
                      <a16:creationId xmlns:a16="http://schemas.microsoft.com/office/drawing/2014/main" id="{81A5A3B7-DE98-A3D0-3DB5-D2079458F7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207" y="2021257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8" name="Connettore 1 496">
                  <a:extLst>
                    <a:ext uri="{FF2B5EF4-FFF2-40B4-BE49-F238E27FC236}">
                      <a16:creationId xmlns:a16="http://schemas.microsoft.com/office/drawing/2014/main" id="{692CB39C-B8C9-1D27-D839-0ABAD14588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163" y="2020047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4807434A-B1DD-35CF-A1FC-244AAF88BE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9732" y="1132720"/>
                <a:ext cx="238118" cy="331566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D4E911CB-A7D3-BC38-A6D3-863A49350F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9731" y="2106141"/>
                <a:ext cx="238118" cy="331566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F956494-92EC-22E3-3781-3B76C65694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08313" y="1142603"/>
                <a:ext cx="238118" cy="331566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0AFBC4A5-71A6-8BAD-0C0C-A4DAFA1564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08312" y="2116024"/>
                <a:ext cx="238118" cy="331566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1017E9AF-0E6F-1933-6887-70EEE507E0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94551" y="1418392"/>
                <a:ext cx="238118" cy="165783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3B912F54-31EB-0027-C9AE-7255603A8F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94550" y="1972690"/>
                <a:ext cx="238118" cy="165783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5E433988-C13B-495F-52BA-F891F0193F4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88231" y="1317911"/>
                <a:ext cx="720081" cy="81533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9EE7BCB1-39FD-A68D-624C-F84770E5D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88232" y="2150715"/>
                <a:ext cx="720081" cy="81533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CasellaDiTesto 213">
                <a:extLst>
                  <a:ext uri="{FF2B5EF4-FFF2-40B4-BE49-F238E27FC236}">
                    <a16:creationId xmlns:a16="http://schemas.microsoft.com/office/drawing/2014/main" id="{8D0FBEED-8E56-8156-A0B8-49AE8EA7A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130" y="1579911"/>
                <a:ext cx="764510" cy="350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5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LASER</a:t>
                </a:r>
                <a:endParaRPr lang="it-IT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Luna 32">
                <a:extLst>
                  <a:ext uri="{FF2B5EF4-FFF2-40B4-BE49-F238E27FC236}">
                    <a16:creationId xmlns:a16="http://schemas.microsoft.com/office/drawing/2014/main" id="{4B155B8F-25F7-0CB9-67BA-FBB7F8C20A6A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4773478" y="1707217"/>
                <a:ext cx="284235" cy="864096"/>
              </a:xfrm>
              <a:prstGeom prst="moon">
                <a:avLst>
                  <a:gd name="adj" fmla="val 36444"/>
                </a:avLst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4267A60D-5F93-7E19-7F1D-4CBAD10EFB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95741" y="1595046"/>
                <a:ext cx="201510" cy="3728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76D106B7-62FD-ACFB-FDCE-0BCE47B824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24415" y="1593702"/>
                <a:ext cx="201510" cy="3728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C2C461C9-75FE-97A9-503B-AC2CD50D5FE1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817278" y="980560"/>
                <a:ext cx="201510" cy="3728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450B54AF-8798-A713-9BFC-FC1CD891FC16}"/>
                  </a:ext>
                </a:extLst>
              </p:cNvPr>
              <p:cNvSpPr>
                <a:spLocks/>
              </p:cNvSpPr>
              <p:nvPr/>
            </p:nvSpPr>
            <p:spPr>
              <a:xfrm rot="18866430">
                <a:off x="5246177" y="1151095"/>
                <a:ext cx="201510" cy="3728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Connettore 1 519">
                <a:extLst>
                  <a:ext uri="{FF2B5EF4-FFF2-40B4-BE49-F238E27FC236}">
                    <a16:creationId xmlns:a16="http://schemas.microsoft.com/office/drawing/2014/main" id="{91A6BEB1-9A65-1831-E9E9-950A18D51A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8034" y="363036"/>
                <a:ext cx="1382666" cy="14226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lgDashDot"/>
              </a:ln>
              <a:effectLst/>
            </p:spPr>
          </p:cxnSp>
          <p:cxnSp>
            <p:nvCxnSpPr>
              <p:cNvPr id="39" name="Connettore 1 520">
                <a:extLst>
                  <a:ext uri="{FF2B5EF4-FFF2-40B4-BE49-F238E27FC236}">
                    <a16:creationId xmlns:a16="http://schemas.microsoft.com/office/drawing/2014/main" id="{E4458BCF-8FED-8A1A-4DC0-78C376091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8034" y="0"/>
                <a:ext cx="0" cy="21384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lgDashDot"/>
              </a:ln>
              <a:effectLst/>
            </p:spPr>
          </p:cxnSp>
          <p:cxnSp>
            <p:nvCxnSpPr>
              <p:cNvPr id="40" name="Connettore 1 521">
                <a:extLst>
                  <a:ext uri="{FF2B5EF4-FFF2-40B4-BE49-F238E27FC236}">
                    <a16:creationId xmlns:a16="http://schemas.microsoft.com/office/drawing/2014/main" id="{CA67091A-B007-06EE-95EF-8563A3B3DF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8156" y="1782198"/>
                <a:ext cx="5832644" cy="34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lgDashDot"/>
              </a:ln>
              <a:effectLst/>
            </p:spPr>
          </p:cxnSp>
          <p:grpSp>
            <p:nvGrpSpPr>
              <p:cNvPr id="41" name="Gruppo 40">
                <a:extLst>
                  <a:ext uri="{FF2B5EF4-FFF2-40B4-BE49-F238E27FC236}">
                    <a16:creationId xmlns:a16="http://schemas.microsoft.com/office/drawing/2014/main" id="{65712C30-79CB-98AA-8961-CB1289304D6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535157" y="1586012"/>
                <a:ext cx="86297" cy="158995"/>
                <a:chOff x="3535157" y="1586012"/>
                <a:chExt cx="86297" cy="158995"/>
              </a:xfrm>
            </p:grpSpPr>
            <p:cxnSp>
              <p:nvCxnSpPr>
                <p:cNvPr id="75" name="Connettore 1 523">
                  <a:extLst>
                    <a:ext uri="{FF2B5EF4-FFF2-40B4-BE49-F238E27FC236}">
                      <a16:creationId xmlns:a16="http://schemas.microsoft.com/office/drawing/2014/main" id="{99704182-4921-2252-C956-4DD6402033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35157" y="1586012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6" name="Connettore 1 524">
                  <a:extLst>
                    <a:ext uri="{FF2B5EF4-FFF2-40B4-BE49-F238E27FC236}">
                      <a16:creationId xmlns:a16="http://schemas.microsoft.com/office/drawing/2014/main" id="{9357D81F-CB05-4EA1-209F-589A5E1176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49446" y="1620730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" name="Gruppo 41">
                <a:extLst>
                  <a:ext uri="{FF2B5EF4-FFF2-40B4-BE49-F238E27FC236}">
                    <a16:creationId xmlns:a16="http://schemas.microsoft.com/office/drawing/2014/main" id="{C224514D-2296-D51C-6227-B680F4E58AD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687557" y="1738412"/>
                <a:ext cx="86297" cy="158995"/>
                <a:chOff x="3687557" y="1738412"/>
                <a:chExt cx="86297" cy="158995"/>
              </a:xfrm>
            </p:grpSpPr>
            <p:cxnSp>
              <p:nvCxnSpPr>
                <p:cNvPr id="73" name="Connettore 1 526">
                  <a:extLst>
                    <a:ext uri="{FF2B5EF4-FFF2-40B4-BE49-F238E27FC236}">
                      <a16:creationId xmlns:a16="http://schemas.microsoft.com/office/drawing/2014/main" id="{1272502D-99C6-F37C-53F1-082F135275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87557" y="1738412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4" name="Connettore 1 527">
                  <a:extLst>
                    <a:ext uri="{FF2B5EF4-FFF2-40B4-BE49-F238E27FC236}">
                      <a16:creationId xmlns:a16="http://schemas.microsoft.com/office/drawing/2014/main" id="{D4DA6390-FCC4-FADF-C247-21F8778EF5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1846" y="1773130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id="{CD9D3301-D4BF-6673-4DB3-302D6712934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691369" y="1514204"/>
                <a:ext cx="86297" cy="158995"/>
                <a:chOff x="3691369" y="1514204"/>
                <a:chExt cx="86297" cy="158995"/>
              </a:xfrm>
            </p:grpSpPr>
            <p:cxnSp>
              <p:nvCxnSpPr>
                <p:cNvPr id="71" name="Connettore 1 529">
                  <a:extLst>
                    <a:ext uri="{FF2B5EF4-FFF2-40B4-BE49-F238E27FC236}">
                      <a16:creationId xmlns:a16="http://schemas.microsoft.com/office/drawing/2014/main" id="{D89B4B2E-373B-3B1F-9B01-DB097D310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91369" y="1514204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2" name="Connettore 1 530">
                  <a:extLst>
                    <a:ext uri="{FF2B5EF4-FFF2-40B4-BE49-F238E27FC236}">
                      <a16:creationId xmlns:a16="http://schemas.microsoft.com/office/drawing/2014/main" id="{0B70745A-9016-06A1-E39C-FD6A78575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5658" y="1548922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4" name="Gruppo 43">
                <a:extLst>
                  <a:ext uri="{FF2B5EF4-FFF2-40B4-BE49-F238E27FC236}">
                    <a16:creationId xmlns:a16="http://schemas.microsoft.com/office/drawing/2014/main" id="{5DE5BFF0-4668-5637-2887-D6BBA683FC8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542301" y="1838927"/>
                <a:ext cx="86297" cy="158995"/>
                <a:chOff x="3542301" y="1838927"/>
                <a:chExt cx="86297" cy="158995"/>
              </a:xfrm>
            </p:grpSpPr>
            <p:cxnSp>
              <p:nvCxnSpPr>
                <p:cNvPr id="69" name="Connettore 1 532">
                  <a:extLst>
                    <a:ext uri="{FF2B5EF4-FFF2-40B4-BE49-F238E27FC236}">
                      <a16:creationId xmlns:a16="http://schemas.microsoft.com/office/drawing/2014/main" id="{73D052BD-937B-7E89-3B7B-CDA289F593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42301" y="1838927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0" name="Connettore 1 533">
                  <a:extLst>
                    <a:ext uri="{FF2B5EF4-FFF2-40B4-BE49-F238E27FC236}">
                      <a16:creationId xmlns:a16="http://schemas.microsoft.com/office/drawing/2014/main" id="{06D4061C-4D02-B63B-6BCC-0E953C2518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56590" y="187364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5" name="Gruppo 44">
                <a:extLst>
                  <a:ext uri="{FF2B5EF4-FFF2-40B4-BE49-F238E27FC236}">
                    <a16:creationId xmlns:a16="http://schemas.microsoft.com/office/drawing/2014/main" id="{97D4AD60-4AD5-4D4F-EAA3-CDCA017A9A2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672408" y="1910185"/>
                <a:ext cx="86297" cy="158995"/>
                <a:chOff x="3672408" y="1910185"/>
                <a:chExt cx="86297" cy="158995"/>
              </a:xfrm>
            </p:grpSpPr>
            <p:cxnSp>
              <p:nvCxnSpPr>
                <p:cNvPr id="67" name="Connettore 1 535">
                  <a:extLst>
                    <a:ext uri="{FF2B5EF4-FFF2-40B4-BE49-F238E27FC236}">
                      <a16:creationId xmlns:a16="http://schemas.microsoft.com/office/drawing/2014/main" id="{16478E49-7827-D47A-4BE5-1FB26EE61D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72408" y="191018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8" name="Connettore 1 536">
                  <a:extLst>
                    <a:ext uri="{FF2B5EF4-FFF2-40B4-BE49-F238E27FC236}">
                      <a16:creationId xmlns:a16="http://schemas.microsoft.com/office/drawing/2014/main" id="{16781FEB-7CA7-17BB-90A8-A12E4FCA2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86697" y="1944903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8A41C909-26CA-B76D-20BC-595A2CC00D4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145223" y="1799157"/>
                <a:ext cx="86297" cy="158995"/>
                <a:chOff x="2145223" y="1799157"/>
                <a:chExt cx="86297" cy="158995"/>
              </a:xfrm>
            </p:grpSpPr>
            <p:cxnSp>
              <p:nvCxnSpPr>
                <p:cNvPr id="65" name="Connettore 1 538">
                  <a:extLst>
                    <a:ext uri="{FF2B5EF4-FFF2-40B4-BE49-F238E27FC236}">
                      <a16:creationId xmlns:a16="http://schemas.microsoft.com/office/drawing/2014/main" id="{FB1EB1CC-8F0C-010B-E69D-B80120914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45223" y="1799157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6" name="Connettore 1 539">
                  <a:extLst>
                    <a:ext uri="{FF2B5EF4-FFF2-40B4-BE49-F238E27FC236}">
                      <a16:creationId xmlns:a16="http://schemas.microsoft.com/office/drawing/2014/main" id="{49004779-4321-3FD0-169E-A558DB14A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9512" y="183387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47180A1-D35A-935B-8117-5727EAB312F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181050" y="1618291"/>
                <a:ext cx="86297" cy="158995"/>
                <a:chOff x="2181050" y="1618291"/>
                <a:chExt cx="86297" cy="158995"/>
              </a:xfrm>
            </p:grpSpPr>
            <p:cxnSp>
              <p:nvCxnSpPr>
                <p:cNvPr id="63" name="Connettore 1 541">
                  <a:extLst>
                    <a:ext uri="{FF2B5EF4-FFF2-40B4-BE49-F238E27FC236}">
                      <a16:creationId xmlns:a16="http://schemas.microsoft.com/office/drawing/2014/main" id="{D0665F94-E041-0107-FE3E-011571E5CB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81050" y="1618291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4" name="Connettore 1 542">
                  <a:extLst>
                    <a:ext uri="{FF2B5EF4-FFF2-40B4-BE49-F238E27FC236}">
                      <a16:creationId xmlns:a16="http://schemas.microsoft.com/office/drawing/2014/main" id="{FF5869E9-DA2D-78E4-9A01-124627512F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5339" y="1653009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38134608-1601-821C-F706-9385407CB06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803921" y="1705223"/>
                <a:ext cx="86297" cy="158995"/>
                <a:chOff x="2803921" y="1705223"/>
                <a:chExt cx="86297" cy="158995"/>
              </a:xfrm>
            </p:grpSpPr>
            <p:cxnSp>
              <p:nvCxnSpPr>
                <p:cNvPr id="61" name="Connettore 1 544">
                  <a:extLst>
                    <a:ext uri="{FF2B5EF4-FFF2-40B4-BE49-F238E27FC236}">
                      <a16:creationId xmlns:a16="http://schemas.microsoft.com/office/drawing/2014/main" id="{BA7E1558-B0E8-73E4-35BB-B611C21389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03921" y="1705223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" name="Connettore 1 545">
                  <a:extLst>
                    <a:ext uri="{FF2B5EF4-FFF2-40B4-BE49-F238E27FC236}">
                      <a16:creationId xmlns:a16="http://schemas.microsoft.com/office/drawing/2014/main" id="{7D05F472-E47E-7215-28A9-2C717EB8B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8210" y="1739941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9" name="Gruppo 48">
                <a:extLst>
                  <a:ext uri="{FF2B5EF4-FFF2-40B4-BE49-F238E27FC236}">
                    <a16:creationId xmlns:a16="http://schemas.microsoft.com/office/drawing/2014/main" id="{F2CD4976-69ED-5242-CD25-A1F0573581B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961089" y="1614135"/>
                <a:ext cx="86297" cy="158995"/>
                <a:chOff x="2961089" y="1614135"/>
                <a:chExt cx="86297" cy="158995"/>
              </a:xfrm>
            </p:grpSpPr>
            <p:cxnSp>
              <p:nvCxnSpPr>
                <p:cNvPr id="59" name="Connettore 1 547">
                  <a:extLst>
                    <a:ext uri="{FF2B5EF4-FFF2-40B4-BE49-F238E27FC236}">
                      <a16:creationId xmlns:a16="http://schemas.microsoft.com/office/drawing/2014/main" id="{56DB0247-8DA9-C3E2-E526-96A6B33D48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61089" y="161413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" name="Connettore 1 548">
                  <a:extLst>
                    <a:ext uri="{FF2B5EF4-FFF2-40B4-BE49-F238E27FC236}">
                      <a16:creationId xmlns:a16="http://schemas.microsoft.com/office/drawing/2014/main" id="{C1E73834-E8FD-BF16-8E19-E0126F69BA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75378" y="1648853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0" name="Gruppo 49">
                <a:extLst>
                  <a:ext uri="{FF2B5EF4-FFF2-40B4-BE49-F238E27FC236}">
                    <a16:creationId xmlns:a16="http://schemas.microsoft.com/office/drawing/2014/main" id="{D4F718F4-1C69-1CDF-E2BE-5A9129D52176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818210" y="1509441"/>
                <a:ext cx="86297" cy="158995"/>
                <a:chOff x="2818210" y="1509441"/>
                <a:chExt cx="86297" cy="158995"/>
              </a:xfrm>
            </p:grpSpPr>
            <p:cxnSp>
              <p:nvCxnSpPr>
                <p:cNvPr id="57" name="Connettore 1 550">
                  <a:extLst>
                    <a:ext uri="{FF2B5EF4-FFF2-40B4-BE49-F238E27FC236}">
                      <a16:creationId xmlns:a16="http://schemas.microsoft.com/office/drawing/2014/main" id="{2D539A4B-1DD4-7EE3-BF5D-076B8F247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8210" y="1509441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8" name="Connettore 1 551">
                  <a:extLst>
                    <a:ext uri="{FF2B5EF4-FFF2-40B4-BE49-F238E27FC236}">
                      <a16:creationId xmlns:a16="http://schemas.microsoft.com/office/drawing/2014/main" id="{A684438B-A193-5EB5-EE22-E31AA8093A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32499" y="1544159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4EC9BF46-C1CE-9FE4-F984-F214A669BB4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844211" y="1918424"/>
                <a:ext cx="86297" cy="158995"/>
                <a:chOff x="2844211" y="1918424"/>
                <a:chExt cx="86297" cy="158995"/>
              </a:xfrm>
            </p:grpSpPr>
            <p:cxnSp>
              <p:nvCxnSpPr>
                <p:cNvPr id="55" name="Connettore 1 553">
                  <a:extLst>
                    <a:ext uri="{FF2B5EF4-FFF2-40B4-BE49-F238E27FC236}">
                      <a16:creationId xmlns:a16="http://schemas.microsoft.com/office/drawing/2014/main" id="{E2C6AC0E-D499-79B1-D1D0-BCD322C84B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4211" y="1918424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" name="Connettore 1 554">
                  <a:extLst>
                    <a:ext uri="{FF2B5EF4-FFF2-40B4-BE49-F238E27FC236}">
                      <a16:creationId xmlns:a16="http://schemas.microsoft.com/office/drawing/2014/main" id="{7FECDD73-01F0-801F-A931-FD15C8FFE1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58500" y="1953142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2" name="Gruppo 51">
                <a:extLst>
                  <a:ext uri="{FF2B5EF4-FFF2-40B4-BE49-F238E27FC236}">
                    <a16:creationId xmlns:a16="http://schemas.microsoft.com/office/drawing/2014/main" id="{AE966952-3F0D-13E8-3F19-4E1F39805D9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970031" y="1833875"/>
                <a:ext cx="86297" cy="158995"/>
                <a:chOff x="2970031" y="1833875"/>
                <a:chExt cx="86297" cy="158995"/>
              </a:xfrm>
            </p:grpSpPr>
            <p:cxnSp>
              <p:nvCxnSpPr>
                <p:cNvPr id="53" name="Connettore 1 556">
                  <a:extLst>
                    <a:ext uri="{FF2B5EF4-FFF2-40B4-BE49-F238E27FC236}">
                      <a16:creationId xmlns:a16="http://schemas.microsoft.com/office/drawing/2014/main" id="{9D984E4F-20C3-820E-D18F-8FFEB58FC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70031" y="183387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4" name="Connettore 1 557">
                  <a:extLst>
                    <a:ext uri="{FF2B5EF4-FFF2-40B4-BE49-F238E27FC236}">
                      <a16:creationId xmlns:a16="http://schemas.microsoft.com/office/drawing/2014/main" id="{A4CD360A-2830-1A8B-D5BB-2B997FE6C7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84320" y="1868593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ttangolo 180">
                <a:extLst>
                  <a:ext uri="{FF2B5EF4-FFF2-40B4-BE49-F238E27FC236}">
                    <a16:creationId xmlns:a16="http://schemas.microsoft.com/office/drawing/2014/main" id="{4BC47692-3228-A131-F0B0-BC4BE7CD6DB7}"/>
                  </a:ext>
                </a:extLst>
              </p:cNvPr>
              <p:cNvSpPr/>
              <p:nvPr/>
            </p:nvSpPr>
            <p:spPr>
              <a:xfrm>
                <a:off x="480275" y="2014900"/>
                <a:ext cx="20677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1" name="Rettangolo 180">
                <a:extLst>
                  <a:ext uri="{FF2B5EF4-FFF2-40B4-BE49-F238E27FC236}">
                    <a16:creationId xmlns:a16="http://schemas.microsoft.com/office/drawing/2014/main" id="{4BC47692-3228-A131-F0B0-BC4BE7CD6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5" y="2014900"/>
                <a:ext cx="2067746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5" name="Immagine 45" descr="Stack d 700nm_w0 2_5um.gif">
            <a:extLst>
              <a:ext uri="{FF2B5EF4-FFF2-40B4-BE49-F238E27FC236}">
                <a16:creationId xmlns:a16="http://schemas.microsoft.com/office/drawing/2014/main" id="{38570A71-D333-EE20-67A4-95DFC9D25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565" y="2953900"/>
            <a:ext cx="974375" cy="9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Figura a mano libera: forma 185">
            <a:extLst>
              <a:ext uri="{FF2B5EF4-FFF2-40B4-BE49-F238E27FC236}">
                <a16:creationId xmlns:a16="http://schemas.microsoft.com/office/drawing/2014/main" id="{515A9019-89AD-6D07-905F-3CFD41DBD211}"/>
              </a:ext>
            </a:extLst>
          </p:cNvPr>
          <p:cNvSpPr/>
          <p:nvPr/>
        </p:nvSpPr>
        <p:spPr>
          <a:xfrm>
            <a:off x="7347487" y="2942263"/>
            <a:ext cx="991884" cy="958241"/>
          </a:xfrm>
          <a:custGeom>
            <a:avLst/>
            <a:gdLst>
              <a:gd name="connsiteX0" fmla="*/ 88147 w 1494083"/>
              <a:gd name="connsiteY0" fmla="*/ 77449 h 1422393"/>
              <a:gd name="connsiteX1" fmla="*/ 88147 w 1494083"/>
              <a:gd name="connsiteY1" fmla="*/ 1319560 h 1422393"/>
              <a:gd name="connsiteX2" fmla="*/ 1426086 w 1494083"/>
              <a:gd name="connsiteY2" fmla="*/ 1319560 h 1422393"/>
              <a:gd name="connsiteX3" fmla="*/ 1426086 w 1494083"/>
              <a:gd name="connsiteY3" fmla="*/ 77449 h 1422393"/>
              <a:gd name="connsiteX4" fmla="*/ 0 w 1494083"/>
              <a:gd name="connsiteY4" fmla="*/ 0 h 1422393"/>
              <a:gd name="connsiteX5" fmla="*/ 1494083 w 1494083"/>
              <a:gd name="connsiteY5" fmla="*/ 0 h 1422393"/>
              <a:gd name="connsiteX6" fmla="*/ 1494083 w 1494083"/>
              <a:gd name="connsiteY6" fmla="*/ 1422393 h 1422393"/>
              <a:gd name="connsiteX7" fmla="*/ 0 w 1494083"/>
              <a:gd name="connsiteY7" fmla="*/ 1422393 h 142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4083" h="1422393">
                <a:moveTo>
                  <a:pt x="88147" y="77449"/>
                </a:moveTo>
                <a:lnTo>
                  <a:pt x="88147" y="1319560"/>
                </a:lnTo>
                <a:lnTo>
                  <a:pt x="1426086" y="1319560"/>
                </a:lnTo>
                <a:lnTo>
                  <a:pt x="1426086" y="77449"/>
                </a:lnTo>
                <a:close/>
                <a:moveTo>
                  <a:pt x="0" y="0"/>
                </a:moveTo>
                <a:lnTo>
                  <a:pt x="1494083" y="0"/>
                </a:lnTo>
                <a:lnTo>
                  <a:pt x="1494083" y="1422393"/>
                </a:lnTo>
                <a:lnTo>
                  <a:pt x="0" y="1422393"/>
                </a:lnTo>
                <a:close/>
              </a:path>
            </a:pathLst>
          </a:custGeom>
          <a:solidFill>
            <a:srgbClr val="A8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7" name="CasellaDiTesto 186">
            <a:extLst>
              <a:ext uri="{FF2B5EF4-FFF2-40B4-BE49-F238E27FC236}">
                <a16:creationId xmlns:a16="http://schemas.microsoft.com/office/drawing/2014/main" id="{B12E6349-92D1-E6B4-9EE1-57A4CA50C660}"/>
              </a:ext>
            </a:extLst>
          </p:cNvPr>
          <p:cNvSpPr txBox="1"/>
          <p:nvPr/>
        </p:nvSpPr>
        <p:spPr>
          <a:xfrm>
            <a:off x="7225323" y="2895327"/>
            <a:ext cx="124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signal on sensor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ttangolo 187">
                <a:extLst>
                  <a:ext uri="{FF2B5EF4-FFF2-40B4-BE49-F238E27FC236}">
                    <a16:creationId xmlns:a16="http://schemas.microsoft.com/office/drawing/2014/main" id="{4FA283FB-E226-FD37-C41F-4832FDC2FE9D}"/>
                  </a:ext>
                </a:extLst>
              </p:cNvPr>
              <p:cNvSpPr/>
              <p:nvPr/>
            </p:nvSpPr>
            <p:spPr>
              <a:xfrm>
                <a:off x="8549702" y="3541727"/>
                <a:ext cx="746807" cy="317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it-IT" sz="13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8" name="Rettangolo 187">
                <a:extLst>
                  <a:ext uri="{FF2B5EF4-FFF2-40B4-BE49-F238E27FC236}">
                    <a16:creationId xmlns:a16="http://schemas.microsoft.com/office/drawing/2014/main" id="{4FA283FB-E226-FD37-C41F-4832FDC2F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702" y="3541727"/>
                <a:ext cx="746807" cy="317908"/>
              </a:xfrm>
              <a:prstGeom prst="rect">
                <a:avLst/>
              </a:prstGeom>
              <a:blipFill>
                <a:blip r:embed="rId6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Rectangle 2">
            <a:extLst>
              <a:ext uri="{FF2B5EF4-FFF2-40B4-BE49-F238E27FC236}">
                <a16:creationId xmlns:a16="http://schemas.microsoft.com/office/drawing/2014/main" id="{D6C584D6-C771-BC29-30DA-C282525FA275}"/>
              </a:ext>
            </a:extLst>
          </p:cNvPr>
          <p:cNvSpPr txBox="1">
            <a:spLocks noChangeArrowheads="1"/>
          </p:cNvSpPr>
          <p:nvPr/>
        </p:nvSpPr>
        <p:spPr>
          <a:xfrm>
            <a:off x="1749763" y="98916"/>
            <a:ext cx="8918237" cy="736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kern="0"/>
              <a:t>Single Particle Extinction and Scattering (SPES)</a:t>
            </a:r>
            <a:endParaRPr lang="it-IT" kern="0" dirty="0"/>
          </a:p>
        </p:txBody>
      </p:sp>
      <p:sp>
        <p:nvSpPr>
          <p:cNvPr id="196" name="CasellaDiTesto 195">
            <a:extLst>
              <a:ext uri="{FF2B5EF4-FFF2-40B4-BE49-F238E27FC236}">
                <a16:creationId xmlns:a16="http://schemas.microsoft.com/office/drawing/2014/main" id="{32178F98-39CC-3E11-FC66-3ABC152425D3}"/>
              </a:ext>
            </a:extLst>
          </p:cNvPr>
          <p:cNvSpPr txBox="1"/>
          <p:nvPr/>
        </p:nvSpPr>
        <p:spPr>
          <a:xfrm>
            <a:off x="1637265" y="5964416"/>
            <a:ext cx="5913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solidFill>
                  <a:srgbClr val="FFC000"/>
                </a:solidFill>
              </a:rPr>
              <a:t>M. Potenza, T. </a:t>
            </a:r>
            <a:r>
              <a:rPr lang="it-IT" sz="1600" i="1" dirty="0" err="1">
                <a:solidFill>
                  <a:srgbClr val="FFC000"/>
                </a:solidFill>
              </a:rPr>
              <a:t>Sanvito</a:t>
            </a:r>
            <a:r>
              <a:rPr lang="it-IT" sz="1600" i="1" dirty="0">
                <a:solidFill>
                  <a:srgbClr val="FFC000"/>
                </a:solidFill>
              </a:rPr>
              <a:t>, A. </a:t>
            </a:r>
            <a:r>
              <a:rPr lang="it-IT" sz="1600" i="1" dirty="0" err="1">
                <a:solidFill>
                  <a:srgbClr val="FFC000"/>
                </a:solidFill>
              </a:rPr>
              <a:t>Pullia</a:t>
            </a:r>
            <a:r>
              <a:rPr lang="it-IT" sz="1600" i="1" dirty="0">
                <a:solidFill>
                  <a:srgbClr val="FFC000"/>
                </a:solidFill>
              </a:rPr>
              <a:t>, AIP </a:t>
            </a:r>
            <a:r>
              <a:rPr lang="it-IT" sz="1600" i="1" dirty="0" err="1">
                <a:solidFill>
                  <a:srgbClr val="FFC000"/>
                </a:solidFill>
              </a:rPr>
              <a:t>Advances</a:t>
            </a:r>
            <a:r>
              <a:rPr lang="it-IT" sz="1600" i="1" dirty="0">
                <a:solidFill>
                  <a:srgbClr val="FFC000"/>
                </a:solidFill>
              </a:rPr>
              <a:t> 5(2015)117222</a:t>
            </a:r>
          </a:p>
        </p:txBody>
      </p:sp>
      <p:sp>
        <p:nvSpPr>
          <p:cNvPr id="197" name="Text Box 6">
            <a:extLst>
              <a:ext uri="{FF2B5EF4-FFF2-40B4-BE49-F238E27FC236}">
                <a16:creationId xmlns:a16="http://schemas.microsoft.com/office/drawing/2014/main" id="{32B97C14-9EBE-C791-2BE6-DBD4B90C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sp>
        <p:nvSpPr>
          <p:cNvPr id="198" name="CasellaDiTesto 6">
            <a:extLst>
              <a:ext uri="{FF2B5EF4-FFF2-40B4-BE49-F238E27FC236}">
                <a16:creationId xmlns:a16="http://schemas.microsoft.com/office/drawing/2014/main" id="{79D668E4-48B2-F894-1721-E11AB9334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77" y="4734231"/>
            <a:ext cx="3101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 dirty="0">
                <a:solidFill>
                  <a:schemeClr val="bg1"/>
                </a:solidFill>
              </a:rPr>
              <a:t>A self-</a:t>
            </a:r>
            <a:r>
              <a:rPr lang="it-IT" sz="2000" dirty="0" err="1">
                <a:solidFill>
                  <a:schemeClr val="bg1"/>
                </a:solidFill>
              </a:rPr>
              <a:t>reference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it-IT" sz="2000" dirty="0" err="1">
                <a:solidFill>
                  <a:schemeClr val="bg1"/>
                </a:solidFill>
              </a:rPr>
              <a:t>interference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method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99" name="Rettangolo 66">
            <a:extLst>
              <a:ext uri="{FF2B5EF4-FFF2-40B4-BE49-F238E27FC236}">
                <a16:creationId xmlns:a16="http://schemas.microsoft.com/office/drawing/2014/main" id="{09B2FD40-EF00-1BEA-907E-8D06F44B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526" y="4860957"/>
            <a:ext cx="1742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</a:p>
          <a:p>
            <a:pPr algn="ctr"/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0" name="Rettangolo 66">
            <a:extLst>
              <a:ext uri="{FF2B5EF4-FFF2-40B4-BE49-F238E27FC236}">
                <a16:creationId xmlns:a16="http://schemas.microsoft.com/office/drawing/2014/main" id="{585578B0-0A65-D052-6CF6-FFEBD25B8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666" y="4909912"/>
            <a:ext cx="21723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</a:t>
            </a:r>
            <a:r>
              <a:rPr lang="it-IT" dirty="0" err="1">
                <a:solidFill>
                  <a:srgbClr val="FF0000"/>
                </a:solidFill>
              </a:rPr>
              <a:t>need</a:t>
            </a:r>
            <a:r>
              <a:rPr lang="it-IT" dirty="0">
                <a:solidFill>
                  <a:srgbClr val="FF0000"/>
                </a:solidFill>
              </a:rPr>
              <a:t> for </a:t>
            </a:r>
          </a:p>
          <a:p>
            <a:pPr algn="ctr"/>
            <a:r>
              <a:rPr lang="it-IT" dirty="0" err="1">
                <a:solidFill>
                  <a:srgbClr val="FF0000"/>
                </a:solidFill>
              </a:rPr>
              <a:t>any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calibration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ttangolo 200">
                <a:extLst>
                  <a:ext uri="{FF2B5EF4-FFF2-40B4-BE49-F238E27FC236}">
                    <a16:creationId xmlns:a16="http://schemas.microsoft.com/office/drawing/2014/main" id="{B8CE4933-77DA-301B-5C37-9A7B6E4010A5}"/>
                  </a:ext>
                </a:extLst>
              </p:cNvPr>
              <p:cNvSpPr/>
              <p:nvPr/>
            </p:nvSpPr>
            <p:spPr>
              <a:xfrm>
                <a:off x="9127430" y="5651830"/>
                <a:ext cx="2636665" cy="4818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sz="135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35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it-IT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it-IT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350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sz="135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35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35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sz="1350">
                          <a:latin typeface="Cambria Math" panose="02040503050406030204" pitchFamily="18" charset="0"/>
                        </a:rPr>
                        <m:t>  [</m:t>
                      </m:r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l-GR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35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135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1" name="Rettangolo 200">
                <a:extLst>
                  <a:ext uri="{FF2B5EF4-FFF2-40B4-BE49-F238E27FC236}">
                    <a16:creationId xmlns:a16="http://schemas.microsoft.com/office/drawing/2014/main" id="{B8CE4933-77DA-301B-5C37-9A7B6E401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430" y="5651830"/>
                <a:ext cx="2636665" cy="481863"/>
              </a:xfrm>
              <a:prstGeom prst="rect">
                <a:avLst/>
              </a:prstGeom>
              <a:blipFill>
                <a:blip r:embed="rId7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2" name="Picture 3">
            <a:extLst>
              <a:ext uri="{FF2B5EF4-FFF2-40B4-BE49-F238E27FC236}">
                <a16:creationId xmlns:a16="http://schemas.microsoft.com/office/drawing/2014/main" id="{FC1AC4E8-80E6-03F1-8FF7-F5ED29C8B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t="22569" r="27913" b="10565"/>
          <a:stretch/>
        </p:blipFill>
        <p:spPr bwMode="auto">
          <a:xfrm>
            <a:off x="9432187" y="3272992"/>
            <a:ext cx="2365299" cy="21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70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A523BFF-25CE-ADC9-7AC6-E5C4634D3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D65CF312-2BC8-4910-B381-EB9F55D3E125}"/>
                  </a:ext>
                </a:extLst>
              </p:cNvPr>
              <p:cNvSpPr/>
              <p:nvPr/>
            </p:nvSpPr>
            <p:spPr>
              <a:xfrm>
                <a:off x="551384" y="952991"/>
                <a:ext cx="1925528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𝑘𝑅</m:t>
                          </m:r>
                        </m:den>
                      </m:f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D65CF312-2BC8-4910-B381-EB9F55D3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952991"/>
                <a:ext cx="1925528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D559FEA1-7295-DFE3-25C8-6F414CD8C5E6}"/>
              </a:ext>
            </a:extLst>
          </p:cNvPr>
          <p:cNvGrpSpPr/>
          <p:nvPr/>
        </p:nvGrpSpPr>
        <p:grpSpPr>
          <a:xfrm>
            <a:off x="1577163" y="1871485"/>
            <a:ext cx="5482090" cy="2143369"/>
            <a:chOff x="608924" y="980728"/>
            <a:chExt cx="5482090" cy="2143369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9FDD313-099F-6DAE-9026-2077D7F4F692}"/>
                </a:ext>
              </a:extLst>
            </p:cNvPr>
            <p:cNvSpPr/>
            <p:nvPr/>
          </p:nvSpPr>
          <p:spPr>
            <a:xfrm>
              <a:off x="3918888" y="1342431"/>
              <a:ext cx="438984" cy="5419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EB4048-013F-345E-9086-7F00F7C5E473}"/>
                </a:ext>
              </a:extLst>
            </p:cNvPr>
            <p:cNvGrpSpPr>
              <a:grpSpLocks/>
            </p:cNvGrpSpPr>
            <p:nvPr/>
          </p:nvGrpSpPr>
          <p:grpSpPr>
            <a:xfrm>
              <a:off x="608924" y="980728"/>
              <a:ext cx="5482090" cy="2143369"/>
              <a:chOff x="539667" y="0"/>
              <a:chExt cx="6805149" cy="2505766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1BEF28E1-A80B-0A17-6A66-AB4FD54560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667" y="1474170"/>
                <a:ext cx="828487" cy="613991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1518ED66-5EFE-59CD-4D1A-EB4350BB138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498946" y="1476163"/>
                <a:ext cx="317491" cy="612069"/>
                <a:chOff x="3498934" y="1476163"/>
                <a:chExt cx="288032" cy="576064"/>
              </a:xfrm>
            </p:grpSpPr>
            <p:sp>
              <p:nvSpPr>
                <p:cNvPr id="179" name="Rettangolo 178">
                  <a:extLst>
                    <a:ext uri="{FF2B5EF4-FFF2-40B4-BE49-F238E27FC236}">
                      <a16:creationId xmlns:a16="http://schemas.microsoft.com/office/drawing/2014/main" id="{F7C14524-7872-71D7-2C7D-613E0936E7F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570942" y="1476163"/>
                  <a:ext cx="216024" cy="576064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0" name="Ovale 179">
                  <a:extLst>
                    <a:ext uri="{FF2B5EF4-FFF2-40B4-BE49-F238E27FC236}">
                      <a16:creationId xmlns:a16="http://schemas.microsoft.com/office/drawing/2014/main" id="{75143A12-63AB-6280-C917-6FE36C937CF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98934" y="1476163"/>
                  <a:ext cx="144016" cy="57606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A508C64A-C0D6-A039-204B-DEDDECF22C33}"/>
                  </a:ext>
                </a:extLst>
              </p:cNvPr>
              <p:cNvGrpSpPr>
                <a:grpSpLocks/>
              </p:cNvGrpSpPr>
              <p:nvPr/>
            </p:nvGrpSpPr>
            <p:grpSpPr>
              <a:xfrm rot="10800000">
                <a:off x="2779726" y="1476164"/>
                <a:ext cx="304399" cy="612068"/>
                <a:chOff x="2779737" y="1476164"/>
                <a:chExt cx="288032" cy="576064"/>
              </a:xfrm>
            </p:grpSpPr>
            <p:sp>
              <p:nvSpPr>
                <p:cNvPr id="177" name="Rettangolo 176">
                  <a:extLst>
                    <a:ext uri="{FF2B5EF4-FFF2-40B4-BE49-F238E27FC236}">
                      <a16:creationId xmlns:a16="http://schemas.microsoft.com/office/drawing/2014/main" id="{D983AD1B-80B5-1CA8-CA61-7FC18086C82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851745" y="1476164"/>
                  <a:ext cx="216024" cy="576064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Ovale 177">
                  <a:extLst>
                    <a:ext uri="{FF2B5EF4-FFF2-40B4-BE49-F238E27FC236}">
                      <a16:creationId xmlns:a16="http://schemas.microsoft.com/office/drawing/2014/main" id="{FA135658-5337-44C8-EF57-F2DA903E61F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779737" y="1476164"/>
                  <a:ext cx="144016" cy="57606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8A10D209-3B68-F8B0-12A6-86F1F93328D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88232" y="1588939"/>
                <a:ext cx="216024" cy="378039"/>
                <a:chOff x="2088232" y="1588939"/>
                <a:chExt cx="216024" cy="378039"/>
              </a:xfrm>
            </p:grpSpPr>
            <p:sp>
              <p:nvSpPr>
                <p:cNvPr id="172" name="Figura a mano libera 177">
                  <a:extLst>
                    <a:ext uri="{FF2B5EF4-FFF2-40B4-BE49-F238E27FC236}">
                      <a16:creationId xmlns:a16="http://schemas.microsoft.com/office/drawing/2014/main" id="{4F5C7AB4-A5EE-E48A-02E0-3608AC5185F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088232" y="1590283"/>
                  <a:ext cx="48246" cy="376695"/>
                </a:xfrm>
                <a:custGeom>
                  <a:avLst/>
                  <a:gdLst>
                    <a:gd name="connsiteX0" fmla="*/ 0 w 96982"/>
                    <a:gd name="connsiteY0" fmla="*/ 0 h 1025236"/>
                    <a:gd name="connsiteX1" fmla="*/ 96982 w 96982"/>
                    <a:gd name="connsiteY1" fmla="*/ 512618 h 1025236"/>
                    <a:gd name="connsiteX2" fmla="*/ 0 w 96982"/>
                    <a:gd name="connsiteY2" fmla="*/ 1025236 h 102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982" h="1025236">
                      <a:moveTo>
                        <a:pt x="0" y="0"/>
                      </a:moveTo>
                      <a:cubicBezTo>
                        <a:pt x="48491" y="170872"/>
                        <a:pt x="96982" y="341745"/>
                        <a:pt x="96982" y="512618"/>
                      </a:cubicBezTo>
                      <a:cubicBezTo>
                        <a:pt x="96982" y="683491"/>
                        <a:pt x="48491" y="854363"/>
                        <a:pt x="0" y="1025236"/>
                      </a:cubicBezTo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Figura a mano libera 178">
                  <a:extLst>
                    <a:ext uri="{FF2B5EF4-FFF2-40B4-BE49-F238E27FC236}">
                      <a16:creationId xmlns:a16="http://schemas.microsoft.com/office/drawing/2014/main" id="{8F44A14A-E788-226B-B129-CEBFCA4FF45A}"/>
                    </a:ext>
                  </a:extLst>
                </p:cNvPr>
                <p:cNvSpPr>
                  <a:spLocks/>
                </p:cNvSpPr>
                <p:nvPr/>
              </p:nvSpPr>
              <p:spPr>
                <a:xfrm flipH="1">
                  <a:off x="2195698" y="1588939"/>
                  <a:ext cx="35822" cy="376695"/>
                </a:xfrm>
                <a:custGeom>
                  <a:avLst/>
                  <a:gdLst>
                    <a:gd name="connsiteX0" fmla="*/ 0 w 96982"/>
                    <a:gd name="connsiteY0" fmla="*/ 0 h 1025236"/>
                    <a:gd name="connsiteX1" fmla="*/ 96982 w 96982"/>
                    <a:gd name="connsiteY1" fmla="*/ 512618 h 1025236"/>
                    <a:gd name="connsiteX2" fmla="*/ 0 w 96982"/>
                    <a:gd name="connsiteY2" fmla="*/ 1025236 h 102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982" h="1025236">
                      <a:moveTo>
                        <a:pt x="0" y="0"/>
                      </a:moveTo>
                      <a:cubicBezTo>
                        <a:pt x="48491" y="170872"/>
                        <a:pt x="96982" y="341745"/>
                        <a:pt x="96982" y="512618"/>
                      </a:cubicBezTo>
                      <a:cubicBezTo>
                        <a:pt x="96982" y="683491"/>
                        <a:pt x="48491" y="854363"/>
                        <a:pt x="0" y="1025236"/>
                      </a:cubicBezTo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4" name="Connettore 1 386">
                  <a:extLst>
                    <a:ext uri="{FF2B5EF4-FFF2-40B4-BE49-F238E27FC236}">
                      <a16:creationId xmlns:a16="http://schemas.microsoft.com/office/drawing/2014/main" id="{58A7E885-012D-3726-1D43-50408059ED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88232" y="1599809"/>
                  <a:ext cx="216024" cy="0"/>
                </a:xfrm>
                <a:prstGeom prst="lin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5" name="Connettore 1 387">
                  <a:extLst>
                    <a:ext uri="{FF2B5EF4-FFF2-40B4-BE49-F238E27FC236}">
                      <a16:creationId xmlns:a16="http://schemas.microsoft.com/office/drawing/2014/main" id="{C687247B-5C2A-2264-EBEA-3F4E5649DD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88232" y="1955437"/>
                  <a:ext cx="216024" cy="672"/>
                </a:xfrm>
                <a:prstGeom prst="lin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6" name="Connettore 1 388">
                  <a:extLst>
                    <a:ext uri="{FF2B5EF4-FFF2-40B4-BE49-F238E27FC236}">
                      <a16:creationId xmlns:a16="http://schemas.microsoft.com/office/drawing/2014/main" id="{6F4B8E64-BA8D-220D-669B-39BD0B7F3E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9493" y="1595046"/>
                  <a:ext cx="0" cy="367169"/>
                </a:xfrm>
                <a:prstGeom prst="lin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BAD6F08-ED5A-87A3-6A82-4914DF137F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90978" y="1065606"/>
                <a:ext cx="1440160" cy="144016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625CCD6E-ECD5-B800-69B8-987FF4C557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77974" y="1238088"/>
                <a:ext cx="1080120" cy="108012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AE15752E-B138-C55F-CA04-BC406674198A}"/>
                  </a:ext>
                </a:extLst>
              </p:cNvPr>
              <p:cNvSpPr>
                <a:spLocks/>
              </p:cNvSpPr>
              <p:nvPr/>
            </p:nvSpPr>
            <p:spPr>
              <a:xfrm rot="18862786">
                <a:off x="5321616" y="743206"/>
                <a:ext cx="648072" cy="57606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ttangolo arrotondato 11">
                <a:extLst>
                  <a:ext uri="{FF2B5EF4-FFF2-40B4-BE49-F238E27FC236}">
                    <a16:creationId xmlns:a16="http://schemas.microsoft.com/office/drawing/2014/main" id="{571A72E8-E72B-D3D6-0D1E-D915BEAA0F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59604" y="1476165"/>
                <a:ext cx="100212" cy="612068"/>
              </a:xfrm>
              <a:prstGeom prst="round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Gruppo 14">
                <a:extLst>
                  <a:ext uri="{FF2B5EF4-FFF2-40B4-BE49-F238E27FC236}">
                    <a16:creationId xmlns:a16="http://schemas.microsoft.com/office/drawing/2014/main" id="{5952B9F4-FD12-35F5-CE0B-3E41889270E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646897" y="363036"/>
                <a:ext cx="541167" cy="582592"/>
                <a:chOff x="4646897" y="363036"/>
                <a:chExt cx="541167" cy="582592"/>
              </a:xfrm>
            </p:grpSpPr>
            <p:sp>
              <p:nvSpPr>
                <p:cNvPr id="152" name="Rettangolo arrotondato 157">
                  <a:extLst>
                    <a:ext uri="{FF2B5EF4-FFF2-40B4-BE49-F238E27FC236}">
                      <a16:creationId xmlns:a16="http://schemas.microsoft.com/office/drawing/2014/main" id="{4D38CB4D-7DF4-5B5C-216B-B8C63ECF3E3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4881355" y="754545"/>
                  <a:ext cx="72008" cy="310158"/>
                </a:xfrm>
                <a:prstGeom prst="round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3" name="Connettore 1 395">
                  <a:extLst>
                    <a:ext uri="{FF2B5EF4-FFF2-40B4-BE49-F238E27FC236}">
                      <a16:creationId xmlns:a16="http://schemas.microsoft.com/office/drawing/2014/main" id="{C77EB901-3552-F874-523B-2CE01CBB3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24536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4" name="Connettore 1 396">
                  <a:extLst>
                    <a:ext uri="{FF2B5EF4-FFF2-40B4-BE49-F238E27FC236}">
                      <a16:creationId xmlns:a16="http://schemas.microsoft.com/office/drawing/2014/main" id="{A1DCAA92-2FBA-FA50-14E7-E27E11E47F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60829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5" name="Connettore 1 397">
                  <a:extLst>
                    <a:ext uri="{FF2B5EF4-FFF2-40B4-BE49-F238E27FC236}">
                      <a16:creationId xmlns:a16="http://schemas.microsoft.com/office/drawing/2014/main" id="{0B212B96-0288-C29F-D5DE-FA25B59856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3125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6" name="Connettore 1 398">
                  <a:extLst>
                    <a:ext uri="{FF2B5EF4-FFF2-40B4-BE49-F238E27FC236}">
                      <a16:creationId xmlns:a16="http://schemas.microsoft.com/office/drawing/2014/main" id="{B6AE57B6-DC6A-7457-7CED-83C94EB49E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39418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7" name="Connettore 1 399">
                  <a:extLst>
                    <a:ext uri="{FF2B5EF4-FFF2-40B4-BE49-F238E27FC236}">
                      <a16:creationId xmlns:a16="http://schemas.microsoft.com/office/drawing/2014/main" id="{63FE8A1F-B93A-EB95-43CF-B5A828864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79333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8" name="Connettore 1 400">
                  <a:extLst>
                    <a:ext uri="{FF2B5EF4-FFF2-40B4-BE49-F238E27FC236}">
                      <a16:creationId xmlns:a16="http://schemas.microsoft.com/office/drawing/2014/main" id="{38201D31-BEC7-61CD-EE93-158FCE34B1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15626" y="720080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59" name="Rettangolo 158">
                  <a:extLst>
                    <a:ext uri="{FF2B5EF4-FFF2-40B4-BE49-F238E27FC236}">
                      <a16:creationId xmlns:a16="http://schemas.microsoft.com/office/drawing/2014/main" id="{1FA4C73B-0033-10DA-B02A-0AA35AD4AD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74773" y="363036"/>
                  <a:ext cx="86522" cy="144016"/>
                </a:xfrm>
                <a:prstGeom prst="rect">
                  <a:avLst/>
                </a:prstGeom>
                <a:solidFill>
                  <a:srgbClr val="FFCC00"/>
                </a:solidFill>
                <a:ln w="2540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0" name="Connettore 1 402">
                  <a:extLst>
                    <a:ext uri="{FF2B5EF4-FFF2-40B4-BE49-F238E27FC236}">
                      <a16:creationId xmlns:a16="http://schemas.microsoft.com/office/drawing/2014/main" id="{EBB4F837-3D18-4F91-83EE-EAF98FA6E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8327" y="705216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1" name="Connettore 1 403">
                  <a:extLst>
                    <a:ext uri="{FF2B5EF4-FFF2-40B4-BE49-F238E27FC236}">
                      <a16:creationId xmlns:a16="http://schemas.microsoft.com/office/drawing/2014/main" id="{D2C2DB73-0720-DD08-03FD-6DECF92B84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7869" y="705216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2" name="Connettore 1 404">
                  <a:extLst>
                    <a:ext uri="{FF2B5EF4-FFF2-40B4-BE49-F238E27FC236}">
                      <a16:creationId xmlns:a16="http://schemas.microsoft.com/office/drawing/2014/main" id="{562AC3C8-5F26-673C-0241-A9DD7FD410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4540" y="705794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3" name="Connettore 1 405">
                  <a:extLst>
                    <a:ext uri="{FF2B5EF4-FFF2-40B4-BE49-F238E27FC236}">
                      <a16:creationId xmlns:a16="http://schemas.microsoft.com/office/drawing/2014/main" id="{8497B148-993D-68BC-EE37-63AB6AF8D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4082" y="705794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4" name="Connettore 1 406">
                  <a:extLst>
                    <a:ext uri="{FF2B5EF4-FFF2-40B4-BE49-F238E27FC236}">
                      <a16:creationId xmlns:a16="http://schemas.microsoft.com/office/drawing/2014/main" id="{032E55CE-90E5-476D-2541-3916743BD5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78327" y="537390"/>
                  <a:ext cx="0" cy="2041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5" name="Connettore 1 407">
                  <a:extLst>
                    <a:ext uri="{FF2B5EF4-FFF2-40B4-BE49-F238E27FC236}">
                      <a16:creationId xmlns:a16="http://schemas.microsoft.com/office/drawing/2014/main" id="{4C6498B4-B068-FDF1-5F13-E0444C791D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2093" y="534948"/>
                  <a:ext cx="0" cy="2041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6" name="Connettore 1 408">
                  <a:extLst>
                    <a:ext uri="{FF2B5EF4-FFF2-40B4-BE49-F238E27FC236}">
                      <a16:creationId xmlns:a16="http://schemas.microsoft.com/office/drawing/2014/main" id="{785927FD-3214-35BF-0B44-990A54E0B7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6897" y="537390"/>
                  <a:ext cx="54006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7" name="Connettore 1 409">
                  <a:extLst>
                    <a:ext uri="{FF2B5EF4-FFF2-40B4-BE49-F238E27FC236}">
                      <a16:creationId xmlns:a16="http://schemas.microsoft.com/office/drawing/2014/main" id="{F22F320F-B964-FEB7-CF88-F0B33C98E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004" y="741570"/>
                  <a:ext cx="54006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8" name="Connettore 1 410">
                  <a:extLst>
                    <a:ext uri="{FF2B5EF4-FFF2-40B4-BE49-F238E27FC236}">
                      <a16:creationId xmlns:a16="http://schemas.microsoft.com/office/drawing/2014/main" id="{9365CBAF-4447-60F9-97EB-F3C7135EED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85470" y="499909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69" name="Connettore 1 411">
                  <a:extLst>
                    <a:ext uri="{FF2B5EF4-FFF2-40B4-BE49-F238E27FC236}">
                      <a16:creationId xmlns:a16="http://schemas.microsoft.com/office/drawing/2014/main" id="{12641EBB-D422-6CFC-042E-42A10C6C7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5012" y="499909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0" name="Connettore 1 412">
                  <a:extLst>
                    <a:ext uri="{FF2B5EF4-FFF2-40B4-BE49-F238E27FC236}">
                      <a16:creationId xmlns:a16="http://schemas.microsoft.com/office/drawing/2014/main" id="{09726721-D613-0E5D-FA19-71362341C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458" y="499909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71" name="Connettore 1 413">
                  <a:extLst>
                    <a:ext uri="{FF2B5EF4-FFF2-40B4-BE49-F238E27FC236}">
                      <a16:creationId xmlns:a16="http://schemas.microsoft.com/office/drawing/2014/main" id="{4A21BF0C-7F74-A858-5071-108F30815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01000" y="499909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95D5AB49-4153-2204-9925-6E681E323EB0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4593998" y="453538"/>
                <a:ext cx="648072" cy="576064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E1A40467-60F4-7743-999F-29F5DF0D2678}"/>
                  </a:ext>
                </a:extLst>
              </p:cNvPr>
              <p:cNvGrpSpPr>
                <a:grpSpLocks/>
              </p:cNvGrpSpPr>
              <p:nvPr/>
            </p:nvGrpSpPr>
            <p:grpSpPr>
              <a:xfrm rot="2633565">
                <a:off x="5439124" y="677361"/>
                <a:ext cx="541167" cy="582592"/>
                <a:chOff x="5439126" y="677361"/>
                <a:chExt cx="541167" cy="582592"/>
              </a:xfrm>
            </p:grpSpPr>
            <p:sp>
              <p:nvSpPr>
                <p:cNvPr id="132" name="Rettangolo arrotondato 137">
                  <a:extLst>
                    <a:ext uri="{FF2B5EF4-FFF2-40B4-BE49-F238E27FC236}">
                      <a16:creationId xmlns:a16="http://schemas.microsoft.com/office/drawing/2014/main" id="{87D35635-F5E9-FB33-6E6B-ED643149A6B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5673584" y="1068870"/>
                  <a:ext cx="72008" cy="310158"/>
                </a:xfrm>
                <a:prstGeom prst="round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3" name="Connettore 1 417">
                  <a:extLst>
                    <a:ext uri="{FF2B5EF4-FFF2-40B4-BE49-F238E27FC236}">
                      <a16:creationId xmlns:a16="http://schemas.microsoft.com/office/drawing/2014/main" id="{78B2599C-A388-149B-CC6A-79070573F9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16765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4" name="Connettore 1 418">
                  <a:extLst>
                    <a:ext uri="{FF2B5EF4-FFF2-40B4-BE49-F238E27FC236}">
                      <a16:creationId xmlns:a16="http://schemas.microsoft.com/office/drawing/2014/main" id="{45FAE8C9-3390-5FBE-7675-9D2357E5C6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53058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5" name="Connettore 1 419">
                  <a:extLst>
                    <a:ext uri="{FF2B5EF4-FFF2-40B4-BE49-F238E27FC236}">
                      <a16:creationId xmlns:a16="http://schemas.microsoft.com/office/drawing/2014/main" id="{2E387596-26A1-E695-A3DD-4314CF071E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95354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6" name="Connettore 1 420">
                  <a:extLst>
                    <a:ext uri="{FF2B5EF4-FFF2-40B4-BE49-F238E27FC236}">
                      <a16:creationId xmlns:a16="http://schemas.microsoft.com/office/drawing/2014/main" id="{AC176994-F399-69C8-00ED-874BBFAB09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31647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7" name="Connettore 1 421">
                  <a:extLst>
                    <a:ext uri="{FF2B5EF4-FFF2-40B4-BE49-F238E27FC236}">
                      <a16:creationId xmlns:a16="http://schemas.microsoft.com/office/drawing/2014/main" id="{CA60C383-584C-BF52-E183-3019C565C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1562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8" name="Connettore 1 422">
                  <a:extLst>
                    <a:ext uri="{FF2B5EF4-FFF2-40B4-BE49-F238E27FC236}">
                      <a16:creationId xmlns:a16="http://schemas.microsoft.com/office/drawing/2014/main" id="{FDBC22DF-7AA7-B082-9F38-2F57FBED11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07855" y="1034405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139" name="Rettangolo 138">
                  <a:extLst>
                    <a:ext uri="{FF2B5EF4-FFF2-40B4-BE49-F238E27FC236}">
                      <a16:creationId xmlns:a16="http://schemas.microsoft.com/office/drawing/2014/main" id="{FB3AC285-4836-FDA5-1832-FF89C6A1295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667002" y="677361"/>
                  <a:ext cx="86522" cy="144016"/>
                </a:xfrm>
                <a:prstGeom prst="rect">
                  <a:avLst/>
                </a:prstGeom>
                <a:solidFill>
                  <a:srgbClr val="FFCC00"/>
                </a:solidFill>
                <a:ln w="2540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0" name="Connettore 1 424">
                  <a:extLst>
                    <a:ext uri="{FF2B5EF4-FFF2-40B4-BE49-F238E27FC236}">
                      <a16:creationId xmlns:a16="http://schemas.microsoft.com/office/drawing/2014/main" id="{B942D388-E318-865F-2AD3-BB3F6C736C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0556" y="1019541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1" name="Connettore 1 425">
                  <a:extLst>
                    <a:ext uri="{FF2B5EF4-FFF2-40B4-BE49-F238E27FC236}">
                      <a16:creationId xmlns:a16="http://schemas.microsoft.com/office/drawing/2014/main" id="{B86BAFF6-26CF-4974-9DEB-E44713BE6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80098" y="1019541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2" name="Connettore 1 426">
                  <a:extLst>
                    <a:ext uri="{FF2B5EF4-FFF2-40B4-BE49-F238E27FC236}">
                      <a16:creationId xmlns:a16="http://schemas.microsoft.com/office/drawing/2014/main" id="{BB8950BE-1F18-791C-98F1-1D8D193D1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6769" y="1020119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3" name="Connettore 1 427">
                  <a:extLst>
                    <a:ext uri="{FF2B5EF4-FFF2-40B4-BE49-F238E27FC236}">
                      <a16:creationId xmlns:a16="http://schemas.microsoft.com/office/drawing/2014/main" id="{D0B949B0-8580-E209-3335-E2C1A18CC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06311" y="1020119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4" name="Connettore 1 428">
                  <a:extLst>
                    <a:ext uri="{FF2B5EF4-FFF2-40B4-BE49-F238E27FC236}">
                      <a16:creationId xmlns:a16="http://schemas.microsoft.com/office/drawing/2014/main" id="{CA264897-2EDD-39A2-91C5-99FF5B58A3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70556" y="851715"/>
                  <a:ext cx="0" cy="2041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5" name="Connettore 1 429">
                  <a:extLst>
                    <a:ext uri="{FF2B5EF4-FFF2-40B4-BE49-F238E27FC236}">
                      <a16:creationId xmlns:a16="http://schemas.microsoft.com/office/drawing/2014/main" id="{82CFFCAC-F976-670B-4DA1-75BD42F98D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64322" y="849273"/>
                  <a:ext cx="0" cy="20418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46" name="Connettore 1 430">
                  <a:extLst>
                    <a:ext uri="{FF2B5EF4-FFF2-40B4-BE49-F238E27FC236}">
                      <a16:creationId xmlns:a16="http://schemas.microsoft.com/office/drawing/2014/main" id="{2B0F9B75-15CB-08D5-ACA7-509BD07723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39126" y="851715"/>
                  <a:ext cx="54006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7" name="Connettore 1 431">
                  <a:extLst>
                    <a:ext uri="{FF2B5EF4-FFF2-40B4-BE49-F238E27FC236}">
                      <a16:creationId xmlns:a16="http://schemas.microsoft.com/office/drawing/2014/main" id="{CC48CD2E-51B5-FF05-56F2-B3964B9F3F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0233" y="1055895"/>
                  <a:ext cx="54006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8" name="Connettore 1 432">
                  <a:extLst>
                    <a:ext uri="{FF2B5EF4-FFF2-40B4-BE49-F238E27FC236}">
                      <a16:creationId xmlns:a16="http://schemas.microsoft.com/office/drawing/2014/main" id="{55700D47-A7D2-6BC1-3346-FF15E0D904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7699" y="814234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9" name="Connettore 1 433">
                  <a:extLst>
                    <a:ext uri="{FF2B5EF4-FFF2-40B4-BE49-F238E27FC236}">
                      <a16:creationId xmlns:a16="http://schemas.microsoft.com/office/drawing/2014/main" id="{1AA221E1-1BA8-8B5E-99FE-D65269C14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87241" y="814234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0" name="Connettore 1 434">
                  <a:extLst>
                    <a:ext uri="{FF2B5EF4-FFF2-40B4-BE49-F238E27FC236}">
                      <a16:creationId xmlns:a16="http://schemas.microsoft.com/office/drawing/2014/main" id="{93171C06-0157-7B6A-C589-DD2BAA0B7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83687" y="814234"/>
                  <a:ext cx="76810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1" name="Connettore 1 435">
                  <a:extLst>
                    <a:ext uri="{FF2B5EF4-FFF2-40B4-BE49-F238E27FC236}">
                      <a16:creationId xmlns:a16="http://schemas.microsoft.com/office/drawing/2014/main" id="{A87436C3-1ACE-4BB0-15A0-9670E870AC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3229" y="814234"/>
                  <a:ext cx="44046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CCB7C844-2E01-8605-FD43-B659FEB730C0}"/>
                  </a:ext>
                </a:extLst>
              </p:cNvPr>
              <p:cNvGrpSpPr>
                <a:grpSpLocks/>
              </p:cNvGrpSpPr>
              <p:nvPr/>
            </p:nvGrpSpPr>
            <p:grpSpPr>
              <a:xfrm rot="5400000">
                <a:off x="5984949" y="1643769"/>
                <a:ext cx="256329" cy="272914"/>
                <a:chOff x="5984956" y="1643769"/>
                <a:chExt cx="310158" cy="225548"/>
              </a:xfrm>
            </p:grpSpPr>
            <p:sp>
              <p:nvSpPr>
                <p:cNvPr id="125" name="Rettangolo arrotondato 130">
                  <a:extLst>
                    <a:ext uri="{FF2B5EF4-FFF2-40B4-BE49-F238E27FC236}">
                      <a16:creationId xmlns:a16="http://schemas.microsoft.com/office/drawing/2014/main" id="{2036FABB-738E-789A-0568-628BAC9B273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6104031" y="1678234"/>
                  <a:ext cx="72008" cy="310158"/>
                </a:xfrm>
                <a:prstGeom prst="round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750"/>
                    </a:spcAft>
                  </a:pPr>
                  <a:r>
                    <a:rPr lang="it-IT" sz="825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it-IT" sz="825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6" name="Connettore 1 438">
                  <a:extLst>
                    <a:ext uri="{FF2B5EF4-FFF2-40B4-BE49-F238E27FC236}">
                      <a16:creationId xmlns:a16="http://schemas.microsoft.com/office/drawing/2014/main" id="{6FA88709-3E31-6E60-E264-4FAC621D6B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47212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7" name="Connettore 1 439">
                  <a:extLst>
                    <a:ext uri="{FF2B5EF4-FFF2-40B4-BE49-F238E27FC236}">
                      <a16:creationId xmlns:a16="http://schemas.microsoft.com/office/drawing/2014/main" id="{91B32562-47BF-6EF5-1061-F4440E7E7D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83505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8" name="Connettore 1 440">
                  <a:extLst>
                    <a:ext uri="{FF2B5EF4-FFF2-40B4-BE49-F238E27FC236}">
                      <a16:creationId xmlns:a16="http://schemas.microsoft.com/office/drawing/2014/main" id="{4A1BADED-7A7B-0E1A-464A-B9887D7DDC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25801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9" name="Connettore 1 441">
                  <a:extLst>
                    <a:ext uri="{FF2B5EF4-FFF2-40B4-BE49-F238E27FC236}">
                      <a16:creationId xmlns:a16="http://schemas.microsoft.com/office/drawing/2014/main" id="{BCE48B92-ABD6-72BD-1ACB-55C201C936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62094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0" name="Connettore 1 442">
                  <a:extLst>
                    <a:ext uri="{FF2B5EF4-FFF2-40B4-BE49-F238E27FC236}">
                      <a16:creationId xmlns:a16="http://schemas.microsoft.com/office/drawing/2014/main" id="{769C5995-196D-26A2-F92A-08ED513357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02009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1" name="Connettore 1 443">
                  <a:extLst>
                    <a:ext uri="{FF2B5EF4-FFF2-40B4-BE49-F238E27FC236}">
                      <a16:creationId xmlns:a16="http://schemas.microsoft.com/office/drawing/2014/main" id="{7F338EC0-A238-42C8-0FC4-2C31E84FA4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38302" y="1643769"/>
                  <a:ext cx="0" cy="15354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591E7828-243C-9BFF-C523-7132EDDC2F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4983" y="1368152"/>
                <a:ext cx="1359833" cy="864096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42C24FDF-3575-CD73-42A5-A9AE569C776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227365" y="1522812"/>
                <a:ext cx="921042" cy="38691"/>
                <a:chOff x="6227365" y="1522812"/>
                <a:chExt cx="921042" cy="38691"/>
              </a:xfrm>
            </p:grpSpPr>
            <p:cxnSp>
              <p:nvCxnSpPr>
                <p:cNvPr id="113" name="Connettore 1 446">
                  <a:extLst>
                    <a:ext uri="{FF2B5EF4-FFF2-40B4-BE49-F238E27FC236}">
                      <a16:creationId xmlns:a16="http://schemas.microsoft.com/office/drawing/2014/main" id="{EBCE3B76-2790-3C4A-B3BC-A25EB2E9F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7365" y="1561503"/>
                  <a:ext cx="921042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4" name="Connettore 1 447">
                  <a:extLst>
                    <a:ext uri="{FF2B5EF4-FFF2-40B4-BE49-F238E27FC236}">
                      <a16:creationId xmlns:a16="http://schemas.microsoft.com/office/drawing/2014/main" id="{D8373F13-8996-7DC1-D2DD-A9E78A34C6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9244" y="15240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5" name="Connettore 1 448">
                  <a:extLst>
                    <a:ext uri="{FF2B5EF4-FFF2-40B4-BE49-F238E27FC236}">
                      <a16:creationId xmlns:a16="http://schemas.microsoft.com/office/drawing/2014/main" id="{C3BE8B76-822D-EC49-8553-EA2D1E47D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9774" y="15240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6" name="Connettore 1 449">
                  <a:extLst>
                    <a:ext uri="{FF2B5EF4-FFF2-40B4-BE49-F238E27FC236}">
                      <a16:creationId xmlns:a16="http://schemas.microsoft.com/office/drawing/2014/main" id="{51D3CA5D-0104-BDDC-817B-579AD9BE6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4890" y="15240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7" name="Connettore 1 450">
                  <a:extLst>
                    <a:ext uri="{FF2B5EF4-FFF2-40B4-BE49-F238E27FC236}">
                      <a16:creationId xmlns:a16="http://schemas.microsoft.com/office/drawing/2014/main" id="{2E9E3FBE-206E-1EEB-1DE1-F09A4F8C1B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5420" y="15240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8" name="Connettore 1 451">
                  <a:extLst>
                    <a:ext uri="{FF2B5EF4-FFF2-40B4-BE49-F238E27FC236}">
                      <a16:creationId xmlns:a16="http://schemas.microsoft.com/office/drawing/2014/main" id="{5A8C2358-29D6-1CEE-CC2B-AC0BC2C04B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3698" y="152281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9" name="Connettore 1 452">
                  <a:extLst>
                    <a:ext uri="{FF2B5EF4-FFF2-40B4-BE49-F238E27FC236}">
                      <a16:creationId xmlns:a16="http://schemas.microsoft.com/office/drawing/2014/main" id="{B5456F8C-0F09-FB01-773E-F4339B4C58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21376" y="1522812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0" name="Connettore 1 453">
                  <a:extLst>
                    <a:ext uri="{FF2B5EF4-FFF2-40B4-BE49-F238E27FC236}">
                      <a16:creationId xmlns:a16="http://schemas.microsoft.com/office/drawing/2014/main" id="{6281C865-1BAB-2C1B-1B86-723EF9B61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7658" y="15240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1" name="Connettore 1 454">
                  <a:extLst>
                    <a:ext uri="{FF2B5EF4-FFF2-40B4-BE49-F238E27FC236}">
                      <a16:creationId xmlns:a16="http://schemas.microsoft.com/office/drawing/2014/main" id="{96B0FD9F-5434-ED38-D849-41684200D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8189" y="15240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2" name="Connettore 1 455">
                  <a:extLst>
                    <a:ext uri="{FF2B5EF4-FFF2-40B4-BE49-F238E27FC236}">
                      <a16:creationId xmlns:a16="http://schemas.microsoft.com/office/drawing/2014/main" id="{0576D054-0DEF-7CD5-E99D-2861AFF554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6467" y="152281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3" name="Connettore 1 456">
                  <a:extLst>
                    <a:ext uri="{FF2B5EF4-FFF2-40B4-BE49-F238E27FC236}">
                      <a16:creationId xmlns:a16="http://schemas.microsoft.com/office/drawing/2014/main" id="{FDB2BC97-0008-78FB-5F7D-0A0B8EFB07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207" y="1527869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4" name="Connettore 1 457">
                  <a:extLst>
                    <a:ext uri="{FF2B5EF4-FFF2-40B4-BE49-F238E27FC236}">
                      <a16:creationId xmlns:a16="http://schemas.microsoft.com/office/drawing/2014/main" id="{2B142FFC-B1E7-37FA-B39D-780ACFC232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163" y="1526659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975107B7-108A-B63B-2F03-DFB89B97E24A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227365" y="1675212"/>
                <a:ext cx="921042" cy="38691"/>
                <a:chOff x="6227365" y="1675212"/>
                <a:chExt cx="921042" cy="38691"/>
              </a:xfrm>
            </p:grpSpPr>
            <p:cxnSp>
              <p:nvCxnSpPr>
                <p:cNvPr id="101" name="Connettore 1 459">
                  <a:extLst>
                    <a:ext uri="{FF2B5EF4-FFF2-40B4-BE49-F238E27FC236}">
                      <a16:creationId xmlns:a16="http://schemas.microsoft.com/office/drawing/2014/main" id="{D49E6B19-354D-8A7D-E392-7480ADA997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7365" y="1713903"/>
                  <a:ext cx="921042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2" name="Connettore 1 460">
                  <a:extLst>
                    <a:ext uri="{FF2B5EF4-FFF2-40B4-BE49-F238E27FC236}">
                      <a16:creationId xmlns:a16="http://schemas.microsoft.com/office/drawing/2014/main" id="{1AA57D56-4DB6-E1EF-A0ED-FCFAD48932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9244" y="16764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3" name="Connettore 1 461">
                  <a:extLst>
                    <a:ext uri="{FF2B5EF4-FFF2-40B4-BE49-F238E27FC236}">
                      <a16:creationId xmlns:a16="http://schemas.microsoft.com/office/drawing/2014/main" id="{99D96C59-C870-39B8-B53E-586BAA74B0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9774" y="16764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4" name="Connettore 1 462">
                  <a:extLst>
                    <a:ext uri="{FF2B5EF4-FFF2-40B4-BE49-F238E27FC236}">
                      <a16:creationId xmlns:a16="http://schemas.microsoft.com/office/drawing/2014/main" id="{B0293874-15C8-64D6-46BC-71035E4A78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4890" y="16764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5" name="Connettore 1 463">
                  <a:extLst>
                    <a:ext uri="{FF2B5EF4-FFF2-40B4-BE49-F238E27FC236}">
                      <a16:creationId xmlns:a16="http://schemas.microsoft.com/office/drawing/2014/main" id="{E95A1819-545D-B224-85E0-287088F5B9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5420" y="16764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6" name="Connettore 1 464">
                  <a:extLst>
                    <a:ext uri="{FF2B5EF4-FFF2-40B4-BE49-F238E27FC236}">
                      <a16:creationId xmlns:a16="http://schemas.microsoft.com/office/drawing/2014/main" id="{35403FE3-CEEF-313D-A5D9-80D8C8AC0E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3698" y="167521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7" name="Connettore 1 465">
                  <a:extLst>
                    <a:ext uri="{FF2B5EF4-FFF2-40B4-BE49-F238E27FC236}">
                      <a16:creationId xmlns:a16="http://schemas.microsoft.com/office/drawing/2014/main" id="{B495DCCB-77C8-D8DB-C1D0-68E92E4ECC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21376" y="1675212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8" name="Connettore 1 466">
                  <a:extLst>
                    <a:ext uri="{FF2B5EF4-FFF2-40B4-BE49-F238E27FC236}">
                      <a16:creationId xmlns:a16="http://schemas.microsoft.com/office/drawing/2014/main" id="{55C9D885-1F65-B9F7-C9BF-DA7C31E5F2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7658" y="1676422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9" name="Connettore 1 467">
                  <a:extLst>
                    <a:ext uri="{FF2B5EF4-FFF2-40B4-BE49-F238E27FC236}">
                      <a16:creationId xmlns:a16="http://schemas.microsoft.com/office/drawing/2014/main" id="{E4D7D00F-D068-8585-1AEC-CA0540E90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8189" y="167642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0" name="Connettore 1 468">
                  <a:extLst>
                    <a:ext uri="{FF2B5EF4-FFF2-40B4-BE49-F238E27FC236}">
                      <a16:creationId xmlns:a16="http://schemas.microsoft.com/office/drawing/2014/main" id="{08A9F26F-3AC7-5922-EE25-F52D43D08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6467" y="1675212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1" name="Connettore 1 469">
                  <a:extLst>
                    <a:ext uri="{FF2B5EF4-FFF2-40B4-BE49-F238E27FC236}">
                      <a16:creationId xmlns:a16="http://schemas.microsoft.com/office/drawing/2014/main" id="{152D0390-196B-6D78-A379-3C1B859030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207" y="1680269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2" name="Connettore 1 470">
                  <a:extLst>
                    <a:ext uri="{FF2B5EF4-FFF2-40B4-BE49-F238E27FC236}">
                      <a16:creationId xmlns:a16="http://schemas.microsoft.com/office/drawing/2014/main" id="{FDE85FF5-1D6B-F810-7F30-7D9D75D1E3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163" y="1679059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id="{B008817E-7783-020D-5804-C40957A96DB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227365" y="1863800"/>
                <a:ext cx="921042" cy="38691"/>
                <a:chOff x="6227365" y="1863800"/>
                <a:chExt cx="921042" cy="38691"/>
              </a:xfrm>
            </p:grpSpPr>
            <p:cxnSp>
              <p:nvCxnSpPr>
                <p:cNvPr id="89" name="Connettore 1 472">
                  <a:extLst>
                    <a:ext uri="{FF2B5EF4-FFF2-40B4-BE49-F238E27FC236}">
                      <a16:creationId xmlns:a16="http://schemas.microsoft.com/office/drawing/2014/main" id="{DE2CD206-27C0-3EBB-04D2-6250064592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7365" y="1902491"/>
                  <a:ext cx="921042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0" name="Connettore 1 473">
                  <a:extLst>
                    <a:ext uri="{FF2B5EF4-FFF2-40B4-BE49-F238E27FC236}">
                      <a16:creationId xmlns:a16="http://schemas.microsoft.com/office/drawing/2014/main" id="{73ADD0AA-8B1E-FE42-F877-16F26B330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9244" y="18650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1" name="Connettore 1 474">
                  <a:extLst>
                    <a:ext uri="{FF2B5EF4-FFF2-40B4-BE49-F238E27FC236}">
                      <a16:creationId xmlns:a16="http://schemas.microsoft.com/office/drawing/2014/main" id="{21231A91-B703-D5BC-A4AF-8F09F44B0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9774" y="18650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2" name="Connettore 1 475">
                  <a:extLst>
                    <a:ext uri="{FF2B5EF4-FFF2-40B4-BE49-F238E27FC236}">
                      <a16:creationId xmlns:a16="http://schemas.microsoft.com/office/drawing/2014/main" id="{976DD36E-B682-0A9D-56AB-78DC3DC0D1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4890" y="18650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3" name="Connettore 1 476">
                  <a:extLst>
                    <a:ext uri="{FF2B5EF4-FFF2-40B4-BE49-F238E27FC236}">
                      <a16:creationId xmlns:a16="http://schemas.microsoft.com/office/drawing/2014/main" id="{A58A4861-E7DB-C7FD-38AC-F6A3EE8266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5420" y="18650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4" name="Connettore 1 477">
                  <a:extLst>
                    <a:ext uri="{FF2B5EF4-FFF2-40B4-BE49-F238E27FC236}">
                      <a16:creationId xmlns:a16="http://schemas.microsoft.com/office/drawing/2014/main" id="{53204563-3D36-B828-FF57-54632B6BF7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3698" y="186380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5" name="Connettore 1 478">
                  <a:extLst>
                    <a:ext uri="{FF2B5EF4-FFF2-40B4-BE49-F238E27FC236}">
                      <a16:creationId xmlns:a16="http://schemas.microsoft.com/office/drawing/2014/main" id="{53075C4A-CB57-434E-B0EE-572156259C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21376" y="1863800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6" name="Connettore 1 479">
                  <a:extLst>
                    <a:ext uri="{FF2B5EF4-FFF2-40B4-BE49-F238E27FC236}">
                      <a16:creationId xmlns:a16="http://schemas.microsoft.com/office/drawing/2014/main" id="{855482BC-BE50-D706-7F66-3C30D6595D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7658" y="18650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7" name="Connettore 1 480">
                  <a:extLst>
                    <a:ext uri="{FF2B5EF4-FFF2-40B4-BE49-F238E27FC236}">
                      <a16:creationId xmlns:a16="http://schemas.microsoft.com/office/drawing/2014/main" id="{BECEF210-86B2-430D-48DE-F2AEB8B78F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8189" y="18650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8" name="Connettore 1 481">
                  <a:extLst>
                    <a:ext uri="{FF2B5EF4-FFF2-40B4-BE49-F238E27FC236}">
                      <a16:creationId xmlns:a16="http://schemas.microsoft.com/office/drawing/2014/main" id="{968A2EF3-0E9E-DB40-CD12-B2898CF70A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6467" y="186380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9" name="Connettore 1 482">
                  <a:extLst>
                    <a:ext uri="{FF2B5EF4-FFF2-40B4-BE49-F238E27FC236}">
                      <a16:creationId xmlns:a16="http://schemas.microsoft.com/office/drawing/2014/main" id="{F3F30D81-D55C-5A5D-6C50-530D1211E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207" y="1868857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0" name="Connettore 1 483">
                  <a:extLst>
                    <a:ext uri="{FF2B5EF4-FFF2-40B4-BE49-F238E27FC236}">
                      <a16:creationId xmlns:a16="http://schemas.microsoft.com/office/drawing/2014/main" id="{83A85EC5-EC6A-AF61-78FD-40CC3DA43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163" y="1867647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3" name="Gruppo 22">
                <a:extLst>
                  <a:ext uri="{FF2B5EF4-FFF2-40B4-BE49-F238E27FC236}">
                    <a16:creationId xmlns:a16="http://schemas.microsoft.com/office/drawing/2014/main" id="{76B72060-B26B-5C5D-CFEA-70498C88E9F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227365" y="2016200"/>
                <a:ext cx="921042" cy="38691"/>
                <a:chOff x="6227365" y="2016200"/>
                <a:chExt cx="921042" cy="38691"/>
              </a:xfrm>
            </p:grpSpPr>
            <p:cxnSp>
              <p:nvCxnSpPr>
                <p:cNvPr id="77" name="Connettore 1 485">
                  <a:extLst>
                    <a:ext uri="{FF2B5EF4-FFF2-40B4-BE49-F238E27FC236}">
                      <a16:creationId xmlns:a16="http://schemas.microsoft.com/office/drawing/2014/main" id="{191F52CF-70DF-0DE2-4C30-B29DD7233F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7365" y="2054891"/>
                  <a:ext cx="921042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9BBB59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8" name="Connettore 1 486">
                  <a:extLst>
                    <a:ext uri="{FF2B5EF4-FFF2-40B4-BE49-F238E27FC236}">
                      <a16:creationId xmlns:a16="http://schemas.microsoft.com/office/drawing/2014/main" id="{FAD342A2-FF02-4FCC-0FA1-FA2EE6EB7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9244" y="20174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9" name="Connettore 1 487">
                  <a:extLst>
                    <a:ext uri="{FF2B5EF4-FFF2-40B4-BE49-F238E27FC236}">
                      <a16:creationId xmlns:a16="http://schemas.microsoft.com/office/drawing/2014/main" id="{B97B86AB-489A-9584-995B-95212EA9DB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9774" y="20174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0" name="Connettore 1 488">
                  <a:extLst>
                    <a:ext uri="{FF2B5EF4-FFF2-40B4-BE49-F238E27FC236}">
                      <a16:creationId xmlns:a16="http://schemas.microsoft.com/office/drawing/2014/main" id="{A988237D-E75C-0FC8-F689-3C3666A2F7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4890" y="20174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1" name="Connettore 1 489">
                  <a:extLst>
                    <a:ext uri="{FF2B5EF4-FFF2-40B4-BE49-F238E27FC236}">
                      <a16:creationId xmlns:a16="http://schemas.microsoft.com/office/drawing/2014/main" id="{8B81B668-6547-FDCE-EB57-0619E0D356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5420" y="20174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2" name="Connettore 1 490">
                  <a:extLst>
                    <a:ext uri="{FF2B5EF4-FFF2-40B4-BE49-F238E27FC236}">
                      <a16:creationId xmlns:a16="http://schemas.microsoft.com/office/drawing/2014/main" id="{B275FB76-1E52-0844-BA89-0295A4D497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3698" y="201620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3" name="Connettore 1 491">
                  <a:extLst>
                    <a:ext uri="{FF2B5EF4-FFF2-40B4-BE49-F238E27FC236}">
                      <a16:creationId xmlns:a16="http://schemas.microsoft.com/office/drawing/2014/main" id="{85C4842C-D788-7D0B-BF24-D81FB6516C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21376" y="2016200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4" name="Connettore 1 492">
                  <a:extLst>
                    <a:ext uri="{FF2B5EF4-FFF2-40B4-BE49-F238E27FC236}">
                      <a16:creationId xmlns:a16="http://schemas.microsoft.com/office/drawing/2014/main" id="{F96392B7-C423-75C4-F353-0EA680F5E9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7658" y="2017410"/>
                  <a:ext cx="63479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5" name="Connettore 1 493">
                  <a:extLst>
                    <a:ext uri="{FF2B5EF4-FFF2-40B4-BE49-F238E27FC236}">
                      <a16:creationId xmlns:a16="http://schemas.microsoft.com/office/drawing/2014/main" id="{2DACFD7C-BFE9-2F18-E2D5-9E270C4231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8189" y="201741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6" name="Connettore 1 494">
                  <a:extLst>
                    <a:ext uri="{FF2B5EF4-FFF2-40B4-BE49-F238E27FC236}">
                      <a16:creationId xmlns:a16="http://schemas.microsoft.com/office/drawing/2014/main" id="{893CB242-FC07-6870-FC4A-10C807C434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6467" y="2016200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7" name="Connettore 1 495">
                  <a:extLst>
                    <a:ext uri="{FF2B5EF4-FFF2-40B4-BE49-F238E27FC236}">
                      <a16:creationId xmlns:a16="http://schemas.microsoft.com/office/drawing/2014/main" id="{81A5A3B7-DE98-A3D0-3DB5-D2079458F7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1207" y="2021257"/>
                  <a:ext cx="36402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8" name="Connettore 1 496">
                  <a:extLst>
                    <a:ext uri="{FF2B5EF4-FFF2-40B4-BE49-F238E27FC236}">
                      <a16:creationId xmlns:a16="http://schemas.microsoft.com/office/drawing/2014/main" id="{692CB39C-B8C9-1D27-D839-0ABAD14588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7163" y="2020047"/>
                  <a:ext cx="86477" cy="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4807434A-B1DD-35CF-A1FC-244AAF88BE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9732" y="1132720"/>
                <a:ext cx="238118" cy="331566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D4E911CB-A7D3-BC38-A6D3-863A49350F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9731" y="2106141"/>
                <a:ext cx="238118" cy="331566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F956494-92EC-22E3-3781-3B76C65694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08313" y="1142603"/>
                <a:ext cx="238118" cy="331566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0AFBC4A5-71A6-8BAD-0C0C-A4DAFA1564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08312" y="2116024"/>
                <a:ext cx="238118" cy="331566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1017E9AF-0E6F-1933-6887-70EEE507E0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94551" y="1418392"/>
                <a:ext cx="238118" cy="165783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3B912F54-31EB-0027-C9AE-7255603A8F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94550" y="1972690"/>
                <a:ext cx="238118" cy="165783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5E433988-C13B-495F-52BA-F891F0193F4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88231" y="1317911"/>
                <a:ext cx="720081" cy="81533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9EE7BCB1-39FD-A68D-624C-F84770E5D9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88232" y="2150715"/>
                <a:ext cx="720081" cy="81533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CasellaDiTesto 213">
                <a:extLst>
                  <a:ext uri="{FF2B5EF4-FFF2-40B4-BE49-F238E27FC236}">
                    <a16:creationId xmlns:a16="http://schemas.microsoft.com/office/drawing/2014/main" id="{8D0FBEED-8E56-8156-A0B8-49AE8EA7A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130" y="1579911"/>
                <a:ext cx="764510" cy="350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5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LASER</a:t>
                </a:r>
                <a:endParaRPr lang="it-IT" sz="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Luna 32">
                <a:extLst>
                  <a:ext uri="{FF2B5EF4-FFF2-40B4-BE49-F238E27FC236}">
                    <a16:creationId xmlns:a16="http://schemas.microsoft.com/office/drawing/2014/main" id="{4B155B8F-25F7-0CB9-67BA-FBB7F8C20A6A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4773478" y="1707217"/>
                <a:ext cx="284235" cy="864096"/>
              </a:xfrm>
              <a:prstGeom prst="moon">
                <a:avLst>
                  <a:gd name="adj" fmla="val 36444"/>
                </a:avLst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4267A60D-5F93-7E19-7F1D-4CBAD10EFB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95741" y="1595046"/>
                <a:ext cx="201510" cy="3728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76D106B7-62FD-ACFB-FDCE-0BCE47B824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24415" y="1593702"/>
                <a:ext cx="201510" cy="3728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C2C461C9-75FE-97A9-503B-AC2CD50D5FE1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817278" y="980560"/>
                <a:ext cx="201510" cy="3728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450B54AF-8798-A713-9BFC-FC1CD891FC16}"/>
                  </a:ext>
                </a:extLst>
              </p:cNvPr>
              <p:cNvSpPr>
                <a:spLocks/>
              </p:cNvSpPr>
              <p:nvPr/>
            </p:nvSpPr>
            <p:spPr>
              <a:xfrm rot="18866430">
                <a:off x="5246177" y="1151095"/>
                <a:ext cx="201510" cy="3728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it-IT" sz="825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t-IT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Connettore 1 519">
                <a:extLst>
                  <a:ext uri="{FF2B5EF4-FFF2-40B4-BE49-F238E27FC236}">
                    <a16:creationId xmlns:a16="http://schemas.microsoft.com/office/drawing/2014/main" id="{91A6BEB1-9A65-1831-E9E9-950A18D51A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8034" y="363036"/>
                <a:ext cx="1382666" cy="14226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lgDashDot"/>
              </a:ln>
              <a:effectLst/>
            </p:spPr>
          </p:cxnSp>
          <p:cxnSp>
            <p:nvCxnSpPr>
              <p:cNvPr id="39" name="Connettore 1 520">
                <a:extLst>
                  <a:ext uri="{FF2B5EF4-FFF2-40B4-BE49-F238E27FC236}">
                    <a16:creationId xmlns:a16="http://schemas.microsoft.com/office/drawing/2014/main" id="{E4458BCF-8FED-8A1A-4DC0-78C376091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8034" y="0"/>
                <a:ext cx="0" cy="21384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lgDashDot"/>
              </a:ln>
              <a:effectLst/>
            </p:spPr>
          </p:cxnSp>
          <p:cxnSp>
            <p:nvCxnSpPr>
              <p:cNvPr id="40" name="Connettore 1 521">
                <a:extLst>
                  <a:ext uri="{FF2B5EF4-FFF2-40B4-BE49-F238E27FC236}">
                    <a16:creationId xmlns:a16="http://schemas.microsoft.com/office/drawing/2014/main" id="{CA67091A-B007-06EE-95EF-8563A3B3DF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8156" y="1782198"/>
                <a:ext cx="5832644" cy="34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lgDashDot"/>
              </a:ln>
              <a:effectLst/>
            </p:spPr>
          </p:cxnSp>
          <p:grpSp>
            <p:nvGrpSpPr>
              <p:cNvPr id="41" name="Gruppo 40">
                <a:extLst>
                  <a:ext uri="{FF2B5EF4-FFF2-40B4-BE49-F238E27FC236}">
                    <a16:creationId xmlns:a16="http://schemas.microsoft.com/office/drawing/2014/main" id="{65712C30-79CB-98AA-8961-CB1289304D6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535157" y="1586012"/>
                <a:ext cx="86297" cy="158995"/>
                <a:chOff x="3535157" y="1586012"/>
                <a:chExt cx="86297" cy="158995"/>
              </a:xfrm>
            </p:grpSpPr>
            <p:cxnSp>
              <p:nvCxnSpPr>
                <p:cNvPr id="75" name="Connettore 1 523">
                  <a:extLst>
                    <a:ext uri="{FF2B5EF4-FFF2-40B4-BE49-F238E27FC236}">
                      <a16:creationId xmlns:a16="http://schemas.microsoft.com/office/drawing/2014/main" id="{99704182-4921-2252-C956-4DD6402033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35157" y="1586012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6" name="Connettore 1 524">
                  <a:extLst>
                    <a:ext uri="{FF2B5EF4-FFF2-40B4-BE49-F238E27FC236}">
                      <a16:creationId xmlns:a16="http://schemas.microsoft.com/office/drawing/2014/main" id="{9357D81F-CB05-4EA1-209F-589A5E1176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49446" y="1620730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" name="Gruppo 41">
                <a:extLst>
                  <a:ext uri="{FF2B5EF4-FFF2-40B4-BE49-F238E27FC236}">
                    <a16:creationId xmlns:a16="http://schemas.microsoft.com/office/drawing/2014/main" id="{C224514D-2296-D51C-6227-B680F4E58AD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687557" y="1738412"/>
                <a:ext cx="86297" cy="158995"/>
                <a:chOff x="3687557" y="1738412"/>
                <a:chExt cx="86297" cy="158995"/>
              </a:xfrm>
            </p:grpSpPr>
            <p:cxnSp>
              <p:nvCxnSpPr>
                <p:cNvPr id="73" name="Connettore 1 526">
                  <a:extLst>
                    <a:ext uri="{FF2B5EF4-FFF2-40B4-BE49-F238E27FC236}">
                      <a16:creationId xmlns:a16="http://schemas.microsoft.com/office/drawing/2014/main" id="{1272502D-99C6-F37C-53F1-082F135275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87557" y="1738412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4" name="Connettore 1 527">
                  <a:extLst>
                    <a:ext uri="{FF2B5EF4-FFF2-40B4-BE49-F238E27FC236}">
                      <a16:creationId xmlns:a16="http://schemas.microsoft.com/office/drawing/2014/main" id="{D4DA6390-FCC4-FADF-C247-21F8778EF5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1846" y="1773130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id="{CD9D3301-D4BF-6673-4DB3-302D6712934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691369" y="1514204"/>
                <a:ext cx="86297" cy="158995"/>
                <a:chOff x="3691369" y="1514204"/>
                <a:chExt cx="86297" cy="158995"/>
              </a:xfrm>
            </p:grpSpPr>
            <p:cxnSp>
              <p:nvCxnSpPr>
                <p:cNvPr id="71" name="Connettore 1 529">
                  <a:extLst>
                    <a:ext uri="{FF2B5EF4-FFF2-40B4-BE49-F238E27FC236}">
                      <a16:creationId xmlns:a16="http://schemas.microsoft.com/office/drawing/2014/main" id="{D89B4B2E-373B-3B1F-9B01-DB097D310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91369" y="1514204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2" name="Connettore 1 530">
                  <a:extLst>
                    <a:ext uri="{FF2B5EF4-FFF2-40B4-BE49-F238E27FC236}">
                      <a16:creationId xmlns:a16="http://schemas.microsoft.com/office/drawing/2014/main" id="{0B70745A-9016-06A1-E39C-FD6A78575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5658" y="1548922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4" name="Gruppo 43">
                <a:extLst>
                  <a:ext uri="{FF2B5EF4-FFF2-40B4-BE49-F238E27FC236}">
                    <a16:creationId xmlns:a16="http://schemas.microsoft.com/office/drawing/2014/main" id="{5DE5BFF0-4668-5637-2887-D6BBA683FC8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542301" y="1838927"/>
                <a:ext cx="86297" cy="158995"/>
                <a:chOff x="3542301" y="1838927"/>
                <a:chExt cx="86297" cy="158995"/>
              </a:xfrm>
            </p:grpSpPr>
            <p:cxnSp>
              <p:nvCxnSpPr>
                <p:cNvPr id="69" name="Connettore 1 532">
                  <a:extLst>
                    <a:ext uri="{FF2B5EF4-FFF2-40B4-BE49-F238E27FC236}">
                      <a16:creationId xmlns:a16="http://schemas.microsoft.com/office/drawing/2014/main" id="{73D052BD-937B-7E89-3B7B-CDA289F593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42301" y="1838927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0" name="Connettore 1 533">
                  <a:extLst>
                    <a:ext uri="{FF2B5EF4-FFF2-40B4-BE49-F238E27FC236}">
                      <a16:creationId xmlns:a16="http://schemas.microsoft.com/office/drawing/2014/main" id="{06D4061C-4D02-B63B-6BCC-0E953C2518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56590" y="187364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5" name="Gruppo 44">
                <a:extLst>
                  <a:ext uri="{FF2B5EF4-FFF2-40B4-BE49-F238E27FC236}">
                    <a16:creationId xmlns:a16="http://schemas.microsoft.com/office/drawing/2014/main" id="{97D4AD60-4AD5-4D4F-EAA3-CDCA017A9A2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672408" y="1910185"/>
                <a:ext cx="86297" cy="158995"/>
                <a:chOff x="3672408" y="1910185"/>
                <a:chExt cx="86297" cy="158995"/>
              </a:xfrm>
            </p:grpSpPr>
            <p:cxnSp>
              <p:nvCxnSpPr>
                <p:cNvPr id="67" name="Connettore 1 535">
                  <a:extLst>
                    <a:ext uri="{FF2B5EF4-FFF2-40B4-BE49-F238E27FC236}">
                      <a16:creationId xmlns:a16="http://schemas.microsoft.com/office/drawing/2014/main" id="{16478E49-7827-D47A-4BE5-1FB26EE61D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72408" y="191018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8" name="Connettore 1 536">
                  <a:extLst>
                    <a:ext uri="{FF2B5EF4-FFF2-40B4-BE49-F238E27FC236}">
                      <a16:creationId xmlns:a16="http://schemas.microsoft.com/office/drawing/2014/main" id="{16781FEB-7CA7-17BB-90A8-A12E4FCA2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86697" y="1944903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8A41C909-26CA-B76D-20BC-595A2CC00D4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145223" y="1799157"/>
                <a:ext cx="86297" cy="158995"/>
                <a:chOff x="2145223" y="1799157"/>
                <a:chExt cx="86297" cy="158995"/>
              </a:xfrm>
            </p:grpSpPr>
            <p:cxnSp>
              <p:nvCxnSpPr>
                <p:cNvPr id="65" name="Connettore 1 538">
                  <a:extLst>
                    <a:ext uri="{FF2B5EF4-FFF2-40B4-BE49-F238E27FC236}">
                      <a16:creationId xmlns:a16="http://schemas.microsoft.com/office/drawing/2014/main" id="{FB1EB1CC-8F0C-010B-E69D-B80120914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45223" y="1799157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6" name="Connettore 1 539">
                  <a:extLst>
                    <a:ext uri="{FF2B5EF4-FFF2-40B4-BE49-F238E27FC236}">
                      <a16:creationId xmlns:a16="http://schemas.microsoft.com/office/drawing/2014/main" id="{49004779-4321-3FD0-169E-A558DB14A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59512" y="183387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47180A1-D35A-935B-8117-5727EAB312F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181050" y="1618291"/>
                <a:ext cx="86297" cy="158995"/>
                <a:chOff x="2181050" y="1618291"/>
                <a:chExt cx="86297" cy="158995"/>
              </a:xfrm>
            </p:grpSpPr>
            <p:cxnSp>
              <p:nvCxnSpPr>
                <p:cNvPr id="63" name="Connettore 1 541">
                  <a:extLst>
                    <a:ext uri="{FF2B5EF4-FFF2-40B4-BE49-F238E27FC236}">
                      <a16:creationId xmlns:a16="http://schemas.microsoft.com/office/drawing/2014/main" id="{D0665F94-E041-0107-FE3E-011571E5CB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81050" y="1618291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4" name="Connettore 1 542">
                  <a:extLst>
                    <a:ext uri="{FF2B5EF4-FFF2-40B4-BE49-F238E27FC236}">
                      <a16:creationId xmlns:a16="http://schemas.microsoft.com/office/drawing/2014/main" id="{FF5869E9-DA2D-78E4-9A01-124627512F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5339" y="1653009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38134608-1601-821C-F706-9385407CB06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803921" y="1705223"/>
                <a:ext cx="86297" cy="158995"/>
                <a:chOff x="2803921" y="1705223"/>
                <a:chExt cx="86297" cy="158995"/>
              </a:xfrm>
            </p:grpSpPr>
            <p:cxnSp>
              <p:nvCxnSpPr>
                <p:cNvPr id="61" name="Connettore 1 544">
                  <a:extLst>
                    <a:ext uri="{FF2B5EF4-FFF2-40B4-BE49-F238E27FC236}">
                      <a16:creationId xmlns:a16="http://schemas.microsoft.com/office/drawing/2014/main" id="{BA7E1558-B0E8-73E4-35BB-B611C21389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03921" y="1705223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" name="Connettore 1 545">
                  <a:extLst>
                    <a:ext uri="{FF2B5EF4-FFF2-40B4-BE49-F238E27FC236}">
                      <a16:creationId xmlns:a16="http://schemas.microsoft.com/office/drawing/2014/main" id="{7D05F472-E47E-7215-28A9-2C717EB8B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8210" y="1739941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9" name="Gruppo 48">
                <a:extLst>
                  <a:ext uri="{FF2B5EF4-FFF2-40B4-BE49-F238E27FC236}">
                    <a16:creationId xmlns:a16="http://schemas.microsoft.com/office/drawing/2014/main" id="{F2CD4976-69ED-5242-CD25-A1F0573581B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961089" y="1614135"/>
                <a:ext cx="86297" cy="158995"/>
                <a:chOff x="2961089" y="1614135"/>
                <a:chExt cx="86297" cy="158995"/>
              </a:xfrm>
            </p:grpSpPr>
            <p:cxnSp>
              <p:nvCxnSpPr>
                <p:cNvPr id="59" name="Connettore 1 547">
                  <a:extLst>
                    <a:ext uri="{FF2B5EF4-FFF2-40B4-BE49-F238E27FC236}">
                      <a16:creationId xmlns:a16="http://schemas.microsoft.com/office/drawing/2014/main" id="{56DB0247-8DA9-C3E2-E526-96A6B33D48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61089" y="161413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" name="Connettore 1 548">
                  <a:extLst>
                    <a:ext uri="{FF2B5EF4-FFF2-40B4-BE49-F238E27FC236}">
                      <a16:creationId xmlns:a16="http://schemas.microsoft.com/office/drawing/2014/main" id="{C1E73834-E8FD-BF16-8E19-E0126F69BA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75378" y="1648853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0" name="Gruppo 49">
                <a:extLst>
                  <a:ext uri="{FF2B5EF4-FFF2-40B4-BE49-F238E27FC236}">
                    <a16:creationId xmlns:a16="http://schemas.microsoft.com/office/drawing/2014/main" id="{D4F718F4-1C69-1CDF-E2BE-5A9129D52176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818210" y="1509441"/>
                <a:ext cx="86297" cy="158995"/>
                <a:chOff x="2818210" y="1509441"/>
                <a:chExt cx="86297" cy="158995"/>
              </a:xfrm>
            </p:grpSpPr>
            <p:cxnSp>
              <p:nvCxnSpPr>
                <p:cNvPr id="57" name="Connettore 1 550">
                  <a:extLst>
                    <a:ext uri="{FF2B5EF4-FFF2-40B4-BE49-F238E27FC236}">
                      <a16:creationId xmlns:a16="http://schemas.microsoft.com/office/drawing/2014/main" id="{2D539A4B-1DD4-7EE3-BF5D-076B8F247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8210" y="1509441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8" name="Connettore 1 551">
                  <a:extLst>
                    <a:ext uri="{FF2B5EF4-FFF2-40B4-BE49-F238E27FC236}">
                      <a16:creationId xmlns:a16="http://schemas.microsoft.com/office/drawing/2014/main" id="{A684438B-A193-5EB5-EE22-E31AA8093A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32499" y="1544159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4EC9BF46-C1CE-9FE4-F984-F214A669BB4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844211" y="1918424"/>
                <a:ext cx="86297" cy="158995"/>
                <a:chOff x="2844211" y="1918424"/>
                <a:chExt cx="86297" cy="158995"/>
              </a:xfrm>
            </p:grpSpPr>
            <p:cxnSp>
              <p:nvCxnSpPr>
                <p:cNvPr id="55" name="Connettore 1 553">
                  <a:extLst>
                    <a:ext uri="{FF2B5EF4-FFF2-40B4-BE49-F238E27FC236}">
                      <a16:creationId xmlns:a16="http://schemas.microsoft.com/office/drawing/2014/main" id="{E2C6AC0E-D499-79B1-D1D0-BCD322C84B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4211" y="1918424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" name="Connettore 1 554">
                  <a:extLst>
                    <a:ext uri="{FF2B5EF4-FFF2-40B4-BE49-F238E27FC236}">
                      <a16:creationId xmlns:a16="http://schemas.microsoft.com/office/drawing/2014/main" id="{7FECDD73-01F0-801F-A931-FD15C8FFE1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58500" y="1953142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2" name="Gruppo 51">
                <a:extLst>
                  <a:ext uri="{FF2B5EF4-FFF2-40B4-BE49-F238E27FC236}">
                    <a16:creationId xmlns:a16="http://schemas.microsoft.com/office/drawing/2014/main" id="{AE966952-3F0D-13E8-3F19-4E1F39805D9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970031" y="1833875"/>
                <a:ext cx="86297" cy="158995"/>
                <a:chOff x="2970031" y="1833875"/>
                <a:chExt cx="86297" cy="158995"/>
              </a:xfrm>
            </p:grpSpPr>
            <p:cxnSp>
              <p:nvCxnSpPr>
                <p:cNvPr id="53" name="Connettore 1 556">
                  <a:extLst>
                    <a:ext uri="{FF2B5EF4-FFF2-40B4-BE49-F238E27FC236}">
                      <a16:creationId xmlns:a16="http://schemas.microsoft.com/office/drawing/2014/main" id="{9D984E4F-20C3-820E-D18F-8FFEB58FC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70031" y="1833875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4" name="Connettore 1 557">
                  <a:extLst>
                    <a:ext uri="{FF2B5EF4-FFF2-40B4-BE49-F238E27FC236}">
                      <a16:creationId xmlns:a16="http://schemas.microsoft.com/office/drawing/2014/main" id="{A4CD360A-2830-1A8B-D5BB-2B997FE6C7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84320" y="1868593"/>
                  <a:ext cx="72008" cy="1242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ttangolo 180">
                <a:extLst>
                  <a:ext uri="{FF2B5EF4-FFF2-40B4-BE49-F238E27FC236}">
                    <a16:creationId xmlns:a16="http://schemas.microsoft.com/office/drawing/2014/main" id="{4BC47692-3228-A131-F0B0-BC4BE7CD6DB7}"/>
                  </a:ext>
                </a:extLst>
              </p:cNvPr>
              <p:cNvSpPr/>
              <p:nvPr/>
            </p:nvSpPr>
            <p:spPr>
              <a:xfrm>
                <a:off x="480275" y="2014900"/>
                <a:ext cx="20677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it-IT" sz="1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1" name="Rettangolo 180">
                <a:extLst>
                  <a:ext uri="{FF2B5EF4-FFF2-40B4-BE49-F238E27FC236}">
                    <a16:creationId xmlns:a16="http://schemas.microsoft.com/office/drawing/2014/main" id="{4BC47692-3228-A131-F0B0-BC4BE7CD6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5" y="2014900"/>
                <a:ext cx="2067746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ttangolo 181">
                <a:extLst>
                  <a:ext uri="{FF2B5EF4-FFF2-40B4-BE49-F238E27FC236}">
                    <a16:creationId xmlns:a16="http://schemas.microsoft.com/office/drawing/2014/main" id="{83CB4D4D-38B1-8E75-2DAB-23D42079A05D}"/>
                  </a:ext>
                </a:extLst>
              </p:cNvPr>
              <p:cNvSpPr/>
              <p:nvPr/>
            </p:nvSpPr>
            <p:spPr>
              <a:xfrm>
                <a:off x="7305171" y="2547394"/>
                <a:ext cx="1327543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(0)=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it-IT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it-IT" sz="13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3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2" name="Rettangolo 181">
                <a:extLst>
                  <a:ext uri="{FF2B5EF4-FFF2-40B4-BE49-F238E27FC236}">
                    <a16:creationId xmlns:a16="http://schemas.microsoft.com/office/drawing/2014/main" id="{83CB4D4D-38B1-8E75-2DAB-23D42079A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171" y="2547394"/>
                <a:ext cx="1327543" cy="300082"/>
              </a:xfrm>
              <a:prstGeom prst="rect">
                <a:avLst/>
              </a:prstGeom>
              <a:blipFill>
                <a:blip r:embed="rId5"/>
                <a:stretch>
                  <a:fillRect t="-106122" r="-18807" b="-1673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5" name="Immagine 45" descr="Stack d 700nm_w0 2_5um.gif">
            <a:extLst>
              <a:ext uri="{FF2B5EF4-FFF2-40B4-BE49-F238E27FC236}">
                <a16:creationId xmlns:a16="http://schemas.microsoft.com/office/drawing/2014/main" id="{38570A71-D333-EE20-67A4-95DFC9D25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565" y="2953900"/>
            <a:ext cx="974375" cy="9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Figura a mano libera: forma 185">
            <a:extLst>
              <a:ext uri="{FF2B5EF4-FFF2-40B4-BE49-F238E27FC236}">
                <a16:creationId xmlns:a16="http://schemas.microsoft.com/office/drawing/2014/main" id="{515A9019-89AD-6D07-905F-3CFD41DBD211}"/>
              </a:ext>
            </a:extLst>
          </p:cNvPr>
          <p:cNvSpPr/>
          <p:nvPr/>
        </p:nvSpPr>
        <p:spPr>
          <a:xfrm>
            <a:off x="7347487" y="2942263"/>
            <a:ext cx="991884" cy="958241"/>
          </a:xfrm>
          <a:custGeom>
            <a:avLst/>
            <a:gdLst>
              <a:gd name="connsiteX0" fmla="*/ 88147 w 1494083"/>
              <a:gd name="connsiteY0" fmla="*/ 77449 h 1422393"/>
              <a:gd name="connsiteX1" fmla="*/ 88147 w 1494083"/>
              <a:gd name="connsiteY1" fmla="*/ 1319560 h 1422393"/>
              <a:gd name="connsiteX2" fmla="*/ 1426086 w 1494083"/>
              <a:gd name="connsiteY2" fmla="*/ 1319560 h 1422393"/>
              <a:gd name="connsiteX3" fmla="*/ 1426086 w 1494083"/>
              <a:gd name="connsiteY3" fmla="*/ 77449 h 1422393"/>
              <a:gd name="connsiteX4" fmla="*/ 0 w 1494083"/>
              <a:gd name="connsiteY4" fmla="*/ 0 h 1422393"/>
              <a:gd name="connsiteX5" fmla="*/ 1494083 w 1494083"/>
              <a:gd name="connsiteY5" fmla="*/ 0 h 1422393"/>
              <a:gd name="connsiteX6" fmla="*/ 1494083 w 1494083"/>
              <a:gd name="connsiteY6" fmla="*/ 1422393 h 1422393"/>
              <a:gd name="connsiteX7" fmla="*/ 0 w 1494083"/>
              <a:gd name="connsiteY7" fmla="*/ 1422393 h 142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4083" h="1422393">
                <a:moveTo>
                  <a:pt x="88147" y="77449"/>
                </a:moveTo>
                <a:lnTo>
                  <a:pt x="88147" y="1319560"/>
                </a:lnTo>
                <a:lnTo>
                  <a:pt x="1426086" y="1319560"/>
                </a:lnTo>
                <a:lnTo>
                  <a:pt x="1426086" y="77449"/>
                </a:lnTo>
                <a:close/>
                <a:moveTo>
                  <a:pt x="0" y="0"/>
                </a:moveTo>
                <a:lnTo>
                  <a:pt x="1494083" y="0"/>
                </a:lnTo>
                <a:lnTo>
                  <a:pt x="1494083" y="1422393"/>
                </a:lnTo>
                <a:lnTo>
                  <a:pt x="0" y="1422393"/>
                </a:lnTo>
                <a:close/>
              </a:path>
            </a:pathLst>
          </a:custGeom>
          <a:solidFill>
            <a:srgbClr val="A8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7" name="CasellaDiTesto 186">
            <a:extLst>
              <a:ext uri="{FF2B5EF4-FFF2-40B4-BE49-F238E27FC236}">
                <a16:creationId xmlns:a16="http://schemas.microsoft.com/office/drawing/2014/main" id="{B12E6349-92D1-E6B4-9EE1-57A4CA50C660}"/>
              </a:ext>
            </a:extLst>
          </p:cNvPr>
          <p:cNvSpPr txBox="1"/>
          <p:nvPr/>
        </p:nvSpPr>
        <p:spPr>
          <a:xfrm>
            <a:off x="7225323" y="2895327"/>
            <a:ext cx="124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signal on sensor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ttangolo 187">
                <a:extLst>
                  <a:ext uri="{FF2B5EF4-FFF2-40B4-BE49-F238E27FC236}">
                    <a16:creationId xmlns:a16="http://schemas.microsoft.com/office/drawing/2014/main" id="{4FA283FB-E226-FD37-C41F-4832FDC2FE9D}"/>
                  </a:ext>
                </a:extLst>
              </p:cNvPr>
              <p:cNvSpPr/>
              <p:nvPr/>
            </p:nvSpPr>
            <p:spPr>
              <a:xfrm>
                <a:off x="8549702" y="3541727"/>
                <a:ext cx="746807" cy="317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it-IT" sz="13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8" name="Rettangolo 187">
                <a:extLst>
                  <a:ext uri="{FF2B5EF4-FFF2-40B4-BE49-F238E27FC236}">
                    <a16:creationId xmlns:a16="http://schemas.microsoft.com/office/drawing/2014/main" id="{4FA283FB-E226-FD37-C41F-4832FDC2F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702" y="3541727"/>
                <a:ext cx="746807" cy="317908"/>
              </a:xfrm>
              <a:prstGeom prst="rect">
                <a:avLst/>
              </a:prstGeom>
              <a:blipFill>
                <a:blip r:embed="rId7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9" name="Picture 3">
            <a:extLst>
              <a:ext uri="{FF2B5EF4-FFF2-40B4-BE49-F238E27FC236}">
                <a16:creationId xmlns:a16="http://schemas.microsoft.com/office/drawing/2014/main" id="{19477AB5-1709-390E-7723-A61EFF9F9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t="22569" r="27913" b="10565"/>
          <a:stretch/>
        </p:blipFill>
        <p:spPr bwMode="auto">
          <a:xfrm>
            <a:off x="9432187" y="3272992"/>
            <a:ext cx="2365299" cy="21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ttangolo 190">
                <a:extLst>
                  <a:ext uri="{FF2B5EF4-FFF2-40B4-BE49-F238E27FC236}">
                    <a16:creationId xmlns:a16="http://schemas.microsoft.com/office/drawing/2014/main" id="{04D06D42-1969-CFBF-9D92-5C459B49368A}"/>
                  </a:ext>
                </a:extLst>
              </p:cNvPr>
              <p:cNvSpPr/>
              <p:nvPr/>
            </p:nvSpPr>
            <p:spPr>
              <a:xfrm>
                <a:off x="9127430" y="5651830"/>
                <a:ext cx="2636665" cy="4818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sz="135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35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it-IT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it-IT" sz="13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350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sz="135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35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35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sz="1350">
                          <a:latin typeface="Cambria Math" panose="02040503050406030204" pitchFamily="18" charset="0"/>
                        </a:rPr>
                        <m:t>  [</m:t>
                      </m:r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l-GR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35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135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1" name="Rettangolo 190">
                <a:extLst>
                  <a:ext uri="{FF2B5EF4-FFF2-40B4-BE49-F238E27FC236}">
                    <a16:creationId xmlns:a16="http://schemas.microsoft.com/office/drawing/2014/main" id="{04D06D42-1969-CFBF-9D92-5C459B493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430" y="5651830"/>
                <a:ext cx="2636665" cy="481863"/>
              </a:xfrm>
              <a:prstGeom prst="rect">
                <a:avLst/>
              </a:prstGeom>
              <a:blipFill>
                <a:blip r:embed="rId9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Rectangle 2">
            <a:extLst>
              <a:ext uri="{FF2B5EF4-FFF2-40B4-BE49-F238E27FC236}">
                <a16:creationId xmlns:a16="http://schemas.microsoft.com/office/drawing/2014/main" id="{D6C584D6-C771-BC29-30DA-C282525FA275}"/>
              </a:ext>
            </a:extLst>
          </p:cNvPr>
          <p:cNvSpPr txBox="1">
            <a:spLocks noChangeArrowheads="1"/>
          </p:cNvSpPr>
          <p:nvPr/>
        </p:nvSpPr>
        <p:spPr>
          <a:xfrm>
            <a:off x="1749763" y="98916"/>
            <a:ext cx="8918237" cy="736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kern="0"/>
              <a:t>Single Particle Extinction and Scattering (SPES)</a:t>
            </a:r>
            <a:endParaRPr lang="it-IT" kern="0" dirty="0"/>
          </a:p>
        </p:txBody>
      </p:sp>
      <p:sp>
        <p:nvSpPr>
          <p:cNvPr id="193" name="CasellaDiTesto 6">
            <a:extLst>
              <a:ext uri="{FF2B5EF4-FFF2-40B4-BE49-F238E27FC236}">
                <a16:creationId xmlns:a16="http://schemas.microsoft.com/office/drawing/2014/main" id="{9625C5A2-A767-8A0E-E028-5B8DD09C6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77" y="4734231"/>
            <a:ext cx="3101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 dirty="0">
                <a:solidFill>
                  <a:schemeClr val="bg1"/>
                </a:solidFill>
              </a:rPr>
              <a:t>A self-</a:t>
            </a:r>
            <a:r>
              <a:rPr lang="it-IT" sz="2000" dirty="0" err="1">
                <a:solidFill>
                  <a:schemeClr val="bg1"/>
                </a:solidFill>
              </a:rPr>
              <a:t>reference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it-IT" sz="2000" dirty="0" err="1">
                <a:solidFill>
                  <a:schemeClr val="bg1"/>
                </a:solidFill>
              </a:rPr>
              <a:t>interference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method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94" name="Rettangolo 66">
            <a:extLst>
              <a:ext uri="{FF2B5EF4-FFF2-40B4-BE49-F238E27FC236}">
                <a16:creationId xmlns:a16="http://schemas.microsoft.com/office/drawing/2014/main" id="{FC69EAC3-8987-4AA2-B239-C74FB81D7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526" y="4860957"/>
            <a:ext cx="1742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</a:p>
          <a:p>
            <a:pPr algn="ctr"/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5" name="Rettangolo 66">
            <a:extLst>
              <a:ext uri="{FF2B5EF4-FFF2-40B4-BE49-F238E27FC236}">
                <a16:creationId xmlns:a16="http://schemas.microsoft.com/office/drawing/2014/main" id="{8A194844-B8D8-A66E-27B4-39EBD19F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666" y="4909912"/>
            <a:ext cx="21723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</a:t>
            </a:r>
            <a:r>
              <a:rPr lang="it-IT" dirty="0" err="1">
                <a:solidFill>
                  <a:srgbClr val="FF0000"/>
                </a:solidFill>
              </a:rPr>
              <a:t>need</a:t>
            </a:r>
            <a:r>
              <a:rPr lang="it-IT" dirty="0">
                <a:solidFill>
                  <a:srgbClr val="FF0000"/>
                </a:solidFill>
              </a:rPr>
              <a:t> for </a:t>
            </a:r>
          </a:p>
          <a:p>
            <a:pPr algn="ctr"/>
            <a:r>
              <a:rPr lang="it-IT" dirty="0" err="1">
                <a:solidFill>
                  <a:srgbClr val="FF0000"/>
                </a:solidFill>
              </a:rPr>
              <a:t>any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calibration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6" name="CasellaDiTesto 195">
            <a:extLst>
              <a:ext uri="{FF2B5EF4-FFF2-40B4-BE49-F238E27FC236}">
                <a16:creationId xmlns:a16="http://schemas.microsoft.com/office/drawing/2014/main" id="{32178F98-39CC-3E11-FC66-3ABC152425D3}"/>
              </a:ext>
            </a:extLst>
          </p:cNvPr>
          <p:cNvSpPr txBox="1"/>
          <p:nvPr/>
        </p:nvSpPr>
        <p:spPr>
          <a:xfrm>
            <a:off x="1637265" y="5964416"/>
            <a:ext cx="5913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solidFill>
                  <a:srgbClr val="FFC000"/>
                </a:solidFill>
              </a:rPr>
              <a:t>M. Potenza, T. </a:t>
            </a:r>
            <a:r>
              <a:rPr lang="it-IT" sz="1600" i="1" dirty="0" err="1">
                <a:solidFill>
                  <a:srgbClr val="FFC000"/>
                </a:solidFill>
              </a:rPr>
              <a:t>Sanvito</a:t>
            </a:r>
            <a:r>
              <a:rPr lang="it-IT" sz="1600" i="1" dirty="0">
                <a:solidFill>
                  <a:srgbClr val="FFC000"/>
                </a:solidFill>
              </a:rPr>
              <a:t>, A. </a:t>
            </a:r>
            <a:r>
              <a:rPr lang="it-IT" sz="1600" i="1" dirty="0" err="1">
                <a:solidFill>
                  <a:srgbClr val="FFC000"/>
                </a:solidFill>
              </a:rPr>
              <a:t>Pullia</a:t>
            </a:r>
            <a:r>
              <a:rPr lang="it-IT" sz="1600" i="1" dirty="0">
                <a:solidFill>
                  <a:srgbClr val="FFC000"/>
                </a:solidFill>
              </a:rPr>
              <a:t>, AIP </a:t>
            </a:r>
            <a:r>
              <a:rPr lang="it-IT" sz="1600" i="1" dirty="0" err="1">
                <a:solidFill>
                  <a:srgbClr val="FFC000"/>
                </a:solidFill>
              </a:rPr>
              <a:t>Advances</a:t>
            </a:r>
            <a:r>
              <a:rPr lang="it-IT" sz="1600" i="1" dirty="0">
                <a:solidFill>
                  <a:srgbClr val="FFC000"/>
                </a:solidFill>
              </a:rPr>
              <a:t> 5(2015)117222</a:t>
            </a:r>
          </a:p>
        </p:txBody>
      </p:sp>
      <p:sp>
        <p:nvSpPr>
          <p:cNvPr id="197" name="Text Box 6">
            <a:extLst>
              <a:ext uri="{FF2B5EF4-FFF2-40B4-BE49-F238E27FC236}">
                <a16:creationId xmlns:a16="http://schemas.microsoft.com/office/drawing/2014/main" id="{32B97C14-9EBE-C791-2BE6-DBD4B90C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pic>
        <p:nvPicPr>
          <p:cNvPr id="183" name="Immagine 182">
            <a:extLst>
              <a:ext uri="{FF2B5EF4-FFF2-40B4-BE49-F238E27FC236}">
                <a16:creationId xmlns:a16="http://schemas.microsoft.com/office/drawing/2014/main" id="{5DA4B6CB-6FC8-6D56-79F3-D65E362D0DC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9115098" y="835516"/>
            <a:ext cx="2883588" cy="2276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ttangolo 183">
                <a:extLst>
                  <a:ext uri="{FF2B5EF4-FFF2-40B4-BE49-F238E27FC236}">
                    <a16:creationId xmlns:a16="http://schemas.microsoft.com/office/drawing/2014/main" id="{47225C6C-B9E9-DB7F-4EFD-9E79E539D0AF}"/>
                  </a:ext>
                </a:extLst>
              </p:cNvPr>
              <p:cNvSpPr/>
              <p:nvPr/>
            </p:nvSpPr>
            <p:spPr>
              <a:xfrm>
                <a:off x="5506634" y="1744492"/>
                <a:ext cx="1925527" cy="517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35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135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(45°)=</m:t>
                      </m:r>
                      <m:r>
                        <a:rPr lang="it-IT" sz="135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ϖ</m:t>
                          </m:r>
                        </m:e>
                      </m:nary>
                    </m:oMath>
                  </m:oMathPara>
                </a14:m>
                <a:endParaRPr lang="it-IT" sz="13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4" name="Rettangolo 183">
                <a:extLst>
                  <a:ext uri="{FF2B5EF4-FFF2-40B4-BE49-F238E27FC236}">
                    <a16:creationId xmlns:a16="http://schemas.microsoft.com/office/drawing/2014/main" id="{47225C6C-B9E9-DB7F-4EFD-9E79E539D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634" y="1744492"/>
                <a:ext cx="1925527" cy="517193"/>
              </a:xfrm>
              <a:prstGeom prst="rect">
                <a:avLst/>
              </a:prstGeom>
              <a:blipFill>
                <a:blip r:embed="rId11"/>
                <a:stretch>
                  <a:fillRect t="-163529" r="-8544" b="-231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ttangolo 189">
                <a:extLst>
                  <a:ext uri="{FF2B5EF4-FFF2-40B4-BE49-F238E27FC236}">
                    <a16:creationId xmlns:a16="http://schemas.microsoft.com/office/drawing/2014/main" id="{28474E77-3D00-2E66-E910-6B1CE4923AE6}"/>
                  </a:ext>
                </a:extLst>
              </p:cNvPr>
              <p:cNvSpPr/>
              <p:nvPr/>
            </p:nvSpPr>
            <p:spPr>
              <a:xfrm>
                <a:off x="4077222" y="1384830"/>
                <a:ext cx="1925527" cy="517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35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135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(90°)=</m:t>
                      </m:r>
                      <m:r>
                        <a:rPr lang="it-IT" sz="135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it-IT" sz="135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ϖ</m:t>
                          </m:r>
                        </m:e>
                      </m:nary>
                    </m:oMath>
                  </m:oMathPara>
                </a14:m>
                <a:endParaRPr lang="it-IT" sz="13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0" name="Rettangolo 189">
                <a:extLst>
                  <a:ext uri="{FF2B5EF4-FFF2-40B4-BE49-F238E27FC236}">
                    <a16:creationId xmlns:a16="http://schemas.microsoft.com/office/drawing/2014/main" id="{28474E77-3D00-2E66-E910-6B1CE4923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22" y="1384830"/>
                <a:ext cx="1925527" cy="517193"/>
              </a:xfrm>
              <a:prstGeom prst="rect">
                <a:avLst/>
              </a:prstGeom>
              <a:blipFill>
                <a:blip r:embed="rId12"/>
                <a:stretch>
                  <a:fillRect t="-163529" r="-8228" b="-231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92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44624"/>
            <a:ext cx="8705850" cy="736600"/>
          </a:xfrm>
        </p:spPr>
        <p:txBody>
          <a:bodyPr/>
          <a:lstStyle/>
          <a:p>
            <a:r>
              <a:rPr lang="it-IT" dirty="0"/>
              <a:t>Scattering by </a:t>
            </a:r>
            <a:r>
              <a:rPr lang="it-IT" i="1" dirty="0"/>
              <a:t>model</a:t>
            </a:r>
            <a:r>
              <a:rPr lang="it-IT" dirty="0"/>
              <a:t> </a:t>
            </a:r>
            <a:r>
              <a:rPr lang="it-IT" dirty="0" err="1"/>
              <a:t>inhomogeneous</a:t>
            </a:r>
            <a:r>
              <a:rPr lang="it-IT" dirty="0"/>
              <a:t> </a:t>
            </a:r>
            <a:r>
              <a:rPr lang="it-IT" dirty="0" err="1"/>
              <a:t>objects</a:t>
            </a:r>
            <a:r>
              <a:rPr lang="it-IT" dirty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4967" y="1084536"/>
            <a:ext cx="4429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/>
              <a:t>SPES on </a:t>
            </a:r>
            <a:r>
              <a:rPr lang="it-IT" dirty="0" err="1"/>
              <a:t>colloidal</a:t>
            </a:r>
            <a:endParaRPr lang="it-IT" dirty="0"/>
          </a:p>
          <a:p>
            <a:r>
              <a:rPr lang="it-IT" dirty="0" err="1"/>
              <a:t>fractal</a:t>
            </a:r>
            <a:r>
              <a:rPr lang="it-IT" dirty="0"/>
              <a:t> </a:t>
            </a:r>
            <a:r>
              <a:rPr lang="it-IT" dirty="0" err="1"/>
              <a:t>aggregates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Low</a:t>
            </a:r>
            <a:r>
              <a:rPr lang="it-IT" dirty="0"/>
              <a:t> Angle </a:t>
            </a:r>
            <a:r>
              <a:rPr lang="it-IT" dirty="0" err="1"/>
              <a:t>Scattering</a:t>
            </a:r>
            <a:r>
              <a:rPr lang="it-IT" dirty="0"/>
              <a:t>: </a:t>
            </a:r>
          </a:p>
          <a:p>
            <a:endParaRPr lang="it-IT" sz="1000" dirty="0"/>
          </a:p>
          <a:p>
            <a:r>
              <a:rPr lang="it-IT" dirty="0" err="1"/>
              <a:t>Size</a:t>
            </a:r>
            <a:r>
              <a:rPr lang="it-IT" dirty="0"/>
              <a:t> (</a:t>
            </a:r>
            <a:r>
              <a:rPr lang="it-IT" dirty="0" err="1"/>
              <a:t>gyration</a:t>
            </a:r>
            <a:r>
              <a:rPr lang="it-IT" dirty="0"/>
              <a:t> </a:t>
            </a:r>
            <a:r>
              <a:rPr lang="it-IT" dirty="0" err="1"/>
              <a:t>radius</a:t>
            </a:r>
            <a:r>
              <a:rPr lang="it-IT" dirty="0"/>
              <a:t>) </a:t>
            </a:r>
          </a:p>
          <a:p>
            <a:r>
              <a:rPr lang="it-IT" dirty="0" err="1"/>
              <a:t>Fractal</a:t>
            </a:r>
            <a:r>
              <a:rPr lang="it-IT" dirty="0"/>
              <a:t> </a:t>
            </a:r>
            <a:r>
              <a:rPr lang="it-IT" dirty="0" err="1"/>
              <a:t>dimension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80728"/>
            <a:ext cx="5168789" cy="45365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12241" y="518913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 S(0)</a:t>
            </a:r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4855895" y="272489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Im S(0)</a:t>
            </a:r>
          </a:p>
        </p:txBody>
      </p:sp>
      <p:sp>
        <p:nvSpPr>
          <p:cNvPr id="10" name="Rettangolo 66"/>
          <p:cNvSpPr>
            <a:spLocks noChangeArrowheads="1"/>
          </p:cNvSpPr>
          <p:nvPr/>
        </p:nvSpPr>
        <p:spPr bwMode="auto">
          <a:xfrm>
            <a:off x="7464152" y="5631632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69137B6-691A-0911-8882-46A18937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68CEDCA-9D22-2ECE-2EA3-35C1A13959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4901" y="2132856"/>
            <a:ext cx="259895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688" y="44624"/>
            <a:ext cx="5832648" cy="736600"/>
          </a:xfrm>
        </p:spPr>
        <p:txBody>
          <a:bodyPr/>
          <a:lstStyle/>
          <a:p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dirty="0" err="1"/>
              <a:t>field</a:t>
            </a:r>
            <a:r>
              <a:rPr lang="it-IT" dirty="0"/>
              <a:t> </a:t>
            </a:r>
            <a:r>
              <a:rPr lang="it-IT" dirty="0" err="1"/>
              <a:t>approximation</a:t>
            </a:r>
            <a:r>
              <a:rPr lang="it-IT" dirty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2379" y="1035529"/>
            <a:ext cx="442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 err="1"/>
              <a:t>Effective</a:t>
            </a:r>
            <a:r>
              <a:rPr lang="it-IT" dirty="0"/>
              <a:t> field </a:t>
            </a:r>
          </a:p>
          <a:p>
            <a:r>
              <a:rPr lang="it-IT" dirty="0"/>
              <a:t>(</a:t>
            </a:r>
            <a:r>
              <a:rPr lang="it-IT" dirty="0" err="1"/>
              <a:t>Bruggemann</a:t>
            </a:r>
            <a:r>
              <a:rPr lang="it-IT" dirty="0"/>
              <a:t>)</a:t>
            </a:r>
          </a:p>
          <a:p>
            <a:r>
              <a:rPr lang="it-IT" dirty="0" err="1"/>
              <a:t>equivalent</a:t>
            </a:r>
            <a:r>
              <a:rPr lang="it-IT" dirty="0"/>
              <a:t> </a:t>
            </a:r>
            <a:r>
              <a:rPr lang="it-IT" dirty="0" err="1"/>
              <a:t>sphere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80728"/>
            <a:ext cx="5168789" cy="4536504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 bwMode="auto">
          <a:xfrm flipH="1">
            <a:off x="5951984" y="2060848"/>
            <a:ext cx="2232248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sellaDiTesto 2"/>
          <p:cNvSpPr txBox="1"/>
          <p:nvPr/>
        </p:nvSpPr>
        <p:spPr>
          <a:xfrm rot="18684803">
            <a:off x="6458094" y="2540965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Bruggemann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312241" y="518913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 S(0)</a:t>
            </a: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4855895" y="272489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Im S(0)</a:t>
            </a:r>
          </a:p>
        </p:txBody>
      </p:sp>
      <p:sp>
        <p:nvSpPr>
          <p:cNvPr id="6" name="Ovale 5"/>
          <p:cNvSpPr/>
          <p:nvPr/>
        </p:nvSpPr>
        <p:spPr bwMode="auto">
          <a:xfrm>
            <a:off x="1421942" y="3278642"/>
            <a:ext cx="1872208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825500" h="8382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5959309" y="1258899"/>
                <a:ext cx="3695434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Im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~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Re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/>
                            </a:rPr>
                            <m:t>/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309" y="1258899"/>
                <a:ext cx="3695434" cy="486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66"/>
          <p:cNvSpPr>
            <a:spLocks noChangeArrowheads="1"/>
          </p:cNvSpPr>
          <p:nvPr/>
        </p:nvSpPr>
        <p:spPr bwMode="auto">
          <a:xfrm>
            <a:off x="7464152" y="5631632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3288082-D648-BDC6-F246-56B3242CE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546" y="3118646"/>
            <a:ext cx="2774950" cy="244157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8864" y="1023023"/>
            <a:ext cx="442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/>
              <a:t>Discrete </a:t>
            </a:r>
            <a:r>
              <a:rPr lang="it-IT" dirty="0" err="1"/>
              <a:t>Dipole</a:t>
            </a:r>
            <a:r>
              <a:rPr lang="it-IT" dirty="0"/>
              <a:t> </a:t>
            </a:r>
          </a:p>
          <a:p>
            <a:r>
              <a:rPr lang="it-IT" dirty="0" err="1"/>
              <a:t>Approximation</a:t>
            </a:r>
            <a:r>
              <a:rPr lang="it-IT" dirty="0"/>
              <a:t> (DDA) </a:t>
            </a:r>
          </a:p>
          <a:p>
            <a:r>
              <a:rPr lang="it-IT" dirty="0"/>
              <a:t>on model </a:t>
            </a:r>
            <a:r>
              <a:rPr lang="it-IT" dirty="0" err="1"/>
              <a:t>colloidal</a:t>
            </a:r>
            <a:endParaRPr lang="it-IT" dirty="0"/>
          </a:p>
          <a:p>
            <a:r>
              <a:rPr lang="it-IT" dirty="0" err="1"/>
              <a:t>fractal</a:t>
            </a:r>
            <a:r>
              <a:rPr lang="it-IT" dirty="0"/>
              <a:t> </a:t>
            </a:r>
            <a:r>
              <a:rPr lang="it-IT" dirty="0" err="1"/>
              <a:t>aggregates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80728"/>
            <a:ext cx="5168789" cy="45365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85582"/>
            <a:ext cx="5168789" cy="4536504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 bwMode="auto">
          <a:xfrm flipH="1">
            <a:off x="5951984" y="2060848"/>
            <a:ext cx="2232248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 rot="18684803">
            <a:off x="6458094" y="2540965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Bruggemann</a:t>
            </a:r>
            <a:endParaRPr lang="it-IT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75720" y="44624"/>
            <a:ext cx="54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Numerical</a:t>
            </a:r>
            <a:r>
              <a:rPr lang="it-IT" dirty="0"/>
              <a:t> </a:t>
            </a:r>
            <a:r>
              <a:rPr lang="it-IT" dirty="0" err="1"/>
              <a:t>simulations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312241" y="518913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 S(0)</a:t>
            </a:r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4855895" y="272489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Im S(0)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46" y="3118645"/>
            <a:ext cx="1348034" cy="1330702"/>
          </a:xfrm>
          <a:prstGeom prst="rect">
            <a:avLst/>
          </a:prstGeom>
        </p:spPr>
      </p:pic>
      <p:sp>
        <p:nvSpPr>
          <p:cNvPr id="16" name="Rettangolo 66"/>
          <p:cNvSpPr>
            <a:spLocks noChangeArrowheads="1"/>
          </p:cNvSpPr>
          <p:nvPr/>
        </p:nvSpPr>
        <p:spPr bwMode="auto">
          <a:xfrm>
            <a:off x="7464152" y="5631632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 bwMode="auto">
          <a:xfrm>
            <a:off x="2287052" y="3279744"/>
            <a:ext cx="648072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ttore 1 18"/>
          <p:cNvCxnSpPr/>
          <p:nvPr/>
        </p:nvCxnSpPr>
        <p:spPr bwMode="auto">
          <a:xfrm flipH="1">
            <a:off x="2143036" y="3855808"/>
            <a:ext cx="792088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 Box 6">
            <a:extLst>
              <a:ext uri="{FF2B5EF4-FFF2-40B4-BE49-F238E27FC236}">
                <a16:creationId xmlns:a16="http://schemas.microsoft.com/office/drawing/2014/main" id="{DBF2FDE2-4EF9-791C-B1BA-DCB0D6492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5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5720" y="44624"/>
            <a:ext cx="54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Interpreting</a:t>
            </a:r>
            <a:r>
              <a:rPr lang="it-IT" dirty="0"/>
              <a:t> the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78732" y="936916"/>
            <a:ext cx="887770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/>
              <a:t>Model </a:t>
            </a:r>
            <a:r>
              <a:rPr lang="it-IT" dirty="0" err="1"/>
              <a:t>considering</a:t>
            </a:r>
            <a:r>
              <a:rPr lang="it-IT" dirty="0"/>
              <a:t> </a:t>
            </a:r>
          </a:p>
          <a:p>
            <a:r>
              <a:rPr lang="it-IT" dirty="0" err="1"/>
              <a:t>field-field</a:t>
            </a:r>
            <a:endParaRPr lang="it-IT" dirty="0"/>
          </a:p>
          <a:p>
            <a:r>
              <a:rPr lang="it-IT" dirty="0" err="1"/>
              <a:t>correlations</a:t>
            </a:r>
            <a:r>
              <a:rPr lang="it-IT" dirty="0"/>
              <a:t> </a:t>
            </a:r>
          </a:p>
          <a:p>
            <a:r>
              <a:rPr lang="it-IT" dirty="0"/>
              <a:t>(multiple </a:t>
            </a:r>
            <a:r>
              <a:rPr lang="it-IT" dirty="0" err="1"/>
              <a:t>scattering</a:t>
            </a:r>
            <a:r>
              <a:rPr lang="it-IT" dirty="0"/>
              <a:t>) </a:t>
            </a:r>
          </a:p>
          <a:p>
            <a:endParaRPr lang="it-IT" dirty="0"/>
          </a:p>
          <a:p>
            <a:r>
              <a:rPr lang="it-IT" dirty="0" err="1"/>
              <a:t>Correlations</a:t>
            </a:r>
            <a:r>
              <a:rPr lang="it-IT" dirty="0"/>
              <a:t> </a:t>
            </a:r>
            <a:r>
              <a:rPr lang="it-IT" dirty="0" err="1"/>
              <a:t>mainly</a:t>
            </a:r>
            <a:endParaRPr lang="it-IT" dirty="0"/>
          </a:p>
          <a:p>
            <a:r>
              <a:rPr lang="it-IT" dirty="0" err="1"/>
              <a:t>affect</a:t>
            </a:r>
            <a:r>
              <a:rPr lang="it-IT" dirty="0"/>
              <a:t>   Re S(0):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scattered</a:t>
            </a:r>
            <a:r>
              <a:rPr lang="it-IT" dirty="0"/>
              <a:t> </a:t>
            </a:r>
            <a:r>
              <a:rPr lang="it-IT" dirty="0" err="1"/>
              <a:t>amplitude</a:t>
            </a:r>
            <a:r>
              <a:rPr lang="it-IT" dirty="0"/>
              <a:t> </a:t>
            </a:r>
          </a:p>
          <a:p>
            <a:r>
              <a:rPr lang="it-IT" dirty="0" err="1"/>
              <a:t>is</a:t>
            </a:r>
            <a:r>
              <a:rPr lang="it-IT" dirty="0"/>
              <a:t> (</a:t>
            </a:r>
            <a:r>
              <a:rPr lang="it-IT" dirty="0" err="1"/>
              <a:t>almost</a:t>
            </a:r>
            <a:r>
              <a:rPr lang="it-IT" dirty="0"/>
              <a:t>)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affected</a:t>
            </a:r>
            <a:r>
              <a:rPr lang="it-IT" dirty="0"/>
              <a:t> by </a:t>
            </a:r>
            <a:r>
              <a:rPr lang="it-IT" dirty="0" err="1"/>
              <a:t>correlations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80728"/>
            <a:ext cx="5168789" cy="45365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80728"/>
            <a:ext cx="5168789" cy="4536504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 bwMode="auto">
          <a:xfrm flipH="1">
            <a:off x="5951984" y="2060848"/>
            <a:ext cx="2232248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asellaDiTesto 10"/>
          <p:cNvSpPr txBox="1"/>
          <p:nvPr/>
        </p:nvSpPr>
        <p:spPr>
          <a:xfrm rot="18684803">
            <a:off x="6458094" y="2540965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Bruggemann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312241" y="518913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 S(0)</a:t>
            </a: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4855895" y="272489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Im S(0)</a:t>
            </a: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974722"/>
              </p:ext>
            </p:extLst>
          </p:nvPr>
        </p:nvGraphicFramePr>
        <p:xfrm>
          <a:off x="2135560" y="4215234"/>
          <a:ext cx="24145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104900" imgH="393700" progId="Equation.3">
                  <p:embed/>
                </p:oleObj>
              </mc:Choice>
              <mc:Fallback>
                <p:oleObj name="Equazione" r:id="rId4" imgW="1104900" imgH="39370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215234"/>
                        <a:ext cx="2414588" cy="869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66"/>
          <p:cNvSpPr>
            <a:spLocks noChangeArrowheads="1"/>
          </p:cNvSpPr>
          <p:nvPr/>
        </p:nvSpPr>
        <p:spPr bwMode="auto">
          <a:xfrm>
            <a:off x="7464152" y="5631632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DE8CE05-3CFA-D2D3-248A-56AA4BD2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6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20112" y="1104131"/>
            <a:ext cx="442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 err="1"/>
              <a:t>Scattering</a:t>
            </a:r>
            <a:r>
              <a:rPr lang="it-IT" dirty="0"/>
              <a:t> by </a:t>
            </a:r>
          </a:p>
          <a:p>
            <a:r>
              <a:rPr lang="it-IT" dirty="0"/>
              <a:t>granular </a:t>
            </a:r>
            <a:r>
              <a:rPr lang="it-IT" dirty="0" err="1"/>
              <a:t>spheres</a:t>
            </a:r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80728"/>
            <a:ext cx="5168789" cy="45365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46" y="980728"/>
            <a:ext cx="5168789" cy="4536504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 bwMode="auto">
          <a:xfrm flipH="1">
            <a:off x="5951984" y="2060848"/>
            <a:ext cx="2232248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asellaDiTesto 10"/>
          <p:cNvSpPr txBox="1"/>
          <p:nvPr/>
        </p:nvSpPr>
        <p:spPr>
          <a:xfrm rot="18684803">
            <a:off x="6458094" y="2540965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Bruggemann</a:t>
            </a:r>
            <a:endParaRPr lang="it-IT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75720" y="44624"/>
            <a:ext cx="54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Interpreting</a:t>
            </a:r>
            <a:r>
              <a:rPr lang="it-IT" dirty="0"/>
              <a:t> the </a:t>
            </a:r>
            <a:r>
              <a:rPr lang="it-IT" dirty="0" err="1"/>
              <a:t>results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81" y="2808479"/>
            <a:ext cx="2505182" cy="2390715"/>
          </a:xfrm>
          <a:prstGeom prst="rect">
            <a:avLst/>
          </a:prstGeom>
        </p:spPr>
      </p:pic>
      <p:sp>
        <p:nvSpPr>
          <p:cNvPr id="13" name="Rettangolo 66"/>
          <p:cNvSpPr>
            <a:spLocks noChangeArrowheads="1"/>
          </p:cNvSpPr>
          <p:nvPr/>
        </p:nvSpPr>
        <p:spPr bwMode="auto">
          <a:xfrm>
            <a:off x="7464152" y="5631632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117D642-0825-6F53-BC4D-0A59E98C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5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3832" y="260648"/>
            <a:ext cx="3528392" cy="736600"/>
          </a:xfrm>
        </p:spPr>
        <p:txBody>
          <a:bodyPr/>
          <a:lstStyle/>
          <a:p>
            <a:r>
              <a:rPr lang="it-IT" dirty="0"/>
              <a:t>AIM of the work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5C786A8-EE9C-B3B8-D2E5-3C8F24EA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124744"/>
            <a:ext cx="1008112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sz="2000" kern="0" dirty="0" err="1"/>
              <a:t>We</a:t>
            </a:r>
            <a:r>
              <a:rPr lang="it-IT" sz="2000" kern="0" dirty="0"/>
              <a:t> </a:t>
            </a:r>
            <a:r>
              <a:rPr lang="it-IT" sz="2000" kern="0" dirty="0" err="1"/>
              <a:t>want</a:t>
            </a:r>
            <a:r>
              <a:rPr lang="it-IT" sz="2000" kern="0" dirty="0"/>
              <a:t> to </a:t>
            </a:r>
            <a:r>
              <a:rPr lang="it-IT" sz="2000" kern="0" dirty="0" err="1"/>
              <a:t>characterize</a:t>
            </a:r>
            <a:r>
              <a:rPr lang="it-IT" sz="2000" kern="0" dirty="0"/>
              <a:t> </a:t>
            </a:r>
            <a:r>
              <a:rPr lang="it-IT" sz="2000" kern="0" dirty="0" err="1"/>
              <a:t>dust</a:t>
            </a:r>
            <a:r>
              <a:rPr lang="it-IT" sz="2000" kern="0" dirty="0"/>
              <a:t> by </a:t>
            </a:r>
            <a:r>
              <a:rPr lang="it-IT" sz="2000" kern="0" dirty="0" err="1"/>
              <a:t>measuring</a:t>
            </a:r>
            <a:r>
              <a:rPr lang="it-IT" sz="2000" kern="0" dirty="0"/>
              <a:t> light (UV-VIS-NIR-FIR…)</a:t>
            </a:r>
          </a:p>
          <a:p>
            <a:endParaRPr lang="it-IT" sz="2000" kern="0" dirty="0"/>
          </a:p>
          <a:p>
            <a:r>
              <a:rPr lang="it-IT" sz="2000" kern="0" dirty="0"/>
              <a:t>Optical properties of </a:t>
            </a:r>
            <a:r>
              <a:rPr lang="it-IT" sz="2000" kern="0" dirty="0" err="1"/>
              <a:t>inhomogeneous</a:t>
            </a:r>
            <a:r>
              <a:rPr lang="it-IT" sz="2000" kern="0" dirty="0"/>
              <a:t> </a:t>
            </a:r>
            <a:r>
              <a:rPr lang="it-IT" sz="2000" kern="0" dirty="0" err="1"/>
              <a:t>objects</a:t>
            </a:r>
            <a:r>
              <a:rPr lang="it-IT" sz="2000" kern="0" dirty="0"/>
              <a:t> in </a:t>
            </a:r>
            <a:r>
              <a:rPr lang="it-IT" sz="2000" kern="0" dirty="0" err="1"/>
              <a:t>view</a:t>
            </a:r>
            <a:r>
              <a:rPr lang="it-IT" sz="2000" kern="0" dirty="0"/>
              <a:t> of </a:t>
            </a:r>
          </a:p>
          <a:p>
            <a:r>
              <a:rPr lang="it-IT" sz="2000" kern="0" dirty="0" err="1"/>
              <a:t>modelling</a:t>
            </a:r>
            <a:r>
              <a:rPr lang="it-IT" sz="2000" kern="0" dirty="0"/>
              <a:t> </a:t>
            </a:r>
            <a:r>
              <a:rPr lang="it-IT" sz="2000" kern="0" dirty="0" err="1"/>
              <a:t>extinction</a:t>
            </a:r>
            <a:r>
              <a:rPr lang="it-IT" sz="2000" kern="0" dirty="0"/>
              <a:t> and radiative transfer </a:t>
            </a:r>
            <a:r>
              <a:rPr lang="it-IT" sz="2000" kern="0" dirty="0" err="1"/>
              <a:t>processes</a:t>
            </a:r>
            <a:endParaRPr lang="it-IT" sz="2000" kern="0" dirty="0"/>
          </a:p>
          <a:p>
            <a:endParaRPr lang="it-IT" sz="2000" kern="0" dirty="0"/>
          </a:p>
          <a:p>
            <a:endParaRPr lang="it-IT" sz="2000" kern="0" dirty="0"/>
          </a:p>
          <a:p>
            <a:endParaRPr lang="it-IT" sz="2000" kern="0" dirty="0"/>
          </a:p>
          <a:p>
            <a:endParaRPr lang="it-IT" sz="2000" kern="0" dirty="0"/>
          </a:p>
          <a:p>
            <a:endParaRPr lang="it-IT" sz="2000" kern="0" dirty="0"/>
          </a:p>
          <a:p>
            <a:endParaRPr lang="it-IT" sz="2000" kern="0" dirty="0"/>
          </a:p>
          <a:p>
            <a:endParaRPr lang="it-IT" sz="2000" kern="0" dirty="0"/>
          </a:p>
          <a:p>
            <a:endParaRPr lang="en-US" sz="1400" kern="0" dirty="0"/>
          </a:p>
          <a:p>
            <a:endParaRPr lang="en-US" sz="1400" kern="0" dirty="0"/>
          </a:p>
          <a:p>
            <a:r>
              <a:rPr lang="en-US" sz="1400" kern="0" dirty="0"/>
              <a:t>L. </a:t>
            </a:r>
            <a:r>
              <a:rPr lang="en-US" sz="1400" kern="0" dirty="0" err="1"/>
              <a:t>Cremonesi</a:t>
            </a:r>
            <a:r>
              <a:rPr lang="en-US" sz="1400" kern="0" dirty="0"/>
              <a:t>, et al., Journal of Nanoparticle Research (2020) 22:344      	DOI: 10.1007/s11051-020-05075-3</a:t>
            </a:r>
            <a:endParaRPr lang="it-IT" sz="1400" kern="0" dirty="0"/>
          </a:p>
          <a:p>
            <a:endParaRPr lang="it-IT" sz="2000" kern="0" dirty="0"/>
          </a:p>
          <a:p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3428747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5720" y="44624"/>
            <a:ext cx="54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Analytical</a:t>
            </a:r>
            <a:r>
              <a:rPr lang="it-IT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810022" y="1966540"/>
                <a:ext cx="8238306" cy="958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nary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𝑞𝑎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it-IT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22" y="1966540"/>
                <a:ext cx="8238306" cy="9584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1631504" y="1244336"/>
                <a:ext cx="38884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𝐼𝑚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it-IT" i="1">
                          <a:solidFill>
                            <a:srgbClr val="FFC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it-IT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44336"/>
                <a:ext cx="388843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699992" y="1119108"/>
                <a:ext cx="3700264" cy="71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it-IT" sz="1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1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it-IT" sz="1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nary>
                      <m:r>
                        <a:rPr lang="en-US" sz="1800" i="1">
                          <a:solidFill>
                            <a:srgbClr val="FFC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it-IT" sz="1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sz="1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𝑞𝑎</m:t>
                          </m:r>
                        </m:e>
                      </m:d>
                      <m:sSub>
                        <m:sSubPr>
                          <m:ctrlPr>
                            <a:rPr lang="it-IT" sz="1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it-IT" sz="1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92" y="1119108"/>
                <a:ext cx="3700264" cy="712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6">
            <a:extLst>
              <a:ext uri="{FF2B5EF4-FFF2-40B4-BE49-F238E27FC236}">
                <a16:creationId xmlns:a16="http://schemas.microsoft.com/office/drawing/2014/main" id="{A7A1CA98-2005-38EC-FA8B-991D20DA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2207568" y="3212977"/>
                <a:ext cx="4972050" cy="874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𝑞𝑎</m:t>
                          </m:r>
                        </m:e>
                      </m:d>
                      <m:r>
                        <a:rPr lang="en-US">
                          <a:solidFill>
                            <a:srgbClr val="00B0F0"/>
                          </a:solidFill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𝑞𝑎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𝑞𝑎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 ·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𝑞𝑎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𝑞𝑎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212977"/>
                <a:ext cx="4972050" cy="8745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2157470" y="4340000"/>
                <a:ext cx="5072247" cy="1475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 </m:t>
                          </m:r>
                        </m:den>
                      </m:f>
                      <m:d>
                        <m:dPr>
                          <m:begChr m:val="〈"/>
                          <m:endChr m:val="〉"/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𝒒</m:t>
                              </m:r>
                              <m: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 </m:t>
                          </m:r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 </m:t>
                          </m:r>
                        </m:den>
                      </m:f>
                      <m:d>
                        <m:dPr>
                          <m:begChr m:val="〈"/>
                          <m:endChr m:val="〉"/>
                          <m:ctrlPr>
                            <a:rPr lang="it-IT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𝒒</m:t>
                              </m:r>
                              <m: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it-IT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70" y="4340000"/>
                <a:ext cx="5072247" cy="1475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00156" y="3212977"/>
            <a:ext cx="3167844" cy="26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sz="2400" dirty="0" err="1"/>
              <a:t>Monomer</a:t>
            </a:r>
            <a:r>
              <a:rPr lang="it-IT" sz="2400" dirty="0"/>
              <a:t> </a:t>
            </a:r>
            <a:r>
              <a:rPr lang="it-IT" sz="2400" dirty="0" err="1"/>
              <a:t>form</a:t>
            </a:r>
            <a:r>
              <a:rPr lang="it-IT" sz="2400" dirty="0"/>
              <a:t> </a:t>
            </a:r>
            <a:r>
              <a:rPr lang="it-IT" sz="2400" dirty="0" err="1"/>
              <a:t>factor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factor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75720" y="44624"/>
            <a:ext cx="54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Analytical</a:t>
            </a:r>
            <a:r>
              <a:rPr lang="it-IT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810022" y="1966540"/>
                <a:ext cx="8238306" cy="958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nary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𝑞𝑎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it-IT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22" y="1966540"/>
                <a:ext cx="8238306" cy="958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1458460" y="1244336"/>
                <a:ext cx="38884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𝐼𝑚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60" y="1244336"/>
                <a:ext cx="38884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6">
            <a:extLst>
              <a:ext uri="{FF2B5EF4-FFF2-40B4-BE49-F238E27FC236}">
                <a16:creationId xmlns:a16="http://schemas.microsoft.com/office/drawing/2014/main" id="{FB499F57-1738-A2A0-2488-541810DF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35515" y="1039474"/>
            <a:ext cx="442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 err="1"/>
              <a:t>Forward</a:t>
            </a:r>
            <a:r>
              <a:rPr lang="it-IT" dirty="0"/>
              <a:t> scattering by </a:t>
            </a:r>
          </a:p>
          <a:p>
            <a:r>
              <a:rPr lang="it-IT" dirty="0" err="1"/>
              <a:t>fractals</a:t>
            </a:r>
            <a:endParaRPr lang="it-IT" dirty="0"/>
          </a:p>
          <a:p>
            <a:r>
              <a:rPr lang="it-IT" i="0" dirty="0"/>
              <a:t>(</a:t>
            </a:r>
            <a:r>
              <a:rPr lang="it-IT" i="0" dirty="0" err="1"/>
              <a:t>simulations</a:t>
            </a:r>
            <a:r>
              <a:rPr lang="it-IT" i="0" dirty="0"/>
              <a:t> and model)</a:t>
            </a:r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80728"/>
            <a:ext cx="5168789" cy="45365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46" y="980728"/>
            <a:ext cx="5168789" cy="4536504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 bwMode="auto">
          <a:xfrm flipH="1">
            <a:off x="5951984" y="2060848"/>
            <a:ext cx="2232248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asellaDiTesto 10"/>
          <p:cNvSpPr txBox="1"/>
          <p:nvPr/>
        </p:nvSpPr>
        <p:spPr>
          <a:xfrm rot="18684803">
            <a:off x="6458094" y="2540965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Bruggemann</a:t>
            </a:r>
            <a:endParaRPr lang="it-IT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75720" y="44624"/>
            <a:ext cx="54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Interpreting</a:t>
            </a:r>
            <a:r>
              <a:rPr lang="it-IT" dirty="0"/>
              <a:t> the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13" name="Rettangolo 66"/>
          <p:cNvSpPr>
            <a:spLocks noChangeArrowheads="1"/>
          </p:cNvSpPr>
          <p:nvPr/>
        </p:nvSpPr>
        <p:spPr bwMode="auto">
          <a:xfrm>
            <a:off x="7464152" y="5631632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117D642-0825-6F53-BC4D-0A59E98C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9BA5C62-93D0-CC31-44A3-A84AAE318476}"/>
              </a:ext>
            </a:extLst>
          </p:cNvPr>
          <p:cNvCxnSpPr/>
          <p:nvPr/>
        </p:nvCxnSpPr>
        <p:spPr bwMode="auto">
          <a:xfrm flipV="1">
            <a:off x="6224534" y="1844824"/>
            <a:ext cx="2895802" cy="28803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CB2C26E-CA7E-1F10-3008-61CD96CA0DD6}"/>
              </a:ext>
            </a:extLst>
          </p:cNvPr>
          <p:cNvSpPr txBox="1"/>
          <p:nvPr/>
        </p:nvSpPr>
        <p:spPr>
          <a:xfrm rot="18816741">
            <a:off x="6612222" y="3362640"/>
            <a:ext cx="2432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Our model - </a:t>
            </a:r>
            <a:r>
              <a:rPr lang="it-IT" sz="2000" dirty="0" err="1">
                <a:solidFill>
                  <a:srgbClr val="FF0000"/>
                </a:solidFill>
              </a:rPr>
              <a:t>fractals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2DE0121-16CB-9A60-E51C-E57A6224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610" y="2840735"/>
            <a:ext cx="2180110" cy="18718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0AD831-6F81-699B-6A46-0CD3CD21D446}"/>
              </a:ext>
            </a:extLst>
          </p:cNvPr>
          <p:cNvSpPr txBox="1"/>
          <p:nvPr/>
        </p:nvSpPr>
        <p:spPr>
          <a:xfrm>
            <a:off x="441560" y="5142265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0" dirty="0" err="1">
                <a:solidFill>
                  <a:schemeClr val="bg1"/>
                </a:solidFill>
              </a:rPr>
              <a:t>Implications</a:t>
            </a:r>
            <a:r>
              <a:rPr lang="it-IT" i="0" dirty="0">
                <a:solidFill>
                  <a:schemeClr val="bg1"/>
                </a:solidFill>
              </a:rPr>
              <a:t> for phase </a:t>
            </a:r>
            <a:r>
              <a:rPr lang="it-IT" i="0" dirty="0" err="1">
                <a:solidFill>
                  <a:schemeClr val="bg1"/>
                </a:solidFill>
              </a:rPr>
              <a:t>functions</a:t>
            </a:r>
            <a:endParaRPr lang="it-IT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1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80728"/>
            <a:ext cx="5168789" cy="45365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46" y="980728"/>
            <a:ext cx="5168789" cy="4536504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 bwMode="auto">
          <a:xfrm flipH="1">
            <a:off x="5951984" y="2060848"/>
            <a:ext cx="2232248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asellaDiTesto 10"/>
          <p:cNvSpPr txBox="1"/>
          <p:nvPr/>
        </p:nvSpPr>
        <p:spPr>
          <a:xfrm rot="18684803">
            <a:off x="6458094" y="2540965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Bruggemann</a:t>
            </a:r>
            <a:endParaRPr lang="it-IT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75720" y="44624"/>
            <a:ext cx="54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Interpreting</a:t>
            </a:r>
            <a:r>
              <a:rPr lang="it-IT" dirty="0"/>
              <a:t> the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13" name="Rettangolo 66"/>
          <p:cNvSpPr>
            <a:spLocks noChangeArrowheads="1"/>
          </p:cNvSpPr>
          <p:nvPr/>
        </p:nvSpPr>
        <p:spPr bwMode="auto">
          <a:xfrm>
            <a:off x="7464152" y="5631632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117D642-0825-6F53-BC4D-0A59E98C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9BA5C62-93D0-CC31-44A3-A84AAE318476}"/>
              </a:ext>
            </a:extLst>
          </p:cNvPr>
          <p:cNvCxnSpPr/>
          <p:nvPr/>
        </p:nvCxnSpPr>
        <p:spPr bwMode="auto">
          <a:xfrm flipV="1">
            <a:off x="6224534" y="1844824"/>
            <a:ext cx="2895802" cy="288032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B7529C6-1E39-3452-5C45-E1189405125C}"/>
              </a:ext>
            </a:extLst>
          </p:cNvPr>
          <p:cNvCxnSpPr/>
          <p:nvPr/>
        </p:nvCxnSpPr>
        <p:spPr bwMode="auto">
          <a:xfrm flipV="1">
            <a:off x="5951984" y="1340768"/>
            <a:ext cx="3168352" cy="34563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26DFED4-3569-BA22-F779-1C945E0E9D9B}"/>
              </a:ext>
            </a:extLst>
          </p:cNvPr>
          <p:cNvSpPr txBox="1"/>
          <p:nvPr/>
        </p:nvSpPr>
        <p:spPr>
          <a:xfrm>
            <a:off x="7229010" y="1267289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</a:rPr>
              <a:t>Our model - </a:t>
            </a:r>
            <a:r>
              <a:rPr lang="it-IT" sz="2000" dirty="0" err="1">
                <a:solidFill>
                  <a:srgbClr val="0070C0"/>
                </a:solidFill>
              </a:rPr>
              <a:t>granule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C43E4E9-5F41-CA3C-3E5B-0C50B2A4E535}"/>
              </a:ext>
            </a:extLst>
          </p:cNvPr>
          <p:cNvSpPr txBox="1"/>
          <p:nvPr/>
        </p:nvSpPr>
        <p:spPr>
          <a:xfrm rot="18816741">
            <a:off x="6612222" y="3362640"/>
            <a:ext cx="2432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Our model - </a:t>
            </a:r>
            <a:r>
              <a:rPr lang="it-IT" sz="2000" dirty="0" err="1">
                <a:solidFill>
                  <a:srgbClr val="FF0000"/>
                </a:solidFill>
              </a:rPr>
              <a:t>fractals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64346C-228E-0BC6-1A37-00A21A5D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515" y="1039474"/>
            <a:ext cx="442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 err="1"/>
              <a:t>Forward</a:t>
            </a:r>
            <a:r>
              <a:rPr lang="it-IT" dirty="0"/>
              <a:t> scattering by </a:t>
            </a:r>
          </a:p>
          <a:p>
            <a:r>
              <a:rPr lang="it-IT" dirty="0" err="1"/>
              <a:t>fractals</a:t>
            </a:r>
            <a:endParaRPr lang="it-IT" dirty="0"/>
          </a:p>
          <a:p>
            <a:r>
              <a:rPr lang="it-IT" i="0" dirty="0"/>
              <a:t>(</a:t>
            </a:r>
            <a:r>
              <a:rPr lang="it-IT" i="0" dirty="0" err="1"/>
              <a:t>simulations</a:t>
            </a:r>
            <a:r>
              <a:rPr lang="it-IT" i="0" dirty="0"/>
              <a:t> and model)</a:t>
            </a:r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8A9AA90-E39C-E772-0F51-906F03DAC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610" y="2840735"/>
            <a:ext cx="2180110" cy="187186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572F28-F904-D7C2-E9C3-51DCC3372ECE}"/>
              </a:ext>
            </a:extLst>
          </p:cNvPr>
          <p:cNvSpPr txBox="1"/>
          <p:nvPr/>
        </p:nvSpPr>
        <p:spPr>
          <a:xfrm>
            <a:off x="441560" y="5142265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0" dirty="0" err="1">
                <a:solidFill>
                  <a:schemeClr val="bg1"/>
                </a:solidFill>
              </a:rPr>
              <a:t>Implications</a:t>
            </a:r>
            <a:r>
              <a:rPr lang="it-IT" i="0" dirty="0">
                <a:solidFill>
                  <a:schemeClr val="bg1"/>
                </a:solidFill>
              </a:rPr>
              <a:t> for phase </a:t>
            </a:r>
            <a:r>
              <a:rPr lang="it-IT" i="0" dirty="0" err="1">
                <a:solidFill>
                  <a:schemeClr val="bg1"/>
                </a:solidFill>
              </a:rPr>
              <a:t>functions</a:t>
            </a:r>
            <a:endParaRPr lang="it-IT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2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75720" y="44624"/>
            <a:ext cx="54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Interpretation</a:t>
            </a:r>
            <a:r>
              <a:rPr lang="it-IT" dirty="0"/>
              <a:t> of the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13" name="Rettangolo 66"/>
          <p:cNvSpPr>
            <a:spLocks noChangeArrowheads="1"/>
          </p:cNvSpPr>
          <p:nvPr/>
        </p:nvSpPr>
        <p:spPr bwMode="auto">
          <a:xfrm>
            <a:off x="7464152" y="5631632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117D642-0825-6F53-BC4D-0A59E98C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FB340B-C1CA-3937-DBEC-FF46B211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87" y="1052736"/>
            <a:ext cx="4910704" cy="439248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CA388C-D383-28A8-F78F-6B16BFC47E90}"/>
              </a:ext>
            </a:extLst>
          </p:cNvPr>
          <p:cNvSpPr txBox="1"/>
          <p:nvPr/>
        </p:nvSpPr>
        <p:spPr>
          <a:xfrm rot="808447">
            <a:off x="7437629" y="4087148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Bruggemann</a:t>
            </a:r>
            <a:endParaRPr lang="it-IT" sz="2000" dirty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6441261-1414-934E-E6A4-28A78C1161FF}"/>
              </a:ext>
            </a:extLst>
          </p:cNvPr>
          <p:cNvCxnSpPr/>
          <p:nvPr/>
        </p:nvCxnSpPr>
        <p:spPr bwMode="auto">
          <a:xfrm flipV="1">
            <a:off x="6600057" y="1412776"/>
            <a:ext cx="3473431" cy="18362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FADB49-3DBD-C038-2E55-BD189F546898}"/>
              </a:ext>
            </a:extLst>
          </p:cNvPr>
          <p:cNvSpPr txBox="1"/>
          <p:nvPr/>
        </p:nvSpPr>
        <p:spPr>
          <a:xfrm rot="19942598">
            <a:off x="8097066" y="1523607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Our model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C171A4A-6F61-7C95-3C0C-621FEFC7A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515" y="1039474"/>
            <a:ext cx="442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/>
              <a:t>90° scattering by </a:t>
            </a:r>
          </a:p>
          <a:p>
            <a:r>
              <a:rPr lang="it-IT" dirty="0" err="1"/>
              <a:t>fractals</a:t>
            </a:r>
            <a:endParaRPr lang="it-IT" dirty="0"/>
          </a:p>
          <a:p>
            <a:r>
              <a:rPr lang="it-IT" i="0" dirty="0"/>
              <a:t>(</a:t>
            </a:r>
            <a:r>
              <a:rPr lang="it-IT" i="0" dirty="0" err="1"/>
              <a:t>simulations</a:t>
            </a:r>
            <a:r>
              <a:rPr lang="it-IT" i="0" dirty="0"/>
              <a:t> and model)</a:t>
            </a:r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i="0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5335134-DAC9-6E84-ECF2-5ECEB507D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10" y="2840735"/>
            <a:ext cx="2180110" cy="187186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68CCB2-1EFA-DBD7-DAD8-F0D1A9C5534B}"/>
              </a:ext>
            </a:extLst>
          </p:cNvPr>
          <p:cNvSpPr txBox="1"/>
          <p:nvPr/>
        </p:nvSpPr>
        <p:spPr>
          <a:xfrm>
            <a:off x="441560" y="5142265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0" dirty="0" err="1">
                <a:solidFill>
                  <a:schemeClr val="bg1"/>
                </a:solidFill>
              </a:rPr>
              <a:t>Implications</a:t>
            </a:r>
            <a:r>
              <a:rPr lang="it-IT" i="0" dirty="0">
                <a:solidFill>
                  <a:schemeClr val="bg1"/>
                </a:solidFill>
              </a:rPr>
              <a:t> for phase </a:t>
            </a:r>
            <a:r>
              <a:rPr lang="it-IT" i="0" dirty="0" err="1">
                <a:solidFill>
                  <a:schemeClr val="bg1"/>
                </a:solidFill>
              </a:rPr>
              <a:t>functions</a:t>
            </a:r>
            <a:endParaRPr lang="it-IT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9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23792" y="44624"/>
            <a:ext cx="432048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Spectral</a:t>
            </a:r>
            <a:r>
              <a:rPr lang="it-IT" dirty="0"/>
              <a:t> </a:t>
            </a:r>
            <a:r>
              <a:rPr lang="it-IT" dirty="0" err="1"/>
              <a:t>extinction</a:t>
            </a:r>
            <a:endParaRPr lang="it-I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44069" y="908720"/>
            <a:ext cx="44290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 err="1"/>
              <a:t>Models</a:t>
            </a:r>
            <a:r>
              <a:rPr lang="it-IT" dirty="0"/>
              <a:t> (</a:t>
            </a:r>
            <a:r>
              <a:rPr lang="it-IT" dirty="0" err="1"/>
              <a:t>lines</a:t>
            </a:r>
            <a:r>
              <a:rPr lang="it-IT" dirty="0"/>
              <a:t>) and</a:t>
            </a:r>
          </a:p>
          <a:p>
            <a:r>
              <a:rPr lang="it-IT" dirty="0" err="1"/>
              <a:t>simulations</a:t>
            </a:r>
            <a:r>
              <a:rPr lang="it-IT" dirty="0"/>
              <a:t> (</a:t>
            </a:r>
            <a:r>
              <a:rPr lang="it-IT" dirty="0" err="1"/>
              <a:t>dots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pt-BR" dirty="0"/>
              <a:t>N = 500</a:t>
            </a:r>
          </a:p>
          <a:p>
            <a:r>
              <a:rPr lang="pt-BR" dirty="0"/>
              <a:t>Rg = 1.6 µm</a:t>
            </a:r>
          </a:p>
          <a:p>
            <a:r>
              <a:rPr lang="pt-BR" dirty="0"/>
              <a:t>df = 1.75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No </a:t>
            </a:r>
            <a:r>
              <a:rPr lang="it-IT" dirty="0" err="1"/>
              <a:t>absorption</a:t>
            </a:r>
            <a:endParaRPr lang="it-IT" dirty="0"/>
          </a:p>
          <a:p>
            <a:r>
              <a:rPr lang="it-IT" dirty="0"/>
              <a:t>No n</a:t>
            </a:r>
            <a:r>
              <a:rPr lang="it-IT" i="0" dirty="0"/>
              <a:t>(</a:t>
            </a:r>
            <a:r>
              <a:rPr lang="el-GR" dirty="0"/>
              <a:t>λ</a:t>
            </a:r>
            <a:r>
              <a:rPr lang="it-IT" i="0" dirty="0"/>
              <a:t>) </a:t>
            </a:r>
            <a:r>
              <a:rPr lang="it-IT" i="0" dirty="0" err="1"/>
              <a:t>dependence</a:t>
            </a:r>
            <a:endParaRPr lang="it-IT" i="0" dirty="0"/>
          </a:p>
          <a:p>
            <a:r>
              <a:rPr lang="it-IT" i="0" dirty="0"/>
              <a:t>No </a:t>
            </a:r>
            <a:r>
              <a:rPr lang="it-IT" i="0" dirty="0" err="1"/>
              <a:t>size</a:t>
            </a:r>
            <a:r>
              <a:rPr lang="it-IT" i="0" dirty="0"/>
              <a:t> </a:t>
            </a:r>
            <a:r>
              <a:rPr lang="it-IT" i="0" dirty="0" err="1"/>
              <a:t>distr</a:t>
            </a:r>
            <a:r>
              <a:rPr lang="it-IT" i="0" dirty="0"/>
              <a:t>. </a:t>
            </a:r>
            <a:r>
              <a:rPr lang="it-IT" i="0" dirty="0" err="1"/>
              <a:t>effects</a:t>
            </a:r>
            <a:endParaRPr lang="it-IT" i="0" dirty="0"/>
          </a:p>
          <a:p>
            <a:endParaRPr lang="it-IT" dirty="0"/>
          </a:p>
          <a:p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4909140" y="750986"/>
            <a:ext cx="5363324" cy="4982271"/>
            <a:chOff x="3385140" y="937120"/>
            <a:chExt cx="5363324" cy="4982271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140" y="937120"/>
              <a:ext cx="5363324" cy="4982271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74" b="4187"/>
            <a:stretch/>
          </p:blipFill>
          <p:spPr>
            <a:xfrm>
              <a:off x="3707904" y="937120"/>
              <a:ext cx="5040560" cy="4982271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4644008" y="4727401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>
                  <a:solidFill>
                    <a:srgbClr val="0070C0"/>
                  </a:solidFill>
                </a:rPr>
                <a:t>Bruggemann</a:t>
              </a:r>
              <a:endParaRPr lang="it-IT" sz="2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643129" y="4327291"/>
              <a:ext cx="1096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>
                  <a:solidFill>
                    <a:srgbClr val="00B050"/>
                  </a:solidFill>
                </a:rPr>
                <a:t>Granule</a:t>
              </a:r>
              <a:endParaRPr lang="it-IT" sz="2000" dirty="0">
                <a:solidFill>
                  <a:srgbClr val="00B05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643273" y="3927020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>
                  <a:solidFill>
                    <a:srgbClr val="FF0000"/>
                  </a:solidFill>
                </a:rPr>
                <a:t>Fractal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ttangolo 66"/>
          <p:cNvSpPr>
            <a:spLocks noChangeArrowheads="1"/>
          </p:cNvSpPr>
          <p:nvPr/>
        </p:nvSpPr>
        <p:spPr bwMode="auto">
          <a:xfrm>
            <a:off x="7464152" y="5733257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 free </a:t>
            </a:r>
            <a:r>
              <a:rPr lang="it-IT" dirty="0" err="1">
                <a:solidFill>
                  <a:srgbClr val="FF0000"/>
                </a:solidFill>
              </a:rPr>
              <a:t>parameters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468E70E-C70E-1F69-4488-80E79CDB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66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75520" y="44624"/>
            <a:ext cx="864096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in the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environment</a:t>
            </a:r>
            <a:endParaRPr lang="it-I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6701" y="1052736"/>
            <a:ext cx="79573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 err="1"/>
              <a:t>Simultaneous</a:t>
            </a:r>
            <a:r>
              <a:rPr lang="it-IT" dirty="0"/>
              <a:t> 0, 45°and 90°scattering </a:t>
            </a:r>
          </a:p>
          <a:p>
            <a:r>
              <a:rPr lang="it-IT" dirty="0" err="1"/>
              <a:t>measurements</a:t>
            </a:r>
            <a:r>
              <a:rPr lang="it-IT" dirty="0"/>
              <a:t> on single </a:t>
            </a:r>
            <a:r>
              <a:rPr lang="it-IT" dirty="0" err="1"/>
              <a:t>airborne</a:t>
            </a:r>
            <a:r>
              <a:rPr lang="it-IT" dirty="0"/>
              <a:t> </a:t>
            </a:r>
            <a:r>
              <a:rPr lang="it-IT" dirty="0" err="1"/>
              <a:t>particles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					</a:t>
            </a:r>
          </a:p>
          <a:p>
            <a:endParaRPr lang="it-IT" dirty="0"/>
          </a:p>
          <a:p>
            <a:r>
              <a:rPr lang="it-IT" dirty="0"/>
              <a:t>	OPTAIR @ DomeC</a:t>
            </a:r>
          </a:p>
          <a:p>
            <a:r>
              <a:rPr lang="it-IT" dirty="0"/>
              <a:t>		&amp; Ny Alesund	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dirty="0"/>
          </a:p>
          <a:p>
            <a:r>
              <a:rPr lang="it-IT" dirty="0"/>
              <a:t>	GAIA – Aosta Valley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00" y="2137048"/>
            <a:ext cx="1720226" cy="14805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132856"/>
            <a:ext cx="1484784" cy="1484784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8FEB247-5212-DBDA-AF86-50DE4436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873" y="6324601"/>
            <a:ext cx="49853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FAD9FF1-4E6E-77E3-18AF-59D75AFBAB1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77667" y="929954"/>
            <a:ext cx="5896258" cy="5112568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6C2CD784-260E-790D-39E2-63E32A8AEB94}"/>
              </a:ext>
            </a:extLst>
          </p:cNvPr>
          <p:cNvSpPr/>
          <p:nvPr/>
        </p:nvSpPr>
        <p:spPr bwMode="auto">
          <a:xfrm rot="20366964">
            <a:off x="8115930" y="4038247"/>
            <a:ext cx="1971474" cy="779811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0771CB-FC48-BF02-74DF-14396C003BA4}"/>
              </a:ext>
            </a:extLst>
          </p:cNvPr>
          <p:cNvSpPr txBox="1"/>
          <p:nvPr/>
        </p:nvSpPr>
        <p:spPr>
          <a:xfrm>
            <a:off x="9032288" y="4816108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Two </a:t>
            </a:r>
            <a:r>
              <a:rPr lang="it-IT" sz="1800" dirty="0" err="1">
                <a:solidFill>
                  <a:srgbClr val="0070C0"/>
                </a:solidFill>
              </a:rPr>
              <a:t>populations</a:t>
            </a:r>
            <a:r>
              <a:rPr lang="it-IT" sz="1800" dirty="0">
                <a:solidFill>
                  <a:srgbClr val="0070C0"/>
                </a:solidFill>
              </a:rPr>
              <a:t>:</a:t>
            </a:r>
          </a:p>
          <a:p>
            <a:r>
              <a:rPr lang="it-IT" sz="1800" dirty="0" err="1">
                <a:solidFill>
                  <a:srgbClr val="0070C0"/>
                </a:solidFill>
              </a:rPr>
              <a:t>factor</a:t>
            </a:r>
            <a:r>
              <a:rPr lang="it-IT" sz="1800" dirty="0">
                <a:solidFill>
                  <a:srgbClr val="0070C0"/>
                </a:solidFill>
              </a:rPr>
              <a:t> 5 in F(90) !!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43A148E-BB15-F11F-D0D4-3FF028F36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41" y="4720108"/>
            <a:ext cx="1394882" cy="9520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Shape 89">
            <a:extLst>
              <a:ext uri="{FF2B5EF4-FFF2-40B4-BE49-F238E27FC236}">
                <a16:creationId xmlns:a16="http://schemas.microsoft.com/office/drawing/2014/main" id="{0A91B48E-A070-EED8-2B7C-85DADD88701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r="82873" b="27360"/>
          <a:stretch/>
        </p:blipFill>
        <p:spPr>
          <a:xfrm>
            <a:off x="789978" y="4720108"/>
            <a:ext cx="1296144" cy="949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184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91744" y="44624"/>
            <a:ext cx="504056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39008" y="908720"/>
            <a:ext cx="8821488" cy="54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 err="1"/>
              <a:t>Internal</a:t>
            </a:r>
            <a:r>
              <a:rPr lang="it-IT" dirty="0"/>
              <a:t> </a:t>
            </a:r>
            <a:r>
              <a:rPr lang="it-IT" dirty="0" err="1"/>
              <a:t>stucture</a:t>
            </a:r>
            <a:r>
              <a:rPr lang="it-IT" dirty="0"/>
              <a:t> of micron-</a:t>
            </a:r>
            <a:r>
              <a:rPr lang="it-IT" dirty="0" err="1"/>
              <a:t>sized</a:t>
            </a:r>
            <a:r>
              <a:rPr lang="it-IT" dirty="0"/>
              <a:t> </a:t>
            </a:r>
            <a:r>
              <a:rPr lang="it-IT" dirty="0" err="1"/>
              <a:t>grains</a:t>
            </a:r>
            <a:r>
              <a:rPr lang="it-IT" dirty="0"/>
              <a:t> </a:t>
            </a:r>
            <a:r>
              <a:rPr lang="it-IT" dirty="0" err="1"/>
              <a:t>influences</a:t>
            </a:r>
            <a:r>
              <a:rPr lang="it-IT" dirty="0"/>
              <a:t> light </a:t>
            </a:r>
            <a:r>
              <a:rPr lang="it-IT" dirty="0" err="1"/>
              <a:t>scattering</a:t>
            </a:r>
            <a:r>
              <a:rPr lang="it-IT" dirty="0"/>
              <a:t> and </a:t>
            </a:r>
            <a:r>
              <a:rPr lang="it-IT" dirty="0" err="1"/>
              <a:t>extinction</a:t>
            </a:r>
            <a:r>
              <a:rPr lang="it-IT" dirty="0"/>
              <a:t> (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…)</a:t>
            </a:r>
          </a:p>
          <a:p>
            <a:endParaRPr lang="it-IT" dirty="0"/>
          </a:p>
          <a:p>
            <a:r>
              <a:rPr lang="it-IT" dirty="0"/>
              <a:t>SPES -&gt; quantitative </a:t>
            </a:r>
            <a:r>
              <a:rPr lang="it-IT" dirty="0" err="1"/>
              <a:t>characterization</a:t>
            </a:r>
            <a:r>
              <a:rPr lang="it-IT" dirty="0"/>
              <a:t> on model </a:t>
            </a:r>
            <a:r>
              <a:rPr lang="it-IT" dirty="0" err="1"/>
              <a:t>samples</a:t>
            </a:r>
            <a:endParaRPr lang="it-IT" dirty="0"/>
          </a:p>
          <a:p>
            <a:r>
              <a:rPr lang="it-IT" dirty="0"/>
              <a:t>		=&gt; </a:t>
            </a:r>
            <a:r>
              <a:rPr lang="it-IT" dirty="0" err="1"/>
              <a:t>validation</a:t>
            </a:r>
            <a:r>
              <a:rPr lang="it-IT" dirty="0"/>
              <a:t> of the </a:t>
            </a:r>
            <a:r>
              <a:rPr lang="it-IT" dirty="0" err="1"/>
              <a:t>analytical</a:t>
            </a:r>
            <a:r>
              <a:rPr lang="it-IT" dirty="0"/>
              <a:t> model </a:t>
            </a:r>
          </a:p>
          <a:p>
            <a:r>
              <a:rPr lang="it-IT" dirty="0"/>
              <a:t>		</a:t>
            </a:r>
          </a:p>
          <a:p>
            <a:endParaRPr lang="it-IT" sz="1200" dirty="0"/>
          </a:p>
          <a:p>
            <a:r>
              <a:rPr lang="it-IT" dirty="0"/>
              <a:t>	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EE38A18-958B-F663-0F61-4F5EFF401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78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91744" y="44624"/>
            <a:ext cx="504056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39008" y="908720"/>
            <a:ext cx="8821488" cy="54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 err="1"/>
              <a:t>Internal</a:t>
            </a:r>
            <a:r>
              <a:rPr lang="it-IT" dirty="0"/>
              <a:t> </a:t>
            </a:r>
            <a:r>
              <a:rPr lang="it-IT" dirty="0" err="1"/>
              <a:t>stucture</a:t>
            </a:r>
            <a:r>
              <a:rPr lang="it-IT" dirty="0"/>
              <a:t> of micron-</a:t>
            </a:r>
            <a:r>
              <a:rPr lang="it-IT" dirty="0" err="1"/>
              <a:t>sized</a:t>
            </a:r>
            <a:r>
              <a:rPr lang="it-IT" dirty="0"/>
              <a:t> </a:t>
            </a:r>
            <a:r>
              <a:rPr lang="it-IT" dirty="0" err="1"/>
              <a:t>grains</a:t>
            </a:r>
            <a:r>
              <a:rPr lang="it-IT" dirty="0"/>
              <a:t> </a:t>
            </a:r>
            <a:r>
              <a:rPr lang="it-IT" dirty="0" err="1"/>
              <a:t>influences</a:t>
            </a:r>
            <a:r>
              <a:rPr lang="it-IT" dirty="0"/>
              <a:t> light </a:t>
            </a:r>
            <a:r>
              <a:rPr lang="it-IT" dirty="0" err="1"/>
              <a:t>scattering</a:t>
            </a:r>
            <a:r>
              <a:rPr lang="it-IT" dirty="0"/>
              <a:t> and </a:t>
            </a:r>
            <a:r>
              <a:rPr lang="it-IT" dirty="0" err="1"/>
              <a:t>extinction</a:t>
            </a:r>
            <a:r>
              <a:rPr lang="it-IT" dirty="0"/>
              <a:t> (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…)</a:t>
            </a:r>
          </a:p>
          <a:p>
            <a:endParaRPr lang="it-IT" dirty="0"/>
          </a:p>
          <a:p>
            <a:r>
              <a:rPr lang="it-IT" dirty="0"/>
              <a:t>SPES -&gt; quantitative </a:t>
            </a:r>
            <a:r>
              <a:rPr lang="it-IT" dirty="0" err="1"/>
              <a:t>characterization</a:t>
            </a:r>
            <a:r>
              <a:rPr lang="it-IT" dirty="0"/>
              <a:t> on model </a:t>
            </a:r>
            <a:r>
              <a:rPr lang="it-IT" dirty="0" err="1"/>
              <a:t>samples</a:t>
            </a:r>
            <a:endParaRPr lang="it-IT" dirty="0"/>
          </a:p>
          <a:p>
            <a:r>
              <a:rPr lang="it-IT" dirty="0"/>
              <a:t>		=&gt; </a:t>
            </a:r>
            <a:r>
              <a:rPr lang="it-IT" dirty="0" err="1"/>
              <a:t>validation</a:t>
            </a:r>
            <a:r>
              <a:rPr lang="it-IT" dirty="0"/>
              <a:t> of the </a:t>
            </a:r>
            <a:r>
              <a:rPr lang="it-IT" dirty="0" err="1"/>
              <a:t>analytical</a:t>
            </a:r>
            <a:r>
              <a:rPr lang="it-IT" dirty="0"/>
              <a:t> model </a:t>
            </a:r>
          </a:p>
          <a:p>
            <a:r>
              <a:rPr lang="it-IT" dirty="0"/>
              <a:t>		</a:t>
            </a:r>
          </a:p>
          <a:p>
            <a:r>
              <a:rPr lang="it-IT" dirty="0"/>
              <a:t>		Impact on </a:t>
            </a:r>
            <a:r>
              <a:rPr lang="it-IT" dirty="0" err="1"/>
              <a:t>extinction</a:t>
            </a:r>
            <a:r>
              <a:rPr lang="it-IT" dirty="0"/>
              <a:t> and radiative transfer </a:t>
            </a:r>
          </a:p>
          <a:p>
            <a:endParaRPr lang="it-IT" sz="1200" dirty="0"/>
          </a:p>
          <a:p>
            <a:r>
              <a:rPr lang="it-IT" dirty="0"/>
              <a:t>						single </a:t>
            </a:r>
            <a:r>
              <a:rPr lang="it-IT" dirty="0" err="1"/>
              <a:t>scattering</a:t>
            </a:r>
            <a:r>
              <a:rPr lang="it-IT" dirty="0"/>
              <a:t> albedo</a:t>
            </a:r>
          </a:p>
          <a:p>
            <a:r>
              <a:rPr lang="it-IT" dirty="0"/>
              <a:t>						</a:t>
            </a:r>
            <a:r>
              <a:rPr lang="it-IT" dirty="0" err="1"/>
              <a:t>asymmetry</a:t>
            </a:r>
            <a:r>
              <a:rPr lang="it-IT" dirty="0"/>
              <a:t> </a:t>
            </a:r>
            <a:r>
              <a:rPr lang="it-IT" dirty="0" err="1"/>
              <a:t>parameter</a:t>
            </a:r>
            <a:endParaRPr lang="it-IT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941562"/>
              </p:ext>
            </p:extLst>
          </p:nvPr>
        </p:nvGraphicFramePr>
        <p:xfrm>
          <a:off x="3071664" y="4437112"/>
          <a:ext cx="24145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393700" progId="Equation.3">
                  <p:embed/>
                </p:oleObj>
              </mc:Choice>
              <mc:Fallback>
                <p:oleObj name="Equazione" r:id="rId2" imgW="1104900" imgH="393700" progId="Equation.3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4437112"/>
                        <a:ext cx="2414587" cy="869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">
            <a:extLst>
              <a:ext uri="{FF2B5EF4-FFF2-40B4-BE49-F238E27FC236}">
                <a16:creationId xmlns:a16="http://schemas.microsoft.com/office/drawing/2014/main" id="{D46F2AF0-5E5B-40F6-14B2-FE18B1EC4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68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91744" y="44624"/>
            <a:ext cx="504056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39008" y="908720"/>
            <a:ext cx="8821488" cy="54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dirty="0" err="1"/>
              <a:t>Internal</a:t>
            </a:r>
            <a:r>
              <a:rPr lang="it-IT" dirty="0"/>
              <a:t> </a:t>
            </a:r>
            <a:r>
              <a:rPr lang="it-IT" dirty="0" err="1"/>
              <a:t>stucture</a:t>
            </a:r>
            <a:r>
              <a:rPr lang="it-IT" dirty="0"/>
              <a:t> of micron-</a:t>
            </a:r>
            <a:r>
              <a:rPr lang="it-IT" dirty="0" err="1"/>
              <a:t>sized</a:t>
            </a:r>
            <a:r>
              <a:rPr lang="it-IT" dirty="0"/>
              <a:t> </a:t>
            </a:r>
            <a:r>
              <a:rPr lang="it-IT" dirty="0" err="1"/>
              <a:t>grains</a:t>
            </a:r>
            <a:r>
              <a:rPr lang="it-IT" dirty="0"/>
              <a:t> </a:t>
            </a:r>
            <a:r>
              <a:rPr lang="it-IT" dirty="0" err="1"/>
              <a:t>influences</a:t>
            </a:r>
            <a:r>
              <a:rPr lang="it-IT" dirty="0"/>
              <a:t> light </a:t>
            </a:r>
            <a:r>
              <a:rPr lang="it-IT" dirty="0" err="1"/>
              <a:t>scattering</a:t>
            </a:r>
            <a:r>
              <a:rPr lang="it-IT" dirty="0"/>
              <a:t> and </a:t>
            </a:r>
            <a:r>
              <a:rPr lang="it-IT" dirty="0" err="1"/>
              <a:t>extinction</a:t>
            </a:r>
            <a:r>
              <a:rPr lang="it-IT" dirty="0"/>
              <a:t> (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…)</a:t>
            </a:r>
          </a:p>
          <a:p>
            <a:endParaRPr lang="it-IT" dirty="0"/>
          </a:p>
          <a:p>
            <a:r>
              <a:rPr lang="it-IT" dirty="0"/>
              <a:t>SPES -&gt; quantitative </a:t>
            </a:r>
            <a:r>
              <a:rPr lang="it-IT" dirty="0" err="1"/>
              <a:t>characterization</a:t>
            </a:r>
            <a:r>
              <a:rPr lang="it-IT" dirty="0"/>
              <a:t> on model </a:t>
            </a:r>
            <a:r>
              <a:rPr lang="it-IT" dirty="0" err="1"/>
              <a:t>samples</a:t>
            </a:r>
            <a:endParaRPr lang="it-IT" dirty="0"/>
          </a:p>
          <a:p>
            <a:r>
              <a:rPr lang="it-IT" dirty="0"/>
              <a:t>		=&gt; </a:t>
            </a:r>
            <a:r>
              <a:rPr lang="it-IT" dirty="0" err="1"/>
              <a:t>validation</a:t>
            </a:r>
            <a:r>
              <a:rPr lang="it-IT" dirty="0"/>
              <a:t> of the </a:t>
            </a:r>
            <a:r>
              <a:rPr lang="it-IT" dirty="0" err="1"/>
              <a:t>analytical</a:t>
            </a:r>
            <a:r>
              <a:rPr lang="it-IT" dirty="0"/>
              <a:t> model </a:t>
            </a:r>
          </a:p>
          <a:p>
            <a:r>
              <a:rPr lang="it-IT" dirty="0"/>
              <a:t>		</a:t>
            </a:r>
          </a:p>
          <a:p>
            <a:r>
              <a:rPr lang="it-IT" dirty="0"/>
              <a:t>		Impact on </a:t>
            </a:r>
            <a:r>
              <a:rPr lang="it-IT" dirty="0" err="1"/>
              <a:t>extinction</a:t>
            </a:r>
            <a:r>
              <a:rPr lang="it-IT" dirty="0"/>
              <a:t> and radiative transfer </a:t>
            </a:r>
          </a:p>
          <a:p>
            <a:endParaRPr lang="it-IT" sz="1200" dirty="0"/>
          </a:p>
          <a:p>
            <a:r>
              <a:rPr lang="it-IT" dirty="0" err="1"/>
              <a:t>Atmospheric</a:t>
            </a:r>
            <a:r>
              <a:rPr lang="it-IT" dirty="0"/>
              <a:t> </a:t>
            </a:r>
            <a:r>
              <a:rPr lang="it-IT" dirty="0" err="1"/>
              <a:t>optics</a:t>
            </a:r>
            <a:r>
              <a:rPr lang="it-IT" dirty="0"/>
              <a:t>: </a:t>
            </a:r>
            <a:r>
              <a:rPr lang="it-IT" dirty="0" err="1"/>
              <a:t>OPTAIR@Antarctica</a:t>
            </a:r>
            <a:r>
              <a:rPr lang="it-IT" dirty="0"/>
              <a:t>; </a:t>
            </a:r>
            <a:r>
              <a:rPr lang="it-IT" dirty="0" err="1"/>
              <a:t>paleoclimate</a:t>
            </a:r>
            <a:r>
              <a:rPr lang="it-IT" dirty="0"/>
              <a:t> </a:t>
            </a:r>
            <a:r>
              <a:rPr lang="it-IT" dirty="0" err="1"/>
              <a:t>studies</a:t>
            </a:r>
            <a:endParaRPr lang="it-IT" dirty="0"/>
          </a:p>
          <a:p>
            <a:endParaRPr lang="it-IT" sz="1200" dirty="0"/>
          </a:p>
          <a:p>
            <a:r>
              <a:rPr lang="it-IT" dirty="0" err="1"/>
              <a:t>Astrophysics</a:t>
            </a:r>
            <a:r>
              <a:rPr lang="it-IT" dirty="0"/>
              <a:t>: 	</a:t>
            </a:r>
            <a:r>
              <a:rPr lang="it-IT" dirty="0" err="1">
                <a:solidFill>
                  <a:srgbClr val="FFFF00"/>
                </a:solidFill>
              </a:rPr>
              <a:t>you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may</a:t>
            </a:r>
            <a:r>
              <a:rPr lang="it-IT" dirty="0">
                <a:solidFill>
                  <a:srgbClr val="FFFF00"/>
                </a:solidFill>
              </a:rPr>
              <a:t> figure out… UV-VIS-NIR-FIR…</a:t>
            </a:r>
          </a:p>
          <a:p>
            <a:endParaRPr lang="en-US" sz="1400" dirty="0"/>
          </a:p>
          <a:p>
            <a:r>
              <a:rPr lang="en-US" sz="1400" dirty="0"/>
              <a:t>L. </a:t>
            </a:r>
            <a:r>
              <a:rPr lang="en-US" sz="1400" dirty="0" err="1"/>
              <a:t>Cremonesi</a:t>
            </a:r>
            <a:r>
              <a:rPr lang="en-US" sz="1400" dirty="0"/>
              <a:t>, et al., Light extinction and scattering from aggregates composed of submicron particles, Journal of Nanoparticle Research (2020) 22:344        DOI: 10.1007/s11051-020-05075-3</a:t>
            </a:r>
            <a:endParaRPr lang="it-IT" sz="14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410A620-550C-161D-20BF-4F379144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4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3832" y="260648"/>
            <a:ext cx="3528392" cy="736600"/>
          </a:xfrm>
        </p:spPr>
        <p:txBody>
          <a:bodyPr/>
          <a:lstStyle/>
          <a:p>
            <a:r>
              <a:rPr lang="it-IT" dirty="0"/>
              <a:t>AIM of the work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32" y="1124744"/>
            <a:ext cx="10081120" cy="4968552"/>
          </a:xfrm>
        </p:spPr>
        <p:txBody>
          <a:bodyPr/>
          <a:lstStyle/>
          <a:p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want</a:t>
            </a:r>
            <a:r>
              <a:rPr lang="it-IT" sz="2000" dirty="0"/>
              <a:t> to </a:t>
            </a:r>
            <a:r>
              <a:rPr lang="it-IT" sz="2000" dirty="0" err="1"/>
              <a:t>characterize</a:t>
            </a:r>
            <a:r>
              <a:rPr lang="it-IT" sz="2000" dirty="0"/>
              <a:t> </a:t>
            </a:r>
            <a:r>
              <a:rPr lang="it-IT" sz="2000" dirty="0" err="1"/>
              <a:t>dust</a:t>
            </a:r>
            <a:r>
              <a:rPr lang="it-IT" sz="2000" dirty="0"/>
              <a:t> by </a:t>
            </a:r>
            <a:r>
              <a:rPr lang="it-IT" sz="2000" dirty="0" err="1"/>
              <a:t>measuring</a:t>
            </a:r>
            <a:r>
              <a:rPr lang="it-IT" sz="2000" dirty="0"/>
              <a:t> light (UV-VIS-NIR-FIR…)</a:t>
            </a:r>
          </a:p>
          <a:p>
            <a:endParaRPr lang="it-IT" sz="2000" dirty="0"/>
          </a:p>
          <a:p>
            <a:r>
              <a:rPr lang="it-IT" sz="2000" dirty="0"/>
              <a:t>Optical properties of </a:t>
            </a:r>
            <a:r>
              <a:rPr lang="it-IT" sz="2000" dirty="0" err="1"/>
              <a:t>inhomogeneous</a:t>
            </a:r>
            <a:r>
              <a:rPr lang="it-IT" sz="2000" dirty="0"/>
              <a:t> </a:t>
            </a:r>
            <a:r>
              <a:rPr lang="it-IT" sz="2000" dirty="0" err="1"/>
              <a:t>objects</a:t>
            </a:r>
            <a:r>
              <a:rPr lang="it-IT" sz="2000" dirty="0"/>
              <a:t> in </a:t>
            </a:r>
            <a:r>
              <a:rPr lang="it-IT" sz="2000" dirty="0" err="1"/>
              <a:t>view</a:t>
            </a:r>
            <a:r>
              <a:rPr lang="it-IT" sz="2000" dirty="0"/>
              <a:t> of </a:t>
            </a:r>
          </a:p>
          <a:p>
            <a:r>
              <a:rPr lang="it-IT" sz="2000" dirty="0" err="1"/>
              <a:t>modelling</a:t>
            </a:r>
            <a:r>
              <a:rPr lang="it-IT" sz="2000" dirty="0"/>
              <a:t> </a:t>
            </a:r>
            <a:r>
              <a:rPr lang="it-IT" sz="2000" dirty="0" err="1"/>
              <a:t>extinction</a:t>
            </a:r>
            <a:r>
              <a:rPr lang="it-IT" sz="2000" dirty="0"/>
              <a:t> and radiative transfer </a:t>
            </a:r>
            <a:r>
              <a:rPr lang="it-IT" sz="2000" dirty="0" err="1"/>
              <a:t>processes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Model </a:t>
            </a:r>
            <a:r>
              <a:rPr lang="it-IT" sz="2000" dirty="0" err="1"/>
              <a:t>systems</a:t>
            </a:r>
            <a:r>
              <a:rPr lang="it-IT" sz="2000" dirty="0"/>
              <a:t>: </a:t>
            </a:r>
            <a:r>
              <a:rPr lang="it-IT" sz="2000" dirty="0" err="1">
                <a:solidFill>
                  <a:srgbClr val="FFC000"/>
                </a:solidFill>
              </a:rPr>
              <a:t>fractal</a:t>
            </a:r>
            <a:r>
              <a:rPr lang="it-IT" sz="2000" dirty="0">
                <a:solidFill>
                  <a:srgbClr val="FFC000"/>
                </a:solidFill>
              </a:rPr>
              <a:t> </a:t>
            </a:r>
            <a:r>
              <a:rPr lang="it-IT" sz="2000" dirty="0" err="1">
                <a:solidFill>
                  <a:srgbClr val="FFC000"/>
                </a:solidFill>
              </a:rPr>
              <a:t>aggregates</a:t>
            </a:r>
            <a:endParaRPr lang="it-IT" sz="2000" dirty="0">
              <a:solidFill>
                <a:srgbClr val="FFC000"/>
              </a:solidFill>
            </a:endParaRPr>
          </a:p>
          <a:p>
            <a:r>
              <a:rPr lang="it-IT" sz="2000" dirty="0">
                <a:solidFill>
                  <a:srgbClr val="FFC000"/>
                </a:solidFill>
              </a:rPr>
              <a:t>			</a:t>
            </a:r>
            <a:r>
              <a:rPr lang="it-IT" sz="2000" dirty="0" err="1">
                <a:solidFill>
                  <a:srgbClr val="FFC000"/>
                </a:solidFill>
              </a:rPr>
              <a:t>independent</a:t>
            </a:r>
            <a:r>
              <a:rPr lang="it-IT" sz="2000" dirty="0">
                <a:solidFill>
                  <a:srgbClr val="FFC000"/>
                </a:solidFill>
              </a:rPr>
              <a:t> </a:t>
            </a:r>
            <a:r>
              <a:rPr lang="it-IT" sz="2000" dirty="0" err="1">
                <a:solidFill>
                  <a:srgbClr val="FFC000"/>
                </a:solidFill>
              </a:rPr>
              <a:t>characterization</a:t>
            </a:r>
            <a:endParaRPr lang="it-IT" sz="2000" dirty="0">
              <a:solidFill>
                <a:srgbClr val="FFC000"/>
              </a:solidFill>
            </a:endParaRPr>
          </a:p>
          <a:p>
            <a:r>
              <a:rPr lang="it-IT" sz="2000" dirty="0">
                <a:solidFill>
                  <a:srgbClr val="FFC000"/>
                </a:solidFill>
              </a:rPr>
              <a:t>			no free </a:t>
            </a:r>
            <a:r>
              <a:rPr lang="it-IT" sz="2000" dirty="0" err="1">
                <a:solidFill>
                  <a:srgbClr val="FFC000"/>
                </a:solidFill>
              </a:rPr>
              <a:t>parameters</a:t>
            </a:r>
            <a:endParaRPr lang="it-IT" sz="2000" dirty="0">
              <a:solidFill>
                <a:srgbClr val="FFC000"/>
              </a:solidFill>
            </a:endParaRPr>
          </a:p>
          <a:p>
            <a:r>
              <a:rPr lang="it-IT" sz="2000" dirty="0"/>
              <a:t>		</a:t>
            </a:r>
          </a:p>
          <a:p>
            <a:r>
              <a:rPr lang="it-IT" sz="2000" dirty="0"/>
              <a:t>		A good model for </a:t>
            </a:r>
            <a:r>
              <a:rPr lang="it-IT" sz="2000" dirty="0" err="1"/>
              <a:t>porous</a:t>
            </a:r>
            <a:r>
              <a:rPr lang="it-IT" sz="2000" dirty="0"/>
              <a:t> </a:t>
            </a:r>
            <a:r>
              <a:rPr lang="it-IT" sz="2000" dirty="0" err="1"/>
              <a:t>objects</a:t>
            </a:r>
            <a:r>
              <a:rPr lang="it-IT" sz="2000" dirty="0"/>
              <a:t>, </a:t>
            </a:r>
            <a:r>
              <a:rPr lang="it-IT" sz="2000" dirty="0" err="1"/>
              <a:t>formed</a:t>
            </a:r>
            <a:r>
              <a:rPr lang="it-IT" sz="2000" dirty="0"/>
              <a:t> by</a:t>
            </a:r>
          </a:p>
          <a:p>
            <a:r>
              <a:rPr lang="it-IT" sz="2000" dirty="0"/>
              <a:t>		</a:t>
            </a:r>
            <a:r>
              <a:rPr lang="it-IT" sz="2000" dirty="0" err="1"/>
              <a:t>collision-dominated</a:t>
            </a:r>
            <a:r>
              <a:rPr lang="it-IT" sz="2000" dirty="0"/>
              <a:t> </a:t>
            </a:r>
            <a:r>
              <a:rPr lang="it-IT" sz="2000" dirty="0" err="1"/>
              <a:t>accretion</a:t>
            </a:r>
            <a:r>
              <a:rPr lang="it-IT" sz="2000" dirty="0"/>
              <a:t> </a:t>
            </a:r>
            <a:r>
              <a:rPr lang="it-IT" sz="2000" dirty="0" err="1"/>
              <a:t>processes</a:t>
            </a:r>
            <a:endParaRPr lang="it-IT" sz="20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L. </a:t>
            </a:r>
            <a:r>
              <a:rPr lang="en-US" sz="1400" dirty="0" err="1"/>
              <a:t>Cremonesi</a:t>
            </a:r>
            <a:r>
              <a:rPr lang="en-US" sz="1400" dirty="0"/>
              <a:t>, et al., Journal of Nanoparticle Research (2020) 22:344      	DOI: 10.1007/s11051-020-05075-3</a:t>
            </a:r>
            <a:endParaRPr lang="it-IT" sz="1400" dirty="0"/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78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DIPARTIMENTO DI FISICA</a:t>
            </a:r>
          </a:p>
          <a:p>
            <a:r>
              <a:rPr lang="it-IT" dirty="0"/>
              <a:t>&amp; CIMAINA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536" y="2708920"/>
            <a:ext cx="7131050" cy="280831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Thank you</a:t>
            </a:r>
            <a:b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dirty="0"/>
            </a:br>
            <a:r>
              <a:rPr lang="en-US" sz="2000" dirty="0"/>
              <a:t>Marco Potenza</a:t>
            </a:r>
            <a:br>
              <a:rPr lang="en-US" sz="2000" dirty="0"/>
            </a:br>
            <a:r>
              <a:rPr lang="en-US" sz="2000" dirty="0"/>
              <a:t>Head Instrumental Optics Laboratory</a:t>
            </a:r>
            <a:br>
              <a:rPr lang="en-US" sz="2000" dirty="0"/>
            </a:br>
            <a:r>
              <a:rPr lang="en-US" sz="2000" dirty="0"/>
              <a:t>University of Milan</a:t>
            </a:r>
            <a:br>
              <a:rPr lang="en-US" sz="2000"/>
            </a:br>
            <a:br>
              <a:rPr lang="en-US" sz="2000"/>
            </a:br>
            <a:br>
              <a:rPr lang="en-US" sz="2000" dirty="0"/>
            </a:br>
            <a:r>
              <a:rPr lang="en-US" sz="2000" dirty="0"/>
              <a:t>marco.potenza@unimi.it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6686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D3F8AC0-F6B9-DF87-7CD5-73078DF582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8F47BE-D7D7-3C6B-E7C2-6F8BA53A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038" y="247210"/>
            <a:ext cx="3672408" cy="550778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379A1A8-F841-6394-7B83-6155D875C0F3}"/>
              </a:ext>
            </a:extLst>
          </p:cNvPr>
          <p:cNvSpPr txBox="1">
            <a:spLocks noChangeArrowheads="1"/>
          </p:cNvSpPr>
          <p:nvPr/>
        </p:nvSpPr>
        <p:spPr>
          <a:xfrm>
            <a:off x="502659" y="223979"/>
            <a:ext cx="8606329" cy="736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sz="2800" kern="0" dirty="0"/>
              <a:t>The </a:t>
            </a:r>
            <a:r>
              <a:rPr lang="it-IT" sz="2800" kern="0" dirty="0" err="1"/>
              <a:t>need</a:t>
            </a:r>
            <a:r>
              <a:rPr lang="it-IT" sz="2800" kern="0" dirty="0"/>
              <a:t> to </a:t>
            </a:r>
            <a:r>
              <a:rPr lang="it-IT" sz="2800" kern="0" dirty="0" err="1"/>
              <a:t>describe</a:t>
            </a:r>
            <a:r>
              <a:rPr lang="it-IT" sz="2800" kern="0" dirty="0"/>
              <a:t> scattering </a:t>
            </a:r>
          </a:p>
          <a:p>
            <a:r>
              <a:rPr lang="it-IT" sz="2800" kern="0" dirty="0"/>
              <a:t>by </a:t>
            </a:r>
            <a:r>
              <a:rPr lang="it-IT" sz="2800" kern="0" dirty="0" err="1"/>
              <a:t>inhomogenous</a:t>
            </a:r>
            <a:r>
              <a:rPr lang="it-IT" sz="2800" kern="0" dirty="0"/>
              <a:t> </a:t>
            </a:r>
            <a:r>
              <a:rPr lang="it-IT" sz="2800" kern="0" dirty="0" err="1"/>
              <a:t>objects</a:t>
            </a:r>
            <a:endParaRPr lang="it-IT" sz="2800" kern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8651DF-4C9B-19F4-CF51-B74F132B8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327330"/>
            <a:ext cx="5976714" cy="442766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FE1BE4A-A5EA-270E-C95A-65797923FC73}"/>
              </a:ext>
            </a:extLst>
          </p:cNvPr>
          <p:cNvSpPr txBox="1">
            <a:spLocks noChangeArrowheads="1"/>
          </p:cNvSpPr>
          <p:nvPr/>
        </p:nvSpPr>
        <p:spPr>
          <a:xfrm>
            <a:off x="299864" y="5869029"/>
            <a:ext cx="8892480" cy="9181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it-IT" sz="1400" kern="0" dirty="0" err="1"/>
              <a:t>Benisty</a:t>
            </a:r>
            <a:r>
              <a:rPr lang="it-IT" sz="1400" kern="0" dirty="0"/>
              <a:t> et al, </a:t>
            </a:r>
            <a:r>
              <a:rPr lang="en-US" sz="1400" dirty="0"/>
              <a:t>Optical and Near-infrared View of Planet-forming Disks and Protoplanets, </a:t>
            </a:r>
            <a:r>
              <a:rPr lang="en-US" sz="1400" dirty="0" err="1"/>
              <a:t>arXiv</a:t>
            </a:r>
            <a:r>
              <a:rPr lang="en-US" sz="1400" dirty="0"/>
              <a:t> 2023.09991</a:t>
            </a:r>
            <a:endParaRPr lang="it-IT" sz="1400" kern="0" dirty="0"/>
          </a:p>
          <a:p>
            <a:endParaRPr lang="it-IT" sz="1400" kern="0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F65E30F-F6EC-2C71-4C0B-E4998147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E64B646-CBAC-D402-3E19-66CDB1AA33EA}"/>
              </a:ext>
            </a:extLst>
          </p:cNvPr>
          <p:cNvSpPr/>
          <p:nvPr/>
        </p:nvSpPr>
        <p:spPr bwMode="auto">
          <a:xfrm>
            <a:off x="4511824" y="2550708"/>
            <a:ext cx="1800200" cy="17281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82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260648"/>
            <a:ext cx="8424936" cy="736600"/>
          </a:xfrm>
        </p:spPr>
        <p:txBody>
          <a:bodyPr/>
          <a:lstStyle/>
          <a:p>
            <a:r>
              <a:rPr lang="it-IT" sz="2800" dirty="0"/>
              <a:t>Light </a:t>
            </a:r>
            <a:r>
              <a:rPr lang="it-IT" sz="2800" dirty="0" err="1"/>
              <a:t>Scattering</a:t>
            </a:r>
            <a:r>
              <a:rPr lang="it-IT" sz="2800" dirty="0"/>
              <a:t> </a:t>
            </a:r>
            <a:r>
              <a:rPr lang="it-IT" sz="2800" dirty="0" err="1"/>
              <a:t>was</a:t>
            </a:r>
            <a:r>
              <a:rPr lang="it-IT" sz="2800" dirty="0"/>
              <a:t> </a:t>
            </a:r>
            <a:r>
              <a:rPr lang="it-IT" sz="2800" dirty="0" err="1"/>
              <a:t>born</a:t>
            </a:r>
            <a:r>
              <a:rPr lang="it-IT" sz="2800" dirty="0"/>
              <a:t> in </a:t>
            </a:r>
            <a:r>
              <a:rPr lang="it-IT" sz="2800" dirty="0" err="1"/>
              <a:t>Astronomy</a:t>
            </a:r>
            <a:r>
              <a:rPr lang="it-IT" sz="2800" dirty="0"/>
              <a:t>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124745"/>
            <a:ext cx="6408712" cy="26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CBDD3F25-E029-D2C5-35E5-9920D30B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4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7849" y="332656"/>
            <a:ext cx="2744787" cy="736600"/>
          </a:xfrm>
        </p:spPr>
        <p:txBody>
          <a:bodyPr/>
          <a:lstStyle/>
          <a:p>
            <a:r>
              <a:rPr lang="it-IT" dirty="0" err="1"/>
              <a:t>Scattering</a:t>
            </a:r>
            <a:endParaRPr lang="it-IT" dirty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2017713" y="1391443"/>
            <a:ext cx="8670925" cy="41894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defRPr/>
            </a:pPr>
            <a:r>
              <a:rPr lang="it-IT" sz="2000" dirty="0">
                <a:solidFill>
                  <a:schemeClr val="tx1">
                    <a:tint val="75000"/>
                  </a:schemeClr>
                </a:solidFill>
              </a:rPr>
              <a:t>The </a:t>
            </a:r>
            <a:r>
              <a:rPr lang="it-IT" sz="2000" dirty="0" err="1">
                <a:solidFill>
                  <a:schemeClr val="tx1">
                    <a:tint val="75000"/>
                  </a:schemeClr>
                </a:solidFill>
              </a:rPr>
              <a:t>incident</a:t>
            </a:r>
            <a:r>
              <a:rPr lang="it-IT" sz="2000" dirty="0">
                <a:solidFill>
                  <a:schemeClr val="tx1">
                    <a:tint val="75000"/>
                  </a:schemeClr>
                </a:solidFill>
              </a:rPr>
              <a:t> power </a:t>
            </a:r>
            <a:r>
              <a:rPr lang="it-IT" sz="2000" dirty="0" err="1">
                <a:solidFill>
                  <a:schemeClr val="tx1">
                    <a:tint val="7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tx1">
                    <a:tint val="75000"/>
                  </a:schemeClr>
                </a:solidFill>
              </a:rPr>
              <a:t> spread</a:t>
            </a:r>
          </a:p>
          <a:p>
            <a:pPr algn="ctr">
              <a:defRPr/>
            </a:pPr>
            <a:r>
              <a:rPr lang="it-IT" sz="2000" dirty="0">
                <a:solidFill>
                  <a:srgbClr val="FF0000"/>
                </a:solidFill>
              </a:rPr>
              <a:t>	=&gt; </a:t>
            </a:r>
            <a:r>
              <a:rPr lang="it-IT" sz="2000" dirty="0" err="1">
                <a:solidFill>
                  <a:srgbClr val="FF0000"/>
                </a:solidFill>
              </a:rPr>
              <a:t>scattering</a:t>
            </a:r>
            <a:r>
              <a:rPr lang="it-IT" sz="2000" dirty="0">
                <a:solidFill>
                  <a:srgbClr val="FF0000"/>
                </a:solidFill>
              </a:rPr>
              <a:t> cross </a:t>
            </a:r>
            <a:r>
              <a:rPr lang="it-IT" sz="2000" dirty="0" err="1">
                <a:solidFill>
                  <a:srgbClr val="FF0000"/>
                </a:solidFill>
              </a:rPr>
              <a:t>section</a:t>
            </a:r>
            <a:r>
              <a:rPr lang="it-IT" sz="2000" dirty="0">
                <a:solidFill>
                  <a:srgbClr val="FF0000"/>
                </a:solidFill>
              </a:rPr>
              <a:t> 	</a:t>
            </a:r>
            <a:endParaRPr lang="it-IT" sz="20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0" y="2172469"/>
            <a:ext cx="12191999" cy="1171575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FF0000"/>
              </a:gs>
              <a:gs pos="60000">
                <a:srgbClr val="FF0000"/>
              </a:gs>
              <a:gs pos="100000">
                <a:schemeClr val="bg1"/>
              </a:gs>
            </a:gsLst>
            <a:lin ang="1620000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it-IT"/>
          </a:p>
        </p:txBody>
      </p:sp>
      <p:cxnSp>
        <p:nvCxnSpPr>
          <p:cNvPr id="10" name="Connettore 2 12"/>
          <p:cNvCxnSpPr>
            <a:cxnSpLocks noChangeShapeType="1"/>
          </p:cNvCxnSpPr>
          <p:nvPr/>
        </p:nvCxnSpPr>
        <p:spPr bwMode="auto">
          <a:xfrm rot="5400000" flipH="1" flipV="1">
            <a:off x="5754687" y="1372368"/>
            <a:ext cx="1238250" cy="952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" name="Connettore 2 14"/>
          <p:cNvCxnSpPr>
            <a:cxnSpLocks noChangeShapeType="1"/>
          </p:cNvCxnSpPr>
          <p:nvPr/>
        </p:nvCxnSpPr>
        <p:spPr bwMode="auto">
          <a:xfrm>
            <a:off x="5897562" y="3001144"/>
            <a:ext cx="952500" cy="9239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" name="Connettore 2 16"/>
          <p:cNvCxnSpPr>
            <a:cxnSpLocks noChangeShapeType="1"/>
          </p:cNvCxnSpPr>
          <p:nvPr/>
        </p:nvCxnSpPr>
        <p:spPr bwMode="auto">
          <a:xfrm rot="5400000">
            <a:off x="4621213" y="3086869"/>
            <a:ext cx="923925" cy="7524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Connettore 2 18"/>
          <p:cNvCxnSpPr>
            <a:cxnSpLocks noChangeShapeType="1"/>
          </p:cNvCxnSpPr>
          <p:nvPr/>
        </p:nvCxnSpPr>
        <p:spPr bwMode="auto">
          <a:xfrm rot="10800000">
            <a:off x="4325938" y="1410469"/>
            <a:ext cx="1133475" cy="10572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" name="Connettore 2 20"/>
          <p:cNvCxnSpPr>
            <a:cxnSpLocks noChangeShapeType="1"/>
          </p:cNvCxnSpPr>
          <p:nvPr/>
        </p:nvCxnSpPr>
        <p:spPr bwMode="auto">
          <a:xfrm rot="5400000" flipH="1" flipV="1">
            <a:off x="5102226" y="1939107"/>
            <a:ext cx="1057275" cy="31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" name="Connettore 2 22"/>
          <p:cNvCxnSpPr>
            <a:cxnSpLocks noChangeShapeType="1"/>
          </p:cNvCxnSpPr>
          <p:nvPr/>
        </p:nvCxnSpPr>
        <p:spPr bwMode="auto">
          <a:xfrm rot="5400000">
            <a:off x="5117306" y="3535337"/>
            <a:ext cx="10668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Ovale 10"/>
          <p:cNvSpPr>
            <a:spLocks noChangeArrowheads="1"/>
          </p:cNvSpPr>
          <p:nvPr/>
        </p:nvSpPr>
        <p:spPr bwMode="auto">
          <a:xfrm>
            <a:off x="5579493" y="2686818"/>
            <a:ext cx="144016" cy="142875"/>
          </a:xfrm>
          <a:prstGeom prst="ellipse">
            <a:avLst/>
          </a:prstGeom>
          <a:solidFill>
            <a:schemeClr val="tx1"/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2341405" y="2465867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LIGHT</a:t>
            </a:r>
          </a:p>
        </p:txBody>
      </p:sp>
      <p:sp>
        <p:nvSpPr>
          <p:cNvPr id="2" name="Freccia a destra 1"/>
          <p:cNvSpPr/>
          <p:nvPr/>
        </p:nvSpPr>
        <p:spPr bwMode="auto">
          <a:xfrm>
            <a:off x="3863752" y="2564904"/>
            <a:ext cx="1028922" cy="36382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AFEF5FB-2E71-7D54-F215-81849B150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E8EB50-249D-C327-3D7F-766ADE879C98}"/>
              </a:ext>
            </a:extLst>
          </p:cNvPr>
          <p:cNvSpPr txBox="1"/>
          <p:nvPr/>
        </p:nvSpPr>
        <p:spPr>
          <a:xfrm>
            <a:off x="1222356" y="5262780"/>
            <a:ext cx="3583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Optical </a:t>
            </a:r>
            <a:r>
              <a:rPr lang="it-IT" sz="2800" dirty="0" err="1">
                <a:solidFill>
                  <a:srgbClr val="FFFF00"/>
                </a:solidFill>
              </a:rPr>
              <a:t>particle</a:t>
            </a:r>
            <a:r>
              <a:rPr lang="it-IT" sz="2800" dirty="0">
                <a:solidFill>
                  <a:srgbClr val="FFFF00"/>
                </a:solidFill>
              </a:rPr>
              <a:t> </a:t>
            </a:r>
            <a:r>
              <a:rPr lang="it-IT" sz="2800" dirty="0" err="1">
                <a:solidFill>
                  <a:srgbClr val="FFFF00"/>
                </a:solidFill>
              </a:rPr>
              <a:t>sizing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4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150" y="332656"/>
            <a:ext cx="8705850" cy="736600"/>
          </a:xfrm>
        </p:spPr>
        <p:txBody>
          <a:bodyPr/>
          <a:lstStyle/>
          <a:p>
            <a:r>
              <a:rPr lang="it-IT" dirty="0"/>
              <a:t>						</a:t>
            </a:r>
            <a:r>
              <a:rPr lang="it-IT" dirty="0" err="1"/>
              <a:t>Extinction</a:t>
            </a:r>
            <a:endParaRPr lang="it-IT" dirty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2017713" y="1391443"/>
            <a:ext cx="8670925" cy="41894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defRPr/>
            </a:pPr>
            <a:r>
              <a:rPr lang="it-IT" sz="2000" dirty="0">
                <a:solidFill>
                  <a:schemeClr val="tx1">
                    <a:tint val="75000"/>
                  </a:schemeClr>
                </a:solidFill>
              </a:rPr>
              <a:t>The </a:t>
            </a:r>
            <a:r>
              <a:rPr lang="it-IT" sz="2000" dirty="0" err="1">
                <a:solidFill>
                  <a:schemeClr val="tx1">
                    <a:tint val="75000"/>
                  </a:schemeClr>
                </a:solidFill>
              </a:rPr>
              <a:t>transmitted</a:t>
            </a:r>
            <a:r>
              <a:rPr lang="it-IT" sz="2000" dirty="0">
                <a:solidFill>
                  <a:schemeClr val="tx1">
                    <a:tint val="75000"/>
                  </a:schemeClr>
                </a:solidFill>
              </a:rPr>
              <a:t> power </a:t>
            </a:r>
            <a:r>
              <a:rPr lang="it-IT" sz="2000" dirty="0" err="1">
                <a:solidFill>
                  <a:schemeClr val="tx1">
                    <a:tint val="7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tint val="75000"/>
                  </a:schemeClr>
                </a:solidFill>
              </a:rPr>
              <a:t>reduced</a:t>
            </a:r>
            <a:endParaRPr lang="it-IT" sz="20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defRPr/>
            </a:pPr>
            <a:r>
              <a:rPr lang="it-IT" sz="2000" dirty="0">
                <a:solidFill>
                  <a:srgbClr val="FF0000"/>
                </a:solidFill>
              </a:rPr>
              <a:t>	=&gt; </a:t>
            </a:r>
            <a:r>
              <a:rPr lang="it-IT" sz="2000" dirty="0" err="1">
                <a:solidFill>
                  <a:srgbClr val="FF0000"/>
                </a:solidFill>
              </a:rPr>
              <a:t>extinction</a:t>
            </a:r>
            <a:r>
              <a:rPr lang="it-IT" sz="2000" dirty="0">
                <a:solidFill>
                  <a:srgbClr val="FF0000"/>
                </a:solidFill>
              </a:rPr>
              <a:t> cross </a:t>
            </a:r>
            <a:r>
              <a:rPr lang="it-IT" sz="2000" dirty="0" err="1">
                <a:solidFill>
                  <a:srgbClr val="FF0000"/>
                </a:solidFill>
              </a:rPr>
              <a:t>section</a:t>
            </a:r>
            <a:r>
              <a:rPr lang="it-IT" sz="2000" dirty="0">
                <a:solidFill>
                  <a:srgbClr val="FF0000"/>
                </a:solidFill>
              </a:rPr>
              <a:t> 	</a:t>
            </a:r>
            <a:endParaRPr lang="it-IT" sz="20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8662502" y="1861677"/>
            <a:ext cx="1213158" cy="185159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1" y="2172469"/>
            <a:ext cx="8662504" cy="1171575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FF0000"/>
              </a:gs>
              <a:gs pos="60000">
                <a:srgbClr val="FF0000"/>
              </a:gs>
              <a:gs pos="100000">
                <a:schemeClr val="bg1"/>
              </a:gs>
            </a:gsLst>
            <a:lin ang="1620000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it-IT"/>
          </a:p>
        </p:txBody>
      </p:sp>
      <p:sp>
        <p:nvSpPr>
          <p:cNvPr id="16" name="Ovale 10"/>
          <p:cNvSpPr>
            <a:spLocks noChangeArrowheads="1"/>
          </p:cNvSpPr>
          <p:nvPr/>
        </p:nvSpPr>
        <p:spPr bwMode="auto">
          <a:xfrm>
            <a:off x="5579493" y="2686818"/>
            <a:ext cx="144016" cy="142875"/>
          </a:xfrm>
          <a:prstGeom prst="ellipse">
            <a:avLst/>
          </a:prstGeom>
          <a:solidFill>
            <a:schemeClr val="tx1"/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8526729" y="2527422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SENSOR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341405" y="2465867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LIGHT</a:t>
            </a:r>
          </a:p>
        </p:txBody>
      </p:sp>
      <p:cxnSp>
        <p:nvCxnSpPr>
          <p:cNvPr id="12" name="Connettore 2 12"/>
          <p:cNvCxnSpPr>
            <a:cxnSpLocks noChangeShapeType="1"/>
          </p:cNvCxnSpPr>
          <p:nvPr/>
        </p:nvCxnSpPr>
        <p:spPr bwMode="auto">
          <a:xfrm rot="5400000" flipH="1" flipV="1">
            <a:off x="5754687" y="1372368"/>
            <a:ext cx="1238250" cy="952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Connettore 2 14"/>
          <p:cNvCxnSpPr>
            <a:cxnSpLocks noChangeShapeType="1"/>
          </p:cNvCxnSpPr>
          <p:nvPr/>
        </p:nvCxnSpPr>
        <p:spPr bwMode="auto">
          <a:xfrm>
            <a:off x="5897562" y="3001144"/>
            <a:ext cx="952500" cy="9239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" name="Connettore 2 16"/>
          <p:cNvCxnSpPr>
            <a:cxnSpLocks noChangeShapeType="1"/>
          </p:cNvCxnSpPr>
          <p:nvPr/>
        </p:nvCxnSpPr>
        <p:spPr bwMode="auto">
          <a:xfrm rot="5400000">
            <a:off x="4621213" y="3086869"/>
            <a:ext cx="923925" cy="7524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" name="Connettore 2 18"/>
          <p:cNvCxnSpPr>
            <a:cxnSpLocks noChangeShapeType="1"/>
          </p:cNvCxnSpPr>
          <p:nvPr/>
        </p:nvCxnSpPr>
        <p:spPr bwMode="auto">
          <a:xfrm rot="10800000">
            <a:off x="4325938" y="1410469"/>
            <a:ext cx="1133475" cy="10572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" name="Connettore 2 20"/>
          <p:cNvCxnSpPr>
            <a:cxnSpLocks noChangeShapeType="1"/>
          </p:cNvCxnSpPr>
          <p:nvPr/>
        </p:nvCxnSpPr>
        <p:spPr bwMode="auto">
          <a:xfrm rot="5400000" flipH="1" flipV="1">
            <a:off x="5102226" y="1939107"/>
            <a:ext cx="1057275" cy="31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" name="Connettore 2 22"/>
          <p:cNvCxnSpPr>
            <a:cxnSpLocks noChangeShapeType="1"/>
          </p:cNvCxnSpPr>
          <p:nvPr/>
        </p:nvCxnSpPr>
        <p:spPr bwMode="auto">
          <a:xfrm rot="5400000">
            <a:off x="5117306" y="3535337"/>
            <a:ext cx="10668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727849" y="332656"/>
            <a:ext cx="27447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/>
              <a:t>Scattering</a:t>
            </a:r>
          </a:p>
        </p:txBody>
      </p:sp>
      <p:sp>
        <p:nvSpPr>
          <p:cNvPr id="23" name="Freccia a destra 22"/>
          <p:cNvSpPr/>
          <p:nvPr/>
        </p:nvSpPr>
        <p:spPr bwMode="auto">
          <a:xfrm>
            <a:off x="3863752" y="2564904"/>
            <a:ext cx="1028922" cy="36382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E187F71-040B-9394-B7EB-3EA0874E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327B1D-B806-C447-0412-4B817ED847EC}"/>
              </a:ext>
            </a:extLst>
          </p:cNvPr>
          <p:cNvSpPr txBox="1"/>
          <p:nvPr/>
        </p:nvSpPr>
        <p:spPr>
          <a:xfrm>
            <a:off x="1222356" y="5262780"/>
            <a:ext cx="3583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Optical </a:t>
            </a:r>
            <a:r>
              <a:rPr lang="it-IT" sz="2800" dirty="0" err="1">
                <a:solidFill>
                  <a:srgbClr val="FFFF00"/>
                </a:solidFill>
              </a:rPr>
              <a:t>particle</a:t>
            </a:r>
            <a:r>
              <a:rPr lang="it-IT" sz="2800" dirty="0">
                <a:solidFill>
                  <a:srgbClr val="FFFF00"/>
                </a:solidFill>
              </a:rPr>
              <a:t> </a:t>
            </a:r>
            <a:r>
              <a:rPr lang="it-IT" sz="2800" dirty="0" err="1">
                <a:solidFill>
                  <a:srgbClr val="FFFF00"/>
                </a:solidFill>
              </a:rPr>
              <a:t>sizing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150" y="332656"/>
            <a:ext cx="8705850" cy="736600"/>
          </a:xfrm>
        </p:spPr>
        <p:txBody>
          <a:bodyPr/>
          <a:lstStyle/>
          <a:p>
            <a:r>
              <a:rPr lang="it-IT" dirty="0" err="1"/>
              <a:t>Absorption</a:t>
            </a:r>
            <a:r>
              <a:rPr lang="it-IT" dirty="0"/>
              <a:t>  +			   =	</a:t>
            </a:r>
            <a:r>
              <a:rPr lang="it-IT" dirty="0" err="1"/>
              <a:t>Extinction</a:t>
            </a:r>
            <a:endParaRPr lang="it-IT" dirty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2017713" y="1391443"/>
            <a:ext cx="8670925" cy="41894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>
                  <a:tint val="75000"/>
                </a:schemeClr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defRPr/>
            </a:pPr>
            <a:endParaRPr lang="it-IT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8662502" y="1861677"/>
            <a:ext cx="1213158" cy="185159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1" y="2172469"/>
            <a:ext cx="8662504" cy="1171575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rgbClr val="FF0000"/>
              </a:gs>
              <a:gs pos="60000">
                <a:srgbClr val="FF0000"/>
              </a:gs>
              <a:gs pos="100000">
                <a:schemeClr val="bg1"/>
              </a:gs>
            </a:gsLst>
            <a:lin ang="1620000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it-IT"/>
          </a:p>
        </p:txBody>
      </p:sp>
      <p:cxnSp>
        <p:nvCxnSpPr>
          <p:cNvPr id="10" name="Connettore 2 12"/>
          <p:cNvCxnSpPr>
            <a:cxnSpLocks noChangeShapeType="1"/>
          </p:cNvCxnSpPr>
          <p:nvPr/>
        </p:nvCxnSpPr>
        <p:spPr bwMode="auto">
          <a:xfrm rot="5400000" flipH="1" flipV="1">
            <a:off x="5754687" y="1372368"/>
            <a:ext cx="1238250" cy="952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" name="Connettore 2 14"/>
          <p:cNvCxnSpPr>
            <a:cxnSpLocks noChangeShapeType="1"/>
          </p:cNvCxnSpPr>
          <p:nvPr/>
        </p:nvCxnSpPr>
        <p:spPr bwMode="auto">
          <a:xfrm>
            <a:off x="5897562" y="3001144"/>
            <a:ext cx="952500" cy="9239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" name="Connettore 2 16"/>
          <p:cNvCxnSpPr>
            <a:cxnSpLocks noChangeShapeType="1"/>
          </p:cNvCxnSpPr>
          <p:nvPr/>
        </p:nvCxnSpPr>
        <p:spPr bwMode="auto">
          <a:xfrm rot="5400000">
            <a:off x="4621213" y="3086869"/>
            <a:ext cx="923925" cy="7524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Connettore 2 18"/>
          <p:cNvCxnSpPr>
            <a:cxnSpLocks noChangeShapeType="1"/>
          </p:cNvCxnSpPr>
          <p:nvPr/>
        </p:nvCxnSpPr>
        <p:spPr bwMode="auto">
          <a:xfrm rot="10800000">
            <a:off x="4325938" y="1410469"/>
            <a:ext cx="1133475" cy="10572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" name="Connettore 2 20"/>
          <p:cNvCxnSpPr>
            <a:cxnSpLocks noChangeShapeType="1"/>
          </p:cNvCxnSpPr>
          <p:nvPr/>
        </p:nvCxnSpPr>
        <p:spPr bwMode="auto">
          <a:xfrm rot="5400000" flipH="1" flipV="1">
            <a:off x="5102226" y="1939107"/>
            <a:ext cx="1057275" cy="31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" name="Connettore 2 22"/>
          <p:cNvCxnSpPr>
            <a:cxnSpLocks noChangeShapeType="1"/>
          </p:cNvCxnSpPr>
          <p:nvPr/>
        </p:nvCxnSpPr>
        <p:spPr bwMode="auto">
          <a:xfrm rot="5400000">
            <a:off x="5117306" y="3535337"/>
            <a:ext cx="10668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Ovale 10"/>
          <p:cNvSpPr>
            <a:spLocks noChangeArrowheads="1"/>
          </p:cNvSpPr>
          <p:nvPr/>
        </p:nvSpPr>
        <p:spPr bwMode="auto">
          <a:xfrm>
            <a:off x="5579493" y="2686818"/>
            <a:ext cx="144016" cy="142875"/>
          </a:xfrm>
          <a:prstGeom prst="ellipse">
            <a:avLst/>
          </a:prstGeom>
          <a:solidFill>
            <a:schemeClr val="tx1"/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8526729" y="2527422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SENSOR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341405" y="2465867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LIGHT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727848" y="332656"/>
            <a:ext cx="547260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r>
              <a:rPr lang="it-IT" dirty="0"/>
              <a:t>Scattering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FEAE645-30A1-5463-56C0-B081BC9B7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9FAB73-4CBB-C35A-573D-AFD76B863050}"/>
              </a:ext>
            </a:extLst>
          </p:cNvPr>
          <p:cNvSpPr txBox="1"/>
          <p:nvPr/>
        </p:nvSpPr>
        <p:spPr>
          <a:xfrm>
            <a:off x="1222356" y="5262780"/>
            <a:ext cx="412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Optical </a:t>
            </a:r>
            <a:r>
              <a:rPr lang="it-IT" sz="2800" dirty="0" err="1">
                <a:solidFill>
                  <a:srgbClr val="FFFF00"/>
                </a:solidFill>
              </a:rPr>
              <a:t>particle</a:t>
            </a:r>
            <a:r>
              <a:rPr lang="it-IT" sz="2800" dirty="0">
                <a:solidFill>
                  <a:srgbClr val="FFFF00"/>
                </a:solidFill>
              </a:rPr>
              <a:t> </a:t>
            </a:r>
            <a:r>
              <a:rPr lang="it-IT" sz="2800" dirty="0" err="1">
                <a:solidFill>
                  <a:srgbClr val="FFFF00"/>
                </a:solidFill>
              </a:rPr>
              <a:t>sizing</a:t>
            </a:r>
            <a:r>
              <a:rPr lang="it-IT" sz="2800" dirty="0">
                <a:solidFill>
                  <a:srgbClr val="FFFF00"/>
                </a:solidFill>
              </a:rPr>
              <a:t> (?)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2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DIPARTIMENTO DI FISICA &amp; CIMAINA</a:t>
            </a:r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188640"/>
            <a:ext cx="5683250" cy="736600"/>
          </a:xfrm>
        </p:spPr>
        <p:txBody>
          <a:bodyPr/>
          <a:lstStyle/>
          <a:p>
            <a:r>
              <a:rPr lang="it-IT" dirty="0"/>
              <a:t>Optical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Sizing</a:t>
            </a:r>
            <a:r>
              <a:rPr lang="it-IT" dirty="0"/>
              <a:t> ?</a:t>
            </a:r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1"/>
          </p:nvPr>
        </p:nvSpPr>
        <p:spPr>
          <a:xfrm>
            <a:off x="689709" y="1084263"/>
            <a:ext cx="7446269" cy="44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«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Size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»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well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defined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for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objects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spherical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homogeneous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smooth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 </a:t>
            </a: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amorphous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dielectric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In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this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case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we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have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a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one-to-one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relation</a:t>
            </a:r>
          </a:p>
          <a:p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between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geometrical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and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optical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sizes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Mie Scattering: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exact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solution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of the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Maxwell’s</a:t>
            </a:r>
            <a:r>
              <a:rPr lang="it-IT" sz="24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90000"/>
                  </a:schemeClr>
                </a:solidFill>
              </a:rPr>
              <a:t>Eq.s</a:t>
            </a:r>
            <a:endParaRPr lang="it-IT" sz="24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7C25A59-6B8B-E92F-669D-EEF988A76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1"/>
            <a:ext cx="4972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M. A. C. Potenza: Head of the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Instrumental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Optics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Trebuchet MS" pitchFamily="96" charset="0"/>
              </a:rPr>
              <a:t>Laboratory</a:t>
            </a:r>
            <a:r>
              <a:rPr lang="it-IT" sz="1000" dirty="0">
                <a:solidFill>
                  <a:schemeClr val="bg1"/>
                </a:solidFill>
                <a:latin typeface="Trebuchet MS" pitchFamily="96" charset="0"/>
              </a:rPr>
              <a:t> – University of Milan</a:t>
            </a:r>
            <a:endParaRPr lang="it-IT" sz="1400" dirty="0">
              <a:solidFill>
                <a:schemeClr val="bg1"/>
              </a:solidFill>
              <a:latin typeface="Trebuchet MS" pitchFamily="96" charset="0"/>
            </a:endParaRPr>
          </a:p>
        </p:txBody>
      </p:sp>
      <p:pic>
        <p:nvPicPr>
          <p:cNvPr id="3" name="Picture 2" descr="Image result for polystyrene spheres">
            <a:extLst>
              <a:ext uri="{FF2B5EF4-FFF2-40B4-BE49-F238E27FC236}">
                <a16:creationId xmlns:a16="http://schemas.microsoft.com/office/drawing/2014/main" id="{5BC714E7-68BA-687B-C7F6-FDEEC0F4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700808"/>
            <a:ext cx="2225824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pherical Cow Sphere Cow GIF - SphericalCow SphereCow Sphere - Discover ...">
            <a:extLst>
              <a:ext uri="{FF2B5EF4-FFF2-40B4-BE49-F238E27FC236}">
                <a16:creationId xmlns:a16="http://schemas.microsoft.com/office/drawing/2014/main" id="{18622F0C-8AF2-DD73-B841-3C4D4370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993" y="412725"/>
            <a:ext cx="196788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59004"/>
      </p:ext>
    </p:extLst>
  </p:cSld>
  <p:clrMapOvr>
    <a:masterClrMapping/>
  </p:clrMapOvr>
</p:sld>
</file>

<file path=ppt/theme/theme1.xml><?xml version="1.0" encoding="utf-8"?>
<a:theme xmlns:a="http://schemas.openxmlformats.org/drawingml/2006/main" name="A_PP_centro_2r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A_PP_centro_2r</Template>
  <TotalTime>2371</TotalTime>
  <Words>1878</Words>
  <Application>Microsoft Office PowerPoint</Application>
  <PresentationFormat>Widescreen</PresentationFormat>
  <Paragraphs>476</Paragraphs>
  <Slides>30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Garamond</vt:lpstr>
      <vt:lpstr>Times New Roman</vt:lpstr>
      <vt:lpstr>Trebuchet MS</vt:lpstr>
      <vt:lpstr>A_PP_centro_2r</vt:lpstr>
      <vt:lpstr>Equazione</vt:lpstr>
      <vt:lpstr>Extinction and scattering by aggregates composed of  submicron particles </vt:lpstr>
      <vt:lpstr>AIM of the work</vt:lpstr>
      <vt:lpstr>AIM of the work</vt:lpstr>
      <vt:lpstr>Presentazione standard di PowerPoint</vt:lpstr>
      <vt:lpstr>Light Scattering was born in Astronomy </vt:lpstr>
      <vt:lpstr>Scattering</vt:lpstr>
      <vt:lpstr>      Extinction</vt:lpstr>
      <vt:lpstr>Absorption  +      = Extinction</vt:lpstr>
      <vt:lpstr>Optical Particle Sizing ?</vt:lpstr>
      <vt:lpstr>Optical Particle Sizing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Scattering by model inhomogeneous objects </vt:lpstr>
      <vt:lpstr>Effective field approximation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Thank you  Marco Potenza Head Instrumental Optics Laboratory University of Milan   marco.potenza@unimi.it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</dc:creator>
  <cp:lastModifiedBy>Marco Potenza</cp:lastModifiedBy>
  <cp:revision>153</cp:revision>
  <dcterms:created xsi:type="dcterms:W3CDTF">2019-06-09T11:47:48Z</dcterms:created>
  <dcterms:modified xsi:type="dcterms:W3CDTF">2023-09-19T09:42:01Z</dcterms:modified>
</cp:coreProperties>
</file>