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6"/>
  </p:notesMasterIdLst>
  <p:sldIdLst>
    <p:sldId id="256" r:id="rId4"/>
    <p:sldId id="337" r:id="rId5"/>
    <p:sldId id="380" r:id="rId6"/>
    <p:sldId id="368" r:id="rId7"/>
    <p:sldId id="383" r:id="rId8"/>
    <p:sldId id="342" r:id="rId9"/>
    <p:sldId id="381" r:id="rId10"/>
    <p:sldId id="338" r:id="rId11"/>
    <p:sldId id="367" r:id="rId12"/>
    <p:sldId id="386" r:id="rId13"/>
    <p:sldId id="369" r:id="rId14"/>
    <p:sldId id="351" r:id="rId15"/>
    <p:sldId id="347" r:id="rId16"/>
    <p:sldId id="370" r:id="rId17"/>
    <p:sldId id="363" r:id="rId18"/>
    <p:sldId id="385" r:id="rId19"/>
    <p:sldId id="377" r:id="rId20"/>
    <p:sldId id="372" r:id="rId21"/>
    <p:sldId id="379" r:id="rId22"/>
    <p:sldId id="378" r:id="rId23"/>
    <p:sldId id="387" r:id="rId24"/>
    <p:sldId id="34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A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5940"/>
  </p:normalViewPr>
  <p:slideViewPr>
    <p:cSldViewPr snapToGrid="0">
      <p:cViewPr>
        <p:scale>
          <a:sx n="90" d="100"/>
          <a:sy n="90" d="100"/>
        </p:scale>
        <p:origin x="144" y="640"/>
      </p:cViewPr>
      <p:guideLst/>
    </p:cSldViewPr>
  </p:slideViewPr>
  <p:outlineViewPr>
    <p:cViewPr>
      <p:scale>
        <a:sx n="33" d="100"/>
        <a:sy n="33" d="100"/>
      </p:scale>
      <p:origin x="0" y="-134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B4A60-EA82-944C-9363-009591384959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0252C-C649-C14A-8129-19611DD5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31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0252C-C649-C14A-8129-19611DD547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21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0252C-C649-C14A-8129-19611DD547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92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0252C-C649-C14A-8129-19611DD547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5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0252C-C649-C14A-8129-19611DD547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9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59A8-9D4F-A0E1-06A3-7BAEC5D67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40516-AD17-7064-393E-D16D49331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927CC-BDAF-ACF2-6135-8539145B2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7D65C-AD69-417D-DF44-531A188C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4DCA9-FA3E-1916-ACED-E2036C26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1AEF4-F207-7920-130A-0F1FA6283C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4235" y="6250667"/>
            <a:ext cx="617765" cy="6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01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01965-89F4-FE1B-42DF-67FB38C57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2BB4B-52CA-B04A-3EFD-989D23BCF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76B4D-7162-61EF-FE74-C643A385E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B333A-F7D5-B2D6-2153-A1603DF9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B78F7-7362-186A-5051-FCB5EE764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4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B55240-605E-4327-E206-996D9E4982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3432D-7770-702B-BD1C-4AAA79D66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50CE8-309A-3CBF-B7C5-994066842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5CD72-5C58-5BD4-993B-BAB5FB233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77698-B022-C774-751F-E54C4721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32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147AD-BAD0-823A-3883-21DB7FC8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72187-EB1E-06E3-C3C2-762FACC20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19F14-55A4-1871-6BFE-4AD6C91A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F8E58-6A80-93A4-8AAF-769F7AFE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2CBC2-42B7-D572-BFD1-AE9F73BD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1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1112D-3254-DE36-C116-92E359690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33369-51E4-66BF-8FEE-D362706D7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539AF-1B06-2ECA-FC13-A836673B6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58111-7F4C-B073-2CC3-C74CF715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7FA3D-231E-49FB-0EFE-13ECB1B1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3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CE92-FD9A-65C6-E9F4-02C2B5A9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3CD93-EE95-F98F-0093-28AAC9F7B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227" y="1122363"/>
            <a:ext cx="5660574" cy="50545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DF74D-81B6-1702-A533-6633C996A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22363"/>
            <a:ext cx="5780314" cy="505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CE1E6-3C8F-1BBC-71B5-B1E3C3F6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0A57F-BAFA-9186-A8B3-BBD49CEA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F5EDE-BBA2-CD73-A70C-2DFAE4D4A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05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1AC3F-E7BC-71FD-CFAC-3892E182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CCDAC-A1A6-A162-7156-C1B35F894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C9D1B-E558-4B88-D6F6-183C836C4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2FB75-CAEA-0A47-B0A5-7C77FBF92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DAC47-08D2-A797-4C3A-56E1309DF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C5FA9A-9E56-4168-B0AF-408572F4C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A91474-7677-8072-8EE4-F9482317F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07B60B-9A0E-097C-9DBF-9703CBAB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6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1BE5-78F3-5456-7F4F-4EEA202A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C04698-40A6-A46F-97A1-CD07E4F4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15330-60ED-15D3-0BAE-A71756AE5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316E2-8514-A10F-0EBC-EE22E05A7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2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61660A-6978-7FD5-36FA-A7E08B22A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5970-7A50-2907-FCFF-93A405CDC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3682-AFF1-8803-E5E9-0D4580E7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9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F03E-D7B0-DB16-D873-7F94227C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296E9-E133-285B-27EE-4851C02CD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41447-615D-046A-A554-031FA5375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EB4D-7AF3-A4EC-AA8A-3BE769179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E259D-500F-4565-7476-F4C6D2645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1D7B5-C231-5735-10DC-19294111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4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F1CC-AA35-5D89-F5B8-EC6BB8ECF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7CC1-DAD0-CF49-3096-CC52CF5C4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B80BD-8B5B-659B-4D04-E54117ACB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9E1E0-6B7E-9FBF-141D-F5240CCC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9344F-39E9-C39A-2E93-3A1430BE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EE562-532C-2D55-ADB9-8420C7A1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9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186461-3FCA-9E69-3D47-D992E8C2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7" y="293694"/>
            <a:ext cx="11582402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A37A8-29F9-416D-9261-E4CE31360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113" y="1114426"/>
            <a:ext cx="11582401" cy="5133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5A9A9-5512-4575-8308-32D0B37B5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2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9/21/23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4C160-C625-10CE-8951-91988E83B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Tosi | SCAR AAA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85D45-EAAB-7A12-2C3F-B210C263F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41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2ECAF-5B0B-C145-92A0-9864CFEB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Hannotate TC" panose="03000500000000000000" pitchFamily="66" charset="-12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Hannotate TC" panose="03000500000000000000" pitchFamily="66" charset="-12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Hannotate TC" panose="03000500000000000000" pitchFamily="66" charset="-12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Hannotate TC" panose="03000500000000000000" pitchFamily="66" charset="-12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Hannotate TC" panose="03000500000000000000" pitchFamily="66" charset="-12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Hannotate TC" panose="03000500000000000000" pitchFamily="66" charset="-12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201.07846.pdf" TargetMode="External"/><Relationship Id="rId3" Type="http://schemas.openxmlformats.org/officeDocument/2006/relationships/image" Target="../media/image54.png"/><Relationship Id="rId7" Type="http://schemas.openxmlformats.org/officeDocument/2006/relationships/hyperlink" Target="https://arxiv.org/pdf/2103.06079v3.pd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pdf/2212.10285.pdf" TargetMode="External"/><Relationship Id="rId5" Type="http://schemas.openxmlformats.org/officeDocument/2006/relationships/image" Target="../media/image56.png"/><Relationship Id="rId10" Type="http://schemas.openxmlformats.org/officeDocument/2006/relationships/hyperlink" Target="https://arxiv.org/pdf/2010.12279.pdf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arxiv.org/pdf/2107.02604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7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6" descr="A white circle in the sky&#10;&#10;Description automatically generated">
            <a:extLst>
              <a:ext uri="{FF2B5EF4-FFF2-40B4-BE49-F238E27FC236}">
                <a16:creationId xmlns:a16="http://schemas.microsoft.com/office/drawing/2014/main" id="{C0EB1EC0-E44B-012A-BDE6-60A41D8A9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9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7273937-31C7-2C5B-1906-261EB8FB4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745" y="4991930"/>
            <a:ext cx="6671732" cy="77549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Delia Tosi  - University of Wisconsin Madison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SCAR-AAA, Longyearbyen - Svalbard - 09/21/2023</a:t>
            </a:r>
          </a:p>
        </p:txBody>
      </p:sp>
      <p:pic>
        <p:nvPicPr>
          <p:cNvPr id="7" name="Content Placeholder 13" descr="A map of the world with a red point&#10;&#10;Description automatically generated">
            <a:extLst>
              <a:ext uri="{FF2B5EF4-FFF2-40B4-BE49-F238E27FC236}">
                <a16:creationId xmlns:a16="http://schemas.microsoft.com/office/drawing/2014/main" id="{FE299328-C2BD-7CEE-9A7F-C3F5F73424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260424-46DB-FC5C-B4AB-72589C5195D9}"/>
              </a:ext>
            </a:extLst>
          </p:cNvPr>
          <p:cNvSpPr txBox="1"/>
          <p:nvPr/>
        </p:nvSpPr>
        <p:spPr>
          <a:xfrm>
            <a:off x="10150366" y="598289"/>
            <a:ext cx="105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Svalbard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56F410-7FAA-2A25-286F-D5F621268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293" y="5507499"/>
            <a:ext cx="2910077" cy="1212532"/>
          </a:xfrm>
          <a:prstGeom prst="rect">
            <a:avLst/>
          </a:prstGeom>
        </p:spPr>
      </p:pic>
      <p:pic>
        <p:nvPicPr>
          <p:cNvPr id="18" name="Picture 17" descr="A white and black image&#10;&#10;Description automatically generated with medium confidence">
            <a:extLst>
              <a:ext uri="{FF2B5EF4-FFF2-40B4-BE49-F238E27FC236}">
                <a16:creationId xmlns:a16="http://schemas.microsoft.com/office/drawing/2014/main" id="{C615F298-BA5B-44F4-A4B7-0FB9252144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772" y="5650375"/>
            <a:ext cx="2491888" cy="1359212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9D45AD92-7441-7DC4-D1E4-16D5FBE2CE28}"/>
              </a:ext>
            </a:extLst>
          </p:cNvPr>
          <p:cNvSpPr>
            <a:spLocks noChangeAspect="1"/>
          </p:cNvSpPr>
          <p:nvPr/>
        </p:nvSpPr>
        <p:spPr>
          <a:xfrm>
            <a:off x="10932206" y="1028102"/>
            <a:ext cx="254908" cy="256656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C694B1-BBD6-6231-BFEB-3CD727DB1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484" y="1487413"/>
            <a:ext cx="6671732" cy="34870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The Radio Neutrino Observatory in Greenland (RNO-G)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E010D1C-C47E-F142-9AA7-494E45229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89773EA-1987-A01F-141C-80F52F09C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699E416-DAB8-D076-1E08-99B895DE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7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92E9264-8F57-F298-3564-E74602A8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RNO-G at work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221A6-8D10-5241-4D99-59FD44B09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9BF8E-4678-73CB-1C96-5F975CE89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3459D6-C622-A3A6-728E-061E882B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10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41EC640-EA05-D64F-88D8-503AFCCC5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424" y="1222375"/>
            <a:ext cx="9092957" cy="5133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4051A7-A7E4-6F12-F8BA-4B83E00A2C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55" y="3046204"/>
            <a:ext cx="620306" cy="3448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78099C-1662-5D04-8B3E-8379AA3538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66" y="3453113"/>
            <a:ext cx="897998" cy="2903237"/>
          </a:xfrm>
          <a:prstGeom prst="rect">
            <a:avLst/>
          </a:prstGeom>
        </p:spPr>
      </p:pic>
      <p:pic>
        <p:nvPicPr>
          <p:cNvPr id="1026" name="Picture 2" descr="Create CLP-5130-2N VHF/UHF Log-Periodic Antennas CLP-5130-2N">
            <a:extLst>
              <a:ext uri="{FF2B5EF4-FFF2-40B4-BE49-F238E27FC236}">
                <a16:creationId xmlns:a16="http://schemas.microsoft.com/office/drawing/2014/main" id="{1E3160E3-8E18-B51B-1B0B-FE6DF09A3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479" y="942184"/>
            <a:ext cx="2275120" cy="174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6F2BA3-90CC-07AE-C701-6616A4DF504B}"/>
              </a:ext>
            </a:extLst>
          </p:cNvPr>
          <p:cNvSpPr txBox="1"/>
          <p:nvPr/>
        </p:nvSpPr>
        <p:spPr>
          <a:xfrm>
            <a:off x="1102660" y="2542962"/>
            <a:ext cx="1537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LPDA</a:t>
            </a:r>
          </a:p>
          <a:p>
            <a:r>
              <a:rPr lang="en-US" dirty="0"/>
              <a:t>VPOL HPOL</a:t>
            </a:r>
          </a:p>
        </p:txBody>
      </p:sp>
    </p:spTree>
    <p:extLst>
      <p:ext uri="{BB962C8B-B14F-4D97-AF65-F5344CB8AC3E}">
        <p14:creationId xmlns:p14="http://schemas.microsoft.com/office/powerpoint/2010/main" val="1325454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482F5DF-3230-FC1D-77A8-6FE7F38F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Drilling &amp; Installation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A8A29-4548-18B8-37CD-AB1F5EF9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FE7E9-1FEE-D05D-38FF-315DED89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C3A7B-E10C-2929-BE7D-5A07BA30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11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AB00F2A-FB92-B954-B4FF-EDC803165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393" y="1114425"/>
            <a:ext cx="769939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27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4E2C7C-3F4F-B10F-E793-6179AB4DDB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751" y="4047716"/>
            <a:ext cx="4836512" cy="2673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634A8-A1AC-C5EA-5639-20A904FEF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dirty="0"/>
              <a:t>RNO-G drill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7F6F75-37D4-592B-CA11-F7324E0FE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226" y="1122363"/>
            <a:ext cx="4390891" cy="5146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BigRAID</a:t>
            </a:r>
            <a:r>
              <a:rPr lang="en-US" sz="2200" dirty="0"/>
              <a:t> developed by the British Antarctic Survey drilling group</a:t>
            </a:r>
          </a:p>
          <a:p>
            <a:r>
              <a:rPr lang="en-US" sz="2200" dirty="0"/>
              <a:t>Auger-type drill, chips are blown and dispersed after every run</a:t>
            </a:r>
          </a:p>
          <a:p>
            <a:r>
              <a:rPr lang="en-US" sz="2200" dirty="0"/>
              <a:t>~11’ diameter dry hole, 100 m depth</a:t>
            </a:r>
          </a:p>
          <a:p>
            <a:r>
              <a:rPr lang="en-US" sz="2200" dirty="0"/>
              <a:t>Quick start up, simple system </a:t>
            </a:r>
          </a:p>
          <a:p>
            <a:r>
              <a:rPr lang="en-US" sz="2200" dirty="0"/>
              <a:t>One operator is sufficient for most operations (two people staffing at any time)</a:t>
            </a:r>
          </a:p>
          <a:p>
            <a:r>
              <a:rPr lang="en-US" sz="2200" dirty="0"/>
              <a:t>So far 14 holes in a (6-weeks) season</a:t>
            </a:r>
          </a:p>
          <a:p>
            <a:endParaRPr lang="en-US" sz="2200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75AEE8A-18C4-3F5B-1D69-B85BE6E1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CB6C764-17D9-3993-19C1-D5F3184EE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CD1B5-0FB8-C20D-0614-3ACC314EE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E206DBF-EFA9-D14A-A829-B0D868D32955}" type="slidenum">
              <a:rPr lang="en-US" sz="900">
                <a:solidFill>
                  <a:schemeClr val="bg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9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B8C582-D9CC-1F7B-6E8F-4E7020BBFE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240" y="136525"/>
            <a:ext cx="4625535" cy="3870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05DE7F-89ED-FE4F-3216-D11E9A55732A}"/>
              </a:ext>
            </a:extLst>
          </p:cNvPr>
          <p:cNvSpPr txBox="1"/>
          <p:nvPr/>
        </p:nvSpPr>
        <p:spPr>
          <a:xfrm>
            <a:off x="7866290" y="1763757"/>
            <a:ext cx="989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annotate TC" panose="03000500000000000000" pitchFamily="66" charset="-120"/>
                <a:ea typeface="Hannotate TC" panose="03000500000000000000" pitchFamily="66" charset="-120"/>
              </a:rPr>
              <a:t>(V1)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44D5D-6152-BCFB-3605-8FF10EEA1AD0}"/>
              </a:ext>
            </a:extLst>
          </p:cNvPr>
          <p:cNvSpPr txBox="1"/>
          <p:nvPr/>
        </p:nvSpPr>
        <p:spPr>
          <a:xfrm>
            <a:off x="7747546" y="4658209"/>
            <a:ext cx="989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annotate TC" panose="03000500000000000000" pitchFamily="66" charset="-120"/>
                <a:ea typeface="Hannotate TC" panose="03000500000000000000" pitchFamily="66" charset="-120"/>
              </a:rPr>
              <a:t>(V2)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23AAA-A78B-87CC-9D7A-AEA9C7D412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243" y="748316"/>
            <a:ext cx="2553597" cy="3544931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43D1CE-B602-8C2D-C3F7-631009A4FD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318" y="4540282"/>
            <a:ext cx="2157710" cy="222148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4816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84941-B0EE-91B7-65A2-363426E6C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3" y="506185"/>
            <a:ext cx="7645261" cy="4764313"/>
          </a:xfrm>
        </p:spPr>
        <p:txBody>
          <a:bodyPr/>
          <a:lstStyle/>
          <a:p>
            <a:r>
              <a:rPr lang="en-US" sz="2800" dirty="0"/>
              <a:t>Designed to minimize weight and fuel consumption</a:t>
            </a:r>
            <a:endParaRPr lang="en-US" dirty="0"/>
          </a:p>
          <a:p>
            <a:r>
              <a:rPr lang="en-US" sz="2800" dirty="0"/>
              <a:t>Everything is transported on a 45 ft sled pulled by a tracked vehicle</a:t>
            </a:r>
          </a:p>
          <a:p>
            <a:r>
              <a:rPr lang="en-US" sz="2800" dirty="0"/>
              <a:t>O(35) liters of fuel / hole</a:t>
            </a:r>
            <a:br>
              <a:rPr lang="en-US" sz="2800" dirty="0"/>
            </a:b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7D62028-0BA3-8F6F-1EF0-B8474C34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DEA50D8-CB9B-7DB4-C6FF-F959AB37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1B281-7F7A-1906-DB60-CF4D8B92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E206DBF-EFA9-D14A-A829-B0D868D3295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C6392-22A9-5397-BD12-8AC64B6F6F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84" y="3282043"/>
            <a:ext cx="7645261" cy="3439432"/>
          </a:xfrm>
          <a:prstGeom prst="rect">
            <a:avLst/>
          </a:prstGeom>
        </p:spPr>
      </p:pic>
      <p:pic>
        <p:nvPicPr>
          <p:cNvPr id="2" name="Drill_Up_No_Audio.mp4">
            <a:hlinkClick r:id="" action="ppaction://media"/>
            <a:extLst>
              <a:ext uri="{FF2B5EF4-FFF2-40B4-BE49-F238E27FC236}">
                <a16:creationId xmlns:a16="http://schemas.microsoft.com/office/drawing/2014/main" id="{051A4AE8-7244-AD59-6A01-6ED35270E4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1F59-FF97-BAC8-41E9-27C672E32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Drilling speed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1E556-52AF-30CC-9508-DF8CEA29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E3C99-7451-666D-D1CC-35BCC7BE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6C387-C738-4C2C-4512-DD66420A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D409F-89E3-C5B3-817E-91DF8EEAF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629" y="946838"/>
            <a:ext cx="6406885" cy="46824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E8D44-9D56-981C-2113-709467A5A5AF}"/>
              </a:ext>
            </a:extLst>
          </p:cNvPr>
          <p:cNvSpPr txBox="1"/>
          <p:nvPr/>
        </p:nvSpPr>
        <p:spPr>
          <a:xfrm>
            <a:off x="359226" y="1078304"/>
            <a:ext cx="547401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Improvements from between 2021 and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General drilling setup (generator in back, controls and wire all accessible to a single operator)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New fuel injected generator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Quick hole-to-hole turn around</a:t>
            </a:r>
          </a:p>
          <a:p>
            <a:endParaRPr lang="en-US" sz="2200" b="1" dirty="0"/>
          </a:p>
          <a:p>
            <a:r>
              <a:rPr lang="en-US" sz="2200" b="1" dirty="0"/>
              <a:t>Future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Comms issues affecting drilling speed due to reboot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Logbook can be implemented via software</a:t>
            </a:r>
          </a:p>
          <a:p>
            <a:br>
              <a:rPr lang="en-US" sz="2200" dirty="0"/>
            </a:br>
            <a:r>
              <a:rPr lang="en-US" sz="2200" dirty="0"/>
              <a:t>Target is to be able to drill 100 m in one shift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27450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C65E3-A875-3536-B8A4-00459527C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9/21/23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0B5C7-A10E-FECD-C29C-BB7A2B4AB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Tosi | SCAR AAA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EB813-06D4-406F-A845-10A485A6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206DBF-EFA9-D14A-A829-B0D868D32955}" type="slidenum">
              <a:rPr lang="en-US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0952761-6AFC-6C9F-2CD0-D146BB29EE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898" y="3739240"/>
            <a:ext cx="3479800" cy="8147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</a:rPr>
              <a:t>Installation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7EB97-24C5-EFFF-C2F2-8BC3C39D161D}"/>
              </a:ext>
            </a:extLst>
          </p:cNvPr>
          <p:cNvSpPr txBox="1"/>
          <p:nvPr/>
        </p:nvSpPr>
        <p:spPr>
          <a:xfrm>
            <a:off x="329184" y="4542192"/>
            <a:ext cx="57223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S</a:t>
            </a:r>
            <a:r>
              <a:rPr lang="en-US" sz="2000" kern="1200" dirty="0">
                <a:solidFill>
                  <a:schemeClr val="tx1"/>
                </a:solidFill>
              </a:rPr>
              <a:t>traightforward, a full station can be installed in 2.5 days with a team of 4 people</a:t>
            </a:r>
            <a:br>
              <a:rPr lang="en-US" sz="2000" kern="1200" dirty="0">
                <a:solidFill>
                  <a:schemeClr val="tx1"/>
                </a:solidFill>
              </a:rPr>
            </a:br>
            <a:r>
              <a:rPr lang="en-US" sz="2000" kern="1200" dirty="0">
                <a:solidFill>
                  <a:schemeClr val="tx1"/>
                </a:solidFill>
              </a:rPr>
              <a:t>power string: 6 </a:t>
            </a:r>
            <a:r>
              <a:rPr lang="en-US" sz="2000" kern="1200" dirty="0" err="1">
                <a:solidFill>
                  <a:schemeClr val="tx1"/>
                </a:solidFill>
              </a:rPr>
              <a:t>hrs</a:t>
            </a:r>
            <a:endParaRPr lang="en-US" sz="2000" dirty="0"/>
          </a:p>
          <a:p>
            <a:r>
              <a:rPr lang="en-US" sz="2000" kern="1200" dirty="0">
                <a:solidFill>
                  <a:schemeClr val="tx1"/>
                </a:solidFill>
              </a:rPr>
              <a:t>helper strings 2-3 </a:t>
            </a:r>
            <a:r>
              <a:rPr lang="en-US" sz="2000" kern="1200" dirty="0" err="1">
                <a:solidFill>
                  <a:schemeClr val="tx1"/>
                </a:solidFill>
              </a:rPr>
              <a:t>hrs</a:t>
            </a:r>
            <a:r>
              <a:rPr lang="en-US" sz="2000" kern="1200" dirty="0">
                <a:solidFill>
                  <a:schemeClr val="tx1"/>
                </a:solidFill>
              </a:rPr>
              <a:t> each</a:t>
            </a:r>
            <a:br>
              <a:rPr lang="en-US" sz="2000" kern="1200" dirty="0">
                <a:solidFill>
                  <a:schemeClr val="tx1"/>
                </a:solidFill>
              </a:rPr>
            </a:br>
            <a:r>
              <a:rPr lang="en-US" sz="2000" kern="1200" dirty="0">
                <a:solidFill>
                  <a:schemeClr val="tx1"/>
                </a:solidFill>
              </a:rPr>
              <a:t>surface instrumentation requires ~0.5 days</a:t>
            </a:r>
          </a:p>
          <a:p>
            <a:r>
              <a:rPr lang="en-US" sz="2000" kern="1200" dirty="0">
                <a:solidFill>
                  <a:schemeClr val="tx1"/>
                </a:solidFill>
              </a:rPr>
              <a:t>can also be reversed easily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92D042-F6D0-F4B4-CBF6-D639A5610E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97" y="276912"/>
            <a:ext cx="5722308" cy="3383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4EB4E3-A715-9B0A-7873-77F2A144B0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982775" y="1409076"/>
            <a:ext cx="5178508" cy="29129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096F06-4131-8CD0-5360-B2CE972D9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942" y="183355"/>
            <a:ext cx="32766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4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DB3437-401F-D865-B5DD-8D359EAAA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campaigns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B6248-A4A0-C76E-E3F2-3A1E08CD2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3" y="1114426"/>
            <a:ext cx="11582401" cy="1814512"/>
          </a:xfrm>
        </p:spPr>
        <p:txBody>
          <a:bodyPr>
            <a:normAutofit/>
          </a:bodyPr>
          <a:lstStyle/>
          <a:p>
            <a:r>
              <a:rPr lang="en-US" sz="2400" dirty="0"/>
              <a:t>Attenuation length measured and published</a:t>
            </a:r>
          </a:p>
          <a:p>
            <a:r>
              <a:rPr lang="en-US" sz="2400" dirty="0"/>
              <a:t>Index of refraction measurements underway</a:t>
            </a:r>
          </a:p>
          <a:p>
            <a:r>
              <a:rPr lang="en-US" sz="2400" dirty="0"/>
              <a:t>Surface pulsing, GPR scans, GPS survey, neutron density probe</a:t>
            </a:r>
          </a:p>
          <a:p>
            <a:r>
              <a:rPr lang="en-US" sz="2400" dirty="0"/>
              <a:t>Auto-melting probes used for 30 m calibration holes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84D2BB-C110-49B6-A954-489A5DE46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9D90E-1C74-DB2C-CCEB-010D1672C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68863-D546-E7A1-1543-F4ABB2D7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AC18A-5CE5-0FFD-551D-A82A683DFC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665" y="3082075"/>
            <a:ext cx="3077689" cy="36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408CF-EFF9-A7D2-0627-E6E2669627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9" y="3114675"/>
            <a:ext cx="5460657" cy="360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6BA214-158E-85FD-2E2B-B7AAFE310D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817" y="32600"/>
            <a:ext cx="3821480" cy="3082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8D0BDD-9977-DE0B-3BAF-7737331C2DFA}"/>
              </a:ext>
            </a:extLst>
          </p:cNvPr>
          <p:cNvSpPr txBox="1"/>
          <p:nvPr/>
        </p:nvSpPr>
        <p:spPr>
          <a:xfrm>
            <a:off x="8540736" y="3011678"/>
            <a:ext cx="3821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/pdf/2201.07846.pdf</a:t>
            </a:r>
          </a:p>
        </p:txBody>
      </p:sp>
    </p:spTree>
    <p:extLst>
      <p:ext uri="{BB962C8B-B14F-4D97-AF65-F5344CB8AC3E}">
        <p14:creationId xmlns:p14="http://schemas.microsoft.com/office/powerpoint/2010/main" val="3115135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4B66-4EED-523E-D07E-1F1CB4F6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7" y="508007"/>
            <a:ext cx="11582402" cy="806450"/>
          </a:xfrm>
        </p:spPr>
        <p:txBody>
          <a:bodyPr>
            <a:normAutofit fontScale="90000"/>
          </a:bodyPr>
          <a:lstStyle/>
          <a:p>
            <a:r>
              <a:rPr lang="en-US" dirty="0"/>
              <a:t>Data taking modes &amp; </a:t>
            </a:r>
            <a:br>
              <a:rPr lang="en-US" dirty="0"/>
            </a:br>
            <a:r>
              <a:rPr lang="en-US" dirty="0"/>
              <a:t>autonomous power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8FA28F2-25F1-1A21-05F1-DD45F309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225" y="1604279"/>
            <a:ext cx="7397891" cy="5054599"/>
          </a:xfrm>
        </p:spPr>
        <p:txBody>
          <a:bodyPr>
            <a:normAutofit/>
          </a:bodyPr>
          <a:lstStyle/>
          <a:p>
            <a:r>
              <a:rPr lang="en-US" sz="2000" dirty="0"/>
              <a:t>Stations are un-cabled, rely on solar panels and batteries and wind turbines (development phase)</a:t>
            </a:r>
          </a:p>
          <a:p>
            <a:r>
              <a:rPr lang="en-US" sz="2000" dirty="0"/>
              <a:t>Data is transferred by LTE and </a:t>
            </a:r>
            <a:r>
              <a:rPr lang="en-US" sz="2000" dirty="0" err="1"/>
              <a:t>LoRaWAN</a:t>
            </a:r>
            <a:r>
              <a:rPr lang="en-US" sz="2000" dirty="0"/>
              <a:t> to Summit </a:t>
            </a:r>
            <a:br>
              <a:rPr lang="en-US" sz="2000" dirty="0"/>
            </a:br>
            <a:r>
              <a:rPr lang="en-US" sz="2000" dirty="0"/>
              <a:t>(20GB/day, 10% of which is transferred)</a:t>
            </a:r>
          </a:p>
          <a:p>
            <a:r>
              <a:rPr lang="en-US" sz="2000" dirty="0"/>
              <a:t>Various data taking modes designed to extend </a:t>
            </a:r>
            <a:r>
              <a:rPr lang="en-US" sz="2000" dirty="0" err="1"/>
              <a:t>livetime</a:t>
            </a:r>
            <a:r>
              <a:rPr lang="en-US" sz="2000" dirty="0"/>
              <a:t> in winter:</a:t>
            </a:r>
          </a:p>
          <a:p>
            <a:pPr lvl="1"/>
            <a:r>
              <a:rPr lang="en-US" sz="2000" dirty="0"/>
              <a:t>Low/high threshold trigger</a:t>
            </a:r>
          </a:p>
          <a:p>
            <a:pPr lvl="1"/>
            <a:r>
              <a:rPr lang="en-US" sz="2000" dirty="0"/>
              <a:t>Full/limited LTE data transmission</a:t>
            </a:r>
          </a:p>
          <a:p>
            <a:pPr lvl="1"/>
            <a:r>
              <a:rPr lang="en-US" sz="2000" dirty="0"/>
              <a:t>Full station/surface only</a:t>
            </a:r>
          </a:p>
          <a:p>
            <a:pPr lvl="1"/>
            <a:r>
              <a:rPr lang="en-US" sz="2000" dirty="0"/>
              <a:t>Physics mode/Housekeeping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68E3E-E9A8-671A-BEC8-A494EAEED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A0B10-57AA-2F38-FD88-CC6B0211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45526D-F5BB-EB01-735C-5E08D9AF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17</a:t>
            </a:fld>
            <a:endParaRPr lang="en-US"/>
          </a:p>
        </p:txBody>
      </p:sp>
      <p:pic>
        <p:nvPicPr>
          <p:cNvPr id="17" name="Content Placeholder 16" descr="A group of poles in a snowy field&#10;&#10;Description automatically generated">
            <a:extLst>
              <a:ext uri="{FF2B5EF4-FFF2-40B4-BE49-F238E27FC236}">
                <a16:creationId xmlns:a16="http://schemas.microsoft.com/office/drawing/2014/main" id="{6B58ABA3-551A-12D8-B1E6-A8044489D2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523" y="136525"/>
            <a:ext cx="3807945" cy="3513136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</p:pic>
      <p:pic>
        <p:nvPicPr>
          <p:cNvPr id="6" name="Picture 5" descr="A box with wires and wires&#10;&#10;Description automatically generated">
            <a:extLst>
              <a:ext uri="{FF2B5EF4-FFF2-40B4-BE49-F238E27FC236}">
                <a16:creationId xmlns:a16="http://schemas.microsoft.com/office/drawing/2014/main" id="{76E22181-A9C6-BC76-7DD0-3EEECEBA6E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118" y="3806830"/>
            <a:ext cx="3955915" cy="30028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F64857-D4C9-6882-0A87-B482AD110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45" y="4669139"/>
            <a:ext cx="5615555" cy="214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78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6B08D7-791E-962E-A5F6-E21D9CB3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67" y="1100144"/>
            <a:ext cx="6662057" cy="4134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CD76A-6307-5200-8625-6FC183B8C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12" y="3836111"/>
            <a:ext cx="5925522" cy="283614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1E29B-8389-D070-767B-34DC42DF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CAC05-76B7-EB5F-EB95-5F6CFF77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C7640-782C-7555-6644-B79B4D79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89F9A-4D6E-1311-B067-F1350B40C62A}"/>
              </a:ext>
            </a:extLst>
          </p:cNvPr>
          <p:cNvSpPr txBox="1"/>
          <p:nvPr/>
        </p:nvSpPr>
        <p:spPr>
          <a:xfrm>
            <a:off x="6662056" y="1293650"/>
            <a:ext cx="540147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Spikes in the upward facing LPDAs, indicate above surface activity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weather balloons launched 2/day</a:t>
            </a: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handheld radios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Non-anthropogenic:</a:t>
            </a: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triboelectric effect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thermal emission by the Galaxy</a:t>
            </a:r>
            <a:b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flares from Sun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cosmic-ray air-showers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FBB8EC-078D-93EA-077D-D3BB002BD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529" y="5349439"/>
            <a:ext cx="1905000" cy="2159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E6EA7-226A-4BC4-F32C-257ECFEE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</p:spTree>
    <p:extLst>
      <p:ext uri="{BB962C8B-B14F-4D97-AF65-F5344CB8AC3E}">
        <p14:creationId xmlns:p14="http://schemas.microsoft.com/office/powerpoint/2010/main" val="889003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1932CF-17AE-3914-BE05-4411170B86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5550" y="3559629"/>
            <a:ext cx="7150100" cy="3161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4DE6B7-C6F6-04A1-97F9-53D7B1231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flares, Galactic noise, Cosmic Rays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4899B4-37E9-C79C-4A91-D0FFEC863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1671" y="1122363"/>
            <a:ext cx="6590843" cy="5054600"/>
          </a:xfrm>
        </p:spPr>
        <p:txBody>
          <a:bodyPr>
            <a:normAutofit/>
          </a:bodyPr>
          <a:lstStyle/>
          <a:p>
            <a:r>
              <a:rPr lang="en-US" sz="2000" dirty="0"/>
              <a:t>Solar flares O(1/every few months) detected by RNO-G</a:t>
            </a:r>
          </a:p>
          <a:p>
            <a:r>
              <a:rPr lang="en-US" sz="2000" dirty="0"/>
              <a:t>Galactic noise as extra noise in the 80-120 MHz band, matching expectation </a:t>
            </a:r>
          </a:p>
          <a:p>
            <a:r>
              <a:rPr lang="en-US" sz="2000" dirty="0"/>
              <a:t>Cosmic Ray candidates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B7633-5059-7C24-018E-241DE95DA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EF962-9422-AFC4-49AF-85DBC810E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3B585-86C3-7CF4-8165-9B1A1131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B2E07-F6B6-0C5C-0DAD-1731A98E9A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85" y="3693665"/>
            <a:ext cx="3435807" cy="3051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0697E-CDB1-C9ED-6952-5AF867B7BB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64" y="1122363"/>
            <a:ext cx="4659086" cy="2628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426D0A-F698-FDEC-55F3-E357FC5B942F}"/>
              </a:ext>
            </a:extLst>
          </p:cNvPr>
          <p:cNvSpPr txBox="1"/>
          <p:nvPr/>
        </p:nvSpPr>
        <p:spPr>
          <a:xfrm>
            <a:off x="7568293" y="5338175"/>
            <a:ext cx="208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80-120 MHz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851EEF-93A6-BC99-C025-701E6B940FD9}"/>
              </a:ext>
            </a:extLst>
          </p:cNvPr>
          <p:cNvSpPr txBox="1"/>
          <p:nvPr/>
        </p:nvSpPr>
        <p:spPr>
          <a:xfrm>
            <a:off x="7516582" y="3847850"/>
            <a:ext cx="208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upward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EF58C4-7BDC-ED19-8A08-28F249F8AE73}"/>
              </a:ext>
            </a:extLst>
          </p:cNvPr>
          <p:cNvSpPr txBox="1"/>
          <p:nvPr/>
        </p:nvSpPr>
        <p:spPr>
          <a:xfrm>
            <a:off x="9555839" y="4320000"/>
            <a:ext cx="208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downward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0BFAF-A6AC-B844-1AC6-87B73F45A84A}"/>
              </a:ext>
            </a:extLst>
          </p:cNvPr>
          <p:cNvSpPr txBox="1"/>
          <p:nvPr/>
        </p:nvSpPr>
        <p:spPr>
          <a:xfrm>
            <a:off x="5361671" y="4320000"/>
            <a:ext cx="208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downward</a:t>
            </a:r>
          </a:p>
        </p:txBody>
      </p:sp>
    </p:spTree>
    <p:extLst>
      <p:ext uri="{BB962C8B-B14F-4D97-AF65-F5344CB8AC3E}">
        <p14:creationId xmlns:p14="http://schemas.microsoft.com/office/powerpoint/2010/main" val="232122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ERITAS SUPPLIES CRITICAL PIECE TO NEUTRINO DISCOVERY PUZZLE | UNews">
            <a:extLst>
              <a:ext uri="{FF2B5EF4-FFF2-40B4-BE49-F238E27FC236}">
                <a16:creationId xmlns:a16="http://schemas.microsoft.com/office/drawing/2014/main" id="{49F1EAD2-1AF0-EAA5-C5C9-9D25C63B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87" y="0"/>
            <a:ext cx="12202887" cy="686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B7008B-49CD-AB3E-2AE6-391E3432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UHE neutrino astrophysics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0EE36-5F3C-12DE-D7D4-34B7BEA40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7" y="4346066"/>
            <a:ext cx="8240487" cy="19274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UHE neutrino astronomy requires large detectors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because the higher the energy, the smaller the flux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Antarctica &amp; Greenland offer large volumes of ice, an ideal, transparent, target material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Polar regions and astrophysics go well together!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effectLst/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3CAFF98-D4E2-CED0-5704-12D77A8E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412B42E-7FF7-73BD-A9E1-CD863F8A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DC86A-9602-5A13-73B2-AB7B5B044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E206DBF-EFA9-D14A-A829-B0D868D32955}" type="slidenum">
              <a:rPr lang="en-US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80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D5B6AA-E82E-E1D4-972D-5D18B07119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-389256" y="0"/>
            <a:ext cx="1259550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E549CDA-DAEF-EA4E-6328-366DD255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E92EE8-EB42-CA73-E314-B8ACE9E2E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RNO-G is the only radio neutrino detector in the northern hemisphere</a:t>
            </a:r>
          </a:p>
          <a:p>
            <a:r>
              <a:rPr lang="en-US" dirty="0"/>
              <a:t>Well funded in Europe and in US</a:t>
            </a:r>
          </a:p>
          <a:p>
            <a:r>
              <a:rPr lang="en-US" dirty="0"/>
              <a:t>75 members, 18 institutions, 5 countries</a:t>
            </a:r>
          </a:p>
          <a:p>
            <a:r>
              <a:rPr lang="en-US" dirty="0"/>
              <a:t>Currently in expansion</a:t>
            </a:r>
          </a:p>
          <a:p>
            <a:r>
              <a:rPr lang="en-US" dirty="0"/>
              <a:t>Drilling + Installing more stations in the next years</a:t>
            </a:r>
          </a:p>
          <a:p>
            <a:r>
              <a:rPr lang="en-US" dirty="0"/>
              <a:t>Reconstruction and physics analysis methods under development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7CC739-0904-70B1-FB51-B5F8A854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CFC00A-464D-86D7-460C-AA08C6E3E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D2369-35B1-FEA7-71D9-C15BF20E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298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18DCD-1F16-E10E-B3C2-3552B141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1E00D-6B13-0BC5-BA5E-25958DE4E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A6FA3-3DB9-7783-8960-8963E28D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86A03-AD7E-1F7E-109A-A830A120E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ABCDA-BE65-A653-FE6E-C4A0B7F9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21</a:t>
            </a:fld>
            <a:endParaRPr lang="en-US"/>
          </a:p>
        </p:txBody>
      </p:sp>
      <p:pic>
        <p:nvPicPr>
          <p:cNvPr id="7" name="Content Placeholder 5" descr="A group of people posing in the snow&#10;&#10;Description automatically generated">
            <a:extLst>
              <a:ext uri="{FF2B5EF4-FFF2-40B4-BE49-F238E27FC236}">
                <a16:creationId xmlns:a16="http://schemas.microsoft.com/office/drawing/2014/main" id="{68B18CA6-682D-F2FB-FE65-1041DF001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416" y="0"/>
            <a:ext cx="1219198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4FA5F3-8720-69A1-B092-A948ED373B9C}"/>
              </a:ext>
            </a:extLst>
          </p:cNvPr>
          <p:cNvSpPr txBox="1"/>
          <p:nvPr/>
        </p:nvSpPr>
        <p:spPr>
          <a:xfrm>
            <a:off x="5929313" y="800176"/>
            <a:ext cx="5892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60D19-82E2-CC94-15D8-05ED8834CE8F}"/>
              </a:ext>
            </a:extLst>
          </p:cNvPr>
          <p:cNvSpPr txBox="1"/>
          <p:nvPr/>
        </p:nvSpPr>
        <p:spPr>
          <a:xfrm>
            <a:off x="6299406" y="6308079"/>
            <a:ext cx="589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RNO-G team 2022</a:t>
            </a:r>
          </a:p>
        </p:txBody>
      </p:sp>
    </p:spTree>
    <p:extLst>
      <p:ext uri="{BB962C8B-B14F-4D97-AF65-F5344CB8AC3E}">
        <p14:creationId xmlns:p14="http://schemas.microsoft.com/office/powerpoint/2010/main" val="3650213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D06827-E6EC-AB12-7BFF-AE9A3F8E57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-2" y="10"/>
            <a:ext cx="4056982" cy="446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2A5914-03F5-717A-F94A-56017A9D3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99F719-7E3B-C29B-17F3-C2F28787A2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DFC8ED-206B-359E-D5C5-BB7EAB23E9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6980" y="-1"/>
            <a:ext cx="4063088" cy="446931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FC520AC-F45C-6C0B-3381-B71A4755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rgbClr val="FFFFFF"/>
                </a:solidFill>
              </a:rPr>
              <a:t>9/21/23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9521A5-30C6-61A4-AC8C-D7C17E55F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206DBF-EFA9-D14A-A829-B0D868D32955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CFEA9A-8179-6F0D-D326-34ACD413FD8F}"/>
              </a:ext>
            </a:extLst>
          </p:cNvPr>
          <p:cNvSpPr txBox="1">
            <a:spLocks/>
          </p:cNvSpPr>
          <p:nvPr/>
        </p:nvSpPr>
        <p:spPr>
          <a:xfrm>
            <a:off x="152400" y="4591547"/>
            <a:ext cx="11582401" cy="1967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Radiofrequency Ice Dielectric Measurements at Summit Station, Greenland 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Triboelectric Backgrounds to Radio-based Polar UHE Neutrino Experiments 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situ, broadband measurement of the radio frequency attenuation length </a:t>
            </a:r>
            <a:b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 Summit Station, Greenland</a:t>
            </a:r>
          </a:p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Reconstructing the neutrino energy for in-ice radio detectors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 and Sensitivity of the Radio Neutrino Observatory in Greenland (RNO-G)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647413D-307C-7D6F-A430-47231707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</p:spTree>
    <p:extLst>
      <p:ext uri="{BB962C8B-B14F-4D97-AF65-F5344CB8AC3E}">
        <p14:creationId xmlns:p14="http://schemas.microsoft.com/office/powerpoint/2010/main" val="1083106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E35D201-B12E-7DF3-307D-F52A833852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244" y="3993440"/>
            <a:ext cx="5704755" cy="2686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B7008B-49CD-AB3E-2AE6-391E3432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sz="5400" dirty="0"/>
              <a:t>RNO-G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3CAFF98-D4E2-CED0-5704-12D77A8E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412B42E-7FF7-73BD-A9E1-CD863F8A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DC86A-9602-5A13-73B2-AB7B5B044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E206DBF-EFA9-D14A-A829-B0D868D32955}" type="slidenum">
              <a:rPr lang="en-US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AEF83-D5AC-6A91-1106-9459E6AB40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620" y="8900"/>
            <a:ext cx="5704755" cy="4107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0A6DEE-3623-A8AC-6956-A484F43563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8251" y="2923634"/>
            <a:ext cx="1190297" cy="6250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0EE36-5F3C-12DE-D7D4-34B7BEA40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1213945"/>
            <a:ext cx="6402161" cy="5013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/>
              <a:t>IceCube</a:t>
            </a:r>
            <a:r>
              <a:rPr lang="en-US" sz="2000" dirty="0"/>
              <a:t>, though large, has so far not observed neutrinos beyond 10 </a:t>
            </a:r>
            <a:r>
              <a:rPr lang="en-US" sz="2000" dirty="0" err="1"/>
              <a:t>PeV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RNO-G will extend the energy range of neutrino astrophysics well beyond the </a:t>
            </a:r>
            <a:r>
              <a:rPr lang="en-US" sz="2000" dirty="0" err="1"/>
              <a:t>IceCube</a:t>
            </a:r>
            <a:r>
              <a:rPr lang="en-US" sz="2000" dirty="0"/>
              <a:t> range, to </a:t>
            </a:r>
            <a:r>
              <a:rPr lang="en-US" sz="2000" dirty="0" err="1"/>
              <a:t>EeV</a:t>
            </a:r>
            <a:r>
              <a:rPr lang="en-US" sz="2000" dirty="0"/>
              <a:t> energies and above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RNO-G will provide:</a:t>
            </a:r>
            <a:endParaRPr lang="en-US" sz="2000" dirty="0">
              <a:effectLst/>
            </a:endParaRPr>
          </a:p>
          <a:p>
            <a:r>
              <a:rPr lang="en-US" sz="2000" dirty="0"/>
              <a:t>All Flavor Sensitivity for exclusion/validation of various diffuse flux models</a:t>
            </a:r>
          </a:p>
          <a:p>
            <a:r>
              <a:rPr lang="en-US" sz="2000" dirty="0"/>
              <a:t>Determine if there is a cut off</a:t>
            </a:r>
          </a:p>
          <a:p>
            <a:r>
              <a:rPr lang="en-US" sz="2000" dirty="0"/>
              <a:t>Point source and transient detection capability </a:t>
            </a:r>
            <a:br>
              <a:rPr lang="en-US" sz="2000" dirty="0"/>
            </a:br>
            <a:r>
              <a:rPr lang="en-US" sz="2000" dirty="0"/>
              <a:t>for multi-messenger astronomy</a:t>
            </a:r>
          </a:p>
          <a:p>
            <a:r>
              <a:rPr lang="en-US" sz="2000" dirty="0"/>
              <a:t>Technology and procedures benchmark </a:t>
            </a:r>
            <a:br>
              <a:rPr lang="en-US" sz="2000" dirty="0"/>
            </a:br>
            <a:r>
              <a:rPr lang="en-US" sz="2000" dirty="0"/>
              <a:t>for the much larger radio array of </a:t>
            </a:r>
            <a:r>
              <a:rPr lang="en-US" sz="2000" dirty="0" err="1"/>
              <a:t>IceCube</a:t>
            </a:r>
            <a:r>
              <a:rPr lang="en-US" sz="2000" dirty="0"/>
              <a:t> Gen2</a:t>
            </a:r>
          </a:p>
          <a:p>
            <a:pPr marL="0" indent="0">
              <a:buNone/>
            </a:pPr>
            <a:endParaRPr lang="en-US" sz="2000" dirty="0">
              <a:effectLst/>
            </a:endParaRPr>
          </a:p>
          <a:p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8CB947-8FCD-77C4-3A02-7C28D0245733}"/>
              </a:ext>
            </a:extLst>
          </p:cNvPr>
          <p:cNvSpPr txBox="1"/>
          <p:nvPr/>
        </p:nvSpPr>
        <p:spPr>
          <a:xfrm>
            <a:off x="6593681" y="3840053"/>
            <a:ext cx="6100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/>
              <a:t>PoS</a:t>
            </a:r>
            <a:r>
              <a:rPr lang="en-US" sz="1400" i="1" dirty="0"/>
              <a:t>(ICRC2023)1485</a:t>
            </a:r>
          </a:p>
        </p:txBody>
      </p:sp>
    </p:spTree>
    <p:extLst>
      <p:ext uri="{BB962C8B-B14F-4D97-AF65-F5344CB8AC3E}">
        <p14:creationId xmlns:p14="http://schemas.microsoft.com/office/powerpoint/2010/main" val="105696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7B4B69-C5F2-8D99-8B23-E571D9D0F7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103" y="795733"/>
            <a:ext cx="3759775" cy="1722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10DC81-80DA-214F-4DEA-DCCA5530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ice: Cherenkov radiation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7454C98-4613-9344-BC69-6B636683C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226" y="1122363"/>
            <a:ext cx="6452877" cy="5054599"/>
          </a:xfrm>
        </p:spPr>
        <p:txBody>
          <a:bodyPr>
            <a:noAutofit/>
          </a:bodyPr>
          <a:lstStyle/>
          <a:p>
            <a:r>
              <a:rPr lang="en-US" sz="2200" dirty="0">
                <a:effectLst/>
                <a:latin typeface="TeXGyreTermesX"/>
              </a:rPr>
              <a:t>Cherenkov radiation is generated by particles </a:t>
            </a:r>
            <a:br>
              <a:rPr lang="en-US" sz="2200" dirty="0">
                <a:effectLst/>
                <a:latin typeface="TeXGyreTermesX"/>
              </a:rPr>
            </a:br>
            <a:r>
              <a:rPr lang="en-US" sz="2200" dirty="0">
                <a:effectLst/>
                <a:latin typeface="TeXGyreTermesX"/>
              </a:rPr>
              <a:t>moving faster than the light speed in medium</a:t>
            </a:r>
          </a:p>
          <a:p>
            <a:r>
              <a:rPr lang="en-US" sz="2200" dirty="0">
                <a:latin typeface="TeXGyreTermesX"/>
              </a:rPr>
              <a:t>Effect commonly used for particle detection and reconstruction </a:t>
            </a:r>
          </a:p>
          <a:p>
            <a:pPr marL="0" indent="0">
              <a:buNone/>
            </a:pPr>
            <a:endParaRPr lang="en-US" sz="2200" dirty="0">
              <a:effectLst/>
              <a:latin typeface="TeXGyreTermesX"/>
            </a:endParaRPr>
          </a:p>
          <a:p>
            <a:r>
              <a:rPr lang="en-US" sz="2200" dirty="0">
                <a:latin typeface="TeXGyreTermesX"/>
              </a:rPr>
              <a:t>At very high energy, Cherenkov radiation is boosted</a:t>
            </a:r>
          </a:p>
          <a:p>
            <a:r>
              <a:rPr lang="en-US" sz="2200" dirty="0">
                <a:latin typeface="TeXGyreTermesX"/>
              </a:rPr>
              <a:t>Electrons/Positrons are created in the particle shower; the positrons annihilate with matter, creating a charge anisotropy</a:t>
            </a:r>
          </a:p>
          <a:p>
            <a:r>
              <a:rPr lang="en-US" sz="2200" dirty="0">
                <a:latin typeface="TeXGyreTermesX"/>
              </a:rPr>
              <a:t>C</a:t>
            </a:r>
            <a:r>
              <a:rPr lang="en-US" sz="2200" dirty="0">
                <a:effectLst/>
                <a:latin typeface="TeXGyreTermesX"/>
              </a:rPr>
              <a:t>harge anisotropy propagates in a dielectric medium creating Cherenko</a:t>
            </a:r>
            <a:r>
              <a:rPr lang="en-US" sz="2200" dirty="0">
                <a:latin typeface="TeXGyreTermesX"/>
              </a:rPr>
              <a:t>v radiation that sums coherently </a:t>
            </a:r>
            <a:br>
              <a:rPr lang="en-US" sz="2200" dirty="0">
                <a:latin typeface="TeXGyreTermesX"/>
              </a:rPr>
            </a:br>
            <a:r>
              <a:rPr lang="en-US" sz="2200" dirty="0">
                <a:latin typeface="TeXGyreTermesX"/>
              </a:rPr>
              <a:t>in the radio bandwidth (“</a:t>
            </a:r>
            <a:r>
              <a:rPr lang="en-US" sz="2200" dirty="0" err="1">
                <a:latin typeface="TeXGyreTermesX"/>
              </a:rPr>
              <a:t>Askaryan</a:t>
            </a:r>
            <a:r>
              <a:rPr lang="en-US" sz="2200" dirty="0">
                <a:latin typeface="TeXGyreTermesX"/>
              </a:rPr>
              <a:t> radiation”)</a:t>
            </a:r>
          </a:p>
          <a:p>
            <a:endParaRPr lang="en-US" sz="2200" dirty="0">
              <a:effectLst/>
              <a:latin typeface="TeXGyreTermesX"/>
            </a:endParaRPr>
          </a:p>
          <a:p>
            <a:r>
              <a:rPr lang="en-US" sz="2200" dirty="0">
                <a:effectLst/>
                <a:latin typeface="TeXGyreTermesX"/>
              </a:rPr>
              <a:t>Demonstrated at </a:t>
            </a:r>
            <a:r>
              <a:rPr lang="en-US" sz="2200" dirty="0">
                <a:latin typeface="TeXGyreTermesX"/>
              </a:rPr>
              <a:t>SLAC national lab in 2006</a:t>
            </a:r>
            <a:endParaRPr lang="en-US" sz="2200" dirty="0">
              <a:effectLst/>
              <a:latin typeface="TeXGyreTermesX"/>
            </a:endParaRP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4DD41-71C4-6E75-81DA-B638AD71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C16D9-18A5-8F9F-0860-F445339E4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C4B76-EFA2-CC0F-C348-3D2A2CD3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AB9D2-BD7B-DE7E-5992-39A8D441BD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539" y="2093178"/>
            <a:ext cx="3319462" cy="1645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E0A701-6517-CAD6-B02B-3CBC84D3FEF7}"/>
              </a:ext>
            </a:extLst>
          </p:cNvPr>
          <p:cNvSpPr txBox="1"/>
          <p:nvPr/>
        </p:nvSpPr>
        <p:spPr>
          <a:xfrm>
            <a:off x="9394687" y="1035280"/>
            <a:ext cx="206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From J. Kelley’s talk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68117D-C977-A1CE-56EB-F18FBFC40EAD}"/>
              </a:ext>
            </a:extLst>
          </p:cNvPr>
          <p:cNvSpPr txBox="1"/>
          <p:nvPr/>
        </p:nvSpPr>
        <p:spPr>
          <a:xfrm>
            <a:off x="6344682" y="3866049"/>
            <a:ext cx="6100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https://</a:t>
            </a:r>
            <a:r>
              <a:rPr lang="en-US" sz="1100" i="1" dirty="0" err="1"/>
              <a:t>lecospa.ntu.edu.tw</a:t>
            </a:r>
            <a:r>
              <a:rPr lang="en-US" sz="1100" i="1" dirty="0"/>
              <a:t>/experiment-2/experiment-</a:t>
            </a:r>
            <a:r>
              <a:rPr lang="en-US" sz="1100" i="1" dirty="0" err="1"/>
              <a:t>i</a:t>
            </a:r>
            <a:r>
              <a:rPr lang="en-US" sz="1100" i="1" dirty="0"/>
              <a:t>-ultra-high-energy-neutrinos-and-cosmic-rays/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23E010-7227-3E2B-BB49-9DB01F888C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171" y="4220923"/>
            <a:ext cx="2912626" cy="1941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B0DFA4-7172-F913-FAC9-E94763B0E4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440" y="4249067"/>
            <a:ext cx="2552560" cy="19346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1ED3D4-3ED4-D924-1871-559DE2B2B1D0}"/>
              </a:ext>
            </a:extLst>
          </p:cNvPr>
          <p:cNvSpPr txBox="1"/>
          <p:nvPr/>
        </p:nvSpPr>
        <p:spPr>
          <a:xfrm>
            <a:off x="6968728" y="6222693"/>
            <a:ext cx="62222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https://</a:t>
            </a:r>
            <a:r>
              <a:rPr lang="en-US" sz="1200" i="1" dirty="0" err="1"/>
              <a:t>arxiv.org</a:t>
            </a:r>
            <a:r>
              <a:rPr lang="en-US" sz="1200" i="1" dirty="0"/>
              <a:t>/pdf/hep-ex/0611008.pdf</a:t>
            </a:r>
          </a:p>
        </p:txBody>
      </p:sp>
    </p:spTree>
    <p:extLst>
      <p:ext uri="{BB962C8B-B14F-4D97-AF65-F5344CB8AC3E}">
        <p14:creationId xmlns:p14="http://schemas.microsoft.com/office/powerpoint/2010/main" val="238977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DC81-80DA-214F-4DEA-DCCA5530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ice: absorption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FAC86-F8AF-373E-6810-E098839C7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227" y="1122363"/>
            <a:ext cx="6247024" cy="5054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Ice is transparent to electromagnetic waves, in the optical and even better in the radio range</a:t>
            </a:r>
          </a:p>
          <a:p>
            <a:r>
              <a:rPr lang="en-US" sz="2000" dirty="0"/>
              <a:t>The absorption coefficient in the UV is O(100-200m) at 2km depth in South Pole ice</a:t>
            </a:r>
          </a:p>
          <a:p>
            <a:pPr lvl="1"/>
            <a:r>
              <a:rPr lang="en-US" sz="2000" dirty="0"/>
              <a:t>At shallower depths, bubbles increase scattering/absorption considerably </a:t>
            </a:r>
          </a:p>
          <a:p>
            <a:pPr lvl="1"/>
            <a:r>
              <a:rPr lang="en-US" sz="2000" dirty="0"/>
              <a:t>An optical detector needs to be deep, and instrumentation needs to be spaced O(100-200m)</a:t>
            </a:r>
          </a:p>
          <a:p>
            <a:endParaRPr lang="en-US" sz="2000" dirty="0"/>
          </a:p>
          <a:p>
            <a:r>
              <a:rPr lang="en-US" sz="2000" dirty="0"/>
              <a:t>In radio, it’s O(1-2 km) at shallow depths in the relevant frequencies, just below the </a:t>
            </a:r>
            <a:r>
              <a:rPr lang="en-US" sz="2000" dirty="0" err="1"/>
              <a:t>firn</a:t>
            </a:r>
            <a:r>
              <a:rPr lang="en-US" sz="2000" dirty="0"/>
              <a:t> (depends on temperature and chemical composition)</a:t>
            </a:r>
          </a:p>
          <a:p>
            <a:pPr lvl="1"/>
            <a:r>
              <a:rPr lang="en-US" sz="2000" dirty="0"/>
              <a:t>A radio detector can be “shallow” and the instrumentation can be spaced O(1-2km)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4DD41-71C4-6E75-81DA-B638AD71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C16D9-18A5-8F9F-0860-F445339E4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8FFB04-F8B0-8082-8D15-306DF71C85F8}"/>
              </a:ext>
            </a:extLst>
          </p:cNvPr>
          <p:cNvGrpSpPr/>
          <p:nvPr/>
        </p:nvGrpSpPr>
        <p:grpSpPr>
          <a:xfrm>
            <a:off x="7169252" y="46522"/>
            <a:ext cx="4660995" cy="3492000"/>
            <a:chOff x="6781539" y="136525"/>
            <a:chExt cx="4660995" cy="3492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9A273B-00BA-D055-9307-62EB9A44B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1539" y="136525"/>
              <a:ext cx="4660995" cy="3492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1DDAA6-0F55-A844-50C9-F356503EA5BF}"/>
                </a:ext>
              </a:extLst>
            </p:cNvPr>
            <p:cNvSpPr txBox="1"/>
            <p:nvPr/>
          </p:nvSpPr>
          <p:spPr>
            <a:xfrm>
              <a:off x="7633137" y="943187"/>
              <a:ext cx="3484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10 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80B635-31C5-C4C3-CBE4-E2F600F246B8}"/>
                </a:ext>
              </a:extLst>
            </p:cNvPr>
            <p:cNvSpPr txBox="1"/>
            <p:nvPr/>
          </p:nvSpPr>
          <p:spPr>
            <a:xfrm>
              <a:off x="7633136" y="1916013"/>
              <a:ext cx="3484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2">
                      <a:lumMod val="75000"/>
                    </a:schemeClr>
                  </a:solidFill>
                </a:rPr>
                <a:t>100 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E7E55F-3685-7B1C-D689-98EC065E1A31}"/>
                </a:ext>
              </a:extLst>
            </p:cNvPr>
            <p:cNvCxnSpPr/>
            <p:nvPr/>
          </p:nvCxnSpPr>
          <p:spPr>
            <a:xfrm>
              <a:off x="7387176" y="2242569"/>
              <a:ext cx="360000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2F350F-A2B2-3878-90EE-67F695F60062}"/>
                </a:ext>
              </a:extLst>
            </p:cNvPr>
            <p:cNvCxnSpPr/>
            <p:nvPr/>
          </p:nvCxnSpPr>
          <p:spPr>
            <a:xfrm>
              <a:off x="7381916" y="1251143"/>
              <a:ext cx="3600000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2D6573-BA70-568D-8727-FC6BB915F018}"/>
                </a:ext>
              </a:extLst>
            </p:cNvPr>
            <p:cNvSpPr txBox="1"/>
            <p:nvPr/>
          </p:nvSpPr>
          <p:spPr>
            <a:xfrm>
              <a:off x="7637487" y="2225170"/>
              <a:ext cx="3484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75000"/>
                    </a:schemeClr>
                  </a:solidFill>
                </a:rPr>
                <a:t>200 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F69463-E616-3C96-5270-250784F6FC11}"/>
                </a:ext>
              </a:extLst>
            </p:cNvPr>
            <p:cNvCxnSpPr/>
            <p:nvPr/>
          </p:nvCxnSpPr>
          <p:spPr>
            <a:xfrm>
              <a:off x="7381916" y="2525605"/>
              <a:ext cx="3600000" cy="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F633EAFA-DE53-C362-7842-1A500EF7E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142" y="3572174"/>
            <a:ext cx="4984741" cy="32952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E0F743-4095-5594-F234-709C162FA28C}"/>
              </a:ext>
            </a:extLst>
          </p:cNvPr>
          <p:cNvSpPr txBox="1"/>
          <p:nvPr/>
        </p:nvSpPr>
        <p:spPr>
          <a:xfrm>
            <a:off x="9499749" y="4544296"/>
            <a:ext cx="156258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Solid: 200 MHz</a:t>
            </a:r>
          </a:p>
          <a:p>
            <a:r>
              <a:rPr lang="en-US" sz="1200" dirty="0"/>
              <a:t>Dashed: 400 MHz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5D911-A6C4-516B-3D75-62A90738F47E}"/>
              </a:ext>
            </a:extLst>
          </p:cNvPr>
          <p:cNvSpPr txBox="1"/>
          <p:nvPr/>
        </p:nvSpPr>
        <p:spPr>
          <a:xfrm>
            <a:off x="7484308" y="3390461"/>
            <a:ext cx="6099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arXiv:2208.04971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AF297E-73EB-D9B9-93A5-1FF57F4D7606}"/>
              </a:ext>
            </a:extLst>
          </p:cNvPr>
          <p:cNvSpPr txBox="1"/>
          <p:nvPr/>
        </p:nvSpPr>
        <p:spPr>
          <a:xfrm rot="613987">
            <a:off x="8381996" y="1295056"/>
            <a:ext cx="1133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CA301"/>
                </a:solidFill>
              </a:rPr>
              <a:t>dust layer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36FF35-A3F7-DCA6-A159-AC6587B90B57}"/>
              </a:ext>
            </a:extLst>
          </p:cNvPr>
          <p:cNvSpPr txBox="1"/>
          <p:nvPr/>
        </p:nvSpPr>
        <p:spPr>
          <a:xfrm>
            <a:off x="9510512" y="-48141"/>
            <a:ext cx="244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OPTICAL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36B1BD-421A-D9D3-4C94-E8F22BDA8D9B}"/>
              </a:ext>
            </a:extLst>
          </p:cNvPr>
          <p:cNvSpPr txBox="1"/>
          <p:nvPr/>
        </p:nvSpPr>
        <p:spPr>
          <a:xfrm>
            <a:off x="9638403" y="3376453"/>
            <a:ext cx="244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RADIO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C4B76-EFA2-CC0F-C348-3D2A2CD3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DF5E4-D98C-6DC0-45C1-4650B000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7" y="204773"/>
            <a:ext cx="11582402" cy="1081111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use ice for </a:t>
            </a:r>
            <a:br>
              <a:rPr lang="en-US" dirty="0"/>
            </a:br>
            <a:r>
              <a:rPr lang="en-US" dirty="0"/>
              <a:t>radio neutrino detection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F49792-B8D8-A274-5E91-18C4CBE8A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74" y="1110088"/>
            <a:ext cx="5965272" cy="1200149"/>
          </a:xfrm>
        </p:spPr>
        <p:txBody>
          <a:bodyPr>
            <a:normAutofit/>
          </a:bodyPr>
          <a:lstStyle/>
          <a:p>
            <a:pPr algn="r"/>
            <a:endParaRPr lang="en-US" sz="2200" dirty="0"/>
          </a:p>
          <a:p>
            <a:pPr marL="0" indent="0" algn="r">
              <a:buNone/>
            </a:pPr>
            <a:r>
              <a:rPr lang="en-US" sz="2200" dirty="0"/>
              <a:t>Look at the target medium from afar   </a:t>
            </a:r>
            <a:r>
              <a:rPr lang="en-US" sz="2200" dirty="0">
                <a:sym typeface="Wingdings" pitchFamily="2" charset="2"/>
              </a:rPr>
              <a:t> </a:t>
            </a:r>
            <a:br>
              <a:rPr lang="en-US" sz="2200" dirty="0"/>
            </a:br>
            <a:r>
              <a:rPr lang="en-US" sz="2200" dirty="0"/>
              <a:t>“balloon borne experiments”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C705531-9129-97D7-FEE7-9148ABB9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Hannotate TC" panose="03000500000000000000" pitchFamily="66" charset="-120"/>
                <a:ea typeface="Hannotate TC" panose="03000500000000000000" pitchFamily="66" charset="-120"/>
              </a:rPr>
              <a:t>9/21/23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AFF0D9D-2C77-C7ED-2F35-89E642C9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annotate TC" panose="03000500000000000000" pitchFamily="66" charset="-120"/>
                <a:ea typeface="Hannotate TC" panose="03000500000000000000" pitchFamily="66" charset="-120"/>
              </a:rPr>
              <a:t>Tosi | SCAR AAA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EB1EF-3C3E-5A9F-5DB9-D460473D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6DBF-EFA9-D14A-A829-B0D868D32955}" type="slidenum">
              <a:rPr lang="en-US" smtClean="0">
                <a:latin typeface="Hannotate TC" panose="03000500000000000000" pitchFamily="66" charset="-120"/>
                <a:ea typeface="Hannotate TC" panose="03000500000000000000" pitchFamily="66" charset="-120"/>
              </a:rPr>
              <a:t>6</a:t>
            </a:fld>
            <a:endParaRPr lang="en-US">
              <a:latin typeface="Hannotate TC" panose="03000500000000000000" pitchFamily="66" charset="-120"/>
              <a:ea typeface="Hannotate TC" panose="03000500000000000000" pitchFamily="66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E8DFB-45DB-9854-F345-F6B912E4A5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3778" y="186587"/>
            <a:ext cx="5771069" cy="3537223"/>
          </a:xfrm>
          <a:custGeom>
            <a:avLst/>
            <a:gdLst>
              <a:gd name="connsiteX0" fmla="*/ 0 w 5771069"/>
              <a:gd name="connsiteY0" fmla="*/ 0 h 3537223"/>
              <a:gd name="connsiteX1" fmla="*/ 5771069 w 5771069"/>
              <a:gd name="connsiteY1" fmla="*/ 0 h 3537223"/>
              <a:gd name="connsiteX2" fmla="*/ 5771069 w 5771069"/>
              <a:gd name="connsiteY2" fmla="*/ 3537223 h 3537223"/>
              <a:gd name="connsiteX3" fmla="*/ 0 w 5771069"/>
              <a:gd name="connsiteY3" fmla="*/ 3537223 h 3537223"/>
              <a:gd name="connsiteX4" fmla="*/ 0 w 5771069"/>
              <a:gd name="connsiteY4" fmla="*/ 0 h 35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1069" h="3537223" fill="none" extrusionOk="0">
                <a:moveTo>
                  <a:pt x="0" y="0"/>
                </a:moveTo>
                <a:cubicBezTo>
                  <a:pt x="718067" y="-49533"/>
                  <a:pt x="3439010" y="-14809"/>
                  <a:pt x="5771069" y="0"/>
                </a:cubicBezTo>
                <a:cubicBezTo>
                  <a:pt x="5858708" y="1017689"/>
                  <a:pt x="5698390" y="2783671"/>
                  <a:pt x="5771069" y="3537223"/>
                </a:cubicBezTo>
                <a:cubicBezTo>
                  <a:pt x="3260285" y="3488992"/>
                  <a:pt x="2545766" y="3621678"/>
                  <a:pt x="0" y="3537223"/>
                </a:cubicBezTo>
                <a:cubicBezTo>
                  <a:pt x="-38581" y="1916494"/>
                  <a:pt x="63341" y="870856"/>
                  <a:pt x="0" y="0"/>
                </a:cubicBezTo>
                <a:close/>
              </a:path>
              <a:path w="5771069" h="3537223" stroke="0" extrusionOk="0">
                <a:moveTo>
                  <a:pt x="0" y="0"/>
                </a:moveTo>
                <a:cubicBezTo>
                  <a:pt x="1268946" y="118645"/>
                  <a:pt x="4360417" y="116012"/>
                  <a:pt x="5771069" y="0"/>
                </a:cubicBezTo>
                <a:cubicBezTo>
                  <a:pt x="5638187" y="1574093"/>
                  <a:pt x="5856020" y="2150522"/>
                  <a:pt x="5771069" y="3537223"/>
                </a:cubicBezTo>
                <a:cubicBezTo>
                  <a:pt x="3081811" y="3671823"/>
                  <a:pt x="1315156" y="3380027"/>
                  <a:pt x="0" y="3537223"/>
                </a:cubicBezTo>
                <a:cubicBezTo>
                  <a:pt x="-20187" y="2199162"/>
                  <a:pt x="-152480" y="69135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7D7A3E-D1E4-5C21-7659-B6A27091A0DF}"/>
              </a:ext>
            </a:extLst>
          </p:cNvPr>
          <p:cNvSpPr txBox="1"/>
          <p:nvPr/>
        </p:nvSpPr>
        <p:spPr>
          <a:xfrm>
            <a:off x="10198893" y="1064319"/>
            <a:ext cx="240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annotate TC" panose="03000500000000000000" pitchFamily="66" charset="-120"/>
                <a:ea typeface="Hannotate TC" panose="03000500000000000000" pitchFamily="66" charset="-120"/>
              </a:rPr>
              <a:t>ANITA, PUEIO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81C7D-2C2A-51EB-DF04-6BB726A52848}"/>
              </a:ext>
            </a:extLst>
          </p:cNvPr>
          <p:cNvSpPr txBox="1"/>
          <p:nvPr/>
        </p:nvSpPr>
        <p:spPr>
          <a:xfrm>
            <a:off x="10198893" y="351070"/>
            <a:ext cx="398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annotate TC" panose="03000500000000000000" pitchFamily="66" charset="-120"/>
                <a:ea typeface="Hannotate TC" panose="03000500000000000000" pitchFamily="66" charset="-120"/>
              </a:rPr>
              <a:t>Balloon-borne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8401FB-A7FC-98A8-0074-C434E06D59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3" y="3047932"/>
            <a:ext cx="6414379" cy="3240881"/>
          </a:xfrm>
          <a:custGeom>
            <a:avLst/>
            <a:gdLst>
              <a:gd name="connsiteX0" fmla="*/ 0 w 6414379"/>
              <a:gd name="connsiteY0" fmla="*/ 0 h 3240881"/>
              <a:gd name="connsiteX1" fmla="*/ 518982 w 6414379"/>
              <a:gd name="connsiteY1" fmla="*/ 0 h 3240881"/>
              <a:gd name="connsiteX2" fmla="*/ 1166251 w 6414379"/>
              <a:gd name="connsiteY2" fmla="*/ 0 h 3240881"/>
              <a:gd name="connsiteX3" fmla="*/ 1621089 w 6414379"/>
              <a:gd name="connsiteY3" fmla="*/ 0 h 3240881"/>
              <a:gd name="connsiteX4" fmla="*/ 2204214 w 6414379"/>
              <a:gd name="connsiteY4" fmla="*/ 0 h 3240881"/>
              <a:gd name="connsiteX5" fmla="*/ 2851483 w 6414379"/>
              <a:gd name="connsiteY5" fmla="*/ 0 h 3240881"/>
              <a:gd name="connsiteX6" fmla="*/ 3242177 w 6414379"/>
              <a:gd name="connsiteY6" fmla="*/ 0 h 3240881"/>
              <a:gd name="connsiteX7" fmla="*/ 3632871 w 6414379"/>
              <a:gd name="connsiteY7" fmla="*/ 0 h 3240881"/>
              <a:gd name="connsiteX8" fmla="*/ 4344284 w 6414379"/>
              <a:gd name="connsiteY8" fmla="*/ 0 h 3240881"/>
              <a:gd name="connsiteX9" fmla="*/ 4927409 w 6414379"/>
              <a:gd name="connsiteY9" fmla="*/ 0 h 3240881"/>
              <a:gd name="connsiteX10" fmla="*/ 5318103 w 6414379"/>
              <a:gd name="connsiteY10" fmla="*/ 0 h 3240881"/>
              <a:gd name="connsiteX11" fmla="*/ 5901229 w 6414379"/>
              <a:gd name="connsiteY11" fmla="*/ 0 h 3240881"/>
              <a:gd name="connsiteX12" fmla="*/ 6414379 w 6414379"/>
              <a:gd name="connsiteY12" fmla="*/ 0 h 3240881"/>
              <a:gd name="connsiteX13" fmla="*/ 6414379 w 6414379"/>
              <a:gd name="connsiteY13" fmla="*/ 507738 h 3240881"/>
              <a:gd name="connsiteX14" fmla="*/ 6414379 w 6414379"/>
              <a:gd name="connsiteY14" fmla="*/ 1047885 h 3240881"/>
              <a:gd name="connsiteX15" fmla="*/ 6414379 w 6414379"/>
              <a:gd name="connsiteY15" fmla="*/ 1490805 h 3240881"/>
              <a:gd name="connsiteX16" fmla="*/ 6414379 w 6414379"/>
              <a:gd name="connsiteY16" fmla="*/ 2095770 h 3240881"/>
              <a:gd name="connsiteX17" fmla="*/ 6414379 w 6414379"/>
              <a:gd name="connsiteY17" fmla="*/ 2635917 h 3240881"/>
              <a:gd name="connsiteX18" fmla="*/ 6414379 w 6414379"/>
              <a:gd name="connsiteY18" fmla="*/ 3240881 h 3240881"/>
              <a:gd name="connsiteX19" fmla="*/ 5895397 w 6414379"/>
              <a:gd name="connsiteY19" fmla="*/ 3240881 h 3240881"/>
              <a:gd name="connsiteX20" fmla="*/ 5440560 w 6414379"/>
              <a:gd name="connsiteY20" fmla="*/ 3240881 h 3240881"/>
              <a:gd name="connsiteX21" fmla="*/ 4729147 w 6414379"/>
              <a:gd name="connsiteY21" fmla="*/ 3240881 h 3240881"/>
              <a:gd name="connsiteX22" fmla="*/ 4146021 w 6414379"/>
              <a:gd name="connsiteY22" fmla="*/ 3240881 h 3240881"/>
              <a:gd name="connsiteX23" fmla="*/ 3755327 w 6414379"/>
              <a:gd name="connsiteY23" fmla="*/ 3240881 h 3240881"/>
              <a:gd name="connsiteX24" fmla="*/ 3172202 w 6414379"/>
              <a:gd name="connsiteY24" fmla="*/ 3240881 h 3240881"/>
              <a:gd name="connsiteX25" fmla="*/ 2653220 w 6414379"/>
              <a:gd name="connsiteY25" fmla="*/ 3240881 h 3240881"/>
              <a:gd name="connsiteX26" fmla="*/ 2134239 w 6414379"/>
              <a:gd name="connsiteY26" fmla="*/ 3240881 h 3240881"/>
              <a:gd name="connsiteX27" fmla="*/ 1615257 w 6414379"/>
              <a:gd name="connsiteY27" fmla="*/ 3240881 h 3240881"/>
              <a:gd name="connsiteX28" fmla="*/ 1096276 w 6414379"/>
              <a:gd name="connsiteY28" fmla="*/ 3240881 h 3240881"/>
              <a:gd name="connsiteX29" fmla="*/ 0 w 6414379"/>
              <a:gd name="connsiteY29" fmla="*/ 3240881 h 3240881"/>
              <a:gd name="connsiteX30" fmla="*/ 0 w 6414379"/>
              <a:gd name="connsiteY30" fmla="*/ 2700734 h 3240881"/>
              <a:gd name="connsiteX31" fmla="*/ 0 w 6414379"/>
              <a:gd name="connsiteY31" fmla="*/ 2257814 h 3240881"/>
              <a:gd name="connsiteX32" fmla="*/ 0 w 6414379"/>
              <a:gd name="connsiteY32" fmla="*/ 1750076 h 3240881"/>
              <a:gd name="connsiteX33" fmla="*/ 0 w 6414379"/>
              <a:gd name="connsiteY33" fmla="*/ 1177520 h 3240881"/>
              <a:gd name="connsiteX34" fmla="*/ 0 w 6414379"/>
              <a:gd name="connsiteY34" fmla="*/ 572556 h 3240881"/>
              <a:gd name="connsiteX35" fmla="*/ 0 w 6414379"/>
              <a:gd name="connsiteY35" fmla="*/ 0 h 324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4379" h="3240881" fill="none" extrusionOk="0">
                <a:moveTo>
                  <a:pt x="0" y="0"/>
                </a:moveTo>
                <a:cubicBezTo>
                  <a:pt x="174157" y="-2199"/>
                  <a:pt x="277807" y="54641"/>
                  <a:pt x="518982" y="0"/>
                </a:cubicBezTo>
                <a:cubicBezTo>
                  <a:pt x="760157" y="-54641"/>
                  <a:pt x="1016267" y="1103"/>
                  <a:pt x="1166251" y="0"/>
                </a:cubicBezTo>
                <a:cubicBezTo>
                  <a:pt x="1316235" y="-1103"/>
                  <a:pt x="1403705" y="48203"/>
                  <a:pt x="1621089" y="0"/>
                </a:cubicBezTo>
                <a:cubicBezTo>
                  <a:pt x="1838473" y="-48203"/>
                  <a:pt x="1962951" y="25457"/>
                  <a:pt x="2204214" y="0"/>
                </a:cubicBezTo>
                <a:cubicBezTo>
                  <a:pt x="2445477" y="-25457"/>
                  <a:pt x="2590120" y="74884"/>
                  <a:pt x="2851483" y="0"/>
                </a:cubicBezTo>
                <a:cubicBezTo>
                  <a:pt x="3112846" y="-74884"/>
                  <a:pt x="3069792" y="9365"/>
                  <a:pt x="3242177" y="0"/>
                </a:cubicBezTo>
                <a:cubicBezTo>
                  <a:pt x="3414562" y="-9365"/>
                  <a:pt x="3493309" y="18893"/>
                  <a:pt x="3632871" y="0"/>
                </a:cubicBezTo>
                <a:cubicBezTo>
                  <a:pt x="3772433" y="-18893"/>
                  <a:pt x="4001330" y="8263"/>
                  <a:pt x="4344284" y="0"/>
                </a:cubicBezTo>
                <a:cubicBezTo>
                  <a:pt x="4687238" y="-8263"/>
                  <a:pt x="4774719" y="41861"/>
                  <a:pt x="4927409" y="0"/>
                </a:cubicBezTo>
                <a:cubicBezTo>
                  <a:pt x="5080100" y="-41861"/>
                  <a:pt x="5233650" y="37017"/>
                  <a:pt x="5318103" y="0"/>
                </a:cubicBezTo>
                <a:cubicBezTo>
                  <a:pt x="5402556" y="-37017"/>
                  <a:pt x="5613691" y="8081"/>
                  <a:pt x="5901229" y="0"/>
                </a:cubicBezTo>
                <a:cubicBezTo>
                  <a:pt x="6188767" y="-8081"/>
                  <a:pt x="6216079" y="18880"/>
                  <a:pt x="6414379" y="0"/>
                </a:cubicBezTo>
                <a:cubicBezTo>
                  <a:pt x="6464155" y="182964"/>
                  <a:pt x="6409449" y="351576"/>
                  <a:pt x="6414379" y="507738"/>
                </a:cubicBezTo>
                <a:cubicBezTo>
                  <a:pt x="6419309" y="663900"/>
                  <a:pt x="6361524" y="863537"/>
                  <a:pt x="6414379" y="1047885"/>
                </a:cubicBezTo>
                <a:cubicBezTo>
                  <a:pt x="6467234" y="1232233"/>
                  <a:pt x="6410846" y="1284077"/>
                  <a:pt x="6414379" y="1490805"/>
                </a:cubicBezTo>
                <a:cubicBezTo>
                  <a:pt x="6417912" y="1697533"/>
                  <a:pt x="6366825" y="1863135"/>
                  <a:pt x="6414379" y="2095770"/>
                </a:cubicBezTo>
                <a:cubicBezTo>
                  <a:pt x="6461933" y="2328406"/>
                  <a:pt x="6357511" y="2394341"/>
                  <a:pt x="6414379" y="2635917"/>
                </a:cubicBezTo>
                <a:cubicBezTo>
                  <a:pt x="6471247" y="2877493"/>
                  <a:pt x="6400540" y="2965333"/>
                  <a:pt x="6414379" y="3240881"/>
                </a:cubicBezTo>
                <a:cubicBezTo>
                  <a:pt x="6185368" y="3257609"/>
                  <a:pt x="6021930" y="3187158"/>
                  <a:pt x="5895397" y="3240881"/>
                </a:cubicBezTo>
                <a:cubicBezTo>
                  <a:pt x="5768864" y="3294604"/>
                  <a:pt x="5579933" y="3229828"/>
                  <a:pt x="5440560" y="3240881"/>
                </a:cubicBezTo>
                <a:cubicBezTo>
                  <a:pt x="5301187" y="3251934"/>
                  <a:pt x="5074968" y="3237502"/>
                  <a:pt x="4729147" y="3240881"/>
                </a:cubicBezTo>
                <a:cubicBezTo>
                  <a:pt x="4383326" y="3244260"/>
                  <a:pt x="4393505" y="3193160"/>
                  <a:pt x="4146021" y="3240881"/>
                </a:cubicBezTo>
                <a:cubicBezTo>
                  <a:pt x="3898537" y="3288602"/>
                  <a:pt x="3913568" y="3206975"/>
                  <a:pt x="3755327" y="3240881"/>
                </a:cubicBezTo>
                <a:cubicBezTo>
                  <a:pt x="3597086" y="3274787"/>
                  <a:pt x="3303466" y="3172639"/>
                  <a:pt x="3172202" y="3240881"/>
                </a:cubicBezTo>
                <a:cubicBezTo>
                  <a:pt x="3040938" y="3309123"/>
                  <a:pt x="2868758" y="3225371"/>
                  <a:pt x="2653220" y="3240881"/>
                </a:cubicBezTo>
                <a:cubicBezTo>
                  <a:pt x="2437682" y="3256391"/>
                  <a:pt x="2392816" y="3231236"/>
                  <a:pt x="2134239" y="3240881"/>
                </a:cubicBezTo>
                <a:cubicBezTo>
                  <a:pt x="1875662" y="3250526"/>
                  <a:pt x="1751674" y="3201550"/>
                  <a:pt x="1615257" y="3240881"/>
                </a:cubicBezTo>
                <a:cubicBezTo>
                  <a:pt x="1478840" y="3280212"/>
                  <a:pt x="1237984" y="3186091"/>
                  <a:pt x="1096276" y="3240881"/>
                </a:cubicBezTo>
                <a:cubicBezTo>
                  <a:pt x="954568" y="3295671"/>
                  <a:pt x="336187" y="3225535"/>
                  <a:pt x="0" y="3240881"/>
                </a:cubicBezTo>
                <a:cubicBezTo>
                  <a:pt x="-23437" y="3105356"/>
                  <a:pt x="452" y="2945443"/>
                  <a:pt x="0" y="2700734"/>
                </a:cubicBezTo>
                <a:cubicBezTo>
                  <a:pt x="-452" y="2456025"/>
                  <a:pt x="35334" y="2365620"/>
                  <a:pt x="0" y="2257814"/>
                </a:cubicBezTo>
                <a:cubicBezTo>
                  <a:pt x="-35334" y="2150008"/>
                  <a:pt x="1734" y="1980576"/>
                  <a:pt x="0" y="1750076"/>
                </a:cubicBezTo>
                <a:cubicBezTo>
                  <a:pt x="-1734" y="1519576"/>
                  <a:pt x="50120" y="1313500"/>
                  <a:pt x="0" y="1177520"/>
                </a:cubicBezTo>
                <a:cubicBezTo>
                  <a:pt x="-50120" y="1041540"/>
                  <a:pt x="71728" y="856474"/>
                  <a:pt x="0" y="572556"/>
                </a:cubicBezTo>
                <a:cubicBezTo>
                  <a:pt x="-71728" y="288638"/>
                  <a:pt x="46983" y="257393"/>
                  <a:pt x="0" y="0"/>
                </a:cubicBezTo>
                <a:close/>
              </a:path>
              <a:path w="6414379" h="3240881" stroke="0" extrusionOk="0">
                <a:moveTo>
                  <a:pt x="0" y="0"/>
                </a:moveTo>
                <a:cubicBezTo>
                  <a:pt x="107903" y="-42679"/>
                  <a:pt x="305437" y="11843"/>
                  <a:pt x="518982" y="0"/>
                </a:cubicBezTo>
                <a:cubicBezTo>
                  <a:pt x="732527" y="-11843"/>
                  <a:pt x="829038" y="4938"/>
                  <a:pt x="909676" y="0"/>
                </a:cubicBezTo>
                <a:cubicBezTo>
                  <a:pt x="990314" y="-4938"/>
                  <a:pt x="1297400" y="69128"/>
                  <a:pt x="1621089" y="0"/>
                </a:cubicBezTo>
                <a:cubicBezTo>
                  <a:pt x="1944778" y="-69128"/>
                  <a:pt x="1897219" y="40323"/>
                  <a:pt x="2140070" y="0"/>
                </a:cubicBezTo>
                <a:cubicBezTo>
                  <a:pt x="2382921" y="-40323"/>
                  <a:pt x="2413945" y="45790"/>
                  <a:pt x="2659052" y="0"/>
                </a:cubicBezTo>
                <a:cubicBezTo>
                  <a:pt x="2904159" y="-45790"/>
                  <a:pt x="3207798" y="62239"/>
                  <a:pt x="3370465" y="0"/>
                </a:cubicBezTo>
                <a:cubicBezTo>
                  <a:pt x="3533132" y="-62239"/>
                  <a:pt x="3719088" y="51298"/>
                  <a:pt x="3825302" y="0"/>
                </a:cubicBezTo>
                <a:cubicBezTo>
                  <a:pt x="3931516" y="-51298"/>
                  <a:pt x="4273906" y="57103"/>
                  <a:pt x="4536715" y="0"/>
                </a:cubicBezTo>
                <a:cubicBezTo>
                  <a:pt x="4799524" y="-57103"/>
                  <a:pt x="5100308" y="14176"/>
                  <a:pt x="5248128" y="0"/>
                </a:cubicBezTo>
                <a:cubicBezTo>
                  <a:pt x="5395948" y="-14176"/>
                  <a:pt x="5684865" y="60718"/>
                  <a:pt x="5831254" y="0"/>
                </a:cubicBezTo>
                <a:cubicBezTo>
                  <a:pt x="5977643" y="-60718"/>
                  <a:pt x="6218501" y="13449"/>
                  <a:pt x="6414379" y="0"/>
                </a:cubicBezTo>
                <a:cubicBezTo>
                  <a:pt x="6444462" y="242493"/>
                  <a:pt x="6370702" y="394260"/>
                  <a:pt x="6414379" y="507738"/>
                </a:cubicBezTo>
                <a:cubicBezTo>
                  <a:pt x="6458056" y="621216"/>
                  <a:pt x="6369597" y="790668"/>
                  <a:pt x="6414379" y="950658"/>
                </a:cubicBezTo>
                <a:cubicBezTo>
                  <a:pt x="6459161" y="1110648"/>
                  <a:pt x="6399187" y="1251389"/>
                  <a:pt x="6414379" y="1490805"/>
                </a:cubicBezTo>
                <a:cubicBezTo>
                  <a:pt x="6429571" y="1730221"/>
                  <a:pt x="6396374" y="1909677"/>
                  <a:pt x="6414379" y="2030952"/>
                </a:cubicBezTo>
                <a:cubicBezTo>
                  <a:pt x="6432384" y="2152227"/>
                  <a:pt x="6351413" y="2359335"/>
                  <a:pt x="6414379" y="2571099"/>
                </a:cubicBezTo>
                <a:cubicBezTo>
                  <a:pt x="6477345" y="2782863"/>
                  <a:pt x="6350622" y="3025123"/>
                  <a:pt x="6414379" y="3240881"/>
                </a:cubicBezTo>
                <a:cubicBezTo>
                  <a:pt x="6135084" y="3313543"/>
                  <a:pt x="6033819" y="3209206"/>
                  <a:pt x="5767110" y="3240881"/>
                </a:cubicBezTo>
                <a:cubicBezTo>
                  <a:pt x="5500401" y="3272556"/>
                  <a:pt x="5504016" y="3206921"/>
                  <a:pt x="5376416" y="3240881"/>
                </a:cubicBezTo>
                <a:cubicBezTo>
                  <a:pt x="5248816" y="3274841"/>
                  <a:pt x="5121808" y="3235807"/>
                  <a:pt x="4921578" y="3240881"/>
                </a:cubicBezTo>
                <a:cubicBezTo>
                  <a:pt x="4721348" y="3245955"/>
                  <a:pt x="4525350" y="3195588"/>
                  <a:pt x="4210165" y="3240881"/>
                </a:cubicBezTo>
                <a:cubicBezTo>
                  <a:pt x="3894980" y="3286174"/>
                  <a:pt x="3806952" y="3194514"/>
                  <a:pt x="3627040" y="3240881"/>
                </a:cubicBezTo>
                <a:cubicBezTo>
                  <a:pt x="3447129" y="3287248"/>
                  <a:pt x="3397592" y="3235080"/>
                  <a:pt x="3172202" y="3240881"/>
                </a:cubicBezTo>
                <a:cubicBezTo>
                  <a:pt x="2946812" y="3246682"/>
                  <a:pt x="2735789" y="3220467"/>
                  <a:pt x="2589077" y="3240881"/>
                </a:cubicBezTo>
                <a:cubicBezTo>
                  <a:pt x="2442365" y="3261295"/>
                  <a:pt x="2346445" y="3200857"/>
                  <a:pt x="2198383" y="3240881"/>
                </a:cubicBezTo>
                <a:cubicBezTo>
                  <a:pt x="2050321" y="3280905"/>
                  <a:pt x="1920014" y="3203458"/>
                  <a:pt x="1807689" y="3240881"/>
                </a:cubicBezTo>
                <a:cubicBezTo>
                  <a:pt x="1695364" y="3278304"/>
                  <a:pt x="1446529" y="3177805"/>
                  <a:pt x="1224563" y="3240881"/>
                </a:cubicBezTo>
                <a:cubicBezTo>
                  <a:pt x="1002597" y="3303957"/>
                  <a:pt x="952656" y="3218189"/>
                  <a:pt x="769725" y="3240881"/>
                </a:cubicBezTo>
                <a:cubicBezTo>
                  <a:pt x="586794" y="3263573"/>
                  <a:pt x="265621" y="3234489"/>
                  <a:pt x="0" y="3240881"/>
                </a:cubicBezTo>
                <a:cubicBezTo>
                  <a:pt x="-885" y="3093838"/>
                  <a:pt x="18907" y="2937195"/>
                  <a:pt x="0" y="2765552"/>
                </a:cubicBezTo>
                <a:cubicBezTo>
                  <a:pt x="-18907" y="2593909"/>
                  <a:pt x="43499" y="2428783"/>
                  <a:pt x="0" y="2322631"/>
                </a:cubicBezTo>
                <a:cubicBezTo>
                  <a:pt x="-43499" y="2216479"/>
                  <a:pt x="27764" y="1909231"/>
                  <a:pt x="0" y="1750076"/>
                </a:cubicBezTo>
                <a:cubicBezTo>
                  <a:pt x="-27764" y="1590922"/>
                  <a:pt x="13854" y="1478861"/>
                  <a:pt x="0" y="1274747"/>
                </a:cubicBezTo>
                <a:cubicBezTo>
                  <a:pt x="-13854" y="1070633"/>
                  <a:pt x="35950" y="975425"/>
                  <a:pt x="0" y="702191"/>
                </a:cubicBezTo>
                <a:cubicBezTo>
                  <a:pt x="-35950" y="428957"/>
                  <a:pt x="62719" y="160694"/>
                  <a:pt x="0" y="0"/>
                </a:cubicBezTo>
                <a:close/>
              </a:path>
            </a:pathLst>
          </a:custGeom>
          <a:ln w="63500" cmpd="dbl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762C0F-57C9-CB75-7A59-C222E55B565A}"/>
              </a:ext>
            </a:extLst>
          </p:cNvPr>
          <p:cNvSpPr txBox="1"/>
          <p:nvPr/>
        </p:nvSpPr>
        <p:spPr>
          <a:xfrm>
            <a:off x="97153" y="3210324"/>
            <a:ext cx="255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annotate TC" panose="03000500000000000000" pitchFamily="66" charset="-120"/>
                <a:ea typeface="Hannotate TC" panose="03000500000000000000" pitchFamily="66" charset="-120"/>
              </a:rPr>
              <a:t>ARA, ARIANNA, RNO-G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23989-C946-92C6-3E16-EB7D0D42A40D}"/>
              </a:ext>
            </a:extLst>
          </p:cNvPr>
          <p:cNvSpPr txBox="1"/>
          <p:nvPr/>
        </p:nvSpPr>
        <p:spPr>
          <a:xfrm>
            <a:off x="8583788" y="3741996"/>
            <a:ext cx="3562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Hannotate TC" panose="03000500000000000000" pitchFamily="66" charset="-120"/>
                <a:ea typeface="Hannotate TC" panose="03000500000000000000" pitchFamily="66" charset="-120"/>
              </a:rPr>
              <a:t>Illustrations by </a:t>
            </a:r>
            <a:br>
              <a:rPr lang="en-US" sz="1200" i="1" dirty="0">
                <a:latin typeface="Hannotate TC" panose="03000500000000000000" pitchFamily="66" charset="-120"/>
                <a:ea typeface="Hannotate TC" panose="03000500000000000000" pitchFamily="66" charset="-120"/>
              </a:rPr>
            </a:br>
            <a:r>
              <a:rPr lang="en-US" sz="1200" i="1" dirty="0">
                <a:latin typeface="Hannotate TC" panose="03000500000000000000" pitchFamily="66" charset="-120"/>
                <a:ea typeface="Hannotate TC" panose="03000500000000000000" pitchFamily="66" charset="-120"/>
              </a:rPr>
              <a:t>C. </a:t>
            </a:r>
            <a:r>
              <a:rPr lang="en-US" sz="1200" i="1" dirty="0" err="1">
                <a:latin typeface="Hannotate TC" panose="03000500000000000000" pitchFamily="66" charset="-120"/>
                <a:ea typeface="Hannotate TC" panose="03000500000000000000" pitchFamily="66" charset="-120"/>
              </a:rPr>
              <a:t>Deaconu</a:t>
            </a:r>
            <a:r>
              <a:rPr lang="en-US" sz="1200" i="1" dirty="0">
                <a:latin typeface="Hannotate TC" panose="03000500000000000000" pitchFamily="66" charset="-120"/>
                <a:ea typeface="Hannotate TC" panose="03000500000000000000" pitchFamily="66" charset="-120"/>
              </a:rPr>
              <a:t>, UChicago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06D1C-5E97-0AC7-47B3-4195C7C1BF6D}"/>
              </a:ext>
            </a:extLst>
          </p:cNvPr>
          <p:cNvSpPr txBox="1"/>
          <p:nvPr/>
        </p:nvSpPr>
        <p:spPr>
          <a:xfrm>
            <a:off x="239490" y="5656751"/>
            <a:ext cx="393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annotate TC" panose="03000500000000000000" pitchFamily="66" charset="-120"/>
                <a:ea typeface="Hannotate TC" panose="03000500000000000000" pitchFamily="66" charset="-120"/>
              </a:rPr>
              <a:t>In-ice</a:t>
            </a:r>
          </a:p>
        </p:txBody>
      </p:sp>
      <p:sp>
        <p:nvSpPr>
          <p:cNvPr id="20" name="Content Placeholder 16">
            <a:extLst>
              <a:ext uri="{FF2B5EF4-FFF2-40B4-BE49-F238E27FC236}">
                <a16:creationId xmlns:a16="http://schemas.microsoft.com/office/drawing/2014/main" id="{4DF603E5-6D9A-A3F1-88E0-F11FD47CB91E}"/>
              </a:ext>
            </a:extLst>
          </p:cNvPr>
          <p:cNvSpPr txBox="1">
            <a:spLocks/>
          </p:cNvSpPr>
          <p:nvPr/>
        </p:nvSpPr>
        <p:spPr>
          <a:xfrm>
            <a:off x="6551402" y="4337962"/>
            <a:ext cx="5965272" cy="4056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B60D4-512A-5178-6C2A-53C975DCE6A6}"/>
              </a:ext>
            </a:extLst>
          </p:cNvPr>
          <p:cNvSpPr txBox="1"/>
          <p:nvPr/>
        </p:nvSpPr>
        <p:spPr>
          <a:xfrm>
            <a:off x="6551402" y="5150308"/>
            <a:ext cx="7093744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  <a:sym typeface="Wingdings" pitchFamily="2" charset="2"/>
              </a:rPr>
              <a:t>      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rPr>
              <a:t>Embed detectors in the target medium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rPr>
              <a:t>“in-ice detectors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Hannotate TC" panose="03000500000000000000" pitchFamily="66" charset="-120"/>
                <a:cs typeface="Calibri" panose="020F0502020204030204" pitchFamily="34" charset="0"/>
              </a:rPr>
              <a:t>”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Hannotate TC" panose="03000500000000000000" pitchFamily="66" charset="-120"/>
              <a:cs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12E76B-DD3D-9819-1BA8-A119BD2BEB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764" y="3062463"/>
            <a:ext cx="1988686" cy="15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5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5B29A-1586-5E45-75A9-CC7E6161F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In-ice radio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4366E-A79B-CDE9-6CD5-5B4C5E6B5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3" y="1343029"/>
            <a:ext cx="5561582" cy="4471984"/>
          </a:xfrm>
        </p:spPr>
        <p:txBody>
          <a:bodyPr>
            <a:normAutofit/>
          </a:bodyPr>
          <a:lstStyle/>
          <a:p>
            <a:r>
              <a:rPr lang="en-US" sz="2200" dirty="0">
                <a:effectLst/>
              </a:rPr>
              <a:t>Index of refraction at large depths approximately constant; near surface, in the “</a:t>
            </a:r>
            <a:r>
              <a:rPr lang="en-US" sz="2200" dirty="0" err="1">
                <a:effectLst/>
              </a:rPr>
              <a:t>firn</a:t>
            </a:r>
            <a:r>
              <a:rPr lang="en-US" sz="2200" dirty="0">
                <a:effectLst/>
              </a:rPr>
              <a:t>” region, it follows the density</a:t>
            </a:r>
          </a:p>
          <a:p>
            <a:r>
              <a:rPr lang="en-US" sz="2200" dirty="0"/>
              <a:t>Change in index of refraction causes ray bending due to Fresnel refraction</a:t>
            </a:r>
          </a:p>
          <a:p>
            <a:r>
              <a:rPr lang="en-US" sz="2200" dirty="0"/>
              <a:t>Antennas below the </a:t>
            </a:r>
            <a:r>
              <a:rPr lang="en-US" sz="2200" dirty="0" err="1"/>
              <a:t>firn</a:t>
            </a:r>
            <a:r>
              <a:rPr lang="en-US" sz="2200" dirty="0"/>
              <a:t> layer capture signals from larger volume</a:t>
            </a:r>
          </a:p>
          <a:p>
            <a:pPr lvl="1"/>
            <a:r>
              <a:rPr lang="en-US" sz="1800" dirty="0" err="1"/>
              <a:t>F</a:t>
            </a:r>
            <a:r>
              <a:rPr lang="en-US" sz="1800" dirty="0" err="1">
                <a:effectLst/>
              </a:rPr>
              <a:t>irn</a:t>
            </a:r>
            <a:r>
              <a:rPr lang="en-US" sz="1800" dirty="0">
                <a:effectLst/>
              </a:rPr>
              <a:t> depth: O(100 m) in Greenland, O(200 m) at South Pole </a:t>
            </a:r>
            <a:endParaRPr lang="en-US" sz="1800" dirty="0"/>
          </a:p>
          <a:p>
            <a:r>
              <a:rPr lang="en-US" sz="2200" dirty="0"/>
              <a:t>Direct, refracted and reflected signal can be detected to help reconstruction</a:t>
            </a:r>
          </a:p>
          <a:p>
            <a:endParaRPr lang="en-US" sz="2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BCB35-3AA8-26B9-E0F0-014AF35A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C7977-FA5B-0A79-F67A-B9D8B9C9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318DF-02EB-7480-DFD5-C87ABEA8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C2D2F-7F3B-8748-1807-590367249C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0306" y="3323084"/>
            <a:ext cx="6219710" cy="3521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CC6E01-9B60-FB88-1C93-68273E4BF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457" y="272538"/>
            <a:ext cx="6073776" cy="320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7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27EEDD-2253-D6AC-6659-393DED0503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0390" y="3379072"/>
            <a:ext cx="2743200" cy="327649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515708-35BE-6019-9CC4-4F41EAF48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n-US" sz="4800" dirty="0"/>
              <a:t>Building RNO-G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2F0670-6C0C-E24B-1BD1-92D00BD1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7E852D2-14DB-F61E-FC55-EDBBFF256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CD5A8-DD29-DA23-7201-1EA3C7EC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E206DBF-EFA9-D14A-A829-B0D868D3295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04E1BD-DCC8-ABFA-2A1E-8DEAC5714B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9227" y="1114425"/>
            <a:ext cx="11832773" cy="5133975"/>
          </a:xfrm>
        </p:spPr>
        <p:txBody>
          <a:bodyPr>
            <a:noAutofit/>
          </a:bodyPr>
          <a:lstStyle/>
          <a:p>
            <a:r>
              <a:rPr lang="en-US" sz="2200" dirty="0">
                <a:effectLst/>
              </a:rPr>
              <a:t>Apex of the Gr</a:t>
            </a:r>
            <a:r>
              <a:rPr lang="en-US" sz="2200" dirty="0"/>
              <a:t>eenland ice sheet, at Summit </a:t>
            </a:r>
            <a:br>
              <a:rPr lang="en-US" sz="2200" dirty="0"/>
            </a:br>
            <a:r>
              <a:rPr lang="en-US" sz="2200" dirty="0"/>
              <a:t>station (72.5796° N, 38.4592° W)</a:t>
            </a:r>
            <a:br>
              <a:rPr lang="en-US" sz="2200" dirty="0"/>
            </a:br>
            <a:r>
              <a:rPr lang="en-US" sz="2200" dirty="0"/>
              <a:t>on 3000 m thick ice</a:t>
            </a:r>
            <a:r>
              <a:rPr lang="en-US" sz="2200" dirty="0">
                <a:effectLst/>
              </a:rPr>
              <a:t> </a:t>
            </a:r>
            <a:endParaRPr lang="en-US" sz="2200" dirty="0"/>
          </a:p>
          <a:p>
            <a:r>
              <a:rPr lang="en-US" sz="2200" dirty="0">
                <a:effectLst/>
              </a:rPr>
              <a:t>35 stations spaced by 1.25 km</a:t>
            </a:r>
            <a:br>
              <a:rPr lang="en-US" sz="2200" dirty="0">
                <a:effectLst/>
              </a:rPr>
            </a:br>
            <a:r>
              <a:rPr lang="en-US" sz="2200" dirty="0"/>
              <a:t>7 installed in 2021 &amp; 2022</a:t>
            </a:r>
          </a:p>
          <a:p>
            <a:r>
              <a:rPr lang="en-US" sz="2200" dirty="0"/>
              <a:t>Autonomous power: batteries, solar panels, </a:t>
            </a:r>
            <a:br>
              <a:rPr lang="en-US" sz="2200" dirty="0"/>
            </a:br>
            <a:r>
              <a:rPr lang="en-US" sz="2200" dirty="0"/>
              <a:t>wind turbines</a:t>
            </a:r>
          </a:p>
          <a:p>
            <a:r>
              <a:rPr lang="en-US" sz="2200" dirty="0"/>
              <a:t>LTE comms</a:t>
            </a:r>
          </a:p>
        </p:txBody>
      </p:sp>
      <p:pic>
        <p:nvPicPr>
          <p:cNvPr id="7" name="Content Placeholder 6" descr="A map of a station&#10;&#10;Description automatically generated">
            <a:extLst>
              <a:ext uri="{FF2B5EF4-FFF2-40B4-BE49-F238E27FC236}">
                <a16:creationId xmlns:a16="http://schemas.microsoft.com/office/drawing/2014/main" id="{71E9FFA5-9A5E-7C8D-A605-79240AE429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350" y="851029"/>
            <a:ext cx="6114879" cy="54981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271C8F3-BCD7-F980-7F85-F825F73D7E56}"/>
              </a:ext>
            </a:extLst>
          </p:cNvPr>
          <p:cNvSpPr txBox="1">
            <a:spLocks/>
          </p:cNvSpPr>
          <p:nvPr/>
        </p:nvSpPr>
        <p:spPr>
          <a:xfrm>
            <a:off x="8761610" y="6363563"/>
            <a:ext cx="3341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52ECAF-5B0B-C145-92A0-9864CFEB290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67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C4F12B3-F1F3-5C00-40D8-90A3E8D8B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226" y="1122363"/>
            <a:ext cx="6664547" cy="5599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Shallow component </a:t>
            </a:r>
            <a:r>
              <a:rPr lang="en-US" sz="2000" dirty="0">
                <a:effectLst/>
              </a:rPr>
              <a:t>(~3 m) (</a:t>
            </a:r>
            <a:r>
              <a:rPr lang="en-US" sz="2000" b="1" dirty="0">
                <a:effectLst/>
              </a:rPr>
              <a:t>ARIANNA)</a:t>
            </a: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nine log-periodic dipole antennas (LPDAs) buried in shallow trenches,</a:t>
            </a:r>
            <a:r>
              <a:rPr lang="en-US" sz="2000" dirty="0"/>
              <a:t> </a:t>
            </a:r>
            <a:r>
              <a:rPr lang="en-US" sz="2000" dirty="0">
                <a:effectLst/>
              </a:rPr>
              <a:t>facing upward and downward </a:t>
            </a:r>
          </a:p>
          <a:p>
            <a:r>
              <a:rPr lang="en-US" sz="2000" dirty="0">
                <a:effectLst/>
              </a:rPr>
              <a:t>Detect cosmic rays and veto RFI from anthropogenic sources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  <a:effectLst/>
              </a:rPr>
              <a:t>Deep component </a:t>
            </a:r>
            <a:r>
              <a:rPr lang="en-US" sz="2000" dirty="0">
                <a:effectLst/>
              </a:rPr>
              <a:t>(~100 m), 3 strings (</a:t>
            </a:r>
            <a:r>
              <a:rPr lang="en-US" sz="2000" b="1" dirty="0">
                <a:effectLst/>
              </a:rPr>
              <a:t>ARA)</a:t>
            </a:r>
            <a:endParaRPr lang="en-US" sz="2000" dirty="0">
              <a:effectLst/>
            </a:endParaRPr>
          </a:p>
          <a:p>
            <a:r>
              <a:rPr lang="en-US" sz="2000" dirty="0"/>
              <a:t>Eleven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Vpol</a:t>
            </a:r>
            <a:r>
              <a:rPr lang="en-US" sz="2000" dirty="0">
                <a:effectLst/>
              </a:rPr>
              <a:t> deep antennas sensitive to the vertical polarization</a:t>
            </a:r>
          </a:p>
          <a:p>
            <a:r>
              <a:rPr lang="en-US" sz="2000" dirty="0"/>
              <a:t>Four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Hpol</a:t>
            </a:r>
            <a:r>
              <a:rPr lang="en-US" sz="2000" dirty="0">
                <a:effectLst/>
              </a:rPr>
              <a:t> deep antennas sensitive to horizontal polarization</a:t>
            </a:r>
          </a:p>
          <a:p>
            <a:r>
              <a:rPr lang="en-US" sz="2000" dirty="0"/>
              <a:t>Provide large fraction of the neutrino effective volume</a:t>
            </a:r>
          </a:p>
          <a:p>
            <a:r>
              <a:rPr lang="en-US" sz="2000" dirty="0"/>
              <a:t>Four of the </a:t>
            </a:r>
            <a:r>
              <a:rPr lang="en-US" sz="2000" dirty="0" err="1"/>
              <a:t>Vpol</a:t>
            </a:r>
            <a:r>
              <a:rPr lang="en-US" sz="2000" dirty="0"/>
              <a:t> antennas are connected back-to-back in  phased array configuration to form a low threshold trigger</a:t>
            </a:r>
          </a:p>
          <a:p>
            <a:r>
              <a:rPr lang="en-US" sz="2000" dirty="0" err="1"/>
              <a:t>Hpols</a:t>
            </a:r>
            <a:r>
              <a:rPr lang="en-US" sz="2000" dirty="0"/>
              <a:t> (quad slot), constraint by hole size, improve reconstruction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4639D-3FCF-2901-CF54-27F6611B2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80525-BBA7-C65D-0D58-F0DB812D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Tosi | SCAR AAA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B5CFC-B8B3-90B4-4298-48614305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ECAF-5B0B-C145-92A0-9864CFEB2908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3B5146-6740-5034-F393-F825E35D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station design</a:t>
            </a:r>
          </a:p>
        </p:txBody>
      </p:sp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E0984583-8346-A6EF-5273-09E1895837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974" y="0"/>
            <a:ext cx="4283314" cy="6845901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8750344-1C16-4C94-011E-E5155BA67E97}"/>
              </a:ext>
            </a:extLst>
          </p:cNvPr>
          <p:cNvSpPr/>
          <p:nvPr/>
        </p:nvSpPr>
        <p:spPr>
          <a:xfrm>
            <a:off x="7614746" y="1279532"/>
            <a:ext cx="2609428" cy="528477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1B3467-E685-E732-272B-3EBCBAA8356F}"/>
              </a:ext>
            </a:extLst>
          </p:cNvPr>
          <p:cNvSpPr/>
          <p:nvPr/>
        </p:nvSpPr>
        <p:spPr>
          <a:xfrm>
            <a:off x="7614746" y="268033"/>
            <a:ext cx="2609428" cy="1011499"/>
          </a:xfrm>
          <a:prstGeom prst="ellips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63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405893504D5B4AB00CD518261A17FE" ma:contentTypeVersion="24" ma:contentTypeDescription="Create a new document." ma:contentTypeScope="" ma:versionID="bea4b765813cded16274ff2f138ddc0e">
  <xsd:schema xmlns:xsd="http://www.w3.org/2001/XMLSchema" xmlns:xs="http://www.w3.org/2001/XMLSchema" xmlns:p="http://schemas.microsoft.com/office/2006/metadata/properties" xmlns:ns2="f565cd6d-72d3-4e66-9534-0258ceaa9a2d" xmlns:ns3="9081a385-c01c-48ac-a838-6ea2c6c9cf0a" targetNamespace="http://schemas.microsoft.com/office/2006/metadata/properties" ma:root="true" ma:fieldsID="aa5c4344e29da85229276e88f86e7f0b" ns2:_="" ns3:_="">
    <xsd:import namespace="f565cd6d-72d3-4e66-9534-0258ceaa9a2d"/>
    <xsd:import namespace="9081a385-c01c-48ac-a838-6ea2c6c9cf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_ModernAudienceTargetUserField" minOccurs="0"/>
                <xsd:element ref="ns2:_ModernAudienceAadObjectIds" minOccurs="0"/>
                <xsd:element ref="ns2:lcf76f155ced4ddcb4097134ff3c332f" minOccurs="0"/>
                <xsd:element ref="ns3:TaxCatchAll" minOccurs="0"/>
                <xsd:element ref="ns2:INSTITUTION" minOccurs="0"/>
                <xsd:element ref="ns2:MediaServiceObjectDetectorVersions" minOccurs="0"/>
                <xsd:element ref="ns2:EQUIPMENTorPROCESS" minOccurs="0"/>
                <xsd:element ref="ns2:TrainingD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5cd6d-72d3-4e66-9534-0258ceaa9a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ModernAudienceTargetUserField" ma:index="21" nillable="true" ma:displayName="Audience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2" nillable="true" ma:displayName="AudienceIds" ma:list="{1bcdffc2-be4c-482f-8de4-a3cc441eea74}" ma:internalName="_ModernAudienceAadObjectIds" ma:readOnly="true" ma:showField="_AadObjectIdForUser" ma:web="9081a385-c01c-48ac-a838-6ea2c6c9cf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3718347-7ac7-43d2-8bc2-3254bf3347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NSTITUTION" ma:index="26" nillable="true" ma:displayName="INST. SUPPORT" ma:description="List contributing institution" ma:format="Dropdown" ma:internalName="INSTITUTION">
      <xsd:simpleType>
        <xsd:restriction base="dms:Text">
          <xsd:maxLength value="255"/>
        </xsd:restriction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QUIPMENTorPROCESS" ma:index="28" nillable="true" ma:displayName="EQUIPMENT or PROCESS" ma:description="Equipment/process where hazards are being analyzed" ma:format="Dropdown" ma:internalName="EQUIPMENTorPROCESS">
      <xsd:simpleType>
        <xsd:restriction base="dms:Text">
          <xsd:maxLength value="255"/>
        </xsd:restriction>
      </xsd:simpleType>
    </xsd:element>
    <xsd:element name="TrainingDay" ma:index="29" nillable="true" ma:displayName="Training Day" ma:description="Day upon which this specific training takes place" ma:format="Dropdown" ma:internalName="TrainingDay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1a385-c01c-48ac-a838-6ea2c6c9cf0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2da417ef-f4f1-478e-9ef5-0e1c946902e1}" ma:internalName="TaxCatchAll" ma:showField="CatchAllData" ma:web="9081a385-c01c-48ac-a838-6ea2c6c9cf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5EE8E1-D89F-451F-A281-54D4CB6734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6B15C5-3378-4BB7-BE5E-582973A009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65cd6d-72d3-4e66-9534-0258ceaa9a2d"/>
    <ds:schemaRef ds:uri="9081a385-c01c-48ac-a838-6ea2c6c9cf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35817</TotalTime>
  <Words>1359</Words>
  <Application>Microsoft Macintosh PowerPoint</Application>
  <PresentationFormat>Widescreen</PresentationFormat>
  <Paragraphs>221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Hannotate TC</vt:lpstr>
      <vt:lpstr>Arial</vt:lpstr>
      <vt:lpstr>Calibri</vt:lpstr>
      <vt:lpstr>TeXGyreTermesX</vt:lpstr>
      <vt:lpstr>Office Theme</vt:lpstr>
      <vt:lpstr>The Radio Neutrino Observatory in Greenland (RNO-G)</vt:lpstr>
      <vt:lpstr>UHE neutrino astrophysics</vt:lpstr>
      <vt:lpstr>RNO-G</vt:lpstr>
      <vt:lpstr>Why ice: Cherenkov radiation</vt:lpstr>
      <vt:lpstr>Why ice: absorption</vt:lpstr>
      <vt:lpstr>How to use ice for  radio neutrino detection</vt:lpstr>
      <vt:lpstr>In-ice radio detectors</vt:lpstr>
      <vt:lpstr>Building RNO-G</vt:lpstr>
      <vt:lpstr>Hybrid station design</vt:lpstr>
      <vt:lpstr>RNO-G at work</vt:lpstr>
      <vt:lpstr>Drilling &amp; Installation</vt:lpstr>
      <vt:lpstr>RNO-G drill</vt:lpstr>
      <vt:lpstr>PowerPoint Presentation</vt:lpstr>
      <vt:lpstr>Drilling speed</vt:lpstr>
      <vt:lpstr>Installation</vt:lpstr>
      <vt:lpstr>Calibration campaigns</vt:lpstr>
      <vt:lpstr>Data taking modes &amp;  autonomous power</vt:lpstr>
      <vt:lpstr>Backgrounds</vt:lpstr>
      <vt:lpstr>Solar flares, Galactic noise, Cosmic Rays</vt:lpstr>
      <vt:lpstr>Summary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RNO-G</dc:title>
  <dc:creator>Delia Tosi</dc:creator>
  <cp:lastModifiedBy>Delia Tosi</cp:lastModifiedBy>
  <cp:revision>21</cp:revision>
  <cp:lastPrinted>2023-07-24T21:59:03Z</cp:lastPrinted>
  <dcterms:created xsi:type="dcterms:W3CDTF">2023-07-19T17:33:10Z</dcterms:created>
  <dcterms:modified xsi:type="dcterms:W3CDTF">2023-09-21T09:21:28Z</dcterms:modified>
</cp:coreProperties>
</file>