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73" r:id="rId12"/>
    <p:sldId id="272" r:id="rId13"/>
    <p:sldId id="271" r:id="rId14"/>
    <p:sldId id="270" r:id="rId15"/>
    <p:sldId id="275" r:id="rId16"/>
    <p:sldId id="276" r:id="rId17"/>
    <p:sldId id="277" r:id="rId18"/>
    <p:sldId id="278" r:id="rId19"/>
    <p:sldId id="279" r:id="rId20"/>
    <p:sldId id="269" r:id="rId21"/>
    <p:sldId id="274" r:id="rId22"/>
    <p:sldId id="267" r:id="rId23"/>
    <p:sldId id="26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23" autoAdjust="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B10538-0952-40CD-9226-AAA635D597AB}" type="doc">
      <dgm:prSet loTypeId="urn:microsoft.com/office/officeart/2005/8/layout/hProcess9" loCatId="process" qsTypeId="urn:microsoft.com/office/officeart/2005/8/quickstyle/simple2" qsCatId="simple" csTypeId="urn:microsoft.com/office/officeart/2005/8/colors/accent0_3" csCatId="mainScheme" phldr="1"/>
      <dgm:spPr/>
    </dgm:pt>
    <dgm:pt modelId="{8C5F2F67-6A22-4811-9353-890FA005E14F}">
      <dgm:prSet phldrT="[Text]"/>
      <dgm:spPr/>
      <dgm:t>
        <a:bodyPr/>
        <a:lstStyle/>
        <a:p>
          <a:r>
            <a:rPr lang="en-AU" dirty="0"/>
            <a:t>2023 Construction</a:t>
          </a:r>
        </a:p>
      </dgm:t>
    </dgm:pt>
    <dgm:pt modelId="{6468AED4-3E8A-4863-A2EF-1C339DFE2466}" type="parTrans" cxnId="{EFA88393-86B9-4CBC-8E0C-9C3A04BB126A}">
      <dgm:prSet/>
      <dgm:spPr/>
      <dgm:t>
        <a:bodyPr/>
        <a:lstStyle/>
        <a:p>
          <a:endParaRPr lang="en-AU"/>
        </a:p>
      </dgm:t>
    </dgm:pt>
    <dgm:pt modelId="{B79A26BD-EAE2-4276-847E-1A78E1EF1A93}" type="sibTrans" cxnId="{EFA88393-86B9-4CBC-8E0C-9C3A04BB126A}">
      <dgm:prSet/>
      <dgm:spPr/>
      <dgm:t>
        <a:bodyPr/>
        <a:lstStyle/>
        <a:p>
          <a:endParaRPr lang="en-AU"/>
        </a:p>
      </dgm:t>
    </dgm:pt>
    <dgm:pt modelId="{A35FEF9A-E56B-4199-B835-3C1253160BAE}">
      <dgm:prSet phldrT="[Text]"/>
      <dgm:spPr/>
      <dgm:t>
        <a:bodyPr/>
        <a:lstStyle/>
        <a:p>
          <a:r>
            <a:rPr lang="en-AU" dirty="0"/>
            <a:t>2024 Palomar testing and operation</a:t>
          </a:r>
        </a:p>
      </dgm:t>
    </dgm:pt>
    <dgm:pt modelId="{27977D7D-B16B-4CCC-872B-1A85B3113735}" type="parTrans" cxnId="{1552026F-9CFC-47DB-93DC-47053D591A38}">
      <dgm:prSet/>
      <dgm:spPr/>
      <dgm:t>
        <a:bodyPr/>
        <a:lstStyle/>
        <a:p>
          <a:endParaRPr lang="en-AU"/>
        </a:p>
      </dgm:t>
    </dgm:pt>
    <dgm:pt modelId="{1EF798A0-0007-4453-BDFD-13B61E4F5D8C}" type="sibTrans" cxnId="{1552026F-9CFC-47DB-93DC-47053D591A38}">
      <dgm:prSet/>
      <dgm:spPr/>
      <dgm:t>
        <a:bodyPr/>
        <a:lstStyle/>
        <a:p>
          <a:endParaRPr lang="en-AU"/>
        </a:p>
      </dgm:t>
    </dgm:pt>
    <dgm:pt modelId="{C7DE81E5-4EB0-4666-ACFE-FE0E0E0FE371}">
      <dgm:prSet phldrT="[Text]"/>
      <dgm:spPr/>
      <dgm:t>
        <a:bodyPr/>
        <a:lstStyle/>
        <a:p>
          <a:r>
            <a:rPr lang="en-AU" dirty="0"/>
            <a:t>2025 Deployment at Dome C (Proposal to IPEV pending)</a:t>
          </a:r>
        </a:p>
      </dgm:t>
    </dgm:pt>
    <dgm:pt modelId="{366AFC3D-49CB-4DDA-AC42-3190F608C386}" type="parTrans" cxnId="{9E8DDE72-54E0-41B9-ABE0-A3399619DBCD}">
      <dgm:prSet/>
      <dgm:spPr/>
      <dgm:t>
        <a:bodyPr/>
        <a:lstStyle/>
        <a:p>
          <a:endParaRPr lang="en-AU"/>
        </a:p>
      </dgm:t>
    </dgm:pt>
    <dgm:pt modelId="{252118CC-B9CB-4026-ADC8-0FC7B5889317}" type="sibTrans" cxnId="{9E8DDE72-54E0-41B9-ABE0-A3399619DBCD}">
      <dgm:prSet/>
      <dgm:spPr/>
      <dgm:t>
        <a:bodyPr/>
        <a:lstStyle/>
        <a:p>
          <a:endParaRPr lang="en-AU"/>
        </a:p>
      </dgm:t>
    </dgm:pt>
    <dgm:pt modelId="{E57A7C71-8F27-437B-9E28-BCEAAA85ADF0}">
      <dgm:prSet phldrT="[Text]"/>
      <dgm:spPr/>
      <dgm:t>
        <a:bodyPr/>
        <a:lstStyle/>
        <a:p>
          <a:r>
            <a:rPr lang="en-AU" dirty="0"/>
            <a:t>2025-2026 Operation at Dome C</a:t>
          </a:r>
        </a:p>
      </dgm:t>
    </dgm:pt>
    <dgm:pt modelId="{99266459-0360-418F-90FA-13EB3AF9AA77}" type="parTrans" cxnId="{993E07B1-13AC-4AC0-AAFB-D76899E195E3}">
      <dgm:prSet/>
      <dgm:spPr/>
      <dgm:t>
        <a:bodyPr/>
        <a:lstStyle/>
        <a:p>
          <a:endParaRPr lang="en-AU"/>
        </a:p>
      </dgm:t>
    </dgm:pt>
    <dgm:pt modelId="{ACDAA1FF-3FF8-45AE-ACA0-428F159E270F}" type="sibTrans" cxnId="{993E07B1-13AC-4AC0-AAFB-D76899E195E3}">
      <dgm:prSet/>
      <dgm:spPr/>
      <dgm:t>
        <a:bodyPr/>
        <a:lstStyle/>
        <a:p>
          <a:endParaRPr lang="en-AU"/>
        </a:p>
      </dgm:t>
    </dgm:pt>
    <dgm:pt modelId="{C0D7DA2A-A7F1-4F71-A9A3-BC75B37E45A5}" type="pres">
      <dgm:prSet presAssocID="{34B10538-0952-40CD-9226-AAA635D597AB}" presName="CompostProcess" presStyleCnt="0">
        <dgm:presLayoutVars>
          <dgm:dir/>
          <dgm:resizeHandles val="exact"/>
        </dgm:presLayoutVars>
      </dgm:prSet>
      <dgm:spPr/>
    </dgm:pt>
    <dgm:pt modelId="{8527714A-03D0-4BC7-A1FB-A3D70EC62A4A}" type="pres">
      <dgm:prSet presAssocID="{34B10538-0952-40CD-9226-AAA635D597AB}" presName="arrow" presStyleLbl="bgShp" presStyleIdx="0" presStyleCnt="1"/>
      <dgm:spPr/>
    </dgm:pt>
    <dgm:pt modelId="{DBA8EFC1-546D-4590-A096-9944DAD9C717}" type="pres">
      <dgm:prSet presAssocID="{34B10538-0952-40CD-9226-AAA635D597AB}" presName="linearProcess" presStyleCnt="0"/>
      <dgm:spPr/>
    </dgm:pt>
    <dgm:pt modelId="{A0187268-71D6-45F6-B06E-5B10926A77E7}" type="pres">
      <dgm:prSet presAssocID="{8C5F2F67-6A22-4811-9353-890FA005E14F}" presName="textNode" presStyleLbl="node1" presStyleIdx="0" presStyleCnt="4">
        <dgm:presLayoutVars>
          <dgm:bulletEnabled val="1"/>
        </dgm:presLayoutVars>
      </dgm:prSet>
      <dgm:spPr/>
    </dgm:pt>
    <dgm:pt modelId="{5326BC92-FF8B-47E4-8B53-5CF01A516B31}" type="pres">
      <dgm:prSet presAssocID="{B79A26BD-EAE2-4276-847E-1A78E1EF1A93}" presName="sibTrans" presStyleCnt="0"/>
      <dgm:spPr/>
    </dgm:pt>
    <dgm:pt modelId="{A26940C9-35E4-4ABC-ACA5-B815F7EBACF1}" type="pres">
      <dgm:prSet presAssocID="{A35FEF9A-E56B-4199-B835-3C1253160BAE}" presName="textNode" presStyleLbl="node1" presStyleIdx="1" presStyleCnt="4">
        <dgm:presLayoutVars>
          <dgm:bulletEnabled val="1"/>
        </dgm:presLayoutVars>
      </dgm:prSet>
      <dgm:spPr/>
    </dgm:pt>
    <dgm:pt modelId="{FD3E43D7-0F81-400C-85DA-E6838C85F480}" type="pres">
      <dgm:prSet presAssocID="{1EF798A0-0007-4453-BDFD-13B61E4F5D8C}" presName="sibTrans" presStyleCnt="0"/>
      <dgm:spPr/>
    </dgm:pt>
    <dgm:pt modelId="{5542F0C7-86D0-4928-86D9-6C80F707CC30}" type="pres">
      <dgm:prSet presAssocID="{C7DE81E5-4EB0-4666-ACFE-FE0E0E0FE371}" presName="textNode" presStyleLbl="node1" presStyleIdx="2" presStyleCnt="4">
        <dgm:presLayoutVars>
          <dgm:bulletEnabled val="1"/>
        </dgm:presLayoutVars>
      </dgm:prSet>
      <dgm:spPr/>
    </dgm:pt>
    <dgm:pt modelId="{2253F1F0-8FF0-4B8F-85A8-484B458574D2}" type="pres">
      <dgm:prSet presAssocID="{252118CC-B9CB-4026-ADC8-0FC7B5889317}" presName="sibTrans" presStyleCnt="0"/>
      <dgm:spPr/>
    </dgm:pt>
    <dgm:pt modelId="{F2121783-D241-44B7-B55D-298BE69D1CFB}" type="pres">
      <dgm:prSet presAssocID="{E57A7C71-8F27-437B-9E28-BCEAAA85ADF0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1552026F-9CFC-47DB-93DC-47053D591A38}" srcId="{34B10538-0952-40CD-9226-AAA635D597AB}" destId="{A35FEF9A-E56B-4199-B835-3C1253160BAE}" srcOrd="1" destOrd="0" parTransId="{27977D7D-B16B-4CCC-872B-1A85B3113735}" sibTransId="{1EF798A0-0007-4453-BDFD-13B61E4F5D8C}"/>
    <dgm:cxn modelId="{9E8DDE72-54E0-41B9-ABE0-A3399619DBCD}" srcId="{34B10538-0952-40CD-9226-AAA635D597AB}" destId="{C7DE81E5-4EB0-4666-ACFE-FE0E0E0FE371}" srcOrd="2" destOrd="0" parTransId="{366AFC3D-49CB-4DDA-AC42-3190F608C386}" sibTransId="{252118CC-B9CB-4026-ADC8-0FC7B5889317}"/>
    <dgm:cxn modelId="{09C66553-0D93-4A15-AB86-50EB56C3C07A}" type="presOf" srcId="{A35FEF9A-E56B-4199-B835-3C1253160BAE}" destId="{A26940C9-35E4-4ABC-ACA5-B815F7EBACF1}" srcOrd="0" destOrd="0" presId="urn:microsoft.com/office/officeart/2005/8/layout/hProcess9"/>
    <dgm:cxn modelId="{FB41E281-D446-41C5-8A67-E19EDD897E7F}" type="presOf" srcId="{34B10538-0952-40CD-9226-AAA635D597AB}" destId="{C0D7DA2A-A7F1-4F71-A9A3-BC75B37E45A5}" srcOrd="0" destOrd="0" presId="urn:microsoft.com/office/officeart/2005/8/layout/hProcess9"/>
    <dgm:cxn modelId="{F3DAA08D-A005-4637-9533-FF550D283046}" type="presOf" srcId="{E57A7C71-8F27-437B-9E28-BCEAAA85ADF0}" destId="{F2121783-D241-44B7-B55D-298BE69D1CFB}" srcOrd="0" destOrd="0" presId="urn:microsoft.com/office/officeart/2005/8/layout/hProcess9"/>
    <dgm:cxn modelId="{EFA88393-86B9-4CBC-8E0C-9C3A04BB126A}" srcId="{34B10538-0952-40CD-9226-AAA635D597AB}" destId="{8C5F2F67-6A22-4811-9353-890FA005E14F}" srcOrd="0" destOrd="0" parTransId="{6468AED4-3E8A-4863-A2EF-1C339DFE2466}" sibTransId="{B79A26BD-EAE2-4276-847E-1A78E1EF1A93}"/>
    <dgm:cxn modelId="{46F72DAB-CE18-4957-94FA-2E1CA29EC873}" type="presOf" srcId="{8C5F2F67-6A22-4811-9353-890FA005E14F}" destId="{A0187268-71D6-45F6-B06E-5B10926A77E7}" srcOrd="0" destOrd="0" presId="urn:microsoft.com/office/officeart/2005/8/layout/hProcess9"/>
    <dgm:cxn modelId="{993E07B1-13AC-4AC0-AAFB-D76899E195E3}" srcId="{34B10538-0952-40CD-9226-AAA635D597AB}" destId="{E57A7C71-8F27-437B-9E28-BCEAAA85ADF0}" srcOrd="3" destOrd="0" parTransId="{99266459-0360-418F-90FA-13EB3AF9AA77}" sibTransId="{ACDAA1FF-3FF8-45AE-ACA0-428F159E270F}"/>
    <dgm:cxn modelId="{6D1255DA-76F8-4919-8E7A-0D1A4B469BB3}" type="presOf" srcId="{C7DE81E5-4EB0-4666-ACFE-FE0E0E0FE371}" destId="{5542F0C7-86D0-4928-86D9-6C80F707CC30}" srcOrd="0" destOrd="0" presId="urn:microsoft.com/office/officeart/2005/8/layout/hProcess9"/>
    <dgm:cxn modelId="{C693756E-A09A-46E8-A2C2-3BE83E4E9FE8}" type="presParOf" srcId="{C0D7DA2A-A7F1-4F71-A9A3-BC75B37E45A5}" destId="{8527714A-03D0-4BC7-A1FB-A3D70EC62A4A}" srcOrd="0" destOrd="0" presId="urn:microsoft.com/office/officeart/2005/8/layout/hProcess9"/>
    <dgm:cxn modelId="{517585BD-AA1A-4BD3-9584-BDB18189443B}" type="presParOf" srcId="{C0D7DA2A-A7F1-4F71-A9A3-BC75B37E45A5}" destId="{DBA8EFC1-546D-4590-A096-9944DAD9C717}" srcOrd="1" destOrd="0" presId="urn:microsoft.com/office/officeart/2005/8/layout/hProcess9"/>
    <dgm:cxn modelId="{3637ADAB-CB31-47A6-8393-016D19A50BE6}" type="presParOf" srcId="{DBA8EFC1-546D-4590-A096-9944DAD9C717}" destId="{A0187268-71D6-45F6-B06E-5B10926A77E7}" srcOrd="0" destOrd="0" presId="urn:microsoft.com/office/officeart/2005/8/layout/hProcess9"/>
    <dgm:cxn modelId="{77E74552-4632-4B7B-AD21-E3F678F5CD99}" type="presParOf" srcId="{DBA8EFC1-546D-4590-A096-9944DAD9C717}" destId="{5326BC92-FF8B-47E4-8B53-5CF01A516B31}" srcOrd="1" destOrd="0" presId="urn:microsoft.com/office/officeart/2005/8/layout/hProcess9"/>
    <dgm:cxn modelId="{D2B4523B-3722-451F-9854-E31C0CF57138}" type="presParOf" srcId="{DBA8EFC1-546D-4590-A096-9944DAD9C717}" destId="{A26940C9-35E4-4ABC-ACA5-B815F7EBACF1}" srcOrd="2" destOrd="0" presId="urn:microsoft.com/office/officeart/2005/8/layout/hProcess9"/>
    <dgm:cxn modelId="{47A2FEF6-92B9-4E2B-AE13-D51CB93CC0ED}" type="presParOf" srcId="{DBA8EFC1-546D-4590-A096-9944DAD9C717}" destId="{FD3E43D7-0F81-400C-85DA-E6838C85F480}" srcOrd="3" destOrd="0" presId="urn:microsoft.com/office/officeart/2005/8/layout/hProcess9"/>
    <dgm:cxn modelId="{533AA1C9-F3B0-4B34-A660-3ABF44E9101C}" type="presParOf" srcId="{DBA8EFC1-546D-4590-A096-9944DAD9C717}" destId="{5542F0C7-86D0-4928-86D9-6C80F707CC30}" srcOrd="4" destOrd="0" presId="urn:microsoft.com/office/officeart/2005/8/layout/hProcess9"/>
    <dgm:cxn modelId="{B52725D4-D63C-4AF4-AF30-A09B5B94D074}" type="presParOf" srcId="{DBA8EFC1-546D-4590-A096-9944DAD9C717}" destId="{2253F1F0-8FF0-4B8F-85A8-484B458574D2}" srcOrd="5" destOrd="0" presId="urn:microsoft.com/office/officeart/2005/8/layout/hProcess9"/>
    <dgm:cxn modelId="{2FA15564-40A1-4561-B969-3A1C696CF3CC}" type="presParOf" srcId="{DBA8EFC1-546D-4590-A096-9944DAD9C717}" destId="{F2121783-D241-44B7-B55D-298BE69D1CF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7714A-03D0-4BC7-A1FB-A3D70EC62A4A}">
      <dsp:nvSpPr>
        <dsp:cNvPr id="0" name=""/>
        <dsp:cNvSpPr/>
      </dsp:nvSpPr>
      <dsp:spPr>
        <a:xfrm>
          <a:off x="699862" y="0"/>
          <a:ext cx="7931773" cy="4800280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87268-71D6-45F6-B06E-5B10926A77E7}">
      <dsp:nvSpPr>
        <dsp:cNvPr id="0" name=""/>
        <dsp:cNvSpPr/>
      </dsp:nvSpPr>
      <dsp:spPr>
        <a:xfrm>
          <a:off x="4670" y="1440084"/>
          <a:ext cx="2246302" cy="19201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2023 Construction</a:t>
          </a:r>
        </a:p>
      </dsp:txBody>
      <dsp:txXfrm>
        <a:off x="98402" y="1533816"/>
        <a:ext cx="2058838" cy="1732648"/>
      </dsp:txXfrm>
    </dsp:sp>
    <dsp:sp modelId="{A26940C9-35E4-4ABC-ACA5-B815F7EBACF1}">
      <dsp:nvSpPr>
        <dsp:cNvPr id="0" name=""/>
        <dsp:cNvSpPr/>
      </dsp:nvSpPr>
      <dsp:spPr>
        <a:xfrm>
          <a:off x="2363288" y="1440084"/>
          <a:ext cx="2246302" cy="19201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2024 Palomar testing and operation</a:t>
          </a:r>
        </a:p>
      </dsp:txBody>
      <dsp:txXfrm>
        <a:off x="2457020" y="1533816"/>
        <a:ext cx="2058838" cy="1732648"/>
      </dsp:txXfrm>
    </dsp:sp>
    <dsp:sp modelId="{5542F0C7-86D0-4928-86D9-6C80F707CC30}">
      <dsp:nvSpPr>
        <dsp:cNvPr id="0" name=""/>
        <dsp:cNvSpPr/>
      </dsp:nvSpPr>
      <dsp:spPr>
        <a:xfrm>
          <a:off x="4721906" y="1440084"/>
          <a:ext cx="2246302" cy="19201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2025 Deployment at Dome C (Proposal to IPEV pending)</a:t>
          </a:r>
        </a:p>
      </dsp:txBody>
      <dsp:txXfrm>
        <a:off x="4815638" y="1533816"/>
        <a:ext cx="2058838" cy="1732648"/>
      </dsp:txXfrm>
    </dsp:sp>
    <dsp:sp modelId="{F2121783-D241-44B7-B55D-298BE69D1CFB}">
      <dsp:nvSpPr>
        <dsp:cNvPr id="0" name=""/>
        <dsp:cNvSpPr/>
      </dsp:nvSpPr>
      <dsp:spPr>
        <a:xfrm>
          <a:off x="7080524" y="1440084"/>
          <a:ext cx="2246302" cy="19201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2025-2026 Operation at Dome C</a:t>
          </a:r>
        </a:p>
      </dsp:txBody>
      <dsp:txXfrm>
        <a:off x="7174256" y="1533816"/>
        <a:ext cx="2058838" cy="1732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C6EF-29E9-093F-A3A4-B92581F96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FD372-26BA-3563-E60B-A929CD12B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26108-22A6-3975-8AFA-E70DE5E3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7DBFD-EF50-5F17-4978-AD042C53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A5711-BB22-13E0-E430-1A8C7CD6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813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A9B8-7EAB-D52C-53AC-6B93A705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1DC43-026D-1C00-A771-A752BDBF1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B0748-3AF3-CC3A-8B36-CCBD199F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CB62C-2766-AB06-DA09-EA5B3D51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8C131-61F4-E6B5-9606-3D0C658E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770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BA6C46-0341-2DA8-45EC-A26F592B8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D3626-ADF8-3166-ED1D-42311D224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07FC-75A0-39DC-AFA4-990AF76E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CD647-8617-7C8E-6C20-CAB3F270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5742-ACCB-A19A-129D-071512AD8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1554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8EDA-1DEE-D86B-8C01-C5D828B0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459A3-B9F6-48C9-D862-F9662390B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CD057-C6CB-5E0C-EB9F-6382908B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9CF36-F181-67EE-3F64-57B574FE7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FE3E3-0DFA-A27C-49B2-7D62A66F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48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92EED-045A-C239-64FC-4109E1D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32D2B-BEF1-2EF9-56D0-E638BEC9D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BC78C-4191-DC23-6D42-9187D102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5E09-83B6-211D-B316-14336599C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94FB7-CF39-F3A1-9288-14FC5CE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35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923B7-4A16-0123-CE2C-60750117E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3BDC-A612-C5A6-2F42-578A9A67F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9ECC8-52FD-D887-C758-A0ACD5F14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779C1-EAA5-34C0-D353-6FA905915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1B4C1-6108-4167-9188-34B0E67F8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54D3D-832F-F169-AEBC-18192626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54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C118-D562-B356-A2DF-62789F4ED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3FC7E-02FE-7E30-BC9A-89C70AA6F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26CD5-E6A5-B2A2-2EF5-CE19E13B3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2AD91F-6E07-7C0D-3019-FB23F6A5A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314D3B-F36F-70D6-D4C3-940360A7B9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193B5-651C-2DC6-1B32-26DA2C312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8786DA-441D-306D-7910-EA422619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5188E-913C-835A-3B57-71C65E15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843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B91A-3A97-FD5A-077C-A3E67D6E8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BC0D7E-C74E-3BD3-3791-83CEFB2F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D21B8-1935-023D-F33A-4029CDA1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10985-356A-3C65-3E35-F5F455E0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833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20CCA4-5725-E460-E643-EE074317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403606-4899-931C-1ADB-C05DF6C1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7F2E-DF6B-055E-54D0-905E3279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602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DBE9-8165-D359-E12C-5AC1C61F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CB227-A423-B011-CF86-A4429A7BD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BB1CA-4531-2F1E-3D10-814C37477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60E8E-3A62-6B83-F139-45D3750E7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D0717-46C4-5359-AFBF-A25380A3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0DA98-8661-EF5E-6F71-0DF8019F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254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857E-95A4-361F-95BE-CDBBD9959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265933-8AF1-2C6E-2D81-91B97FE2B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456FF-C39A-1D24-D3AB-F0BBDA998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AC95C-0D0C-ACB6-191A-564CF21B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8CD36-9F73-258D-7393-7F90ACE5B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8C9A0-2AF7-95B7-EC9F-DDCA05CB8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1562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9A7C78-5621-F044-B33C-5F8C4F6D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BA76D-2A47-8465-4CF9-724FE2438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13741-EF43-E5E4-E300-6CAC7D293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FB7F0-4BFF-4E8F-8FFC-008282355A45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281CB-A004-6E19-9D25-B7F508C3F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2B48-E62D-2817-A2D9-B838E4CF7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178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404BE-1A0C-D96F-8F4C-30A52974A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92" y="708619"/>
            <a:ext cx="3167742" cy="4023995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  <a:t>CRYOSCOPE</a:t>
            </a:r>
            <a:br>
              <a:rPr lang="en-AU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r>
              <a:rPr lang="en-AU" sz="20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  <a:t>Ultra-Wide Field IR Survey</a:t>
            </a:r>
            <a:br>
              <a:rPr lang="en-AU" sz="20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br>
              <a:rPr lang="en-AU" sz="20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br>
              <a:rPr lang="en-AU" sz="20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br>
              <a:rPr lang="en-AU" sz="20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br>
              <a:rPr lang="en-AU" sz="20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br>
              <a:rPr lang="en-AU" sz="20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  <a:t>Tony Travouillon (ANU)</a:t>
            </a:r>
            <a:b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b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  <a:t>Mansi Kasliwal (Caltech)</a:t>
            </a:r>
            <a:b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  <a:t>Roger Smith (Caltech)</a:t>
            </a:r>
            <a:b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  <a:t>Tristan Guillot (OCA)</a:t>
            </a:r>
            <a:b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  <a:t>Michael Ashley (UNSW)</a:t>
            </a:r>
            <a:b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b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r>
              <a:rPr lang="en-AU" sz="2000" dirty="0">
                <a:solidFill>
                  <a:srgbClr val="00B0F0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  <a:t>and the Cryoscope consortium</a:t>
            </a:r>
            <a:br>
              <a:rPr lang="en-AU" sz="20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br>
              <a:rPr lang="en-AU" sz="20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haroni" panose="020F0502020204030204" pitchFamily="2" charset="-79"/>
              </a:rPr>
            </a:br>
            <a:endParaRPr lang="en-AU" sz="2000" dirty="0">
              <a:solidFill>
                <a:schemeClr val="bg1"/>
              </a:solidFill>
              <a:latin typeface="Bahnschrift SemiLight SemiConde" panose="020B0502040204020203" pitchFamily="34" charset="0"/>
              <a:cs typeface="Aharoni" panose="020F050202020403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6995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The Site: Dome C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877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Superb atmospheric conditions married to the necessary logistical support:</a:t>
            </a:r>
          </a:p>
          <a:p>
            <a:r>
              <a:rPr lang="en-US" dirty="0"/>
              <a:t>&gt;80% cloud free</a:t>
            </a:r>
          </a:p>
          <a:p>
            <a:r>
              <a:rPr lang="en-US" dirty="0"/>
              <a:t>&lt;0.3” seeing above 25m</a:t>
            </a:r>
          </a:p>
          <a:p>
            <a:r>
              <a:rPr lang="en-US" dirty="0"/>
              <a:t>Low IR background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DE20279-EAC7-402D-2156-BA0B892F9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711" y="1715698"/>
            <a:ext cx="6309361" cy="355517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FF56CB3-1EB2-F756-1059-C9FCA1B64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178" y="2570537"/>
            <a:ext cx="333375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0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The Site: Dome C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877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Superb atmospheric conditions married to the necessary logistical support:</a:t>
            </a:r>
          </a:p>
          <a:p>
            <a:r>
              <a:rPr lang="en-US" dirty="0"/>
              <a:t>&gt;80% cloud free</a:t>
            </a:r>
          </a:p>
          <a:p>
            <a:r>
              <a:rPr lang="en-US" dirty="0"/>
              <a:t>&lt;0.3” seeing above 25m</a:t>
            </a:r>
          </a:p>
          <a:p>
            <a:r>
              <a:rPr lang="en-US" dirty="0"/>
              <a:t>Low IR background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31B7AB-DF4E-E251-B365-874D10546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68"/>
          <a:stretch/>
        </p:blipFill>
        <p:spPr>
          <a:xfrm>
            <a:off x="1992172" y="2504371"/>
            <a:ext cx="3950978" cy="2443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710480-14BB-2BC0-2F38-CDE1DE8B5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563" y="845902"/>
            <a:ext cx="3529422" cy="45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6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What is Cryoscope?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877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1m class telescope is completely cryogenic. Usual methods to block rays from a warm telescope limit the field of view. A telescope that is colder than the sky is critical to optimize its sensitivity.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55330-85D0-093C-8901-D30DB4527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310" y="1925775"/>
            <a:ext cx="4624668" cy="3236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866C3-FF6D-080B-3E41-B656DEBE7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54" y="1985414"/>
            <a:ext cx="5337391" cy="31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A Unique Telescope Design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877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design (Roger Smith, Caltech), relies on some key principles: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corrector element serves as window. The full optical path can be cryogenically cooled, including the detector.</a:t>
            </a:r>
          </a:p>
          <a:p>
            <a:r>
              <a:rPr lang="en-US" dirty="0"/>
              <a:t>Fused silica for scalable apertures.</a:t>
            </a:r>
          </a:p>
          <a:p>
            <a:r>
              <a:rPr lang="en-US" dirty="0"/>
              <a:t>No moving part other than the mount.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9" name="Picture 8" descr="A grey machine with a glass tube&#10;&#10;Description automatically generated">
            <a:extLst>
              <a:ext uri="{FF2B5EF4-FFF2-40B4-BE49-F238E27FC236}">
                <a16:creationId xmlns:a16="http://schemas.microsoft.com/office/drawing/2014/main" id="{A37EEE98-8B02-D876-07A9-5F6312E21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23" y="1201312"/>
            <a:ext cx="5754395" cy="417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80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The Optical Design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877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Double-meniscus design by Jason </a:t>
            </a:r>
            <a:r>
              <a:rPr lang="en-US" dirty="0" err="1"/>
              <a:t>Fusik</a:t>
            </a:r>
            <a:r>
              <a:rPr lang="en-US" dirty="0"/>
              <a:t> (Caltech), complemented by 2 correcting lenses provides near diffraction limit image quality even at f1.2 and 100 sq. deg.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0984FA-FB0E-380F-F478-0172D94B8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4" y="1914367"/>
            <a:ext cx="4602762" cy="3256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3D762A-F58B-2641-B3EB-93725A4E52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531"/>
          <a:stretch/>
        </p:blipFill>
        <p:spPr>
          <a:xfrm>
            <a:off x="5881387" y="2425443"/>
            <a:ext cx="5950229" cy="24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65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BECF944-18A9-CD25-168A-31F60108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08" y="601369"/>
            <a:ext cx="6991697" cy="5056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68592" y="2544537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Convex and Concave Windows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8278" y="3036686"/>
            <a:ext cx="5139291" cy="3083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393B46-1494-3505-A4B1-A74B21465018}"/>
              </a:ext>
            </a:extLst>
          </p:cNvPr>
          <p:cNvSpPr/>
          <p:nvPr/>
        </p:nvSpPr>
        <p:spPr>
          <a:xfrm>
            <a:off x="5234005" y="2944185"/>
            <a:ext cx="186499" cy="185002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EE1504-0CE9-4684-67B1-3A1DC47436C0}"/>
              </a:ext>
            </a:extLst>
          </p:cNvPr>
          <p:cNvSpPr txBox="1">
            <a:spLocks/>
          </p:cNvSpPr>
          <p:nvPr/>
        </p:nvSpPr>
        <p:spPr>
          <a:xfrm>
            <a:off x="292892" y="3129187"/>
            <a:ext cx="3760738" cy="1877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Tangential support by silicone gasket to avoid glass compression. Thermal standoff for front baffle.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6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BECF944-18A9-CD25-168A-31F60108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08" y="601369"/>
            <a:ext cx="6991697" cy="5056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68592" y="2544537"/>
            <a:ext cx="4456516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Detector at prime focus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128278" y="3036686"/>
            <a:ext cx="6090465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393B46-1494-3505-A4B1-A74B21465018}"/>
              </a:ext>
            </a:extLst>
          </p:cNvPr>
          <p:cNvSpPr/>
          <p:nvPr/>
        </p:nvSpPr>
        <p:spPr>
          <a:xfrm>
            <a:off x="6218743" y="2944185"/>
            <a:ext cx="186499" cy="185002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EE1504-0CE9-4684-67B1-3A1DC47436C0}"/>
              </a:ext>
            </a:extLst>
          </p:cNvPr>
          <p:cNvSpPr txBox="1">
            <a:spLocks/>
          </p:cNvSpPr>
          <p:nvPr/>
        </p:nvSpPr>
        <p:spPr>
          <a:xfrm>
            <a:off x="292891" y="3129187"/>
            <a:ext cx="3911785" cy="973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Multi-color filter in consideration beyond k-band (J, H)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7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BECF944-18A9-CD25-168A-31F60108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08" y="601369"/>
            <a:ext cx="6991697" cy="5056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318684" y="4201398"/>
            <a:ext cx="4456516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Detector controller 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06400" y="4693547"/>
            <a:ext cx="7437942" cy="3083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393B46-1494-3505-A4B1-A74B21465018}"/>
              </a:ext>
            </a:extLst>
          </p:cNvPr>
          <p:cNvSpPr/>
          <p:nvPr/>
        </p:nvSpPr>
        <p:spPr>
          <a:xfrm>
            <a:off x="7844342" y="4601046"/>
            <a:ext cx="186499" cy="185002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EE1504-0CE9-4684-67B1-3A1DC47436C0}"/>
              </a:ext>
            </a:extLst>
          </p:cNvPr>
          <p:cNvSpPr txBox="1">
            <a:spLocks/>
          </p:cNvSpPr>
          <p:nvPr/>
        </p:nvSpPr>
        <p:spPr>
          <a:xfrm>
            <a:off x="542983" y="4786048"/>
            <a:ext cx="3911785" cy="973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vacuum interface board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96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BECF944-18A9-CD25-168A-31F60108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08" y="601369"/>
            <a:ext cx="6991697" cy="5056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303053" y="1528536"/>
            <a:ext cx="4456516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Narcissus baffles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390769" y="2020685"/>
            <a:ext cx="7437942" cy="3083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393B46-1494-3505-A4B1-A74B21465018}"/>
              </a:ext>
            </a:extLst>
          </p:cNvPr>
          <p:cNvSpPr/>
          <p:nvPr/>
        </p:nvSpPr>
        <p:spPr>
          <a:xfrm>
            <a:off x="7828711" y="1928184"/>
            <a:ext cx="186499" cy="185002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EE1504-0CE9-4684-67B1-3A1DC47436C0}"/>
              </a:ext>
            </a:extLst>
          </p:cNvPr>
          <p:cNvSpPr txBox="1">
            <a:spLocks/>
          </p:cNvSpPr>
          <p:nvPr/>
        </p:nvSpPr>
        <p:spPr>
          <a:xfrm>
            <a:off x="527352" y="2113186"/>
            <a:ext cx="3911785" cy="973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Thermal isolator, G10 cylinder. Precooled with LN2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04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BECF944-18A9-CD25-168A-31F60108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08" y="601369"/>
            <a:ext cx="6991697" cy="5056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40530" y="2091243"/>
            <a:ext cx="4456516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Diamond turned Al Primary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367323" y="2583392"/>
            <a:ext cx="8930680" cy="3083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393B46-1494-3505-A4B1-A74B21465018}"/>
              </a:ext>
            </a:extLst>
          </p:cNvPr>
          <p:cNvSpPr/>
          <p:nvPr/>
        </p:nvSpPr>
        <p:spPr>
          <a:xfrm>
            <a:off x="9298003" y="2490891"/>
            <a:ext cx="186499" cy="185002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EE1504-0CE9-4684-67B1-3A1DC47436C0}"/>
              </a:ext>
            </a:extLst>
          </p:cNvPr>
          <p:cNvSpPr txBox="1">
            <a:spLocks/>
          </p:cNvSpPr>
          <p:nvPr/>
        </p:nvSpPr>
        <p:spPr>
          <a:xfrm>
            <a:off x="464829" y="2675893"/>
            <a:ext cx="3911785" cy="973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75% light weighted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71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The Dynamic Astronomy Era</a:t>
            </a: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912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Multi-messenger and wide field facilities are finally allowing us to study the universe as a living entity operating on human time scales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10" name="Picture 9" descr="Aerial view of a forest and a factory&#10;&#10;Description automatically generated">
            <a:extLst>
              <a:ext uri="{FF2B5EF4-FFF2-40B4-BE49-F238E27FC236}">
                <a16:creationId xmlns:a16="http://schemas.microsoft.com/office/drawing/2014/main" id="{47E886B3-ED70-BC74-EE6D-2DAEF68E5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9" y="2409107"/>
            <a:ext cx="3284242" cy="1848710"/>
          </a:xfrm>
          <a:prstGeom prst="rect">
            <a:avLst/>
          </a:prstGeom>
        </p:spPr>
      </p:pic>
      <p:pic>
        <p:nvPicPr>
          <p:cNvPr id="14" name="Picture 13" descr="A large container on the water&#10;&#10;Description automatically generated with medium confidence">
            <a:extLst>
              <a:ext uri="{FF2B5EF4-FFF2-40B4-BE49-F238E27FC236}">
                <a16:creationId xmlns:a16="http://schemas.microsoft.com/office/drawing/2014/main" id="{0B020DC7-7C56-E684-4F77-84300FBBE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605910" y="2409107"/>
            <a:ext cx="3286502" cy="1848710"/>
          </a:xfrm>
          <a:prstGeom prst="rect">
            <a:avLst/>
          </a:prstGeom>
        </p:spPr>
      </p:pic>
      <p:pic>
        <p:nvPicPr>
          <p:cNvPr id="16" name="Picture 15" descr="A white building on a rocky hill">
            <a:extLst>
              <a:ext uri="{FF2B5EF4-FFF2-40B4-BE49-F238E27FC236}">
                <a16:creationId xmlns:a16="http://schemas.microsoft.com/office/drawing/2014/main" id="{8A6DC19F-B669-94CB-0BB8-80BD0F8C8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660" y="2409106"/>
            <a:ext cx="3000236" cy="18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8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The Focal Plane Array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877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our field and pixel scale, a 24K x 24K array is required. A cost-effective solution is required and is currently under development. Raytheon and Rochester partnering to produce 4k x 6k detectors using new epitaxy method.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80851D-1E6C-B104-4B4D-8EE69A0E5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41111" r="27778" b="32222"/>
          <a:stretch/>
        </p:blipFill>
        <p:spPr>
          <a:xfrm rot="10800000">
            <a:off x="2277686" y="1976908"/>
            <a:ext cx="3198327" cy="3233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6F7425-EECD-C45D-0D05-EC8B9123A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642" y="1978365"/>
            <a:ext cx="6196435" cy="327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99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A Tower for Dome C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877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25m tower will be necessary to take advantage of the exceptional seeing and reach our target sensitivity. It also provides us with a method to fight humidity accumulation on the telescope.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DD0347D-EEAB-EFED-C5BC-29D60FB92588}"/>
              </a:ext>
            </a:extLst>
          </p:cNvPr>
          <p:cNvGrpSpPr/>
          <p:nvPr/>
        </p:nvGrpSpPr>
        <p:grpSpPr>
          <a:xfrm>
            <a:off x="9264387" y="697832"/>
            <a:ext cx="2828755" cy="6160168"/>
            <a:chOff x="8047792" y="2017736"/>
            <a:chExt cx="1659465" cy="36273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0C5BFF7-A219-06BD-140D-185B22A49B9D}"/>
                </a:ext>
              </a:extLst>
            </p:cNvPr>
            <p:cNvCxnSpPr/>
            <p:nvPr/>
          </p:nvCxnSpPr>
          <p:spPr bwMode="auto">
            <a:xfrm flipH="1">
              <a:off x="8047792" y="5645038"/>
              <a:ext cx="165946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A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F24E43EF-49BE-9F4C-6AC2-344EDDBCBEEE}"/>
                </a:ext>
              </a:extLst>
            </p:cNvPr>
            <p:cNvSpPr/>
            <p:nvPr/>
          </p:nvSpPr>
          <p:spPr bwMode="auto">
            <a:xfrm>
              <a:off x="8761969" y="2323250"/>
              <a:ext cx="469919" cy="482166"/>
            </a:xfrm>
            <a:prstGeom prst="trapezoid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2CE713AD-060D-F651-C9D3-EB1AC642264D}"/>
                </a:ext>
              </a:extLst>
            </p:cNvPr>
            <p:cNvSpPr/>
            <p:nvPr/>
          </p:nvSpPr>
          <p:spPr bwMode="auto">
            <a:xfrm rot="1730821">
              <a:off x="8973692" y="2121502"/>
              <a:ext cx="203200" cy="420624"/>
            </a:xfrm>
            <a:prstGeom prst="trapezoid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Chord 18">
              <a:extLst>
                <a:ext uri="{FF2B5EF4-FFF2-40B4-BE49-F238E27FC236}">
                  <a16:creationId xmlns:a16="http://schemas.microsoft.com/office/drawing/2014/main" id="{15CEDABD-5236-FA42-8207-E0DB13953A5F}"/>
                </a:ext>
              </a:extLst>
            </p:cNvPr>
            <p:cNvSpPr/>
            <p:nvPr/>
          </p:nvSpPr>
          <p:spPr bwMode="auto">
            <a:xfrm>
              <a:off x="8491092" y="2017736"/>
              <a:ext cx="965200" cy="923824"/>
            </a:xfrm>
            <a:prstGeom prst="chord">
              <a:avLst>
                <a:gd name="adj1" fmla="val 10400663"/>
                <a:gd name="adj2" fmla="val 411128"/>
              </a:avLst>
            </a:prstGeom>
            <a:solidFill>
              <a:schemeClr val="bg1">
                <a:alpha val="2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B1FDC8-E2CE-D5CA-A92D-4F8EEE373767}"/>
                </a:ext>
              </a:extLst>
            </p:cNvPr>
            <p:cNvSpPr/>
            <p:nvPr/>
          </p:nvSpPr>
          <p:spPr bwMode="auto">
            <a:xfrm>
              <a:off x="8491092" y="2529783"/>
              <a:ext cx="965200" cy="309399"/>
            </a:xfrm>
            <a:prstGeom prst="rect">
              <a:avLst/>
            </a:prstGeom>
            <a:solidFill>
              <a:schemeClr val="bg1">
                <a:alpha val="2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32C91DF-384F-1726-9668-4826C4F44BAA}"/>
                </a:ext>
              </a:extLst>
            </p:cNvPr>
            <p:cNvSpPr/>
            <p:nvPr/>
          </p:nvSpPr>
          <p:spPr bwMode="auto">
            <a:xfrm>
              <a:off x="8701821" y="2839182"/>
              <a:ext cx="566079" cy="2805856"/>
            </a:xfrm>
            <a:prstGeom prst="rect">
              <a:avLst/>
            </a:prstGeom>
            <a:pattFill prst="lgGrid">
              <a:fgClr>
                <a:schemeClr val="bg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2" name="Sequential Access Storage 26">
            <a:extLst>
              <a:ext uri="{FF2B5EF4-FFF2-40B4-BE49-F238E27FC236}">
                <a16:creationId xmlns:a16="http://schemas.microsoft.com/office/drawing/2014/main" id="{0682551B-7CAF-3B69-22B2-A883F84E7D69}"/>
              </a:ext>
            </a:extLst>
          </p:cNvPr>
          <p:cNvSpPr/>
          <p:nvPr/>
        </p:nvSpPr>
        <p:spPr bwMode="auto">
          <a:xfrm rot="16200000">
            <a:off x="9728513" y="6116910"/>
            <a:ext cx="620305" cy="611653"/>
          </a:xfrm>
          <a:prstGeom prst="flowChartMagneticTap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E1FE7B-810B-21CD-D92B-6C933DC4D247}"/>
              </a:ext>
            </a:extLst>
          </p:cNvPr>
          <p:cNvSpPr txBox="1"/>
          <p:nvPr/>
        </p:nvSpPr>
        <p:spPr>
          <a:xfrm>
            <a:off x="8983903" y="5834113"/>
            <a:ext cx="115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Blower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20F949-AB4A-BB0C-7DBD-6AAB815E860D}"/>
              </a:ext>
            </a:extLst>
          </p:cNvPr>
          <p:cNvSpPr/>
          <p:nvPr/>
        </p:nvSpPr>
        <p:spPr bwMode="auto">
          <a:xfrm>
            <a:off x="10248240" y="1889281"/>
            <a:ext cx="91440" cy="433780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Up Arrow 31">
            <a:extLst>
              <a:ext uri="{FF2B5EF4-FFF2-40B4-BE49-F238E27FC236}">
                <a16:creationId xmlns:a16="http://schemas.microsoft.com/office/drawing/2014/main" id="{FF632DC4-487C-86B2-C75F-090209D3B48A}"/>
              </a:ext>
            </a:extLst>
          </p:cNvPr>
          <p:cNvSpPr/>
          <p:nvPr/>
        </p:nvSpPr>
        <p:spPr bwMode="auto">
          <a:xfrm>
            <a:off x="9927104" y="5271062"/>
            <a:ext cx="239827" cy="513347"/>
          </a:xfrm>
          <a:prstGeom prst="upArrow">
            <a:avLst/>
          </a:prstGeom>
          <a:solidFill>
            <a:srgbClr val="00FFF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Up Arrow 32">
            <a:extLst>
              <a:ext uri="{FF2B5EF4-FFF2-40B4-BE49-F238E27FC236}">
                <a16:creationId xmlns:a16="http://schemas.microsoft.com/office/drawing/2014/main" id="{9A090167-1226-0E2D-62A2-C63F758CB663}"/>
              </a:ext>
            </a:extLst>
          </p:cNvPr>
          <p:cNvSpPr/>
          <p:nvPr/>
        </p:nvSpPr>
        <p:spPr bwMode="auto">
          <a:xfrm>
            <a:off x="9918752" y="4144805"/>
            <a:ext cx="239827" cy="513347"/>
          </a:xfrm>
          <a:prstGeom prst="upArrow">
            <a:avLst/>
          </a:prstGeom>
          <a:solidFill>
            <a:srgbClr val="00FF2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Up Arrow 33">
            <a:extLst>
              <a:ext uri="{FF2B5EF4-FFF2-40B4-BE49-F238E27FC236}">
                <a16:creationId xmlns:a16="http://schemas.microsoft.com/office/drawing/2014/main" id="{125051C2-3D79-ECDC-57AA-899FF4E92FE5}"/>
              </a:ext>
            </a:extLst>
          </p:cNvPr>
          <p:cNvSpPr/>
          <p:nvPr/>
        </p:nvSpPr>
        <p:spPr bwMode="auto">
          <a:xfrm>
            <a:off x="9895605" y="3174350"/>
            <a:ext cx="239827" cy="513347"/>
          </a:xfrm>
          <a:prstGeom prst="upArrow">
            <a:avLst/>
          </a:prstGeom>
          <a:solidFill>
            <a:srgbClr val="DCFF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Up Arrow 34">
            <a:extLst>
              <a:ext uri="{FF2B5EF4-FFF2-40B4-BE49-F238E27FC236}">
                <a16:creationId xmlns:a16="http://schemas.microsoft.com/office/drawing/2014/main" id="{14153FC2-7C5C-572E-6CF3-980CBA67B721}"/>
              </a:ext>
            </a:extLst>
          </p:cNvPr>
          <p:cNvSpPr/>
          <p:nvPr/>
        </p:nvSpPr>
        <p:spPr bwMode="auto">
          <a:xfrm>
            <a:off x="9898062" y="2289345"/>
            <a:ext cx="224773" cy="513347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Up Arrow 35">
            <a:extLst>
              <a:ext uri="{FF2B5EF4-FFF2-40B4-BE49-F238E27FC236}">
                <a16:creationId xmlns:a16="http://schemas.microsoft.com/office/drawing/2014/main" id="{F6C1CBF4-CAAF-806C-6F35-73497B9288D9}"/>
              </a:ext>
            </a:extLst>
          </p:cNvPr>
          <p:cNvSpPr/>
          <p:nvPr/>
        </p:nvSpPr>
        <p:spPr bwMode="auto">
          <a:xfrm rot="2049549">
            <a:off x="10200287" y="968127"/>
            <a:ext cx="183616" cy="513347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Up Arrow 36">
            <a:extLst>
              <a:ext uri="{FF2B5EF4-FFF2-40B4-BE49-F238E27FC236}">
                <a16:creationId xmlns:a16="http://schemas.microsoft.com/office/drawing/2014/main" id="{9735B6F2-6921-6DAA-242B-3B6D13187A11}"/>
              </a:ext>
            </a:extLst>
          </p:cNvPr>
          <p:cNvSpPr/>
          <p:nvPr/>
        </p:nvSpPr>
        <p:spPr bwMode="auto">
          <a:xfrm rot="5225038">
            <a:off x="10742272" y="1531232"/>
            <a:ext cx="197109" cy="444417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Up Arrow 37">
            <a:extLst>
              <a:ext uri="{FF2B5EF4-FFF2-40B4-BE49-F238E27FC236}">
                <a16:creationId xmlns:a16="http://schemas.microsoft.com/office/drawing/2014/main" id="{24EB95E4-9CB3-4FB6-7C99-B7A80C03387C}"/>
              </a:ext>
            </a:extLst>
          </p:cNvPr>
          <p:cNvSpPr/>
          <p:nvPr/>
        </p:nvSpPr>
        <p:spPr bwMode="auto">
          <a:xfrm rot="1421824">
            <a:off x="11318567" y="755463"/>
            <a:ext cx="197109" cy="444417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Up Arrow 38">
            <a:extLst>
              <a:ext uri="{FF2B5EF4-FFF2-40B4-BE49-F238E27FC236}">
                <a16:creationId xmlns:a16="http://schemas.microsoft.com/office/drawing/2014/main" id="{187146DA-EE4A-223A-DB39-77D55C1E1E65}"/>
              </a:ext>
            </a:extLst>
          </p:cNvPr>
          <p:cNvSpPr/>
          <p:nvPr/>
        </p:nvSpPr>
        <p:spPr bwMode="auto">
          <a:xfrm rot="2875389">
            <a:off x="10894851" y="529693"/>
            <a:ext cx="183616" cy="513347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Up Arrow 40">
            <a:extLst>
              <a:ext uri="{FF2B5EF4-FFF2-40B4-BE49-F238E27FC236}">
                <a16:creationId xmlns:a16="http://schemas.microsoft.com/office/drawing/2014/main" id="{C924A182-B66E-3CDE-8E68-8B4E9C2091A6}"/>
              </a:ext>
            </a:extLst>
          </p:cNvPr>
          <p:cNvSpPr/>
          <p:nvPr/>
        </p:nvSpPr>
        <p:spPr bwMode="auto">
          <a:xfrm rot="5400000">
            <a:off x="9550517" y="6191028"/>
            <a:ext cx="239827" cy="513347"/>
          </a:xfrm>
          <a:prstGeom prst="upArrow">
            <a:avLst/>
          </a:prstGeom>
          <a:solidFill>
            <a:srgbClr val="0064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BADCC1-B848-3C92-A634-BF9BBD67FC71}"/>
              </a:ext>
            </a:extLst>
          </p:cNvPr>
          <p:cNvSpPr txBox="1"/>
          <p:nvPr/>
        </p:nvSpPr>
        <p:spPr>
          <a:xfrm>
            <a:off x="8793421" y="6263035"/>
            <a:ext cx="115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Inlet</a:t>
            </a:r>
          </a:p>
        </p:txBody>
      </p:sp>
      <p:pic>
        <p:nvPicPr>
          <p:cNvPr id="35" name="图片 4">
            <a:extLst>
              <a:ext uri="{FF2B5EF4-FFF2-40B4-BE49-F238E27FC236}">
                <a16:creationId xmlns:a16="http://schemas.microsoft.com/office/drawing/2014/main" id="{51DA6264-1F2C-0002-E49A-163C1391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059" y="2345930"/>
            <a:ext cx="2924175" cy="29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1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What is Cryoscope-pathfinder?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877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quarter-scale version of Cryoscope  is currently being built at Caltech. Its objectives are to de-risks the key technologies behind the telescope and also perform a uniquely deep survey in its own right.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7613C4-301B-2D47-9176-F03F2BFA9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738" y="2263973"/>
            <a:ext cx="3968368" cy="2887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BBE9F7-E45D-DDA3-AA15-954EE9D57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215" y="889726"/>
            <a:ext cx="4344006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6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Timeline for Cryoscope-pathfinder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08372" cy="1260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447C063-3735-4515-33D2-9E5987695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0431412"/>
              </p:ext>
            </p:extLst>
          </p:nvPr>
        </p:nvGraphicFramePr>
        <p:xfrm>
          <a:off x="1583412" y="850836"/>
          <a:ext cx="9331498" cy="4800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1868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Next steps for the Cryoscope team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08372" cy="1260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0677CDE-3C6D-7DBB-0E1A-4FF36E0D1C5D}"/>
              </a:ext>
            </a:extLst>
          </p:cNvPr>
          <p:cNvSpPr txBox="1">
            <a:spLocks/>
          </p:cNvSpPr>
          <p:nvPr/>
        </p:nvSpPr>
        <p:spPr>
          <a:xfrm>
            <a:off x="2061109" y="2039918"/>
            <a:ext cx="8491600" cy="19451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Core science contributors working on science case paper to be published by end of 2023. Contributions from the USA, Europe and Australia.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technical challenges need work: Tower, image stabilization, mount and  logistics.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critical detector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 consortium and seek funding for full scale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0F0728-D967-4B8C-E96C-6B9BD198A16A}"/>
              </a:ext>
            </a:extLst>
          </p:cNvPr>
          <p:cNvSpPr txBox="1"/>
          <p:nvPr/>
        </p:nvSpPr>
        <p:spPr>
          <a:xfrm>
            <a:off x="4948227" y="4495551"/>
            <a:ext cx="2558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ierstadt Display" panose="020F0502020204030204" pitchFamily="34" charset="0"/>
              </a:rPr>
              <a:t>Thank you….</a:t>
            </a:r>
            <a:endParaRPr lang="en-AU" sz="3600" dirty="0">
              <a:solidFill>
                <a:schemeClr val="bg1"/>
              </a:solidFill>
              <a:latin typeface="Bierstadt Display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00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Stellar Mergers</a:t>
            </a: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912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Gravitational Waves open a new way to understand nucleosynthesis and r-process happening in stellar mergers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10" name="Picture 9" descr="Aerial view of a forest and a factory&#10;&#10;Description automatically generated">
            <a:extLst>
              <a:ext uri="{FF2B5EF4-FFF2-40B4-BE49-F238E27FC236}">
                <a16:creationId xmlns:a16="http://schemas.microsoft.com/office/drawing/2014/main" id="{47E886B3-ED70-BC74-EE6D-2DAEF68E5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9" y="2409107"/>
            <a:ext cx="3284242" cy="1848710"/>
          </a:xfrm>
          <a:prstGeom prst="rect">
            <a:avLst/>
          </a:prstGeom>
        </p:spPr>
      </p:pic>
      <p:pic>
        <p:nvPicPr>
          <p:cNvPr id="5" name="Picture 4" descr="A graph of blue dots and lines&#10;&#10;Description automatically generated">
            <a:extLst>
              <a:ext uri="{FF2B5EF4-FFF2-40B4-BE49-F238E27FC236}">
                <a16:creationId xmlns:a16="http://schemas.microsoft.com/office/drawing/2014/main" id="{0869578D-0513-CC10-E8A5-0B35290B7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94" y="1379913"/>
            <a:ext cx="6709294" cy="37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32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Supernova explosion</a:t>
            </a: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912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Neutrinos can alert observers of where to look for the electromagnetic signatures of supernova as they happen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10" name="Picture 9" descr="Aerial view of a forest and a factory&#10;&#10;Description automatically generated">
            <a:extLst>
              <a:ext uri="{FF2B5EF4-FFF2-40B4-BE49-F238E27FC236}">
                <a16:creationId xmlns:a16="http://schemas.microsoft.com/office/drawing/2014/main" id="{47E886B3-ED70-BC74-EE6D-2DAEF68E5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9" y="2409107"/>
            <a:ext cx="3284242" cy="1848710"/>
          </a:xfrm>
          <a:prstGeom prst="rect">
            <a:avLst/>
          </a:prstGeom>
        </p:spPr>
      </p:pic>
      <p:pic>
        <p:nvPicPr>
          <p:cNvPr id="14" name="Picture 13" descr="A large container on the water&#10;&#10;Description automatically generated with medium confidence">
            <a:extLst>
              <a:ext uri="{FF2B5EF4-FFF2-40B4-BE49-F238E27FC236}">
                <a16:creationId xmlns:a16="http://schemas.microsoft.com/office/drawing/2014/main" id="{0B020DC7-7C56-E684-4F77-84300FBBE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3419" y="2409107"/>
            <a:ext cx="3286502" cy="1848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C0E440-8516-7549-53EE-BCB3839C7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011" y="1627219"/>
            <a:ext cx="6454140" cy="36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20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Mapping the Solar System and the Milky Way</a:t>
            </a: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912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Monitoring and understanding the dynamics of the local universe to understand its origins and evolution.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16" name="Picture 15" descr="A white building on a rocky hill">
            <a:extLst>
              <a:ext uri="{FF2B5EF4-FFF2-40B4-BE49-F238E27FC236}">
                <a16:creationId xmlns:a16="http://schemas.microsoft.com/office/drawing/2014/main" id="{8A6DC19F-B669-94CB-0BB8-80BD0F8C8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9" y="2409106"/>
            <a:ext cx="3000236" cy="1848711"/>
          </a:xfrm>
          <a:prstGeom prst="rect">
            <a:avLst/>
          </a:prstGeom>
        </p:spPr>
      </p:pic>
      <p:pic>
        <p:nvPicPr>
          <p:cNvPr id="5" name="Picture 4" descr="A bright light in space">
            <a:extLst>
              <a:ext uri="{FF2B5EF4-FFF2-40B4-BE49-F238E27FC236}">
                <a16:creationId xmlns:a16="http://schemas.microsoft.com/office/drawing/2014/main" id="{07177C85-AA7B-852B-22D2-6CD73FC17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16" y="1741542"/>
            <a:ext cx="5999849" cy="33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So what tool are we missing?</a:t>
            </a: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912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99% of our galaxy is obstructed by dust. Getting accurate distances and velocities requires access to variable stars near the galactic center.</a:t>
            </a:r>
          </a:p>
          <a:p>
            <a:endParaRPr lang="en-US" dirty="0"/>
          </a:p>
          <a:p>
            <a:r>
              <a:rPr lang="en-US" dirty="0"/>
              <a:t>RR Lyrae are difficult to find along the galactic plane.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4" name="Picture 2" descr="Over 38 000 RR Lyrae Stars in the OGLE Galactic Bulge Fields">
            <a:extLst>
              <a:ext uri="{FF2B5EF4-FFF2-40B4-BE49-F238E27FC236}">
                <a16:creationId xmlns:a16="http://schemas.microsoft.com/office/drawing/2014/main" id="{9C72B86A-8581-4CC2-FDA8-B1060172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2313"/>
            <a:ext cx="5562005" cy="55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7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So what tool are we missing?</a:t>
            </a: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912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99% of our galaxy is obstructed by dust. Increasing the number of potential sources a hundred-fold is crucial for rare dynamic events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77C85-AA7B-852B-22D2-6CD73FC17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5004" y="1269219"/>
            <a:ext cx="5058673" cy="399705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B0FD074-F945-62C9-422F-2A69DCF28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2" y="1718045"/>
            <a:ext cx="4562546" cy="342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24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What we are proposing: Ultra-Wide Field Infrared Imaging</a:t>
            </a: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7254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Tens of degrees are still needed for fast discovery and high-cadence imaging of the infrared sky. </a:t>
            </a:r>
          </a:p>
          <a:p>
            <a:r>
              <a:rPr lang="en-US" dirty="0"/>
              <a:t>A good metric: Neutron star- black hole merger at 400Mpc</a:t>
            </a:r>
          </a:p>
          <a:p>
            <a:r>
              <a:rPr lang="en-US" dirty="0"/>
              <a:t>Another good metric: Volumetric speed of LSST in the k-band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A9D14-90C6-7F2B-486B-35D108F68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161" y="1097078"/>
            <a:ext cx="4657748" cy="46638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67200F-F940-C497-28DB-D7AE9821C736}"/>
              </a:ext>
            </a:extLst>
          </p:cNvPr>
          <p:cNvSpPr txBox="1"/>
          <p:nvPr/>
        </p:nvSpPr>
        <p:spPr>
          <a:xfrm>
            <a:off x="859280" y="3244334"/>
            <a:ext cx="4537989" cy="1477328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Large Field-of-View: 50 deg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+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Dense Focal Plane: ~1Gpixel infrared array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=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Cryoscope</a:t>
            </a:r>
          </a:p>
        </p:txBody>
      </p:sp>
    </p:spTree>
    <p:extLst>
      <p:ext uri="{BB962C8B-B14F-4D97-AF65-F5344CB8AC3E}">
        <p14:creationId xmlns:p14="http://schemas.microsoft.com/office/powerpoint/2010/main" val="3848136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06923" y="353753"/>
            <a:ext cx="9144000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</a:rPr>
              <a:t>The path towards an Antarctic IR Survey Telescope 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06923" y="975756"/>
            <a:ext cx="3760738" cy="1877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Infrared surveyors currently operating or under construction at Palomar (USA) and Siding Spring (Australia).</a:t>
            </a:r>
          </a:p>
          <a:p>
            <a:endParaRPr lang="en-US" dirty="0"/>
          </a:p>
          <a:p>
            <a:r>
              <a:rPr lang="en-US" dirty="0"/>
              <a:t>Cryoscope to be the culmination of this expertise, aiming at a deployment at Dome C before the end of the decade.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6609" y="845902"/>
            <a:ext cx="43968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58372" y="5375328"/>
            <a:ext cx="13215067" cy="172543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2B9AAF-11E4-815A-9D9F-68A36F365FD4}"/>
              </a:ext>
            </a:extLst>
          </p:cNvPr>
          <p:cNvCxnSpPr>
            <a:cxnSpLocks/>
          </p:cNvCxnSpPr>
          <p:nvPr/>
        </p:nvCxnSpPr>
        <p:spPr>
          <a:xfrm flipV="1">
            <a:off x="3217025" y="889380"/>
            <a:ext cx="8163099" cy="44224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F31000F-796F-19EB-46C0-D62A4B707351}"/>
              </a:ext>
            </a:extLst>
          </p:cNvPr>
          <p:cNvSpPr/>
          <p:nvPr/>
        </p:nvSpPr>
        <p:spPr>
          <a:xfrm>
            <a:off x="4063281" y="4371356"/>
            <a:ext cx="720080" cy="720080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771D03-9DD8-07F3-FE18-4E6C3D890BCB}"/>
              </a:ext>
            </a:extLst>
          </p:cNvPr>
          <p:cNvSpPr/>
          <p:nvPr/>
        </p:nvSpPr>
        <p:spPr>
          <a:xfrm>
            <a:off x="7189321" y="2643164"/>
            <a:ext cx="720080" cy="720080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BD13FB-DA1B-0F86-B416-F530F5828CB0}"/>
              </a:ext>
            </a:extLst>
          </p:cNvPr>
          <p:cNvSpPr/>
          <p:nvPr/>
        </p:nvSpPr>
        <p:spPr>
          <a:xfrm>
            <a:off x="8752340" y="1779068"/>
            <a:ext cx="720080" cy="720080"/>
          </a:xfrm>
          <a:prstGeom prst="ellipse">
            <a:avLst/>
          </a:prstGeom>
          <a:solidFill>
            <a:schemeClr val="accent4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C0312F-477D-293C-B642-0108E7242843}"/>
              </a:ext>
            </a:extLst>
          </p:cNvPr>
          <p:cNvSpPr/>
          <p:nvPr/>
        </p:nvSpPr>
        <p:spPr>
          <a:xfrm>
            <a:off x="4171293" y="4479368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44685B-253B-49B9-CE5F-5100FF0E817A}"/>
              </a:ext>
            </a:extLst>
          </p:cNvPr>
          <p:cNvSpPr/>
          <p:nvPr/>
        </p:nvSpPr>
        <p:spPr>
          <a:xfrm>
            <a:off x="5734313" y="3615272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89D9C1-F361-62B0-AE3C-29FE03151DFE}"/>
              </a:ext>
            </a:extLst>
          </p:cNvPr>
          <p:cNvSpPr/>
          <p:nvPr/>
        </p:nvSpPr>
        <p:spPr>
          <a:xfrm>
            <a:off x="7297333" y="2751176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48B7DF-99FA-E725-57C5-B40B1E5E1BB2}"/>
              </a:ext>
            </a:extLst>
          </p:cNvPr>
          <p:cNvSpPr/>
          <p:nvPr/>
        </p:nvSpPr>
        <p:spPr>
          <a:xfrm>
            <a:off x="8860353" y="1887080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직사각형 1">
            <a:extLst>
              <a:ext uri="{FF2B5EF4-FFF2-40B4-BE49-F238E27FC236}">
                <a16:creationId xmlns:a16="http://schemas.microsoft.com/office/drawing/2014/main" id="{55357100-53F3-1D95-7696-9188AAD5D350}"/>
              </a:ext>
            </a:extLst>
          </p:cNvPr>
          <p:cNvSpPr/>
          <p:nvPr/>
        </p:nvSpPr>
        <p:spPr>
          <a:xfrm>
            <a:off x="4929947" y="4757322"/>
            <a:ext cx="1056394" cy="4320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2018</a:t>
            </a:r>
            <a:endParaRPr lang="ko-KR" altLang="en-US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28D77D-2936-D535-4591-8213678374D4}"/>
              </a:ext>
            </a:extLst>
          </p:cNvPr>
          <p:cNvGrpSpPr/>
          <p:nvPr/>
        </p:nvGrpSpPr>
        <p:grpSpPr>
          <a:xfrm>
            <a:off x="3083011" y="3035972"/>
            <a:ext cx="1728192" cy="1267323"/>
            <a:chOff x="3017859" y="4337228"/>
            <a:chExt cx="1870812" cy="12673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DEAB11-E8D6-E925-FE11-877BF76EB9DD}"/>
                </a:ext>
              </a:extLst>
            </p:cNvPr>
            <p:cNvSpPr txBox="1"/>
            <p:nvPr/>
          </p:nvSpPr>
          <p:spPr>
            <a:xfrm>
              <a:off x="3021856" y="4588888"/>
              <a:ext cx="186681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30cm Aperture with 25deg</a:t>
              </a:r>
              <a:r>
                <a:rPr lang="en-US" altLang="ko-KR" sz="1200" baseline="30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FoV</a:t>
              </a:r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J-band, 4.2Mpix</a:t>
              </a:r>
            </a:p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Palomar, California</a:t>
              </a:r>
            </a:p>
            <a:p>
              <a:pPr algn="r"/>
              <a:endParaRPr lang="en-US" altLang="ko-KR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C73BA9-77BF-E5F0-CAA9-A963C34736CA}"/>
                </a:ext>
              </a:extLst>
            </p:cNvPr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Palomar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Gattini</a:t>
              </a:r>
              <a:r>
                <a:rPr lang="en-US" altLang="ko-KR" sz="12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-IR</a:t>
              </a:r>
              <a:endParaRPr lang="ko-KR" alt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2" name="직사각형 1">
            <a:extLst>
              <a:ext uri="{FF2B5EF4-FFF2-40B4-BE49-F238E27FC236}">
                <a16:creationId xmlns:a16="http://schemas.microsoft.com/office/drawing/2014/main" id="{722F617C-0263-C62A-9FF7-84960A9C4020}"/>
              </a:ext>
            </a:extLst>
          </p:cNvPr>
          <p:cNvSpPr/>
          <p:nvPr/>
        </p:nvSpPr>
        <p:spPr>
          <a:xfrm>
            <a:off x="8027429" y="2985269"/>
            <a:ext cx="1056394" cy="4320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2025</a:t>
            </a:r>
            <a:endParaRPr lang="ko-KR" altLang="en-US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DEA4D3-02C9-5CEE-A92D-400DFE9AAECD}"/>
              </a:ext>
            </a:extLst>
          </p:cNvPr>
          <p:cNvGrpSpPr/>
          <p:nvPr/>
        </p:nvGrpSpPr>
        <p:grpSpPr>
          <a:xfrm>
            <a:off x="5365938" y="2085043"/>
            <a:ext cx="1728192" cy="1082657"/>
            <a:chOff x="3017859" y="4337228"/>
            <a:chExt cx="1870812" cy="108265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ED7582-1265-B271-8BEE-0130E3BD4A73}"/>
                </a:ext>
              </a:extLst>
            </p:cNvPr>
            <p:cNvSpPr txBox="1"/>
            <p:nvPr/>
          </p:nvSpPr>
          <p:spPr>
            <a:xfrm>
              <a:off x="3021856" y="4588888"/>
              <a:ext cx="186681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1m aperture with 1.2 deg</a:t>
              </a:r>
              <a:r>
                <a:rPr lang="en-US" altLang="ko-KR" sz="1200" baseline="30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FOV, 12Mpix, Y/J/H bands</a:t>
              </a:r>
            </a:p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Palomar, California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9B46A-AE2F-FD77-2990-E90E6B791403}"/>
                </a:ext>
              </a:extLst>
            </p:cNvPr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WINTER</a:t>
              </a:r>
              <a:endParaRPr lang="ko-KR" alt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6" name="직사각형 1">
            <a:extLst>
              <a:ext uri="{FF2B5EF4-FFF2-40B4-BE49-F238E27FC236}">
                <a16:creationId xmlns:a16="http://schemas.microsoft.com/office/drawing/2014/main" id="{B829F29A-8984-49F4-78B4-5FC270958ECD}"/>
              </a:ext>
            </a:extLst>
          </p:cNvPr>
          <p:cNvSpPr/>
          <p:nvPr/>
        </p:nvSpPr>
        <p:spPr>
          <a:xfrm>
            <a:off x="6478688" y="3871295"/>
            <a:ext cx="1056394" cy="4320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</a:t>
            </a:r>
            <a:endParaRPr lang="ko-KR" altLang="en-US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2F4617-4796-A640-169A-58DAE8C9F58D}"/>
              </a:ext>
            </a:extLst>
          </p:cNvPr>
          <p:cNvGrpSpPr/>
          <p:nvPr/>
        </p:nvGrpSpPr>
        <p:grpSpPr>
          <a:xfrm>
            <a:off x="6160052" y="4363339"/>
            <a:ext cx="1944216" cy="1082657"/>
            <a:chOff x="3017859" y="4337228"/>
            <a:chExt cx="1870812" cy="10826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848F4B9-6E8F-DC52-629E-0F6CB0F84A8D}"/>
                </a:ext>
              </a:extLst>
            </p:cNvPr>
            <p:cNvSpPr txBox="1"/>
            <p:nvPr/>
          </p:nvSpPr>
          <p:spPr>
            <a:xfrm>
              <a:off x="3021856" y="4588888"/>
              <a:ext cx="186681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50cm aperture with 3.8 deg</a:t>
              </a:r>
              <a:r>
                <a:rPr lang="en-US" altLang="ko-KR" sz="1200" baseline="30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FoV</a:t>
              </a:r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Y/J/H bands, 7.8Mpix</a:t>
              </a:r>
            </a:p>
            <a:p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Siding Spring, Australia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14E1105-19CA-5995-241F-984BC2EA0053}"/>
                </a:ext>
              </a:extLst>
            </p:cNvPr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DREAMS</a:t>
              </a:r>
              <a:endParaRPr lang="ko-KR" alt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0" name="직사각형 1">
            <a:extLst>
              <a:ext uri="{FF2B5EF4-FFF2-40B4-BE49-F238E27FC236}">
                <a16:creationId xmlns:a16="http://schemas.microsoft.com/office/drawing/2014/main" id="{215136A4-9C0B-F8EC-28FF-CB4438282202}"/>
              </a:ext>
            </a:extLst>
          </p:cNvPr>
          <p:cNvSpPr/>
          <p:nvPr/>
        </p:nvSpPr>
        <p:spPr>
          <a:xfrm>
            <a:off x="9576170" y="2099243"/>
            <a:ext cx="1056394" cy="4320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2030</a:t>
            </a:r>
            <a:endParaRPr lang="ko-KR" altLang="en-US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22EE64-DC59-382B-4078-FEF15A7A2073}"/>
              </a:ext>
            </a:extLst>
          </p:cNvPr>
          <p:cNvGrpSpPr/>
          <p:nvPr/>
        </p:nvGrpSpPr>
        <p:grpSpPr>
          <a:xfrm>
            <a:off x="9240271" y="2575979"/>
            <a:ext cx="1728192" cy="1082657"/>
            <a:chOff x="3017859" y="4337228"/>
            <a:chExt cx="1870812" cy="108265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3DAEC4-B67E-DB26-2DA9-B61264199448}"/>
                </a:ext>
              </a:extLst>
            </p:cNvPr>
            <p:cNvSpPr txBox="1"/>
            <p:nvPr/>
          </p:nvSpPr>
          <p:spPr>
            <a:xfrm>
              <a:off x="3021856" y="4588888"/>
              <a:ext cx="186681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1.2m aperture with 50deg</a:t>
              </a:r>
              <a:r>
                <a:rPr lang="en-US" altLang="ko-KR" sz="1200" baseline="30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FOV, K-band, 1.2 </a:t>
              </a:r>
              <a:r>
                <a:rPr lang="en-US" altLang="ko-KR" sz="1200" dirty="0" err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Gpix</a:t>
              </a:r>
              <a:endParaRPr lang="en-US" altLang="ko-KR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Dome C, Antarctica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9D05BE-11E2-E286-8C6C-12F0FBE28581}"/>
                </a:ext>
              </a:extLst>
            </p:cNvPr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Cryoscope</a:t>
              </a:r>
              <a:endParaRPr lang="ko-KR" alt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4" name="Oval 21">
            <a:extLst>
              <a:ext uri="{FF2B5EF4-FFF2-40B4-BE49-F238E27FC236}">
                <a16:creationId xmlns:a16="http://schemas.microsoft.com/office/drawing/2014/main" id="{6001F266-92B1-EFC5-569A-467C845B0B8C}"/>
              </a:ext>
            </a:extLst>
          </p:cNvPr>
          <p:cNvSpPr>
            <a:spLocks noChangeAspect="1"/>
          </p:cNvSpPr>
          <p:nvPr/>
        </p:nvSpPr>
        <p:spPr>
          <a:xfrm>
            <a:off x="5813453" y="3704211"/>
            <a:ext cx="347934" cy="35084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5834F16B-F0FE-15A4-F43D-EFFF2F9653A3}"/>
              </a:ext>
            </a:extLst>
          </p:cNvPr>
          <p:cNvSpPr/>
          <p:nvPr/>
        </p:nvSpPr>
        <p:spPr>
          <a:xfrm>
            <a:off x="7400354" y="2862817"/>
            <a:ext cx="298013" cy="27896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ounded Rectangle 27">
            <a:extLst>
              <a:ext uri="{FF2B5EF4-FFF2-40B4-BE49-F238E27FC236}">
                <a16:creationId xmlns:a16="http://schemas.microsoft.com/office/drawing/2014/main" id="{6E40278B-1FEA-793A-66F8-6C19692B05CC}"/>
              </a:ext>
            </a:extLst>
          </p:cNvPr>
          <p:cNvSpPr/>
          <p:nvPr/>
        </p:nvSpPr>
        <p:spPr>
          <a:xfrm>
            <a:off x="4257531" y="4604048"/>
            <a:ext cx="331579" cy="254696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7" name="Gattini-IR 2.mp4">
            <a:extLst>
              <a:ext uri="{FF2B5EF4-FFF2-40B4-BE49-F238E27FC236}">
                <a16:creationId xmlns:a16="http://schemas.microsoft.com/office/drawing/2014/main" id="{D3B2EDA8-A3A4-5BB6-94CD-E32FB51660AA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3985" y="4176597"/>
            <a:ext cx="1531702" cy="1076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Content Placeholder 6">
            <a:extLst>
              <a:ext uri="{FF2B5EF4-FFF2-40B4-BE49-F238E27FC236}">
                <a16:creationId xmlns:a16="http://schemas.microsoft.com/office/drawing/2014/main" id="{58D6E008-1E86-545A-6530-FF0737AAD35F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r="-4178"/>
          <a:stretch/>
        </p:blipFill>
        <p:spPr bwMode="auto">
          <a:xfrm rot="3154198">
            <a:off x="5071156" y="3441447"/>
            <a:ext cx="1645950" cy="7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BB14CCC-6A80-1427-1EAC-E3B4526A161F}"/>
              </a:ext>
            </a:extLst>
          </p:cNvPr>
          <p:cNvGrpSpPr/>
          <p:nvPr/>
        </p:nvGrpSpPr>
        <p:grpSpPr>
          <a:xfrm>
            <a:off x="7085818" y="3385504"/>
            <a:ext cx="1728192" cy="897991"/>
            <a:chOff x="3017859" y="4337228"/>
            <a:chExt cx="1870812" cy="89799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DD548A-55EB-D74B-F344-3679E454EDD2}"/>
                </a:ext>
              </a:extLst>
            </p:cNvPr>
            <p:cNvSpPr txBox="1"/>
            <p:nvPr/>
          </p:nvSpPr>
          <p:spPr>
            <a:xfrm>
              <a:off x="3021856" y="4588888"/>
              <a:ext cx="1866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Quarter-scale technology Demonstrator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8F5197-30EA-16BB-DFFC-B6A681539D20}"/>
                </a:ext>
              </a:extLst>
            </p:cNvPr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Cryoscope-pathfinder</a:t>
              </a:r>
              <a:endParaRPr lang="ko-KR" alt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07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857</Words>
  <Application>Microsoft Office PowerPoint</Application>
  <PresentationFormat>Widescreen</PresentationFormat>
  <Paragraphs>101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Agency FB</vt:lpstr>
      <vt:lpstr>Arial</vt:lpstr>
      <vt:lpstr>Bahnschrift SemiLight SemiConde</vt:lpstr>
      <vt:lpstr>Bierstadt Display</vt:lpstr>
      <vt:lpstr>Calibri</vt:lpstr>
      <vt:lpstr>Calibri Light</vt:lpstr>
      <vt:lpstr>Segoe UI Light</vt:lpstr>
      <vt:lpstr>Office Theme</vt:lpstr>
      <vt:lpstr>CRYOSCOPE Ultra-Wide Field IR Survey      Tony Travouillon (ANU)  Mansi Kasliwal (Caltech) Roger Smith (Caltech) Tristan Guillot (OCA) Michael Ashley (UNSW)  and the Cryoscope consortium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Travouillon</dc:creator>
  <cp:lastModifiedBy>Tony Travouillon</cp:lastModifiedBy>
  <cp:revision>7</cp:revision>
  <dcterms:created xsi:type="dcterms:W3CDTF">2023-09-15T00:21:22Z</dcterms:created>
  <dcterms:modified xsi:type="dcterms:W3CDTF">2023-09-19T04:42:58Z</dcterms:modified>
</cp:coreProperties>
</file>