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83" r:id="rId3"/>
    <p:sldId id="285" r:id="rId4"/>
    <p:sldId id="290" r:id="rId5"/>
    <p:sldId id="295" r:id="rId6"/>
    <p:sldId id="291" r:id="rId7"/>
    <p:sldId id="257" r:id="rId8"/>
    <p:sldId id="288" r:id="rId9"/>
    <p:sldId id="289" r:id="rId10"/>
    <p:sldId id="286" r:id="rId11"/>
    <p:sldId id="259" r:id="rId12"/>
    <p:sldId id="265" r:id="rId13"/>
    <p:sldId id="271" r:id="rId14"/>
    <p:sldId id="287" r:id="rId15"/>
    <p:sldId id="266" r:id="rId16"/>
    <p:sldId id="272" r:id="rId17"/>
    <p:sldId id="275" r:id="rId18"/>
    <p:sldId id="296" r:id="rId19"/>
    <p:sldId id="274" r:id="rId20"/>
    <p:sldId id="278" r:id="rId21"/>
    <p:sldId id="280" r:id="rId22"/>
    <p:sldId id="302" r:id="rId23"/>
    <p:sldId id="300" r:id="rId24"/>
    <p:sldId id="293" r:id="rId25"/>
    <p:sldId id="297" r:id="rId26"/>
    <p:sldId id="260" r:id="rId27"/>
    <p:sldId id="273" r:id="rId28"/>
    <p:sldId id="267" r:id="rId29"/>
    <p:sldId id="284" r:id="rId30"/>
    <p:sldId id="299" r:id="rId31"/>
    <p:sldId id="301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jerrKQpk94QJYBgufIU/gvoCE4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42"/>
    <p:restoredTop sz="81906"/>
  </p:normalViewPr>
  <p:slideViewPr>
    <p:cSldViewPr snapToGrid="0">
      <p:cViewPr varScale="1">
        <p:scale>
          <a:sx n="115" d="100"/>
          <a:sy n="115" d="100"/>
        </p:scale>
        <p:origin x="528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dirty="0"/>
              <a:t>Probe quantum gravity and fundamental physics ~10</a:t>
            </a:r>
            <a:r>
              <a:rPr lang="en" baseline="30000" dirty="0"/>
              <a:t>-36</a:t>
            </a:r>
            <a:r>
              <a:rPr lang="en" dirty="0"/>
              <a:t> s after the universe began </a:t>
            </a:r>
          </a:p>
          <a:p>
            <a:r>
              <a:rPr lang="en-US" dirty="0"/>
              <a:t>S</a:t>
            </a:r>
            <a:r>
              <a:rPr lang="en" dirty="0"/>
              <a:t>ingle field, slow roll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759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" name="Google Shape;38;p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160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974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3d713d00e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dry desert, uniquely transparent and stable atmosphere, only other place where this would be possible would be space.,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what SPO is doing and take it to the next level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 is the only approach that has worked to make these measurements of inflation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g23d713d00e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5195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23d84b29332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Transient alerts ~hourly (and possible on shorter timescales)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Catalogs ~annually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Single frequency maps (and all of the derived/associated data products) periodically, with each major publication release.</a:t>
            </a:r>
          </a:p>
          <a:p>
            <a:br>
              <a:rPr lang="en-US" dirty="0"/>
            </a:br>
            <a:endParaRPr dirty="0"/>
          </a:p>
        </p:txBody>
      </p:sp>
      <p:sp>
        <p:nvSpPr>
          <p:cNvPr id="33" name="Google Shape;33;g23d84b29332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2257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Transient alerts ~hourly (and possible on shorter timescales)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Catalogs ~annually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Single frequency maps (and all of the derived/associated data products) periodically, with each major publication release.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443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g1012ebddb1d_0_5"/>
          <p:cNvSpPr txBox="1">
            <a:spLocks noGrp="1"/>
          </p:cNvSpPr>
          <p:nvPr>
            <p:ph type="ctrTitle"/>
          </p:nvPr>
        </p:nvSpPr>
        <p:spPr>
          <a:xfrm>
            <a:off x="315000" y="1884425"/>
            <a:ext cx="8514000" cy="78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74A"/>
              </a:buClr>
              <a:buSzPts val="2400"/>
              <a:buNone/>
              <a:defRPr sz="2400" b="1">
                <a:solidFill>
                  <a:srgbClr val="00274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g1012ebddb1d_0_5"/>
          <p:cNvSpPr txBox="1">
            <a:spLocks noGrp="1"/>
          </p:cNvSpPr>
          <p:nvPr>
            <p:ph type="subTitle" idx="1"/>
          </p:nvPr>
        </p:nvSpPr>
        <p:spPr>
          <a:xfrm>
            <a:off x="315000" y="2821450"/>
            <a:ext cx="8514000" cy="42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74A"/>
              </a:buClr>
              <a:buSzPts val="1600"/>
              <a:buNone/>
              <a:defRPr sz="1600" b="1">
                <a:solidFill>
                  <a:srgbClr val="00274A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" name="Google Shape;13;g1012ebddb1d_0_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114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g1012ebddb1d_0_5"/>
          <p:cNvSpPr txBox="1"/>
          <p:nvPr/>
        </p:nvSpPr>
        <p:spPr>
          <a:xfrm>
            <a:off x="315000" y="3172400"/>
            <a:ext cx="85140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</a:pPr>
            <a:r>
              <a:rPr lang="en-US" b="1" dirty="0">
                <a:solidFill>
                  <a:srgbClr val="999999"/>
                </a:solidFill>
              </a:rPr>
              <a:t>SCAR AAA Meeting</a:t>
            </a:r>
            <a:endParaRPr b="1" dirty="0">
              <a:solidFill>
                <a:srgbClr val="999999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</a:pPr>
            <a:r>
              <a:rPr lang="en" b="1" dirty="0">
                <a:solidFill>
                  <a:srgbClr val="999999"/>
                </a:solidFill>
              </a:rPr>
              <a:t>Sept 21, 2023</a:t>
            </a:r>
            <a:endParaRPr dirty="0">
              <a:solidFill>
                <a:srgbClr val="999999"/>
              </a:solidFill>
            </a:endParaRPr>
          </a:p>
        </p:txBody>
      </p:sp>
      <p:pic>
        <p:nvPicPr>
          <p:cNvPr id="15" name="Google Shape;15;g1012ebddb1d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6525" y="4267275"/>
            <a:ext cx="850950" cy="37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ed List Slide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1012ebddb1d_0_11"/>
          <p:cNvSpPr txBox="1">
            <a:spLocks noGrp="1"/>
          </p:cNvSpPr>
          <p:nvPr>
            <p:ph type="body" idx="1"/>
          </p:nvPr>
        </p:nvSpPr>
        <p:spPr>
          <a:xfrm>
            <a:off x="243200" y="947125"/>
            <a:ext cx="8589300" cy="378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>
                <a:solidFill>
                  <a:srgbClr val="000000"/>
                </a:solidFill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3pPr>
            <a:lvl4pPr marL="1828800" lvl="3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1000">
                <a:solidFill>
                  <a:srgbClr val="000000"/>
                </a:solidFill>
              </a:defRPr>
            </a:lvl4pPr>
            <a:lvl5pPr marL="2286000" lvl="4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1000">
                <a:solidFill>
                  <a:srgbClr val="000000"/>
                </a:solidFill>
              </a:defRPr>
            </a:lvl5pPr>
            <a:lvl6pPr marL="2743200" lvl="5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1000">
                <a:solidFill>
                  <a:srgbClr val="000000"/>
                </a:solidFill>
              </a:defRPr>
            </a:lvl6pPr>
            <a:lvl7pPr marL="3200400" lvl="6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1000">
                <a:solidFill>
                  <a:srgbClr val="000000"/>
                </a:solidFill>
              </a:defRPr>
            </a:lvl7pPr>
            <a:lvl8pPr marL="3657600" lvl="7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1000">
                <a:solidFill>
                  <a:srgbClr val="000000"/>
                </a:solidFill>
              </a:defRPr>
            </a:lvl8pPr>
            <a:lvl9pPr marL="4114800" lvl="8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1000">
                <a:solidFill>
                  <a:srgbClr val="000000"/>
                </a:solidFill>
              </a:defRPr>
            </a:lvl9pPr>
          </a:lstStyle>
          <a:p>
            <a:endParaRPr dirty="0"/>
          </a:p>
        </p:txBody>
      </p:sp>
      <p:sp>
        <p:nvSpPr>
          <p:cNvPr id="18" name="Google Shape;18;g1012ebddb1d_0_11"/>
          <p:cNvSpPr txBox="1">
            <a:spLocks noGrp="1"/>
          </p:cNvSpPr>
          <p:nvPr>
            <p:ph type="sldNum" idx="12"/>
          </p:nvPr>
        </p:nvSpPr>
        <p:spPr>
          <a:xfrm>
            <a:off x="8145229" y="4836473"/>
            <a:ext cx="903300" cy="2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800" b="1">
                <a:solidFill>
                  <a:srgbClr val="00274A"/>
                </a:solidFill>
              </a:defRPr>
            </a:lvl1pPr>
            <a:lvl2pPr lvl="1">
              <a:buNone/>
              <a:defRPr sz="800" b="1">
                <a:solidFill>
                  <a:srgbClr val="00274A"/>
                </a:solidFill>
              </a:defRPr>
            </a:lvl2pPr>
            <a:lvl3pPr lvl="2">
              <a:buNone/>
              <a:defRPr sz="800" b="1">
                <a:solidFill>
                  <a:srgbClr val="00274A"/>
                </a:solidFill>
              </a:defRPr>
            </a:lvl3pPr>
            <a:lvl4pPr lvl="3">
              <a:buNone/>
              <a:defRPr sz="800" b="1">
                <a:solidFill>
                  <a:srgbClr val="00274A"/>
                </a:solidFill>
              </a:defRPr>
            </a:lvl4pPr>
            <a:lvl5pPr lvl="4">
              <a:buNone/>
              <a:defRPr sz="800" b="1">
                <a:solidFill>
                  <a:srgbClr val="00274A"/>
                </a:solidFill>
              </a:defRPr>
            </a:lvl5pPr>
            <a:lvl6pPr lvl="5">
              <a:buNone/>
              <a:defRPr sz="800" b="1">
                <a:solidFill>
                  <a:srgbClr val="00274A"/>
                </a:solidFill>
              </a:defRPr>
            </a:lvl6pPr>
            <a:lvl7pPr lvl="6">
              <a:buNone/>
              <a:defRPr sz="800" b="1">
                <a:solidFill>
                  <a:srgbClr val="00274A"/>
                </a:solidFill>
              </a:defRPr>
            </a:lvl7pPr>
            <a:lvl8pPr lvl="7">
              <a:buNone/>
              <a:defRPr sz="800" b="1">
                <a:solidFill>
                  <a:srgbClr val="00274A"/>
                </a:solidFill>
              </a:defRPr>
            </a:lvl8pPr>
            <a:lvl9pPr lvl="8">
              <a:buNone/>
              <a:defRPr sz="800" b="1">
                <a:solidFill>
                  <a:srgbClr val="00274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19" name="Google Shape;19;g1012ebddb1d_0_11"/>
          <p:cNvSpPr txBox="1">
            <a:spLocks noGrp="1"/>
          </p:cNvSpPr>
          <p:nvPr>
            <p:ph type="title"/>
          </p:nvPr>
        </p:nvSpPr>
        <p:spPr>
          <a:xfrm>
            <a:off x="243200" y="140850"/>
            <a:ext cx="8758800" cy="70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274A"/>
              </a:buClr>
              <a:buSzPts val="2200"/>
              <a:buNone/>
              <a:defRPr sz="2200" b="1">
                <a:solidFill>
                  <a:srgbClr val="00274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800"/>
              <a:buNone/>
              <a:defRPr>
                <a:solidFill>
                  <a:srgbClr val="1C4587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800"/>
              <a:buNone/>
              <a:defRPr>
                <a:solidFill>
                  <a:srgbClr val="1C4587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800"/>
              <a:buNone/>
              <a:defRPr>
                <a:solidFill>
                  <a:srgbClr val="1C4587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800"/>
              <a:buNone/>
              <a:defRPr>
                <a:solidFill>
                  <a:srgbClr val="1C4587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800"/>
              <a:buNone/>
              <a:defRPr>
                <a:solidFill>
                  <a:srgbClr val="1C4587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800"/>
              <a:buNone/>
              <a:defRPr>
                <a:solidFill>
                  <a:srgbClr val="1C4587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800"/>
              <a:buNone/>
              <a:defRPr>
                <a:solidFill>
                  <a:srgbClr val="1C4587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800"/>
              <a:buNone/>
              <a:defRPr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pic>
        <p:nvPicPr>
          <p:cNvPr id="20" name="Google Shape;20;g1012ebddb1d_0_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849" y="4794476"/>
            <a:ext cx="619371" cy="26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 Slide">
  <p:cSld name="TITLE_AND_BODY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1012ebddb1d_0_17"/>
          <p:cNvSpPr txBox="1">
            <a:spLocks noGrp="1"/>
          </p:cNvSpPr>
          <p:nvPr>
            <p:ph type="sldNum" idx="12"/>
          </p:nvPr>
        </p:nvSpPr>
        <p:spPr>
          <a:xfrm>
            <a:off x="8145229" y="4836473"/>
            <a:ext cx="903300" cy="2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800" b="1">
                <a:solidFill>
                  <a:srgbClr val="00274A"/>
                </a:solidFill>
              </a:defRPr>
            </a:lvl1pPr>
            <a:lvl2pPr lvl="1" rtl="0">
              <a:buNone/>
              <a:defRPr sz="800" b="1">
                <a:solidFill>
                  <a:srgbClr val="00274A"/>
                </a:solidFill>
              </a:defRPr>
            </a:lvl2pPr>
            <a:lvl3pPr lvl="2" rtl="0">
              <a:buNone/>
              <a:defRPr sz="800" b="1">
                <a:solidFill>
                  <a:srgbClr val="00274A"/>
                </a:solidFill>
              </a:defRPr>
            </a:lvl3pPr>
            <a:lvl4pPr lvl="3" rtl="0">
              <a:buNone/>
              <a:defRPr sz="800" b="1">
                <a:solidFill>
                  <a:srgbClr val="00274A"/>
                </a:solidFill>
              </a:defRPr>
            </a:lvl4pPr>
            <a:lvl5pPr lvl="4" rtl="0">
              <a:buNone/>
              <a:defRPr sz="800" b="1">
                <a:solidFill>
                  <a:srgbClr val="00274A"/>
                </a:solidFill>
              </a:defRPr>
            </a:lvl5pPr>
            <a:lvl6pPr lvl="5" rtl="0">
              <a:buNone/>
              <a:defRPr sz="800" b="1">
                <a:solidFill>
                  <a:srgbClr val="00274A"/>
                </a:solidFill>
              </a:defRPr>
            </a:lvl6pPr>
            <a:lvl7pPr lvl="6" rtl="0">
              <a:buNone/>
              <a:defRPr sz="800" b="1">
                <a:solidFill>
                  <a:srgbClr val="00274A"/>
                </a:solidFill>
              </a:defRPr>
            </a:lvl7pPr>
            <a:lvl8pPr lvl="7" rtl="0">
              <a:buNone/>
              <a:defRPr sz="800" b="1">
                <a:solidFill>
                  <a:srgbClr val="00274A"/>
                </a:solidFill>
              </a:defRPr>
            </a:lvl8pPr>
            <a:lvl9pPr lvl="8" rtl="0">
              <a:buNone/>
              <a:defRPr sz="800" b="1">
                <a:solidFill>
                  <a:srgbClr val="00274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dirty="0"/>
          </a:p>
        </p:txBody>
      </p:sp>
      <p:sp>
        <p:nvSpPr>
          <p:cNvPr id="23" name="Google Shape;23;g1012ebddb1d_0_17"/>
          <p:cNvSpPr txBox="1">
            <a:spLocks noGrp="1"/>
          </p:cNvSpPr>
          <p:nvPr>
            <p:ph type="title"/>
          </p:nvPr>
        </p:nvSpPr>
        <p:spPr>
          <a:xfrm>
            <a:off x="243200" y="140850"/>
            <a:ext cx="8758800" cy="70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74A"/>
              </a:buClr>
              <a:buSzPts val="2200"/>
              <a:buNone/>
              <a:defRPr sz="2200" b="1">
                <a:solidFill>
                  <a:srgbClr val="00274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800"/>
              <a:buNone/>
              <a:defRPr>
                <a:solidFill>
                  <a:srgbClr val="1C458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800"/>
              <a:buNone/>
              <a:defRPr>
                <a:solidFill>
                  <a:srgbClr val="1C458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800"/>
              <a:buNone/>
              <a:defRPr>
                <a:solidFill>
                  <a:srgbClr val="1C458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800"/>
              <a:buNone/>
              <a:defRPr>
                <a:solidFill>
                  <a:srgbClr val="1C458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800"/>
              <a:buNone/>
              <a:defRPr>
                <a:solidFill>
                  <a:srgbClr val="1C458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800"/>
              <a:buNone/>
              <a:defRPr>
                <a:solidFill>
                  <a:srgbClr val="1C458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800"/>
              <a:buNone/>
              <a:defRPr>
                <a:solidFill>
                  <a:srgbClr val="1C458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800"/>
              <a:buNone/>
              <a:defRPr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g1012ebddb1d_0_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849" y="4794476"/>
            <a:ext cx="619371" cy="26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Slide">
  <p:cSld name="TITLE_AND_BODY_1_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1012ebddb1d_0_22"/>
          <p:cNvSpPr/>
          <p:nvPr/>
        </p:nvSpPr>
        <p:spPr>
          <a:xfrm>
            <a:off x="5225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g1012ebddb1d_0_22"/>
          <p:cNvSpPr txBox="1">
            <a:spLocks noGrp="1"/>
          </p:cNvSpPr>
          <p:nvPr>
            <p:ph type="sldNum" idx="12"/>
          </p:nvPr>
        </p:nvSpPr>
        <p:spPr>
          <a:xfrm>
            <a:off x="8145229" y="4836473"/>
            <a:ext cx="903300" cy="2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800" b="1">
                <a:solidFill>
                  <a:srgbClr val="00274A"/>
                </a:solidFill>
              </a:defRPr>
            </a:lvl1pPr>
            <a:lvl2pPr lvl="1" rtl="0">
              <a:buNone/>
              <a:defRPr sz="800" b="1">
                <a:solidFill>
                  <a:srgbClr val="00274A"/>
                </a:solidFill>
              </a:defRPr>
            </a:lvl2pPr>
            <a:lvl3pPr lvl="2" rtl="0">
              <a:buNone/>
              <a:defRPr sz="800" b="1">
                <a:solidFill>
                  <a:srgbClr val="00274A"/>
                </a:solidFill>
              </a:defRPr>
            </a:lvl3pPr>
            <a:lvl4pPr lvl="3" rtl="0">
              <a:buNone/>
              <a:defRPr sz="800" b="1">
                <a:solidFill>
                  <a:srgbClr val="00274A"/>
                </a:solidFill>
              </a:defRPr>
            </a:lvl4pPr>
            <a:lvl5pPr lvl="4" rtl="0">
              <a:buNone/>
              <a:defRPr sz="800" b="1">
                <a:solidFill>
                  <a:srgbClr val="00274A"/>
                </a:solidFill>
              </a:defRPr>
            </a:lvl5pPr>
            <a:lvl6pPr lvl="5" rtl="0">
              <a:buNone/>
              <a:defRPr sz="800" b="1">
                <a:solidFill>
                  <a:srgbClr val="00274A"/>
                </a:solidFill>
              </a:defRPr>
            </a:lvl6pPr>
            <a:lvl7pPr lvl="6" rtl="0">
              <a:buNone/>
              <a:defRPr sz="800" b="1">
                <a:solidFill>
                  <a:srgbClr val="00274A"/>
                </a:solidFill>
              </a:defRPr>
            </a:lvl7pPr>
            <a:lvl8pPr lvl="7" rtl="0">
              <a:buNone/>
              <a:defRPr sz="800" b="1">
                <a:solidFill>
                  <a:srgbClr val="00274A"/>
                </a:solidFill>
              </a:defRPr>
            </a:lvl8pPr>
            <a:lvl9pPr lvl="8" rtl="0">
              <a:buNone/>
              <a:defRPr sz="800" b="1">
                <a:solidFill>
                  <a:srgbClr val="00274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Page">
  <p:cSld name="Empty Pag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1012ebddb1d_0_25"/>
          <p:cNvSpPr txBox="1">
            <a:spLocks noGrp="1"/>
          </p:cNvSpPr>
          <p:nvPr>
            <p:ph type="sldNum" idx="12"/>
          </p:nvPr>
        </p:nvSpPr>
        <p:spPr>
          <a:xfrm>
            <a:off x="8145229" y="4836473"/>
            <a:ext cx="903300" cy="2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800" b="1">
                <a:solidFill>
                  <a:srgbClr val="00274A"/>
                </a:solidFill>
              </a:defRPr>
            </a:lvl1pPr>
            <a:lvl2pPr lvl="1" rtl="0">
              <a:buNone/>
              <a:defRPr sz="800" b="1">
                <a:solidFill>
                  <a:srgbClr val="00274A"/>
                </a:solidFill>
              </a:defRPr>
            </a:lvl2pPr>
            <a:lvl3pPr lvl="2" rtl="0">
              <a:buNone/>
              <a:defRPr sz="800" b="1">
                <a:solidFill>
                  <a:srgbClr val="00274A"/>
                </a:solidFill>
              </a:defRPr>
            </a:lvl3pPr>
            <a:lvl4pPr lvl="3" rtl="0">
              <a:buNone/>
              <a:defRPr sz="800" b="1">
                <a:solidFill>
                  <a:srgbClr val="00274A"/>
                </a:solidFill>
              </a:defRPr>
            </a:lvl4pPr>
            <a:lvl5pPr lvl="4" rtl="0">
              <a:buNone/>
              <a:defRPr sz="800" b="1">
                <a:solidFill>
                  <a:srgbClr val="00274A"/>
                </a:solidFill>
              </a:defRPr>
            </a:lvl5pPr>
            <a:lvl6pPr lvl="5" rtl="0">
              <a:buNone/>
              <a:defRPr sz="800" b="1">
                <a:solidFill>
                  <a:srgbClr val="00274A"/>
                </a:solidFill>
              </a:defRPr>
            </a:lvl6pPr>
            <a:lvl7pPr lvl="6" rtl="0">
              <a:buNone/>
              <a:defRPr sz="800" b="1">
                <a:solidFill>
                  <a:srgbClr val="00274A"/>
                </a:solidFill>
              </a:defRPr>
            </a:lvl7pPr>
            <a:lvl8pPr lvl="7" rtl="0">
              <a:buNone/>
              <a:defRPr sz="800" b="1">
                <a:solidFill>
                  <a:srgbClr val="00274A"/>
                </a:solidFill>
              </a:defRPr>
            </a:lvl8pPr>
            <a:lvl9pPr lvl="8" rtl="0">
              <a:buNone/>
              <a:defRPr sz="800" b="1">
                <a:solidFill>
                  <a:srgbClr val="00274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g1012ebddb1d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-100"/>
            <a:ext cx="9144000" cy="9162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g1012ebddb1d_0_0"/>
          <p:cNvSpPr txBox="1">
            <a:spLocks noGrp="1"/>
          </p:cNvSpPr>
          <p:nvPr>
            <p:ph type="body" idx="1"/>
          </p:nvPr>
        </p:nvSpPr>
        <p:spPr>
          <a:xfrm>
            <a:off x="311700" y="842300"/>
            <a:ext cx="8520600" cy="3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" name="Google Shape;9;g1012ebddb1d_0_0"/>
          <p:cNvSpPr txBox="1">
            <a:spLocks noGrp="1"/>
          </p:cNvSpPr>
          <p:nvPr>
            <p:ph type="title"/>
          </p:nvPr>
        </p:nvSpPr>
        <p:spPr>
          <a:xfrm>
            <a:off x="311700" y="45075"/>
            <a:ext cx="8520600" cy="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274A"/>
              </a:buClr>
              <a:buSzPts val="2200"/>
              <a:buNone/>
              <a:defRPr sz="2200" b="1">
                <a:solidFill>
                  <a:srgbClr val="00274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7.10012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7.12931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2306.13552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10.02743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Exploring the Microwave Sky with CMB-S4</a:t>
            </a:r>
            <a:endParaRPr sz="3200" dirty="0"/>
          </a:p>
        </p:txBody>
      </p:sp>
      <p:sp>
        <p:nvSpPr>
          <p:cNvPr id="35" name="Google Shape;35;p134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Amy N. Bender, on behalf of the CMB-S4 Collaboration</a:t>
            </a:r>
            <a:endParaRPr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730669-4991-4A48-BDFD-C21CBFF74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944" y="1011042"/>
            <a:ext cx="3947799" cy="3158187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Transformational measurement to detect or rule out many models of </a:t>
            </a:r>
            <a:r>
              <a:rPr lang="en-US" b="1" i="1" dirty="0"/>
              <a:t>inflation</a:t>
            </a:r>
          </a:p>
          <a:p>
            <a:r>
              <a:rPr lang="en-US" dirty="0"/>
              <a:t>Discover or rule out new ‘</a:t>
            </a:r>
            <a:r>
              <a:rPr lang="en-US" b="1" i="1" dirty="0"/>
              <a:t>light relic particles</a:t>
            </a:r>
            <a:r>
              <a:rPr lang="en-US" dirty="0"/>
              <a:t>’ predicted by beyond standard model theories of physics</a:t>
            </a:r>
          </a:p>
          <a:p>
            <a:r>
              <a:rPr lang="en-US" dirty="0"/>
              <a:t>Map all the matter in the universe (dark and luminous) to learn about </a:t>
            </a:r>
            <a:r>
              <a:rPr lang="en-US" b="1" i="1" dirty="0"/>
              <a:t>structure formation</a:t>
            </a:r>
            <a:r>
              <a:rPr lang="en-US" dirty="0"/>
              <a:t> &amp; its underlying physics</a:t>
            </a:r>
          </a:p>
          <a:p>
            <a:r>
              <a:rPr lang="en-US" dirty="0"/>
              <a:t>Discovery space of </a:t>
            </a:r>
            <a:r>
              <a:rPr lang="en-US" b="1" i="1" dirty="0"/>
              <a:t>millimeter astrophysical transients</a:t>
            </a:r>
            <a:endParaRPr lang="en-US" sz="1800" b="1" i="1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839C6C-0FD0-A44B-A3FF-4969AB16F2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 smtClean="0"/>
              <a:t>10</a:t>
            </a:fld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31C990-E0AC-CC44-8C30-12DDC46A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Four Design Driving Science Goals of CMB-S4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08B85-B0C8-BA42-AC15-82AEB12A0049}"/>
              </a:ext>
            </a:extLst>
          </p:cNvPr>
          <p:cNvSpPr txBox="1"/>
          <p:nvPr/>
        </p:nvSpPr>
        <p:spPr>
          <a:xfrm>
            <a:off x="1722658" y="4322957"/>
            <a:ext cx="64225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These themes drive the experiment design, but as a result CMB-S4 will test a broad set of fundamental physics and generate a </a:t>
            </a:r>
            <a:r>
              <a:rPr lang="en-US" b="1" dirty="0"/>
              <a:t>legacy millimeter-wave data set</a:t>
            </a:r>
            <a:r>
              <a:rPr lang="en-US" dirty="0"/>
              <a:t> for astronomy, astrophysics, and cosmology. 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7F5E670C-4F0E-164F-B7E4-FC923E13370F}"/>
              </a:ext>
            </a:extLst>
          </p:cNvPr>
          <p:cNvSpPr txBox="1">
            <a:spLocks/>
          </p:cNvSpPr>
          <p:nvPr/>
        </p:nvSpPr>
        <p:spPr>
          <a:xfrm>
            <a:off x="5174430" y="1003660"/>
            <a:ext cx="3708313" cy="31581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○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■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○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■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/>
              <a:t>Small telescopes to optimally capture degree angular scales</a:t>
            </a:r>
          </a:p>
          <a:p>
            <a:r>
              <a:rPr lang="en-US" sz="1800" dirty="0"/>
              <a:t>Large telescopes to capture arcminute angular scales</a:t>
            </a:r>
          </a:p>
          <a:p>
            <a:r>
              <a:rPr lang="en-US" sz="1800" dirty="0"/>
              <a:t>Multi-frequency sensitivity  for signal/foreground disentangling (20 GHz – 300 GHz) </a:t>
            </a:r>
          </a:p>
          <a:p>
            <a:r>
              <a:rPr lang="en-US" sz="1800" dirty="0"/>
              <a:t>~500,000 detectors to provide instantaneous sensitivity </a:t>
            </a:r>
          </a:p>
          <a:p>
            <a:endParaRPr lang="en-US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4B168D2-ACAB-FF43-82D4-A3B20769DE26}"/>
              </a:ext>
            </a:extLst>
          </p:cNvPr>
          <p:cNvSpPr/>
          <p:nvPr/>
        </p:nvSpPr>
        <p:spPr>
          <a:xfrm>
            <a:off x="4448672" y="2099283"/>
            <a:ext cx="587828" cy="740228"/>
          </a:xfrm>
          <a:prstGeom prst="rightArrow">
            <a:avLst/>
          </a:prstGeom>
          <a:solidFill>
            <a:schemeClr val="accent5"/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57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body" idx="1"/>
          </p:nvPr>
        </p:nvSpPr>
        <p:spPr>
          <a:xfrm>
            <a:off x="311700" y="661802"/>
            <a:ext cx="8445365" cy="252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CMB-S4 science goals motivate large &amp; small telescopes sited at the South Pole and large telescopes in the Chilean Atacama desert </a:t>
            </a:r>
            <a:endParaRPr dirty="0"/>
          </a:p>
          <a:p>
            <a:pPr marL="914400" lvl="1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○"/>
            </a:pPr>
            <a:r>
              <a:rPr lang="en" sz="1600" b="1" i="1" dirty="0"/>
              <a:t>The South Pole site is crucial</a:t>
            </a:r>
            <a:r>
              <a:rPr lang="en" sz="1600" dirty="0"/>
              <a:t> to the ultradeep survey that will detect gravitational waves from inflation or rule out the most favorable theories for the dawn of the universe</a:t>
            </a:r>
            <a:endParaRPr sz="1600" dirty="0"/>
          </a:p>
          <a:p>
            <a:pPr lvl="2" indent="-317500">
              <a:spcBef>
                <a:spcPts val="600"/>
              </a:spcBef>
              <a:buSzPts val="1400"/>
              <a:buChar char="○"/>
            </a:pPr>
            <a:r>
              <a:rPr lang="en" sz="1400" dirty="0"/>
              <a:t>Builds on the success of and informed by ongoing BICEP &amp; SPT programs (</a:t>
            </a:r>
            <a:r>
              <a:rPr lang="en-US" sz="1400" dirty="0"/>
              <a:t>n</a:t>
            </a:r>
            <a:r>
              <a:rPr lang="en" sz="1400" dirty="0" err="1"/>
              <a:t>ext</a:t>
            </a:r>
            <a:r>
              <a:rPr lang="en" sz="1400" dirty="0"/>
              <a:t> talks by Marion </a:t>
            </a:r>
            <a:r>
              <a:rPr lang="en" sz="1400" dirty="0" err="1"/>
              <a:t>Dierickx</a:t>
            </a:r>
            <a:r>
              <a:rPr lang="en" sz="1400" dirty="0"/>
              <a:t> and Sasha </a:t>
            </a:r>
            <a:r>
              <a:rPr lang="en" sz="1400" dirty="0" err="1"/>
              <a:t>Rahlin</a:t>
            </a:r>
            <a:r>
              <a:rPr lang="en" sz="1400" dirty="0"/>
              <a:t>)</a:t>
            </a:r>
          </a:p>
          <a:p>
            <a:pPr lvl="2" indent="-317500">
              <a:spcBef>
                <a:spcPts val="600"/>
              </a:spcBef>
              <a:buSzPts val="1400"/>
              <a:buChar char="○"/>
            </a:pPr>
            <a:r>
              <a:rPr lang="en" sz="1400" dirty="0"/>
              <a:t>Added benefit of Dark Sector radio-quiet protected area</a:t>
            </a:r>
          </a:p>
          <a:p>
            <a:pPr>
              <a:spcBef>
                <a:spcPts val="600"/>
              </a:spcBef>
            </a:pPr>
            <a:r>
              <a:rPr lang="en-US" dirty="0"/>
              <a:t>Joint project between DOE and NSF</a:t>
            </a:r>
          </a:p>
          <a:p>
            <a:pPr>
              <a:spcBef>
                <a:spcPts val="600"/>
              </a:spcBef>
            </a:pPr>
            <a:endParaRPr sz="1800" dirty="0"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300" dirty="0"/>
          </a:p>
        </p:txBody>
      </p: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74A"/>
              </a:buClr>
              <a:buSzPts val="2200"/>
              <a:buNone/>
            </a:pPr>
            <a:r>
              <a:rPr lang="en" dirty="0"/>
              <a:t>CMB-S4 Experimental Strategy</a:t>
            </a:r>
            <a:endParaRPr dirty="0"/>
          </a:p>
        </p:txBody>
      </p:sp>
      <p:pic>
        <p:nvPicPr>
          <p:cNvPr id="60" name="Google Shape;6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6858" y="3181975"/>
            <a:ext cx="3487142" cy="19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8"/>
          <p:cNvPicPr preferRelativeResize="0"/>
          <p:nvPr/>
        </p:nvPicPr>
        <p:blipFill rotWithShape="1">
          <a:blip r:embed="rId4">
            <a:alphaModFix/>
          </a:blip>
          <a:srcRect t="52132"/>
          <a:stretch/>
        </p:blipFill>
        <p:spPr>
          <a:xfrm>
            <a:off x="23541" y="3181973"/>
            <a:ext cx="6061321" cy="196152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 txBox="1"/>
          <p:nvPr/>
        </p:nvSpPr>
        <p:spPr>
          <a:xfrm>
            <a:off x="-11443" y="3181972"/>
            <a:ext cx="183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South Pole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8"/>
          <p:cNvSpPr txBox="1"/>
          <p:nvPr/>
        </p:nvSpPr>
        <p:spPr>
          <a:xfrm>
            <a:off x="6119846" y="3217875"/>
            <a:ext cx="183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Chile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" name="Google Shape;64;p8"/>
          <p:cNvCxnSpPr/>
          <p:nvPr/>
        </p:nvCxnSpPr>
        <p:spPr>
          <a:xfrm flipH="1">
            <a:off x="648753" y="3966337"/>
            <a:ext cx="329400" cy="299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5" name="Google Shape;65;p8"/>
          <p:cNvCxnSpPr/>
          <p:nvPr/>
        </p:nvCxnSpPr>
        <p:spPr>
          <a:xfrm>
            <a:off x="4932124" y="3870792"/>
            <a:ext cx="387300" cy="285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6" name="Google Shape;66;p8"/>
          <p:cNvSpPr txBox="1"/>
          <p:nvPr/>
        </p:nvSpPr>
        <p:spPr>
          <a:xfrm>
            <a:off x="915329" y="3765783"/>
            <a:ext cx="161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 telescope</a:t>
            </a:r>
            <a:endParaRPr/>
          </a:p>
        </p:txBody>
      </p:sp>
      <p:sp>
        <p:nvSpPr>
          <p:cNvPr id="67" name="Google Shape;67;p8"/>
          <p:cNvSpPr txBox="1"/>
          <p:nvPr/>
        </p:nvSpPr>
        <p:spPr>
          <a:xfrm>
            <a:off x="4037291" y="3529596"/>
            <a:ext cx="183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3x small telescopes + </a:t>
            </a:r>
            <a:r>
              <a:rPr lang="en"/>
              <a:t>MAPO</a:t>
            </a:r>
            <a:endParaRPr/>
          </a:p>
        </p:txBody>
      </p:sp>
      <p:cxnSp>
        <p:nvCxnSpPr>
          <p:cNvPr id="68" name="Google Shape;68;p8"/>
          <p:cNvCxnSpPr/>
          <p:nvPr/>
        </p:nvCxnSpPr>
        <p:spPr>
          <a:xfrm>
            <a:off x="8518565" y="3683484"/>
            <a:ext cx="238500" cy="559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9" name="Google Shape;69;p8"/>
          <p:cNvCxnSpPr/>
          <p:nvPr/>
        </p:nvCxnSpPr>
        <p:spPr>
          <a:xfrm flipH="1">
            <a:off x="8067365" y="3683484"/>
            <a:ext cx="451200" cy="461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0" name="Google Shape;70;p8"/>
          <p:cNvSpPr txBox="1"/>
          <p:nvPr/>
        </p:nvSpPr>
        <p:spPr>
          <a:xfrm>
            <a:off x="7423578" y="3346198"/>
            <a:ext cx="1816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2x large telescopes</a:t>
            </a:r>
            <a:endParaRPr/>
          </a:p>
        </p:txBody>
      </p:sp>
      <p:sp>
        <p:nvSpPr>
          <p:cNvPr id="72" name="Google Shape;72;p8"/>
          <p:cNvSpPr txBox="1"/>
          <p:nvPr/>
        </p:nvSpPr>
        <p:spPr>
          <a:xfrm>
            <a:off x="7112375" y="461150"/>
            <a:ext cx="12027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South Pole</a:t>
            </a:r>
            <a:endParaRPr b="1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492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BAB9C5-47B9-4446-82E0-FC877446A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Strategy</a:t>
            </a:r>
          </a:p>
        </p:txBody>
      </p:sp>
      <p:pic>
        <p:nvPicPr>
          <p:cNvPr id="4" name="Google Shape;136;p23">
            <a:extLst>
              <a:ext uri="{FF2B5EF4-FFF2-40B4-BE49-F238E27FC236}">
                <a16:creationId xmlns:a16="http://schemas.microsoft.com/office/drawing/2014/main" id="{1EA72215-4673-BB4A-9472-2CD1DF55585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39506" t="26246" r="-576" b="23180"/>
          <a:stretch/>
        </p:blipFill>
        <p:spPr>
          <a:xfrm>
            <a:off x="157475" y="3126482"/>
            <a:ext cx="3708646" cy="1727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7;p23">
            <a:extLst>
              <a:ext uri="{FF2B5EF4-FFF2-40B4-BE49-F238E27FC236}">
                <a16:creationId xmlns:a16="http://schemas.microsoft.com/office/drawing/2014/main" id="{D6AD9451-BE21-6946-A2B0-8B5EF4DF766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52132"/>
          <a:stretch/>
        </p:blipFill>
        <p:spPr>
          <a:xfrm>
            <a:off x="157475" y="918750"/>
            <a:ext cx="6007402" cy="1952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7;p23">
            <a:extLst>
              <a:ext uri="{FF2B5EF4-FFF2-40B4-BE49-F238E27FC236}">
                <a16:creationId xmlns:a16="http://schemas.microsoft.com/office/drawing/2014/main" id="{E54C5364-4768-1448-9B57-FE30F66E850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r="49443"/>
          <a:stretch/>
        </p:blipFill>
        <p:spPr>
          <a:xfrm>
            <a:off x="3517778" y="3144074"/>
            <a:ext cx="3431184" cy="170999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9B0307-17B1-6448-94AC-C761F90B72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 </a:t>
            </a:r>
            <a:fld id="{00000000-1234-1234-1234-123412341234}" type="slidenum">
              <a:rPr lang="en" smtClean="0"/>
              <a:t>12</a:t>
            </a:fld>
            <a:endParaRPr dirty="0"/>
          </a:p>
        </p:txBody>
      </p:sp>
      <p:pic>
        <p:nvPicPr>
          <p:cNvPr id="20" name="Google Shape;148;p23">
            <a:extLst>
              <a:ext uri="{FF2B5EF4-FFF2-40B4-BE49-F238E27FC236}">
                <a16:creationId xmlns:a16="http://schemas.microsoft.com/office/drawing/2014/main" id="{4BF86FE3-B394-954A-865D-A16BB54A694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50816"/>
          <a:stretch/>
        </p:blipFill>
        <p:spPr>
          <a:xfrm>
            <a:off x="3282911" y="325029"/>
            <a:ext cx="3229461" cy="1545422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" name="Google Shape;62;p8">
            <a:extLst>
              <a:ext uri="{FF2B5EF4-FFF2-40B4-BE49-F238E27FC236}">
                <a16:creationId xmlns:a16="http://schemas.microsoft.com/office/drawing/2014/main" id="{882A4064-BD56-8640-BE69-1FF4D71C7173}"/>
              </a:ext>
            </a:extLst>
          </p:cNvPr>
          <p:cNvSpPr txBox="1"/>
          <p:nvPr/>
        </p:nvSpPr>
        <p:spPr>
          <a:xfrm>
            <a:off x="175798" y="918750"/>
            <a:ext cx="183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South Pole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63;p8">
            <a:extLst>
              <a:ext uri="{FF2B5EF4-FFF2-40B4-BE49-F238E27FC236}">
                <a16:creationId xmlns:a16="http://schemas.microsoft.com/office/drawing/2014/main" id="{6B3B66A7-1A92-1E4C-9067-0F8A64E48DA1}"/>
              </a:ext>
            </a:extLst>
          </p:cNvPr>
          <p:cNvSpPr txBox="1"/>
          <p:nvPr/>
        </p:nvSpPr>
        <p:spPr>
          <a:xfrm>
            <a:off x="175798" y="3126482"/>
            <a:ext cx="183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Chile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189;p27">
            <a:extLst>
              <a:ext uri="{FF2B5EF4-FFF2-40B4-BE49-F238E27FC236}">
                <a16:creationId xmlns:a16="http://schemas.microsoft.com/office/drawing/2014/main" id="{5521D1EC-263F-4E48-A6D6-07AB59CD9B4E}"/>
              </a:ext>
            </a:extLst>
          </p:cNvPr>
          <p:cNvSpPr txBox="1"/>
          <p:nvPr/>
        </p:nvSpPr>
        <p:spPr>
          <a:xfrm>
            <a:off x="6609609" y="1030424"/>
            <a:ext cx="2438920" cy="1692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Small area survey primarily targeting inflationary gravitational waves, enabled by the sky coverage, low horizon blockage, and ultra stable atmosphere of the polar site.</a:t>
            </a:r>
            <a:endParaRPr dirty="0"/>
          </a:p>
        </p:txBody>
      </p:sp>
      <p:sp>
        <p:nvSpPr>
          <p:cNvPr id="25" name="Google Shape;190;p27">
            <a:extLst>
              <a:ext uri="{FF2B5EF4-FFF2-40B4-BE49-F238E27FC236}">
                <a16:creationId xmlns:a16="http://schemas.microsoft.com/office/drawing/2014/main" id="{D55D6796-DF92-3749-A379-CBE2D8DC2805}"/>
              </a:ext>
            </a:extLst>
          </p:cNvPr>
          <p:cNvSpPr txBox="1"/>
          <p:nvPr/>
        </p:nvSpPr>
        <p:spPr>
          <a:xfrm>
            <a:off x="7093255" y="2975093"/>
            <a:ext cx="16458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>
                    <a:lumMod val="10000"/>
                  </a:schemeClr>
                </a:solidFill>
              </a:rPr>
              <a:t>Large area survey motivated by N</a:t>
            </a:r>
            <a:r>
              <a:rPr lang="en" baseline="-25000" dirty="0">
                <a:solidFill>
                  <a:schemeClr val="tx2">
                    <a:lumMod val="10000"/>
                  </a:schemeClr>
                </a:solidFill>
              </a:rPr>
              <a:t>eff</a:t>
            </a:r>
            <a:r>
              <a:rPr lang="en" dirty="0">
                <a:solidFill>
                  <a:schemeClr val="tx2">
                    <a:lumMod val="10000"/>
                  </a:schemeClr>
                </a:solidFill>
              </a:rPr>
              <a:t>, matter mapping, and time domain science and enabled by the mid-latitude site</a:t>
            </a:r>
            <a:endParaRPr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621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5AECA3-D7AE-1E4A-888D-975559433A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 smtClean="0"/>
              <a:t>13</a:t>
            </a:fld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86B2B9-E134-3141-92E2-F80DF9B3F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85" y="1980535"/>
            <a:ext cx="6320886" cy="701700"/>
          </a:xfrm>
        </p:spPr>
        <p:txBody>
          <a:bodyPr/>
          <a:lstStyle/>
          <a:p>
            <a:pPr algn="ctr"/>
            <a:r>
              <a:rPr lang="en-US" dirty="0"/>
              <a:t>The CMB-S4 Instrument</a:t>
            </a:r>
          </a:p>
        </p:txBody>
      </p:sp>
    </p:spTree>
    <p:extLst>
      <p:ext uri="{BB962C8B-B14F-4D97-AF65-F5344CB8AC3E}">
        <p14:creationId xmlns:p14="http://schemas.microsoft.com/office/powerpoint/2010/main" val="2272949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5F181D-CEF6-CA4E-9928-884F452770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 smtClean="0"/>
              <a:t>14</a:t>
            </a:fld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00D8E2-8B00-5746-98C6-EF5DAD541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Transition-edge sensors enable background-limited sensitivity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3B47BA-3CC1-334F-868F-284829DBA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51" t="15501" r="17400" b="19305"/>
          <a:stretch/>
        </p:blipFill>
        <p:spPr>
          <a:xfrm>
            <a:off x="2806700" y="1027969"/>
            <a:ext cx="5184094" cy="3542463"/>
          </a:xfrm>
          <a:prstGeom prst="rect">
            <a:avLst/>
          </a:prstGeom>
        </p:spPr>
      </p:pic>
      <p:pic>
        <p:nvPicPr>
          <p:cNvPr id="9218" name="Picture 2" descr="https://lh5.googleusercontent.com/-a49CD-BZA7aNgox_TWpChtWR6sQgRmAmdRLzWhftGnsXe0mnFHASgGmpJMgQhX7ckXmm8jTQ-jclROBsX4DUTFvuDcLI4NlPHRRlQpPy4ze5Fmjg4NqycYQKeMt07eqSDR9pSmenpt_HT4rFQTDNQrgXw=s2048">
            <a:extLst>
              <a:ext uri="{FF2B5EF4-FFF2-40B4-BE49-F238E27FC236}">
                <a16:creationId xmlns:a16="http://schemas.microsoft.com/office/drawing/2014/main" id="{F7F98D58-3F06-944F-9AAD-301A28B4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3467"/>
            <a:ext cx="2806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B27E5E2-08BA-3447-9412-0F1ED6FD1F12}"/>
              </a:ext>
            </a:extLst>
          </p:cNvPr>
          <p:cNvGrpSpPr/>
          <p:nvPr/>
        </p:nvGrpSpPr>
        <p:grpSpPr>
          <a:xfrm>
            <a:off x="2793584" y="1027968"/>
            <a:ext cx="5197208" cy="3542464"/>
            <a:chOff x="2793584" y="1027968"/>
            <a:chExt cx="5197208" cy="3542464"/>
          </a:xfrm>
        </p:grpSpPr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692EC464-7911-524C-9B67-E4422BE0DEC5}"/>
                </a:ext>
              </a:extLst>
            </p:cNvPr>
            <p:cNvSpPr/>
            <p:nvPr/>
          </p:nvSpPr>
          <p:spPr>
            <a:xfrm flipH="1" flipV="1">
              <a:off x="4609557" y="1027968"/>
              <a:ext cx="3381235" cy="2172430"/>
            </a:xfrm>
            <a:prstGeom prst="rtTriangle">
              <a:avLst/>
            </a:prstGeom>
            <a:solidFill>
              <a:schemeClr val="bg2"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C6AB2A7E-17CF-FD48-AD6B-5CF39E089243}"/>
                </a:ext>
              </a:extLst>
            </p:cNvPr>
            <p:cNvSpPr/>
            <p:nvPr/>
          </p:nvSpPr>
          <p:spPr>
            <a:xfrm flipV="1">
              <a:off x="2806699" y="1027968"/>
              <a:ext cx="4160157" cy="1665696"/>
            </a:xfrm>
            <a:prstGeom prst="rtTriangle">
              <a:avLst/>
            </a:prstGeom>
            <a:solidFill>
              <a:schemeClr val="bg2"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DFDF0AE2-4BA5-FD4E-B7EF-810AD47E0DBE}"/>
                </a:ext>
              </a:extLst>
            </p:cNvPr>
            <p:cNvSpPr/>
            <p:nvPr/>
          </p:nvSpPr>
          <p:spPr>
            <a:xfrm flipH="1">
              <a:off x="4190999" y="3102275"/>
              <a:ext cx="3799791" cy="1468157"/>
            </a:xfrm>
            <a:prstGeom prst="rtTriangle">
              <a:avLst/>
            </a:prstGeom>
            <a:solidFill>
              <a:schemeClr val="bg2"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E8595E79-175E-754E-BECB-664E69A3F688}"/>
                </a:ext>
              </a:extLst>
            </p:cNvPr>
            <p:cNvSpPr/>
            <p:nvPr/>
          </p:nvSpPr>
          <p:spPr>
            <a:xfrm>
              <a:off x="2793584" y="2673948"/>
              <a:ext cx="3117360" cy="1864233"/>
            </a:xfrm>
            <a:prstGeom prst="rtTriangle">
              <a:avLst/>
            </a:prstGeom>
            <a:solidFill>
              <a:schemeClr val="bg2"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64AE0A-DE2D-B842-BEC4-97D2F8F6DEF4}"/>
              </a:ext>
            </a:extLst>
          </p:cNvPr>
          <p:cNvGrpSpPr/>
          <p:nvPr/>
        </p:nvGrpSpPr>
        <p:grpSpPr>
          <a:xfrm>
            <a:off x="517685" y="849081"/>
            <a:ext cx="4370000" cy="1824868"/>
            <a:chOff x="498530" y="1041424"/>
            <a:chExt cx="4138890" cy="142054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BCED29C-10D2-064D-BA80-C6043945DD61}"/>
                </a:ext>
              </a:extLst>
            </p:cNvPr>
            <p:cNvCxnSpPr>
              <a:cxnSpLocks/>
            </p:cNvCxnSpPr>
            <p:nvPr/>
          </p:nvCxnSpPr>
          <p:spPr>
            <a:xfrm>
              <a:off x="2035629" y="1452049"/>
              <a:ext cx="2601791" cy="1009915"/>
            </a:xfrm>
            <a:prstGeom prst="straightConnector1">
              <a:avLst/>
            </a:prstGeom>
            <a:ln w="508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549913E-F18B-7748-B713-F406C363E6A1}"/>
                </a:ext>
              </a:extLst>
            </p:cNvPr>
            <p:cNvSpPr txBox="1"/>
            <p:nvPr/>
          </p:nvSpPr>
          <p:spPr>
            <a:xfrm>
              <a:off x="498530" y="1041424"/>
              <a:ext cx="192305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Polarization-sensitive </a:t>
              </a:r>
            </a:p>
            <a:p>
              <a:r>
                <a:rPr lang="en-US" dirty="0"/>
                <a:t>orthomode transducer absorbs incoming microwave power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DFA74BF-744E-B94F-BDE1-235551E3E954}"/>
              </a:ext>
            </a:extLst>
          </p:cNvPr>
          <p:cNvGrpSpPr/>
          <p:nvPr/>
        </p:nvGrpSpPr>
        <p:grpSpPr>
          <a:xfrm>
            <a:off x="509850" y="1902477"/>
            <a:ext cx="5401094" cy="1677815"/>
            <a:chOff x="509850" y="1902477"/>
            <a:chExt cx="5401094" cy="167781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7B60D7C-7CD1-814C-A0F9-1D30B85E7732}"/>
                </a:ext>
              </a:extLst>
            </p:cNvPr>
            <p:cNvGrpSpPr/>
            <p:nvPr/>
          </p:nvGrpSpPr>
          <p:grpSpPr>
            <a:xfrm>
              <a:off x="5223121" y="2144386"/>
              <a:ext cx="687823" cy="1435906"/>
              <a:chOff x="5223121" y="2144386"/>
              <a:chExt cx="687823" cy="1435906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74903057-9CF7-224D-AA91-E4DCE332231B}"/>
                  </a:ext>
                </a:extLst>
              </p:cNvPr>
              <p:cNvCxnSpPr/>
              <p:nvPr/>
            </p:nvCxnSpPr>
            <p:spPr>
              <a:xfrm flipV="1">
                <a:off x="5540829" y="3287486"/>
                <a:ext cx="370115" cy="292806"/>
              </a:xfrm>
              <a:prstGeom prst="straightConnector1">
                <a:avLst/>
              </a:prstGeom>
              <a:ln w="508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64E4643A-F498-A846-8401-3FCEF26E77D6}"/>
                  </a:ext>
                </a:extLst>
              </p:cNvPr>
              <p:cNvCxnSpPr/>
              <p:nvPr/>
            </p:nvCxnSpPr>
            <p:spPr>
              <a:xfrm flipV="1">
                <a:off x="5223121" y="2144386"/>
                <a:ext cx="370115" cy="292806"/>
              </a:xfrm>
              <a:prstGeom prst="straightConnector1">
                <a:avLst/>
              </a:prstGeom>
              <a:ln w="508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B4C925F-A170-2540-B50C-19A52DA0801C}"/>
                </a:ext>
              </a:extLst>
            </p:cNvPr>
            <p:cNvSpPr txBox="1"/>
            <p:nvPr/>
          </p:nvSpPr>
          <p:spPr>
            <a:xfrm>
              <a:off x="509850" y="1902477"/>
              <a:ext cx="218356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Microstrip lines transmit power to in-line filters and to TES islands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C2694FD-8294-D047-9748-BB814E169B4F}"/>
              </a:ext>
            </a:extLst>
          </p:cNvPr>
          <p:cNvGrpSpPr/>
          <p:nvPr/>
        </p:nvGrpSpPr>
        <p:grpSpPr>
          <a:xfrm>
            <a:off x="3515991" y="881829"/>
            <a:ext cx="5253722" cy="2766665"/>
            <a:chOff x="3515991" y="881829"/>
            <a:chExt cx="5253722" cy="2766665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1F46878-4A23-EF4D-BA05-7D320B7B90BA}"/>
                </a:ext>
              </a:extLst>
            </p:cNvPr>
            <p:cNvGrpSpPr/>
            <p:nvPr/>
          </p:nvGrpSpPr>
          <p:grpSpPr>
            <a:xfrm>
              <a:off x="3515991" y="2210772"/>
              <a:ext cx="3151337" cy="1437722"/>
              <a:chOff x="3515991" y="2210772"/>
              <a:chExt cx="3151337" cy="1437722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DBA26E5A-18D5-1E4C-9B55-3CC76E824095}"/>
                  </a:ext>
                </a:extLst>
              </p:cNvPr>
              <p:cNvCxnSpPr/>
              <p:nvPr/>
            </p:nvCxnSpPr>
            <p:spPr>
              <a:xfrm flipV="1">
                <a:off x="3808292" y="3036916"/>
                <a:ext cx="206829" cy="331614"/>
              </a:xfrm>
              <a:prstGeom prst="straightConnector1">
                <a:avLst/>
              </a:prstGeom>
              <a:ln w="508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CFDA77C4-8CF1-F44C-9C0E-AD0C2EA9A25C}"/>
                  </a:ext>
                </a:extLst>
              </p:cNvPr>
              <p:cNvCxnSpPr/>
              <p:nvPr/>
            </p:nvCxnSpPr>
            <p:spPr>
              <a:xfrm flipV="1">
                <a:off x="6460499" y="3316880"/>
                <a:ext cx="206829" cy="331614"/>
              </a:xfrm>
              <a:prstGeom prst="straightConnector1">
                <a:avLst/>
              </a:prstGeom>
              <a:ln w="508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993672E0-E936-4B40-928D-91F1F861EBA8}"/>
                  </a:ext>
                </a:extLst>
              </p:cNvPr>
              <p:cNvCxnSpPr/>
              <p:nvPr/>
            </p:nvCxnSpPr>
            <p:spPr>
              <a:xfrm flipV="1">
                <a:off x="6352751" y="2819459"/>
                <a:ext cx="206829" cy="331614"/>
              </a:xfrm>
              <a:prstGeom prst="straightConnector1">
                <a:avLst/>
              </a:prstGeom>
              <a:ln w="508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B7A22066-65B8-784C-9A11-9B9293C5AE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5991" y="2210772"/>
                <a:ext cx="480073" cy="253642"/>
              </a:xfrm>
              <a:prstGeom prst="straightConnector1">
                <a:avLst/>
              </a:prstGeom>
              <a:ln w="508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77236FD-31AF-EC4F-831B-F3828C8F220B}"/>
                </a:ext>
              </a:extLst>
            </p:cNvPr>
            <p:cNvSpPr txBox="1"/>
            <p:nvPr/>
          </p:nvSpPr>
          <p:spPr>
            <a:xfrm>
              <a:off x="6586152" y="881829"/>
              <a:ext cx="2183561" cy="738664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Power deposited onto TES island and changes TES resistance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B7A2813-9D83-9E46-9DA7-BEF110CF15D6}"/>
              </a:ext>
            </a:extLst>
          </p:cNvPr>
          <p:cNvGrpSpPr/>
          <p:nvPr/>
        </p:nvGrpSpPr>
        <p:grpSpPr>
          <a:xfrm>
            <a:off x="161142" y="2983086"/>
            <a:ext cx="2505829" cy="2087431"/>
            <a:chOff x="5665385" y="1273628"/>
            <a:chExt cx="2479844" cy="2311901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F8ABA54-964D-7141-B17E-8F0AE0B732C5}"/>
                </a:ext>
              </a:extLst>
            </p:cNvPr>
            <p:cNvGrpSpPr/>
            <p:nvPr/>
          </p:nvGrpSpPr>
          <p:grpSpPr>
            <a:xfrm>
              <a:off x="5665385" y="1273628"/>
              <a:ext cx="2479844" cy="2311901"/>
              <a:chOff x="5665385" y="1273628"/>
              <a:chExt cx="2479844" cy="2311901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19AFF79-D060-864C-920D-7B330FB43B22}"/>
                  </a:ext>
                </a:extLst>
              </p:cNvPr>
              <p:cNvSpPr/>
              <p:nvPr/>
            </p:nvSpPr>
            <p:spPr>
              <a:xfrm>
                <a:off x="5750764" y="1273628"/>
                <a:ext cx="2394465" cy="23119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8EFB9D96-6745-384E-90DB-B676264FFA9B}"/>
                  </a:ext>
                </a:extLst>
              </p:cNvPr>
              <p:cNvGrpSpPr/>
              <p:nvPr/>
            </p:nvGrpSpPr>
            <p:grpSpPr>
              <a:xfrm>
                <a:off x="5665385" y="1273628"/>
                <a:ext cx="2394465" cy="2311901"/>
                <a:chOff x="5293211" y="1436854"/>
                <a:chExt cx="2394465" cy="2148676"/>
              </a:xfrm>
            </p:grpSpPr>
            <p:pic>
              <p:nvPicPr>
                <p:cNvPr id="51" name="Picture 2" descr="https://lh5.googleusercontent.com/CXj7Yz8ShFjPGkn8KjfvCY1cqV8vdnlj9hYtFqzeZ1Ic__G1TkQKxwI3hPUcIRrRyjmRX05JeVK5Fj2Hj-b0rl1DOtbk7eG1ZfXpRgsI2kEEYYOQ1gJ_w0OwM9lXCqkXO-BQA6MeFk7lxlmMeQNTa6cnhw=s2048">
                  <a:extLst>
                    <a:ext uri="{FF2B5EF4-FFF2-40B4-BE49-F238E27FC236}">
                      <a16:creationId xmlns:a16="http://schemas.microsoft.com/office/drawing/2014/main" id="{F3396635-4D01-2A4D-996F-41211091C5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491" t="723" r="61232" b="46067"/>
                <a:stretch/>
              </p:blipFill>
              <p:spPr bwMode="auto">
                <a:xfrm>
                  <a:off x="5293212" y="1436854"/>
                  <a:ext cx="2394464" cy="21486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D7DC9EDC-451C-8043-BD2F-878822049EC3}"/>
                    </a:ext>
                  </a:extLst>
                </p:cNvPr>
                <p:cNvSpPr/>
                <p:nvPr/>
              </p:nvSpPr>
              <p:spPr>
                <a:xfrm flipH="1">
                  <a:off x="7546162" y="1436854"/>
                  <a:ext cx="141514" cy="2756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B4E2DF28-B9ED-8A40-BD38-DDE3ABF9FDE3}"/>
                    </a:ext>
                  </a:extLst>
                </p:cNvPr>
                <p:cNvSpPr/>
                <p:nvPr/>
              </p:nvSpPr>
              <p:spPr>
                <a:xfrm flipH="1">
                  <a:off x="5293211" y="1436854"/>
                  <a:ext cx="740723" cy="2756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49CC094-C0D6-EB41-88F1-C6F8736A710A}"/>
                </a:ext>
              </a:extLst>
            </p:cNvPr>
            <p:cNvSpPr txBox="1"/>
            <p:nvPr/>
          </p:nvSpPr>
          <p:spPr>
            <a:xfrm>
              <a:off x="6406108" y="1273628"/>
              <a:ext cx="83338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1" dirty="0"/>
                <a:t>Barron 2022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36FB1DF-A667-4E41-BF44-04FBBB763FFE}"/>
              </a:ext>
            </a:extLst>
          </p:cNvPr>
          <p:cNvGrpSpPr/>
          <p:nvPr/>
        </p:nvGrpSpPr>
        <p:grpSpPr>
          <a:xfrm>
            <a:off x="6533626" y="3082364"/>
            <a:ext cx="2192035" cy="1507979"/>
            <a:chOff x="6533626" y="3082364"/>
            <a:chExt cx="2192035" cy="150797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538AEBD-D508-BA4C-9200-67FC0352A7D6}"/>
                </a:ext>
              </a:extLst>
            </p:cNvPr>
            <p:cNvSpPr txBox="1"/>
            <p:nvPr/>
          </p:nvSpPr>
          <p:spPr>
            <a:xfrm>
              <a:off x="6533626" y="3851679"/>
              <a:ext cx="2192035" cy="738664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Readout/bias lines connect TES to off-wafer electronics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F71472A-23EA-7049-9BAD-8EDD87235BD8}"/>
                </a:ext>
              </a:extLst>
            </p:cNvPr>
            <p:cNvCxnSpPr>
              <a:cxnSpLocks/>
            </p:cNvCxnSpPr>
            <p:nvPr/>
          </p:nvCxnSpPr>
          <p:spPr>
            <a:xfrm>
              <a:off x="7552668" y="3082364"/>
              <a:ext cx="625367" cy="410244"/>
            </a:xfrm>
            <a:prstGeom prst="straightConnector1">
              <a:avLst/>
            </a:prstGeom>
            <a:ln w="508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61B1E22-80D8-984F-91FD-0442FD0C5689}"/>
              </a:ext>
            </a:extLst>
          </p:cNvPr>
          <p:cNvCxnSpPr>
            <a:cxnSpLocks/>
          </p:cNvCxnSpPr>
          <p:nvPr/>
        </p:nvCxnSpPr>
        <p:spPr>
          <a:xfrm>
            <a:off x="4739397" y="4690505"/>
            <a:ext cx="1171547" cy="0"/>
          </a:xfrm>
          <a:prstGeom prst="straightConnector1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F864977B-ADCF-B045-A677-90164C5DBE5B}"/>
              </a:ext>
            </a:extLst>
          </p:cNvPr>
          <p:cNvSpPr txBox="1"/>
          <p:nvPr/>
        </p:nvSpPr>
        <p:spPr>
          <a:xfrm>
            <a:off x="3978739" y="4551876"/>
            <a:ext cx="898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 4 mm</a:t>
            </a:r>
          </a:p>
        </p:txBody>
      </p:sp>
    </p:spTree>
    <p:extLst>
      <p:ext uri="{BB962C8B-B14F-4D97-AF65-F5344CB8AC3E}">
        <p14:creationId xmlns:p14="http://schemas.microsoft.com/office/powerpoint/2010/main" val="322973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F159D1-6992-FE41-B5F1-5BD0D69A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199" y="807825"/>
            <a:ext cx="8606887" cy="2108995"/>
          </a:xfrm>
        </p:spPr>
        <p:txBody>
          <a:bodyPr/>
          <a:lstStyle/>
          <a:p>
            <a:r>
              <a:rPr lang="en-US" dirty="0"/>
              <a:t>~500,000 superconducting transition-edge sensor (TES) detectors required to meet experimental sensitivity </a:t>
            </a:r>
            <a:r>
              <a:rPr lang="en-US" dirty="0">
                <a:sym typeface="Wingdings" pitchFamily="2" charset="2"/>
              </a:rPr>
              <a:t> ~ 363 wafers across all telescopes</a:t>
            </a:r>
            <a:endParaRPr lang="en-US" dirty="0"/>
          </a:p>
          <a:p>
            <a:pPr lvl="1"/>
            <a:r>
              <a:rPr lang="en-US" dirty="0"/>
              <a:t>TESs are established technology and have substantial heritage from successful use in past and current CMB experiments</a:t>
            </a:r>
          </a:p>
          <a:p>
            <a:pPr lvl="1"/>
            <a:r>
              <a:rPr lang="en-US" dirty="0"/>
              <a:t>~30x more detectors than any current experiment </a:t>
            </a:r>
          </a:p>
          <a:p>
            <a:r>
              <a:rPr lang="en-US" dirty="0"/>
              <a:t>CMB-S4 detectors will be:</a:t>
            </a:r>
          </a:p>
          <a:p>
            <a:pPr lvl="1"/>
            <a:r>
              <a:rPr lang="en-US" dirty="0"/>
              <a:t>Sensitive to frequencies from 20 – 300 GHz</a:t>
            </a:r>
          </a:p>
          <a:p>
            <a:pPr lvl="1"/>
            <a:r>
              <a:rPr lang="en-US" dirty="0"/>
              <a:t>Polarization-sensitive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CACB20-77D9-0B4B-85FD-21495E2E6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Monolithically-fabricated detector arrays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087B75-AF3B-6741-AF30-7EA2AD9FAA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51" t="15501" r="17400" b="19305"/>
          <a:stretch/>
        </p:blipFill>
        <p:spPr>
          <a:xfrm>
            <a:off x="974526" y="2755492"/>
            <a:ext cx="2674236" cy="1827394"/>
          </a:xfrm>
          <a:prstGeom prst="rect">
            <a:avLst/>
          </a:prstGeom>
        </p:spPr>
      </p:pic>
      <p:pic>
        <p:nvPicPr>
          <p:cNvPr id="7" name="Google Shape;158;p24">
            <a:extLst>
              <a:ext uri="{FF2B5EF4-FFF2-40B4-BE49-F238E27FC236}">
                <a16:creationId xmlns:a16="http://schemas.microsoft.com/office/drawing/2014/main" id="{F12C3A59-2505-704B-9650-1BA092E1CB9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3507" y="2101417"/>
            <a:ext cx="3773372" cy="282842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1FC0B-8F04-AD4C-93F0-A85E07830E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 </a:t>
            </a:r>
            <a:fld id="{00000000-1234-1234-1234-123412341234}" type="slidenum">
              <a:rPr lang="en" smtClean="0"/>
              <a:t>15</a:t>
            </a:fld>
            <a:endParaRPr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D8F10EA-AA35-CD47-A204-FB1662F438D0}"/>
              </a:ext>
            </a:extLst>
          </p:cNvPr>
          <p:cNvCxnSpPr/>
          <p:nvPr/>
        </p:nvCxnSpPr>
        <p:spPr>
          <a:xfrm>
            <a:off x="5316314" y="4836473"/>
            <a:ext cx="3083372" cy="0"/>
          </a:xfrm>
          <a:prstGeom prst="straightConnector1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8939D9C-FA9C-9440-A9D6-04948D458F2F}"/>
              </a:ext>
            </a:extLst>
          </p:cNvPr>
          <p:cNvSpPr txBox="1"/>
          <p:nvPr/>
        </p:nvSpPr>
        <p:spPr>
          <a:xfrm>
            <a:off x="6270171" y="4869969"/>
            <a:ext cx="1175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 120 mm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89FDE26-5356-064B-8D37-5C82E1EDEBA2}"/>
              </a:ext>
            </a:extLst>
          </p:cNvPr>
          <p:cNvCxnSpPr>
            <a:cxnSpLocks/>
          </p:cNvCxnSpPr>
          <p:nvPr/>
        </p:nvCxnSpPr>
        <p:spPr>
          <a:xfrm>
            <a:off x="2013857" y="4799362"/>
            <a:ext cx="539649" cy="0"/>
          </a:xfrm>
          <a:prstGeom prst="straightConnector1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A047C2A-D3BE-6745-94FA-A11502959065}"/>
              </a:ext>
            </a:extLst>
          </p:cNvPr>
          <p:cNvSpPr txBox="1"/>
          <p:nvPr/>
        </p:nvSpPr>
        <p:spPr>
          <a:xfrm>
            <a:off x="1854610" y="4857845"/>
            <a:ext cx="1175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 4 mm</a:t>
            </a:r>
          </a:p>
        </p:txBody>
      </p:sp>
    </p:spTree>
    <p:extLst>
      <p:ext uri="{BB962C8B-B14F-4D97-AF65-F5344CB8AC3E}">
        <p14:creationId xmlns:p14="http://schemas.microsoft.com/office/powerpoint/2010/main" val="2382854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96CE22-402A-0745-A604-05D27E004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7132" y="375872"/>
            <a:ext cx="4730558" cy="715614"/>
          </a:xfrm>
        </p:spPr>
        <p:txBody>
          <a:bodyPr/>
          <a:lstStyle/>
          <a:p>
            <a:pPr marL="127000" indent="0">
              <a:buNone/>
            </a:pPr>
            <a:r>
              <a:rPr lang="en-US" dirty="0"/>
              <a:t>Microwave power is coupled onto the OMTs in the detector wafer using feedhorns and waveguides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599853-D8CB-8B40-AE02-931B9BB861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 smtClean="0"/>
              <a:t>16</a:t>
            </a:fld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C239FF-F1EA-3C4E-81D7-DDE143B3B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01" y="140850"/>
            <a:ext cx="2848342" cy="701700"/>
          </a:xfrm>
        </p:spPr>
        <p:txBody>
          <a:bodyPr/>
          <a:lstStyle/>
          <a:p>
            <a:r>
              <a:rPr lang="en-US" dirty="0"/>
              <a:t>Detector Module</a:t>
            </a:r>
          </a:p>
        </p:txBody>
      </p:sp>
      <p:pic>
        <p:nvPicPr>
          <p:cNvPr id="9" name="Picture 8" descr="https://lh6.googleusercontent.com/QQtekDrM1wXMvEBJnSr0loJRR-mKnZNVZ-owPkQcKtmpqz4UMbuAXynRcVEmQ5f35ON3qkzmjMb_yBxa6EE3q9qfAn7UczUF4TEB_O-esC38JwrW9h0ApYCtxNDlr-SjtjX8_8-wqXsJwiLZGkq-T3kgbw=s2048">
            <a:extLst>
              <a:ext uri="{FF2B5EF4-FFF2-40B4-BE49-F238E27FC236}">
                <a16:creationId xmlns:a16="http://schemas.microsoft.com/office/drawing/2014/main" id="{659382C3-AA49-DC45-8DB7-3FA94BDBC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362" y="1133773"/>
            <a:ext cx="4072833" cy="305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1041515-A8E2-0F4C-9B29-73BED7E80FFA}"/>
              </a:ext>
            </a:extLst>
          </p:cNvPr>
          <p:cNvGrpSpPr/>
          <p:nvPr/>
        </p:nvGrpSpPr>
        <p:grpSpPr>
          <a:xfrm>
            <a:off x="161925" y="1030782"/>
            <a:ext cx="4591050" cy="3282380"/>
            <a:chOff x="161925" y="1379128"/>
            <a:chExt cx="4591050" cy="3282380"/>
          </a:xfrm>
        </p:grpSpPr>
        <p:sp>
          <p:nvSpPr>
            <p:cNvPr id="5" name="Right Bracket 4">
              <a:extLst>
                <a:ext uri="{FF2B5EF4-FFF2-40B4-BE49-F238E27FC236}">
                  <a16:creationId xmlns:a16="http://schemas.microsoft.com/office/drawing/2014/main" id="{363CE0D0-97F9-3943-BD75-0A11B094F839}"/>
                </a:ext>
              </a:extLst>
            </p:cNvPr>
            <p:cNvSpPr/>
            <p:nvPr/>
          </p:nvSpPr>
          <p:spPr>
            <a:xfrm flipH="1">
              <a:off x="4545312" y="1692104"/>
              <a:ext cx="207663" cy="600075"/>
            </a:xfrm>
            <a:prstGeom prst="rightBracket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75DE0AF-C5F2-0540-A751-AB71F76C34F7}"/>
                </a:ext>
              </a:extLst>
            </p:cNvPr>
            <p:cNvCxnSpPr>
              <a:cxnSpLocks/>
            </p:cNvCxnSpPr>
            <p:nvPr/>
          </p:nvCxnSpPr>
          <p:spPr>
            <a:xfrm>
              <a:off x="3212050" y="1380703"/>
              <a:ext cx="1333262" cy="311401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0E9FFEB-D957-3041-9EFC-70DF0434A0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2525" y="2292179"/>
              <a:ext cx="1333262" cy="2358443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98A48CF-8017-374D-B37C-55E22F6A4D56}"/>
                </a:ext>
              </a:extLst>
            </p:cNvPr>
            <p:cNvGrpSpPr/>
            <p:nvPr/>
          </p:nvGrpSpPr>
          <p:grpSpPr>
            <a:xfrm>
              <a:off x="161925" y="1379128"/>
              <a:ext cx="3305175" cy="3282380"/>
              <a:chOff x="161925" y="1379128"/>
              <a:chExt cx="3305175" cy="3282380"/>
            </a:xfrm>
          </p:grpSpPr>
          <p:pic>
            <p:nvPicPr>
              <p:cNvPr id="1030" name="Picture 6" descr="https://lh3.googleusercontent.com/42k6JISBDD1fttH216kluWqITcTxK4bgNef212g1wHd59cgGlvGvy6T61rcQDZHBPqqqv_ea1ICm3zfzYvU1nzNZVcDvhgRM6g8LLmWmeWTMicaUVPhNkGoHYMJkJIT5KSytpumg8EcraNC9y9vkfnZ8tg=s2048">
                <a:extLst>
                  <a:ext uri="{FF2B5EF4-FFF2-40B4-BE49-F238E27FC236}">
                    <a16:creationId xmlns:a16="http://schemas.microsoft.com/office/drawing/2014/main" id="{662B064F-8342-6D4B-9A50-06FA492C15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348" y="1379128"/>
                <a:ext cx="2842702" cy="32823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4BED8E1E-B716-EC40-9239-8025440933AC}"/>
                  </a:ext>
                </a:extLst>
              </p:cNvPr>
              <p:cNvSpPr/>
              <p:nvPr/>
            </p:nvSpPr>
            <p:spPr>
              <a:xfrm>
                <a:off x="161925" y="3390900"/>
                <a:ext cx="3305175" cy="314325"/>
              </a:xfrm>
              <a:prstGeom prst="ellipse">
                <a:avLst/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66860070-5F40-7D41-B97A-D2D1B0162D9D}"/>
              </a:ext>
            </a:extLst>
          </p:cNvPr>
          <p:cNvSpPr txBox="1">
            <a:spLocks/>
          </p:cNvSpPr>
          <p:nvPr/>
        </p:nvSpPr>
        <p:spPr>
          <a:xfrm>
            <a:off x="3592286" y="4326471"/>
            <a:ext cx="5382758" cy="715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○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■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○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■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0" indent="0" algn="ctr">
              <a:buFont typeface="Arial"/>
              <a:buNone/>
            </a:pPr>
            <a:r>
              <a:rPr lang="en-US" dirty="0"/>
              <a:t>Time-division multiplexing readout components (SQUIDs) are also packaged as part of a detector module.  Entire module is cooled to T ~100 </a:t>
            </a:r>
            <a:r>
              <a:rPr lang="en-US" dirty="0" err="1"/>
              <a:t>mK</a:t>
            </a:r>
            <a:r>
              <a:rPr lang="en-US" dirty="0"/>
              <a:t> for operation.</a:t>
            </a:r>
          </a:p>
        </p:txBody>
      </p:sp>
      <p:pic>
        <p:nvPicPr>
          <p:cNvPr id="21" name="Google Shape;293;p38">
            <a:extLst>
              <a:ext uri="{FF2B5EF4-FFF2-40B4-BE49-F238E27FC236}">
                <a16:creationId xmlns:a16="http://schemas.microsoft.com/office/drawing/2014/main" id="{1F272C84-C330-0442-8EA2-EFF8F5A9641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3659" t="8859" r="2027" b="2894"/>
          <a:stretch/>
        </p:blipFill>
        <p:spPr>
          <a:xfrm>
            <a:off x="3311626" y="330006"/>
            <a:ext cx="866246" cy="607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2973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B9B51B-BD0B-C740-9BE1-7F46093C09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 smtClean="0"/>
              <a:t>17</a:t>
            </a:fld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BF257F-C680-AC40-A17E-2985A8BA1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Chile: Large-aperture telescopes</a:t>
            </a:r>
          </a:p>
        </p:txBody>
      </p:sp>
      <p:pic>
        <p:nvPicPr>
          <p:cNvPr id="5130" name="Picture 10" descr="https://lh3.googleusercontent.com/-Gv5OaInzNsiWLhHBr3L4ZmyEbUlpBKVsYEgCSgW5vqBpMnaqOzXxU_KaL7BZ44FYuTcOwWeMcObyn-MiaoXTFK5YUVRmD9O8mbx6sue9YWaGqXoplveKQsh1NwCOsZF_PiHvX6wYW_jhD7nNgXeXstbRQ=s2048">
            <a:extLst>
              <a:ext uri="{FF2B5EF4-FFF2-40B4-BE49-F238E27FC236}">
                <a16:creationId xmlns:a16="http://schemas.microsoft.com/office/drawing/2014/main" id="{CFE32F61-1A2F-E54F-84E6-87C250A08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0007"/>
            <a:ext cx="6429744" cy="289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AC60EA-F3E6-6841-A76E-5A054ABD2435}"/>
              </a:ext>
            </a:extLst>
          </p:cNvPr>
          <p:cNvSpPr txBox="1"/>
          <p:nvPr/>
        </p:nvSpPr>
        <p:spPr>
          <a:xfrm>
            <a:off x="6375314" y="1229676"/>
            <a:ext cx="257225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Two 6-meter aperture telescopes in Chile  to achieve </a:t>
            </a:r>
            <a:r>
              <a:rPr lang="en-US" sz="1600" b="1" dirty="0"/>
              <a:t>1.4’ resolution at 150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Based on design from Simons Observatory &amp; CCAT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Gallardo et. al.  </a:t>
            </a:r>
            <a:r>
              <a:rPr lang="en-US" sz="1600" dirty="0">
                <a:hlinkClick r:id="rId3"/>
              </a:rPr>
              <a:t>https://</a:t>
            </a:r>
            <a:r>
              <a:rPr lang="en-US" sz="1600" dirty="0" err="1">
                <a:hlinkClick r:id="rId3"/>
              </a:rPr>
              <a:t>arxiv.org</a:t>
            </a:r>
            <a:r>
              <a:rPr lang="en-US" sz="1600" dirty="0">
                <a:hlinkClick r:id="rId3"/>
              </a:rPr>
              <a:t>/abs/2207.10012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322CB7-C81C-3745-846B-D81A622AD3CB}"/>
              </a:ext>
            </a:extLst>
          </p:cNvPr>
          <p:cNvSpPr txBox="1"/>
          <p:nvPr/>
        </p:nvSpPr>
        <p:spPr>
          <a:xfrm>
            <a:off x="5211212" y="1488067"/>
            <a:ext cx="906560" cy="30777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Receiver </a:t>
            </a:r>
          </a:p>
        </p:txBody>
      </p:sp>
    </p:spTree>
    <p:extLst>
      <p:ext uri="{BB962C8B-B14F-4D97-AF65-F5344CB8AC3E}">
        <p14:creationId xmlns:p14="http://schemas.microsoft.com/office/powerpoint/2010/main" val="2237397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lh5.googleusercontent.com/U0KWbOe9TguJUU8lIy2eD1BkROtKf61oyDx3_H01xWseToFZwOV9h07S8HOoxI4gbsWc_ojlsqsvFbzvr2il_uJRPxH18eK5gY8jcYd-2h7hAIEM_9lGNXQKkRSzf34HyRX-YDwM_cZt1KPu4DfVGf79RQ=s2048">
            <a:extLst>
              <a:ext uri="{FF2B5EF4-FFF2-40B4-BE49-F238E27FC236}">
                <a16:creationId xmlns:a16="http://schemas.microsoft.com/office/drawing/2014/main" id="{31680830-DF09-1F4C-9E63-AAE7B43C5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2" y="813296"/>
            <a:ext cx="2585226" cy="417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FCA33F-B3C8-5848-9B49-6AE1161A7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 smtClean="0"/>
              <a:t>18</a:t>
            </a:fld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35AB57-EEDC-0F43-A8A0-87807D344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Pole: Large-aperture telescope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B3D938-2DFC-1141-967A-E28B41409E35}"/>
              </a:ext>
            </a:extLst>
          </p:cNvPr>
          <p:cNvSpPr txBox="1"/>
          <p:nvPr/>
        </p:nvSpPr>
        <p:spPr>
          <a:xfrm>
            <a:off x="6017334" y="749149"/>
            <a:ext cx="298466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5-meter aperture telescope at South Pole to achieve </a:t>
            </a:r>
            <a:r>
              <a:rPr lang="en-US" sz="1600" b="1" dirty="0"/>
              <a:t>1.6’ resolution at 150 GHz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Three-mirror </a:t>
            </a:r>
            <a:r>
              <a:rPr lang="en-US" sz="1600" dirty="0" err="1"/>
              <a:t>anastigmat</a:t>
            </a:r>
            <a:r>
              <a:rPr lang="en-US" sz="1600" dirty="0"/>
              <a:t> optical design with gapless mirrors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Gallardo et al. </a:t>
            </a:r>
            <a:r>
              <a:rPr lang="en-US" sz="1600" u="sng" dirty="0">
                <a:hlinkClick r:id="rId3"/>
              </a:rPr>
              <a:t>arXiv:2307.12931</a:t>
            </a:r>
            <a:endParaRPr lang="en-US" sz="1600" dirty="0"/>
          </a:p>
          <a:p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24ABCE-235A-8B4D-9B84-C37D0495695C}"/>
              </a:ext>
            </a:extLst>
          </p:cNvPr>
          <p:cNvGrpSpPr>
            <a:grpSpLocks noChangeAspect="1"/>
          </p:cNvGrpSpPr>
          <p:nvPr/>
        </p:nvGrpSpPr>
        <p:grpSpPr>
          <a:xfrm>
            <a:off x="3957771" y="744035"/>
            <a:ext cx="1969444" cy="2589106"/>
            <a:chOff x="2460400" y="1483052"/>
            <a:chExt cx="2157269" cy="28360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0DC85C-E46C-CB4F-ACF1-7A9944435F41}"/>
                </a:ext>
              </a:extLst>
            </p:cNvPr>
            <p:cNvGrpSpPr/>
            <p:nvPr/>
          </p:nvGrpSpPr>
          <p:grpSpPr>
            <a:xfrm>
              <a:off x="2931346" y="1483052"/>
              <a:ext cx="1686323" cy="2836028"/>
              <a:chOff x="2897827" y="1421497"/>
              <a:chExt cx="1686323" cy="2836028"/>
            </a:xfrm>
          </p:grpSpPr>
          <p:pic>
            <p:nvPicPr>
              <p:cNvPr id="11268" name="Picture 4" descr="https://lh6.googleusercontent.com/xq0KTeqruk-7-Kcu1W9yaaSb-AR3xJQlhdyGBOnUsKAszZce2LXQJRjDcoTdEkDWBgN9mwdVA3c-yTY9lUUc5ihWMPtiv3vgv6ALSkVFmWW9_vsh-8v_FXipJAcsT1YD7NTGOlghY6N8g3Cac_GJebIOyw=s2048">
                <a:extLst>
                  <a:ext uri="{FF2B5EF4-FFF2-40B4-BE49-F238E27FC236}">
                    <a16:creationId xmlns:a16="http://schemas.microsoft.com/office/drawing/2014/main" id="{E36CD0E4-4ADD-E446-BD3E-3800F3D622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87"/>
              <a:stretch/>
            </p:blipFill>
            <p:spPr bwMode="auto">
              <a:xfrm rot="16200000">
                <a:off x="2169943" y="2149381"/>
                <a:ext cx="2836028" cy="13802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23AC251-9F5D-C149-9462-12D585D8B738}"/>
                  </a:ext>
                </a:extLst>
              </p:cNvPr>
              <p:cNvSpPr/>
              <p:nvPr/>
            </p:nvSpPr>
            <p:spPr>
              <a:xfrm>
                <a:off x="4049487" y="1669960"/>
                <a:ext cx="534663" cy="3371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</a:rPr>
                  <a:t>M1</a:t>
                </a:r>
                <a:endParaRPr lang="en-US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9661FB5-E13B-4845-AD07-C9E65B9C3214}"/>
                  </a:ext>
                </a:extLst>
              </p:cNvPr>
              <p:cNvSpPr/>
              <p:nvPr/>
            </p:nvSpPr>
            <p:spPr>
              <a:xfrm>
                <a:off x="3980557" y="3564074"/>
                <a:ext cx="526130" cy="3371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</a:rPr>
                  <a:t>M3</a:t>
                </a:r>
                <a:endParaRPr lang="en-US" dirty="0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18BE296-FFF6-634A-B9AB-8266DDB2AF58}"/>
                </a:ext>
              </a:extLst>
            </p:cNvPr>
            <p:cNvSpPr/>
            <p:nvPr/>
          </p:nvSpPr>
          <p:spPr>
            <a:xfrm>
              <a:off x="2460400" y="3734305"/>
              <a:ext cx="74918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Focal plane</a:t>
              </a:r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C8CBFC-A6DE-7247-A670-77DCC6EF654E}"/>
                </a:ext>
              </a:extLst>
            </p:cNvPr>
            <p:cNvSpPr/>
            <p:nvPr/>
          </p:nvSpPr>
          <p:spPr>
            <a:xfrm>
              <a:off x="2590980" y="3106874"/>
              <a:ext cx="535154" cy="33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M2</a:t>
              </a:r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D5EBD51-90BA-1E47-B5BA-89FAA057C351}"/>
              </a:ext>
            </a:extLst>
          </p:cNvPr>
          <p:cNvSpPr txBox="1"/>
          <p:nvPr/>
        </p:nvSpPr>
        <p:spPr>
          <a:xfrm>
            <a:off x="62269" y="2075896"/>
            <a:ext cx="906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Receiver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36E86C-6397-3041-8608-7394007A74BA}"/>
              </a:ext>
            </a:extLst>
          </p:cNvPr>
          <p:cNvSpPr txBox="1"/>
          <p:nvPr/>
        </p:nvSpPr>
        <p:spPr>
          <a:xfrm>
            <a:off x="2968463" y="1814286"/>
            <a:ext cx="1108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Yoke enclosure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28BBFC-D3F4-E748-907A-A2A43EB9C52D}"/>
              </a:ext>
            </a:extLst>
          </p:cNvPr>
          <p:cNvSpPr txBox="1"/>
          <p:nvPr/>
        </p:nvSpPr>
        <p:spPr>
          <a:xfrm>
            <a:off x="968829" y="3978913"/>
            <a:ext cx="756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Tower</a:t>
            </a:r>
          </a:p>
        </p:txBody>
      </p:sp>
      <p:sp>
        <p:nvSpPr>
          <p:cNvPr id="15" name="Curved Up Arrow 14">
            <a:extLst>
              <a:ext uri="{FF2B5EF4-FFF2-40B4-BE49-F238E27FC236}">
                <a16:creationId xmlns:a16="http://schemas.microsoft.com/office/drawing/2014/main" id="{5EE2CB7E-7C3C-DB4E-96BA-43846193E866}"/>
              </a:ext>
            </a:extLst>
          </p:cNvPr>
          <p:cNvSpPr/>
          <p:nvPr/>
        </p:nvSpPr>
        <p:spPr>
          <a:xfrm rot="5561803">
            <a:off x="1154262" y="3207743"/>
            <a:ext cx="265578" cy="54156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666EF783-2B5F-D944-8E04-9556E22B5D6B}"/>
              </a:ext>
            </a:extLst>
          </p:cNvPr>
          <p:cNvSpPr/>
          <p:nvPr/>
        </p:nvSpPr>
        <p:spPr>
          <a:xfrm rot="16364591">
            <a:off x="794664" y="1241571"/>
            <a:ext cx="965114" cy="965879"/>
          </a:xfrm>
          <a:prstGeom prst="arc">
            <a:avLst>
              <a:gd name="adj1" fmla="val 15708559"/>
              <a:gd name="adj2" fmla="val 0"/>
            </a:avLst>
          </a:prstGeom>
          <a:noFill/>
          <a:ln w="50800" cmpd="sng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rved Up Arrow 23">
            <a:extLst>
              <a:ext uri="{FF2B5EF4-FFF2-40B4-BE49-F238E27FC236}">
                <a16:creationId xmlns:a16="http://schemas.microsoft.com/office/drawing/2014/main" id="{DDE2CE38-9FA4-E74E-9B79-886627665EA5}"/>
              </a:ext>
            </a:extLst>
          </p:cNvPr>
          <p:cNvSpPr/>
          <p:nvPr/>
        </p:nvSpPr>
        <p:spPr>
          <a:xfrm rot="2349763">
            <a:off x="647821" y="2865431"/>
            <a:ext cx="214840" cy="620790"/>
          </a:xfrm>
          <a:prstGeom prst="curvedUpArrow">
            <a:avLst>
              <a:gd name="adj1" fmla="val 25000"/>
              <a:gd name="adj2" fmla="val 50000"/>
              <a:gd name="adj3" fmla="val 39978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272" name="Picture 8" descr="https://lh4.googleusercontent.com/o3fIozg4bFZKFlVg2Yoc7nkpTpWxyz3oEwOsPZFD9XJh-4soOu48iqNao7VKTAf4FUkR0CzKKxI3nxQjkiopNf3H8lf8PJKtIX1z_IOa10w2evlREr9QZ_ankWZfX16jZ-kmpO4F2GDuFP-z91s0SdHJug=s2048">
            <a:extLst>
              <a:ext uri="{FF2B5EF4-FFF2-40B4-BE49-F238E27FC236}">
                <a16:creationId xmlns:a16="http://schemas.microsoft.com/office/drawing/2014/main" id="{42A3F1B7-41B1-7544-8568-4DFE74133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9" b="11194"/>
          <a:stretch/>
        </p:blipFill>
        <p:spPr bwMode="auto">
          <a:xfrm>
            <a:off x="4848554" y="3478523"/>
            <a:ext cx="3835780" cy="15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707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D421D5-7256-A34A-8819-5B7630197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45275" y="3370234"/>
            <a:ext cx="3785250" cy="1466239"/>
          </a:xfrm>
        </p:spPr>
        <p:txBody>
          <a:bodyPr/>
          <a:lstStyle/>
          <a:p>
            <a:r>
              <a:rPr lang="en-US" dirty="0"/>
              <a:t>Common cryogenic receiver design for both telescopes</a:t>
            </a:r>
          </a:p>
          <a:p>
            <a:r>
              <a:rPr lang="en-US" dirty="0"/>
              <a:t>85 optics tubes &amp; detector wafers</a:t>
            </a:r>
          </a:p>
          <a:p>
            <a:r>
              <a:rPr lang="en-US" dirty="0"/>
              <a:t>Cools detectors to ~100 </a:t>
            </a:r>
            <a:r>
              <a:rPr lang="en-US" dirty="0" err="1"/>
              <a:t>mK</a:t>
            </a:r>
            <a:r>
              <a:rPr lang="en-US" dirty="0"/>
              <a:t> using pulse tube coolers and dilution refrigerator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9D8426-D0EE-864D-BD74-66CA6BE5F5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 smtClean="0"/>
              <a:t>19</a:t>
            </a:fld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D14CBB-2A32-4A4F-823B-C42FF6FF9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Large-aperture telescope receiver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868EC6-CDB1-734B-A941-75D312247B00}"/>
              </a:ext>
            </a:extLst>
          </p:cNvPr>
          <p:cNvGrpSpPr/>
          <p:nvPr/>
        </p:nvGrpSpPr>
        <p:grpSpPr>
          <a:xfrm>
            <a:off x="0" y="973048"/>
            <a:ext cx="4767944" cy="3575958"/>
            <a:chOff x="373457" y="941648"/>
            <a:chExt cx="4767944" cy="35759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C8F5EFE-0ADB-574F-9C32-208381EE38AA}"/>
                </a:ext>
              </a:extLst>
            </p:cNvPr>
            <p:cNvGrpSpPr/>
            <p:nvPr/>
          </p:nvGrpSpPr>
          <p:grpSpPr>
            <a:xfrm>
              <a:off x="373457" y="941648"/>
              <a:ext cx="4767944" cy="3575958"/>
              <a:chOff x="623829" y="1288370"/>
              <a:chExt cx="4767944" cy="3575958"/>
            </a:xfrm>
          </p:grpSpPr>
          <p:pic>
            <p:nvPicPr>
              <p:cNvPr id="2054" name="Picture 6" descr="https://lh3.googleusercontent.com/4ejM77uJGszqBapeoyvuBILY8UxRWcHAPHai6jNVuwm_qP4NFZYwy8HBl7mgrsjh2qrya2DRmvPiF8bGgdjkUZ0_9fxstEqJpTL58KEKBFnCX8ahHyHl82OvtWwbl7kiwZ9zzLkS78snU_ZOIIDKc6YCIQ=s2048">
                <a:extLst>
                  <a:ext uri="{FF2B5EF4-FFF2-40B4-BE49-F238E27FC236}">
                    <a16:creationId xmlns:a16="http://schemas.microsoft.com/office/drawing/2014/main" id="{5D3DF06E-4F64-5A48-9090-5B20A9D3B9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3829" y="1288370"/>
                <a:ext cx="4767944" cy="35759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2B92695-CAF1-0848-A33C-B0A6F59ADB10}"/>
                  </a:ext>
                </a:extLst>
              </p:cNvPr>
              <p:cNvSpPr/>
              <p:nvPr/>
            </p:nvSpPr>
            <p:spPr>
              <a:xfrm rot="20455504">
                <a:off x="2160676" y="2295556"/>
                <a:ext cx="890178" cy="343331"/>
              </a:xfrm>
              <a:prstGeom prst="rect">
                <a:avLst/>
              </a:prstGeom>
              <a:noFill/>
              <a:ln w="508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18891F1-EED5-3141-8C10-5951BA3AAA44}"/>
                </a:ext>
              </a:extLst>
            </p:cNvPr>
            <p:cNvCxnSpPr/>
            <p:nvPr/>
          </p:nvCxnSpPr>
          <p:spPr>
            <a:xfrm>
              <a:off x="1001486" y="1175657"/>
              <a:ext cx="0" cy="3107940"/>
            </a:xfrm>
            <a:prstGeom prst="straightConnector1">
              <a:avLst/>
            </a:prstGeom>
            <a:ln w="25400">
              <a:solidFill>
                <a:schemeClr val="tx2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E3F1A0-44F0-BE43-A005-DAF38A1639EA}"/>
                </a:ext>
              </a:extLst>
            </p:cNvPr>
            <p:cNvSpPr txBox="1"/>
            <p:nvPr/>
          </p:nvSpPr>
          <p:spPr>
            <a:xfrm rot="16200000">
              <a:off x="480390" y="2318414"/>
              <a:ext cx="734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2.5m</a:t>
              </a:r>
            </a:p>
          </p:txBody>
        </p:sp>
      </p:grpSp>
      <p:pic>
        <p:nvPicPr>
          <p:cNvPr id="2056" name="Picture 8" descr="https://lh5.googleusercontent.com/Y5u2HBnoWX6rckRixoFdbizWJL_rj_4JYICz7ZicOpJUezDNFz1wVcHxwsWHfAQ_sEQx7gZ9xz3OXtXAVlFiqWYpyUggKOL7OLbMeHuaX-eCfO6zbghAGoM3PY-yG8TUU7neU7soRX_6RDP-7duXkWT2Pw=s2048">
            <a:extLst>
              <a:ext uri="{FF2B5EF4-FFF2-40B4-BE49-F238E27FC236}">
                <a16:creationId xmlns:a16="http://schemas.microsoft.com/office/drawing/2014/main" id="{8F357BBA-9222-9D4D-A3F7-3EBF49884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708" y="1092668"/>
            <a:ext cx="3818385" cy="1366929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821F33-6681-ED44-A3EA-2006D61AFC90}"/>
              </a:ext>
            </a:extLst>
          </p:cNvPr>
          <p:cNvCxnSpPr>
            <a:cxnSpLocks/>
          </p:cNvCxnSpPr>
          <p:nvPr/>
        </p:nvCxnSpPr>
        <p:spPr>
          <a:xfrm flipV="1">
            <a:off x="2340948" y="1077686"/>
            <a:ext cx="2587760" cy="766516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112270-427C-E04D-B882-92E90A98BC46}"/>
              </a:ext>
            </a:extLst>
          </p:cNvPr>
          <p:cNvCxnSpPr>
            <a:cxnSpLocks/>
          </p:cNvCxnSpPr>
          <p:nvPr/>
        </p:nvCxnSpPr>
        <p:spPr>
          <a:xfrm>
            <a:off x="2458688" y="2151900"/>
            <a:ext cx="2470020" cy="27610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D9704F9-B021-0742-9F82-9C44528C0CED}"/>
              </a:ext>
            </a:extLst>
          </p:cNvPr>
          <p:cNvSpPr txBox="1"/>
          <p:nvPr/>
        </p:nvSpPr>
        <p:spPr>
          <a:xfrm>
            <a:off x="5823857" y="729343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Optics tube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87D431-DE45-F047-B973-D64C04F3FE26}"/>
              </a:ext>
            </a:extLst>
          </p:cNvPr>
          <p:cNvSpPr txBox="1"/>
          <p:nvPr/>
        </p:nvSpPr>
        <p:spPr>
          <a:xfrm>
            <a:off x="6008914" y="2761027"/>
            <a:ext cx="843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BE3431-97B6-9E45-B21F-75DFF8401361}"/>
              </a:ext>
            </a:extLst>
          </p:cNvPr>
          <p:cNvSpPr txBox="1"/>
          <p:nvPr/>
        </p:nvSpPr>
        <p:spPr>
          <a:xfrm>
            <a:off x="7261164" y="2627111"/>
            <a:ext cx="952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detectormodule</a:t>
            </a:r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37E92DF-57A9-394F-BF2E-72D15C942BDB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5279572" y="2428001"/>
            <a:ext cx="1151164" cy="3330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95C6925-DEBD-404B-A53D-64068360C594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6430736" y="2286001"/>
            <a:ext cx="59670" cy="4750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49DD2B7-0308-224B-875B-EE72A6EA300E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6430736" y="2151901"/>
            <a:ext cx="1210834" cy="6091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1F31A5F-2A8D-4E48-BF3B-B7404F4BBD3A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7737358" y="2118885"/>
            <a:ext cx="496207" cy="5082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8" name="Picture 10" descr="https://lh4.googleusercontent.com/6ScW14NHim83p9HQLjiLP20RhBQYp7lFSij8LqQCi-8I8vDSgQP1zfxTnb_lJgLj9bLXQE60eps8EXXPzOE2DBvbXhECvwaNV_rG6YfeSZ-m_Djp_3QOsR9X1syHlfOxY5mI1s0Bbe6XQM5-OyY9XNvN9w=s2048">
            <a:extLst>
              <a:ext uri="{FF2B5EF4-FFF2-40B4-BE49-F238E27FC236}">
                <a16:creationId xmlns:a16="http://schemas.microsoft.com/office/drawing/2014/main" id="{5BB9E999-3DB3-6340-84CE-B4D154266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8259264" y="2161874"/>
            <a:ext cx="668096" cy="75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E93DE5B-29B9-0241-BD05-417918CE7CDF}"/>
              </a:ext>
            </a:extLst>
          </p:cNvPr>
          <p:cNvSpPr txBox="1"/>
          <p:nvPr/>
        </p:nvSpPr>
        <p:spPr>
          <a:xfrm>
            <a:off x="3163371" y="4441245"/>
            <a:ext cx="1751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300K readout electronics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ACA0827-2A93-ED42-9C8A-7133FCC61B5D}"/>
              </a:ext>
            </a:extLst>
          </p:cNvPr>
          <p:cNvCxnSpPr>
            <a:cxnSpLocks/>
            <a:stCxn id="42" idx="1"/>
          </p:cNvCxnSpPr>
          <p:nvPr/>
        </p:nvCxnSpPr>
        <p:spPr>
          <a:xfrm flipH="1" flipV="1">
            <a:off x="2842055" y="4441245"/>
            <a:ext cx="321316" cy="26161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969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C972D5-8ADB-4A44-8963-6B55AD51C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200" y="933451"/>
            <a:ext cx="4690750" cy="1752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D3DA11-C4BF-3A49-A6FB-ECDEA66C74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 smtClean="0"/>
              <a:t>2</a:t>
            </a:fld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8E23DA-C490-EE42-917D-20F92F821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25" y="55125"/>
            <a:ext cx="8758800" cy="701700"/>
          </a:xfrm>
        </p:spPr>
        <p:txBody>
          <a:bodyPr/>
          <a:lstStyle/>
          <a:p>
            <a:r>
              <a:rPr lang="en-US" dirty="0"/>
              <a:t>The Cosmic Microwave Background (CMB)</a:t>
            </a:r>
          </a:p>
        </p:txBody>
      </p:sp>
      <p:pic>
        <p:nvPicPr>
          <p:cNvPr id="8" name="Picture 2" descr="https://lh6.googleusercontent.com/gaadChj-Nv6qMNNxJ7uI9IOz6yCSVPOfQJSufpOv4Ybmuaboi5iyPWuRnaAUNU0697sWebBSqi1NKPTka8CoKB_DBl0r50GmyEJJ6Hf964fbV9sl14BXTXtEnynsBN6c0KoB-4PY1rf7Aro0VV4dNMierg=s2048">
            <a:extLst>
              <a:ext uri="{FF2B5EF4-FFF2-40B4-BE49-F238E27FC236}">
                <a16:creationId xmlns:a16="http://schemas.microsoft.com/office/drawing/2014/main" id="{718696A0-C1AB-3F43-B49B-A786660B0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03" y="634808"/>
            <a:ext cx="6384793" cy="219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F2FF34-4FD8-8842-924F-E8925B4BD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576" y="2886583"/>
            <a:ext cx="2578486" cy="22009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70C6830-0CA6-494C-869D-8C8681C4946A}"/>
              </a:ext>
            </a:extLst>
          </p:cNvPr>
          <p:cNvCxnSpPr>
            <a:cxnSpLocks/>
          </p:cNvCxnSpPr>
          <p:nvPr/>
        </p:nvCxnSpPr>
        <p:spPr>
          <a:xfrm>
            <a:off x="1217863" y="2643939"/>
            <a:ext cx="359829" cy="1156536"/>
          </a:xfrm>
          <a:prstGeom prst="straightConnector1">
            <a:avLst/>
          </a:prstGeom>
          <a:ln w="508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FDBA2393-ADF2-6440-9F2D-056D2A3EB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946" y="2896357"/>
            <a:ext cx="2771249" cy="22100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091F181-C55A-C843-90DC-84475BF12749}"/>
              </a:ext>
            </a:extLst>
          </p:cNvPr>
          <p:cNvSpPr txBox="1"/>
          <p:nvPr/>
        </p:nvSpPr>
        <p:spPr>
          <a:xfrm>
            <a:off x="60752" y="2757858"/>
            <a:ext cx="1339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Credit: NAOJ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073ADCA-53A5-CE49-8B06-05B4F0706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4654" y="3267168"/>
            <a:ext cx="1581150" cy="146847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E6AD0B6-E153-A643-8326-6056DAA063EA}"/>
              </a:ext>
            </a:extLst>
          </p:cNvPr>
          <p:cNvSpPr/>
          <p:nvPr/>
        </p:nvSpPr>
        <p:spPr>
          <a:xfrm>
            <a:off x="6569568" y="699651"/>
            <a:ext cx="24419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CMB offers a snapshot of the early universe!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CMB also contains imprints from structure formation throughout history of the ‘late’ universe</a:t>
            </a:r>
          </a:p>
        </p:txBody>
      </p:sp>
    </p:spTree>
    <p:extLst>
      <p:ext uri="{BB962C8B-B14F-4D97-AF65-F5344CB8AC3E}">
        <p14:creationId xmlns:p14="http://schemas.microsoft.com/office/powerpoint/2010/main" val="1281555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02E1BD-8B51-074D-96A1-D406A88C64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 smtClean="0"/>
              <a:t>20</a:t>
            </a:fld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735AAB-5A93-EF45-BABD-F1987D4FF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00" y="191201"/>
            <a:ext cx="8758800" cy="701700"/>
          </a:xfrm>
        </p:spPr>
        <p:txBody>
          <a:bodyPr/>
          <a:lstStyle/>
          <a:p>
            <a:r>
              <a:rPr lang="en-US" dirty="0"/>
              <a:t>South Pole: Small-aperture telescopes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3E78A3-7011-D349-A171-A6381A325EF5}"/>
              </a:ext>
            </a:extLst>
          </p:cNvPr>
          <p:cNvGrpSpPr/>
          <p:nvPr/>
        </p:nvGrpSpPr>
        <p:grpSpPr>
          <a:xfrm>
            <a:off x="54557" y="1252130"/>
            <a:ext cx="4225406" cy="3408862"/>
            <a:chOff x="54557" y="1252130"/>
            <a:chExt cx="4225406" cy="34088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F9F3457-987B-2F4F-BB10-12B815D04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4314" y="1252130"/>
              <a:ext cx="3285649" cy="340886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86748F-FCA8-F14E-83E0-9CE70FC10364}"/>
                </a:ext>
              </a:extLst>
            </p:cNvPr>
            <p:cNvSpPr txBox="1"/>
            <p:nvPr/>
          </p:nvSpPr>
          <p:spPr>
            <a:xfrm>
              <a:off x="463839" y="3292912"/>
              <a:ext cx="7264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tower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354C032-5297-7D42-B627-C22C2C3B2E29}"/>
                </a:ext>
              </a:extLst>
            </p:cNvPr>
            <p:cNvSpPr txBox="1"/>
            <p:nvPr/>
          </p:nvSpPr>
          <p:spPr>
            <a:xfrm>
              <a:off x="54557" y="1359792"/>
              <a:ext cx="1128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ground shield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96E2871-2B50-6247-B116-4E5791D4159C}"/>
                </a:ext>
              </a:extLst>
            </p:cNvPr>
            <p:cNvCxnSpPr>
              <a:cxnSpLocks/>
            </p:cNvCxnSpPr>
            <p:nvPr/>
          </p:nvCxnSpPr>
          <p:spPr>
            <a:xfrm>
              <a:off x="816429" y="1621402"/>
              <a:ext cx="261257" cy="142084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B9D8062-6054-C84C-BE14-91F2634B8091}"/>
                </a:ext>
              </a:extLst>
            </p:cNvPr>
            <p:cNvCxnSpPr>
              <a:cxnSpLocks/>
            </p:cNvCxnSpPr>
            <p:nvPr/>
          </p:nvCxnSpPr>
          <p:spPr>
            <a:xfrm>
              <a:off x="1077686" y="3446800"/>
              <a:ext cx="773674" cy="71042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4D23DD-0A33-C043-B84D-ABA49E60ED07}"/>
              </a:ext>
            </a:extLst>
          </p:cNvPr>
          <p:cNvGrpSpPr/>
          <p:nvPr/>
        </p:nvGrpSpPr>
        <p:grpSpPr>
          <a:xfrm>
            <a:off x="4457845" y="1399629"/>
            <a:ext cx="3412522" cy="2400011"/>
            <a:chOff x="3595741" y="1243677"/>
            <a:chExt cx="3412522" cy="2400011"/>
          </a:xfrm>
        </p:grpSpPr>
        <p:pic>
          <p:nvPicPr>
            <p:cNvPr id="6146" name="Picture 2" descr="https://lh3.googleusercontent.com/FpPZL781giuWzHwyvJl8ChEPWRPHLliAIiWyDDeHu21F4p_p_q3Ky_M5QI6r8gx7ZzJB2sGtpkWaVXGQ_rs8yI58Sy4T-jnKOtgjhJJmNQ5NzcdblzRgeWYM4NKqqSon29oGQxcekihn34KPiXQNKpQvAA=s2048">
              <a:extLst>
                <a:ext uri="{FF2B5EF4-FFF2-40B4-BE49-F238E27FC236}">
                  <a16:creationId xmlns:a16="http://schemas.microsoft.com/office/drawing/2014/main" id="{5475AE44-E69B-8043-B79D-374BD0557A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80" r="12299"/>
            <a:stretch/>
          </p:blipFill>
          <p:spPr bwMode="auto">
            <a:xfrm>
              <a:off x="3595741" y="1243677"/>
              <a:ext cx="2284122" cy="2400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EEF04D-0912-184A-B590-D42F9BF5D9A9}"/>
                </a:ext>
              </a:extLst>
            </p:cNvPr>
            <p:cNvSpPr txBox="1"/>
            <p:nvPr/>
          </p:nvSpPr>
          <p:spPr>
            <a:xfrm>
              <a:off x="5879863" y="2081960"/>
              <a:ext cx="1128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mount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97A52B-7A44-A249-B417-C678187B336E}"/>
                </a:ext>
              </a:extLst>
            </p:cNvPr>
            <p:cNvSpPr txBox="1"/>
            <p:nvPr/>
          </p:nvSpPr>
          <p:spPr>
            <a:xfrm>
              <a:off x="5667151" y="1314045"/>
              <a:ext cx="1128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telescope/ receiver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E9AED82-7B6A-494E-9ECF-A0DA7470FB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46952" y="1679334"/>
              <a:ext cx="463250" cy="476686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1484E6C-4E37-494D-A9A7-E1A14A1AF1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26032" y="2423168"/>
              <a:ext cx="463250" cy="476686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4382259-C336-4A4C-9006-C287001DF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0858" y="43145"/>
            <a:ext cx="2316874" cy="124514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3D16A8-2190-1B49-AFF9-ECF0A860A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94670" y="3870007"/>
            <a:ext cx="5090984" cy="1109765"/>
          </a:xfrm>
        </p:spPr>
        <p:txBody>
          <a:bodyPr/>
          <a:lstStyle/>
          <a:p>
            <a:r>
              <a:rPr lang="en-US" dirty="0"/>
              <a:t>~0.5 m refractive telescopes, 3 grouped onto a single </a:t>
            </a:r>
            <a:r>
              <a:rPr lang="en-US" dirty="0" err="1"/>
              <a:t>cryobus</a:t>
            </a:r>
            <a:r>
              <a:rPr lang="en-US" dirty="0"/>
              <a:t>, mount, &amp; tower</a:t>
            </a:r>
          </a:p>
          <a:p>
            <a:r>
              <a:rPr lang="en-US" dirty="0"/>
              <a:t>9 total SATs (3 towers)</a:t>
            </a:r>
          </a:p>
          <a:p>
            <a:r>
              <a:rPr lang="en-US" dirty="0"/>
              <a:t>Design heritage from BICEP/Keck</a:t>
            </a:r>
          </a:p>
        </p:txBody>
      </p:sp>
    </p:spTree>
    <p:extLst>
      <p:ext uri="{BB962C8B-B14F-4D97-AF65-F5344CB8AC3E}">
        <p14:creationId xmlns:p14="http://schemas.microsoft.com/office/powerpoint/2010/main" val="218185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A94217-6B1D-CB47-816C-24126E20B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196" y="3917092"/>
            <a:ext cx="3793524" cy="1116164"/>
          </a:xfrm>
        </p:spPr>
        <p:txBody>
          <a:bodyPr/>
          <a:lstStyle/>
          <a:p>
            <a:r>
              <a:rPr lang="en-US" dirty="0"/>
              <a:t>Single cryogenic bus cools  3 sets of optics &amp; detectors using pulse tube coolers and dilution refrigeration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6183E2-1564-8F49-AC0A-67F39D06F0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 smtClean="0"/>
              <a:t>21</a:t>
            </a:fld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A532E6-C9AA-904A-B5F6-3C8025B8E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 receiver</a:t>
            </a:r>
          </a:p>
        </p:txBody>
      </p:sp>
      <p:pic>
        <p:nvPicPr>
          <p:cNvPr id="7172" name="Picture 4" descr="https://lh5.googleusercontent.com/y-c1Vq4yTUQQcpWsaVLl2dJr3A6XEnlout1QxQiiuNiXRndYaP-mR4TqLvKn5Dt3KITBCBdB5WcQT0FPqWZlQWWHneCLjVzjUqu-s90eWoCZ-FL_7O6IZsfQZQGmJv17KD75s7T-3fhY9EUeTJM-ZdDB5A=s2048">
            <a:extLst>
              <a:ext uri="{FF2B5EF4-FFF2-40B4-BE49-F238E27FC236}">
                <a16:creationId xmlns:a16="http://schemas.microsoft.com/office/drawing/2014/main" id="{2D2ED456-86BF-5E43-849D-11B343348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" t="2425" r="3465" b="1303"/>
          <a:stretch/>
        </p:blipFill>
        <p:spPr bwMode="auto">
          <a:xfrm>
            <a:off x="282128" y="938570"/>
            <a:ext cx="2524890" cy="273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lh5.googleusercontent.com/AyBIf32Gkj72QtPjmagnYmim8mcat1DT7fTvY8dC0bjPVyjc4Sj6fN8bhAdfGXMwcMhF8Y_11-5-_3DfefB-GgQVp9LsLOUM-ohGRLk7lZ0FLhkQ-n0VTlbL4A1HisDW78iIQ98k6iaJsZUeb6ik8bFKmg=s2048">
            <a:extLst>
              <a:ext uri="{FF2B5EF4-FFF2-40B4-BE49-F238E27FC236}">
                <a16:creationId xmlns:a16="http://schemas.microsoft.com/office/drawing/2014/main" id="{BD2563CE-57A9-094A-9569-6D708E61B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298" y="289472"/>
            <a:ext cx="4340702" cy="454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775DA2-E6B4-A246-B722-FCA28D1DB3EF}"/>
              </a:ext>
            </a:extLst>
          </p:cNvPr>
          <p:cNvSpPr txBox="1"/>
          <p:nvPr/>
        </p:nvSpPr>
        <p:spPr>
          <a:xfrm>
            <a:off x="3441368" y="2652467"/>
            <a:ext cx="997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Detector modules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2398F3E-66EC-8940-B41F-A5E1B6BBAC04}"/>
              </a:ext>
            </a:extLst>
          </p:cNvPr>
          <p:cNvCxnSpPr>
            <a:cxnSpLocks/>
          </p:cNvCxnSpPr>
          <p:nvPr/>
        </p:nvCxnSpPr>
        <p:spPr>
          <a:xfrm>
            <a:off x="4387823" y="2877006"/>
            <a:ext cx="679621" cy="251372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A735507-1FAA-504F-80C8-43E124916FFF}"/>
              </a:ext>
            </a:extLst>
          </p:cNvPr>
          <p:cNvSpPr txBox="1"/>
          <p:nvPr/>
        </p:nvSpPr>
        <p:spPr>
          <a:xfrm>
            <a:off x="3731741" y="1572406"/>
            <a:ext cx="562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D8BCB79-0A01-C440-A45E-F3D63261362B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4294593" y="972035"/>
            <a:ext cx="772851" cy="75426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CE7E34E-0A80-2545-BE21-562EBF817923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4294593" y="1726295"/>
            <a:ext cx="637831" cy="579196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771D2DE-B400-F44F-A0DB-22073D6A7CC2}"/>
              </a:ext>
            </a:extLst>
          </p:cNvPr>
          <p:cNvSpPr txBox="1"/>
          <p:nvPr/>
        </p:nvSpPr>
        <p:spPr>
          <a:xfrm>
            <a:off x="7022081" y="4438803"/>
            <a:ext cx="1751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300K readout electronics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1F96866-2459-6A43-9E00-4B59DB843115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6427919" y="4564489"/>
            <a:ext cx="594162" cy="13592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38B7FDC-5267-1A4C-BA1D-AC14FB0F24F1}"/>
              </a:ext>
            </a:extLst>
          </p:cNvPr>
          <p:cNvSpPr txBox="1"/>
          <p:nvPr/>
        </p:nvSpPr>
        <p:spPr>
          <a:xfrm>
            <a:off x="7727991" y="1258108"/>
            <a:ext cx="1416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dilution fridge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DA75FE6-6F22-3B4F-A5C4-63EF81619ADA}"/>
              </a:ext>
            </a:extLst>
          </p:cNvPr>
          <p:cNvCxnSpPr>
            <a:cxnSpLocks/>
          </p:cNvCxnSpPr>
          <p:nvPr/>
        </p:nvCxnSpPr>
        <p:spPr>
          <a:xfrm flipH="1">
            <a:off x="7704783" y="1565885"/>
            <a:ext cx="549531" cy="314298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31ED06E-78D7-5E45-92E5-F449AB4D1DB2}"/>
              </a:ext>
            </a:extLst>
          </p:cNvPr>
          <p:cNvCxnSpPr>
            <a:cxnSpLocks/>
          </p:cNvCxnSpPr>
          <p:nvPr/>
        </p:nvCxnSpPr>
        <p:spPr>
          <a:xfrm>
            <a:off x="2440459" y="781113"/>
            <a:ext cx="498935" cy="385996"/>
          </a:xfrm>
          <a:prstGeom prst="straightConnector1">
            <a:avLst/>
          </a:prstGeom>
          <a:ln w="25400">
            <a:solidFill>
              <a:schemeClr val="tx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F227EE8-9C48-4543-B319-C6CEE23B382F}"/>
              </a:ext>
            </a:extLst>
          </p:cNvPr>
          <p:cNvSpPr txBox="1"/>
          <p:nvPr/>
        </p:nvSpPr>
        <p:spPr>
          <a:xfrm>
            <a:off x="2548147" y="665441"/>
            <a:ext cx="873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~0.55 m</a:t>
            </a:r>
          </a:p>
        </p:txBody>
      </p:sp>
    </p:spTree>
    <p:extLst>
      <p:ext uri="{BB962C8B-B14F-4D97-AF65-F5344CB8AC3E}">
        <p14:creationId xmlns:p14="http://schemas.microsoft.com/office/powerpoint/2010/main" val="4231667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C734EA-F738-A14A-9856-4DBBD1EE7B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 smtClean="0"/>
              <a:t>22</a:t>
            </a:fld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3CE624-FDFA-8747-A75D-8635650CF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29" y="2117931"/>
            <a:ext cx="8758800" cy="701700"/>
          </a:xfrm>
        </p:spPr>
        <p:txBody>
          <a:bodyPr/>
          <a:lstStyle/>
          <a:p>
            <a:pPr algn="ctr"/>
            <a:r>
              <a:rPr lang="en-US" dirty="0"/>
              <a:t>(Select) Challenges &amp; Opportunities at the South Pole</a:t>
            </a:r>
          </a:p>
        </p:txBody>
      </p:sp>
    </p:spTree>
    <p:extLst>
      <p:ext uri="{BB962C8B-B14F-4D97-AF65-F5344CB8AC3E}">
        <p14:creationId xmlns:p14="http://schemas.microsoft.com/office/powerpoint/2010/main" val="1625917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A0CDA5-02C8-2E4A-B9DD-5D9308C27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199" y="860625"/>
            <a:ext cx="4371720" cy="4196375"/>
          </a:xfrm>
        </p:spPr>
        <p:txBody>
          <a:bodyPr/>
          <a:lstStyle/>
          <a:p>
            <a:r>
              <a:rPr lang="en-US" sz="1400" dirty="0"/>
              <a:t>CMB-S4 detector saturation powers range from 0.4 – 50 </a:t>
            </a:r>
            <a:r>
              <a:rPr lang="en-US" sz="1400" dirty="0" err="1"/>
              <a:t>pW</a:t>
            </a:r>
            <a:r>
              <a:rPr lang="en-US" sz="1400" dirty="0"/>
              <a:t> </a:t>
            </a:r>
          </a:p>
          <a:p>
            <a:r>
              <a:rPr lang="en-US" sz="1400" dirty="0"/>
              <a:t>Detector sensitivities are 10-100 </a:t>
            </a:r>
            <a:r>
              <a:rPr lang="en-US" sz="1400" dirty="0" err="1"/>
              <a:t>aW</a:t>
            </a:r>
            <a:r>
              <a:rPr lang="en-US" sz="1400" dirty="0"/>
              <a:t>/√Hz</a:t>
            </a:r>
          </a:p>
          <a:p>
            <a:r>
              <a:rPr lang="en-US" sz="1400" dirty="0"/>
              <a:t>Field of view for SATs is 29 degrees in diameter</a:t>
            </a:r>
          </a:p>
          <a:p>
            <a:r>
              <a:rPr lang="en-US" sz="1400" dirty="0"/>
              <a:t>Interference occurs both from satellite and ground sources (radios/terminals/</a:t>
            </a:r>
            <a:r>
              <a:rPr lang="en-US" sz="1400" dirty="0" err="1"/>
              <a:t>wifi</a:t>
            </a:r>
            <a:r>
              <a:rPr lang="en-US" sz="1400" dirty="0"/>
              <a:t>)</a:t>
            </a:r>
          </a:p>
          <a:p>
            <a:r>
              <a:rPr lang="en-US" sz="1400" dirty="0"/>
              <a:t>Satellites</a:t>
            </a:r>
          </a:p>
          <a:p>
            <a:pPr lvl="1"/>
            <a:r>
              <a:rPr lang="en-US" sz="1200" dirty="0"/>
              <a:t>Satellites can produce 3-30 </a:t>
            </a:r>
            <a:r>
              <a:rPr lang="en-US" sz="1200" dirty="0" err="1"/>
              <a:t>pW</a:t>
            </a:r>
            <a:r>
              <a:rPr lang="en-US" sz="1200" dirty="0"/>
              <a:t>/m</a:t>
            </a:r>
            <a:r>
              <a:rPr lang="en-US" sz="1200" baseline="30000" dirty="0"/>
              <a:t>2</a:t>
            </a:r>
            <a:r>
              <a:rPr lang="en-US" sz="1200" dirty="0"/>
              <a:t>/MHz for terrestrial observers</a:t>
            </a:r>
          </a:p>
          <a:p>
            <a:pPr lvl="2"/>
            <a:r>
              <a:rPr lang="en-US" sz="1100" dirty="0"/>
              <a:t>Harmonics are often uncharacterized by manufacturer</a:t>
            </a:r>
          </a:p>
          <a:p>
            <a:pPr lvl="1"/>
            <a:r>
              <a:rPr lang="en-US" sz="1200" dirty="0"/>
              <a:t>Satellites also produce thermal signatures observable by CMB telescopes</a:t>
            </a:r>
          </a:p>
          <a:p>
            <a:r>
              <a:rPr lang="en-US" sz="1400" dirty="0"/>
              <a:t>Ground</a:t>
            </a:r>
          </a:p>
          <a:p>
            <a:pPr lvl="1"/>
            <a:r>
              <a:rPr lang="en-US" sz="1200" dirty="0"/>
              <a:t>Observed sources of contamination include satellite ground terminals, land mobile radios, </a:t>
            </a:r>
            <a:r>
              <a:rPr lang="en-US" sz="1200" dirty="0" err="1"/>
              <a:t>wifi</a:t>
            </a:r>
            <a:endParaRPr lang="en-US" sz="1200" dirty="0"/>
          </a:p>
          <a:p>
            <a:pPr lvl="1"/>
            <a:r>
              <a:rPr lang="en-US" sz="1200" dirty="0"/>
              <a:t>Impacts can be partially mitigated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9085C3-61E2-CB4B-B7EE-B4F8F9A799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 smtClean="0"/>
              <a:t>23</a:t>
            </a:fld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C7486A-04CF-AB48-8E21-BA26B122B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00" y="140850"/>
            <a:ext cx="8480670" cy="532278"/>
          </a:xfrm>
        </p:spPr>
        <p:txBody>
          <a:bodyPr/>
          <a:lstStyle/>
          <a:p>
            <a:r>
              <a:rPr lang="en-US" dirty="0"/>
              <a:t>Radio-frequency interference &amp; satellites</a:t>
            </a:r>
          </a:p>
        </p:txBody>
      </p:sp>
      <p:pic>
        <p:nvPicPr>
          <p:cNvPr id="12290" name="Picture 2" descr="https://lh4.googleusercontent.com/U4KDkfbpK-HZuQp05D8UtstnqrWQYRCgvKR25eRKVvPrOwKNVS0TIoa-vt00VD-QtExRjdK1pfrLAq8Uy_vNqVgCJ0nf2JTAw0zDnWeTiBRamjV57my8B4TdsTlPgegGqge8AWnNIdoPY66N953vt_ujpg=s2048">
            <a:extLst>
              <a:ext uri="{FF2B5EF4-FFF2-40B4-BE49-F238E27FC236}">
                <a16:creationId xmlns:a16="http://schemas.microsoft.com/office/drawing/2014/main" id="{3AAEFDE5-299A-9549-9FD2-08F3DE64F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r="8813"/>
          <a:stretch/>
        </p:blipFill>
        <p:spPr bwMode="auto">
          <a:xfrm>
            <a:off x="4884301" y="491700"/>
            <a:ext cx="4164228" cy="163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912519-2EEE-9346-BD54-DA1168AEA844}"/>
              </a:ext>
            </a:extLst>
          </p:cNvPr>
          <p:cNvSpPr txBox="1"/>
          <p:nvPr/>
        </p:nvSpPr>
        <p:spPr>
          <a:xfrm>
            <a:off x="5795318" y="793236"/>
            <a:ext cx="2693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CMB detectors are broad-band!</a:t>
            </a:r>
          </a:p>
        </p:txBody>
      </p:sp>
      <p:pic>
        <p:nvPicPr>
          <p:cNvPr id="12292" name="Picture 4" descr="https://lh4.googleusercontent.com/e-JqCdktNmRcV6HJ4gXcurpOwNtIkXMKi2adFI68E3gtAQDa11nppOXAguq8AllFQ-3XWVQ81RdC7iiNHDKpSfjtso8Yn0QG-1kOBLHU5PKIG_E6l6yB_YkERAC4Pr1eOm8gsVDCZIMVe3KFibe_XDmDUQ=s2048">
            <a:extLst>
              <a:ext uri="{FF2B5EF4-FFF2-40B4-BE49-F238E27FC236}">
                <a16:creationId xmlns:a16="http://schemas.microsoft.com/office/drawing/2014/main" id="{36846B17-39FF-1F45-B850-3A0472173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600" y="2169601"/>
            <a:ext cx="2173930" cy="163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lh6.googleusercontent.com/dC0kA-ElK-ECW6c4mdFtrlpDkYkSYT4HFGvsfSpBAPH4RSjLUFplsQtNLVxS3-Od1zEhcURWPVeEQpHiCl7YTDYyzeklJhWCqXhC6r4ysXSBDVPZyYWaq1hNC3_3ZsHYjhnQN2oJzRvSNtGNGypvtsWp6A=s2048">
            <a:extLst>
              <a:ext uri="{FF2B5EF4-FFF2-40B4-BE49-F238E27FC236}">
                <a16:creationId xmlns:a16="http://schemas.microsoft.com/office/drawing/2014/main" id="{8CAA62D0-50D8-544F-95F5-08815E874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1" r="34046" b="8087"/>
          <a:stretch/>
        </p:blipFill>
        <p:spPr bwMode="auto">
          <a:xfrm>
            <a:off x="7309439" y="2090637"/>
            <a:ext cx="1635363" cy="179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lh4.googleusercontent.com/HnM7GGYK5BtqSnXjtUVoMEirLoaM_MQXAx9yKuw2TDl1hkcFMVIQkMGW4rSWJF2bBvwF8cLOXcClIOZOAYJFCScXFd4-2W2UxAteDG3qqaBS4BUHO4fy-gaOtPu9tVKR9cTeGeAmy2b1cIl-MFB7IeIyNA=s2048">
            <a:extLst>
              <a:ext uri="{FF2B5EF4-FFF2-40B4-BE49-F238E27FC236}">
                <a16:creationId xmlns:a16="http://schemas.microsoft.com/office/drawing/2014/main" id="{BCAB0EF3-600A-9A48-8E3B-37596FBB2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187" y="3938627"/>
            <a:ext cx="1726256" cy="114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43E3DB-7467-0A40-A6CC-35ACA88D31E1}"/>
              </a:ext>
            </a:extLst>
          </p:cNvPr>
          <p:cNvSpPr txBox="1"/>
          <p:nvPr/>
        </p:nvSpPr>
        <p:spPr>
          <a:xfrm>
            <a:off x="835909" y="4438803"/>
            <a:ext cx="5340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Voluntary coordination is the fastest way to mitigate interference and preserve the uniquely exceptional South Pole site properties </a:t>
            </a:r>
          </a:p>
        </p:txBody>
      </p:sp>
    </p:spTree>
    <p:extLst>
      <p:ext uri="{BB962C8B-B14F-4D97-AF65-F5344CB8AC3E}">
        <p14:creationId xmlns:p14="http://schemas.microsoft.com/office/powerpoint/2010/main" val="825855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1F19D1-C9F7-0245-B2D9-C0D8FA828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343" y="1198602"/>
            <a:ext cx="4724217" cy="2607276"/>
          </a:xfrm>
        </p:spPr>
        <p:txBody>
          <a:bodyPr/>
          <a:lstStyle/>
          <a:p>
            <a:r>
              <a:rPr lang="en-US" sz="1800" dirty="0"/>
              <a:t>Feasibility study performed by renewables experts indicates that a hybrid system </a:t>
            </a:r>
            <a:r>
              <a:rPr lang="en-US" sz="1800" b="1" dirty="0"/>
              <a:t>of solar, wind, energy storage (batteries), and diesel </a:t>
            </a:r>
            <a:r>
              <a:rPr lang="en-US" sz="1800" dirty="0"/>
              <a:t>would supply year-round power with significant diesel savings</a:t>
            </a:r>
          </a:p>
          <a:p>
            <a:r>
              <a:rPr lang="en-US" sz="1800" dirty="0"/>
              <a:t>Interested to hear experiences of other polar renewable deployments, what lessons can we learn?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4351AA-8B88-AE4E-BF84-3622E73E59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 smtClean="0"/>
              <a:t>24</a:t>
            </a:fld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A0E5D5-77E2-F345-B506-DB4580563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00" y="140850"/>
            <a:ext cx="8455957" cy="822977"/>
          </a:xfrm>
        </p:spPr>
        <p:txBody>
          <a:bodyPr/>
          <a:lstStyle/>
          <a:p>
            <a:r>
              <a:rPr lang="en-US" dirty="0"/>
              <a:t>Renewable energy is under consideration by CMB-S4 to supplement South Pole Power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786F49-A62F-4C46-BE09-D09AB3200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492" y="723015"/>
            <a:ext cx="4217037" cy="31817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706DF-A065-DE4D-9AF7-CAE5E7632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293" y="3832043"/>
            <a:ext cx="2629493" cy="12500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8FE2CB-F997-C045-84B6-3F14A308ABEC}"/>
              </a:ext>
            </a:extLst>
          </p:cNvPr>
          <p:cNvSpPr txBox="1"/>
          <p:nvPr/>
        </p:nvSpPr>
        <p:spPr>
          <a:xfrm>
            <a:off x="5782007" y="4528696"/>
            <a:ext cx="3548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arxiv.org</a:t>
            </a:r>
            <a:r>
              <a:rPr lang="en-US" dirty="0">
                <a:hlinkClick r:id="rId4"/>
              </a:rPr>
              <a:t>/pdf/2306.13552.pdf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441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74A"/>
              </a:buClr>
              <a:buSzPts val="2200"/>
              <a:buNone/>
            </a:pPr>
            <a:r>
              <a:rPr lang="en"/>
              <a:t>Strong community support</a:t>
            </a:r>
            <a:endParaRPr/>
          </a:p>
        </p:txBody>
      </p:sp>
      <p:pic>
        <p:nvPicPr>
          <p:cNvPr id="36" name="Google Shape;36;p6" descr="https://lh5.googleusercontent.com/6sEMPydKsqJC4alWswoJm3RW4RalmD0YFsn3_uLJdQCSw1BzQHztEhAfq353wVcBKTGsljIJfphui057BCsHzgvSDixCQdQxNDpuwz9WQTGQY2xCLNm2E7syNUvhjSsXFHdt01fuTrhPQPd4puPqpmSzHQ=s20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28241" y="2145893"/>
            <a:ext cx="1947144" cy="254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 descr="NRC-cover-Antartic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15834" y="2108303"/>
            <a:ext cx="1812185" cy="2581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6" descr="P5Cover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5090" y="2136389"/>
            <a:ext cx="2039104" cy="2629553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311700" y="766275"/>
            <a:ext cx="4311600" cy="38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dirty="0"/>
              <a:t>Many community reports (including Astro2020 &amp; NAS Antarctic Vision) endorse CMB-S4 as a U.S. national priority</a:t>
            </a:r>
            <a:endParaRPr dirty="0"/>
          </a:p>
        </p:txBody>
      </p:sp>
      <p:sp>
        <p:nvSpPr>
          <p:cNvPr id="40" name="Google Shape;40;p6"/>
          <p:cNvSpPr txBox="1"/>
          <p:nvPr/>
        </p:nvSpPr>
        <p:spPr>
          <a:xfrm>
            <a:off x="4623300" y="618842"/>
            <a:ext cx="4209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Astro2020</a:t>
            </a:r>
            <a:r>
              <a:rPr lang="en" sz="1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“</a:t>
            </a:r>
            <a:r>
              <a:rPr lang="en" sz="13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Recommendation: The National Science Foundation and the Department of Energy should jointly pursue the design and implementation of the next generation ground-based cosmic microwave background experiment (CMB-S4).</a:t>
            </a:r>
            <a:r>
              <a:rPr lang="en" sz="1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  Calls out broad science case.</a:t>
            </a:r>
            <a:endParaRPr sz="1300" dirty="0"/>
          </a:p>
        </p:txBody>
      </p:sp>
      <p:sp>
        <p:nvSpPr>
          <p:cNvPr id="41" name="Google Shape;41;p6"/>
          <p:cNvSpPr txBox="1"/>
          <p:nvPr/>
        </p:nvSpPr>
        <p:spPr>
          <a:xfrm>
            <a:off x="1633025" y="4648850"/>
            <a:ext cx="10014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2014</a:t>
            </a:r>
            <a:endParaRPr sz="1100"/>
          </a:p>
        </p:txBody>
      </p:sp>
      <p:sp>
        <p:nvSpPr>
          <p:cNvPr id="42" name="Google Shape;42;p6"/>
          <p:cNvSpPr txBox="1"/>
          <p:nvPr/>
        </p:nvSpPr>
        <p:spPr>
          <a:xfrm>
            <a:off x="3929563" y="4648850"/>
            <a:ext cx="10014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2015</a:t>
            </a:r>
            <a:endParaRPr sz="1100"/>
          </a:p>
        </p:txBody>
      </p:sp>
      <p:sp>
        <p:nvSpPr>
          <p:cNvPr id="43" name="Google Shape;43;p6"/>
          <p:cNvSpPr txBox="1"/>
          <p:nvPr/>
        </p:nvSpPr>
        <p:spPr>
          <a:xfrm>
            <a:off x="6125038" y="4648850"/>
            <a:ext cx="10014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2021</a:t>
            </a:r>
            <a:endParaRPr sz="1100"/>
          </a:p>
        </p:txBody>
      </p:sp>
    </p:spTree>
    <p:extLst>
      <p:ext uri="{BB962C8B-B14F-4D97-AF65-F5344CB8AC3E}">
        <p14:creationId xmlns:p14="http://schemas.microsoft.com/office/powerpoint/2010/main" val="2169707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6BA2B-A228-0545-9EDD-B555FA6AA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89" y="3705766"/>
            <a:ext cx="2709799" cy="103817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/>
              <a:t>https://cmb-s4.org/</a:t>
            </a:r>
            <a:br>
              <a:rPr lang="en-US" sz="2400" dirty="0"/>
            </a:br>
            <a:br>
              <a:rPr lang="en-US" dirty="0"/>
            </a:br>
            <a:r>
              <a:rPr lang="en-US" dirty="0"/>
              <a:t>Thank you!  		</a:t>
            </a:r>
          </a:p>
        </p:txBody>
      </p:sp>
      <p:pic>
        <p:nvPicPr>
          <p:cNvPr id="1026" name="Picture 2" descr="https://lh5.googleusercontent.com/tVO0ueKAYU6tbZkNe992gWf7PaRFMYj3tTWNAzcKThAg62-LR1rRKb6b8gg0NycVp4JxaGP-rI_0Bo7VevoL6Dr6fROFESFST_2pTDNJOF8x6KSrTpHLlBMZg_pMWgeSreEhnjC8KqGl35olvxCJu3t18Q=s2048">
            <a:extLst>
              <a:ext uri="{FF2B5EF4-FFF2-40B4-BE49-F238E27FC236}">
                <a16:creationId xmlns:a16="http://schemas.microsoft.com/office/drawing/2014/main" id="{FD8F0A46-8CE7-914B-98CC-0E3C49B50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188" y="1550911"/>
            <a:ext cx="1188222" cy="118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B1A5CF-A6BF-424C-9A9F-9EBF0EC58657}"/>
              </a:ext>
            </a:extLst>
          </p:cNvPr>
          <p:cNvSpPr txBox="1"/>
          <p:nvPr/>
        </p:nvSpPr>
        <p:spPr>
          <a:xfrm>
            <a:off x="536889" y="449155"/>
            <a:ext cx="22878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CMB-S4 Collaboration:</a:t>
            </a:r>
          </a:p>
          <a:p>
            <a:pPr algn="ctr"/>
            <a:r>
              <a:rPr lang="en-US" sz="1600" dirty="0"/>
              <a:t>&gt;400 members</a:t>
            </a:r>
          </a:p>
          <a:p>
            <a:pPr algn="ctr"/>
            <a:r>
              <a:rPr lang="en-US" sz="1600" dirty="0"/>
              <a:t>116 institutions</a:t>
            </a:r>
          </a:p>
          <a:p>
            <a:pPr algn="ctr"/>
            <a:r>
              <a:rPr lang="en-US" sz="1600" dirty="0"/>
              <a:t>19 countries</a:t>
            </a:r>
            <a:endParaRPr lang="en-US" sz="120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8FC982A-CB1B-2241-A5AB-3E5443F1B1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 </a:t>
            </a:r>
            <a:fld id="{00000000-1234-1234-1234-123412341234}" type="slidenum">
              <a:rPr lang="en" smtClean="0"/>
              <a:t>26</a:t>
            </a:fld>
            <a:endParaRPr/>
          </a:p>
        </p:txBody>
      </p:sp>
      <p:pic>
        <p:nvPicPr>
          <p:cNvPr id="13" name="Google Shape;49;p7">
            <a:extLst>
              <a:ext uri="{FF2B5EF4-FFF2-40B4-BE49-F238E27FC236}">
                <a16:creationId xmlns:a16="http://schemas.microsoft.com/office/drawing/2014/main" id="{9CD54965-2D08-0042-8499-B387A5FD298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4860" b="4859"/>
          <a:stretch/>
        </p:blipFill>
        <p:spPr>
          <a:xfrm>
            <a:off x="3639480" y="100620"/>
            <a:ext cx="5409049" cy="267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0;p7">
            <a:extLst>
              <a:ext uri="{FF2B5EF4-FFF2-40B4-BE49-F238E27FC236}">
                <a16:creationId xmlns:a16="http://schemas.microsoft.com/office/drawing/2014/main" id="{67C52686-66B6-9348-AF6D-2AFF7EFF5BA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2363" b="13685"/>
          <a:stretch/>
        </p:blipFill>
        <p:spPr>
          <a:xfrm>
            <a:off x="3639479" y="2807651"/>
            <a:ext cx="5409049" cy="2051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44;p43">
            <a:extLst>
              <a:ext uri="{FF2B5EF4-FFF2-40B4-BE49-F238E27FC236}">
                <a16:creationId xmlns:a16="http://schemas.microsoft.com/office/drawing/2014/main" id="{12263882-76B9-0E4B-870D-99DEB80AF4F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142" y="2763672"/>
            <a:ext cx="3466314" cy="582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1921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B956FB-5C12-0242-8B4E-61222A01F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87387A-7D4D-AB45-9A2D-6D7DF96A39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 smtClean="0"/>
              <a:t>27</a:t>
            </a:fld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67AFB3-7C18-8040-A06E-6AF867721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054040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0" descr="https://lh5.googleusercontent.com/n6ha5fG84Z1mMnVhBD81pXCiBatxuQJSn92YUrz7JBJfWqNDS2CPvPsKrNRvzax8k9AzwQkXDt3wRDFJaYJcrUnVh0DFZdsKqpaBFI-LnMBRd_gT6XD_SLuXsTdvqhWwCsPA7bwlwN4YJiDXT0hap2nDcQ=s2048">
            <a:extLst>
              <a:ext uri="{FF2B5EF4-FFF2-40B4-BE49-F238E27FC236}">
                <a16:creationId xmlns:a16="http://schemas.microsoft.com/office/drawing/2014/main" id="{E3E44633-5132-0840-BF0C-7B5B293AA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0" r="50362" b="30577"/>
          <a:stretch/>
        </p:blipFill>
        <p:spPr bwMode="auto">
          <a:xfrm>
            <a:off x="5856960" y="234538"/>
            <a:ext cx="3055705" cy="239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F26A20-7F30-3645-97D5-4170B25F3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8168" y="1153886"/>
            <a:ext cx="4344842" cy="3559628"/>
          </a:xfrm>
        </p:spPr>
        <p:txBody>
          <a:bodyPr/>
          <a:lstStyle/>
          <a:p>
            <a:r>
              <a:rPr lang="en-US" dirty="0"/>
              <a:t>South Pole has the best atmospheric properties for millimeter-wavelengths of any site with sufficient infrastructure.</a:t>
            </a:r>
          </a:p>
          <a:p>
            <a:r>
              <a:rPr lang="en-US" dirty="0"/>
              <a:t>Exceptional stability of the atmosphere limits the noise it introduces into the data </a:t>
            </a:r>
          </a:p>
          <a:p>
            <a:r>
              <a:rPr lang="en-US" dirty="0"/>
              <a:t>South Pole site also allows continuous observation of  the ultradeep field that will be used to measure inflation, 2.5x faster mapping to required depth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28C9E9-4565-7040-8E8A-37BDED212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00" y="245425"/>
            <a:ext cx="5180601" cy="701700"/>
          </a:xfrm>
        </p:spPr>
        <p:txBody>
          <a:bodyPr/>
          <a:lstStyle/>
          <a:p>
            <a:r>
              <a:rPr lang="en-US" dirty="0"/>
              <a:t>The South Pole is critical to CMB-S4 </a:t>
            </a:r>
          </a:p>
        </p:txBody>
      </p:sp>
      <p:pic>
        <p:nvPicPr>
          <p:cNvPr id="8202" name="Picture 10" descr="https://lh5.googleusercontent.com/n6ha5fG84Z1mMnVhBD81pXCiBatxuQJSn92YUrz7JBJfWqNDS2CPvPsKrNRvzax8k9AzwQkXDt3wRDFJaYJcrUnVh0DFZdsKqpaBFI-LnMBRd_gT6XD_SLuXsTdvqhWwCsPA7bwlwN4YJiDXT0hap2nDcQ=s2048">
            <a:extLst>
              <a:ext uri="{FF2B5EF4-FFF2-40B4-BE49-F238E27FC236}">
                <a16:creationId xmlns:a16="http://schemas.microsoft.com/office/drawing/2014/main" id="{2C4FA00E-3749-994A-85B0-C10B64E84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6" r="10507" b="30577"/>
          <a:stretch/>
        </p:blipFill>
        <p:spPr bwMode="auto">
          <a:xfrm>
            <a:off x="6041850" y="2639236"/>
            <a:ext cx="2913849" cy="232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F044A26-2ADF-444D-89EE-AB99B17B2C12}"/>
              </a:ext>
            </a:extLst>
          </p:cNvPr>
          <p:cNvSpPr txBox="1"/>
          <p:nvPr/>
        </p:nvSpPr>
        <p:spPr>
          <a:xfrm>
            <a:off x="8258527" y="2525205"/>
            <a:ext cx="1365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Kuo</a:t>
            </a:r>
            <a:r>
              <a:rPr lang="en-US" i="1" dirty="0"/>
              <a:t> 2017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CA7907-0556-D243-8DD5-FE277D17EC57}"/>
              </a:ext>
            </a:extLst>
          </p:cNvPr>
          <p:cNvSpPr txBox="1"/>
          <p:nvPr/>
        </p:nvSpPr>
        <p:spPr>
          <a:xfrm>
            <a:off x="4583010" y="2139220"/>
            <a:ext cx="1357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Reduces atmospheric transmission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797CA1-B404-4048-BC40-B1DBE63BA3E7}"/>
              </a:ext>
            </a:extLst>
          </p:cNvPr>
          <p:cNvSpPr txBox="1"/>
          <p:nvPr/>
        </p:nvSpPr>
        <p:spPr>
          <a:xfrm>
            <a:off x="5423801" y="4849265"/>
            <a:ext cx="1134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Adds noise 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688B42E-7A76-B345-BA4A-869F1FE839D7}"/>
              </a:ext>
            </a:extLst>
          </p:cNvPr>
          <p:cNvCxnSpPr/>
          <p:nvPr/>
        </p:nvCxnSpPr>
        <p:spPr>
          <a:xfrm flipV="1">
            <a:off x="6557190" y="4929530"/>
            <a:ext cx="561307" cy="60081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D171827-3033-D146-97A7-7D56707C805B}"/>
              </a:ext>
            </a:extLst>
          </p:cNvPr>
          <p:cNvSpPr txBox="1"/>
          <p:nvPr/>
        </p:nvSpPr>
        <p:spPr>
          <a:xfrm>
            <a:off x="8304866" y="3811653"/>
            <a:ext cx="650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Chile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3BCC96E-7933-664C-94D9-26C473DA150F}"/>
              </a:ext>
            </a:extLst>
          </p:cNvPr>
          <p:cNvSpPr/>
          <p:nvPr/>
        </p:nvSpPr>
        <p:spPr>
          <a:xfrm>
            <a:off x="7794987" y="1438113"/>
            <a:ext cx="1160712" cy="18006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D7E255-D4B6-D743-BD37-D2CF83BDE1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 </a:t>
            </a:r>
            <a:fld id="{00000000-1234-1234-1234-123412341234}" type="slidenum">
              <a:rPr lang="en" smtClean="0"/>
              <a:t>28</a:t>
            </a:fld>
            <a:endParaRPr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48EA352-1428-6549-BD54-760E12F3F4EC}"/>
              </a:ext>
            </a:extLst>
          </p:cNvPr>
          <p:cNvCxnSpPr>
            <a:cxnSpLocks/>
          </p:cNvCxnSpPr>
          <p:nvPr/>
        </p:nvCxnSpPr>
        <p:spPr>
          <a:xfrm>
            <a:off x="6018560" y="2513696"/>
            <a:ext cx="1156310" cy="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296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34EEF1-3E5D-0048-B893-EA8BBE7A2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200" y="947125"/>
            <a:ext cx="2719075" cy="3780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F5A025-12C8-2641-9AA2-7BBE09B3B6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 smtClean="0"/>
              <a:t>29</a:t>
            </a:fld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9260B4-BB8C-4547-9061-7DD3FB9E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CMB-S4 power spectrum</a:t>
            </a:r>
          </a:p>
        </p:txBody>
      </p:sp>
      <p:pic>
        <p:nvPicPr>
          <p:cNvPr id="5" name="Google Shape;106;p21">
            <a:extLst>
              <a:ext uri="{FF2B5EF4-FFF2-40B4-BE49-F238E27FC236}">
                <a16:creationId xmlns:a16="http://schemas.microsoft.com/office/drawing/2014/main" id="{B902373C-A0CB-0B4A-A0EF-EAD3AAA9ABA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t="5239" r="1574" b="5658"/>
          <a:stretch/>
        </p:blipFill>
        <p:spPr>
          <a:xfrm>
            <a:off x="3118550" y="790600"/>
            <a:ext cx="5883450" cy="40458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1A73C8-F483-A449-8311-65B73CB97176}"/>
              </a:ext>
            </a:extLst>
          </p:cNvPr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43474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E1BD5A-C44D-454C-A92F-47EFC960F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200" y="1371599"/>
            <a:ext cx="2623825" cy="3356425"/>
          </a:xfrm>
        </p:spPr>
        <p:txBody>
          <a:bodyPr/>
          <a:lstStyle/>
          <a:p>
            <a:endParaRPr lang="en-US" dirty="0"/>
          </a:p>
          <a:p>
            <a:pPr marL="127000" indent="0" algn="ctr">
              <a:buNone/>
            </a:pPr>
            <a:r>
              <a:rPr lang="en-US" dirty="0"/>
              <a:t>CMB observations allow us to study the origin and evolution of the universe, including investigations of </a:t>
            </a:r>
            <a:r>
              <a:rPr lang="en-US" b="1" i="1" dirty="0"/>
              <a:t>inflation</a:t>
            </a:r>
            <a:r>
              <a:rPr lang="en-US" dirty="0"/>
              <a:t>, </a:t>
            </a:r>
            <a:r>
              <a:rPr lang="en-US" b="1" i="1" dirty="0"/>
              <a:t>neutrinos, dark energy, and beyond!</a:t>
            </a:r>
          </a:p>
          <a:p>
            <a:pPr marL="12700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49E0AA-CA7C-0842-9F5A-FC1B883C71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 smtClean="0"/>
              <a:t>3</a:t>
            </a:fld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51F0F6-25AF-0F47-9C50-14B61D998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Observing the CMB probes broad science!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D4E672-AEF3-C04D-A9DC-5ADD99359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004" y="697677"/>
            <a:ext cx="5724525" cy="41387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187BF7-FB18-764D-8438-A648AE884B24}"/>
              </a:ext>
            </a:extLst>
          </p:cNvPr>
          <p:cNvSpPr/>
          <p:nvPr/>
        </p:nvSpPr>
        <p:spPr>
          <a:xfrm>
            <a:off x="4828252" y="4515746"/>
            <a:ext cx="39821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CMB-S4 science book: </a:t>
            </a:r>
            <a:r>
              <a:rPr lang="en-US" sz="1200" i="1" u="sng" dirty="0">
                <a:hlinkClick r:id="rId3"/>
              </a:rPr>
              <a:t>https://arxiv.org/abs/1610.02743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6934178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8E316A-42B4-BB44-B59A-D5362FC2F7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EE7E1F-2A6B-1A4E-9C63-6C5910E5CB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 smtClean="0"/>
              <a:t>30</a:t>
            </a:fld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D88CCA-4720-C745-BD25-6B15A7075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F393BF-8B5D-6442-A490-16729F2AA7F4}"/>
              </a:ext>
            </a:extLst>
          </p:cNvPr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41D767-EDFD-4B4A-8E7F-D7985CE94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75"/>
          <a:stretch/>
        </p:blipFill>
        <p:spPr>
          <a:xfrm>
            <a:off x="344733" y="250391"/>
            <a:ext cx="8454533" cy="464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43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00A18B-2C0F-4643-92F9-595EDE2FF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9CDAF0-5917-1048-92BE-6C23A30080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 smtClean="0"/>
              <a:t>31</a:t>
            </a:fld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33F43A-0470-4247-90D2-54435174E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74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35EA15-EA25-3E40-AC7E-A940D81E7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201" y="947125"/>
            <a:ext cx="4180394" cy="4014898"/>
          </a:xfrm>
        </p:spPr>
        <p:txBody>
          <a:bodyPr/>
          <a:lstStyle/>
          <a:p>
            <a:r>
              <a:rPr lang="en-US" dirty="0"/>
              <a:t>Gravitational waves generated during an epoch of inflation imprint a B-mode polarization signal in the CMB</a:t>
            </a:r>
          </a:p>
          <a:p>
            <a:pPr lvl="1"/>
            <a:r>
              <a:rPr lang="en-US" dirty="0"/>
              <a:t>Measuring this signal would be a </a:t>
            </a:r>
            <a:r>
              <a:rPr lang="en-US" b="1" i="1" dirty="0"/>
              <a:t>key test of our origins</a:t>
            </a:r>
            <a:r>
              <a:rPr lang="en-US" dirty="0"/>
              <a:t> and the earliest moments of the universe!</a:t>
            </a:r>
          </a:p>
          <a:p>
            <a:r>
              <a:rPr lang="en-US" dirty="0"/>
              <a:t>Requires:</a:t>
            </a:r>
          </a:p>
          <a:p>
            <a:pPr lvl="1"/>
            <a:r>
              <a:rPr lang="en-US" dirty="0"/>
              <a:t> ~2 orders of magnitude deeper sensitivity than current experiments</a:t>
            </a:r>
          </a:p>
          <a:p>
            <a:pPr lvl="1"/>
            <a:r>
              <a:rPr lang="en-US" dirty="0"/>
              <a:t>exceptional control of systematics</a:t>
            </a:r>
          </a:p>
          <a:p>
            <a:pPr lvl="1"/>
            <a:r>
              <a:rPr lang="en-US" dirty="0"/>
              <a:t>disentangling the signal from galactic foregrounds</a:t>
            </a:r>
          </a:p>
          <a:p>
            <a:r>
              <a:rPr lang="en-US" dirty="0"/>
              <a:t>CMB-S4 is designed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to cross a critical threshold: either make a historic detection of this signal, or rule out the entire class of leading models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4B1D1B-6AF0-C84E-BD74-DE9922CED0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 smtClean="0"/>
              <a:t>4</a:t>
            </a:fld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8FBAC2-44FF-3947-9B42-260D1F61C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Primordial Gravitational Waves &amp; Inflation</a:t>
            </a:r>
          </a:p>
        </p:txBody>
      </p:sp>
      <p:pic>
        <p:nvPicPr>
          <p:cNvPr id="8194" name="Picture 2" descr="https://lh3.googleusercontent.com/cycIxVCvRJsUrFpnyoH-HY6fQCOPrMGFZLP6xgR2NpM4dlEKsCsaLgfdHGGNhnt9zHfzXpndsO1iKiNGbDEhXvmM7oDiLP9PW1uIHDSqfX2jMLF_Tu-iQdOrWsWNJZdHDCfvVoagqDh3bidi2iDO1TDScA=s2048">
            <a:extLst>
              <a:ext uri="{FF2B5EF4-FFF2-40B4-BE49-F238E27FC236}">
                <a16:creationId xmlns:a16="http://schemas.microsoft.com/office/drawing/2014/main" id="{5DDA5297-5BE8-F14C-86E9-627CB1E02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496" y="2749473"/>
            <a:ext cx="4052032" cy="217445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4722DCD-531B-2B4E-ACBF-C550B30019EE}"/>
              </a:ext>
            </a:extLst>
          </p:cNvPr>
          <p:cNvGrpSpPr/>
          <p:nvPr/>
        </p:nvGrpSpPr>
        <p:grpSpPr>
          <a:xfrm>
            <a:off x="4474741" y="855525"/>
            <a:ext cx="4534987" cy="1919073"/>
            <a:chOff x="4162991" y="855525"/>
            <a:chExt cx="4534987" cy="19190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5376A55-4374-9C45-9735-02D3613BD5FF}"/>
                </a:ext>
              </a:extLst>
            </p:cNvPr>
            <p:cNvGrpSpPr/>
            <p:nvPr/>
          </p:nvGrpSpPr>
          <p:grpSpPr>
            <a:xfrm>
              <a:off x="4622600" y="855525"/>
              <a:ext cx="4075378" cy="1919073"/>
              <a:chOff x="4638675" y="530577"/>
              <a:chExt cx="4075378" cy="191907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5A61045-5D17-F342-95B3-1D8CD0C33F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125" t="38810" b="9668"/>
              <a:stretch/>
            </p:blipFill>
            <p:spPr>
              <a:xfrm>
                <a:off x="4829175" y="530577"/>
                <a:ext cx="3884878" cy="1664935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1A0406B-4977-E840-8C21-F83C55073D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2565" t="89541" r="32753" b="2501"/>
              <a:stretch/>
            </p:blipFill>
            <p:spPr>
              <a:xfrm>
                <a:off x="6353174" y="2192475"/>
                <a:ext cx="1000125" cy="257175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A8452E1-E299-6848-8C6B-D7B449D6B5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2" t="23321" r="95277" b="38201"/>
              <a:stretch/>
            </p:blipFill>
            <p:spPr>
              <a:xfrm>
                <a:off x="4638675" y="542413"/>
                <a:ext cx="190500" cy="1243424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E3EE05D-7AC3-1143-B621-25D30E2F73C2}"/>
                </a:ext>
              </a:extLst>
            </p:cNvPr>
            <p:cNvSpPr txBox="1"/>
            <p:nvPr/>
          </p:nvSpPr>
          <p:spPr>
            <a:xfrm>
              <a:off x="7362223" y="1553451"/>
              <a:ext cx="10581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Inflationary B-modes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55B3F83-FE0A-3D41-918D-1E4A3D8506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0" y="1819275"/>
              <a:ext cx="669724" cy="130327"/>
            </a:xfrm>
            <a:prstGeom prst="straightConnector1">
              <a:avLst/>
            </a:prstGeom>
            <a:ln w="254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08A9F59-B0CA-0B4D-BC8A-6D19D6850E01}"/>
                </a:ext>
              </a:extLst>
            </p:cNvPr>
            <p:cNvSpPr/>
            <p:nvPr/>
          </p:nvSpPr>
          <p:spPr>
            <a:xfrm>
              <a:off x="4594025" y="2101346"/>
              <a:ext cx="692350" cy="272239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73DCE56-DAA3-154F-BD1C-88CC2D43E13D}"/>
                </a:ext>
              </a:extLst>
            </p:cNvPr>
            <p:cNvSpPr txBox="1"/>
            <p:nvPr/>
          </p:nvSpPr>
          <p:spPr>
            <a:xfrm>
              <a:off x="4162991" y="2346239"/>
              <a:ext cx="1058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~10 </a:t>
              </a:r>
              <a:r>
                <a:rPr lang="en-US" dirty="0" err="1"/>
                <a:t>nK</a:t>
              </a:r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699B19-7318-DE43-AE74-4F3D721A3124}"/>
              </a:ext>
            </a:extLst>
          </p:cNvPr>
          <p:cNvSpPr txBox="1"/>
          <p:nvPr/>
        </p:nvSpPr>
        <p:spPr>
          <a:xfrm>
            <a:off x="1382487" y="4679561"/>
            <a:ext cx="2383971" cy="3138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 &lt; 10</a:t>
            </a:r>
            <a:r>
              <a:rPr lang="en-US" baseline="30000" dirty="0"/>
              <a:t>-3</a:t>
            </a:r>
            <a:r>
              <a:rPr lang="en-US" dirty="0"/>
              <a:t> @ 95% confidence</a:t>
            </a:r>
          </a:p>
        </p:txBody>
      </p:sp>
    </p:spTree>
    <p:extLst>
      <p:ext uri="{BB962C8B-B14F-4D97-AF65-F5344CB8AC3E}">
        <p14:creationId xmlns:p14="http://schemas.microsoft.com/office/powerpoint/2010/main" val="1448084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12653B-5F77-F046-A2DA-84A6BE585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200" y="1371599"/>
            <a:ext cx="4186881" cy="3356425"/>
          </a:xfrm>
        </p:spPr>
        <p:txBody>
          <a:bodyPr/>
          <a:lstStyle/>
          <a:p>
            <a:r>
              <a:rPr lang="en-US" sz="1800" dirty="0"/>
              <a:t>CMB power spectra measure the thermal history of the Universe</a:t>
            </a:r>
          </a:p>
          <a:p>
            <a:pPr lvl="1"/>
            <a:r>
              <a:rPr lang="en-US" dirty="0"/>
              <a:t>Light relic particles (unknown radiation) beyond the standard model can be measured as a change in energy density at early times</a:t>
            </a:r>
          </a:p>
          <a:p>
            <a:pPr lvl="1"/>
            <a:r>
              <a:rPr lang="en-US" dirty="0"/>
              <a:t>Quantified through N</a:t>
            </a:r>
            <a:r>
              <a:rPr lang="en-US" baseline="-25000" dirty="0"/>
              <a:t>eff</a:t>
            </a:r>
            <a:r>
              <a:rPr lang="en-US" dirty="0"/>
              <a:t>, effective number of relativistic species</a:t>
            </a:r>
          </a:p>
          <a:p>
            <a:r>
              <a:rPr lang="en-US" sz="1800" dirty="0"/>
              <a:t>CMB-S4 will constrain </a:t>
            </a:r>
            <a:r>
              <a:rPr lang="el-GR" sz="1800" dirty="0"/>
              <a:t>Δ</a:t>
            </a:r>
            <a:r>
              <a:rPr lang="en-US" sz="1800" dirty="0"/>
              <a:t> N</a:t>
            </a:r>
            <a:r>
              <a:rPr lang="en-US" sz="1800" baseline="-25000" dirty="0"/>
              <a:t>eff</a:t>
            </a:r>
            <a:r>
              <a:rPr lang="en-US" sz="1800" dirty="0"/>
              <a:t> ≤ 0.06</a:t>
            </a:r>
            <a:endParaRPr lang="en-US" sz="1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0556F6-71A5-9A40-8A5C-4F7EA3DB21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 smtClean="0"/>
              <a:t>5</a:t>
            </a:fld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EFE0E7-1F5C-E549-9CA3-E4096F3FE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Relics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E4FAB7-A1C4-9E48-896D-1654F5014A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80"/>
          <a:stretch/>
        </p:blipFill>
        <p:spPr>
          <a:xfrm>
            <a:off x="4442254" y="2702760"/>
            <a:ext cx="4701746" cy="223031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4B4799B-0E9A-564F-A9C1-D7C014D19BB4}"/>
              </a:ext>
            </a:extLst>
          </p:cNvPr>
          <p:cNvGrpSpPr/>
          <p:nvPr/>
        </p:nvGrpSpPr>
        <p:grpSpPr>
          <a:xfrm>
            <a:off x="4644775" y="491700"/>
            <a:ext cx="3986492" cy="2211060"/>
            <a:chOff x="4633784" y="402808"/>
            <a:chExt cx="3986492" cy="2211060"/>
          </a:xfrm>
        </p:grpSpPr>
        <p:pic>
          <p:nvPicPr>
            <p:cNvPr id="8" name="Google Shape;181;p26">
              <a:extLst>
                <a:ext uri="{FF2B5EF4-FFF2-40B4-BE49-F238E27FC236}">
                  <a16:creationId xmlns:a16="http://schemas.microsoft.com/office/drawing/2014/main" id="{F1543643-EA29-3F4D-8B41-D9F9D0C8E1AC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89823" y="402808"/>
              <a:ext cx="3830453" cy="2211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A03CF052-E6C8-D248-93FF-DB017ABE932B}"/>
                </a:ext>
              </a:extLst>
            </p:cNvPr>
            <p:cNvSpPr/>
            <p:nvPr/>
          </p:nvSpPr>
          <p:spPr>
            <a:xfrm>
              <a:off x="4633784" y="580768"/>
              <a:ext cx="2743200" cy="790832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8593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836029-63ED-4946-A5D0-EA98C20F3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200" y="957757"/>
            <a:ext cx="4936947" cy="3780900"/>
          </a:xfrm>
        </p:spPr>
        <p:txBody>
          <a:bodyPr/>
          <a:lstStyle/>
          <a:p>
            <a:r>
              <a:rPr lang="en-US" sz="1800" dirty="0"/>
              <a:t>Method 1: CMB lensing</a:t>
            </a:r>
          </a:p>
          <a:p>
            <a:pPr marL="596900" lvl="1" indent="0">
              <a:buNone/>
            </a:pPr>
            <a:r>
              <a:rPr lang="en-US" sz="1600" dirty="0"/>
              <a:t>Matter along the line-of-sight gravitationally lenses the CMB</a:t>
            </a:r>
          </a:p>
          <a:p>
            <a:pPr lvl="1"/>
            <a:r>
              <a:rPr lang="en-US" sz="1600" dirty="0"/>
              <a:t>Correlates power between scales that are intrinsically uncorrelated</a:t>
            </a:r>
          </a:p>
          <a:p>
            <a:pPr lvl="1"/>
            <a:r>
              <a:rPr lang="en-US" sz="1600" dirty="0"/>
              <a:t>Probe of physics that impacts the growth of large-scale structure (</a:t>
            </a:r>
            <a:r>
              <a:rPr lang="en-US" sz="1600" b="1" i="1" dirty="0"/>
              <a:t>dark energy, neutrino mass</a:t>
            </a:r>
            <a:r>
              <a:rPr lang="en-US" sz="1600" dirty="0"/>
              <a:t>)</a:t>
            </a:r>
          </a:p>
          <a:p>
            <a:pPr lvl="1"/>
            <a:r>
              <a:rPr lang="en-US" sz="1600" dirty="0"/>
              <a:t>CMB lensing B-modes act as a ‘foreground’ to the  inflationary signal, precise cleaning is critical</a:t>
            </a:r>
          </a:p>
          <a:p>
            <a:endParaRPr lang="en-US" sz="1800" dirty="0"/>
          </a:p>
          <a:p>
            <a:r>
              <a:rPr lang="en-US" sz="1800" dirty="0"/>
              <a:t>Method 2: Galaxy clusters 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8CE2D0-B184-054F-90EF-AB75405D70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 smtClean="0"/>
              <a:t>6</a:t>
            </a:fld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C58BA1-F59E-9647-814B-7929D929C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matter in the Universe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131E1A-EF89-C84C-8903-65B7EB546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399" y="219075"/>
            <a:ext cx="3443925" cy="20827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A99F976-A6CF-F84F-981D-F727BC1F600F}"/>
              </a:ext>
            </a:extLst>
          </p:cNvPr>
          <p:cNvSpPr/>
          <p:nvPr/>
        </p:nvSpPr>
        <p:spPr>
          <a:xfrm>
            <a:off x="6268559" y="2270851"/>
            <a:ext cx="273344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/>
              <a:t>credit: ESA and the Planck Collaboration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F3EF15-CA68-3043-B3D7-EC9BAD7B1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445" y="2661673"/>
            <a:ext cx="3067832" cy="2300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B608FB-6CBD-3C4D-B4BF-0F8E6FA7D7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44" r="12110"/>
          <a:stretch/>
        </p:blipFill>
        <p:spPr>
          <a:xfrm>
            <a:off x="5663764" y="2661673"/>
            <a:ext cx="3078513" cy="228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8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127;p22">
            <a:extLst>
              <a:ext uri="{FF2B5EF4-FFF2-40B4-BE49-F238E27FC236}">
                <a16:creationId xmlns:a16="http://schemas.microsoft.com/office/drawing/2014/main" id="{7703BB43-0E58-634B-ABB9-D26E216EA5D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2888" y="4001569"/>
            <a:ext cx="1562005" cy="96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2" descr="https://lh6.googleusercontent.com/gaadChj-Nv6qMNNxJ7uI9IOz6yCSVPOfQJSufpOv4Ybmuaboi5iyPWuRnaAUNU0697sWebBSqi1NKPTka8CoKB_DBl0r50GmyEJJ6Hf964fbV9sl14BXTXtEnynsBN6c0KoB-4PY1rf7Aro0VV4dNMierg=s2048">
            <a:extLst>
              <a:ext uri="{FF2B5EF4-FFF2-40B4-BE49-F238E27FC236}">
                <a16:creationId xmlns:a16="http://schemas.microsoft.com/office/drawing/2014/main" id="{77EACF62-852C-734C-97BF-088B0EDB5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74" y="781338"/>
            <a:ext cx="7824486" cy="268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Google Shape;41;p1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" dirty="0"/>
              <a:t>Additional signals in the mic</a:t>
            </a:r>
            <a:r>
              <a:rPr lang="en-US" dirty="0" err="1"/>
              <a:t>ro</a:t>
            </a:r>
            <a:r>
              <a:rPr lang="en" dirty="0"/>
              <a:t>wave sky!</a:t>
            </a:r>
            <a:endParaRPr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81EDFFA-E905-404C-921F-D3F7A031C4EF}"/>
              </a:ext>
            </a:extLst>
          </p:cNvPr>
          <p:cNvGrpSpPr/>
          <p:nvPr/>
        </p:nvGrpSpPr>
        <p:grpSpPr>
          <a:xfrm>
            <a:off x="5928852" y="3197414"/>
            <a:ext cx="2155262" cy="457200"/>
            <a:chOff x="5000264" y="3586558"/>
            <a:chExt cx="3011347" cy="45720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C8F02B5-E659-8547-A24F-4DE95B664900}"/>
                </a:ext>
              </a:extLst>
            </p:cNvPr>
            <p:cNvCxnSpPr>
              <a:cxnSpLocks/>
            </p:cNvCxnSpPr>
            <p:nvPr/>
          </p:nvCxnSpPr>
          <p:spPr>
            <a:xfrm>
              <a:off x="5014439" y="3586558"/>
              <a:ext cx="0" cy="457200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705BDF8-7180-D642-A549-275B22B4642F}"/>
                </a:ext>
              </a:extLst>
            </p:cNvPr>
            <p:cNvCxnSpPr>
              <a:cxnSpLocks/>
            </p:cNvCxnSpPr>
            <p:nvPr/>
          </p:nvCxnSpPr>
          <p:spPr>
            <a:xfrm>
              <a:off x="7997435" y="3586558"/>
              <a:ext cx="0" cy="457200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24D4C68-FD50-BC49-A40F-EC7401B5C8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00264" y="4036670"/>
              <a:ext cx="3011347" cy="0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642AEC21-F16A-EB49-9D59-A1EDD5BA4303}"/>
              </a:ext>
            </a:extLst>
          </p:cNvPr>
          <p:cNvSpPr txBox="1"/>
          <p:nvPr/>
        </p:nvSpPr>
        <p:spPr>
          <a:xfrm>
            <a:off x="3214037" y="3647526"/>
            <a:ext cx="1148577" cy="646331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Galaxy clusters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13CEC4-85BC-C043-ACFA-F40102210EAA}"/>
              </a:ext>
            </a:extLst>
          </p:cNvPr>
          <p:cNvSpPr txBox="1"/>
          <p:nvPr/>
        </p:nvSpPr>
        <p:spPr>
          <a:xfrm>
            <a:off x="7487641" y="4024801"/>
            <a:ext cx="1470740" cy="923330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mm-wave sources &amp; transients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DF5182E-7FA1-714D-A673-25F8906DCAB0}"/>
              </a:ext>
            </a:extLst>
          </p:cNvPr>
          <p:cNvSpPr txBox="1"/>
          <p:nvPr/>
        </p:nvSpPr>
        <p:spPr>
          <a:xfrm>
            <a:off x="613913" y="3183740"/>
            <a:ext cx="1339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Credit: NAOJ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4211BE6-6D78-DF4D-9D2B-75FA653C4157}"/>
              </a:ext>
            </a:extLst>
          </p:cNvPr>
          <p:cNvGrpSpPr/>
          <p:nvPr/>
        </p:nvGrpSpPr>
        <p:grpSpPr>
          <a:xfrm>
            <a:off x="639020" y="3630614"/>
            <a:ext cx="2539759" cy="1326486"/>
            <a:chOff x="628739" y="3654614"/>
            <a:chExt cx="2539759" cy="1326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659BE5D-2A3E-C540-B2D2-1A0C50DF7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1646" t="17558" r="51443" b="70691"/>
            <a:stretch/>
          </p:blipFill>
          <p:spPr>
            <a:xfrm>
              <a:off x="1731902" y="3654614"/>
              <a:ext cx="1436596" cy="132648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A71A5AA-E38B-C847-9ED0-31C9CE7D7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8739" y="3654614"/>
              <a:ext cx="1309905" cy="1326486"/>
            </a:xfrm>
            <a:prstGeom prst="rect">
              <a:avLst/>
            </a:prstGeom>
          </p:spPr>
        </p:pic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5714E516-3160-3443-B832-10620AB5DA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863" t="17271" r="23000" b="77614"/>
          <a:stretch/>
        </p:blipFill>
        <p:spPr>
          <a:xfrm>
            <a:off x="6204155" y="4005137"/>
            <a:ext cx="1253990" cy="97980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F8BB07-8FD7-C348-BDC9-A2A34D2A79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 </a:t>
            </a:r>
            <a:fld id="{00000000-1234-1234-1234-123412341234}" type="slidenum">
              <a:rPr lang="en" smtClean="0"/>
              <a:t>7</a:t>
            </a:fld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21DE58-DE7A-454E-9E50-D7F50865B5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2811" y="2580233"/>
            <a:ext cx="5803818" cy="2256240"/>
          </a:xfrm>
        </p:spPr>
        <p:txBody>
          <a:bodyPr/>
          <a:lstStyle/>
          <a:p>
            <a:r>
              <a:rPr lang="en-US" sz="1400" dirty="0"/>
              <a:t>CMB photons scatter off the </a:t>
            </a:r>
            <a:r>
              <a:rPr lang="en-US" sz="1400" dirty="0" err="1"/>
              <a:t>intracluster</a:t>
            </a:r>
            <a:r>
              <a:rPr lang="en-US" sz="1400" dirty="0"/>
              <a:t> medium (ICM) creating a spectral distortion at the location of galaxy clusters (</a:t>
            </a:r>
            <a:r>
              <a:rPr lang="en-US" sz="1400" dirty="0" err="1"/>
              <a:t>Sunyaev-Zel’dovich</a:t>
            </a:r>
            <a:r>
              <a:rPr lang="en-US" sz="1400" dirty="0"/>
              <a:t> effect)</a:t>
            </a:r>
          </a:p>
          <a:p>
            <a:pPr lvl="1"/>
            <a:r>
              <a:rPr lang="en-US" sz="1200" b="1" dirty="0"/>
              <a:t> </a:t>
            </a:r>
            <a:r>
              <a:rPr lang="en-US" sz="1200" dirty="0"/>
              <a:t>redshift-independent</a:t>
            </a:r>
            <a:r>
              <a:rPr lang="en-US" sz="1200" b="1" i="1" dirty="0"/>
              <a:t>  </a:t>
            </a:r>
            <a:r>
              <a:rPr lang="en-US" sz="1200" dirty="0"/>
              <a:t>cluster detection </a:t>
            </a:r>
          </a:p>
          <a:p>
            <a:r>
              <a:rPr lang="en-US" sz="1400" dirty="0"/>
              <a:t>Cluster abundance maps the matter in the universe and the growth of large-scale structure (complementary to CMB lensing)</a:t>
            </a:r>
          </a:p>
          <a:p>
            <a:r>
              <a:rPr lang="en-US" sz="1400" dirty="0"/>
              <a:t>SZ samples are also powerful tool to probe cluster </a:t>
            </a:r>
            <a:r>
              <a:rPr lang="en-US" sz="1400" dirty="0" err="1"/>
              <a:t>gastrophysics</a:t>
            </a:r>
            <a:r>
              <a:rPr lang="en-US" sz="1400" dirty="0"/>
              <a:t>, feedback, and evolution of the ICM across their cosmic history</a:t>
            </a:r>
          </a:p>
          <a:p>
            <a:r>
              <a:rPr lang="en-US" b="1" dirty="0"/>
              <a:t>CMB-S4 will discover 10x more clusters at high-redshift </a:t>
            </a:r>
            <a:r>
              <a:rPr lang="en-US" dirty="0"/>
              <a:t>than any current/upcoming experiment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C276EC-66F0-EF45-A3D3-BECC9CD605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 smtClean="0"/>
              <a:t>8</a:t>
            </a:fld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9D425B-8FE7-B845-8760-E32E9DC33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Galaxy Clusters (Matter mapping II &amp; beyond)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C72B08-95C1-CA4C-86D6-75999D4F4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629" y="2485527"/>
            <a:ext cx="2569029" cy="2569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CFB5A6-2109-B442-B1A5-BB0168B50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71" y="708296"/>
            <a:ext cx="7785308" cy="177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84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2398FB-A702-5D4D-8D90-A16724A95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200" y="751182"/>
            <a:ext cx="3464470" cy="37809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CMB surveys capture millimeter-wavelength emissive sources, including AGN, dusty star-forming galaxies, solar system objects</a:t>
            </a:r>
          </a:p>
          <a:p>
            <a:r>
              <a:rPr lang="en-US" dirty="0"/>
              <a:t>Regular re-observation of the same patch of sky enables </a:t>
            </a:r>
            <a:r>
              <a:rPr lang="en-US" b="1" i="1" dirty="0"/>
              <a:t>time-variable measurements </a:t>
            </a:r>
          </a:p>
          <a:p>
            <a:pPr lvl="1"/>
            <a:r>
              <a:rPr lang="en-US" dirty="0"/>
              <a:t>Emerging discovery space at millimeter wavelengths</a:t>
            </a:r>
          </a:p>
          <a:p>
            <a:pPr marL="596900" lvl="1" indent="0">
              <a:buNone/>
            </a:pPr>
            <a:endParaRPr lang="en-US" dirty="0"/>
          </a:p>
          <a:p>
            <a:r>
              <a:rPr lang="en-US" dirty="0"/>
              <a:t>CMB-S4 will produce ~hourly maps of the sky for early detection and transient alerts</a:t>
            </a:r>
          </a:p>
          <a:p>
            <a:pPr lvl="1"/>
            <a:r>
              <a:rPr lang="en-US" dirty="0"/>
              <a:t>Enables follow-up at other wavelengths!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CCAD3D-DD48-D14D-AC84-9CF984220D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 smtClean="0"/>
              <a:t>9</a:t>
            </a:fld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21275A-78F1-9841-B95E-F06B4188A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Emissive millimeter sources &amp; the time-variable sky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4DDE4A-9FF3-2044-B83B-63E8F1177EE2}"/>
              </a:ext>
            </a:extLst>
          </p:cNvPr>
          <p:cNvGrpSpPr/>
          <p:nvPr/>
        </p:nvGrpSpPr>
        <p:grpSpPr>
          <a:xfrm>
            <a:off x="6235308" y="3329592"/>
            <a:ext cx="2677256" cy="1523571"/>
            <a:chOff x="6011583" y="2730496"/>
            <a:chExt cx="2661496" cy="19975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5E56CA-0925-3A45-B093-2CCE70DF8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1583" y="2730496"/>
              <a:ext cx="2661496" cy="199752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2D73A4-049A-3642-92FD-81536535784D}"/>
                </a:ext>
              </a:extLst>
            </p:cNvPr>
            <p:cNvSpPr txBox="1"/>
            <p:nvPr/>
          </p:nvSpPr>
          <p:spPr>
            <a:xfrm>
              <a:off x="7304193" y="4431291"/>
              <a:ext cx="130628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0" dirty="0">
                  <a:solidFill>
                    <a:schemeClr val="bg1"/>
                  </a:solidFill>
                </a:rPr>
                <a:t>NASA/SDO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4B3775-58FD-A14F-B29E-C9BEC3639AD8}"/>
              </a:ext>
            </a:extLst>
          </p:cNvPr>
          <p:cNvGrpSpPr/>
          <p:nvPr/>
        </p:nvGrpSpPr>
        <p:grpSpPr>
          <a:xfrm>
            <a:off x="3707670" y="3329592"/>
            <a:ext cx="2454633" cy="1523571"/>
            <a:chOff x="5285110" y="762067"/>
            <a:chExt cx="2454633" cy="1523571"/>
          </a:xfrm>
        </p:grpSpPr>
        <p:pic>
          <p:nvPicPr>
            <p:cNvPr id="8" name="Google Shape;127;p22">
              <a:extLst>
                <a:ext uri="{FF2B5EF4-FFF2-40B4-BE49-F238E27FC236}">
                  <a16:creationId xmlns:a16="http://schemas.microsoft.com/office/drawing/2014/main" id="{DB1C16D2-3D44-694A-A0A0-5060251A1A94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85110" y="762067"/>
              <a:ext cx="2454633" cy="1523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28;p22">
              <a:extLst>
                <a:ext uri="{FF2B5EF4-FFF2-40B4-BE49-F238E27FC236}">
                  <a16:creationId xmlns:a16="http://schemas.microsoft.com/office/drawing/2014/main" id="{74CAC1A6-FD27-2847-98AD-3D02FE6B9E93}"/>
                </a:ext>
              </a:extLst>
            </p:cNvPr>
            <p:cNvSpPr txBox="1"/>
            <p:nvPr/>
          </p:nvSpPr>
          <p:spPr>
            <a:xfrm>
              <a:off x="6011583" y="1939438"/>
              <a:ext cx="1724964" cy="3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dirty="0">
                  <a:solidFill>
                    <a:schemeClr val="lt1"/>
                  </a:solidFill>
                </a:rPr>
                <a:t>NASA / CXC / M. Weiss.</a:t>
              </a:r>
              <a:endParaRPr dirty="0">
                <a:solidFill>
                  <a:schemeClr val="lt1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7E5DCF1-69FC-5448-B7F4-0A491A5E39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845" t="10802" r="2516" b="73741"/>
          <a:stretch/>
        </p:blipFill>
        <p:spPr>
          <a:xfrm>
            <a:off x="4572000" y="842550"/>
            <a:ext cx="4310744" cy="210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60306"/>
      </p:ext>
    </p:extLst>
  </p:cSld>
  <p:clrMapOvr>
    <a:masterClrMapping/>
  </p:clrMapOvr>
</p:sld>
</file>

<file path=ppt/theme/theme1.xml><?xml version="1.0" encoding="utf-8"?>
<a:theme xmlns:a="http://schemas.openxmlformats.org/drawingml/2006/main" name="CMB-S4 Slide Template">
  <a:themeElements>
    <a:clrScheme name="Simple Light">
      <a:dk1>
        <a:srgbClr val="00274A"/>
      </a:dk1>
      <a:lt1>
        <a:srgbClr val="FFFFFF"/>
      </a:lt1>
      <a:dk2>
        <a:srgbClr val="666666"/>
      </a:dk2>
      <a:lt2>
        <a:srgbClr val="D9D9D9"/>
      </a:lt2>
      <a:accent1>
        <a:srgbClr val="975698"/>
      </a:accent1>
      <a:accent2>
        <a:srgbClr val="FDC010"/>
      </a:accent2>
      <a:accent3>
        <a:srgbClr val="6FAC45"/>
      </a:accent3>
      <a:accent4>
        <a:srgbClr val="C31F23"/>
      </a:accent4>
      <a:accent5>
        <a:srgbClr val="078DC3"/>
      </a:accent5>
      <a:accent6>
        <a:srgbClr val="EC7C30"/>
      </a:accent6>
      <a:hlink>
        <a:srgbClr val="0027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16317</TotalTime>
  <Words>1723</Words>
  <Application>Microsoft Macintosh PowerPoint</Application>
  <PresentationFormat>On-screen Show (16:9)</PresentationFormat>
  <Paragraphs>234</Paragraphs>
  <Slides>31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Wingdings</vt:lpstr>
      <vt:lpstr>CMB-S4 Slide Template</vt:lpstr>
      <vt:lpstr>Exploring the Microwave Sky with CMB-S4</vt:lpstr>
      <vt:lpstr>The Cosmic Microwave Background (CMB)</vt:lpstr>
      <vt:lpstr>Observing the CMB probes broad science!</vt:lpstr>
      <vt:lpstr>Primordial Gravitational Waves &amp; Inflation</vt:lpstr>
      <vt:lpstr>Light Relics</vt:lpstr>
      <vt:lpstr>Mapping matter in the Universe</vt:lpstr>
      <vt:lpstr>Additional signals in the microwave sky!</vt:lpstr>
      <vt:lpstr>Galaxy Clusters (Matter mapping II &amp; beyond)</vt:lpstr>
      <vt:lpstr>Emissive millimeter sources &amp; the time-variable sky</vt:lpstr>
      <vt:lpstr>The Four Design Driving Science Goals of CMB-S4</vt:lpstr>
      <vt:lpstr>CMB-S4 Experimental Strategy</vt:lpstr>
      <vt:lpstr>Survey Strategy</vt:lpstr>
      <vt:lpstr>The CMB-S4 Instrument</vt:lpstr>
      <vt:lpstr>Transition-edge sensors enable background-limited sensitivity</vt:lpstr>
      <vt:lpstr>Monolithically-fabricated detector arrays</vt:lpstr>
      <vt:lpstr>Detector Module</vt:lpstr>
      <vt:lpstr>Chile: Large-aperture telescopes</vt:lpstr>
      <vt:lpstr>South Pole: Large-aperture telescope</vt:lpstr>
      <vt:lpstr>Large-aperture telescope receiver</vt:lpstr>
      <vt:lpstr>South Pole: Small-aperture telescopes</vt:lpstr>
      <vt:lpstr>SAT receiver</vt:lpstr>
      <vt:lpstr>(Select) Challenges &amp; Opportunities at the South Pole</vt:lpstr>
      <vt:lpstr>Radio-frequency interference &amp; satellites</vt:lpstr>
      <vt:lpstr>Renewable energy is under consideration by CMB-S4 to supplement South Pole Power</vt:lpstr>
      <vt:lpstr>Strong community support</vt:lpstr>
      <vt:lpstr>https://cmb-s4.org/  Thank you!    </vt:lpstr>
      <vt:lpstr>Backup</vt:lpstr>
      <vt:lpstr>The South Pole is critical to CMB-S4 </vt:lpstr>
      <vt:lpstr>CMB-S4 power spectrum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the Microwave Sky with CMB-S4</dc:title>
  <cp:lastModifiedBy>Microsoft Office User</cp:lastModifiedBy>
  <cp:revision>219</cp:revision>
  <cp:lastPrinted>2023-06-12T12:49:08Z</cp:lastPrinted>
  <dcterms:modified xsi:type="dcterms:W3CDTF">2023-09-21T04:23:29Z</dcterms:modified>
</cp:coreProperties>
</file>