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Playfair Display Medium"/>
      <p:regular r:id="rId37"/>
      <p:bold r:id="rId38"/>
      <p:italic r:id="rId39"/>
      <p:boldItalic r:id="rId40"/>
    </p:embeddedFont>
    <p:embeddedFont>
      <p:font typeface="Playfair Display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Lato Hairline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F19F19-1045-4EFE-B182-88CF58169D81}">
  <a:tblStyle styleId="{C1F19F19-1045-4EFE-B182-88CF58169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Medium-boldItalic.fntdata"/><Relationship Id="rId42" Type="http://schemas.openxmlformats.org/officeDocument/2006/relationships/font" Target="fonts/PlayfairDisplay-bold.fntdata"/><Relationship Id="rId41" Type="http://schemas.openxmlformats.org/officeDocument/2006/relationships/font" Target="fonts/PlayfairDisplay-regular.fntdata"/><Relationship Id="rId44" Type="http://schemas.openxmlformats.org/officeDocument/2006/relationships/font" Target="fonts/PlayfairDisplay-boldItalic.fntdata"/><Relationship Id="rId43" Type="http://schemas.openxmlformats.org/officeDocument/2006/relationships/font" Target="fonts/PlayfairDisplay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LatoHairlin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PlayfairDisplayMedium-regular.fntdata"/><Relationship Id="rId36" Type="http://schemas.openxmlformats.org/officeDocument/2006/relationships/slide" Target="slides/slide30.xml"/><Relationship Id="rId39" Type="http://schemas.openxmlformats.org/officeDocument/2006/relationships/font" Target="fonts/PlayfairDisplayMedium-italic.fntdata"/><Relationship Id="rId38" Type="http://schemas.openxmlformats.org/officeDocument/2006/relationships/font" Target="fonts/PlayfairDisplayMedium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Hairline-italic.fntdata"/><Relationship Id="rId50" Type="http://schemas.openxmlformats.org/officeDocument/2006/relationships/font" Target="fonts/LatoHairline-bold.fntdata"/><Relationship Id="rId52" Type="http://schemas.openxmlformats.org/officeDocument/2006/relationships/font" Target="fonts/LatoHairlin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5094efe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5094efe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094efe9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5094efe9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5094efe93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5094efe93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6e9dd9bfb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6e9dd9bfb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5094efe93_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5094efe93_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5094efe93_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5094efe93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6e9dd9bfb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26e9dd9bfb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3388f0db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3388f0db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3388f0dbd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3388f0dbd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3388f0dbd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3388f0dbd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6e9dd9bf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6e9dd9b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6e9dd9bfb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6e9dd9bfb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340bc77d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340bc77d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ARIANNA Sees the transantarctic mountains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5191fef2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5191fef2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340bc77d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3340bc77d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3388f0db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3388f0db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340bc77d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340bc77d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340bc77d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340bc77d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340bc77d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340bc77d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3388f0db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3388f0db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55d96b67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55d96b6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6e9dd9bf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6e9dd9bf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6e9dd9bf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26e9dd9bf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5094efe9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5094efe9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6e9dd9bf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6e9dd9bf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6e9dd9bfb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6e9dd9bf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6e9dd9bf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6e9dd9bf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6e9dd9bf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6e9dd9bf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6e9dd9bfb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26e9dd9bfb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788100" y="748800"/>
            <a:ext cx="5567700" cy="3645900"/>
          </a:xfrm>
          <a:prstGeom prst="rect">
            <a:avLst/>
          </a:prstGeom>
          <a:solidFill>
            <a:srgbClr val="3FAC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98963" y="992700"/>
            <a:ext cx="5146200" cy="3158100"/>
          </a:xfrm>
          <a:prstGeom prst="rect">
            <a:avLst/>
          </a:prstGeom>
          <a:noFill/>
          <a:ln cap="flat" cmpd="sng" w="28575">
            <a:solidFill>
              <a:srgbClr val="232D3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449575" y="1438200"/>
            <a:ext cx="42450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449575" y="3182425"/>
            <a:ext cx="42450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E1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✦"/>
              <a:defRPr/>
            </a:lvl1pPr>
            <a:lvl2pPr indent="-311150" lvl="1" marL="91440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spcBef>
                <a:spcPts val="1600"/>
              </a:spcBef>
              <a:spcAft>
                <a:spcPts val="0"/>
              </a:spcAft>
              <a:buSzPts val="1300"/>
              <a:buChar char="❄"/>
              <a:defRPr/>
            </a:lvl3pPr>
            <a:lvl4pPr indent="-311150" lvl="3" marL="1828800" algn="ctr">
              <a:spcBef>
                <a:spcPts val="1600"/>
              </a:spcBef>
              <a:spcAft>
                <a:spcPts val="0"/>
              </a:spcAft>
              <a:buSzPts val="1300"/>
              <a:buChar char="✦"/>
              <a:defRPr/>
            </a:lvl4pPr>
            <a:lvl5pPr indent="-311150" lvl="4" marL="228600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spcBef>
                <a:spcPts val="1600"/>
              </a:spcBef>
              <a:spcAft>
                <a:spcPts val="0"/>
              </a:spcAft>
              <a:buSzPts val="1300"/>
              <a:buChar char="❄"/>
              <a:defRPr/>
            </a:lvl6pPr>
            <a:lvl7pPr indent="-311150" lvl="6" marL="3200400" algn="ctr">
              <a:spcBef>
                <a:spcPts val="1600"/>
              </a:spcBef>
              <a:spcAft>
                <a:spcPts val="0"/>
              </a:spcAft>
              <a:buSzPts val="1300"/>
              <a:buChar char="✦"/>
              <a:defRPr/>
            </a:lvl7pPr>
            <a:lvl8pPr indent="-311150" lvl="7" marL="365760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spcBef>
                <a:spcPts val="1600"/>
              </a:spcBef>
              <a:spcAft>
                <a:spcPts val="1600"/>
              </a:spcAft>
              <a:buSzPts val="1300"/>
              <a:buChar char="❄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1F4FC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"/>
              <a:buNone/>
              <a:defRPr b="0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E1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891663"/>
            <a:ext cx="8520600" cy="3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✦"/>
              <a:defRPr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❄"/>
              <a:defRPr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✦"/>
              <a:defRPr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❄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✦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❄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✦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❄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✦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❄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283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096800"/>
            <a:ext cx="28080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❄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✦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❄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1F4FC"/>
              </a:buClr>
              <a:buSzPts val="4800"/>
              <a:buFont typeface="Lato"/>
              <a:buNone/>
              <a:defRPr b="0" sz="4800">
                <a:solidFill>
                  <a:srgbClr val="E1F4F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999999"/>
                </a:solidFill>
              </a:defRPr>
            </a:lvl1pPr>
            <a:lvl2pPr lvl="1">
              <a:buNone/>
              <a:defRPr>
                <a:solidFill>
                  <a:srgbClr val="999999"/>
                </a:solidFill>
              </a:defRPr>
            </a:lvl2pPr>
            <a:lvl3pPr lvl="2">
              <a:buNone/>
              <a:defRPr>
                <a:solidFill>
                  <a:srgbClr val="999999"/>
                </a:solidFill>
              </a:defRPr>
            </a:lvl3pPr>
            <a:lvl4pPr lvl="3">
              <a:buNone/>
              <a:defRPr>
                <a:solidFill>
                  <a:srgbClr val="999999"/>
                </a:solidFill>
              </a:defRPr>
            </a:lvl4pPr>
            <a:lvl5pPr lvl="4">
              <a:buNone/>
              <a:defRPr>
                <a:solidFill>
                  <a:srgbClr val="999999"/>
                </a:solidFill>
              </a:defRPr>
            </a:lvl5pPr>
            <a:lvl6pPr lvl="5">
              <a:buNone/>
              <a:defRPr>
                <a:solidFill>
                  <a:srgbClr val="999999"/>
                </a:solidFill>
              </a:defRPr>
            </a:lvl6pPr>
            <a:lvl7pPr lvl="6">
              <a:buNone/>
              <a:defRPr>
                <a:solidFill>
                  <a:srgbClr val="999999"/>
                </a:solidFill>
              </a:defRPr>
            </a:lvl7pPr>
            <a:lvl8pPr lvl="7">
              <a:buNone/>
              <a:defRPr>
                <a:solidFill>
                  <a:srgbClr val="999999"/>
                </a:solidFill>
              </a:defRPr>
            </a:lvl8pPr>
            <a:lvl9pPr lvl="8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E1F4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✦"/>
              <a:defRPr>
                <a:solidFill>
                  <a:srgbClr val="434343"/>
                </a:solidFill>
              </a:defRPr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❄"/>
              <a:defRPr>
                <a:solidFill>
                  <a:srgbClr val="434343"/>
                </a:solidFill>
              </a:defRPr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✦"/>
              <a:defRPr>
                <a:solidFill>
                  <a:srgbClr val="434343"/>
                </a:solidFill>
              </a:defRPr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❄"/>
              <a:defRPr>
                <a:solidFill>
                  <a:srgbClr val="434343"/>
                </a:solidFill>
              </a:defRPr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✦"/>
              <a:defRPr>
                <a:solidFill>
                  <a:srgbClr val="434343"/>
                </a:solidFill>
              </a:defRPr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>
                <a:solidFill>
                  <a:srgbClr val="434343"/>
                </a:solidFill>
              </a:defRPr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300"/>
              <a:buChar char="❄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rgbClr val="232D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BD8FF"/>
              </a:buClr>
              <a:buSzPts val="3200"/>
              <a:buFont typeface="Playfair Display"/>
              <a:buNone/>
              <a:defRPr b="1" sz="3200">
                <a:solidFill>
                  <a:srgbClr val="7BD8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91663"/>
            <a:ext cx="8520600" cy="3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Lato"/>
              <a:buChar char="✦"/>
              <a:defRPr sz="17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○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❄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✦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○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❄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✦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Lato"/>
              <a:buChar char="○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300"/>
              <a:buFont typeface="Lato"/>
              <a:buChar char="❄"/>
              <a:defRPr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269650" y="1430625"/>
            <a:ext cx="46047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Detections of Neutrinos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449575" y="3182425"/>
            <a:ext cx="42450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Abby Bishop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IceCube Summer School 2023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8 June 2022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63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63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61" name="Google Shape;161;p23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63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69" name="Google Shape;169;p24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5662650" y="2911000"/>
            <a:ext cx="2414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51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7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Neutrino interactions cause showers of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and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51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7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Most of the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cancel with other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from the shower and stationary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in nearby atoms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51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7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Leaving an excess of 10s of thousands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moving through the ice, emitting radio waves.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63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78" name="Google Shape;178;p25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5662650" y="2911000"/>
            <a:ext cx="2414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51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7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Radio waves have </a:t>
            </a:r>
            <a:r>
              <a:rPr lang="en" sz="12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wavelengths 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of centimeters to meters.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97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3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The shower that develops is meters long.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9700" lvl="0" marL="57150" rtl="0" algn="just">
              <a:spcBef>
                <a:spcPts val="0"/>
              </a:spcBef>
              <a:spcAft>
                <a:spcPts val="0"/>
              </a:spcAft>
              <a:buClr>
                <a:srgbClr val="1A779D"/>
              </a:buClr>
              <a:buSzPts val="1300"/>
              <a:buFont typeface="Lato"/>
              <a:buChar char="✦"/>
            </a:pP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Which means… all those e</a:t>
            </a:r>
            <a:r>
              <a:rPr baseline="30000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radio waves </a:t>
            </a:r>
            <a:r>
              <a:rPr i="1"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destructively interfere</a:t>
            </a:r>
            <a:r>
              <a:rPr lang="en" sz="1300">
                <a:solidFill>
                  <a:srgbClr val="1A779D"/>
                </a:solidFill>
                <a:latin typeface="Lato"/>
                <a:ea typeface="Lato"/>
                <a:cs typeface="Lato"/>
                <a:sym typeface="Lato"/>
              </a:rPr>
              <a:t> everywhere except the Cherenkov Angle</a:t>
            </a:r>
            <a:endParaRPr sz="1300">
              <a:solidFill>
                <a:srgbClr val="1A779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50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87" name="Google Shape;187;p26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463" y="785825"/>
            <a:ext cx="7023086" cy="405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Askaryan Radiation Reveals UHE Neutrino Interactions</a:t>
            </a:r>
            <a:endParaRPr sz="2500"/>
          </a:p>
        </p:txBody>
      </p:sp>
      <p:sp>
        <p:nvSpPr>
          <p:cNvPr id="195" name="Google Shape;195;p27"/>
          <p:cNvSpPr txBox="1"/>
          <p:nvPr/>
        </p:nvSpPr>
        <p:spPr>
          <a:xfrm rot="-5400000">
            <a:off x="6793250" y="3250500"/>
            <a:ext cx="29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What’s the landscape of UHE neutrino observatories?</a:t>
            </a:r>
            <a:endParaRPr sz="4600"/>
          </a:p>
        </p:txBody>
      </p:sp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5467475" y="4327000"/>
            <a:ext cx="337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9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graphicFrame>
        <p:nvGraphicFramePr>
          <p:cNvPr id="209" name="Google Shape;209;p29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0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sp>
        <p:nvSpPr>
          <p:cNvPr id="216" name="Google Shape;216;p30"/>
          <p:cNvSpPr txBox="1"/>
          <p:nvPr/>
        </p:nvSpPr>
        <p:spPr>
          <a:xfrm>
            <a:off x="6464000" y="43270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17" name="Google Shape;217;p30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Earth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Ice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The Moon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1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sp>
        <p:nvSpPr>
          <p:cNvPr id="224" name="Google Shape;224;p31"/>
          <p:cNvSpPr txBox="1"/>
          <p:nvPr/>
        </p:nvSpPr>
        <p:spPr>
          <a:xfrm>
            <a:off x="6464000" y="43270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25" name="Google Shape;225;p31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Earth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Ice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The Moon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Experiments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Methods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90250" y="526350"/>
            <a:ext cx="6122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science behind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UHE Neutrinos</a:t>
            </a:r>
            <a:r>
              <a:rPr lang="en"/>
              <a:t> and their main progenitor: </a:t>
            </a:r>
            <a:r>
              <a:rPr lang="en" u="sng"/>
              <a:t>UHE Cosmic Rays</a:t>
            </a:r>
            <a:endParaRPr u="sng"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Interactions with Earth</a:t>
            </a:r>
            <a:endParaRPr/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3542851" y="1630825"/>
            <a:ext cx="2058300" cy="1687500"/>
          </a:xfrm>
          <a:prstGeom prst="star12">
            <a:avLst>
              <a:gd fmla="val 41956" name="adj"/>
            </a:avLst>
          </a:prstGeom>
          <a:solidFill>
            <a:srgbClr val="E1F4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Interaction with mountain or Earth’s Crust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1536425" y="2161533"/>
            <a:ext cx="812100" cy="626100"/>
          </a:xfrm>
          <a:prstGeom prst="roundRect">
            <a:avLst>
              <a:gd fmla="val 16667" name="adj"/>
            </a:avLst>
          </a:prstGeom>
          <a:solidFill>
            <a:srgbClr val="7BD8FF"/>
          </a:solidFill>
          <a:ln cap="flat" cmpd="sng" w="952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𝝂</a:t>
            </a:r>
            <a:r>
              <a:rPr b="1" baseline="-25000" lang="en" sz="2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𝛕</a:t>
            </a:r>
            <a:endParaRPr baseline="-25000" sz="2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6959750" y="2161518"/>
            <a:ext cx="812100" cy="626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𝛕</a:t>
            </a:r>
            <a:endParaRPr sz="22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5" name="Google Shape;235;p32"/>
          <p:cNvCxnSpPr/>
          <p:nvPr/>
        </p:nvCxnSpPr>
        <p:spPr>
          <a:xfrm flipH="1" rot="10800000">
            <a:off x="2798938" y="2473963"/>
            <a:ext cx="518400" cy="12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32"/>
          <p:cNvCxnSpPr/>
          <p:nvPr/>
        </p:nvCxnSpPr>
        <p:spPr>
          <a:xfrm flipH="1" rot="10800000">
            <a:off x="5880238" y="2469623"/>
            <a:ext cx="444900" cy="9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32"/>
          <p:cNvSpPr txBox="1"/>
          <p:nvPr/>
        </p:nvSpPr>
        <p:spPr>
          <a:xfrm>
            <a:off x="6152700" y="3070263"/>
            <a:ext cx="278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tau lepton leaves the Earth emitting radio radiation.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679" y="459375"/>
            <a:ext cx="3793649" cy="26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671" y="459371"/>
            <a:ext cx="2616650" cy="267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400" y="3566553"/>
            <a:ext cx="1341300" cy="110284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 rot="-769">
            <a:off x="4804291" y="3910227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ARIANNA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 rot="-769">
            <a:off x="3000841" y="3910227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TAROGE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6">
            <a:alphaModFix/>
          </a:blip>
          <a:srcRect b="6336" l="0" r="0" t="17773"/>
          <a:stretch/>
        </p:blipFill>
        <p:spPr>
          <a:xfrm>
            <a:off x="6607750" y="3609025"/>
            <a:ext cx="1341300" cy="10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/>
        </p:nvSpPr>
        <p:spPr>
          <a:xfrm>
            <a:off x="1700213" y="3074950"/>
            <a:ext cx="210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https://arxiv.org/abs/2004.12718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5010138" y="3071050"/>
            <a:ext cx="210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https://arxiv.org/abs/1810.09994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/>
        </p:nvSpPr>
        <p:spPr>
          <a:xfrm>
            <a:off x="6464000" y="43270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graphicFrame>
        <p:nvGraphicFramePr>
          <p:cNvPr id="258" name="Google Shape;258;p34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Earth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Ice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The Moon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Experiments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BEACON, TAROGE, GRAND, ARIANNA 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Methods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Looking for Earth-skimming UHE Tau Neutrinos in mountains or Earth’s crust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54" y="183697"/>
            <a:ext cx="4171627" cy="286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 rot="-5400000">
            <a:off x="-480650" y="1209988"/>
            <a:ext cx="237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https://www.hep.ucl.ac.uk/uhen/anita/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 rot="-5400000">
            <a:off x="7281375" y="2133600"/>
            <a:ext cx="31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https://news.uchicago.edu/story/find-energetic-particles-space-new-detector-will-soar-over-antarctic-ice</a:t>
            </a:r>
            <a:endParaRPr sz="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Christian Miki, University of Hawaii</a:t>
            </a:r>
            <a:endParaRPr sz="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1215025" y="3933925"/>
            <a:ext cx="4299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https://www.science.org/content/article/oddball-particles-tunneling-through-earth-could-point-new-physics                                          NASA</a:t>
            </a:r>
            <a:endParaRPr sz="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175" y="841174"/>
            <a:ext cx="2912349" cy="30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3376" y="1587344"/>
            <a:ext cx="4171626" cy="234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5"/>
          <p:cNvSpPr txBox="1"/>
          <p:nvPr/>
        </p:nvSpPr>
        <p:spPr>
          <a:xfrm rot="-769">
            <a:off x="2758529" y="4319490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ANITA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 rot="-769">
            <a:off x="6513691" y="4319502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PUEO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 rot="-5400837">
            <a:off x="-1028824" y="1074000"/>
            <a:ext cx="24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BD8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Balloon</a:t>
            </a:r>
            <a:r>
              <a:rPr lang="en" sz="2000">
                <a:solidFill>
                  <a:srgbClr val="7BD8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Detectors</a:t>
            </a:r>
            <a:endParaRPr sz="2000">
              <a:solidFill>
                <a:srgbClr val="7BD8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/>
          <p:nvPr/>
        </p:nvSpPr>
        <p:spPr>
          <a:xfrm>
            <a:off x="4433913" y="92575"/>
            <a:ext cx="2996700" cy="484800"/>
          </a:xfrm>
          <a:prstGeom prst="rect">
            <a:avLst/>
          </a:prstGeom>
          <a:solidFill>
            <a:srgbClr val="E1F4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50" y="1155475"/>
            <a:ext cx="1928925" cy="332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062" y="779688"/>
            <a:ext cx="2223679" cy="17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0413" y="779687"/>
            <a:ext cx="1966032" cy="17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6">
            <a:alphaModFix/>
          </a:blip>
          <a:srcRect b="14163" l="0" r="0" t="0"/>
          <a:stretch/>
        </p:blipFill>
        <p:spPr>
          <a:xfrm>
            <a:off x="4440467" y="3159525"/>
            <a:ext cx="3090309" cy="17356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/>
          <p:nvPr/>
        </p:nvSpPr>
        <p:spPr>
          <a:xfrm rot="-769">
            <a:off x="881354" y="561502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RICE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 rot="-769">
            <a:off x="5314979" y="2658902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ARIANNA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5" name="Google Shape;285;p36"/>
          <p:cNvCxnSpPr/>
          <p:nvPr/>
        </p:nvCxnSpPr>
        <p:spPr>
          <a:xfrm flipH="1" rot="10800000">
            <a:off x="2618950" y="1488200"/>
            <a:ext cx="789000" cy="318600"/>
          </a:xfrm>
          <a:prstGeom prst="straightConnector1">
            <a:avLst/>
          </a:prstGeom>
          <a:noFill/>
          <a:ln cap="flat" cmpd="sng" w="38100">
            <a:solidFill>
              <a:srgbClr val="7BD8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36"/>
          <p:cNvCxnSpPr/>
          <p:nvPr/>
        </p:nvCxnSpPr>
        <p:spPr>
          <a:xfrm>
            <a:off x="2631125" y="3399400"/>
            <a:ext cx="1593000" cy="493200"/>
          </a:xfrm>
          <a:prstGeom prst="straightConnector1">
            <a:avLst/>
          </a:prstGeom>
          <a:noFill/>
          <a:ln cap="flat" cmpd="sng" w="38100">
            <a:solidFill>
              <a:srgbClr val="7BD8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36"/>
          <p:cNvCxnSpPr/>
          <p:nvPr/>
        </p:nvCxnSpPr>
        <p:spPr>
          <a:xfrm flipH="1" rot="10800000">
            <a:off x="8366350" y="1531350"/>
            <a:ext cx="724500" cy="1200"/>
          </a:xfrm>
          <a:prstGeom prst="straightConnector1">
            <a:avLst/>
          </a:prstGeom>
          <a:noFill/>
          <a:ln cap="flat" cmpd="sng" w="38100">
            <a:solidFill>
              <a:srgbClr val="7BD8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36"/>
          <p:cNvCxnSpPr/>
          <p:nvPr/>
        </p:nvCxnSpPr>
        <p:spPr>
          <a:xfrm>
            <a:off x="7691175" y="4029075"/>
            <a:ext cx="1347900" cy="16200"/>
          </a:xfrm>
          <a:prstGeom prst="straightConnector1">
            <a:avLst/>
          </a:prstGeom>
          <a:noFill/>
          <a:ln cap="flat" cmpd="sng" w="38100">
            <a:solidFill>
              <a:srgbClr val="7BD8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9" name="Google Shape;28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9863" y="108588"/>
            <a:ext cx="2804814" cy="4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6"/>
          <p:cNvSpPr txBox="1"/>
          <p:nvPr/>
        </p:nvSpPr>
        <p:spPr>
          <a:xfrm>
            <a:off x="621250" y="4441625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https://arxiv.org/abs/1106.1164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 rot="-5400000">
            <a:off x="7170250" y="1485938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https://arxiv.org/abs/1507.08991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 rot="-5400000">
            <a:off x="4580988" y="1485950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https://arxiv.org/abs/1907.11125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 rot="-5400516">
            <a:off x="6593487" y="3911855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https://arxiv.org/abs/1903.01609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 rot="-5400837">
            <a:off x="-1028824" y="1074000"/>
            <a:ext cx="24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BD8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In-Ice Detectors</a:t>
            </a:r>
            <a:endParaRPr sz="2000">
              <a:solidFill>
                <a:srgbClr val="7BD8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54570" t="24975"/>
          <a:stretch/>
        </p:blipFill>
        <p:spPr>
          <a:xfrm>
            <a:off x="2657163" y="1514325"/>
            <a:ext cx="1785052" cy="196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4">
            <a:alphaModFix/>
          </a:blip>
          <a:srcRect b="49099" l="0" r="45767" t="0"/>
          <a:stretch/>
        </p:blipFill>
        <p:spPr>
          <a:xfrm>
            <a:off x="5141612" y="1712370"/>
            <a:ext cx="1785052" cy="11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800" y="3366150"/>
            <a:ext cx="4333302" cy="13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 b="0" l="47728" r="0" t="0"/>
          <a:stretch/>
        </p:blipFill>
        <p:spPr>
          <a:xfrm>
            <a:off x="471326" y="860275"/>
            <a:ext cx="2053873" cy="26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 b="0" l="53929" r="0" t="0"/>
          <a:stretch/>
        </p:blipFill>
        <p:spPr>
          <a:xfrm>
            <a:off x="7256050" y="335800"/>
            <a:ext cx="1785052" cy="277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 rot="-769">
            <a:off x="1183904" y="324802"/>
            <a:ext cx="1341300" cy="415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BD8FF"/>
                </a:solidFill>
                <a:latin typeface="Lato"/>
                <a:ea typeface="Lato"/>
                <a:cs typeface="Lato"/>
                <a:sym typeface="Lato"/>
              </a:rPr>
              <a:t>RNO-G</a:t>
            </a:r>
            <a:endParaRPr sz="1500">
              <a:solidFill>
                <a:srgbClr val="7BD8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6" name="Google Shape;306;p37"/>
          <p:cNvCxnSpPr/>
          <p:nvPr/>
        </p:nvCxnSpPr>
        <p:spPr>
          <a:xfrm>
            <a:off x="3697250" y="874125"/>
            <a:ext cx="755400" cy="117900"/>
          </a:xfrm>
          <a:prstGeom prst="straightConnector1">
            <a:avLst/>
          </a:prstGeom>
          <a:noFill/>
          <a:ln cap="flat" cmpd="sng" w="38100">
            <a:solidFill>
              <a:srgbClr val="7BD8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7" name="Google Shape;307;p37"/>
          <p:cNvSpPr/>
          <p:nvPr/>
        </p:nvSpPr>
        <p:spPr>
          <a:xfrm>
            <a:off x="2657175" y="324650"/>
            <a:ext cx="806700" cy="1054200"/>
          </a:xfrm>
          <a:prstGeom prst="rect">
            <a:avLst/>
          </a:prstGeom>
          <a:solidFill>
            <a:srgbClr val="E1F4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37"/>
          <p:cNvPicPr preferRelativeResize="0"/>
          <p:nvPr/>
        </p:nvPicPr>
        <p:blipFill rotWithShape="1">
          <a:blip r:embed="rId6">
            <a:alphaModFix/>
          </a:blip>
          <a:srcRect b="12035" l="20547" r="19982" t="11206"/>
          <a:stretch/>
        </p:blipFill>
        <p:spPr>
          <a:xfrm>
            <a:off x="2803350" y="383700"/>
            <a:ext cx="514350" cy="9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1938" y="740450"/>
            <a:ext cx="2411183" cy="6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1466175" y="3431825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https://arxiv.org/abs/2010.12279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4963863" y="2832938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https://arxiv.org/abs/2107.08910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7094988" y="87888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https://arxiv.org/abs/2107.08910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4651938" y="4627988"/>
            <a:ext cx="19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https://arxiv.org/abs/2008.04323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 rot="-5400837">
            <a:off x="-1028824" y="1074000"/>
            <a:ext cx="246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BD8F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In-Ice Detectors</a:t>
            </a:r>
            <a:endParaRPr sz="2000">
              <a:solidFill>
                <a:srgbClr val="7BD8F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8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sp>
        <p:nvSpPr>
          <p:cNvPr id="321" name="Google Shape;321;p38"/>
          <p:cNvSpPr txBox="1"/>
          <p:nvPr/>
        </p:nvSpPr>
        <p:spPr>
          <a:xfrm>
            <a:off x="6464000" y="43270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22" name="Google Shape;322;p38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Earth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Ice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The Moon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Experiments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BEACON, TAROGE, GRAND, ARIANNA 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ANITA, PUEO,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RICE, ARIANNA,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ARA, RNOG, IceCube-Gen2-Radio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Methods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Looking for Earth-skimming UHE Tau Neutrinos in mountains or Earth’s crust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 for UHE neutrino interactions in Ice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8" name="Google Shape;3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85" y="1410700"/>
            <a:ext cx="4023714" cy="23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/>
          <p:nvPr/>
        </p:nvSpPr>
        <p:spPr>
          <a:xfrm>
            <a:off x="2858725" y="2071800"/>
            <a:ext cx="781500" cy="5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375" y="451313"/>
            <a:ext cx="5900051" cy="42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 txBox="1"/>
          <p:nvPr/>
        </p:nvSpPr>
        <p:spPr>
          <a:xfrm rot="-769">
            <a:off x="3433779" y="883952"/>
            <a:ext cx="1341300" cy="646500"/>
          </a:xfrm>
          <a:prstGeom prst="rect">
            <a:avLst/>
          </a:prstGeom>
          <a:noFill/>
          <a:ln cap="flat" cmpd="sng" w="2857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LAROGE &amp; NuMoon</a:t>
            </a:r>
            <a:endParaRPr sz="15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1144225" y="3674575"/>
            <a:ext cx="19977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https://arxiv.org/pdf/0910.5949.pdf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https://pos.sissa.it/395/1148/pdf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6280125" y="4608375"/>
            <a:ext cx="237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https://www.astron.nl/telescopes/lofar/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40"/>
          <p:cNvGraphicFramePr/>
          <p:nvPr/>
        </p:nvGraphicFramePr>
        <p:xfrm>
          <a:off x="456600" y="1273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{C1F19F19-1045-4EFE-B182-88CF58169D81}</a:tableStyleId>
              </a:tblPr>
              <a:tblGrid>
                <a:gridCol w="1393400"/>
                <a:gridCol w="2403400"/>
                <a:gridCol w="2347500"/>
                <a:gridCol w="2086475"/>
              </a:tblGrid>
              <a:tr h="61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Earth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Ice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The Moon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Experiments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BEACON, TAROGE, GRAND, ARIANNA 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ANITA, PUEO,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RICE, ARIANNA,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ARA, RNOG, IceCube-Gen2-Radio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NuMoon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BD8FF"/>
                          </a:solidFill>
                        </a:rPr>
                        <a:t>Methods</a:t>
                      </a:r>
                      <a:endParaRPr b="1">
                        <a:solidFill>
                          <a:srgbClr val="7BD8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Looking for Earth-skimming UHE Tau Neutrinos in mountains or Earth’s crust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 for UHE neutrino interactions in Ice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1F4FC"/>
                          </a:solidFill>
                        </a:rPr>
                        <a:t>Look for UHE neutrino interactions in the Moon</a:t>
                      </a:r>
                      <a:endParaRPr>
                        <a:solidFill>
                          <a:srgbClr val="E1F4FC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4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0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Observing UHE Neutrinos with the 3 Elements</a:t>
            </a:r>
            <a:endParaRPr sz="3100"/>
          </a:p>
        </p:txBody>
      </p:sp>
      <p:sp>
        <p:nvSpPr>
          <p:cNvPr id="341" name="Google Shape;341;p40"/>
          <p:cNvSpPr txBox="1"/>
          <p:nvPr/>
        </p:nvSpPr>
        <p:spPr>
          <a:xfrm>
            <a:off x="6464000" y="43270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idx="1" type="body"/>
          </p:nvPr>
        </p:nvSpPr>
        <p:spPr>
          <a:xfrm>
            <a:off x="311700" y="1573898"/>
            <a:ext cx="8520600" cy="8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BD8FF"/>
                </a:solidFill>
              </a:rPr>
              <a:t>A lot of this information came from the HE/UHE Snowmass Paper</a:t>
            </a:r>
            <a:endParaRPr b="1" sz="2100">
              <a:solidFill>
                <a:srgbClr val="7BD8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7BD8FF"/>
                </a:solidFill>
              </a:rPr>
              <a:t>Check it out here: https://arxiv.org/abs/2203.08096</a:t>
            </a:r>
            <a:endParaRPr b="1" sz="2100">
              <a:solidFill>
                <a:srgbClr val="7BD8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9435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UHE (Ultra-High Energy) = Energy &gt; 10</a:t>
            </a:r>
            <a:r>
              <a:rPr baseline="30000" lang="en" sz="2900"/>
              <a:t>17</a:t>
            </a:r>
            <a:r>
              <a:rPr lang="en" sz="2900"/>
              <a:t> eV</a:t>
            </a:r>
            <a:endParaRPr sz="2900"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354675"/>
            <a:ext cx="85206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think UHE Neutrinos come from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potential sources: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type="title"/>
          </p:nvPr>
        </p:nvSpPr>
        <p:spPr>
          <a:xfrm>
            <a:off x="311700" y="1494450"/>
            <a:ext cx="85206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Lato"/>
                <a:ea typeface="Lato"/>
                <a:cs typeface="Lato"/>
                <a:sym typeface="Lato"/>
              </a:rPr>
              <a:t>Questions?</a:t>
            </a:r>
            <a:endParaRPr sz="5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4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59725"/>
            <a:ext cx="8520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Astrophysical Sources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(point sources, pp sources)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2837100" y="2318083"/>
            <a:ext cx="1506924" cy="1090692"/>
          </a:xfrm>
          <a:prstGeom prst="cloud">
            <a:avLst/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Other p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articles in the Source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3126693" y="1635476"/>
            <a:ext cx="927600" cy="490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UHECR</a:t>
            </a:r>
            <a:endParaRPr sz="13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5318897" y="1745707"/>
            <a:ext cx="927600" cy="490200"/>
          </a:xfrm>
          <a:prstGeom prst="roundRect">
            <a:avLst>
              <a:gd fmla="val 16667" name="adj"/>
            </a:avLst>
          </a:prstGeom>
          <a:solidFill>
            <a:srgbClr val="7BD8FF"/>
          </a:solidFill>
          <a:ln cap="flat" cmpd="sng" w="952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𝝂</a:t>
            </a:r>
            <a:r>
              <a:rPr b="1" lang="en" sz="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endParaRPr sz="7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054300" y="798700"/>
            <a:ext cx="684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]</a:t>
            </a:r>
            <a:endParaRPr sz="200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5318897" y="2668532"/>
            <a:ext cx="927600" cy="490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Other Particles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599525" y="798700"/>
            <a:ext cx="684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[</a:t>
            </a:r>
            <a:endParaRPr sz="200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 flipH="1" rot="10800000">
            <a:off x="4632841" y="2593100"/>
            <a:ext cx="329700" cy="42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/>
        </p:nvSpPr>
        <p:spPr>
          <a:xfrm>
            <a:off x="2608500" y="3784475"/>
            <a:ext cx="2525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Sadly, there aren’t a ton of frequent ultra high energy cosmic ray + neutrino producers so this isn’t our main source.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83100" y="3569075"/>
            <a:ext cx="2525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Basically, a really lively astrophysical source or event emits charged particles that interact with each other and result in neutrinos among other things.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159725"/>
            <a:ext cx="8520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Cosmogenic Sources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Lato"/>
                <a:ea typeface="Lato"/>
                <a:cs typeface="Lato"/>
                <a:sym typeface="Lato"/>
              </a:rPr>
              <a:t>(aka Cosmic Rays smashing into CMB Photons, p𝝲 sources)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1205913" y="2150438"/>
            <a:ext cx="812100" cy="393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UHECR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1211916" y="2623158"/>
            <a:ext cx="800100" cy="712200"/>
          </a:xfrm>
          <a:prstGeom prst="sun">
            <a:avLst>
              <a:gd fmla="val 25000" name="adj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Lato"/>
                <a:ea typeface="Lato"/>
                <a:cs typeface="Lato"/>
                <a:sym typeface="Lato"/>
              </a:rPr>
              <a:t>CMB</a:t>
            </a:r>
            <a:endParaRPr sz="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𝞬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2738154" y="2095132"/>
            <a:ext cx="522300" cy="484500"/>
          </a:xfrm>
          <a:prstGeom prst="ellipse">
            <a:avLst/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π</a:t>
            </a:r>
            <a:r>
              <a:rPr b="1" baseline="30000" lang="en" sz="1700">
                <a:latin typeface="Lato"/>
                <a:ea typeface="Lato"/>
                <a:cs typeface="Lato"/>
                <a:sym typeface="Lato"/>
              </a:rPr>
              <a:t>+</a:t>
            </a:r>
            <a:endParaRPr b="1" baseline="30000"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2593263" y="2819213"/>
            <a:ext cx="812100" cy="393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Neutron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485271" y="1954399"/>
            <a:ext cx="975300" cy="785700"/>
          </a:xfrm>
          <a:prstGeom prst="star12">
            <a:avLst>
              <a:gd fmla="val 41956" name="adj"/>
            </a:avLst>
          </a:prstGeom>
          <a:solidFill>
            <a:srgbClr val="E1F4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Decay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837763" y="2514412"/>
            <a:ext cx="812100" cy="393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Anti-muon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4837763" y="1835788"/>
            <a:ext cx="812100" cy="393600"/>
          </a:xfrm>
          <a:prstGeom prst="roundRect">
            <a:avLst>
              <a:gd fmla="val 16667" name="adj"/>
            </a:avLst>
          </a:prstGeom>
          <a:solidFill>
            <a:srgbClr val="7BD8FF"/>
          </a:solidFill>
          <a:ln cap="flat" cmpd="sng" w="952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𝝂</a:t>
            </a:r>
            <a:r>
              <a:rPr b="1" baseline="-25000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𝛍</a:t>
            </a:r>
            <a:endParaRPr baseline="-25000"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5880480" y="2318367"/>
            <a:ext cx="975300" cy="785700"/>
          </a:xfrm>
          <a:prstGeom prst="star12">
            <a:avLst>
              <a:gd fmla="val 41956" name="adj"/>
            </a:avLst>
          </a:prstGeom>
          <a:solidFill>
            <a:srgbClr val="E1F4F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Decay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7125988" y="2216788"/>
            <a:ext cx="812100" cy="393600"/>
          </a:xfrm>
          <a:prstGeom prst="roundRect">
            <a:avLst>
              <a:gd fmla="val 16667" name="adj"/>
            </a:avLst>
          </a:prstGeom>
          <a:solidFill>
            <a:srgbClr val="7BD8FF"/>
          </a:solidFill>
          <a:ln cap="flat" cmpd="sng" w="9525">
            <a:solidFill>
              <a:srgbClr val="1A77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𝝂</a:t>
            </a:r>
            <a:r>
              <a:rPr b="1" baseline="-25000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aseline="-25000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+  𝝂</a:t>
            </a:r>
            <a:r>
              <a:rPr b="1" baseline="-25000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𝛍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7125988" y="2895412"/>
            <a:ext cx="812100" cy="393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8E3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Positron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5" name="Google Shape;105;p17"/>
          <p:cNvCxnSpPr/>
          <p:nvPr/>
        </p:nvCxnSpPr>
        <p:spPr>
          <a:xfrm flipH="1" rot="10800000">
            <a:off x="3155213" y="2343338"/>
            <a:ext cx="518400" cy="12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7"/>
          <p:cNvCxnSpPr/>
          <p:nvPr/>
        </p:nvCxnSpPr>
        <p:spPr>
          <a:xfrm flipH="1" rot="10800000">
            <a:off x="5607088" y="2704473"/>
            <a:ext cx="444900" cy="9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7"/>
          <p:cNvSpPr txBox="1"/>
          <p:nvPr/>
        </p:nvSpPr>
        <p:spPr>
          <a:xfrm>
            <a:off x="2202861" y="1563100"/>
            <a:ext cx="671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[</a:t>
            </a:r>
            <a:endParaRPr sz="125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830416" y="1563100"/>
            <a:ext cx="6846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]</a:t>
            </a:r>
            <a:endParaRPr sz="125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359811" y="1258313"/>
            <a:ext cx="671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[</a:t>
            </a:r>
            <a:endParaRPr sz="125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704539" y="1639312"/>
            <a:ext cx="671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0">
                <a:solidFill>
                  <a:srgbClr val="999999"/>
                </a:solidFill>
                <a:latin typeface="Lato Hairline"/>
                <a:ea typeface="Lato Hairline"/>
                <a:cs typeface="Lato Hairline"/>
                <a:sym typeface="Lato Hairline"/>
              </a:rPr>
              <a:t>[</a:t>
            </a:r>
            <a:endParaRPr sz="12500">
              <a:solidFill>
                <a:srgbClr val="999999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7618712" y="2347250"/>
            <a:ext cx="99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7"/>
          <p:cNvCxnSpPr/>
          <p:nvPr/>
        </p:nvCxnSpPr>
        <p:spPr>
          <a:xfrm flipH="1" rot="10800000">
            <a:off x="2224838" y="2660013"/>
            <a:ext cx="237300" cy="39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7"/>
          <p:cNvCxnSpPr/>
          <p:nvPr/>
        </p:nvCxnSpPr>
        <p:spPr>
          <a:xfrm flipH="1" rot="10800000">
            <a:off x="4400830" y="2346045"/>
            <a:ext cx="210900" cy="2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7"/>
          <p:cNvCxnSpPr/>
          <p:nvPr/>
        </p:nvCxnSpPr>
        <p:spPr>
          <a:xfrm rot="10800000">
            <a:off x="6822234" y="2711218"/>
            <a:ext cx="153900" cy="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7"/>
          <p:cNvSpPr txBox="1"/>
          <p:nvPr/>
        </p:nvSpPr>
        <p:spPr>
          <a:xfrm>
            <a:off x="4611725" y="3716975"/>
            <a:ext cx="37719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And then the neutrinos oscillate over millions or billions of parsecs until they reach Earth.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is our main expected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source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 have models for what neutrino flux we expect</a:t>
            </a:r>
            <a:endParaRPr sz="2800"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825" y="891675"/>
            <a:ext cx="5496349" cy="3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5395075" y="47008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detectors have gotten close</a:t>
            </a:r>
            <a:endParaRPr/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763" y="891675"/>
            <a:ext cx="5484475" cy="38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5395075" y="47008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1597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Future detectors are going to probe flux models</a:t>
            </a:r>
            <a:endParaRPr sz="2900"/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395075" y="4700800"/>
            <a:ext cx="237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https://arxiv.org/abs/2203.08096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075" y="891675"/>
            <a:ext cx="5487852" cy="381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observe UHE Neutrinos? </a:t>
            </a:r>
            <a:endParaRPr/>
          </a:p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acier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