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92" r:id="rId4"/>
    <p:sldId id="257" r:id="rId5"/>
    <p:sldId id="258" r:id="rId6"/>
    <p:sldId id="259" r:id="rId7"/>
    <p:sldId id="293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0" r:id="rId18"/>
    <p:sldId id="272" r:id="rId19"/>
    <p:sldId id="275" r:id="rId20"/>
    <p:sldId id="271" r:id="rId21"/>
    <p:sldId id="280" r:id="rId22"/>
    <p:sldId id="279" r:id="rId23"/>
    <p:sldId id="278" r:id="rId24"/>
    <p:sldId id="294" r:id="rId25"/>
    <p:sldId id="287" r:id="rId26"/>
    <p:sldId id="276" r:id="rId27"/>
    <p:sldId id="277" r:id="rId28"/>
    <p:sldId id="299" r:id="rId29"/>
    <p:sldId id="295" r:id="rId30"/>
    <p:sldId id="281" r:id="rId31"/>
    <p:sldId id="282" r:id="rId32"/>
    <p:sldId id="283" r:id="rId33"/>
    <p:sldId id="285" r:id="rId34"/>
    <p:sldId id="284" r:id="rId35"/>
    <p:sldId id="286" r:id="rId36"/>
    <p:sldId id="296" r:id="rId37"/>
    <p:sldId id="288" r:id="rId38"/>
    <p:sldId id="300" r:id="rId39"/>
    <p:sldId id="291" r:id="rId40"/>
    <p:sldId id="297" r:id="rId41"/>
    <p:sldId id="273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31081-84A2-072A-D2E8-5414C8C8A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96078-51CC-E044-D819-8310FC41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31A35-0715-9356-2D57-B655F555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B82AE-7D77-D5FB-4BDE-99DFFE11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CF7D4-B398-74F1-03DB-3BCE95FF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4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8DCD-4A88-4570-E40B-22C2DC56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41888-12FD-B4B9-EAB8-ED83D95B9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DC26-15CA-D13C-1F54-D005A8B3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90260-19D8-FCB8-3929-13D397DB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5E17C-DB39-E015-550A-8C607AE4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E9B21-43AD-E483-9150-326635A92D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C21E5-B2F5-A88E-A6A4-2EC0BC9BE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7146C-B13C-D120-CAB7-42DA509E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ED650-B144-D93E-1980-574703A9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05BC9-9C42-EFA0-12ED-AB6C878C3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0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90432-1407-D967-30F4-0AFC72A4D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F6C3B-4A40-2766-2FF3-9F4CDEDA2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4CA23-A9B8-93A7-0DFE-3A94DD4D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E0F4-1364-728D-2524-3BFCE8F83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46056-F28B-68D4-0B9B-8211196FC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7E90E-43E0-E5E5-33CA-64E96D1AD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3075E-92D4-3D50-1902-82E0E9A28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B18D-EDE0-91A2-5728-24B804E0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C25E6-4E34-CF75-D67F-D0707D822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CEBBB-2DF4-4651-222E-1C6543A8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0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E1A6-48C4-F5BB-1403-D83092E7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D09EC-07D5-0523-6539-2A8D1CF5A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40B893-9D38-994B-50AE-91C35D7A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FD779-7B52-FAD3-700D-FDDA3ECB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53297-C3D0-11AA-C8B6-92E7E2AA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08E25-FF5C-4525-18FA-CFEF725D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DC0F-0687-2027-60FA-19BA9270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8A204-2BF5-3824-5074-42331EE0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6C483C-F419-DA1A-73D1-1712EF021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9293B-D5E5-60F9-7ADF-D4EBE998FE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5E2BF-FEF7-39BC-946C-03B8AFBB3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EB0D3-323A-7C46-CF8C-52B86A27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1FE9D-37CA-92EE-F28C-4F5D2BB4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B3252-EBB4-8B87-0643-20ED081F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E092A-B32F-2679-5C8D-9F4BB284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28FFE-5B3F-A6A5-757E-8DF2E377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EF356-C58C-2AEC-F0E4-FE1D0555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48878-73CC-FEDA-980D-90DBF8F6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30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D0B05B-FB01-68B6-095D-71BDF697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5AD72-C1F5-1F6A-7383-1554120C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5C42B-7239-1AA7-2941-2CCD1060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4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0DAEE-0345-37D8-09CB-CE785337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E12CD-0341-D0BB-F53F-1397FA31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400EE-1FD6-2EE6-F082-E6AB9E282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5532E-CBF0-4750-50E7-5180519C1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B2DE5-6F7A-D7E7-8C89-0B669495C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33A88-F307-988D-B12B-B4627E66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8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730C4-EA57-6504-5276-532F85ED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F1369-4F36-8B23-8CB2-C37593FFD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4AC44-85BC-4F3D-FA91-28B19F998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CC5A1-5F6D-3BFA-8B43-96978266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3ACD2-7DE6-0F27-3F94-48C090A9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6976E-F7E6-B5E7-48F4-B4F45B995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F201D-3AD3-7A25-3422-A258A4EC1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98529-5FA2-DAEE-E115-9F1DFF5E9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A5934-A331-31AE-238E-D32515254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0F642-4B94-D342-8EFA-2F16960DCF71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BA4CE-2349-F34E-6965-D7AE7A67C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834B-1687-BD70-C93F-232BE2B1B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31681-0F29-6045-9957-82D05C834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P 20120423 ICL aurora sven lidstrom.jpg">
            <a:extLst>
              <a:ext uri="{FF2B5EF4-FFF2-40B4-BE49-F238E27FC236}">
                <a16:creationId xmlns:a16="http://schemas.microsoft.com/office/drawing/2014/main" id="{DBC2962B-3F5F-79D9-4A5C-EEFB605E8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10764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65B52-4846-B7EE-287A-E3E5F134C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The </a:t>
            </a:r>
            <a:r>
              <a:rPr lang="en-US" sz="5200" dirty="0" err="1">
                <a:solidFill>
                  <a:srgbClr val="FFFFFF"/>
                </a:solidFill>
              </a:rPr>
              <a:t>IceCube</a:t>
            </a:r>
            <a:r>
              <a:rPr lang="en-US" sz="5200" dirty="0">
                <a:solidFill>
                  <a:srgbClr val="FFFFFF"/>
                </a:solidFill>
              </a:rPr>
              <a:t> Upgrade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8B8C6-42CA-A1AD-EC29-006D8FEC3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Mike </a:t>
            </a:r>
            <a:r>
              <a:rPr lang="en-US" sz="2200" dirty="0" err="1">
                <a:solidFill>
                  <a:srgbClr val="FFFFFF"/>
                </a:solidFill>
              </a:rPr>
              <a:t>DuVernois</a:t>
            </a: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 err="1">
                <a:solidFill>
                  <a:srgbClr val="FFFFFF"/>
                </a:solidFill>
              </a:rPr>
              <a:t>IceCube</a:t>
            </a:r>
            <a:r>
              <a:rPr lang="en-US" sz="2200" dirty="0">
                <a:solidFill>
                  <a:srgbClr val="FFFFFF"/>
                </a:solidFill>
              </a:rPr>
              <a:t> Upgrade (&amp; Gen2) Technical Coordinator</a:t>
            </a:r>
          </a:p>
          <a:p>
            <a:r>
              <a:rPr lang="en-US" sz="2200" dirty="0">
                <a:solidFill>
                  <a:srgbClr val="FFFFFF"/>
                </a:solidFill>
              </a:rPr>
              <a:t>University of Wisconsin-Madison </a:t>
            </a:r>
          </a:p>
          <a:p>
            <a:endParaRPr lang="en-US" sz="2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C0485F-F608-379A-3C2A-2909A7975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48CF2-E2DE-CEF3-7A88-5BB3B66D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9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7FDF7-DD27-9226-CAE7-224D11C07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5B6416-9263-2341-2580-E4BCFE4B0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612AC-90AB-2424-329B-807B04C1F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D865B-04D5-0C39-087C-5BD518FB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&amp; 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3CF36-BD63-AEE1-4BFE-D76F864C0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82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B6A14-36B2-DD8C-7323-30B3A30F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635" y="79549"/>
            <a:ext cx="12192000" cy="3349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702FB2-F23F-635F-B7CD-86EE3E1F1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046"/>
            <a:ext cx="12192000" cy="33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50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83365-E650-2C06-EB2F-DEA269592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92" y="0"/>
            <a:ext cx="1075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3A5F3-01D0-DFBA-9CCA-CDA22FF57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843"/>
            <a:ext cx="12192000" cy="51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9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D614D-DE42-ECC2-9B25-D12E677C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64"/>
            <a:ext cx="12192000" cy="64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51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22F16-2BFF-8FA8-761B-6D9437C2F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89" y="0"/>
            <a:ext cx="9850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06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9F06B-EBDB-9DE9-26E8-0A7732A2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0A517-71BE-652A-06E0-3D747A271108}"/>
              </a:ext>
            </a:extLst>
          </p:cNvPr>
          <p:cNvSpPr txBox="1"/>
          <p:nvPr/>
        </p:nvSpPr>
        <p:spPr>
          <a:xfrm>
            <a:off x="5087007" y="1387366"/>
            <a:ext cx="1334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GEN1</a:t>
            </a:r>
          </a:p>
        </p:txBody>
      </p:sp>
    </p:spTree>
    <p:extLst>
      <p:ext uri="{BB962C8B-B14F-4D97-AF65-F5344CB8AC3E}">
        <p14:creationId xmlns:p14="http://schemas.microsoft.com/office/powerpoint/2010/main" val="1848106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D0D8E-B585-116E-0C0C-2863A1223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824"/>
            <a:ext cx="12192000" cy="55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9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31781-6F35-495D-52D3-EDC84A5FC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080"/>
            <a:ext cx="12192000" cy="45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37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1C1E7B-33F4-0687-8FCB-0022711D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770"/>
            <a:ext cx="12192000" cy="59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AE71-461B-A89D-B212-3C55B3B2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Drill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A5E35-E1E6-A430-6BE7-D7A024EB9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ICU = </a:t>
            </a:r>
            <a:r>
              <a:rPr lang="en-US" dirty="0" err="1"/>
              <a:t>IceCube</a:t>
            </a:r>
            <a:r>
              <a:rPr lang="en-US" dirty="0"/>
              <a:t> Upgrade</a:t>
            </a:r>
          </a:p>
          <a:p>
            <a:r>
              <a:rPr lang="en-US" dirty="0"/>
              <a:t>EHWD = Enhanced Hot Water Drill</a:t>
            </a:r>
          </a:p>
        </p:txBody>
      </p:sp>
    </p:spTree>
    <p:extLst>
      <p:ext uri="{BB962C8B-B14F-4D97-AF65-F5344CB8AC3E}">
        <p14:creationId xmlns:p14="http://schemas.microsoft.com/office/powerpoint/2010/main" val="390056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3C63E-1433-E62B-EEB5-8F74A228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3" y="0"/>
            <a:ext cx="1214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7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B5A4F7-9884-C9CE-9C30-841F2DD89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622"/>
            <a:ext cx="12192000" cy="487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4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5B6C91-759C-84E1-5ADE-CE2F2955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382"/>
            <a:ext cx="12192000" cy="470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IMG_3060.JPG">
            <a:extLst>
              <a:ext uri="{FF2B5EF4-FFF2-40B4-BE49-F238E27FC236}">
                <a16:creationId xmlns:a16="http://schemas.microsoft.com/office/drawing/2014/main" id="{F539513F-F5FC-D6D6-B05A-B3399C827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" b="229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4993-A066-6E5B-0F0A-E781BFE63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Logistics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7373-131C-ADAD-108C-812EE1E1D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9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ceCube Upgrade">
            <a:extLst>
              <a:ext uri="{FF2B5EF4-FFF2-40B4-BE49-F238E27FC236}">
                <a16:creationId xmlns:a16="http://schemas.microsoft.com/office/drawing/2014/main" id="{491323C0-BC88-98DE-4BE4-E8759057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57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165C7-B85A-488C-C7ED-86C40162B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111"/>
            <a:ext cx="12192000" cy="539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12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AC1BE-7948-A8C8-9616-8844D8BD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3" y="0"/>
            <a:ext cx="12014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19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F9236-5C45-11FB-AA7A-300F440C7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425"/>
            <a:ext cx="12192000" cy="67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4B251D-DD69-9CCA-9DE1-A47C9B02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9"/>
            <a:ext cx="12192000" cy="67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13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0F8E40-5215-2B35-56C6-4C03E874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99"/>
            <a:ext cx="12192000" cy="67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06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83C90-3FE3-88C0-5133-30B54D36D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590"/>
            <a:ext cx="12192000" cy="61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33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1355-D322-0DBC-C36D-7D09EE2F1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hardware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23DF0-0D6D-F1C2-8DE2-E92AEC158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29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845E9-345A-5F88-048B-F4D878E11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56"/>
            <a:ext cx="12192000" cy="661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3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30DA1-5D34-5439-5BDA-993E9A759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025" y="-815547"/>
            <a:ext cx="13776067" cy="78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0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F765-6035-7770-2036-DE3B1BF6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Upgrade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F25DB-0775-94ED-EE76-8130BE09B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goals of lower energy neutrinos, for oscillation physics, plus a finer look at the ice for re-calibration of existing &amp; future data</a:t>
            </a:r>
          </a:p>
          <a:p>
            <a:r>
              <a:rPr lang="en-US" dirty="0"/>
              <a:t>Gets us back to the South Pole with a working hot water drill, and detector R&amp;D for Gen2 </a:t>
            </a:r>
            <a:r>
              <a:rPr lang="en-US" dirty="0" err="1"/>
              <a:t>IceCube</a:t>
            </a:r>
            <a:endParaRPr lang="en-US" dirty="0"/>
          </a:p>
          <a:p>
            <a:r>
              <a:rPr lang="en-US" dirty="0"/>
              <a:t>Project/construction effort is spread across a subset of the </a:t>
            </a:r>
            <a:r>
              <a:rPr lang="en-US" dirty="0" err="1"/>
              <a:t>IceCube</a:t>
            </a:r>
            <a:r>
              <a:rPr lang="en-US" dirty="0"/>
              <a:t> Collaboration, distinction between project &amp; experiment</a:t>
            </a:r>
          </a:p>
          <a:p>
            <a:r>
              <a:rPr lang="en-US" dirty="0"/>
              <a:t>With work at Pole now planned for 2023-24 (drill prep), 2024-25 (</a:t>
            </a:r>
            <a:r>
              <a:rPr lang="en-US" dirty="0" err="1"/>
              <a:t>firn</a:t>
            </a:r>
            <a:r>
              <a:rPr lang="en-US" dirty="0"/>
              <a:t> drilling, full drill test), and 2025-26 (main drill &amp; deploy season)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03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DC357A-D00F-F3E1-9226-23D883EF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72" y="0"/>
            <a:ext cx="9911255" cy="68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15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7F260-BE6B-ABAE-B93C-4AC97478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FE644F-685B-BA97-1623-D0FC41C7DF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28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AD91C-3D60-8E87-36A3-4F1D03A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95" y="0"/>
            <a:ext cx="7752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9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ecube_all">
            <a:extLst>
              <a:ext uri="{FF2B5EF4-FFF2-40B4-BE49-F238E27FC236}">
                <a16:creationId xmlns:a16="http://schemas.microsoft.com/office/drawing/2014/main" id="{1E0992FE-32AE-DA54-1769-674B522B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5787" r="-1" b="1173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921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06787-B8B8-D122-C747-2E361D356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7" b="4085"/>
          <a:stretch/>
        </p:blipFill>
        <p:spPr>
          <a:xfrm>
            <a:off x="135926" y="-1"/>
            <a:ext cx="11973697" cy="68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9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A1789-B1FE-7D54-DF1E-AE93FC2B6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76" y="0"/>
            <a:ext cx="9909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7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250E-B375-93F3-16AD-8C844E51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1BD65-1BC2-5409-8F8B-A959E130C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 science capabilities at low energy, oscillation physics</a:t>
            </a:r>
          </a:p>
          <a:p>
            <a:r>
              <a:rPr lang="en-US" dirty="0"/>
              <a:t>Improve the scientific capabilities of </a:t>
            </a:r>
            <a:r>
              <a:rPr lang="en-US" dirty="0" err="1"/>
              <a:t>IceCube</a:t>
            </a:r>
            <a:r>
              <a:rPr lang="en-US" dirty="0"/>
              <a:t> at higher energies with improved ice optics and calibrations</a:t>
            </a:r>
          </a:p>
          <a:p>
            <a:r>
              <a:rPr lang="en-US" dirty="0"/>
              <a:t>Prototype Gen2 </a:t>
            </a:r>
            <a:r>
              <a:rPr lang="en-US" dirty="0" err="1"/>
              <a:t>IceCube</a:t>
            </a:r>
            <a:r>
              <a:rPr lang="en-US" dirty="0"/>
              <a:t> sensors, surface readout, and infrastructure elements</a:t>
            </a:r>
          </a:p>
          <a:p>
            <a:endParaRPr lang="en-US" dirty="0"/>
          </a:p>
          <a:p>
            <a:r>
              <a:rPr lang="en-US" dirty="0"/>
              <a:t>Return to ice drilling at the South Pole</a:t>
            </a:r>
          </a:p>
          <a:p>
            <a:r>
              <a:rPr lang="en-US" dirty="0"/>
              <a:t>Return to logistics capabilities at the South Pole</a:t>
            </a:r>
          </a:p>
        </p:txBody>
      </p:sp>
    </p:spTree>
    <p:extLst>
      <p:ext uri="{BB962C8B-B14F-4D97-AF65-F5344CB8AC3E}">
        <p14:creationId xmlns:p14="http://schemas.microsoft.com/office/powerpoint/2010/main" val="1004626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D742F-0FFB-29BC-5C27-0814B287A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42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E71C9-46DD-AA20-BFF7-3CE54857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66" y="0"/>
            <a:ext cx="9480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61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</TotalTime>
  <Words>190</Words>
  <Application>Microsoft Macintosh PowerPoint</Application>
  <PresentationFormat>Widescreen</PresentationFormat>
  <Paragraphs>24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The IceCube Upgrade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Upgrade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&amp; Installation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Drill</vt:lpstr>
      <vt:lpstr>PowerPoint Presentation</vt:lpstr>
      <vt:lpstr>PowerPoint Presentation</vt:lpstr>
      <vt:lpstr>PowerPoint Presentation</vt:lpstr>
      <vt:lpstr>PowerPoint Presentation</vt:lpstr>
      <vt:lpstr>A bit about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hardware</vt:lpstr>
      <vt:lpstr>PowerPoint Presentation</vt:lpstr>
      <vt:lpstr>PowerPoint Presentation</vt:lpstr>
      <vt:lpstr>IceCube Upgrade Recap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IceCube Upgrade</dc:title>
  <dc:creator>MICHAEL A DUVERNOIS</dc:creator>
  <cp:lastModifiedBy>MICHAEL A DUVERNOIS</cp:lastModifiedBy>
  <cp:revision>6</cp:revision>
  <dcterms:created xsi:type="dcterms:W3CDTF">2022-06-15T21:42:19Z</dcterms:created>
  <dcterms:modified xsi:type="dcterms:W3CDTF">2023-06-01T20:16:17Z</dcterms:modified>
</cp:coreProperties>
</file>