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77" r:id="rId3"/>
    <p:sldId id="318" r:id="rId4"/>
    <p:sldId id="278" r:id="rId5"/>
    <p:sldId id="279" r:id="rId6"/>
    <p:sldId id="283" r:id="rId7"/>
    <p:sldId id="280" r:id="rId8"/>
    <p:sldId id="282" r:id="rId9"/>
    <p:sldId id="310" r:id="rId10"/>
    <p:sldId id="328" r:id="rId11"/>
    <p:sldId id="325" r:id="rId12"/>
    <p:sldId id="292" r:id="rId13"/>
    <p:sldId id="342" r:id="rId14"/>
    <p:sldId id="341" r:id="rId15"/>
    <p:sldId id="344" r:id="rId16"/>
    <p:sldId id="343" r:id="rId17"/>
    <p:sldId id="339" r:id="rId18"/>
    <p:sldId id="345" r:id="rId19"/>
    <p:sldId id="331" r:id="rId20"/>
    <p:sldId id="311" r:id="rId21"/>
    <p:sldId id="330" r:id="rId22"/>
    <p:sldId id="340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9300"/>
    <a:srgbClr val="000000"/>
    <a:srgbClr val="20CD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99"/>
    <p:restoredTop sz="94628"/>
  </p:normalViewPr>
  <p:slideViewPr>
    <p:cSldViewPr snapToGrid="0" snapToObjects="1">
      <p:cViewPr varScale="1">
        <p:scale>
          <a:sx n="98" d="100"/>
          <a:sy n="98" d="100"/>
        </p:scale>
        <p:origin x="178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9FECB-F904-E64D-BFF8-891939258DBE}" type="datetimeFigureOut">
              <a:rPr lang="en-US" smtClean="0"/>
              <a:t>5/16/23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AB78D-AAB0-C04C-BAA3-691B68127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01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7A635-ECE1-D84D-BCBA-96BB02093E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54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AB78D-AAB0-C04C-BAA3-691B681274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33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3E25-E563-9B4D-884C-206485EA1CA7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C7D46-9C62-B44D-B788-3BC9705A0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05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3E25-E563-9B4D-884C-206485EA1CA7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C7D46-9C62-B44D-B788-3BC9705A0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85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3E25-E563-9B4D-884C-206485EA1CA7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C7D46-9C62-B44D-B788-3BC9705A0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18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3E25-E563-9B4D-884C-206485EA1CA7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C7D46-9C62-B44D-B788-3BC9705A0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79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3E25-E563-9B4D-884C-206485EA1CA7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C7D46-9C62-B44D-B788-3BC9705A0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3E25-E563-9B4D-884C-206485EA1CA7}" type="datetimeFigureOut">
              <a:rPr lang="en-US" smtClean="0"/>
              <a:t>5/16/23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C7D46-9C62-B44D-B788-3BC9705A0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92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3E25-E563-9B4D-884C-206485EA1CA7}" type="datetimeFigureOut">
              <a:rPr lang="en-US" smtClean="0"/>
              <a:t>5/16/23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C7D46-9C62-B44D-B788-3BC9705A0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83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3E25-E563-9B4D-884C-206485EA1CA7}" type="datetimeFigureOut">
              <a:rPr lang="en-US" smtClean="0"/>
              <a:t>5/16/23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C7D46-9C62-B44D-B788-3BC9705A0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20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3E25-E563-9B4D-884C-206485EA1CA7}" type="datetimeFigureOut">
              <a:rPr lang="en-US" smtClean="0"/>
              <a:t>5/16/23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C7D46-9C62-B44D-B788-3BC9705A0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84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3E25-E563-9B4D-884C-206485EA1CA7}" type="datetimeFigureOut">
              <a:rPr lang="en-US" smtClean="0"/>
              <a:t>5/16/23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C7D46-9C62-B44D-B788-3BC9705A0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01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3E25-E563-9B4D-884C-206485EA1CA7}" type="datetimeFigureOut">
              <a:rPr lang="en-US" smtClean="0"/>
              <a:t>5/16/23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C7D46-9C62-B44D-B788-3BC9705A0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5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A3E25-E563-9B4D-884C-206485EA1CA7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C7D46-9C62-B44D-B788-3BC9705A0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9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package" Target="../embeddings/Microsoft_Word_Document1.docx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package" Target="../embeddings/Microsoft_Word_Document2.docx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package" Target="../embeddings/Microsoft_Word_Document3.docx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7.docx"/><Relationship Id="rId13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5.emf"/><Relationship Id="rId12" Type="http://schemas.openxmlformats.org/officeDocument/2006/relationships/package" Target="../embeddings/Microsoft_Word_Document9.docx"/><Relationship Id="rId2" Type="http://schemas.openxmlformats.org/officeDocument/2006/relationships/package" Target="../embeddings/Microsoft_Word_Document4.docx"/><Relationship Id="rId1" Type="http://schemas.openxmlformats.org/officeDocument/2006/relationships/slideLayout" Target="../slideLayouts/slideLayout1.xml"/><Relationship Id="rId6" Type="http://schemas.openxmlformats.org/officeDocument/2006/relationships/package" Target="../embeddings/Microsoft_Word_Document6.docx"/><Relationship Id="rId11" Type="http://schemas.openxmlformats.org/officeDocument/2006/relationships/image" Target="../media/image37.emf"/><Relationship Id="rId5" Type="http://schemas.openxmlformats.org/officeDocument/2006/relationships/image" Target="../media/image34.emf"/><Relationship Id="rId10" Type="http://schemas.openxmlformats.org/officeDocument/2006/relationships/package" Target="../embeddings/Microsoft_Word_Document8.docx"/><Relationship Id="rId4" Type="http://schemas.openxmlformats.org/officeDocument/2006/relationships/package" Target="../embeddings/Microsoft_Word_Document5.docx"/><Relationship Id="rId9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oleObject" Target="../embeddings/oleObject4.bin"/><Relationship Id="rId7" Type="http://schemas.openxmlformats.org/officeDocument/2006/relationships/package" Target="../embeddings/Microsoft_Word_Document.docx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206" y="691627"/>
            <a:ext cx="8092966" cy="1662691"/>
          </a:xfrm>
        </p:spPr>
        <p:txBody>
          <a:bodyPr>
            <a:noAutofit/>
          </a:bodyPr>
          <a:lstStyle/>
          <a:p>
            <a:r>
              <a:rPr lang="en-US" sz="3600" dirty="0">
                <a:cs typeface="Arial"/>
              </a:rPr>
              <a:t>The anisotropy of </a:t>
            </a:r>
            <a:r>
              <a:rPr lang="en-US" sz="3600" dirty="0" err="1">
                <a:cs typeface="Arial"/>
              </a:rPr>
              <a:t>TeV</a:t>
            </a:r>
            <a:r>
              <a:rPr lang="en-US" sz="3600" dirty="0">
                <a:cs typeface="Arial"/>
              </a:rPr>
              <a:t> cosmic rays in an inhomogeneous interstellar magnetic field 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414" y="3115183"/>
            <a:ext cx="7981683" cy="62763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Ming Zhang and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Noufel</a:t>
            </a: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Mallal</a:t>
            </a:r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Florida Institute of Technology, USA</a:t>
            </a:r>
          </a:p>
          <a:p>
            <a:pPr>
              <a:spcBef>
                <a:spcPts val="0"/>
              </a:spcBef>
            </a:pPr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Nikolai V. </a:t>
            </a:r>
            <a:r>
              <a:rPr lang="en-US" sz="1800" dirty="0" err="1">
                <a:solidFill>
                  <a:schemeClr val="tx1"/>
                </a:solidFill>
                <a:latin typeface="Arial"/>
                <a:cs typeface="Arial"/>
              </a:rPr>
              <a:t>Pogorelov</a:t>
            </a:r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Arial"/>
                <a:cs typeface="Arial"/>
              </a:rPr>
              <a:t>University of Alabama in Huntsville, USA</a:t>
            </a:r>
          </a:p>
          <a:p>
            <a:pPr>
              <a:spcBef>
                <a:spcPts val="0"/>
              </a:spcBef>
            </a:pPr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7903" y="5596585"/>
            <a:ext cx="77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Cosmic ray anisotropy workshop, Chicago, IL, May 2023</a:t>
            </a:r>
          </a:p>
        </p:txBody>
      </p:sp>
    </p:spTree>
    <p:extLst>
      <p:ext uri="{BB962C8B-B14F-4D97-AF65-F5344CB8AC3E}">
        <p14:creationId xmlns:p14="http://schemas.microsoft.com/office/powerpoint/2010/main" val="834532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6891"/>
          </a:xfrm>
        </p:spPr>
        <p:txBody>
          <a:bodyPr>
            <a:normAutofit/>
          </a:bodyPr>
          <a:lstStyle/>
          <a:p>
            <a:r>
              <a:rPr lang="en-US" sz="2400" dirty="0"/>
              <a:t>Heliosphere in the Galaxy</a:t>
            </a:r>
          </a:p>
        </p:txBody>
      </p:sp>
      <p:pic>
        <p:nvPicPr>
          <p:cNvPr id="4" name="Picture 3" descr="fig2.pc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89" y="881529"/>
            <a:ext cx="5864412" cy="58644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8588" y="3385099"/>
            <a:ext cx="19689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Bold"/>
                <a:cs typeface="Times Bold"/>
              </a:rPr>
              <a:t>TeV</a:t>
            </a:r>
            <a:r>
              <a:rPr lang="en-US" sz="1400" dirty="0">
                <a:latin typeface="Times Bold"/>
                <a:cs typeface="Times Bold"/>
              </a:rPr>
              <a:t> CR density gradient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62706" y="1697923"/>
            <a:ext cx="1440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(diffusion flux)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20167E-F6BB-1846-B599-0DBCBE59A2E9}"/>
              </a:ext>
            </a:extLst>
          </p:cNvPr>
          <p:cNvSpPr txBox="1"/>
          <p:nvPr/>
        </p:nvSpPr>
        <p:spPr>
          <a:xfrm>
            <a:off x="3762103" y="630936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HDP</a:t>
            </a:r>
          </a:p>
        </p:txBody>
      </p:sp>
    </p:spTree>
    <p:extLst>
      <p:ext uri="{BB962C8B-B14F-4D97-AF65-F5344CB8AC3E}">
        <p14:creationId xmlns:p14="http://schemas.microsoft.com/office/powerpoint/2010/main" val="3517524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823"/>
            <a:ext cx="4572000" cy="9786938"/>
          </a:xfrm>
          <a:prstGeom prst="rect">
            <a:avLst/>
          </a:prstGeom>
        </p:spPr>
      </p:pic>
      <p:pic>
        <p:nvPicPr>
          <p:cNvPr id="5" name="Picture 4" descr="fig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3182469"/>
            <a:ext cx="4572000" cy="97869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58235" y="0"/>
            <a:ext cx="4885765" cy="1419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90" y="334401"/>
            <a:ext cx="8358094" cy="427597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latin typeface="Arial"/>
                <a:cs typeface="Arial"/>
              </a:rPr>
              <a:t>Anisotropy: comparison between observation and calculation with 2</a:t>
            </a:r>
            <a:r>
              <a:rPr lang="en-US" sz="2400" baseline="30000" dirty="0">
                <a:latin typeface="Arial"/>
                <a:cs typeface="Arial"/>
              </a:rPr>
              <a:t>nd</a:t>
            </a:r>
            <a:r>
              <a:rPr lang="en-US" sz="2400" dirty="0">
                <a:latin typeface="Arial"/>
                <a:cs typeface="Arial"/>
              </a:rPr>
              <a:t> order pitch angle anisotropy</a:t>
            </a:r>
            <a:endParaRPr lang="en-US" sz="2400" baseline="3000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313765" y="5939586"/>
            <a:ext cx="4885765" cy="1419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6941" y="1050080"/>
            <a:ext cx="264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Tibet </a:t>
            </a:r>
            <a:r>
              <a:rPr lang="en-US" dirty="0" err="1"/>
              <a:t>AS</a:t>
            </a:r>
            <a:r>
              <a:rPr lang="en-US" dirty="0" err="1">
                <a:latin typeface="Symbol" charset="2"/>
                <a:cs typeface="Symbol" charset="2"/>
              </a:rPr>
              <a:t>g</a:t>
            </a:r>
            <a:r>
              <a:rPr lang="en-US" dirty="0"/>
              <a:t> </a:t>
            </a:r>
            <a:r>
              <a:rPr lang="en-US" dirty="0" err="1"/>
              <a:t>observationn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6941" y="5939586"/>
            <a:ext cx="301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Calculation (5</a:t>
            </a:r>
            <a:r>
              <a:rPr lang="en-US" baseline="30000" dirty="0"/>
              <a:t>o</a:t>
            </a:r>
            <a:r>
              <a:rPr lang="en-US" dirty="0"/>
              <a:t> smoothing)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83412" y="1050080"/>
            <a:ext cx="295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Calculation (unsmoothed)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96941" y="5600136"/>
            <a:ext cx="82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LISM</a:t>
            </a:r>
          </a:p>
        </p:txBody>
      </p:sp>
    </p:spTree>
    <p:extLst>
      <p:ext uri="{BB962C8B-B14F-4D97-AF65-F5344CB8AC3E}">
        <p14:creationId xmlns:p14="http://schemas.microsoft.com/office/powerpoint/2010/main" val="2155156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5_35mGAv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188" y="320355"/>
            <a:ext cx="5120640" cy="3413760"/>
          </a:xfrm>
          <a:prstGeom prst="rect">
            <a:avLst/>
          </a:prstGeom>
        </p:spPr>
      </p:pic>
      <p:pic>
        <p:nvPicPr>
          <p:cNvPr id="11" name="Picture 10" descr="Graph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718" y="338337"/>
            <a:ext cx="5120640" cy="3413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466367">
            <a:off x="3300043" y="2387462"/>
            <a:ext cx="49973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HDP</a:t>
            </a:r>
          </a:p>
        </p:txBody>
      </p:sp>
      <p:sp>
        <p:nvSpPr>
          <p:cNvPr id="6" name="Rectangle 5"/>
          <p:cNvSpPr/>
          <p:nvPr/>
        </p:nvSpPr>
        <p:spPr>
          <a:xfrm rot="17112253">
            <a:off x="1031203" y="1388812"/>
            <a:ext cx="1561356" cy="6331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400" b="1" cap="none" spc="0" dirty="0">
                <a:ln w="12700">
                  <a:noFill/>
                  <a:prstDash val="solid"/>
                </a:ln>
              </a:rPr>
              <a:t>Bow wave</a:t>
            </a:r>
          </a:p>
        </p:txBody>
      </p:sp>
      <p:sp>
        <p:nvSpPr>
          <p:cNvPr id="8" name="Rectangle 7"/>
          <p:cNvSpPr/>
          <p:nvPr/>
        </p:nvSpPr>
        <p:spPr>
          <a:xfrm rot="17091165">
            <a:off x="1702844" y="2210652"/>
            <a:ext cx="1620008" cy="1393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400" b="1" cap="none" spc="0" dirty="0">
                <a:ln w="12700">
                  <a:noFill/>
                  <a:prstDash val="solid"/>
                </a:ln>
              </a:rPr>
              <a:t>Plane </a:t>
            </a:r>
            <a:r>
              <a:rPr lang="en-US" sz="1400" b="1" cap="none" spc="0" dirty="0" err="1">
                <a:ln w="12700">
                  <a:noFill/>
                  <a:prstDash val="solid"/>
                </a:ln>
              </a:rPr>
              <a:t>perp</a:t>
            </a:r>
            <a:r>
              <a:rPr lang="en-US" sz="1400" b="1" cap="none" spc="0" dirty="0">
                <a:ln w="12700">
                  <a:noFill/>
                  <a:prstDash val="solid"/>
                </a:ln>
              </a:rPr>
              <a:t> to </a:t>
            </a:r>
            <a:r>
              <a:rPr lang="en-US" sz="1400" b="1" cap="none" spc="0" dirty="0" err="1">
                <a:ln w="12700">
                  <a:noFill/>
                  <a:prstDash val="solid"/>
                </a:ln>
              </a:rPr>
              <a:t>B</a:t>
            </a:r>
            <a:r>
              <a:rPr lang="en-US" sz="1400" b="1" cap="none" spc="0" baseline="-25000" dirty="0" err="1">
                <a:ln w="12700">
                  <a:noFill/>
                  <a:prstDash val="solid"/>
                </a:ln>
              </a:rPr>
              <a:t>ism</a:t>
            </a:r>
            <a:endParaRPr lang="en-US" sz="1400" b="1" cap="none" spc="0" baseline="-25000" dirty="0">
              <a:ln w="12700">
                <a:noFill/>
                <a:prstDash val="solid"/>
              </a:ln>
            </a:endParaRPr>
          </a:p>
        </p:txBody>
      </p:sp>
      <p:sp>
        <p:nvSpPr>
          <p:cNvPr id="10" name="Rectangle 9"/>
          <p:cNvSpPr/>
          <p:nvPr/>
        </p:nvSpPr>
        <p:spPr>
          <a:xfrm rot="17061038">
            <a:off x="5902258" y="2059580"/>
            <a:ext cx="1470767" cy="6143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935769"/>
              </a:avLst>
            </a:prstTxWarp>
            <a:spAutoFit/>
          </a:bodyPr>
          <a:lstStyle/>
          <a:p>
            <a:pPr algn="ctr"/>
            <a:r>
              <a:rPr lang="en-US" sz="1400" b="1" cap="none" spc="0" dirty="0">
                <a:ln w="12700">
                  <a:noFill/>
                  <a:prstDash val="solid"/>
                </a:ln>
              </a:rPr>
              <a:t>Plane </a:t>
            </a:r>
            <a:r>
              <a:rPr lang="en-US" sz="1400" b="1" cap="none" spc="0" dirty="0" err="1">
                <a:ln w="12700">
                  <a:noFill/>
                  <a:prstDash val="solid"/>
                </a:ln>
              </a:rPr>
              <a:t>perp</a:t>
            </a:r>
            <a:r>
              <a:rPr lang="en-US" sz="1400" b="1" cap="none" spc="0" dirty="0">
                <a:ln w="12700">
                  <a:noFill/>
                  <a:prstDash val="solid"/>
                </a:ln>
              </a:rPr>
              <a:t> to </a:t>
            </a:r>
            <a:r>
              <a:rPr lang="en-US" sz="1400" b="1" cap="none" spc="0" dirty="0" err="1">
                <a:ln w="12700">
                  <a:noFill/>
                  <a:prstDash val="solid"/>
                </a:ln>
              </a:rPr>
              <a:t>B</a:t>
            </a:r>
            <a:r>
              <a:rPr lang="en-US" sz="1400" b="1" cap="none" spc="0" baseline="-25000" dirty="0" err="1">
                <a:ln w="12700">
                  <a:noFill/>
                  <a:prstDash val="solid"/>
                </a:ln>
              </a:rPr>
              <a:t>ism</a:t>
            </a:r>
            <a:endParaRPr lang="en-US" sz="1400" b="1" cap="none" spc="0" baseline="-25000" dirty="0">
              <a:ln w="12700">
                <a:noFill/>
                <a:prstDash val="solid"/>
              </a:ln>
            </a:endParaRPr>
          </a:p>
        </p:txBody>
      </p:sp>
      <p:sp>
        <p:nvSpPr>
          <p:cNvPr id="7" name="Rectangle 6"/>
          <p:cNvSpPr/>
          <p:nvPr/>
        </p:nvSpPr>
        <p:spPr>
          <a:xfrm rot="17112253">
            <a:off x="5719741" y="826701"/>
            <a:ext cx="1561356" cy="19323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400" b="1" cap="none" spc="0" dirty="0">
                <a:ln w="12700">
                  <a:noFill/>
                  <a:prstDash val="solid"/>
                </a:ln>
              </a:rPr>
              <a:t>Bow wave</a:t>
            </a:r>
          </a:p>
        </p:txBody>
      </p:sp>
      <p:sp>
        <p:nvSpPr>
          <p:cNvPr id="12" name="TextBox 11"/>
          <p:cNvSpPr txBox="1"/>
          <p:nvPr/>
        </p:nvSpPr>
        <p:spPr>
          <a:xfrm rot="16466367">
            <a:off x="7653460" y="2256294"/>
            <a:ext cx="499731" cy="30777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HDP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55102" y="-86303"/>
            <a:ext cx="3748223" cy="4284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93060" y="91188"/>
            <a:ext cx="840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/>
                <a:cs typeface="Arial"/>
              </a:rPr>
              <a:t>TeV</a:t>
            </a:r>
            <a:r>
              <a:rPr lang="en-US" sz="2400" dirty="0">
                <a:latin typeface="Arial"/>
                <a:cs typeface="Arial"/>
              </a:rPr>
              <a:t> CR anisotropy in relation to heliospheric structures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26156" y="3373747"/>
            <a:ext cx="3261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IBEX ENA Emissions</a:t>
            </a:r>
          </a:p>
        </p:txBody>
      </p:sp>
      <p:pic>
        <p:nvPicPr>
          <p:cNvPr id="3" name="Picture 2" descr="ribbon_eq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872" y="3807042"/>
            <a:ext cx="4572000" cy="2832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07412" y="5334000"/>
            <a:ext cx="1748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IBEX image from </a:t>
            </a:r>
            <a:r>
              <a:rPr lang="en-US" dirty="0" err="1"/>
              <a:t>McComas</a:t>
            </a:r>
            <a:r>
              <a:rPr lang="en-US" dirty="0"/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4032271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14E48-A370-4F51-F7D0-86D09B78B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1121"/>
            <a:ext cx="8229600" cy="817048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Improved model fit with with </a:t>
            </a: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higher-order pitch-angle anisotropy</a:t>
            </a: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normalized  intensity every latitude</a:t>
            </a: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B07C861-2FDC-430B-4FC9-0AF3466D66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966160"/>
              </p:ext>
            </p:extLst>
          </p:nvPr>
        </p:nvGraphicFramePr>
        <p:xfrm>
          <a:off x="1458309" y="1454150"/>
          <a:ext cx="6406819" cy="961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858000" imgH="1028700" progId="Word.Document.12">
                  <p:embed/>
                </p:oleObj>
              </mc:Choice>
              <mc:Fallback>
                <p:oleObj name="Document" r:id="rId2" imgW="6858000" imgH="1028700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B07C861-2FDC-430B-4FC9-0AF3466D66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58309" y="1454150"/>
                        <a:ext cx="6406819" cy="961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CA6A6B9-C078-883C-39F0-A0E5D686B3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9484303"/>
              </p:ext>
            </p:extLst>
          </p:nvPr>
        </p:nvGraphicFramePr>
        <p:xfrm>
          <a:off x="1193499" y="3083966"/>
          <a:ext cx="7261498" cy="2551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6858000" imgH="2578100" progId="Word.Document.12">
                  <p:embed/>
                </p:oleObj>
              </mc:Choice>
              <mc:Fallback>
                <p:oleObj name="Document" r:id="rId4" imgW="6858000" imgH="2578100" progId="Word.Documen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0A8F3906-D9F2-922A-A9F9-5B61C0D926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3499" y="3083966"/>
                        <a:ext cx="7261498" cy="2551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6799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D491EF4-86F5-2863-2BAB-E8E889488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9393" y="134258"/>
            <a:ext cx="9543393" cy="658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55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87A60-DC9B-AD19-DDCB-9F60237CE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Correction to relative intensity 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3C62E1-09E3-4A23-02B1-FB0E2EE28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331" y="2166807"/>
            <a:ext cx="9614744" cy="33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22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0DA418-90DF-8FEA-F2E2-B0549DBE6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329" y="2257096"/>
            <a:ext cx="4310745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80FE4C-6CE6-9522-43FA-FA8F4B920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120055"/>
            <a:ext cx="4310743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7AFE49-8E0D-A7B3-1911-AA5F49C36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730" y="4120055"/>
            <a:ext cx="4310743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AECCAE-3CB1-33DF-B1EE-23CCD45C2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340" y="-5255"/>
            <a:ext cx="4310745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B81C73-3911-8A0A-C666-B7AFFD39F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3255" y="-5255"/>
            <a:ext cx="4310745" cy="2743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120E04-FD39-7065-7A9D-9B30F43EBD79}"/>
              </a:ext>
            </a:extLst>
          </p:cNvPr>
          <p:cNvSpPr txBox="1"/>
          <p:nvPr/>
        </p:nvSpPr>
        <p:spPr>
          <a:xfrm>
            <a:off x="3831020" y="106262"/>
            <a:ext cx="148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P2 Linear fit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0BCBEB-7588-FD25-3E22-35B86E9CA651}"/>
              </a:ext>
            </a:extLst>
          </p:cNvPr>
          <p:cNvSpPr txBox="1"/>
          <p:nvPr/>
        </p:nvSpPr>
        <p:spPr>
          <a:xfrm>
            <a:off x="3773214" y="6382406"/>
            <a:ext cx="195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P4 normalized fit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CEC18A-48AC-6A93-6A89-15A1135E9629}"/>
              </a:ext>
            </a:extLst>
          </p:cNvPr>
          <p:cNvSpPr txBox="1"/>
          <p:nvPr/>
        </p:nvSpPr>
        <p:spPr>
          <a:xfrm>
            <a:off x="7446099" y="336930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Intensity in ISM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51172A-4A25-A427-7C49-32D9B073566D}"/>
              </a:ext>
            </a:extLst>
          </p:cNvPr>
          <p:cNvSpPr txBox="1"/>
          <p:nvPr/>
        </p:nvSpPr>
        <p:spPr>
          <a:xfrm>
            <a:off x="409524" y="2919726"/>
            <a:ext cx="1301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Calculated</a:t>
            </a:r>
          </a:p>
          <a:p>
            <a:r>
              <a:rPr lang="en-US" dirty="0"/>
              <a:t>normalized intensity   at Earth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E09084-6128-4EC4-AF5F-F545D6F35E63}"/>
              </a:ext>
            </a:extLst>
          </p:cNvPr>
          <p:cNvSpPr txBox="1"/>
          <p:nvPr/>
        </p:nvSpPr>
        <p:spPr>
          <a:xfrm>
            <a:off x="3778481" y="3798332"/>
            <a:ext cx="10695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Observed</a:t>
            </a:r>
          </a:p>
        </p:txBody>
      </p:sp>
    </p:spTree>
    <p:extLst>
      <p:ext uri="{BB962C8B-B14F-4D97-AF65-F5344CB8AC3E}">
        <p14:creationId xmlns:p14="http://schemas.microsoft.com/office/powerpoint/2010/main" val="2578966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728" y="682863"/>
            <a:ext cx="8818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Simulation box 12000x8000x10000 AU for cosmic rays of a few </a:t>
            </a:r>
            <a:r>
              <a:rPr lang="en-US" sz="2000" dirty="0" err="1">
                <a:latin typeface="Arial"/>
                <a:cs typeface="Arial"/>
              </a:rPr>
              <a:t>TeV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4" name="Picture 3" descr="figs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5" y="1509054"/>
            <a:ext cx="9093409" cy="45869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143" y="17539"/>
            <a:ext cx="7623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ial"/>
                <a:cs typeface="Aial"/>
              </a:rPr>
              <a:t>Shape of </a:t>
            </a:r>
            <a:r>
              <a:rPr lang="en-US" sz="2400" dirty="0" err="1">
                <a:latin typeface="Aial"/>
                <a:cs typeface="Aial"/>
              </a:rPr>
              <a:t>heliopause</a:t>
            </a:r>
            <a:r>
              <a:rPr lang="en-US" sz="2400" dirty="0">
                <a:latin typeface="Aial"/>
                <a:cs typeface="Aial"/>
              </a:rPr>
              <a:t> and magnetic field environment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5882" y="5946588"/>
            <a:ext cx="2704353" cy="373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HDP = B-V plane </a:t>
            </a:r>
          </a:p>
        </p:txBody>
      </p:sp>
      <p:pic>
        <p:nvPicPr>
          <p:cNvPr id="7" name="Picture 2" descr="cycle_hp_view3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1271">
            <a:off x="3306558" y="2364920"/>
            <a:ext cx="2537505" cy="291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4454554" y="5278074"/>
            <a:ext cx="0" cy="868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54554" y="5676224"/>
            <a:ext cx="56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"/>
                <a:cs typeface="Times"/>
              </a:rPr>
              <a:t>B</a:t>
            </a:r>
            <a:r>
              <a:rPr lang="en-US" baseline="-25000" dirty="0" err="1">
                <a:latin typeface="Times"/>
                <a:cs typeface="Times"/>
              </a:rPr>
              <a:t>ism</a:t>
            </a:r>
            <a:endParaRPr lang="en-US" baseline="-25000" dirty="0">
              <a:latin typeface="Times"/>
              <a:cs typeface="Time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44BD880-AD43-DA4D-BB88-A517DFEED4E2}"/>
              </a:ext>
            </a:extLst>
          </p:cNvPr>
          <p:cNvSpPr txBox="1">
            <a:spLocks/>
          </p:cNvSpPr>
          <p:nvPr/>
        </p:nvSpPr>
        <p:spPr>
          <a:xfrm>
            <a:off x="90775" y="1295255"/>
            <a:ext cx="8358094" cy="427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latin typeface="Arial"/>
                <a:cs typeface="Arial"/>
              </a:rPr>
              <a:t>B</a:t>
            </a:r>
            <a:r>
              <a:rPr lang="en-US" sz="2400" baseline="-25000">
                <a:latin typeface="Arial"/>
                <a:cs typeface="Arial"/>
              </a:rPr>
              <a:t>ism</a:t>
            </a:r>
            <a:r>
              <a:rPr lang="en-US" sz="2400">
                <a:latin typeface="Arial"/>
                <a:cs typeface="Arial"/>
              </a:rPr>
              <a:t>=3.5 mG, n</a:t>
            </a:r>
            <a:r>
              <a:rPr lang="en-US" sz="2400" baseline="-25000">
                <a:latin typeface="Arial"/>
                <a:cs typeface="Arial"/>
              </a:rPr>
              <a:t>e</a:t>
            </a:r>
            <a:r>
              <a:rPr lang="en-US" sz="2400">
                <a:latin typeface="Arial"/>
                <a:cs typeface="Arial"/>
              </a:rPr>
              <a:t>=0.065 cm</a:t>
            </a:r>
            <a:r>
              <a:rPr lang="en-US" sz="2400" baseline="30000">
                <a:latin typeface="Arial"/>
                <a:cs typeface="Arial"/>
              </a:rPr>
              <a:t>-3</a:t>
            </a:r>
            <a:r>
              <a:rPr lang="en-US" sz="2400">
                <a:latin typeface="Arial"/>
                <a:cs typeface="Arial"/>
              </a:rPr>
              <a:t>, n</a:t>
            </a:r>
            <a:r>
              <a:rPr lang="en-US" sz="2400" baseline="-25000">
                <a:latin typeface="Arial"/>
                <a:cs typeface="Arial"/>
              </a:rPr>
              <a:t>H</a:t>
            </a:r>
            <a:r>
              <a:rPr lang="en-US" sz="2400">
                <a:latin typeface="Arial"/>
                <a:cs typeface="Arial"/>
              </a:rPr>
              <a:t>=0.184 cm</a:t>
            </a:r>
            <a:r>
              <a:rPr lang="en-US" sz="2400" baseline="30000">
                <a:latin typeface="Arial"/>
                <a:cs typeface="Arial"/>
              </a:rPr>
              <a:t>-3</a:t>
            </a:r>
            <a:endParaRPr lang="en-US" sz="2400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1289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F844D-AC24-11A3-D536-0498BB4CD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7363"/>
            <a:ext cx="8229600" cy="457199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Pitch angle diffusion and physical model fit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EB826A1-81F7-0A68-8BE4-34F1292AA6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9190406"/>
              </p:ext>
            </p:extLst>
          </p:nvPr>
        </p:nvGraphicFramePr>
        <p:xfrm>
          <a:off x="-2868613" y="1206500"/>
          <a:ext cx="7348538" cy="522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493500" imgH="8166100" progId="Word.Document.12">
                  <p:embed/>
                </p:oleObj>
              </mc:Choice>
              <mc:Fallback>
                <p:oleObj name="Document" r:id="rId2" imgW="11493500" imgH="8166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2868613" y="1206500"/>
                        <a:ext cx="7348538" cy="5227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748E878-7778-9F72-3D38-A3C80083C7B0}"/>
              </a:ext>
            </a:extLst>
          </p:cNvPr>
          <p:cNvSpPr txBox="1"/>
          <p:nvPr/>
        </p:nvSpPr>
        <p:spPr>
          <a:xfrm>
            <a:off x="76201" y="652798"/>
            <a:ext cx="3962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Pitch angle diffusion with focusing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771718-90FB-A80A-AC50-DE49AFDD4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929" y="746234"/>
            <a:ext cx="5238657" cy="611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75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2774"/>
          </a:xfrm>
        </p:spPr>
        <p:txBody>
          <a:bodyPr>
            <a:noAutofit/>
          </a:bodyPr>
          <a:lstStyle/>
          <a:p>
            <a:r>
              <a:rPr lang="en-US" sz="2400" dirty="0"/>
              <a:t>Angular power spectrum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3043" y="938004"/>
            <a:ext cx="30150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98% of spectral power is in the dipole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Heliosphere generates the majority of medium-scale anisotropy between </a:t>
            </a:r>
            <a:r>
              <a:rPr lang="en-US" i="1" dirty="0"/>
              <a:t>l</a:t>
            </a:r>
            <a:r>
              <a:rPr lang="en-US" dirty="0"/>
              <a:t>=2, and </a:t>
            </a:r>
            <a:r>
              <a:rPr lang="en-US" i="1" dirty="0"/>
              <a:t>l</a:t>
            </a:r>
            <a:r>
              <a:rPr lang="en-US" dirty="0"/>
              <a:t>=13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Unaccounted power </a:t>
            </a:r>
            <a:r>
              <a:rPr lang="en-US"/>
              <a:t>for      </a:t>
            </a:r>
            <a:r>
              <a:rPr lang="en-US" i="1"/>
              <a:t>l </a:t>
            </a:r>
            <a:r>
              <a:rPr lang="en-US"/>
              <a:t>&gt;</a:t>
            </a:r>
            <a:r>
              <a:rPr lang="en-US" dirty="0"/>
              <a:t>13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660B12-652F-E20C-AD4A-AA5D5E5F3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755"/>
            <a:ext cx="4865195" cy="521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99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04" y="643919"/>
            <a:ext cx="8230283" cy="49840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837" y="182254"/>
            <a:ext cx="6915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/>
                <a:cs typeface="Arial"/>
              </a:rPr>
              <a:t>TeV</a:t>
            </a:r>
            <a:r>
              <a:rPr lang="en-US" sz="2400" dirty="0">
                <a:latin typeface="Arial"/>
                <a:cs typeface="Arial"/>
              </a:rPr>
              <a:t> cosmic ray anisotropy observations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7048" y="5842260"/>
            <a:ext cx="6836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Relative Intensity Map in Equatorial Coordinates</a:t>
            </a:r>
          </a:p>
          <a:p>
            <a:pPr algn="ctr"/>
            <a:r>
              <a:rPr lang="en-US" sz="2400" dirty="0"/>
              <a:t>(from </a:t>
            </a:r>
            <a:r>
              <a:rPr lang="en-US" sz="2400" dirty="0" err="1"/>
              <a:t>Destiati</a:t>
            </a:r>
            <a:r>
              <a:rPr lang="en-US" sz="2400" dirty="0"/>
              <a:t> and </a:t>
            </a:r>
            <a:r>
              <a:rPr lang="en-US" sz="2400" dirty="0" err="1"/>
              <a:t>Lazarian</a:t>
            </a:r>
            <a:r>
              <a:rPr lang="en-US" sz="2400" dirty="0"/>
              <a:t>, 2013)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536" y="972629"/>
            <a:ext cx="2514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Tibet AS @ 5 </a:t>
            </a:r>
            <a:r>
              <a:rPr lang="en-US" dirty="0" err="1"/>
              <a:t>TeV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8326" y="4696908"/>
            <a:ext cx="2837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IceCube</a:t>
            </a:r>
            <a:r>
              <a:rPr lang="en-US" dirty="0"/>
              <a:t> @ 20 </a:t>
            </a:r>
            <a:r>
              <a:rPr lang="en-US" dirty="0" err="1"/>
              <a:t>TeV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910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833" y="-30531"/>
            <a:ext cx="7772400" cy="631268"/>
          </a:xfrm>
        </p:spPr>
        <p:txBody>
          <a:bodyPr>
            <a:normAutofit/>
          </a:bodyPr>
          <a:lstStyle/>
          <a:p>
            <a:r>
              <a:rPr lang="en-US" sz="2400" dirty="0" err="1"/>
              <a:t>TeV</a:t>
            </a:r>
            <a:r>
              <a:rPr lang="en-US" sz="2400" dirty="0"/>
              <a:t> cosmic ray transport in LISM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6198" y="1867877"/>
            <a:ext cx="4369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Parallel to magnetic field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198" y="3876322"/>
            <a:ext cx="4369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Perpendicular to magnetic field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6448" y="5182509"/>
            <a:ext cx="8650941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/>
              <a:t>TeV</a:t>
            </a:r>
            <a:r>
              <a:rPr lang="en-US" sz="2000" dirty="0"/>
              <a:t> cosmic ray transport in LISM is dominated by parallel diffusion along magnetic field into northern Galactic Halo. The density gradient is mainly perpendicular to the magnetic field. This requires a very anisotropic diffusion of </a:t>
            </a:r>
            <a:r>
              <a:rPr lang="en-US" sz="2000" dirty="0" err="1">
                <a:latin typeface="Symbol" pitchFamily="2" charset="2"/>
              </a:rPr>
              <a:t>k</a:t>
            </a:r>
            <a:r>
              <a:rPr lang="en-US" sz="2000" baseline="-25000" dirty="0" err="1"/>
              <a:t>per</a:t>
            </a:r>
            <a:r>
              <a:rPr lang="en-US" sz="2000" dirty="0"/>
              <a:t>/</a:t>
            </a:r>
            <a:r>
              <a:rPr lang="en-US" sz="2000" dirty="0">
                <a:latin typeface="Symbol" pitchFamily="2" charset="2"/>
              </a:rPr>
              <a:t>k</a:t>
            </a:r>
            <a:r>
              <a:rPr lang="en-US" sz="2000" baseline="-25000" dirty="0"/>
              <a:t>par</a:t>
            </a:r>
            <a:r>
              <a:rPr lang="en-US" sz="2000" dirty="0"/>
              <a:t>~10</a:t>
            </a:r>
            <a:r>
              <a:rPr lang="en-US" sz="2000" baseline="30000" dirty="0"/>
              <a:t>-4</a:t>
            </a:r>
            <a:r>
              <a:rPr lang="en-US" sz="2000" dirty="0"/>
              <a:t>.  There is a significant weakening gradient of magnetic field strength, which causes a beam of cosmic ray flux along the field line. </a:t>
            </a:r>
            <a:endParaRPr lang="en-US" sz="2000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398990" y="551892"/>
            <a:ext cx="828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000" dirty="0"/>
              <a:t>Parameters of cosmic ray distribution inferred to anisotropy  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46A6986-492E-2796-1271-74A1C1B308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201871"/>
              </p:ext>
            </p:extLst>
          </p:nvPr>
        </p:nvGraphicFramePr>
        <p:xfrm>
          <a:off x="574833" y="995546"/>
          <a:ext cx="82296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8229600" imgH="1104900" progId="Word.Document.12">
                  <p:embed/>
                </p:oleObj>
              </mc:Choice>
              <mc:Fallback>
                <p:oleObj name="Document" r:id="rId2" imgW="8229600" imgH="1104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4833" y="995546"/>
                        <a:ext cx="8229600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2CB457E-39F1-487B-347D-2CF529A8E6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4289190"/>
              </p:ext>
            </p:extLst>
          </p:nvPr>
        </p:nvGraphicFramePr>
        <p:xfrm>
          <a:off x="654844" y="2335245"/>
          <a:ext cx="68580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6858000" imgH="635000" progId="Word.Document.12">
                  <p:embed/>
                </p:oleObj>
              </mc:Choice>
              <mc:Fallback>
                <p:oleObj name="Document" r:id="rId4" imgW="6858000" imgH="635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4844" y="2335245"/>
                        <a:ext cx="685800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7324840-3916-5CB9-C3B3-E773F0300F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4007274"/>
              </p:ext>
            </p:extLst>
          </p:nvPr>
        </p:nvGraphicFramePr>
        <p:xfrm>
          <a:off x="1112919" y="2888119"/>
          <a:ext cx="82296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8229600" imgH="482600" progId="Word.Document.12">
                  <p:embed/>
                </p:oleObj>
              </mc:Choice>
              <mc:Fallback>
                <p:oleObj name="Document" r:id="rId6" imgW="8229600" imgH="482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2919" y="2888119"/>
                        <a:ext cx="82296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7E4B6F2F-F0FE-704D-4106-A9FEAA6FED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035059"/>
              </p:ext>
            </p:extLst>
          </p:nvPr>
        </p:nvGraphicFramePr>
        <p:xfrm>
          <a:off x="1112919" y="3502255"/>
          <a:ext cx="6858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6858000" imgH="317500" progId="Word.Document.12">
                  <p:embed/>
                </p:oleObj>
              </mc:Choice>
              <mc:Fallback>
                <p:oleObj name="Document" r:id="rId8" imgW="6858000" imgH="317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12919" y="3502255"/>
                        <a:ext cx="68580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AD4534F4-F34A-00FB-E376-9CC74FB721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5604402"/>
              </p:ext>
            </p:extLst>
          </p:nvPr>
        </p:nvGraphicFramePr>
        <p:xfrm>
          <a:off x="914400" y="4355963"/>
          <a:ext cx="8229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8229600" imgH="304800" progId="Word.Document.12">
                  <p:embed/>
                </p:oleObj>
              </mc:Choice>
              <mc:Fallback>
                <p:oleObj name="Document" r:id="rId10" imgW="8229600" imgH="304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14400" y="4355963"/>
                        <a:ext cx="82296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DF73B6BB-1862-F256-34A3-7D5A87A029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88259"/>
              </p:ext>
            </p:extLst>
          </p:nvPr>
        </p:nvGraphicFramePr>
        <p:xfrm>
          <a:off x="914400" y="4733251"/>
          <a:ext cx="68580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6858000" imgH="482600" progId="Word.Document.12">
                  <p:embed/>
                </p:oleObj>
              </mc:Choice>
              <mc:Fallback>
                <p:oleObj name="Document" r:id="rId12" imgW="6858000" imgH="482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14400" y="4733251"/>
                        <a:ext cx="68580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5571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506" y="881531"/>
            <a:ext cx="4446494" cy="5547825"/>
          </a:xfrm>
          <a:prstGeom prst="rect">
            <a:avLst/>
          </a:prstGeom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B0E0F052-CAC1-ECC9-EA17-090FDB98F9A5}"/>
              </a:ext>
            </a:extLst>
          </p:cNvPr>
          <p:cNvSpPr/>
          <p:nvPr/>
        </p:nvSpPr>
        <p:spPr>
          <a:xfrm rot="15983513">
            <a:off x="6418006" y="3451396"/>
            <a:ext cx="2186087" cy="1671805"/>
          </a:xfrm>
          <a:prstGeom prst="arc">
            <a:avLst>
              <a:gd name="adj1" fmla="val 16815243"/>
              <a:gd name="adj2" fmla="val 21283971"/>
            </a:avLst>
          </a:prstGeom>
          <a:ln>
            <a:solidFill>
              <a:srgbClr val="FF9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9933"/>
            <a:ext cx="8229600" cy="577009"/>
          </a:xfrm>
        </p:spPr>
        <p:txBody>
          <a:bodyPr>
            <a:normAutofit/>
          </a:bodyPr>
          <a:lstStyle/>
          <a:p>
            <a:r>
              <a:rPr lang="en-US" sz="2400" dirty="0"/>
              <a:t>Solar system neighbor environment in the Galactic plane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2589" y="1247018"/>
            <a:ext cx="339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ISM based on Frisch (2017)</a:t>
            </a:r>
          </a:p>
        </p:txBody>
      </p:sp>
      <p:pic>
        <p:nvPicPr>
          <p:cNvPr id="3" name="Picture 2" descr="fig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1879919"/>
            <a:ext cx="4872318" cy="48723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11756" y="6429356"/>
            <a:ext cx="27415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© CHIPS, CSE, U.C. Berkeley </a:t>
            </a:r>
          </a:p>
        </p:txBody>
      </p:sp>
      <p:sp>
        <p:nvSpPr>
          <p:cNvPr id="10" name="Connector 9"/>
          <p:cNvSpPr/>
          <p:nvPr/>
        </p:nvSpPr>
        <p:spPr>
          <a:xfrm rot="20957807">
            <a:off x="6498685" y="4183673"/>
            <a:ext cx="223362" cy="45719"/>
          </a:xfrm>
          <a:prstGeom prst="flowChartConnector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662135" y="3913385"/>
            <a:ext cx="62215" cy="224117"/>
          </a:xfrm>
          <a:prstGeom prst="straightConnector1">
            <a:avLst/>
          </a:prstGeom>
          <a:ln w="6350" cmpd="sng">
            <a:solidFill>
              <a:srgbClr val="FF6600"/>
            </a:solidFill>
            <a:headEnd type="none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FDF66B1-9C78-DBE8-6C00-FF00E6B31B42}"/>
              </a:ext>
            </a:extLst>
          </p:cNvPr>
          <p:cNvSpPr txBox="1"/>
          <p:nvPr/>
        </p:nvSpPr>
        <p:spPr>
          <a:xfrm>
            <a:off x="1390355" y="6488668"/>
            <a:ext cx="2939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Galactic plane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151EA9B0-9336-3FB4-9F8C-08E351419AB0}"/>
              </a:ext>
            </a:extLst>
          </p:cNvPr>
          <p:cNvSpPr/>
          <p:nvPr/>
        </p:nvSpPr>
        <p:spPr>
          <a:xfrm rot="14479464" flipV="1">
            <a:off x="5126484" y="4124303"/>
            <a:ext cx="2186087" cy="610986"/>
          </a:xfrm>
          <a:prstGeom prst="arc">
            <a:avLst>
              <a:gd name="adj1" fmla="val 16815243"/>
              <a:gd name="adj2" fmla="val 21283971"/>
            </a:avLst>
          </a:prstGeom>
          <a:ln>
            <a:solidFill>
              <a:srgbClr val="FF9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06779" y="3761158"/>
            <a:ext cx="488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900" dirty="0" err="1">
                <a:solidFill>
                  <a:schemeClr val="accent6">
                    <a:lumMod val="75000"/>
                  </a:schemeClr>
                </a:solidFill>
              </a:rPr>
              <a:t>ism</a:t>
            </a:r>
            <a:endParaRPr lang="en-US" sz="9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08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2251"/>
            <a:ext cx="8229600" cy="360308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/>
                <a:cs typeface="Arial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95658"/>
            <a:ext cx="9051326" cy="626668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We have theoretical mitigated the latitudinal blindness and obtained true relative intensity map.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The CR anisotropy in the LISM is almost a pure pitch-angle dipole opposite the magnetic field. It indicates that cosmic ray transport is mainly through parallel diffusion into the northern Galactic halo.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Pitch angle anisotropy of </a:t>
            </a:r>
            <a:r>
              <a:rPr lang="en-US" sz="2000" dirty="0" err="1">
                <a:solidFill>
                  <a:srgbClr val="FF0000"/>
                </a:solidFill>
                <a:latin typeface="Arial"/>
                <a:cs typeface="Arial"/>
              </a:rPr>
              <a:t>TeV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 cosmic rays is mostly linear, indicating an isotropic particle pitch-angle scattering.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0432FF"/>
                </a:solidFill>
                <a:latin typeface="Arial"/>
                <a:cs typeface="Arial"/>
              </a:rPr>
              <a:t>There is a formation of beam along magnetic field through defocusing with L</a:t>
            </a:r>
            <a:r>
              <a:rPr lang="en-US" sz="2000" baseline="-25000" dirty="0">
                <a:solidFill>
                  <a:srgbClr val="0432FF"/>
                </a:solidFill>
                <a:latin typeface="Arial"/>
                <a:cs typeface="Arial"/>
              </a:rPr>
              <a:t>B</a:t>
            </a:r>
            <a:r>
              <a:rPr lang="en-US" sz="2000" dirty="0">
                <a:solidFill>
                  <a:srgbClr val="0432FF"/>
                </a:solidFill>
                <a:latin typeface="Arial"/>
                <a:cs typeface="Arial"/>
              </a:rPr>
              <a:t>~6</a:t>
            </a:r>
            <a:r>
              <a:rPr lang="en-US" sz="2000" dirty="0">
                <a:solidFill>
                  <a:srgbClr val="0432FF"/>
                </a:solidFill>
                <a:latin typeface="Symbol" pitchFamily="2" charset="2"/>
                <a:cs typeface="Arial"/>
              </a:rPr>
              <a:t>l</a:t>
            </a:r>
            <a:r>
              <a:rPr lang="en-US" sz="2000" baseline="-25000" dirty="0">
                <a:solidFill>
                  <a:srgbClr val="0432FF"/>
                </a:solidFill>
                <a:latin typeface="Arial"/>
                <a:cs typeface="Arial"/>
              </a:rPr>
              <a:t>||</a:t>
            </a:r>
            <a:r>
              <a:rPr lang="en-US" sz="2000" dirty="0">
                <a:solidFill>
                  <a:srgbClr val="0432FF"/>
                </a:solidFill>
                <a:latin typeface="Arial"/>
                <a:cs typeface="Arial"/>
              </a:rPr>
              <a:t>. Tail-in hot spot is explained by this beam.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CR density gradient is perpendicular to the LISM magnetic field. It is large, indicating local SN source is making a special contribution. Its direction is consistent with a source in the local bubble, possibly Vela (250 pc away, 11 </a:t>
            </a:r>
            <a:r>
              <a:rPr lang="en-US" sz="2000" dirty="0" err="1">
                <a:solidFill>
                  <a:srgbClr val="FF0000"/>
                </a:solidFill>
                <a:latin typeface="Arial"/>
                <a:cs typeface="Arial"/>
              </a:rPr>
              <a:t>kyr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 old, 0.75% come from it). </a:t>
            </a:r>
            <a:r>
              <a:rPr lang="en-US" sz="2000" dirty="0" err="1">
                <a:solidFill>
                  <a:srgbClr val="FF0000"/>
                </a:solidFill>
                <a:latin typeface="Symbol" pitchFamily="2" charset="2"/>
                <a:cs typeface="Arial"/>
              </a:rPr>
              <a:t>k</a:t>
            </a:r>
            <a:r>
              <a:rPr lang="en-US" sz="2000" baseline="-25000" dirty="0" err="1">
                <a:solidFill>
                  <a:srgbClr val="FF0000"/>
                </a:solidFill>
                <a:latin typeface="Arial"/>
                <a:cs typeface="Arial"/>
              </a:rPr>
              <a:t>per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&lt;&lt;</a:t>
            </a:r>
            <a:r>
              <a:rPr lang="en-US" sz="2000" dirty="0" err="1">
                <a:solidFill>
                  <a:srgbClr val="FF0000"/>
                </a:solidFill>
                <a:latin typeface="Symbol" pitchFamily="2" charset="2"/>
                <a:cs typeface="Arial"/>
              </a:rPr>
              <a:t>k</a:t>
            </a:r>
            <a:r>
              <a:rPr lang="en-US" sz="2000" baseline="-25000" dirty="0" err="1">
                <a:solidFill>
                  <a:srgbClr val="FF0000"/>
                </a:solidFill>
                <a:latin typeface="Arial"/>
                <a:cs typeface="Arial"/>
              </a:rPr>
              <a:t>par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. 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0432FF"/>
                </a:solidFill>
                <a:latin typeface="Arial"/>
                <a:cs typeface="Arial"/>
              </a:rPr>
              <a:t>The LISM magnetic field and hydrogen ionization ratio are now more tightly constrained. </a:t>
            </a:r>
            <a:r>
              <a:rPr lang="en-US" sz="2000" dirty="0" err="1">
                <a:solidFill>
                  <a:srgbClr val="0432FF"/>
                </a:solidFill>
                <a:latin typeface="Arial"/>
                <a:cs typeface="Arial"/>
              </a:rPr>
              <a:t>TeV</a:t>
            </a:r>
            <a:r>
              <a:rPr lang="en-US" sz="2000" dirty="0">
                <a:solidFill>
                  <a:srgbClr val="0432FF"/>
                </a:solidFill>
                <a:latin typeface="Arial"/>
                <a:cs typeface="Arial"/>
              </a:rPr>
              <a:t> cosmic ray anisotropy images contain features related to (a) Hydrogen deflection plane (HDP) in the heliotail (b) Plane perpendicular to </a:t>
            </a:r>
            <a:r>
              <a:rPr lang="en-US" sz="2000" dirty="0" err="1">
                <a:solidFill>
                  <a:srgbClr val="0432FF"/>
                </a:solidFill>
                <a:latin typeface="Arial"/>
                <a:cs typeface="Arial"/>
              </a:rPr>
              <a:t>B</a:t>
            </a:r>
            <a:r>
              <a:rPr lang="en-US" sz="2000" baseline="-25000" dirty="0" err="1">
                <a:solidFill>
                  <a:srgbClr val="0432FF"/>
                </a:solidFill>
                <a:latin typeface="Arial"/>
                <a:cs typeface="Arial"/>
              </a:rPr>
              <a:t>ism</a:t>
            </a:r>
            <a:r>
              <a:rPr lang="en-US" sz="2000" dirty="0">
                <a:solidFill>
                  <a:srgbClr val="0432FF"/>
                </a:solidFill>
                <a:latin typeface="Arial"/>
                <a:cs typeface="Arial"/>
              </a:rPr>
              <a:t>, and (c) Bow wave.</a:t>
            </a:r>
          </a:p>
          <a:p>
            <a:pPr marL="342900" lvl="2" indent="-342900">
              <a:spcBef>
                <a:spcPts val="0"/>
              </a:spcBef>
            </a:pPr>
            <a:r>
              <a:rPr lang="en-US" sz="2000" dirty="0" err="1">
                <a:solidFill>
                  <a:srgbClr val="FF0000"/>
                </a:solidFill>
                <a:latin typeface="Arial"/>
                <a:cs typeface="Arial"/>
              </a:rPr>
              <a:t>Heliospheric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 magnetic field distort LISM dipole anisotropy to form many medium-scale features (</a:t>
            </a:r>
            <a:r>
              <a:rPr lang="en-US" sz="2000" i="1" dirty="0">
                <a:solidFill>
                  <a:srgbClr val="FF0000"/>
                </a:solidFill>
                <a:latin typeface="Times Bold"/>
                <a:cs typeface="Times Bold"/>
              </a:rPr>
              <a:t>l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= 2-12) in the anisotropy images seen at Earth. Small-scale (</a:t>
            </a:r>
            <a:r>
              <a:rPr lang="en-US" sz="2000" i="1" dirty="0">
                <a:solidFill>
                  <a:srgbClr val="FF0000"/>
                </a:solidFill>
                <a:latin typeface="Times Bold"/>
                <a:cs typeface="Times Bold"/>
              </a:rPr>
              <a:t>l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&gt;13) may be of LISM origin. A part of sky is completely smeared by chaotic CR trajectory.</a:t>
            </a:r>
          </a:p>
          <a:p>
            <a:pPr marL="0" indent="0">
              <a:buNone/>
            </a:pP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7548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WC-IC-AngPowerSpectrum-ICRC20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0785"/>
            <a:ext cx="9144000" cy="55138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177" y="78958"/>
            <a:ext cx="8546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Spherical Harmonic Power Spectrum of </a:t>
            </a:r>
            <a:r>
              <a:rPr lang="en-US" sz="2400" dirty="0" err="1">
                <a:latin typeface="Arial"/>
                <a:cs typeface="Arial"/>
              </a:rPr>
              <a:t>TeV</a:t>
            </a:r>
            <a:r>
              <a:rPr lang="en-US" sz="2400" dirty="0">
                <a:latin typeface="Arial"/>
                <a:cs typeface="Arial"/>
              </a:rPr>
              <a:t> CR Anisotropy</a:t>
            </a:r>
          </a:p>
          <a:p>
            <a:pPr algn="ctr"/>
            <a:r>
              <a:rPr lang="en-US" sz="2400" dirty="0" err="1">
                <a:latin typeface="Arial"/>
                <a:cs typeface="Arial"/>
              </a:rPr>
              <a:t>IceCube</a:t>
            </a:r>
            <a:r>
              <a:rPr lang="en-US" sz="2400" dirty="0">
                <a:latin typeface="Arial"/>
                <a:cs typeface="Arial"/>
              </a:rPr>
              <a:t>-HAWC construction</a:t>
            </a:r>
          </a:p>
        </p:txBody>
      </p:sp>
    </p:spTree>
    <p:extLst>
      <p:ext uri="{BB962C8B-B14F-4D97-AF65-F5344CB8AC3E}">
        <p14:creationId xmlns:p14="http://schemas.microsoft.com/office/powerpoint/2010/main" val="763000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39" y="1155130"/>
            <a:ext cx="7541500" cy="57028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8239" y="192415"/>
            <a:ext cx="754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Tibet </a:t>
            </a:r>
            <a:r>
              <a:rPr lang="en-US" sz="2400" dirty="0" err="1">
                <a:latin typeface="Arial"/>
                <a:cs typeface="Arial"/>
              </a:rPr>
              <a:t>AS</a:t>
            </a:r>
            <a:r>
              <a:rPr lang="en-US" sz="2400" dirty="0" err="1">
                <a:latin typeface="Symbol" charset="2"/>
                <a:cs typeface="Symbol" charset="2"/>
              </a:rPr>
              <a:t>g</a:t>
            </a:r>
            <a:r>
              <a:rPr lang="en-US" sz="2400" dirty="0">
                <a:latin typeface="Arial"/>
                <a:cs typeface="Arial"/>
              </a:rPr>
              <a:t> anisotropy observations</a:t>
            </a:r>
          </a:p>
          <a:p>
            <a:r>
              <a:rPr lang="en-US" dirty="0">
                <a:latin typeface="Arial"/>
                <a:cs typeface="Arial"/>
              </a:rPr>
              <a:t>Decomposition into two orthogonal dipoles and one bidirectional anisotropy and plus small features  </a:t>
            </a:r>
          </a:p>
        </p:txBody>
      </p:sp>
    </p:spTree>
    <p:extLst>
      <p:ext uri="{BB962C8B-B14F-4D97-AF65-F5344CB8AC3E}">
        <p14:creationId xmlns:p14="http://schemas.microsoft.com/office/powerpoint/2010/main" val="1937392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38488" y="631122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9" name="Picture 8" descr="xytraj_10tev_com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19" y="2280069"/>
            <a:ext cx="4577931" cy="45779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97" y="1732863"/>
            <a:ext cx="5681774" cy="74698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/>
                <a:cs typeface="Arial"/>
              </a:rPr>
              <a:t>10-TeV proton trajectories</a:t>
            </a:r>
            <a:br>
              <a:rPr lang="en-US" sz="2000" dirty="0">
                <a:latin typeface="Arial"/>
                <a:cs typeface="Arial"/>
              </a:rPr>
            </a:br>
            <a:r>
              <a:rPr lang="en-US" sz="2000" dirty="0">
                <a:latin typeface="Arial"/>
                <a:cs typeface="Arial"/>
              </a:rPr>
              <a:t>Final arrival directions: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Nose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, Pole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>
                <a:solidFill>
                  <a:srgbClr val="00F000"/>
                </a:solidFill>
                <a:latin typeface="Arial"/>
                <a:cs typeface="Arial"/>
              </a:rPr>
              <a:t>Flank</a:t>
            </a:r>
            <a:r>
              <a:rPr lang="en-US" sz="2000" dirty="0">
                <a:latin typeface="Arial"/>
                <a:cs typeface="Arial"/>
              </a:rPr>
              <a:t>, Tail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4366" y="151631"/>
            <a:ext cx="4241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Size of heliosphere (</a:t>
            </a:r>
            <a:r>
              <a:rPr lang="en-US" sz="2000" dirty="0" err="1">
                <a:latin typeface="Arial"/>
                <a:cs typeface="Arial"/>
              </a:rPr>
              <a:t>heliopause</a:t>
            </a:r>
            <a:r>
              <a:rPr lang="en-US" sz="2000" dirty="0">
                <a:latin typeface="Arial"/>
                <a:cs typeface="Arial"/>
              </a:rPr>
              <a:t>):</a:t>
            </a:r>
          </a:p>
          <a:p>
            <a:r>
              <a:rPr lang="en-US" sz="2000" dirty="0">
                <a:latin typeface="Arial"/>
                <a:cs typeface="Arial"/>
              </a:rPr>
              <a:t>Nose: ~150 AU, Flank ~300 AU</a:t>
            </a:r>
          </a:p>
          <a:p>
            <a:r>
              <a:rPr lang="en-US" sz="2000" dirty="0">
                <a:latin typeface="Arial"/>
                <a:cs typeface="Arial"/>
              </a:rPr>
              <a:t>Tail:  A few thousand AU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33149" y="135351"/>
            <a:ext cx="5063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/>
                <a:cs typeface="Arial"/>
              </a:rPr>
              <a:t>Gyroradius</a:t>
            </a:r>
            <a:r>
              <a:rPr lang="en-US" sz="2000" dirty="0">
                <a:latin typeface="Arial"/>
                <a:cs typeface="Arial"/>
              </a:rPr>
              <a:t> of protons in 3.5 </a:t>
            </a:r>
            <a:r>
              <a:rPr lang="en-US" sz="2000" dirty="0" err="1">
                <a:latin typeface="Symbol" charset="2"/>
                <a:cs typeface="Symbol" charset="2"/>
              </a:rPr>
              <a:t>m</a:t>
            </a:r>
            <a:r>
              <a:rPr lang="en-US" sz="2000" dirty="0" err="1">
                <a:latin typeface="Arial"/>
                <a:cs typeface="Arial"/>
              </a:rPr>
              <a:t>G</a:t>
            </a:r>
            <a:r>
              <a:rPr lang="en-US" sz="2000" dirty="0">
                <a:latin typeface="Arial"/>
                <a:cs typeface="Arial"/>
              </a:rPr>
              <a:t> LISMF:</a:t>
            </a:r>
          </a:p>
          <a:p>
            <a:r>
              <a:rPr lang="en-US" sz="2000" dirty="0">
                <a:latin typeface="Arial"/>
                <a:cs typeface="Arial"/>
              </a:rPr>
              <a:t>1 </a:t>
            </a:r>
            <a:r>
              <a:rPr lang="en-US" sz="2000" dirty="0" err="1">
                <a:latin typeface="Arial"/>
                <a:cs typeface="Arial"/>
              </a:rPr>
              <a:t>TeV</a:t>
            </a:r>
            <a:r>
              <a:rPr lang="en-US" sz="2000" dirty="0">
                <a:latin typeface="Arial"/>
                <a:cs typeface="Arial"/>
              </a:rPr>
              <a:t>: 63 AU,     10 </a:t>
            </a:r>
            <a:r>
              <a:rPr lang="en-US" sz="2000" dirty="0" err="1">
                <a:latin typeface="Arial"/>
                <a:cs typeface="Arial"/>
              </a:rPr>
              <a:t>TeV</a:t>
            </a:r>
            <a:r>
              <a:rPr lang="en-US" sz="2000" dirty="0">
                <a:latin typeface="Arial"/>
                <a:cs typeface="Arial"/>
              </a:rPr>
              <a:t>: 635 AU</a:t>
            </a:r>
          </a:p>
          <a:p>
            <a:r>
              <a:rPr lang="en-US" sz="2000" dirty="0">
                <a:latin typeface="Arial"/>
                <a:cs typeface="Arial"/>
              </a:rPr>
              <a:t>300  </a:t>
            </a:r>
            <a:r>
              <a:rPr lang="en-US" sz="2000" dirty="0" err="1">
                <a:latin typeface="Arial"/>
                <a:cs typeface="Arial"/>
              </a:rPr>
              <a:t>TeV</a:t>
            </a:r>
            <a:r>
              <a:rPr lang="en-US" sz="2000" dirty="0">
                <a:latin typeface="Arial"/>
                <a:cs typeface="Arial"/>
              </a:rPr>
              <a:t>: 19 </a:t>
            </a:r>
            <a:r>
              <a:rPr lang="en-US" sz="2000" dirty="0" err="1">
                <a:latin typeface="Arial"/>
                <a:cs typeface="Arial"/>
              </a:rPr>
              <a:t>kAU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5819" y="1325904"/>
            <a:ext cx="6975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Arial"/>
                <a:cs typeface="Arial"/>
              </a:rPr>
              <a:t>Heliosphere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 should </a:t>
            </a:r>
            <a:r>
              <a:rPr lang="en-US" sz="2000">
                <a:solidFill>
                  <a:srgbClr val="FF0000"/>
                </a:solidFill>
                <a:latin typeface="Arial"/>
                <a:cs typeface="Arial"/>
              </a:rPr>
              <a:t>affect the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anisotropy of </a:t>
            </a:r>
            <a:r>
              <a:rPr lang="en-US" sz="2000" dirty="0" err="1">
                <a:solidFill>
                  <a:srgbClr val="FF0000"/>
                </a:solidFill>
                <a:latin typeface="Arial"/>
                <a:cs typeface="Arial"/>
              </a:rPr>
              <a:t>TeV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 cosmic rays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077E8E-ADDA-DE41-BEEE-8FE48375894E}"/>
              </a:ext>
            </a:extLst>
          </p:cNvPr>
          <p:cNvSpPr txBox="1"/>
          <p:nvPr/>
        </p:nvSpPr>
        <p:spPr>
          <a:xfrm>
            <a:off x="5763126" y="3725897"/>
            <a:ext cx="32004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Works investigating </a:t>
            </a:r>
            <a:r>
              <a:rPr lang="en-US" dirty="0" err="1"/>
              <a:t>heliospheric</a:t>
            </a:r>
            <a:r>
              <a:rPr lang="en-US" dirty="0"/>
              <a:t> effects of </a:t>
            </a:r>
            <a:r>
              <a:rPr lang="en-US" dirty="0" err="1"/>
              <a:t>TeV</a:t>
            </a:r>
            <a:r>
              <a:rPr lang="en-US" dirty="0"/>
              <a:t> CR anisotropy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Amenomori</a:t>
            </a:r>
            <a:r>
              <a:rPr lang="en-US" dirty="0"/>
              <a:t> et al and Tibet AS team, 2009, 2011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Drury, 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Desiati</a:t>
            </a:r>
            <a:r>
              <a:rPr lang="en-US" dirty="0"/>
              <a:t> and </a:t>
            </a:r>
            <a:r>
              <a:rPr lang="en-US" dirty="0" err="1"/>
              <a:t>Lazarian</a:t>
            </a:r>
            <a:r>
              <a:rPr lang="en-US" dirty="0"/>
              <a:t>, 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Schwadron</a:t>
            </a:r>
            <a:r>
              <a:rPr lang="en-US" dirty="0"/>
              <a:t> et al. 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Zhang et al. 2014, 2016, 2020</a:t>
            </a:r>
          </a:p>
        </p:txBody>
      </p:sp>
    </p:spTree>
    <p:extLst>
      <p:ext uri="{BB962C8B-B14F-4D97-AF65-F5344CB8AC3E}">
        <p14:creationId xmlns:p14="http://schemas.microsoft.com/office/powerpoint/2010/main" val="994068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885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Optical image distortion</a:t>
            </a:r>
          </a:p>
        </p:txBody>
      </p:sp>
      <p:pic>
        <p:nvPicPr>
          <p:cNvPr id="4" name="Picture 3" descr="FullSizeRe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21" y="1673291"/>
            <a:ext cx="6382419" cy="1571057"/>
          </a:xfrm>
          <a:prstGeom prst="rect">
            <a:avLst/>
          </a:prstGeom>
        </p:spPr>
      </p:pic>
      <p:pic>
        <p:nvPicPr>
          <p:cNvPr id="5" name="Picture 4" descr="IMG_06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674" y="3630910"/>
            <a:ext cx="6381866" cy="160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87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931"/>
            <a:ext cx="8229600" cy="320693"/>
          </a:xfrm>
        </p:spPr>
        <p:txBody>
          <a:bodyPr>
            <a:noAutofit/>
          </a:bodyPr>
          <a:lstStyle/>
          <a:p>
            <a:r>
              <a:rPr lang="en-US" sz="2400" dirty="0" err="1">
                <a:latin typeface="Arial"/>
                <a:cs typeface="Arial"/>
              </a:rPr>
              <a:t>Liouville</a:t>
            </a:r>
            <a:r>
              <a:rPr lang="en-US" sz="2400" dirty="0">
                <a:latin typeface="Arial"/>
                <a:cs typeface="Arial"/>
              </a:rPr>
              <a:t> Mapping of Anisotropy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7659621"/>
              </p:ext>
            </p:extLst>
          </p:nvPr>
        </p:nvGraphicFramePr>
        <p:xfrm>
          <a:off x="1291098" y="1551474"/>
          <a:ext cx="5764954" cy="1538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78200" imgH="901700" progId="Equation.3">
                  <p:embed/>
                </p:oleObj>
              </mc:Choice>
              <mc:Fallback>
                <p:oleObj name="Equation" r:id="rId2" imgW="3378200" imgH="901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91098" y="1551474"/>
                        <a:ext cx="5764954" cy="1538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3642" y="720477"/>
            <a:ext cx="8882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"/>
                <a:cs typeface="Times"/>
              </a:rPr>
              <a:t>Anisotropy is a measurement of angular dependence of particle distribution in the observer’s reference frame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413" y="3141616"/>
            <a:ext cx="7014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"/>
                <a:cs typeface="Times"/>
              </a:rPr>
              <a:t>Liouville’s</a:t>
            </a:r>
            <a:r>
              <a:rPr lang="en-US" sz="2400" dirty="0">
                <a:latin typeface="Times"/>
                <a:cs typeface="Times"/>
              </a:rPr>
              <a:t> theorem (solution to Boltzmann-</a:t>
            </a:r>
            <a:r>
              <a:rPr lang="en-US" sz="2400" dirty="0" err="1">
                <a:latin typeface="Times"/>
                <a:cs typeface="Times"/>
              </a:rPr>
              <a:t>Vlasov</a:t>
            </a:r>
            <a:r>
              <a:rPr lang="en-US" sz="2400" dirty="0">
                <a:latin typeface="Times"/>
                <a:cs typeface="Times"/>
              </a:rPr>
              <a:t> </a:t>
            </a:r>
            <a:r>
              <a:rPr lang="en-US" sz="2400" dirty="0" err="1">
                <a:latin typeface="Times"/>
                <a:cs typeface="Times"/>
              </a:rPr>
              <a:t>Eq</a:t>
            </a:r>
            <a:r>
              <a:rPr lang="en-US" sz="2400" dirty="0">
                <a:latin typeface="Times"/>
                <a:cs typeface="Times"/>
              </a:rPr>
              <a:t>)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300090"/>
              </p:ext>
            </p:extLst>
          </p:nvPr>
        </p:nvGraphicFramePr>
        <p:xfrm>
          <a:off x="1046163" y="3640138"/>
          <a:ext cx="6613525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568700" imgH="444500" progId="Equation.3">
                  <p:embed/>
                </p:oleObj>
              </mc:Choice>
              <mc:Fallback>
                <p:oleObj name="Equation" r:id="rId4" imgW="35687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46163" y="3640138"/>
                        <a:ext cx="6613525" cy="82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4982" y="5286341"/>
            <a:ext cx="8721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"/>
                <a:cs typeface="Times"/>
              </a:rPr>
              <a:t>Anisotropy at Earth can be mapped of momentum and particle distribution function from the LISM by finding the relation between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695480"/>
              </p:ext>
            </p:extLst>
          </p:nvPr>
        </p:nvGraphicFramePr>
        <p:xfrm>
          <a:off x="371370" y="6116688"/>
          <a:ext cx="5561830" cy="41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908300" imgH="215900" progId="Equation.3">
                  <p:embed/>
                </p:oleObj>
              </mc:Choice>
              <mc:Fallback>
                <p:oleObj name="Equation" r:id="rId6" imgW="29083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1370" y="6116688"/>
                        <a:ext cx="5561830" cy="412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84982" y="4569700"/>
            <a:ext cx="8417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"/>
                <a:cs typeface="Times"/>
              </a:rPr>
              <a:t>f  </a:t>
            </a:r>
            <a:r>
              <a:rPr lang="en-US" sz="2400" dirty="0">
                <a:latin typeface="Times"/>
                <a:cs typeface="Times"/>
              </a:rPr>
              <a:t>is invariant upon transformation of reference frame </a:t>
            </a:r>
          </a:p>
        </p:txBody>
      </p:sp>
    </p:spTree>
    <p:extLst>
      <p:ext uri="{BB962C8B-B14F-4D97-AF65-F5344CB8AC3E}">
        <p14:creationId xmlns:p14="http://schemas.microsoft.com/office/powerpoint/2010/main" val="1412536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4944496"/>
              </p:ext>
            </p:extLst>
          </p:nvPr>
        </p:nvGraphicFramePr>
        <p:xfrm>
          <a:off x="1108231" y="587677"/>
          <a:ext cx="4052303" cy="689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11400" imgH="393700" progId="Equation.3">
                  <p:embed/>
                </p:oleObj>
              </mc:Choice>
              <mc:Fallback>
                <p:oleObj name="Equation" r:id="rId3" imgW="23114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8231" y="587677"/>
                        <a:ext cx="4052303" cy="689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270389" y="228206"/>
            <a:ext cx="8591390" cy="500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Times"/>
                <a:cs typeface="Times"/>
              </a:rPr>
              <a:t>Mapping to Earth from ISM distribution through particle trajectory</a:t>
            </a:r>
          </a:p>
          <a:p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270389" y="1277431"/>
            <a:ext cx="8381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"/>
                <a:cs typeface="Times"/>
              </a:rPr>
              <a:t>with ideal MHD Heliosphere Model where 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9374928"/>
              </p:ext>
            </p:extLst>
          </p:nvPr>
        </p:nvGraphicFramePr>
        <p:xfrm>
          <a:off x="5784382" y="1360286"/>
          <a:ext cx="1155700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47700" imgH="190500" progId="Equation.3">
                  <p:embed/>
                </p:oleObj>
              </mc:Choice>
              <mc:Fallback>
                <p:oleObj name="Equation" r:id="rId5" imgW="6477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84382" y="1360286"/>
                        <a:ext cx="1155700" cy="33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270389" y="4949801"/>
            <a:ext cx="8381833" cy="957014"/>
            <a:chOff x="392697" y="5245508"/>
            <a:chExt cx="8332203" cy="1261537"/>
          </a:xfrm>
        </p:grpSpPr>
        <p:sp>
          <p:nvSpPr>
            <p:cNvPr id="3" name="Rectangle 2"/>
            <p:cNvSpPr/>
            <p:nvPr/>
          </p:nvSpPr>
          <p:spPr>
            <a:xfrm>
              <a:off x="392697" y="5245508"/>
              <a:ext cx="8332203" cy="1261537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392697" y="5306717"/>
              <a:ext cx="833220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Times"/>
                  <a:cs typeface="Times"/>
                </a:rPr>
                <a:t>Total anisotropy is a linear composition of the above  3 types of anisotropies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70389" y="1952929"/>
            <a:ext cx="8461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"/>
                <a:cs typeface="Times"/>
              </a:rPr>
              <a:t>Cosmic ray distribution in LISM as a magnetized charged particle population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94581" y="1931926"/>
            <a:ext cx="904941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A8F3906-D9F2-922A-A9F9-5B61C0D926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1242857"/>
              </p:ext>
            </p:extLst>
          </p:nvPr>
        </p:nvGraphicFramePr>
        <p:xfrm>
          <a:off x="1150938" y="2790825"/>
          <a:ext cx="6829425" cy="204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6858000" imgH="2070100" progId="Word.Document.12">
                  <p:embed/>
                </p:oleObj>
              </mc:Choice>
              <mc:Fallback>
                <p:oleObj name="Document" r:id="rId7" imgW="6858000" imgH="2070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50938" y="2790825"/>
                        <a:ext cx="6829425" cy="2047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1257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728" y="682863"/>
            <a:ext cx="8818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Simulation box 12000x8000x10000 AU for cosmic rays of a few </a:t>
            </a:r>
            <a:r>
              <a:rPr lang="en-US" sz="2000" dirty="0" err="1">
                <a:latin typeface="Arial"/>
                <a:cs typeface="Arial"/>
              </a:rPr>
              <a:t>TeV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4" name="Picture 3" descr="figs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5" y="1509054"/>
            <a:ext cx="9093409" cy="45869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143" y="17539"/>
            <a:ext cx="7623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ial"/>
                <a:cs typeface="Aial"/>
              </a:rPr>
              <a:t>Shape of heliosphere and magnetic field environment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5882" y="5946588"/>
            <a:ext cx="2704353" cy="373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HDP = B-V plane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0775" y="1295255"/>
            <a:ext cx="8358094" cy="427597"/>
          </a:xfrm>
        </p:spPr>
        <p:txBody>
          <a:bodyPr>
            <a:normAutofit fontScale="90000"/>
          </a:bodyPr>
          <a:lstStyle/>
          <a:p>
            <a:r>
              <a:rPr lang="en-US" sz="2400" dirty="0" err="1">
                <a:latin typeface="Arial"/>
                <a:cs typeface="Arial"/>
              </a:rPr>
              <a:t>B</a:t>
            </a:r>
            <a:r>
              <a:rPr lang="en-US" sz="2400" baseline="-25000" dirty="0" err="1">
                <a:latin typeface="Arial"/>
                <a:cs typeface="Arial"/>
              </a:rPr>
              <a:t>ism</a:t>
            </a:r>
            <a:r>
              <a:rPr lang="en-US" sz="2400" dirty="0">
                <a:latin typeface="Arial"/>
                <a:cs typeface="Arial"/>
              </a:rPr>
              <a:t>=3.5 </a:t>
            </a:r>
            <a:r>
              <a:rPr lang="en-US" sz="2400" dirty="0" err="1">
                <a:latin typeface="Arial"/>
                <a:cs typeface="Arial"/>
              </a:rPr>
              <a:t>mG</a:t>
            </a:r>
            <a:r>
              <a:rPr lang="en-US" sz="2400" dirty="0">
                <a:latin typeface="Arial"/>
                <a:cs typeface="Arial"/>
              </a:rPr>
              <a:t>, n</a:t>
            </a:r>
            <a:r>
              <a:rPr lang="en-US" sz="2400" baseline="-25000" dirty="0">
                <a:latin typeface="Arial"/>
                <a:cs typeface="Arial"/>
              </a:rPr>
              <a:t>e</a:t>
            </a:r>
            <a:r>
              <a:rPr lang="en-US" sz="2400" dirty="0">
                <a:latin typeface="Arial"/>
                <a:cs typeface="Arial"/>
              </a:rPr>
              <a:t>=0.065 cm</a:t>
            </a:r>
            <a:r>
              <a:rPr lang="en-US" sz="2400" baseline="30000" dirty="0">
                <a:latin typeface="Arial"/>
                <a:cs typeface="Arial"/>
              </a:rPr>
              <a:t>-3</a:t>
            </a:r>
            <a:r>
              <a:rPr lang="en-US" sz="2400" dirty="0">
                <a:latin typeface="Arial"/>
                <a:cs typeface="Arial"/>
              </a:rPr>
              <a:t>, </a:t>
            </a:r>
            <a:r>
              <a:rPr lang="en-US" sz="2400" dirty="0" err="1">
                <a:latin typeface="Arial"/>
                <a:cs typeface="Arial"/>
              </a:rPr>
              <a:t>n</a:t>
            </a:r>
            <a:r>
              <a:rPr lang="en-US" sz="2400" baseline="-25000" dirty="0" err="1">
                <a:latin typeface="Arial"/>
                <a:cs typeface="Arial"/>
              </a:rPr>
              <a:t>H</a:t>
            </a:r>
            <a:r>
              <a:rPr lang="en-US" sz="2400" dirty="0">
                <a:latin typeface="Arial"/>
                <a:cs typeface="Arial"/>
              </a:rPr>
              <a:t>=0.184 cm</a:t>
            </a:r>
            <a:r>
              <a:rPr lang="en-US" sz="2400" baseline="30000" dirty="0">
                <a:latin typeface="Arial"/>
                <a:cs typeface="Arial"/>
              </a:rPr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2774377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15791</TotalTime>
  <Words>916</Words>
  <Application>Microsoft Macintosh PowerPoint</Application>
  <PresentationFormat>On-screen Show (4:3)</PresentationFormat>
  <Paragraphs>103</Paragraphs>
  <Slides>22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Aial</vt:lpstr>
      <vt:lpstr>Arial</vt:lpstr>
      <vt:lpstr>Calibri</vt:lpstr>
      <vt:lpstr>Symbol</vt:lpstr>
      <vt:lpstr>Times</vt:lpstr>
      <vt:lpstr>Times Bold</vt:lpstr>
      <vt:lpstr>Times New Roman</vt:lpstr>
      <vt:lpstr>Office Theme</vt:lpstr>
      <vt:lpstr>Equation</vt:lpstr>
      <vt:lpstr>Document</vt:lpstr>
      <vt:lpstr>Microsoft Word Document</vt:lpstr>
      <vt:lpstr>The anisotropy of TeV cosmic rays in an inhomogeneous interstellar magnetic field </vt:lpstr>
      <vt:lpstr>PowerPoint Presentation</vt:lpstr>
      <vt:lpstr>PowerPoint Presentation</vt:lpstr>
      <vt:lpstr>PowerPoint Presentation</vt:lpstr>
      <vt:lpstr>10-TeV proton trajectories Final arrival directions: Nose, Pole, Flank, Tail</vt:lpstr>
      <vt:lpstr>Optical image distortion</vt:lpstr>
      <vt:lpstr>Liouville Mapping of Anisotropy</vt:lpstr>
      <vt:lpstr>PowerPoint Presentation</vt:lpstr>
      <vt:lpstr>Bism=3.5 mG, ne=0.065 cm-3, nH=0.184 cm-3</vt:lpstr>
      <vt:lpstr>Heliosphere in the Galaxy</vt:lpstr>
      <vt:lpstr>Anisotropy: comparison between observation and calculation with 2nd order pitch angle anisotropy</vt:lpstr>
      <vt:lpstr>PowerPoint Presentation</vt:lpstr>
      <vt:lpstr>                       Improved model fit with with   (1) higher-order pitch-angle anisotropy    (2) normalized  intensity every latitude    </vt:lpstr>
      <vt:lpstr>PowerPoint Presentation</vt:lpstr>
      <vt:lpstr>Correction to relative intensity map</vt:lpstr>
      <vt:lpstr>PowerPoint Presentation</vt:lpstr>
      <vt:lpstr>PowerPoint Presentation</vt:lpstr>
      <vt:lpstr>Pitch angle diffusion and physical model fit</vt:lpstr>
      <vt:lpstr>Angular power spectrum</vt:lpstr>
      <vt:lpstr>TeV cosmic ray transport in LISM</vt:lpstr>
      <vt:lpstr>Solar system neighbor environment in the Galactic plane </vt:lpstr>
      <vt:lpstr>Summary</vt:lpstr>
    </vt:vector>
  </TitlesOfParts>
  <Company>FIT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Zhang</dc:creator>
  <cp:lastModifiedBy>Ming Zhang</cp:lastModifiedBy>
  <cp:revision>288</cp:revision>
  <dcterms:created xsi:type="dcterms:W3CDTF">2017-07-08T14:44:16Z</dcterms:created>
  <dcterms:modified xsi:type="dcterms:W3CDTF">2023-05-17T04:37:02Z</dcterms:modified>
</cp:coreProperties>
</file>