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61" r:id="rId2"/>
    <p:sldId id="456" r:id="rId3"/>
    <p:sldId id="457" r:id="rId4"/>
    <p:sldId id="431" r:id="rId5"/>
    <p:sldId id="383" r:id="rId6"/>
    <p:sldId id="320" r:id="rId7"/>
    <p:sldId id="314" r:id="rId8"/>
    <p:sldId id="468" r:id="rId9"/>
    <p:sldId id="447" r:id="rId10"/>
    <p:sldId id="290" r:id="rId11"/>
    <p:sldId id="440" r:id="rId12"/>
    <p:sldId id="442" r:id="rId13"/>
    <p:sldId id="445" r:id="rId14"/>
    <p:sldId id="469" r:id="rId15"/>
    <p:sldId id="325" r:id="rId16"/>
    <p:sldId id="407" r:id="rId17"/>
    <p:sldId id="470" r:id="rId18"/>
    <p:sldId id="414" r:id="rId19"/>
    <p:sldId id="427" r:id="rId20"/>
    <p:sldId id="446" r:id="rId21"/>
    <p:sldId id="384" r:id="rId22"/>
    <p:sldId id="385" r:id="rId23"/>
    <p:sldId id="386" r:id="rId24"/>
    <p:sldId id="387" r:id="rId25"/>
    <p:sldId id="448" r:id="rId26"/>
    <p:sldId id="450" r:id="rId27"/>
    <p:sldId id="373" r:id="rId28"/>
    <p:sldId id="419" r:id="rId29"/>
    <p:sldId id="423" r:id="rId30"/>
    <p:sldId id="476" r:id="rId31"/>
    <p:sldId id="474" r:id="rId32"/>
    <p:sldId id="473" r:id="rId33"/>
    <p:sldId id="471" r:id="rId34"/>
    <p:sldId id="437" r:id="rId35"/>
    <p:sldId id="452" r:id="rId36"/>
    <p:sldId id="270" r:id="rId37"/>
    <p:sldId id="435" r:id="rId38"/>
    <p:sldId id="436" r:id="rId39"/>
    <p:sldId id="434" r:id="rId40"/>
    <p:sldId id="432" r:id="rId41"/>
    <p:sldId id="475" r:id="rId42"/>
    <p:sldId id="411" r:id="rId43"/>
    <p:sldId id="399" r:id="rId44"/>
    <p:sldId id="453" r:id="rId45"/>
    <p:sldId id="412" r:id="rId46"/>
    <p:sldId id="425" r:id="rId47"/>
    <p:sldId id="426" r:id="rId48"/>
    <p:sldId id="415" r:id="rId49"/>
    <p:sldId id="313" r:id="rId50"/>
    <p:sldId id="443" r:id="rId51"/>
    <p:sldId id="441" r:id="rId52"/>
    <p:sldId id="420" r:id="rId53"/>
    <p:sldId id="444" r:id="rId54"/>
    <p:sldId id="372" r:id="rId55"/>
    <p:sldId id="268" r:id="rId56"/>
    <p:sldId id="262" r:id="rId57"/>
    <p:sldId id="404" r:id="rId58"/>
    <p:sldId id="397" r:id="rId59"/>
    <p:sldId id="413" r:id="rId60"/>
    <p:sldId id="324" r:id="rId61"/>
    <p:sldId id="405"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122"/>
    <p:restoredTop sz="94646"/>
  </p:normalViewPr>
  <p:slideViewPr>
    <p:cSldViewPr snapToGrid="0" snapToObjects="1">
      <p:cViewPr varScale="1">
        <p:scale>
          <a:sx n="107" d="100"/>
          <a:sy n="107" d="100"/>
        </p:scale>
        <p:origin x="192" y="32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9737F5-92E3-2945-8495-F51B569D515B}" type="datetimeFigureOut">
              <a:rPr lang="en-US" smtClean="0"/>
              <a:t>5/17/23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46E97-CF96-E147-96FA-E5C0FFA882B0}" type="slidenum">
              <a:rPr lang="en-US" smtClean="0"/>
              <a:t>‹#›</a:t>
            </a:fld>
            <a:endParaRPr lang="en-US"/>
          </a:p>
        </p:txBody>
      </p:sp>
    </p:spTree>
    <p:extLst>
      <p:ext uri="{BB962C8B-B14F-4D97-AF65-F5344CB8AC3E}">
        <p14:creationId xmlns:p14="http://schemas.microsoft.com/office/powerpoint/2010/main" val="1442773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2-page</a:t>
            </a:r>
          </a:p>
          <a:p>
            <a:r>
              <a:rPr lang="en-US" dirty="0"/>
              <a:t>left: all LISM clouds are moving roughly in same direction and a speed consistent with simple 3D vector, but significant departures exist</a:t>
            </a:r>
          </a:p>
          <a:p>
            <a:r>
              <a:rPr lang="en-US" dirty="0"/>
              <a:t>right: find spatial correlations and self-consistent sub-vectors associated with distinct ISM clouds.. </a:t>
            </a:r>
          </a:p>
          <a:p>
            <a:r>
              <a:rPr lang="en-US" dirty="0" err="1"/>
              <a:t>gry</a:t>
            </a:r>
            <a:r>
              <a:rPr lang="en-US" dirty="0"/>
              <a:t> RL15, website</a:t>
            </a:r>
          </a:p>
          <a:p>
            <a:r>
              <a:rPr lang="en-US" dirty="0"/>
              <a:t>takeaway: global morphology, richness to structure, but difficult to get small-scale structure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148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Sun  entered the LIC 60,000 years  ago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778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2-page: distant ISM optical, complicated by many absorbers, strong, often evaluated at low/medium resolution, physical measurements suffer from blending line of sight averaged</a:t>
            </a:r>
          </a:p>
          <a:p>
            <a:r>
              <a:rPr lang="en-US" dirty="0"/>
              <a:t>local: only detected in UV (dependent on HST mission lifetime), simple structure, reliable physical measurements possible, line of sight averaged</a:t>
            </a:r>
          </a:p>
          <a:p>
            <a:r>
              <a:rPr lang="en-US" dirty="0"/>
              <a:t>of 200 some are large surveys by ourselves (one recently accepted), small projects, other purposes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129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23925" eaLnBrk="0" hangingPunct="0">
              <a:spcBef>
                <a:spcPct val="30000"/>
              </a:spcBef>
              <a:defRPr sz="1200">
                <a:solidFill>
                  <a:schemeClr val="tx1"/>
                </a:solidFill>
                <a:latin typeface="Arial" charset="0"/>
                <a:cs typeface="Arial" charset="0"/>
              </a:defRPr>
            </a:lvl1pPr>
            <a:lvl2pPr marL="742950" indent="-285750" defTabSz="923925" eaLnBrk="0" hangingPunct="0">
              <a:spcBef>
                <a:spcPct val="30000"/>
              </a:spcBef>
              <a:defRPr sz="1200">
                <a:solidFill>
                  <a:schemeClr val="tx1"/>
                </a:solidFill>
                <a:latin typeface="Arial" charset="0"/>
                <a:cs typeface="Arial" charset="0"/>
              </a:defRPr>
            </a:lvl2pPr>
            <a:lvl3pPr marL="1143000" indent="-228600" defTabSz="923925" eaLnBrk="0" hangingPunct="0">
              <a:spcBef>
                <a:spcPct val="30000"/>
              </a:spcBef>
              <a:defRPr sz="1200">
                <a:solidFill>
                  <a:schemeClr val="tx1"/>
                </a:solidFill>
                <a:latin typeface="Arial" charset="0"/>
                <a:cs typeface="Arial" charset="0"/>
              </a:defRPr>
            </a:lvl3pPr>
            <a:lvl4pPr marL="1600200" indent="-228600" defTabSz="923925" eaLnBrk="0" hangingPunct="0">
              <a:spcBef>
                <a:spcPct val="30000"/>
              </a:spcBef>
              <a:defRPr sz="1200">
                <a:solidFill>
                  <a:schemeClr val="tx1"/>
                </a:solidFill>
                <a:latin typeface="Arial" charset="0"/>
                <a:cs typeface="Arial" charset="0"/>
              </a:defRPr>
            </a:lvl4pPr>
            <a:lvl5pPr marL="2057400" indent="-228600" defTabSz="923925" eaLnBrk="0" hangingPunct="0">
              <a:spcBef>
                <a:spcPct val="30000"/>
              </a:spcBef>
              <a:defRPr sz="1200">
                <a:solidFill>
                  <a:schemeClr val="tx1"/>
                </a:solidFill>
                <a:latin typeface="Arial" charset="0"/>
                <a:cs typeface="Arial" charset="0"/>
              </a:defRPr>
            </a:lvl5pPr>
            <a:lvl6pPr marL="2514600" indent="-228600" defTabSz="923925" eaLnBrk="0" fontAlgn="base" hangingPunct="0">
              <a:spcBef>
                <a:spcPct val="30000"/>
              </a:spcBef>
              <a:spcAft>
                <a:spcPct val="0"/>
              </a:spcAft>
              <a:defRPr sz="1200">
                <a:solidFill>
                  <a:schemeClr val="tx1"/>
                </a:solidFill>
                <a:latin typeface="Arial" charset="0"/>
                <a:cs typeface="Arial" charset="0"/>
              </a:defRPr>
            </a:lvl6pPr>
            <a:lvl7pPr marL="2971800" indent="-228600" defTabSz="923925" eaLnBrk="0" fontAlgn="base" hangingPunct="0">
              <a:spcBef>
                <a:spcPct val="30000"/>
              </a:spcBef>
              <a:spcAft>
                <a:spcPct val="0"/>
              </a:spcAft>
              <a:defRPr sz="1200">
                <a:solidFill>
                  <a:schemeClr val="tx1"/>
                </a:solidFill>
                <a:latin typeface="Arial" charset="0"/>
                <a:cs typeface="Arial" charset="0"/>
              </a:defRPr>
            </a:lvl7pPr>
            <a:lvl8pPr marL="3429000" indent="-228600" defTabSz="923925" eaLnBrk="0" fontAlgn="base" hangingPunct="0">
              <a:spcBef>
                <a:spcPct val="30000"/>
              </a:spcBef>
              <a:spcAft>
                <a:spcPct val="0"/>
              </a:spcAft>
              <a:defRPr sz="1200">
                <a:solidFill>
                  <a:schemeClr val="tx1"/>
                </a:solidFill>
                <a:latin typeface="Arial" charset="0"/>
                <a:cs typeface="Arial" charset="0"/>
              </a:defRPr>
            </a:lvl8pPr>
            <a:lvl9pPr marL="3886200" indent="-228600" defTabSz="92392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2C0C064-AA99-4F65-8388-B3B461308440}" type="slidenum">
              <a:rPr lang="en-US" altLang="en-US" smtClean="0"/>
              <a:pPr eaLnBrk="1" hangingPunct="1">
                <a:spcBef>
                  <a:spcPct val="0"/>
                </a:spcBef>
              </a:pPr>
              <a:t>16</a:t>
            </a:fld>
            <a:endParaRPr lang="en-US" alt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935038" y="4416425"/>
            <a:ext cx="5140325" cy="4183063"/>
          </a:xfrm>
          <a:noFill/>
        </p:spPr>
        <p:txBody>
          <a:bodyPr/>
          <a:lstStyle/>
          <a:p>
            <a:pPr eaLnBrk="1" hangingPunct="1"/>
            <a:endParaRPr lang="en-US" altLang="en-US"/>
          </a:p>
        </p:txBody>
      </p:sp>
    </p:spTree>
    <p:extLst>
      <p:ext uri="{BB962C8B-B14F-4D97-AF65-F5344CB8AC3E}">
        <p14:creationId xmlns:p14="http://schemas.microsoft.com/office/powerpoint/2010/main" val="3305218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2-page</a:t>
            </a:r>
          </a:p>
          <a:p>
            <a:r>
              <a:rPr lang="en-US" dirty="0"/>
              <a:t>left: all LISM clouds are moving roughly in same direction and a speed consistent with simple 3D vector, but significant departures exist</a:t>
            </a:r>
          </a:p>
          <a:p>
            <a:r>
              <a:rPr lang="en-US" dirty="0"/>
              <a:t>right: find spatial correlations and self-consistent sub-vectors associated with distinct ISM clouds.. </a:t>
            </a:r>
          </a:p>
          <a:p>
            <a:r>
              <a:rPr lang="en-US" dirty="0" err="1"/>
              <a:t>gry</a:t>
            </a:r>
            <a:r>
              <a:rPr lang="en-US" dirty="0"/>
              <a:t> RL15, website</a:t>
            </a:r>
          </a:p>
          <a:p>
            <a:r>
              <a:rPr lang="en-US" dirty="0"/>
              <a:t>takeaway: global morphology, richness to structure, but difficult to get small-scale structure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125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2-page</a:t>
            </a:r>
          </a:p>
          <a:p>
            <a:r>
              <a:rPr lang="en-US" dirty="0"/>
              <a:t>left: all LISM clouds are moving roughly in same direction and a speed consistent with simple 3D vector, but significant departures exist</a:t>
            </a:r>
          </a:p>
          <a:p>
            <a:r>
              <a:rPr lang="en-US" dirty="0"/>
              <a:t>right: find spatial correlations and self-consistent sub-vectors associated with distinct ISM clouds.. </a:t>
            </a:r>
          </a:p>
          <a:p>
            <a:r>
              <a:rPr lang="en-US" dirty="0" err="1"/>
              <a:t>gry</a:t>
            </a:r>
            <a:r>
              <a:rPr lang="en-US" dirty="0"/>
              <a:t> RL15, website</a:t>
            </a:r>
          </a:p>
          <a:p>
            <a:r>
              <a:rPr lang="en-US" dirty="0"/>
              <a:t>takeaway: global morphology, richness to structure, but difficult to get small-scale structure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4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65D5-2FE5-4841-A7E6-118E69CCD8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AB0812-9C96-F649-A5C7-96D08FEDAB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4F2B9A-1CE5-D543-9C22-F88365817604}"/>
              </a:ext>
            </a:extLst>
          </p:cNvPr>
          <p:cNvSpPr>
            <a:spLocks noGrp="1"/>
          </p:cNvSpPr>
          <p:nvPr>
            <p:ph type="dt" sz="half" idx="10"/>
          </p:nvPr>
        </p:nvSpPr>
        <p:spPr/>
        <p:txBody>
          <a:bodyPr/>
          <a:lstStyle/>
          <a:p>
            <a:fld id="{02E816BF-E3C0-DD41-94A6-495C172FEB97}" type="datetime1">
              <a:rPr lang="en-US" smtClean="0"/>
              <a:t>5/17/23</a:t>
            </a:fld>
            <a:endParaRPr lang="en-US"/>
          </a:p>
        </p:txBody>
      </p:sp>
      <p:sp>
        <p:nvSpPr>
          <p:cNvPr id="5" name="Footer Placeholder 4">
            <a:extLst>
              <a:ext uri="{FF2B5EF4-FFF2-40B4-BE49-F238E27FC236}">
                <a16:creationId xmlns:a16="http://schemas.microsoft.com/office/drawing/2014/main" id="{D1550278-1E03-B541-9D23-5A4C2257E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34300-14A7-5241-9A20-5A924CC7FA14}"/>
              </a:ext>
            </a:extLst>
          </p:cNvPr>
          <p:cNvSpPr>
            <a:spLocks noGrp="1"/>
          </p:cNvSpPr>
          <p:nvPr>
            <p:ph type="sldNum" sz="quarter" idx="12"/>
          </p:nvPr>
        </p:nvSpPr>
        <p:spPr/>
        <p:txBody>
          <a:bodyPr/>
          <a:lstStyle/>
          <a:p>
            <a:fld id="{3CD6FBD7-D310-9D44-9BA3-452B065B97E3}" type="slidenum">
              <a:rPr lang="en-US" smtClean="0"/>
              <a:t>‹#›</a:t>
            </a:fld>
            <a:endParaRPr lang="en-US"/>
          </a:p>
        </p:txBody>
      </p:sp>
    </p:spTree>
    <p:extLst>
      <p:ext uri="{BB962C8B-B14F-4D97-AF65-F5344CB8AC3E}">
        <p14:creationId xmlns:p14="http://schemas.microsoft.com/office/powerpoint/2010/main" val="2067418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A1A1-58F0-FB43-999D-DFC10D755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83109F-0F0A-C847-AC29-D603BD9A0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043A6-EF4B-4F46-9F54-58D9273EF701}"/>
              </a:ext>
            </a:extLst>
          </p:cNvPr>
          <p:cNvSpPr>
            <a:spLocks noGrp="1"/>
          </p:cNvSpPr>
          <p:nvPr>
            <p:ph type="dt" sz="half" idx="10"/>
          </p:nvPr>
        </p:nvSpPr>
        <p:spPr/>
        <p:txBody>
          <a:bodyPr/>
          <a:lstStyle/>
          <a:p>
            <a:fld id="{D62897EE-280B-6A4B-8161-579A0EB8F968}" type="datetime1">
              <a:rPr lang="en-US" smtClean="0"/>
              <a:t>5/17/23</a:t>
            </a:fld>
            <a:endParaRPr lang="en-US"/>
          </a:p>
        </p:txBody>
      </p:sp>
      <p:sp>
        <p:nvSpPr>
          <p:cNvPr id="5" name="Footer Placeholder 4">
            <a:extLst>
              <a:ext uri="{FF2B5EF4-FFF2-40B4-BE49-F238E27FC236}">
                <a16:creationId xmlns:a16="http://schemas.microsoft.com/office/drawing/2014/main" id="{52E698A9-4372-EA46-AB65-93E9ECEAD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D59A2-230E-F04E-A72F-358DF0F2D6CF}"/>
              </a:ext>
            </a:extLst>
          </p:cNvPr>
          <p:cNvSpPr>
            <a:spLocks noGrp="1"/>
          </p:cNvSpPr>
          <p:nvPr>
            <p:ph type="sldNum" sz="quarter" idx="12"/>
          </p:nvPr>
        </p:nvSpPr>
        <p:spPr/>
        <p:txBody>
          <a:bodyPr/>
          <a:lstStyle/>
          <a:p>
            <a:fld id="{3CD6FBD7-D310-9D44-9BA3-452B065B97E3}" type="slidenum">
              <a:rPr lang="en-US" smtClean="0"/>
              <a:t>‹#›</a:t>
            </a:fld>
            <a:endParaRPr lang="en-US"/>
          </a:p>
        </p:txBody>
      </p:sp>
    </p:spTree>
    <p:extLst>
      <p:ext uri="{BB962C8B-B14F-4D97-AF65-F5344CB8AC3E}">
        <p14:creationId xmlns:p14="http://schemas.microsoft.com/office/powerpoint/2010/main" val="89249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A35E8D-8B92-574A-8535-F717890178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909338-DFE0-4F4A-B530-1E749B044B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BC4A4-1DA8-2749-A756-C4AEBA0FA027}"/>
              </a:ext>
            </a:extLst>
          </p:cNvPr>
          <p:cNvSpPr>
            <a:spLocks noGrp="1"/>
          </p:cNvSpPr>
          <p:nvPr>
            <p:ph type="dt" sz="half" idx="10"/>
          </p:nvPr>
        </p:nvSpPr>
        <p:spPr/>
        <p:txBody>
          <a:bodyPr/>
          <a:lstStyle/>
          <a:p>
            <a:fld id="{F85EF56C-45D7-4E48-AF13-F3FDE2B7E71E}" type="datetime1">
              <a:rPr lang="en-US" smtClean="0"/>
              <a:t>5/17/23</a:t>
            </a:fld>
            <a:endParaRPr lang="en-US"/>
          </a:p>
        </p:txBody>
      </p:sp>
      <p:sp>
        <p:nvSpPr>
          <p:cNvPr id="5" name="Footer Placeholder 4">
            <a:extLst>
              <a:ext uri="{FF2B5EF4-FFF2-40B4-BE49-F238E27FC236}">
                <a16:creationId xmlns:a16="http://schemas.microsoft.com/office/drawing/2014/main" id="{DED1D58A-C62F-AE41-8173-D54D21FA6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1D9A8-3926-874C-B02B-D43CCBED6E3A}"/>
              </a:ext>
            </a:extLst>
          </p:cNvPr>
          <p:cNvSpPr>
            <a:spLocks noGrp="1"/>
          </p:cNvSpPr>
          <p:nvPr>
            <p:ph type="sldNum" sz="quarter" idx="12"/>
          </p:nvPr>
        </p:nvSpPr>
        <p:spPr/>
        <p:txBody>
          <a:bodyPr/>
          <a:lstStyle/>
          <a:p>
            <a:fld id="{3CD6FBD7-D310-9D44-9BA3-452B065B97E3}" type="slidenum">
              <a:rPr lang="en-US" smtClean="0"/>
              <a:t>‹#›</a:t>
            </a:fld>
            <a:endParaRPr lang="en-US"/>
          </a:p>
        </p:txBody>
      </p:sp>
    </p:spTree>
    <p:extLst>
      <p:ext uri="{BB962C8B-B14F-4D97-AF65-F5344CB8AC3E}">
        <p14:creationId xmlns:p14="http://schemas.microsoft.com/office/powerpoint/2010/main" val="4252437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3C42-A36A-DB4A-BBD4-A0B904F32A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E6DE8C-3F3D-5244-B10A-62F5BAE3D7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22CC-87D4-504C-88CD-F1DD39058C2C}"/>
              </a:ext>
            </a:extLst>
          </p:cNvPr>
          <p:cNvSpPr>
            <a:spLocks noGrp="1"/>
          </p:cNvSpPr>
          <p:nvPr>
            <p:ph type="dt" sz="half" idx="10"/>
          </p:nvPr>
        </p:nvSpPr>
        <p:spPr/>
        <p:txBody>
          <a:bodyPr/>
          <a:lstStyle/>
          <a:p>
            <a:fld id="{F9AA6A54-AA5C-1447-9667-6635ED99B36D}" type="datetime1">
              <a:rPr lang="en-US" smtClean="0"/>
              <a:t>5/17/23</a:t>
            </a:fld>
            <a:endParaRPr lang="en-US"/>
          </a:p>
        </p:txBody>
      </p:sp>
      <p:sp>
        <p:nvSpPr>
          <p:cNvPr id="5" name="Footer Placeholder 4">
            <a:extLst>
              <a:ext uri="{FF2B5EF4-FFF2-40B4-BE49-F238E27FC236}">
                <a16:creationId xmlns:a16="http://schemas.microsoft.com/office/drawing/2014/main" id="{6C0F0D13-F07A-E74E-A944-D4488156E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5C1DA-7A68-EA48-B867-7AE949893DE8}"/>
              </a:ext>
            </a:extLst>
          </p:cNvPr>
          <p:cNvSpPr>
            <a:spLocks noGrp="1"/>
          </p:cNvSpPr>
          <p:nvPr>
            <p:ph type="sldNum" sz="quarter" idx="12"/>
          </p:nvPr>
        </p:nvSpPr>
        <p:spPr/>
        <p:txBody>
          <a:bodyPr/>
          <a:lstStyle/>
          <a:p>
            <a:fld id="{3CD6FBD7-D310-9D44-9BA3-452B065B97E3}" type="slidenum">
              <a:rPr lang="en-US" smtClean="0"/>
              <a:t>‹#›</a:t>
            </a:fld>
            <a:endParaRPr lang="en-US"/>
          </a:p>
        </p:txBody>
      </p:sp>
    </p:spTree>
    <p:extLst>
      <p:ext uri="{BB962C8B-B14F-4D97-AF65-F5344CB8AC3E}">
        <p14:creationId xmlns:p14="http://schemas.microsoft.com/office/powerpoint/2010/main" val="295002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0ADF9-F41F-1847-B342-F5C8D6314A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3D3B0A-1E91-6E4D-B10F-FA52670057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07786-FFB9-9D4D-A6C8-DBAB7B08AE04}"/>
              </a:ext>
            </a:extLst>
          </p:cNvPr>
          <p:cNvSpPr>
            <a:spLocks noGrp="1"/>
          </p:cNvSpPr>
          <p:nvPr>
            <p:ph type="dt" sz="half" idx="10"/>
          </p:nvPr>
        </p:nvSpPr>
        <p:spPr/>
        <p:txBody>
          <a:bodyPr/>
          <a:lstStyle/>
          <a:p>
            <a:fld id="{906778DC-49D2-D040-AAA5-3F880FE13FEB}" type="datetime1">
              <a:rPr lang="en-US" smtClean="0"/>
              <a:t>5/17/23</a:t>
            </a:fld>
            <a:endParaRPr lang="en-US"/>
          </a:p>
        </p:txBody>
      </p:sp>
      <p:sp>
        <p:nvSpPr>
          <p:cNvPr id="5" name="Footer Placeholder 4">
            <a:extLst>
              <a:ext uri="{FF2B5EF4-FFF2-40B4-BE49-F238E27FC236}">
                <a16:creationId xmlns:a16="http://schemas.microsoft.com/office/drawing/2014/main" id="{B13B6234-DC95-0747-B9F9-F60364705A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EEB93-1865-D943-8DEB-A21AD84A192D}"/>
              </a:ext>
            </a:extLst>
          </p:cNvPr>
          <p:cNvSpPr>
            <a:spLocks noGrp="1"/>
          </p:cNvSpPr>
          <p:nvPr>
            <p:ph type="sldNum" sz="quarter" idx="12"/>
          </p:nvPr>
        </p:nvSpPr>
        <p:spPr/>
        <p:txBody>
          <a:bodyPr/>
          <a:lstStyle/>
          <a:p>
            <a:fld id="{3CD6FBD7-D310-9D44-9BA3-452B065B97E3}" type="slidenum">
              <a:rPr lang="en-US" smtClean="0"/>
              <a:t>‹#›</a:t>
            </a:fld>
            <a:endParaRPr lang="en-US"/>
          </a:p>
        </p:txBody>
      </p:sp>
    </p:spTree>
    <p:extLst>
      <p:ext uri="{BB962C8B-B14F-4D97-AF65-F5344CB8AC3E}">
        <p14:creationId xmlns:p14="http://schemas.microsoft.com/office/powerpoint/2010/main" val="1102662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119F-124A-B045-9CB7-CCB7DFB74D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99884D-A18B-1341-A420-CF41997159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0177C2-C797-7248-BBDA-B9410F0348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7B6A1D-56D2-5D4D-ABE9-F204361CBA70}"/>
              </a:ext>
            </a:extLst>
          </p:cNvPr>
          <p:cNvSpPr>
            <a:spLocks noGrp="1"/>
          </p:cNvSpPr>
          <p:nvPr>
            <p:ph type="dt" sz="half" idx="10"/>
          </p:nvPr>
        </p:nvSpPr>
        <p:spPr/>
        <p:txBody>
          <a:bodyPr/>
          <a:lstStyle/>
          <a:p>
            <a:fld id="{639EE8D6-0499-D646-A313-6744BE6E8054}" type="datetime1">
              <a:rPr lang="en-US" smtClean="0"/>
              <a:t>5/17/23</a:t>
            </a:fld>
            <a:endParaRPr lang="en-US"/>
          </a:p>
        </p:txBody>
      </p:sp>
      <p:sp>
        <p:nvSpPr>
          <p:cNvPr id="6" name="Footer Placeholder 5">
            <a:extLst>
              <a:ext uri="{FF2B5EF4-FFF2-40B4-BE49-F238E27FC236}">
                <a16:creationId xmlns:a16="http://schemas.microsoft.com/office/drawing/2014/main" id="{66D7BFBC-03BE-524B-ABA9-9F00089A22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6E200-E364-374E-9EF8-3CA5E4C0DCB3}"/>
              </a:ext>
            </a:extLst>
          </p:cNvPr>
          <p:cNvSpPr>
            <a:spLocks noGrp="1"/>
          </p:cNvSpPr>
          <p:nvPr>
            <p:ph type="sldNum" sz="quarter" idx="12"/>
          </p:nvPr>
        </p:nvSpPr>
        <p:spPr/>
        <p:txBody>
          <a:bodyPr/>
          <a:lstStyle/>
          <a:p>
            <a:fld id="{3CD6FBD7-D310-9D44-9BA3-452B065B97E3}" type="slidenum">
              <a:rPr lang="en-US" smtClean="0"/>
              <a:t>‹#›</a:t>
            </a:fld>
            <a:endParaRPr lang="en-US"/>
          </a:p>
        </p:txBody>
      </p:sp>
    </p:spTree>
    <p:extLst>
      <p:ext uri="{BB962C8B-B14F-4D97-AF65-F5344CB8AC3E}">
        <p14:creationId xmlns:p14="http://schemas.microsoft.com/office/powerpoint/2010/main" val="908464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EC538-FFCD-4249-9CC8-E28DB28F31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66328A-B868-2F46-B032-126B1C3AF4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2F22C2-7BE8-9E40-94DC-DDD4299368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0668E4-0E39-444E-9FDD-46D2D2C081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54B7E7-6A6A-D84C-9757-532301B0ED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3F0B7-DD8D-3C44-B41C-B49231907A92}"/>
              </a:ext>
            </a:extLst>
          </p:cNvPr>
          <p:cNvSpPr>
            <a:spLocks noGrp="1"/>
          </p:cNvSpPr>
          <p:nvPr>
            <p:ph type="dt" sz="half" idx="10"/>
          </p:nvPr>
        </p:nvSpPr>
        <p:spPr/>
        <p:txBody>
          <a:bodyPr/>
          <a:lstStyle/>
          <a:p>
            <a:fld id="{A89AD284-5A07-8E49-B266-9DEA51181057}" type="datetime1">
              <a:rPr lang="en-US" smtClean="0"/>
              <a:t>5/17/23</a:t>
            </a:fld>
            <a:endParaRPr lang="en-US"/>
          </a:p>
        </p:txBody>
      </p:sp>
      <p:sp>
        <p:nvSpPr>
          <p:cNvPr id="8" name="Footer Placeholder 7">
            <a:extLst>
              <a:ext uri="{FF2B5EF4-FFF2-40B4-BE49-F238E27FC236}">
                <a16:creationId xmlns:a16="http://schemas.microsoft.com/office/drawing/2014/main" id="{323B7C5F-A20E-B445-BA75-239E33D867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2C138-53FD-FC4E-BD14-21A1A00467EE}"/>
              </a:ext>
            </a:extLst>
          </p:cNvPr>
          <p:cNvSpPr>
            <a:spLocks noGrp="1"/>
          </p:cNvSpPr>
          <p:nvPr>
            <p:ph type="sldNum" sz="quarter" idx="12"/>
          </p:nvPr>
        </p:nvSpPr>
        <p:spPr/>
        <p:txBody>
          <a:bodyPr/>
          <a:lstStyle/>
          <a:p>
            <a:fld id="{3CD6FBD7-D310-9D44-9BA3-452B065B97E3}" type="slidenum">
              <a:rPr lang="en-US" smtClean="0"/>
              <a:t>‹#›</a:t>
            </a:fld>
            <a:endParaRPr lang="en-US"/>
          </a:p>
        </p:txBody>
      </p:sp>
    </p:spTree>
    <p:extLst>
      <p:ext uri="{BB962C8B-B14F-4D97-AF65-F5344CB8AC3E}">
        <p14:creationId xmlns:p14="http://schemas.microsoft.com/office/powerpoint/2010/main" val="2312005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81A58-C545-4545-A1F9-984819C130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2E7F0E-CD14-F04E-9EBE-6C0A6CFE6D69}"/>
              </a:ext>
            </a:extLst>
          </p:cNvPr>
          <p:cNvSpPr>
            <a:spLocks noGrp="1"/>
          </p:cNvSpPr>
          <p:nvPr>
            <p:ph type="dt" sz="half" idx="10"/>
          </p:nvPr>
        </p:nvSpPr>
        <p:spPr/>
        <p:txBody>
          <a:bodyPr/>
          <a:lstStyle/>
          <a:p>
            <a:fld id="{59E99E2B-C9F1-1B40-9C94-08D938D6783A}" type="datetime1">
              <a:rPr lang="en-US" smtClean="0"/>
              <a:t>5/17/23</a:t>
            </a:fld>
            <a:endParaRPr lang="en-US"/>
          </a:p>
        </p:txBody>
      </p:sp>
      <p:sp>
        <p:nvSpPr>
          <p:cNvPr id="4" name="Footer Placeholder 3">
            <a:extLst>
              <a:ext uri="{FF2B5EF4-FFF2-40B4-BE49-F238E27FC236}">
                <a16:creationId xmlns:a16="http://schemas.microsoft.com/office/drawing/2014/main" id="{1D6702BA-423F-8C4E-8618-E8C7096CE4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88F0DD-D31D-374C-9838-D131B9A46F19}"/>
              </a:ext>
            </a:extLst>
          </p:cNvPr>
          <p:cNvSpPr>
            <a:spLocks noGrp="1"/>
          </p:cNvSpPr>
          <p:nvPr>
            <p:ph type="sldNum" sz="quarter" idx="12"/>
          </p:nvPr>
        </p:nvSpPr>
        <p:spPr/>
        <p:txBody>
          <a:bodyPr/>
          <a:lstStyle/>
          <a:p>
            <a:fld id="{3CD6FBD7-D310-9D44-9BA3-452B065B97E3}" type="slidenum">
              <a:rPr lang="en-US" smtClean="0"/>
              <a:t>‹#›</a:t>
            </a:fld>
            <a:endParaRPr lang="en-US"/>
          </a:p>
        </p:txBody>
      </p:sp>
    </p:spTree>
    <p:extLst>
      <p:ext uri="{BB962C8B-B14F-4D97-AF65-F5344CB8AC3E}">
        <p14:creationId xmlns:p14="http://schemas.microsoft.com/office/powerpoint/2010/main" val="1224889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945556-1C14-FE43-8CBC-2D04E4888EDE}"/>
              </a:ext>
            </a:extLst>
          </p:cNvPr>
          <p:cNvSpPr>
            <a:spLocks noGrp="1"/>
          </p:cNvSpPr>
          <p:nvPr>
            <p:ph type="dt" sz="half" idx="10"/>
          </p:nvPr>
        </p:nvSpPr>
        <p:spPr/>
        <p:txBody>
          <a:bodyPr/>
          <a:lstStyle/>
          <a:p>
            <a:fld id="{227FD24B-E3BE-774B-96AF-781623773163}" type="datetime1">
              <a:rPr lang="en-US" smtClean="0"/>
              <a:t>5/17/23</a:t>
            </a:fld>
            <a:endParaRPr lang="en-US"/>
          </a:p>
        </p:txBody>
      </p:sp>
      <p:sp>
        <p:nvSpPr>
          <p:cNvPr id="3" name="Footer Placeholder 2">
            <a:extLst>
              <a:ext uri="{FF2B5EF4-FFF2-40B4-BE49-F238E27FC236}">
                <a16:creationId xmlns:a16="http://schemas.microsoft.com/office/drawing/2014/main" id="{09E09886-2F22-6142-ADEB-AC5BB6B819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E511EC-CEA7-CC47-A556-BBB3FB777F9A}"/>
              </a:ext>
            </a:extLst>
          </p:cNvPr>
          <p:cNvSpPr>
            <a:spLocks noGrp="1"/>
          </p:cNvSpPr>
          <p:nvPr>
            <p:ph type="sldNum" sz="quarter" idx="12"/>
          </p:nvPr>
        </p:nvSpPr>
        <p:spPr/>
        <p:txBody>
          <a:bodyPr/>
          <a:lstStyle/>
          <a:p>
            <a:fld id="{3CD6FBD7-D310-9D44-9BA3-452B065B97E3}" type="slidenum">
              <a:rPr lang="en-US" smtClean="0"/>
              <a:t>‹#›</a:t>
            </a:fld>
            <a:endParaRPr lang="en-US"/>
          </a:p>
        </p:txBody>
      </p:sp>
    </p:spTree>
    <p:extLst>
      <p:ext uri="{BB962C8B-B14F-4D97-AF65-F5344CB8AC3E}">
        <p14:creationId xmlns:p14="http://schemas.microsoft.com/office/powerpoint/2010/main" val="2342832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4A14C-0087-CE44-8801-040645502F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DB2A60-23EE-6B43-A963-15C53D96D6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B85202-0B18-E544-A8CD-324241E04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B1D6D5-3320-BF45-A704-7B38D70B0216}"/>
              </a:ext>
            </a:extLst>
          </p:cNvPr>
          <p:cNvSpPr>
            <a:spLocks noGrp="1"/>
          </p:cNvSpPr>
          <p:nvPr>
            <p:ph type="dt" sz="half" idx="10"/>
          </p:nvPr>
        </p:nvSpPr>
        <p:spPr/>
        <p:txBody>
          <a:bodyPr/>
          <a:lstStyle/>
          <a:p>
            <a:fld id="{A5DB3B57-5B36-A74F-9753-597F00B4A3A9}" type="datetime1">
              <a:rPr lang="en-US" smtClean="0"/>
              <a:t>5/17/23</a:t>
            </a:fld>
            <a:endParaRPr lang="en-US"/>
          </a:p>
        </p:txBody>
      </p:sp>
      <p:sp>
        <p:nvSpPr>
          <p:cNvPr id="6" name="Footer Placeholder 5">
            <a:extLst>
              <a:ext uri="{FF2B5EF4-FFF2-40B4-BE49-F238E27FC236}">
                <a16:creationId xmlns:a16="http://schemas.microsoft.com/office/drawing/2014/main" id="{717B5FE6-3E5E-A145-9F21-809E09871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F21634-43BD-7046-B189-747C3E7683B3}"/>
              </a:ext>
            </a:extLst>
          </p:cNvPr>
          <p:cNvSpPr>
            <a:spLocks noGrp="1"/>
          </p:cNvSpPr>
          <p:nvPr>
            <p:ph type="sldNum" sz="quarter" idx="12"/>
          </p:nvPr>
        </p:nvSpPr>
        <p:spPr/>
        <p:txBody>
          <a:bodyPr/>
          <a:lstStyle/>
          <a:p>
            <a:fld id="{3CD6FBD7-D310-9D44-9BA3-452B065B97E3}" type="slidenum">
              <a:rPr lang="en-US" smtClean="0"/>
              <a:t>‹#›</a:t>
            </a:fld>
            <a:endParaRPr lang="en-US"/>
          </a:p>
        </p:txBody>
      </p:sp>
    </p:spTree>
    <p:extLst>
      <p:ext uri="{BB962C8B-B14F-4D97-AF65-F5344CB8AC3E}">
        <p14:creationId xmlns:p14="http://schemas.microsoft.com/office/powerpoint/2010/main" val="2280984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65B2-92B7-374F-80F1-F5137CB15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E28F21-4949-3747-93A6-1907B849A6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173AEF-1EF0-774C-95E0-93A878A34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6AD8C3-DAC0-744D-A67E-2110E9610CB1}"/>
              </a:ext>
            </a:extLst>
          </p:cNvPr>
          <p:cNvSpPr>
            <a:spLocks noGrp="1"/>
          </p:cNvSpPr>
          <p:nvPr>
            <p:ph type="dt" sz="half" idx="10"/>
          </p:nvPr>
        </p:nvSpPr>
        <p:spPr/>
        <p:txBody>
          <a:bodyPr/>
          <a:lstStyle/>
          <a:p>
            <a:fld id="{966356EF-D9ED-334B-955D-C384B43F717E}" type="datetime1">
              <a:rPr lang="en-US" smtClean="0"/>
              <a:t>5/17/23</a:t>
            </a:fld>
            <a:endParaRPr lang="en-US"/>
          </a:p>
        </p:txBody>
      </p:sp>
      <p:sp>
        <p:nvSpPr>
          <p:cNvPr id="6" name="Footer Placeholder 5">
            <a:extLst>
              <a:ext uri="{FF2B5EF4-FFF2-40B4-BE49-F238E27FC236}">
                <a16:creationId xmlns:a16="http://schemas.microsoft.com/office/drawing/2014/main" id="{C24711A5-1563-1143-911E-D9BAD087CC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578495-C39F-474D-8916-DFD7A98D4AE6}"/>
              </a:ext>
            </a:extLst>
          </p:cNvPr>
          <p:cNvSpPr>
            <a:spLocks noGrp="1"/>
          </p:cNvSpPr>
          <p:nvPr>
            <p:ph type="sldNum" sz="quarter" idx="12"/>
          </p:nvPr>
        </p:nvSpPr>
        <p:spPr/>
        <p:txBody>
          <a:bodyPr/>
          <a:lstStyle/>
          <a:p>
            <a:fld id="{3CD6FBD7-D310-9D44-9BA3-452B065B97E3}" type="slidenum">
              <a:rPr lang="en-US" smtClean="0"/>
              <a:t>‹#›</a:t>
            </a:fld>
            <a:endParaRPr lang="en-US"/>
          </a:p>
        </p:txBody>
      </p:sp>
    </p:spTree>
    <p:extLst>
      <p:ext uri="{BB962C8B-B14F-4D97-AF65-F5344CB8AC3E}">
        <p14:creationId xmlns:p14="http://schemas.microsoft.com/office/powerpoint/2010/main" val="2821203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36422E-DEC5-A840-B83E-7C8BF73D3E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D6C1A4-8840-FB4F-A4DF-325DA2B165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795E80-464F-CE4A-966B-9CC9B1DF1D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5CB799-656A-BB49-86DD-B804F37C15B6}" type="datetime1">
              <a:rPr lang="en-US" smtClean="0"/>
              <a:t>5/17/23</a:t>
            </a:fld>
            <a:endParaRPr lang="en-US"/>
          </a:p>
        </p:txBody>
      </p:sp>
      <p:sp>
        <p:nvSpPr>
          <p:cNvPr id="5" name="Footer Placeholder 4">
            <a:extLst>
              <a:ext uri="{FF2B5EF4-FFF2-40B4-BE49-F238E27FC236}">
                <a16:creationId xmlns:a16="http://schemas.microsoft.com/office/drawing/2014/main" id="{BE04C2D5-FB31-194A-AB50-0AACE22E4E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DC1DF5-6AE6-654B-9BBF-A2E4C2B08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FBD7-D310-9D44-9BA3-452B065B97E3}" type="slidenum">
              <a:rPr lang="en-US" smtClean="0"/>
              <a:t>‹#›</a:t>
            </a:fld>
            <a:endParaRPr lang="en-US"/>
          </a:p>
        </p:txBody>
      </p:sp>
    </p:spTree>
    <p:extLst>
      <p:ext uri="{BB962C8B-B14F-4D97-AF65-F5344CB8AC3E}">
        <p14:creationId xmlns:p14="http://schemas.microsoft.com/office/powerpoint/2010/main" val="229907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2.ti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21278" y="136526"/>
            <a:ext cx="10129651" cy="1347890"/>
          </a:xfrm>
        </p:spPr>
        <p:txBody>
          <a:bodyPr>
            <a:normAutofit/>
          </a:bodyPr>
          <a:lstStyle/>
          <a:p>
            <a:pPr eaLnBrk="1" hangingPunct="1"/>
            <a:r>
              <a:rPr lang="en-US" altLang="en-US" sz="4800" b="1" dirty="0"/>
              <a:t>Review of the Local ISM</a:t>
            </a:r>
            <a:endParaRPr lang="en-US" altLang="en-US" sz="4800" b="1" dirty="0">
              <a:solidFill>
                <a:srgbClr val="FF0000"/>
              </a:solidFill>
            </a:endParaRPr>
          </a:p>
        </p:txBody>
      </p:sp>
      <p:sp>
        <p:nvSpPr>
          <p:cNvPr id="2051" name="Rectangle 3"/>
          <p:cNvSpPr>
            <a:spLocks noGrp="1" noChangeArrowheads="1"/>
          </p:cNvSpPr>
          <p:nvPr>
            <p:ph type="subTitle" idx="1"/>
          </p:nvPr>
        </p:nvSpPr>
        <p:spPr>
          <a:xfrm>
            <a:off x="2895600" y="2327565"/>
            <a:ext cx="6400800" cy="3241962"/>
          </a:xfrm>
        </p:spPr>
        <p:txBody>
          <a:bodyPr>
            <a:normAutofit/>
          </a:bodyPr>
          <a:lstStyle/>
          <a:p>
            <a:pPr eaLnBrk="1" hangingPunct="1">
              <a:lnSpc>
                <a:spcPct val="90000"/>
              </a:lnSpc>
            </a:pPr>
            <a:r>
              <a:rPr lang="en-US" altLang="en-US" sz="4300" dirty="0"/>
              <a:t>Jeffrey L. </a:t>
            </a:r>
            <a:r>
              <a:rPr lang="en-US" altLang="en-US" sz="4300" dirty="0" err="1"/>
              <a:t>Linsky</a:t>
            </a:r>
            <a:endParaRPr lang="en-US" altLang="en-US" sz="4300" dirty="0"/>
          </a:p>
          <a:p>
            <a:pPr eaLnBrk="1" hangingPunct="1">
              <a:lnSpc>
                <a:spcPct val="90000"/>
              </a:lnSpc>
            </a:pPr>
            <a:r>
              <a:rPr lang="en-US" altLang="en-US" dirty="0"/>
              <a:t>JILA/University of Colorado, Boulder CO USA</a:t>
            </a:r>
          </a:p>
          <a:p>
            <a:pPr eaLnBrk="1" hangingPunct="1">
              <a:lnSpc>
                <a:spcPct val="90000"/>
              </a:lnSpc>
            </a:pPr>
            <a:endParaRPr lang="en-US" altLang="en-US" dirty="0"/>
          </a:p>
          <a:p>
            <a:pPr eaLnBrk="1" hangingPunct="1">
              <a:lnSpc>
                <a:spcPct val="90000"/>
              </a:lnSpc>
            </a:pPr>
            <a:r>
              <a:rPr lang="en-US" altLang="en-US" sz="2800" dirty="0"/>
              <a:t>Cosmic Ray Anisotropy Workshop 2023</a:t>
            </a:r>
          </a:p>
          <a:p>
            <a:pPr eaLnBrk="1" hangingPunct="1">
              <a:lnSpc>
                <a:spcPct val="90000"/>
              </a:lnSpc>
            </a:pPr>
            <a:r>
              <a:rPr lang="en-US" altLang="en-US" sz="2800" dirty="0"/>
              <a:t>Loyola University - Chicago</a:t>
            </a:r>
          </a:p>
          <a:p>
            <a:pPr eaLnBrk="1" hangingPunct="1">
              <a:lnSpc>
                <a:spcPct val="90000"/>
              </a:lnSpc>
            </a:pPr>
            <a:r>
              <a:rPr lang="en-US" altLang="en-US" sz="2800" dirty="0"/>
              <a:t>May 16-19, 2023</a:t>
            </a:r>
          </a:p>
        </p:txBody>
      </p:sp>
      <p:sp>
        <p:nvSpPr>
          <p:cNvPr id="2" name="Slide Number Placeholder 1">
            <a:extLst>
              <a:ext uri="{FF2B5EF4-FFF2-40B4-BE49-F238E27FC236}">
                <a16:creationId xmlns:a16="http://schemas.microsoft.com/office/drawing/2014/main" id="{4468CC67-9E6B-4D41-8AEC-A9BE589B0E18}"/>
              </a:ext>
            </a:extLst>
          </p:cNvPr>
          <p:cNvSpPr>
            <a:spLocks noGrp="1"/>
          </p:cNvSpPr>
          <p:nvPr>
            <p:ph type="sldNum" sz="quarter" idx="12"/>
          </p:nvPr>
        </p:nvSpPr>
        <p:spPr/>
        <p:txBody>
          <a:bodyPr/>
          <a:lstStyle/>
          <a:p>
            <a:fld id="{CE8FDE7C-81A7-6A46-ABA1-3C208B7E7E0D}" type="slidenum">
              <a:rPr lang="en-US" smtClean="0"/>
              <a:t>1</a:t>
            </a:fld>
            <a:endParaRPr lang="en-US"/>
          </a:p>
        </p:txBody>
      </p:sp>
      <p:sp>
        <p:nvSpPr>
          <p:cNvPr id="3" name="TextBox 2">
            <a:extLst>
              <a:ext uri="{FF2B5EF4-FFF2-40B4-BE49-F238E27FC236}">
                <a16:creationId xmlns:a16="http://schemas.microsoft.com/office/drawing/2014/main" id="{2FF7CF5B-A9FF-9745-B734-4E1D2FD228B9}"/>
              </a:ext>
            </a:extLst>
          </p:cNvPr>
          <p:cNvSpPr txBox="1"/>
          <p:nvPr/>
        </p:nvSpPr>
        <p:spPr>
          <a:xfrm>
            <a:off x="2992582" y="5949538"/>
            <a:ext cx="7101444" cy="830997"/>
          </a:xfrm>
          <a:prstGeom prst="rect">
            <a:avLst/>
          </a:prstGeom>
          <a:noFill/>
        </p:spPr>
        <p:txBody>
          <a:bodyPr wrap="square" rtlCol="0">
            <a:spAutoFit/>
          </a:bodyPr>
          <a:lstStyle/>
          <a:p>
            <a:r>
              <a:rPr lang="en-US" sz="2400" dirty="0"/>
              <a:t>In collaboration with Seth Redfield (Wesleyan Univ.) and Eberhard Möbius (Univ. New Hampshire) </a:t>
            </a:r>
          </a:p>
        </p:txBody>
      </p:sp>
    </p:spTree>
    <p:extLst>
      <p:ext uri="{BB962C8B-B14F-4D97-AF65-F5344CB8AC3E}">
        <p14:creationId xmlns:p14="http://schemas.microsoft.com/office/powerpoint/2010/main" val="530273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DF973590-B7F9-5B46-AEDD-264A74CA76E0}"/>
              </a:ext>
            </a:extLst>
          </p:cNvPr>
          <p:cNvSpPr txBox="1">
            <a:spLocks noChangeArrowheads="1"/>
          </p:cNvSpPr>
          <p:nvPr/>
        </p:nvSpPr>
        <p:spPr>
          <a:xfrm>
            <a:off x="192417" y="286183"/>
            <a:ext cx="11785600" cy="1524000"/>
          </a:xfrm>
          <a:prstGeom prst="rect">
            <a:avLst/>
          </a:prstGeom>
        </p:spPr>
        <p:txBody>
          <a:bodyPr vert="horz" lIns="121905" tIns="60952" rIns="121905" bIns="60952" rtlCol="0" anchor="ctr">
            <a:noAutofit/>
          </a:bodyPr>
          <a:lstStyle/>
          <a:p>
            <a:pPr algn="ctr">
              <a:spcBef>
                <a:spcPct val="0"/>
              </a:spcBef>
              <a:defRPr/>
            </a:pPr>
            <a:r>
              <a:rPr lang="en-US" sz="3200" b="1" dirty="0">
                <a:solidFill>
                  <a:srgbClr val="0070C0"/>
                </a:solidFill>
                <a:latin typeface="Trebuchet MS"/>
                <a:ea typeface="+mj-ea"/>
                <a:cs typeface="Trebuchet MS"/>
              </a:rPr>
              <a:t>When the Sun sees an increase of LISM density by </a:t>
            </a:r>
            <a:r>
              <a:rPr lang="en-US" sz="3200" b="1" i="1" dirty="0">
                <a:solidFill>
                  <a:srgbClr val="0070C0"/>
                </a:solidFill>
                <a:latin typeface="Trebuchet MS"/>
                <a:ea typeface="+mj-ea"/>
                <a:cs typeface="Trebuchet MS"/>
              </a:rPr>
              <a:t>only</a:t>
            </a:r>
            <a:r>
              <a:rPr lang="en-US" sz="3200" b="1" dirty="0">
                <a:solidFill>
                  <a:srgbClr val="0070C0"/>
                </a:solidFill>
                <a:latin typeface="Trebuchet MS"/>
                <a:ea typeface="+mj-ea"/>
                <a:cs typeface="Trebuchet MS"/>
              </a:rPr>
              <a:t> a factor of 50, the TS moves inward from 100 AU to 10 AU.</a:t>
            </a:r>
          </a:p>
        </p:txBody>
      </p:sp>
      <p:pic>
        <p:nvPicPr>
          <p:cNvPr id="8" name="Picture 2" descr="fg1">
            <a:extLst>
              <a:ext uri="{FF2B5EF4-FFF2-40B4-BE49-F238E27FC236}">
                <a16:creationId xmlns:a16="http://schemas.microsoft.com/office/drawing/2014/main" id="{13C852C2-7E0C-2749-AAD9-77A23546363A}"/>
              </a:ext>
            </a:extLst>
          </p:cNvPr>
          <p:cNvPicPr>
            <a:picLocks noChangeAspect="1" noChangeArrowheads="1"/>
          </p:cNvPicPr>
          <p:nvPr/>
        </p:nvPicPr>
        <p:blipFill>
          <a:blip r:embed="rId3"/>
          <a:srcRect t="1971" r="52963" b="52081"/>
          <a:stretch>
            <a:fillRect/>
          </a:stretch>
        </p:blipFill>
        <p:spPr bwMode="auto">
          <a:xfrm>
            <a:off x="6638940" y="2028352"/>
            <a:ext cx="4572000" cy="3977137"/>
          </a:xfrm>
          <a:prstGeom prst="rect">
            <a:avLst/>
          </a:prstGeom>
          <a:noFill/>
        </p:spPr>
      </p:pic>
      <p:sp>
        <p:nvSpPr>
          <p:cNvPr id="9" name="Text Box 6">
            <a:extLst>
              <a:ext uri="{FF2B5EF4-FFF2-40B4-BE49-F238E27FC236}">
                <a16:creationId xmlns:a16="http://schemas.microsoft.com/office/drawing/2014/main" id="{FA612E50-CA08-2740-8EAB-C0706C91A94B}"/>
              </a:ext>
            </a:extLst>
          </p:cNvPr>
          <p:cNvSpPr txBox="1">
            <a:spLocks noChangeArrowheads="1"/>
          </p:cNvSpPr>
          <p:nvPr/>
        </p:nvSpPr>
        <p:spPr bwMode="auto">
          <a:xfrm>
            <a:off x="8874642" y="6139197"/>
            <a:ext cx="3046324" cy="1097993"/>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867" dirty="0" err="1">
                <a:latin typeface="Arial" panose="020B0604020202020204" pitchFamily="34" charset="0"/>
                <a:cs typeface="Arial" panose="020B0604020202020204" pitchFamily="34" charset="0"/>
              </a:rPr>
              <a:t>Zank</a:t>
            </a:r>
            <a:r>
              <a:rPr lang="en-US" sz="1867" dirty="0">
                <a:latin typeface="Arial" panose="020B0604020202020204" pitchFamily="34" charset="0"/>
                <a:cs typeface="Arial" panose="020B0604020202020204" pitchFamily="34" charset="0"/>
              </a:rPr>
              <a:t> &amp; Frisch (1999) and see M</a:t>
            </a:r>
            <a:r>
              <a:rPr lang="en-US" sz="1867" dirty="0">
                <a:latin typeface="Arial" panose="020B0604020202020204" pitchFamily="34" charset="0"/>
                <a:ea typeface="Times New Roman" charset="0"/>
                <a:cs typeface="Arial" panose="020B0604020202020204" pitchFamily="34" charset="0"/>
              </a:rPr>
              <a:t>ü</a:t>
            </a:r>
            <a:r>
              <a:rPr lang="en-US" sz="1867" dirty="0">
                <a:latin typeface="Arial" panose="020B0604020202020204" pitchFamily="34" charset="0"/>
                <a:cs typeface="Arial" panose="020B0604020202020204" pitchFamily="34" charset="0"/>
              </a:rPr>
              <a:t>ller et al. (2006)</a:t>
            </a:r>
          </a:p>
          <a:p>
            <a:pPr>
              <a:spcBef>
                <a:spcPct val="50000"/>
              </a:spcBef>
            </a:pPr>
            <a:endParaRPr lang="en-US" sz="1867" dirty="0">
              <a:latin typeface="Arial" panose="020B0604020202020204" pitchFamily="34" charset="0"/>
              <a:cs typeface="Arial" panose="020B0604020202020204" pitchFamily="34" charset="0"/>
            </a:endParaRPr>
          </a:p>
        </p:txBody>
      </p:sp>
      <p:grpSp>
        <p:nvGrpSpPr>
          <p:cNvPr id="17" name="Group 11">
            <a:extLst>
              <a:ext uri="{FF2B5EF4-FFF2-40B4-BE49-F238E27FC236}">
                <a16:creationId xmlns:a16="http://schemas.microsoft.com/office/drawing/2014/main" id="{45BEB685-A8E8-F046-BDD1-9DB831633726}"/>
              </a:ext>
            </a:extLst>
          </p:cNvPr>
          <p:cNvGrpSpPr>
            <a:grpSpLocks/>
          </p:cNvGrpSpPr>
          <p:nvPr/>
        </p:nvGrpSpPr>
        <p:grpSpPr bwMode="auto">
          <a:xfrm>
            <a:off x="564708" y="2597216"/>
            <a:ext cx="4876800" cy="3149600"/>
            <a:chOff x="144" y="2448"/>
            <a:chExt cx="2622" cy="1662"/>
          </a:xfrm>
        </p:grpSpPr>
        <p:pic>
          <p:nvPicPr>
            <p:cNvPr id="18" name="Picture 9" descr="voyDyn1a">
              <a:extLst>
                <a:ext uri="{FF2B5EF4-FFF2-40B4-BE49-F238E27FC236}">
                  <a16:creationId xmlns:a16="http://schemas.microsoft.com/office/drawing/2014/main" id="{B7A5CFDF-93A6-C346-A86A-183E496BB5D9}"/>
                </a:ext>
              </a:extLst>
            </p:cNvPr>
            <p:cNvPicPr>
              <a:picLocks noChangeAspect="1" noChangeArrowheads="1"/>
            </p:cNvPicPr>
            <p:nvPr/>
          </p:nvPicPr>
          <p:blipFill>
            <a:blip r:embed="rId4"/>
            <a:srcRect b="50192"/>
            <a:stretch>
              <a:fillRect/>
            </a:stretch>
          </p:blipFill>
          <p:spPr bwMode="auto">
            <a:xfrm>
              <a:off x="168" y="2448"/>
              <a:ext cx="2520" cy="1554"/>
            </a:xfrm>
            <a:prstGeom prst="rect">
              <a:avLst/>
            </a:prstGeom>
            <a:noFill/>
          </p:spPr>
        </p:pic>
        <p:pic>
          <p:nvPicPr>
            <p:cNvPr id="19" name="Picture 10" descr="voyDyn1a">
              <a:extLst>
                <a:ext uri="{FF2B5EF4-FFF2-40B4-BE49-F238E27FC236}">
                  <a16:creationId xmlns:a16="http://schemas.microsoft.com/office/drawing/2014/main" id="{75BA6669-A7AC-064F-9FF8-8623389EDF0A}"/>
                </a:ext>
              </a:extLst>
            </p:cNvPr>
            <p:cNvPicPr>
              <a:picLocks noChangeAspect="1" noChangeArrowheads="1"/>
            </p:cNvPicPr>
            <p:nvPr/>
          </p:nvPicPr>
          <p:blipFill>
            <a:blip r:embed="rId4"/>
            <a:srcRect t="90192" r="-4048" b="6346"/>
            <a:stretch>
              <a:fillRect/>
            </a:stretch>
          </p:blipFill>
          <p:spPr bwMode="auto">
            <a:xfrm>
              <a:off x="144" y="4002"/>
              <a:ext cx="2622" cy="108"/>
            </a:xfrm>
            <a:prstGeom prst="rect">
              <a:avLst/>
            </a:prstGeom>
            <a:noFill/>
          </p:spPr>
        </p:pic>
      </p:grpSp>
      <p:sp>
        <p:nvSpPr>
          <p:cNvPr id="20" name="Text Box 12">
            <a:extLst>
              <a:ext uri="{FF2B5EF4-FFF2-40B4-BE49-F238E27FC236}">
                <a16:creationId xmlns:a16="http://schemas.microsoft.com/office/drawing/2014/main" id="{0E68245B-27B8-4246-B143-39534EE5A97F}"/>
              </a:ext>
            </a:extLst>
          </p:cNvPr>
          <p:cNvSpPr txBox="1">
            <a:spLocks noChangeArrowheads="1"/>
          </p:cNvSpPr>
          <p:nvPr/>
        </p:nvSpPr>
        <p:spPr bwMode="auto">
          <a:xfrm>
            <a:off x="7292892" y="2742513"/>
            <a:ext cx="2540000" cy="420564"/>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133" dirty="0">
                <a:solidFill>
                  <a:schemeClr val="bg1"/>
                </a:solidFill>
                <a:latin typeface="Times New Roman" charset="0"/>
              </a:rPr>
              <a:t>N</a:t>
            </a:r>
            <a:r>
              <a:rPr lang="en-US" sz="2133" baseline="-25000" dirty="0">
                <a:solidFill>
                  <a:schemeClr val="bg1"/>
                </a:solidFill>
                <a:latin typeface="Times New Roman" charset="0"/>
              </a:rPr>
              <a:t>H</a:t>
            </a:r>
            <a:r>
              <a:rPr lang="en-US" sz="2133" dirty="0">
                <a:solidFill>
                  <a:schemeClr val="bg1"/>
                </a:solidFill>
                <a:latin typeface="Times New Roman" charset="0"/>
              </a:rPr>
              <a:t>(LISM) = 10 cm</a:t>
            </a:r>
            <a:r>
              <a:rPr lang="en-US" sz="2133" baseline="30000" dirty="0">
                <a:solidFill>
                  <a:schemeClr val="bg1"/>
                </a:solidFill>
                <a:latin typeface="Times New Roman" charset="0"/>
              </a:rPr>
              <a:t>-3</a:t>
            </a:r>
          </a:p>
        </p:txBody>
      </p:sp>
      <p:sp>
        <p:nvSpPr>
          <p:cNvPr id="21" name="Text Box 13">
            <a:extLst>
              <a:ext uri="{FF2B5EF4-FFF2-40B4-BE49-F238E27FC236}">
                <a16:creationId xmlns:a16="http://schemas.microsoft.com/office/drawing/2014/main" id="{3270AA4E-81B3-2C48-BD85-142D703671AD}"/>
              </a:ext>
            </a:extLst>
          </p:cNvPr>
          <p:cNvSpPr txBox="1">
            <a:spLocks noChangeArrowheads="1"/>
          </p:cNvSpPr>
          <p:nvPr/>
        </p:nvSpPr>
        <p:spPr bwMode="auto">
          <a:xfrm>
            <a:off x="1212408" y="3266084"/>
            <a:ext cx="2641600" cy="420564"/>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133" dirty="0">
                <a:solidFill>
                  <a:schemeClr val="bg1"/>
                </a:solidFill>
                <a:latin typeface="Times New Roman" charset="0"/>
              </a:rPr>
              <a:t>N</a:t>
            </a:r>
            <a:r>
              <a:rPr lang="en-US" sz="2133" baseline="-25000" dirty="0">
                <a:solidFill>
                  <a:schemeClr val="bg1"/>
                </a:solidFill>
                <a:latin typeface="Times New Roman" charset="0"/>
              </a:rPr>
              <a:t>H</a:t>
            </a:r>
            <a:r>
              <a:rPr lang="en-US" sz="2133" dirty="0">
                <a:solidFill>
                  <a:schemeClr val="bg1"/>
                </a:solidFill>
                <a:latin typeface="Times New Roman" charset="0"/>
              </a:rPr>
              <a:t>(LISM) = 0.2 cm</a:t>
            </a:r>
            <a:r>
              <a:rPr lang="en-US" sz="2133" baseline="30000" dirty="0">
                <a:solidFill>
                  <a:schemeClr val="bg1"/>
                </a:solidFill>
                <a:latin typeface="Times New Roman" charset="0"/>
              </a:rPr>
              <a:t>-3</a:t>
            </a:r>
          </a:p>
        </p:txBody>
      </p:sp>
      <p:sp>
        <p:nvSpPr>
          <p:cNvPr id="22" name="Text Box 14">
            <a:extLst>
              <a:ext uri="{FF2B5EF4-FFF2-40B4-BE49-F238E27FC236}">
                <a16:creationId xmlns:a16="http://schemas.microsoft.com/office/drawing/2014/main" id="{234DD7FB-B2C2-D145-88EE-9FA53520BE5B}"/>
              </a:ext>
            </a:extLst>
          </p:cNvPr>
          <p:cNvSpPr txBox="1">
            <a:spLocks noChangeArrowheads="1"/>
          </p:cNvSpPr>
          <p:nvPr/>
        </p:nvSpPr>
        <p:spPr bwMode="auto">
          <a:xfrm>
            <a:off x="806008" y="5846217"/>
            <a:ext cx="1727200" cy="379656"/>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867" dirty="0" err="1">
                <a:latin typeface="Arial" panose="020B0604020202020204" pitchFamily="34" charset="0"/>
                <a:cs typeface="Arial" panose="020B0604020202020204" pitchFamily="34" charset="0"/>
              </a:rPr>
              <a:t>M</a:t>
            </a:r>
            <a:r>
              <a:rPr lang="en-US" sz="1867" dirty="0" err="1">
                <a:latin typeface="Arial" panose="020B0604020202020204" pitchFamily="34" charset="0"/>
                <a:ea typeface="Times New Roman" charset="0"/>
                <a:cs typeface="Arial" panose="020B0604020202020204" pitchFamily="34" charset="0"/>
              </a:rPr>
              <a:t>ü</a:t>
            </a:r>
            <a:r>
              <a:rPr lang="en-US" sz="1867" dirty="0" err="1">
                <a:latin typeface="Arial" panose="020B0604020202020204" pitchFamily="34" charset="0"/>
                <a:cs typeface="Arial" panose="020B0604020202020204" pitchFamily="34" charset="0"/>
              </a:rPr>
              <a:t>ller</a:t>
            </a:r>
            <a:r>
              <a:rPr lang="en-US" sz="1867" dirty="0">
                <a:latin typeface="Arial" panose="020B0604020202020204" pitchFamily="34" charset="0"/>
                <a:cs typeface="Arial" panose="020B0604020202020204" pitchFamily="34" charset="0"/>
              </a:rPr>
              <a:t> (2004)</a:t>
            </a:r>
          </a:p>
        </p:txBody>
      </p:sp>
      <p:sp>
        <p:nvSpPr>
          <p:cNvPr id="2" name="Slide Number Placeholder 1">
            <a:extLst>
              <a:ext uri="{FF2B5EF4-FFF2-40B4-BE49-F238E27FC236}">
                <a16:creationId xmlns:a16="http://schemas.microsoft.com/office/drawing/2014/main" id="{CCC41EE6-B221-9148-AD02-FFC524ECF4B9}"/>
              </a:ext>
            </a:extLst>
          </p:cNvPr>
          <p:cNvSpPr>
            <a:spLocks noGrp="1"/>
          </p:cNvSpPr>
          <p:nvPr>
            <p:ph type="sldNum" sz="quarter" idx="12"/>
          </p:nvPr>
        </p:nvSpPr>
        <p:spPr/>
        <p:txBody>
          <a:bodyPr/>
          <a:lstStyle/>
          <a:p>
            <a:fld id="{3CD6FBD7-D310-9D44-9BA3-452B065B97E3}" type="slidenum">
              <a:rPr lang="en-US" smtClean="0"/>
              <a:t>10</a:t>
            </a:fld>
            <a:endParaRPr lang="en-US"/>
          </a:p>
        </p:txBody>
      </p:sp>
      <p:sp>
        <p:nvSpPr>
          <p:cNvPr id="3" name="TextBox 2">
            <a:extLst>
              <a:ext uri="{FF2B5EF4-FFF2-40B4-BE49-F238E27FC236}">
                <a16:creationId xmlns:a16="http://schemas.microsoft.com/office/drawing/2014/main" id="{D910AB38-B258-0048-9246-05A2A7348F53}"/>
              </a:ext>
            </a:extLst>
          </p:cNvPr>
          <p:cNvSpPr txBox="1"/>
          <p:nvPr/>
        </p:nvSpPr>
        <p:spPr>
          <a:xfrm>
            <a:off x="2533207" y="6139197"/>
            <a:ext cx="5672641" cy="400110"/>
          </a:xfrm>
          <a:prstGeom prst="rect">
            <a:avLst/>
          </a:prstGeom>
          <a:noFill/>
        </p:spPr>
        <p:txBody>
          <a:bodyPr wrap="square" rtlCol="0">
            <a:spAutoFit/>
          </a:bodyPr>
          <a:lstStyle/>
          <a:p>
            <a:r>
              <a:rPr lang="en-US" sz="2000" dirty="0">
                <a:solidFill>
                  <a:srgbClr val="FF0000"/>
                </a:solidFill>
              </a:rPr>
              <a:t>cf. </a:t>
            </a:r>
            <a:r>
              <a:rPr lang="en-US" sz="2000" dirty="0" err="1">
                <a:solidFill>
                  <a:srgbClr val="FF0000"/>
                </a:solidFill>
              </a:rPr>
              <a:t>Opher</a:t>
            </a:r>
            <a:r>
              <a:rPr lang="en-US" sz="2000" dirty="0">
                <a:solidFill>
                  <a:srgbClr val="FF0000"/>
                </a:solidFill>
              </a:rPr>
              <a:t> and Loeb (COSPAR 2022) n(HI)=3,000 cm⁻³</a:t>
            </a:r>
          </a:p>
        </p:txBody>
      </p:sp>
    </p:spTree>
    <p:extLst>
      <p:ext uri="{BB962C8B-B14F-4D97-AF65-F5344CB8AC3E}">
        <p14:creationId xmlns:p14="http://schemas.microsoft.com/office/powerpoint/2010/main" val="427525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EBA5A7-1B29-5147-A2A0-AAC83CF343AD}"/>
              </a:ext>
            </a:extLst>
          </p:cNvPr>
          <p:cNvSpPr>
            <a:spLocks noGrp="1"/>
          </p:cNvSpPr>
          <p:nvPr>
            <p:ph type="title"/>
          </p:nvPr>
        </p:nvSpPr>
        <p:spPr>
          <a:xfrm>
            <a:off x="762000" y="320675"/>
            <a:ext cx="10515600" cy="1325563"/>
          </a:xfrm>
        </p:spPr>
        <p:txBody>
          <a:bodyPr/>
          <a:lstStyle/>
          <a:p>
            <a:r>
              <a:rPr lang="en-US" b="1" dirty="0">
                <a:solidFill>
                  <a:srgbClr val="0070C0"/>
                </a:solidFill>
              </a:rPr>
              <a:t>Detecting an astrosphere by blue-shifted absorption in the hydrogen Lyman-α line</a:t>
            </a:r>
          </a:p>
        </p:txBody>
      </p:sp>
      <p:pic>
        <p:nvPicPr>
          <p:cNvPr id="6" name="Content Placeholder 5">
            <a:extLst>
              <a:ext uri="{FF2B5EF4-FFF2-40B4-BE49-F238E27FC236}">
                <a16:creationId xmlns:a16="http://schemas.microsoft.com/office/drawing/2014/main" id="{6FF50B7A-F32A-424C-BC60-C12BE93AB324}"/>
              </a:ext>
            </a:extLst>
          </p:cNvPr>
          <p:cNvPicPr>
            <a:picLocks noGrp="1" noChangeAspect="1"/>
          </p:cNvPicPr>
          <p:nvPr>
            <p:ph sz="half" idx="1"/>
          </p:nvPr>
        </p:nvPicPr>
        <p:blipFill>
          <a:blip r:embed="rId2"/>
          <a:stretch>
            <a:fillRect/>
          </a:stretch>
        </p:blipFill>
        <p:spPr>
          <a:xfrm>
            <a:off x="838200" y="1943894"/>
            <a:ext cx="4881717" cy="4114800"/>
          </a:xfrm>
        </p:spPr>
      </p:pic>
      <p:sp>
        <p:nvSpPr>
          <p:cNvPr id="8" name="Content Placeholder 7">
            <a:extLst>
              <a:ext uri="{FF2B5EF4-FFF2-40B4-BE49-F238E27FC236}">
                <a16:creationId xmlns:a16="http://schemas.microsoft.com/office/drawing/2014/main" id="{DD436C8D-5EC7-A542-ADE3-A440DC5B043A}"/>
              </a:ext>
            </a:extLst>
          </p:cNvPr>
          <p:cNvSpPr>
            <a:spLocks noGrp="1"/>
          </p:cNvSpPr>
          <p:nvPr>
            <p:ph sz="half" idx="2"/>
          </p:nvPr>
        </p:nvSpPr>
        <p:spPr/>
        <p:txBody>
          <a:bodyPr>
            <a:normAutofit fontScale="92500" lnSpcReduction="10000"/>
          </a:bodyPr>
          <a:lstStyle/>
          <a:p>
            <a:r>
              <a:rPr lang="en-US" dirty="0"/>
              <a:t>Charge exchange between inflowing interstellar HI and protons produces a region of compressed, heated, and decelerated (relative to the ISM inflow) HI Lyman-α absorption.</a:t>
            </a:r>
          </a:p>
          <a:p>
            <a:r>
              <a:rPr lang="en-US" dirty="0"/>
              <a:t>Hydrogen wall Lyman-α absorption is </a:t>
            </a:r>
            <a:r>
              <a:rPr lang="en-US" dirty="0">
                <a:solidFill>
                  <a:srgbClr val="FF0000"/>
                </a:solidFill>
              </a:rPr>
              <a:t>red</a:t>
            </a:r>
            <a:r>
              <a:rPr lang="en-US" dirty="0"/>
              <a:t>-shifted relative to the ISM as seen from inside the heliosphere and </a:t>
            </a:r>
            <a:r>
              <a:rPr lang="en-US" dirty="0">
                <a:solidFill>
                  <a:srgbClr val="00B0F0"/>
                </a:solidFill>
              </a:rPr>
              <a:t>blue</a:t>
            </a:r>
            <a:r>
              <a:rPr lang="en-US" dirty="0"/>
              <a:t>-shifted relative to the ISM as seen from outside of the astrosphere.</a:t>
            </a:r>
          </a:p>
        </p:txBody>
      </p:sp>
      <p:sp>
        <p:nvSpPr>
          <p:cNvPr id="2" name="Slide Number Placeholder 1">
            <a:extLst>
              <a:ext uri="{FF2B5EF4-FFF2-40B4-BE49-F238E27FC236}">
                <a16:creationId xmlns:a16="http://schemas.microsoft.com/office/drawing/2014/main" id="{C4B59FE4-1132-0E41-A3EB-9F36C723D1E1}"/>
              </a:ext>
            </a:extLst>
          </p:cNvPr>
          <p:cNvSpPr>
            <a:spLocks noGrp="1"/>
          </p:cNvSpPr>
          <p:nvPr>
            <p:ph type="sldNum" sz="quarter" idx="12"/>
          </p:nvPr>
        </p:nvSpPr>
        <p:spPr/>
        <p:txBody>
          <a:bodyPr/>
          <a:lstStyle/>
          <a:p>
            <a:fld id="{3CD6FBD7-D310-9D44-9BA3-452B065B97E3}" type="slidenum">
              <a:rPr lang="en-US" smtClean="0"/>
              <a:t>11</a:t>
            </a:fld>
            <a:endParaRPr lang="en-US"/>
          </a:p>
        </p:txBody>
      </p:sp>
    </p:spTree>
    <p:extLst>
      <p:ext uri="{BB962C8B-B14F-4D97-AF65-F5344CB8AC3E}">
        <p14:creationId xmlns:p14="http://schemas.microsoft.com/office/powerpoint/2010/main" val="715709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A38E8-D8CD-4841-AC6A-A1FD7A032166}"/>
              </a:ext>
            </a:extLst>
          </p:cNvPr>
          <p:cNvSpPr>
            <a:spLocks noGrp="1"/>
          </p:cNvSpPr>
          <p:nvPr>
            <p:ph type="title"/>
          </p:nvPr>
        </p:nvSpPr>
        <p:spPr>
          <a:xfrm>
            <a:off x="990599" y="365125"/>
            <a:ext cx="10515600" cy="1325563"/>
          </a:xfrm>
        </p:spPr>
        <p:txBody>
          <a:bodyPr>
            <a:noAutofit/>
          </a:bodyPr>
          <a:lstStyle/>
          <a:p>
            <a:r>
              <a:rPr lang="en-US" sz="3200" b="1" dirty="0">
                <a:solidFill>
                  <a:srgbClr val="0070C0"/>
                </a:solidFill>
              </a:rPr>
              <a:t>Astrospheres of M dwarfs obtained from high-resolution Lyman-α spectra and hydro-dynamic models (Wood+2021)</a:t>
            </a:r>
          </a:p>
        </p:txBody>
      </p:sp>
      <p:pic>
        <p:nvPicPr>
          <p:cNvPr id="9" name="Content Placeholder 8">
            <a:extLst>
              <a:ext uri="{FF2B5EF4-FFF2-40B4-BE49-F238E27FC236}">
                <a16:creationId xmlns:a16="http://schemas.microsoft.com/office/drawing/2014/main" id="{40AB8616-A691-7B40-91E1-4EE6370775A5}"/>
              </a:ext>
            </a:extLst>
          </p:cNvPr>
          <p:cNvPicPr>
            <a:picLocks noGrp="1" noChangeAspect="1"/>
          </p:cNvPicPr>
          <p:nvPr>
            <p:ph sz="half" idx="1"/>
          </p:nvPr>
        </p:nvPicPr>
        <p:blipFill>
          <a:blip r:embed="rId2"/>
          <a:stretch>
            <a:fillRect/>
          </a:stretch>
        </p:blipFill>
        <p:spPr>
          <a:xfrm>
            <a:off x="838201" y="1690688"/>
            <a:ext cx="5181600" cy="3228535"/>
          </a:xfrm>
        </p:spPr>
      </p:pic>
      <p:pic>
        <p:nvPicPr>
          <p:cNvPr id="7" name="Content Placeholder 6">
            <a:extLst>
              <a:ext uri="{FF2B5EF4-FFF2-40B4-BE49-F238E27FC236}">
                <a16:creationId xmlns:a16="http://schemas.microsoft.com/office/drawing/2014/main" id="{AE883146-4FBA-DF4C-B13F-4B083D0F208A}"/>
              </a:ext>
            </a:extLst>
          </p:cNvPr>
          <p:cNvPicPr>
            <a:picLocks noGrp="1" noChangeAspect="1"/>
          </p:cNvPicPr>
          <p:nvPr>
            <p:ph sz="half" idx="2"/>
          </p:nvPr>
        </p:nvPicPr>
        <p:blipFill>
          <a:blip r:embed="rId3"/>
          <a:stretch>
            <a:fillRect/>
          </a:stretch>
        </p:blipFill>
        <p:spPr>
          <a:xfrm>
            <a:off x="6248399" y="1690688"/>
            <a:ext cx="5181600" cy="3756660"/>
          </a:xfrm>
        </p:spPr>
      </p:pic>
      <p:sp>
        <p:nvSpPr>
          <p:cNvPr id="5" name="Slide Number Placeholder 4">
            <a:extLst>
              <a:ext uri="{FF2B5EF4-FFF2-40B4-BE49-F238E27FC236}">
                <a16:creationId xmlns:a16="http://schemas.microsoft.com/office/drawing/2014/main" id="{F1DEE8DA-1383-C447-9F73-4F7CA48C1F29}"/>
              </a:ext>
            </a:extLst>
          </p:cNvPr>
          <p:cNvSpPr>
            <a:spLocks noGrp="1"/>
          </p:cNvSpPr>
          <p:nvPr>
            <p:ph type="sldNum" sz="quarter" idx="12"/>
          </p:nvPr>
        </p:nvSpPr>
        <p:spPr/>
        <p:txBody>
          <a:bodyPr/>
          <a:lstStyle/>
          <a:p>
            <a:fld id="{3CD6FBD7-D310-9D44-9BA3-452B065B97E3}" type="slidenum">
              <a:rPr lang="en-US" smtClean="0"/>
              <a:t>12</a:t>
            </a:fld>
            <a:endParaRPr lang="en-US"/>
          </a:p>
        </p:txBody>
      </p:sp>
      <p:sp>
        <p:nvSpPr>
          <p:cNvPr id="10" name="TextBox 9">
            <a:extLst>
              <a:ext uri="{FF2B5EF4-FFF2-40B4-BE49-F238E27FC236}">
                <a16:creationId xmlns:a16="http://schemas.microsoft.com/office/drawing/2014/main" id="{7D7893CA-52EB-6642-BED9-5E797C89C836}"/>
              </a:ext>
            </a:extLst>
          </p:cNvPr>
          <p:cNvSpPr txBox="1"/>
          <p:nvPr/>
        </p:nvSpPr>
        <p:spPr>
          <a:xfrm>
            <a:off x="838200" y="5355771"/>
            <a:ext cx="5181601" cy="1200329"/>
          </a:xfrm>
          <a:prstGeom prst="rect">
            <a:avLst/>
          </a:prstGeom>
          <a:noFill/>
        </p:spPr>
        <p:txBody>
          <a:bodyPr wrap="square" rtlCol="0">
            <a:spAutoFit/>
          </a:bodyPr>
          <a:lstStyle/>
          <a:p>
            <a:r>
              <a:rPr lang="en-US" sz="2400" dirty="0"/>
              <a:t>Hydrogen walls (red) require that inflowing gas be partly neutral. Stars are located at 0:0.  Sight line to HST is black.</a:t>
            </a:r>
          </a:p>
        </p:txBody>
      </p:sp>
      <p:sp>
        <p:nvSpPr>
          <p:cNvPr id="11" name="TextBox 10">
            <a:extLst>
              <a:ext uri="{FF2B5EF4-FFF2-40B4-BE49-F238E27FC236}">
                <a16:creationId xmlns:a16="http://schemas.microsoft.com/office/drawing/2014/main" id="{4B6DABB4-12BF-184F-A28F-4A5F24B06AF8}"/>
              </a:ext>
            </a:extLst>
          </p:cNvPr>
          <p:cNvSpPr txBox="1"/>
          <p:nvPr/>
        </p:nvSpPr>
        <p:spPr>
          <a:xfrm>
            <a:off x="6258296" y="5783283"/>
            <a:ext cx="5284520" cy="830997"/>
          </a:xfrm>
          <a:prstGeom prst="rect">
            <a:avLst/>
          </a:prstGeom>
          <a:noFill/>
        </p:spPr>
        <p:txBody>
          <a:bodyPr wrap="square" rtlCol="0">
            <a:spAutoFit/>
          </a:bodyPr>
          <a:lstStyle/>
          <a:p>
            <a:r>
              <a:rPr lang="en-US" sz="2400" dirty="0"/>
              <a:t>Blue side of the ISM Lyman-α absorption. Green line is for only ISM absorption..</a:t>
            </a:r>
          </a:p>
        </p:txBody>
      </p:sp>
    </p:spTree>
    <p:extLst>
      <p:ext uri="{BB962C8B-B14F-4D97-AF65-F5344CB8AC3E}">
        <p14:creationId xmlns:p14="http://schemas.microsoft.com/office/powerpoint/2010/main" val="607694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554A1-605D-0F49-9FCF-8597D7BE6A3B}"/>
              </a:ext>
            </a:extLst>
          </p:cNvPr>
          <p:cNvSpPr>
            <a:spLocks noGrp="1"/>
          </p:cNvSpPr>
          <p:nvPr>
            <p:ph type="title"/>
          </p:nvPr>
        </p:nvSpPr>
        <p:spPr/>
        <p:txBody>
          <a:bodyPr/>
          <a:lstStyle/>
          <a:p>
            <a:r>
              <a:rPr lang="en-US" dirty="0">
                <a:solidFill>
                  <a:srgbClr val="0070C0"/>
                </a:solidFill>
              </a:rPr>
              <a:t>Stellar winds can remove exoplanet atmospheres</a:t>
            </a:r>
          </a:p>
        </p:txBody>
      </p:sp>
      <p:pic>
        <p:nvPicPr>
          <p:cNvPr id="7" name="Content Placeholder 6">
            <a:extLst>
              <a:ext uri="{FF2B5EF4-FFF2-40B4-BE49-F238E27FC236}">
                <a16:creationId xmlns:a16="http://schemas.microsoft.com/office/drawing/2014/main" id="{468C1DFD-46F2-8746-99DB-8F1B72BA32B9}"/>
              </a:ext>
            </a:extLst>
          </p:cNvPr>
          <p:cNvPicPr>
            <a:picLocks noGrp="1" noChangeAspect="1"/>
          </p:cNvPicPr>
          <p:nvPr>
            <p:ph sz="half" idx="1"/>
          </p:nvPr>
        </p:nvPicPr>
        <p:blipFill>
          <a:blip r:embed="rId2"/>
          <a:stretch>
            <a:fillRect/>
          </a:stretch>
        </p:blipFill>
        <p:spPr>
          <a:xfrm>
            <a:off x="569265" y="1979877"/>
            <a:ext cx="5450536" cy="3474720"/>
          </a:xfrm>
        </p:spPr>
      </p:pic>
      <p:sp>
        <p:nvSpPr>
          <p:cNvPr id="4" name="Content Placeholder 3">
            <a:extLst>
              <a:ext uri="{FF2B5EF4-FFF2-40B4-BE49-F238E27FC236}">
                <a16:creationId xmlns:a16="http://schemas.microsoft.com/office/drawing/2014/main" id="{2C4C4426-BB3D-1148-A915-2D75EF09D408}"/>
              </a:ext>
            </a:extLst>
          </p:cNvPr>
          <p:cNvSpPr>
            <a:spLocks noGrp="1"/>
          </p:cNvSpPr>
          <p:nvPr>
            <p:ph sz="half" idx="2"/>
          </p:nvPr>
        </p:nvSpPr>
        <p:spPr/>
        <p:txBody>
          <a:bodyPr>
            <a:normAutofit fontScale="92500" lnSpcReduction="10000"/>
          </a:bodyPr>
          <a:lstStyle/>
          <a:p>
            <a:r>
              <a:rPr lang="en-US" dirty="0"/>
              <a:t>For planets with weak or no magnetic fields, magnetic stellar winds can capture ions &gt; escape.</a:t>
            </a:r>
          </a:p>
          <a:p>
            <a:r>
              <a:rPr lang="en-US" dirty="0"/>
              <a:t>Ions are produced by dissociative-recombination reactions of O₂ and CO₂ &gt; O⁺+, O₂⁺, CO₂⁺, and hot O.</a:t>
            </a:r>
          </a:p>
          <a:p>
            <a:r>
              <a:rPr lang="en-US" dirty="0"/>
              <a:t>Mars lost its water primarily by photolysis and escape of H (Jeans), and oxygen ions produced in dissociative-recombination reactions and then picked up by the magnetized solar wind.</a:t>
            </a:r>
          </a:p>
        </p:txBody>
      </p:sp>
      <p:sp>
        <p:nvSpPr>
          <p:cNvPr id="5" name="Slide Number Placeholder 4">
            <a:extLst>
              <a:ext uri="{FF2B5EF4-FFF2-40B4-BE49-F238E27FC236}">
                <a16:creationId xmlns:a16="http://schemas.microsoft.com/office/drawing/2014/main" id="{2C59DFDF-6A68-AD43-BFE1-5E8D0AA01236}"/>
              </a:ext>
            </a:extLst>
          </p:cNvPr>
          <p:cNvSpPr>
            <a:spLocks noGrp="1"/>
          </p:cNvSpPr>
          <p:nvPr>
            <p:ph type="sldNum" sz="quarter" idx="12"/>
          </p:nvPr>
        </p:nvSpPr>
        <p:spPr/>
        <p:txBody>
          <a:bodyPr/>
          <a:lstStyle/>
          <a:p>
            <a:fld id="{3CD6FBD7-D310-9D44-9BA3-452B065B97E3}" type="slidenum">
              <a:rPr lang="en-US" smtClean="0"/>
              <a:t>13</a:t>
            </a:fld>
            <a:endParaRPr lang="en-US"/>
          </a:p>
        </p:txBody>
      </p:sp>
    </p:spTree>
    <p:extLst>
      <p:ext uri="{BB962C8B-B14F-4D97-AF65-F5344CB8AC3E}">
        <p14:creationId xmlns:p14="http://schemas.microsoft.com/office/powerpoint/2010/main" val="1920570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86FE4-FB7B-C144-B062-A8343F6FBF01}"/>
              </a:ext>
            </a:extLst>
          </p:cNvPr>
          <p:cNvSpPr>
            <a:spLocks noGrp="1"/>
          </p:cNvSpPr>
          <p:nvPr>
            <p:ph type="title"/>
          </p:nvPr>
        </p:nvSpPr>
        <p:spPr/>
        <p:txBody>
          <a:bodyPr/>
          <a:lstStyle/>
          <a:p>
            <a:r>
              <a:rPr lang="en-US" b="1" dirty="0">
                <a:solidFill>
                  <a:srgbClr val="0070C0"/>
                </a:solidFill>
              </a:rPr>
              <a:t>How to measure the LISM (in situ and remote)?</a:t>
            </a:r>
          </a:p>
        </p:txBody>
      </p:sp>
      <p:sp>
        <p:nvSpPr>
          <p:cNvPr id="3" name="Content Placeholder 2">
            <a:extLst>
              <a:ext uri="{FF2B5EF4-FFF2-40B4-BE49-F238E27FC236}">
                <a16:creationId xmlns:a16="http://schemas.microsoft.com/office/drawing/2014/main" id="{22203D1D-22EB-1343-A0C7-DCDE20A154C8}"/>
              </a:ext>
            </a:extLst>
          </p:cNvPr>
          <p:cNvSpPr>
            <a:spLocks noGrp="1"/>
          </p:cNvSpPr>
          <p:nvPr>
            <p:ph idx="1"/>
          </p:nvPr>
        </p:nvSpPr>
        <p:spPr/>
        <p:txBody>
          <a:bodyPr/>
          <a:lstStyle/>
          <a:p>
            <a:r>
              <a:rPr lang="en-US" dirty="0"/>
              <a:t>High-resolution UV spectra (3 km/s desirable) obtained with the STIS instrument on HST.</a:t>
            </a:r>
          </a:p>
          <a:p>
            <a:r>
              <a:rPr lang="en-US" dirty="0"/>
              <a:t>Weak dust absorption primarily at the outer boundary of the Local Bubble.</a:t>
            </a:r>
          </a:p>
          <a:p>
            <a:r>
              <a:rPr lang="en-US" dirty="0"/>
              <a:t>In situ measurements by the Voyager spacecraft (V1 now at 159 AU) include magnetic fields, cosmic rays, thermal plasma, pick-up ions.</a:t>
            </a:r>
          </a:p>
          <a:p>
            <a:r>
              <a:rPr lang="en-US" dirty="0"/>
              <a:t>ENA (energetic neutral atoms) measurements by IBEX.</a:t>
            </a:r>
          </a:p>
        </p:txBody>
      </p:sp>
      <p:sp>
        <p:nvSpPr>
          <p:cNvPr id="4" name="Slide Number Placeholder 3">
            <a:extLst>
              <a:ext uri="{FF2B5EF4-FFF2-40B4-BE49-F238E27FC236}">
                <a16:creationId xmlns:a16="http://schemas.microsoft.com/office/drawing/2014/main" id="{D2034A85-4067-D243-BAA3-3A82CBE3508E}"/>
              </a:ext>
            </a:extLst>
          </p:cNvPr>
          <p:cNvSpPr>
            <a:spLocks noGrp="1"/>
          </p:cNvSpPr>
          <p:nvPr>
            <p:ph type="sldNum" sz="quarter" idx="12"/>
          </p:nvPr>
        </p:nvSpPr>
        <p:spPr/>
        <p:txBody>
          <a:bodyPr/>
          <a:lstStyle/>
          <a:p>
            <a:fld id="{3CD6FBD7-D310-9D44-9BA3-452B065B97E3}" type="slidenum">
              <a:rPr lang="en-US" smtClean="0"/>
              <a:t>14</a:t>
            </a:fld>
            <a:endParaRPr lang="en-US"/>
          </a:p>
        </p:txBody>
      </p:sp>
    </p:spTree>
    <p:extLst>
      <p:ext uri="{BB962C8B-B14F-4D97-AF65-F5344CB8AC3E}">
        <p14:creationId xmlns:p14="http://schemas.microsoft.com/office/powerpoint/2010/main" val="683870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CF0732-1338-0F4C-B1D5-BE6FD45849DD}"/>
              </a:ext>
            </a:extLst>
          </p:cNvPr>
          <p:cNvSpPr>
            <a:spLocks noGrp="1"/>
          </p:cNvSpPr>
          <p:nvPr>
            <p:ph type="title"/>
          </p:nvPr>
        </p:nvSpPr>
        <p:spPr/>
        <p:txBody>
          <a:bodyPr>
            <a:normAutofit fontScale="90000"/>
          </a:bodyPr>
          <a:lstStyle/>
          <a:p>
            <a:r>
              <a:rPr lang="en-US" b="1" dirty="0">
                <a:solidFill>
                  <a:srgbClr val="0070C0"/>
                </a:solidFill>
              </a:rPr>
              <a:t>High-resolution UV spectroscopy is critical for measuring LISM properties. </a:t>
            </a:r>
            <a:r>
              <a:rPr lang="en-US" sz="3600" b="1" dirty="0">
                <a:solidFill>
                  <a:srgbClr val="0070C0"/>
                </a:solidFill>
              </a:rPr>
              <a:t>Example of HST spectrum of HD9826 (Edelman et al. 2019)</a:t>
            </a:r>
          </a:p>
        </p:txBody>
      </p:sp>
      <p:pic>
        <p:nvPicPr>
          <p:cNvPr id="8" name="Content Placeholder 7">
            <a:extLst>
              <a:ext uri="{FF2B5EF4-FFF2-40B4-BE49-F238E27FC236}">
                <a16:creationId xmlns:a16="http://schemas.microsoft.com/office/drawing/2014/main" id="{C9FC0406-8283-BA47-8337-C06A913DB567}"/>
              </a:ext>
            </a:extLst>
          </p:cNvPr>
          <p:cNvPicPr>
            <a:picLocks noGrp="1" noChangeAspect="1"/>
          </p:cNvPicPr>
          <p:nvPr>
            <p:ph sz="half" idx="1"/>
          </p:nvPr>
        </p:nvPicPr>
        <p:blipFill>
          <a:blip r:embed="rId2"/>
          <a:stretch>
            <a:fillRect/>
          </a:stretch>
        </p:blipFill>
        <p:spPr>
          <a:xfrm>
            <a:off x="1072299" y="1825625"/>
            <a:ext cx="2575844" cy="4351338"/>
          </a:xfrm>
        </p:spPr>
      </p:pic>
      <p:sp>
        <p:nvSpPr>
          <p:cNvPr id="6" name="Content Placeholder 5">
            <a:extLst>
              <a:ext uri="{FF2B5EF4-FFF2-40B4-BE49-F238E27FC236}">
                <a16:creationId xmlns:a16="http://schemas.microsoft.com/office/drawing/2014/main" id="{82A006B3-093D-9249-B8B5-FBCA7C443146}"/>
              </a:ext>
            </a:extLst>
          </p:cNvPr>
          <p:cNvSpPr>
            <a:spLocks noGrp="1"/>
          </p:cNvSpPr>
          <p:nvPr>
            <p:ph sz="half" idx="2"/>
          </p:nvPr>
        </p:nvSpPr>
        <p:spPr>
          <a:xfrm>
            <a:off x="4310743" y="1849375"/>
            <a:ext cx="7043057" cy="4351338"/>
          </a:xfrm>
        </p:spPr>
        <p:txBody>
          <a:bodyPr>
            <a:normAutofit fontScale="92500" lnSpcReduction="20000"/>
          </a:bodyPr>
          <a:lstStyle/>
          <a:p>
            <a:r>
              <a:rPr lang="en-US" dirty="0"/>
              <a:t>Most optically allowed transitions from the ground state of abundant species in the ISM are in the UV – e.g., H+D Lyman-α (1216Å), Mg II (2800Å), </a:t>
            </a:r>
            <a:r>
              <a:rPr lang="en-US" dirty="0" err="1"/>
              <a:t>FeII</a:t>
            </a:r>
            <a:r>
              <a:rPr lang="en-US" dirty="0"/>
              <a:t> (2586Å), O I (1304Å) , C II (1335Å).</a:t>
            </a:r>
          </a:p>
          <a:p>
            <a:r>
              <a:rPr lang="en-US" dirty="0"/>
              <a:t>Interstellar velocity structure shows components separated by only a few km/s.</a:t>
            </a:r>
          </a:p>
          <a:p>
            <a:r>
              <a:rPr lang="en-US" dirty="0"/>
              <a:t>Best HST resolution is 3 km/s. Consider the effects of 10 km/s or 1 km/s resolution.</a:t>
            </a:r>
          </a:p>
          <a:p>
            <a:r>
              <a:rPr lang="en-US" dirty="0"/>
              <a:t>Need to separate stellar emission/absorption  line from interstellar absorption.</a:t>
            </a:r>
          </a:p>
          <a:p>
            <a:r>
              <a:rPr lang="en-US" dirty="0"/>
              <a:t>Analysis of the H+D Lyman-α line requires removal of the narrow geocoronal emission.</a:t>
            </a:r>
          </a:p>
          <a:p>
            <a:r>
              <a:rPr lang="en-US" dirty="0"/>
              <a:t>Will this capability exist after HST/STIS? No</a:t>
            </a:r>
          </a:p>
        </p:txBody>
      </p:sp>
      <p:sp>
        <p:nvSpPr>
          <p:cNvPr id="2" name="Slide Number Placeholder 1">
            <a:extLst>
              <a:ext uri="{FF2B5EF4-FFF2-40B4-BE49-F238E27FC236}">
                <a16:creationId xmlns:a16="http://schemas.microsoft.com/office/drawing/2014/main" id="{747EB164-2668-E843-9773-D0CCD2C579F4}"/>
              </a:ext>
            </a:extLst>
          </p:cNvPr>
          <p:cNvSpPr>
            <a:spLocks noGrp="1"/>
          </p:cNvSpPr>
          <p:nvPr>
            <p:ph type="sldNum" sz="quarter" idx="12"/>
          </p:nvPr>
        </p:nvSpPr>
        <p:spPr/>
        <p:txBody>
          <a:bodyPr/>
          <a:lstStyle/>
          <a:p>
            <a:fld id="{3CD6FBD7-D310-9D44-9BA3-452B065B97E3}" type="slidenum">
              <a:rPr lang="en-US" smtClean="0"/>
              <a:t>15</a:t>
            </a:fld>
            <a:endParaRPr lang="en-US"/>
          </a:p>
        </p:txBody>
      </p:sp>
    </p:spTree>
    <p:extLst>
      <p:ext uri="{BB962C8B-B14F-4D97-AF65-F5344CB8AC3E}">
        <p14:creationId xmlns:p14="http://schemas.microsoft.com/office/powerpoint/2010/main" val="2631902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2133600" y="76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400" dirty="0">
                <a:solidFill>
                  <a:srgbClr val="C00000"/>
                </a:solidFill>
                <a:latin typeface="Times New Roman" pitchFamily="18" charset="0"/>
              </a:rPr>
              <a:t>Observational Diagnostics</a:t>
            </a:r>
            <a:endParaRPr lang="en-US" altLang="en-US" sz="2400" dirty="0">
              <a:solidFill>
                <a:srgbClr val="C00000"/>
              </a:solidFill>
              <a:latin typeface="Times New Roman" pitchFamily="18" charset="0"/>
            </a:endParaRPr>
          </a:p>
        </p:txBody>
      </p:sp>
      <p:sp>
        <p:nvSpPr>
          <p:cNvPr id="9219" name="Line 3"/>
          <p:cNvSpPr>
            <a:spLocks noChangeShapeType="1"/>
          </p:cNvSpPr>
          <p:nvPr/>
        </p:nvSpPr>
        <p:spPr bwMode="auto">
          <a:xfrm>
            <a:off x="2895600" y="1066800"/>
            <a:ext cx="6858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0" name="Text Box 4"/>
          <p:cNvSpPr txBox="1">
            <a:spLocks noChangeArrowheads="1"/>
          </p:cNvSpPr>
          <p:nvPr/>
        </p:nvSpPr>
        <p:spPr bwMode="auto">
          <a:xfrm>
            <a:off x="2057400" y="1600201"/>
            <a:ext cx="2667000" cy="466725"/>
          </a:xfrm>
          <a:prstGeom prst="rect">
            <a:avLst/>
          </a:prstGeom>
          <a:solidFill>
            <a:srgbClr val="D5E2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2400">
                <a:latin typeface="Times New Roman" pitchFamily="18" charset="0"/>
                <a:ea typeface="ＭＳ Ｐゴシック" pitchFamily="34" charset="-128"/>
              </a:rPr>
              <a:t>1 ion, 1 sightline</a:t>
            </a:r>
            <a:endParaRPr lang="en-US" altLang="en-US" sz="1800">
              <a:latin typeface="Times New Roman" pitchFamily="18" charset="0"/>
              <a:ea typeface="ＭＳ Ｐゴシック" pitchFamily="34" charset="-128"/>
            </a:endParaRPr>
          </a:p>
        </p:txBody>
      </p:sp>
      <p:sp>
        <p:nvSpPr>
          <p:cNvPr id="9221" name="Line 5"/>
          <p:cNvSpPr>
            <a:spLocks noChangeShapeType="1"/>
          </p:cNvSpPr>
          <p:nvPr/>
        </p:nvSpPr>
        <p:spPr bwMode="auto">
          <a:xfrm>
            <a:off x="4800600" y="1828800"/>
            <a:ext cx="914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2" name="Text Box 6"/>
          <p:cNvSpPr txBox="1">
            <a:spLocks noChangeArrowheads="1"/>
          </p:cNvSpPr>
          <p:nvPr/>
        </p:nvSpPr>
        <p:spPr bwMode="auto">
          <a:xfrm>
            <a:off x="5943600" y="1600201"/>
            <a:ext cx="4419600" cy="466725"/>
          </a:xfrm>
          <a:prstGeom prst="rect">
            <a:avLst/>
          </a:prstGeom>
          <a:solidFill>
            <a:srgbClr val="FFD5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2400" b="1" i="1">
                <a:latin typeface="Times New Roman" pitchFamily="18" charset="0"/>
                <a:ea typeface="ＭＳ Ｐゴシック" pitchFamily="34" charset="-128"/>
              </a:rPr>
              <a:t>Velocity</a:t>
            </a:r>
            <a:r>
              <a:rPr lang="en-US" altLang="en-US" sz="2400">
                <a:latin typeface="Times New Roman" pitchFamily="18" charset="0"/>
                <a:ea typeface="ＭＳ Ｐゴシック" pitchFamily="34" charset="-128"/>
              </a:rPr>
              <a:t>, Column Density</a:t>
            </a:r>
            <a:endParaRPr lang="en-US" altLang="en-US" sz="1800">
              <a:latin typeface="Times New Roman" pitchFamily="18" charset="0"/>
              <a:ea typeface="ＭＳ Ｐゴシック" pitchFamily="34" charset="-128"/>
            </a:endParaRPr>
          </a:p>
        </p:txBody>
      </p:sp>
      <p:sp>
        <p:nvSpPr>
          <p:cNvPr id="9223" name="Text Box 7"/>
          <p:cNvSpPr txBox="1">
            <a:spLocks noChangeArrowheads="1"/>
          </p:cNvSpPr>
          <p:nvPr/>
        </p:nvSpPr>
        <p:spPr bwMode="auto">
          <a:xfrm>
            <a:off x="2057400" y="2809875"/>
            <a:ext cx="2667000" cy="831850"/>
          </a:xfrm>
          <a:prstGeom prst="rect">
            <a:avLst/>
          </a:prstGeom>
          <a:solidFill>
            <a:srgbClr val="D5E2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2400">
                <a:latin typeface="Times New Roman" pitchFamily="18" charset="0"/>
                <a:ea typeface="ＭＳ Ｐゴシック" pitchFamily="34" charset="-128"/>
              </a:rPr>
              <a:t>multiple ions,         1 sightline</a:t>
            </a:r>
            <a:endParaRPr lang="en-US" altLang="en-US" sz="1800">
              <a:latin typeface="Times New Roman" pitchFamily="18" charset="0"/>
              <a:ea typeface="ＭＳ Ｐゴシック" pitchFamily="34" charset="-128"/>
            </a:endParaRPr>
          </a:p>
        </p:txBody>
      </p:sp>
      <p:sp>
        <p:nvSpPr>
          <p:cNvPr id="9224" name="Text Box 8"/>
          <p:cNvSpPr txBox="1">
            <a:spLocks noChangeArrowheads="1"/>
          </p:cNvSpPr>
          <p:nvPr/>
        </p:nvSpPr>
        <p:spPr bwMode="auto">
          <a:xfrm>
            <a:off x="2057400" y="4029075"/>
            <a:ext cx="2667000" cy="831850"/>
          </a:xfrm>
          <a:prstGeom prst="rect">
            <a:avLst/>
          </a:prstGeom>
          <a:solidFill>
            <a:srgbClr val="D5E2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2400">
                <a:latin typeface="Times New Roman" pitchFamily="18" charset="0"/>
                <a:ea typeface="ＭＳ Ｐゴシック" pitchFamily="34" charset="-128"/>
              </a:rPr>
              <a:t>multiple ions, multiple sightlines</a:t>
            </a:r>
            <a:endParaRPr lang="en-US" altLang="en-US" sz="1800">
              <a:latin typeface="Times New Roman" pitchFamily="18" charset="0"/>
              <a:ea typeface="ＭＳ Ｐゴシック" pitchFamily="34" charset="-128"/>
            </a:endParaRPr>
          </a:p>
        </p:txBody>
      </p:sp>
      <p:sp>
        <p:nvSpPr>
          <p:cNvPr id="9225" name="Text Box 9"/>
          <p:cNvSpPr txBox="1">
            <a:spLocks noChangeArrowheads="1"/>
          </p:cNvSpPr>
          <p:nvPr/>
        </p:nvSpPr>
        <p:spPr bwMode="auto">
          <a:xfrm>
            <a:off x="5943600" y="2438401"/>
            <a:ext cx="4419600" cy="1196975"/>
          </a:xfrm>
          <a:prstGeom prst="rect">
            <a:avLst/>
          </a:prstGeom>
          <a:solidFill>
            <a:srgbClr val="FFD5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2400">
                <a:latin typeface="Times New Roman" pitchFamily="18" charset="0"/>
                <a:ea typeface="ＭＳ Ｐゴシック" pitchFamily="34" charset="-128"/>
              </a:rPr>
              <a:t>Temperature, Turbulence, Volume Density, Abundances, Depletion, Ionization Fraction</a:t>
            </a:r>
            <a:endParaRPr lang="en-US" altLang="en-US" sz="1800">
              <a:latin typeface="Times New Roman" pitchFamily="18" charset="0"/>
              <a:ea typeface="ＭＳ Ｐゴシック" pitchFamily="34" charset="-128"/>
            </a:endParaRPr>
          </a:p>
        </p:txBody>
      </p:sp>
      <p:sp>
        <p:nvSpPr>
          <p:cNvPr id="9226" name="Text Box 10"/>
          <p:cNvSpPr txBox="1">
            <a:spLocks noChangeArrowheads="1"/>
          </p:cNvSpPr>
          <p:nvPr/>
        </p:nvSpPr>
        <p:spPr bwMode="auto">
          <a:xfrm>
            <a:off x="5943600" y="3962400"/>
            <a:ext cx="4343400" cy="831850"/>
          </a:xfrm>
          <a:prstGeom prst="rect">
            <a:avLst/>
          </a:prstGeom>
          <a:solidFill>
            <a:srgbClr val="FFD5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2400">
                <a:latin typeface="Times New Roman" pitchFamily="18" charset="0"/>
                <a:ea typeface="ＭＳ Ｐゴシック" pitchFamily="34" charset="-128"/>
              </a:rPr>
              <a:t>Global Morphology, </a:t>
            </a:r>
            <a:r>
              <a:rPr lang="en-US" altLang="en-US" sz="2400" b="1" i="1">
                <a:latin typeface="Times New Roman" pitchFamily="18" charset="0"/>
                <a:ea typeface="ＭＳ Ｐゴシック" pitchFamily="34" charset="-128"/>
              </a:rPr>
              <a:t>Global Kinematics</a:t>
            </a:r>
            <a:r>
              <a:rPr lang="en-US" altLang="en-US" sz="2400">
                <a:latin typeface="Times New Roman" pitchFamily="18" charset="0"/>
                <a:ea typeface="ＭＳ Ｐゴシック" pitchFamily="34" charset="-128"/>
              </a:rPr>
              <a:t>, Intercloud Variation</a:t>
            </a:r>
            <a:endParaRPr lang="en-US" altLang="en-US" sz="1800">
              <a:latin typeface="Times New Roman" pitchFamily="18" charset="0"/>
              <a:ea typeface="ＭＳ Ｐゴシック" pitchFamily="34" charset="-128"/>
            </a:endParaRPr>
          </a:p>
        </p:txBody>
      </p:sp>
      <p:sp>
        <p:nvSpPr>
          <p:cNvPr id="9227" name="Line 11"/>
          <p:cNvSpPr>
            <a:spLocks noChangeShapeType="1"/>
          </p:cNvSpPr>
          <p:nvPr/>
        </p:nvSpPr>
        <p:spPr bwMode="auto">
          <a:xfrm>
            <a:off x="4800600" y="3200400"/>
            <a:ext cx="914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8" name="Line 12"/>
          <p:cNvSpPr>
            <a:spLocks noChangeShapeType="1"/>
          </p:cNvSpPr>
          <p:nvPr/>
        </p:nvSpPr>
        <p:spPr bwMode="auto">
          <a:xfrm>
            <a:off x="4800600" y="4495800"/>
            <a:ext cx="9144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9" name="Line 13"/>
          <p:cNvSpPr>
            <a:spLocks noChangeShapeType="1"/>
          </p:cNvSpPr>
          <p:nvPr/>
        </p:nvSpPr>
        <p:spPr bwMode="auto">
          <a:xfrm>
            <a:off x="8001000" y="2103439"/>
            <a:ext cx="0" cy="3206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0" name="Line 14"/>
          <p:cNvSpPr>
            <a:spLocks noChangeShapeType="1"/>
          </p:cNvSpPr>
          <p:nvPr/>
        </p:nvSpPr>
        <p:spPr bwMode="auto">
          <a:xfrm>
            <a:off x="8001000" y="3641726"/>
            <a:ext cx="0" cy="3206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1" name="Line 15"/>
          <p:cNvSpPr>
            <a:spLocks noChangeShapeType="1"/>
          </p:cNvSpPr>
          <p:nvPr/>
        </p:nvSpPr>
        <p:spPr bwMode="auto">
          <a:xfrm>
            <a:off x="8001000" y="4800601"/>
            <a:ext cx="0" cy="3206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32" name="Text Box 16"/>
          <p:cNvSpPr txBox="1">
            <a:spLocks noChangeArrowheads="1"/>
          </p:cNvSpPr>
          <p:nvPr/>
        </p:nvSpPr>
        <p:spPr bwMode="auto">
          <a:xfrm>
            <a:off x="5943600" y="5105400"/>
            <a:ext cx="4343400" cy="831850"/>
          </a:xfrm>
          <a:prstGeom prst="rect">
            <a:avLst/>
          </a:prstGeom>
          <a:solidFill>
            <a:srgbClr val="FFD5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2400">
                <a:latin typeface="Times New Roman" pitchFamily="18" charset="0"/>
                <a:ea typeface="ＭＳ Ｐゴシック" pitchFamily="34" charset="-128"/>
              </a:rPr>
              <a:t>Origin and Evolution,   Interaction of LISM Phases</a:t>
            </a:r>
            <a:endParaRPr lang="en-US" altLang="en-US" sz="1800">
              <a:latin typeface="Times New Roman" pitchFamily="18" charset="0"/>
              <a:ea typeface="ＭＳ Ｐゴシック" pitchFamily="34" charset="-128"/>
            </a:endParaRPr>
          </a:p>
        </p:txBody>
      </p:sp>
      <p:sp>
        <p:nvSpPr>
          <p:cNvPr id="2" name="Slide Number Placeholder 1">
            <a:extLst>
              <a:ext uri="{FF2B5EF4-FFF2-40B4-BE49-F238E27FC236}">
                <a16:creationId xmlns:a16="http://schemas.microsoft.com/office/drawing/2014/main" id="{8D4E9C6F-6C9F-EA4B-8548-1B8AE6A55EFA}"/>
              </a:ext>
            </a:extLst>
          </p:cNvPr>
          <p:cNvSpPr>
            <a:spLocks noGrp="1"/>
          </p:cNvSpPr>
          <p:nvPr>
            <p:ph type="sldNum" sz="quarter" idx="12"/>
          </p:nvPr>
        </p:nvSpPr>
        <p:spPr/>
        <p:txBody>
          <a:bodyPr/>
          <a:lstStyle/>
          <a:p>
            <a:fld id="{3CD6FBD7-D310-9D44-9BA3-452B065B97E3}" type="slidenum">
              <a:rPr lang="en-US" smtClean="0"/>
              <a:t>16</a:t>
            </a:fld>
            <a:endParaRPr lang="en-US"/>
          </a:p>
        </p:txBody>
      </p:sp>
      <p:sp>
        <p:nvSpPr>
          <p:cNvPr id="3" name="TextBox 2">
            <a:extLst>
              <a:ext uri="{FF2B5EF4-FFF2-40B4-BE49-F238E27FC236}">
                <a16:creationId xmlns:a16="http://schemas.microsoft.com/office/drawing/2014/main" id="{668B54B4-CC14-5C46-97F6-D17C495B2BFF}"/>
              </a:ext>
            </a:extLst>
          </p:cNvPr>
          <p:cNvSpPr txBox="1"/>
          <p:nvPr/>
        </p:nvSpPr>
        <p:spPr>
          <a:xfrm>
            <a:off x="2057400" y="6172200"/>
            <a:ext cx="8416635" cy="523220"/>
          </a:xfrm>
          <a:prstGeom prst="rect">
            <a:avLst/>
          </a:prstGeom>
          <a:noFill/>
        </p:spPr>
        <p:txBody>
          <a:bodyPr wrap="square" rtlCol="0">
            <a:spAutoFit/>
          </a:bodyPr>
          <a:lstStyle/>
          <a:p>
            <a:r>
              <a:rPr lang="en-US" sz="2800" dirty="0"/>
              <a:t>b²=2kT/m+ξ²  T=temperature </a:t>
            </a:r>
            <a:r>
              <a:rPr lang="en-US" sz="2800" dirty="0" err="1"/>
              <a:t>ξ</a:t>
            </a:r>
            <a:r>
              <a:rPr lang="en-US" sz="2800" dirty="0"/>
              <a:t>=turbulent velocity (km/s)</a:t>
            </a:r>
          </a:p>
        </p:txBody>
      </p:sp>
    </p:spTree>
    <p:extLst>
      <p:ext uri="{BB962C8B-B14F-4D97-AF65-F5344CB8AC3E}">
        <p14:creationId xmlns:p14="http://schemas.microsoft.com/office/powerpoint/2010/main" val="1591878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33F69F2-6156-A841-98C8-E834B4D446D8}"/>
              </a:ext>
            </a:extLst>
          </p:cNvPr>
          <p:cNvSpPr>
            <a:spLocks noGrp="1"/>
          </p:cNvSpPr>
          <p:nvPr>
            <p:ph type="title"/>
          </p:nvPr>
        </p:nvSpPr>
        <p:spPr/>
        <p:txBody>
          <a:bodyPr/>
          <a:lstStyle/>
          <a:p>
            <a:r>
              <a:rPr lang="en-US" dirty="0"/>
              <a:t>Kinematic properties of the LISM</a:t>
            </a:r>
          </a:p>
        </p:txBody>
      </p:sp>
      <p:sp>
        <p:nvSpPr>
          <p:cNvPr id="10" name="Content Placeholder 9">
            <a:extLst>
              <a:ext uri="{FF2B5EF4-FFF2-40B4-BE49-F238E27FC236}">
                <a16:creationId xmlns:a16="http://schemas.microsoft.com/office/drawing/2014/main" id="{DB3A3CB3-2735-EE45-B8A0-3CAD5EDE4E67}"/>
              </a:ext>
            </a:extLst>
          </p:cNvPr>
          <p:cNvSpPr>
            <a:spLocks noGrp="1"/>
          </p:cNvSpPr>
          <p:nvPr>
            <p:ph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CB292BA6-5B6B-E44A-BCA6-7EC8CCED3E78}"/>
              </a:ext>
            </a:extLst>
          </p:cNvPr>
          <p:cNvSpPr>
            <a:spLocks noGrp="1"/>
          </p:cNvSpPr>
          <p:nvPr>
            <p:ph type="sldNum" sz="quarter" idx="12"/>
          </p:nvPr>
        </p:nvSpPr>
        <p:spPr/>
        <p:txBody>
          <a:bodyPr/>
          <a:lstStyle/>
          <a:p>
            <a:fld id="{3CD6FBD7-D310-9D44-9BA3-452B065B97E3}" type="slidenum">
              <a:rPr lang="en-US" smtClean="0"/>
              <a:t>17</a:t>
            </a:fld>
            <a:endParaRPr lang="en-US"/>
          </a:p>
        </p:txBody>
      </p:sp>
    </p:spTree>
    <p:extLst>
      <p:ext uri="{BB962C8B-B14F-4D97-AF65-F5344CB8AC3E}">
        <p14:creationId xmlns:p14="http://schemas.microsoft.com/office/powerpoint/2010/main" val="2496034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717006-D3EA-6541-B4A3-513B60C08EED}"/>
              </a:ext>
            </a:extLst>
          </p:cNvPr>
          <p:cNvSpPr>
            <a:spLocks noGrp="1"/>
          </p:cNvSpPr>
          <p:nvPr>
            <p:ph type="title"/>
          </p:nvPr>
        </p:nvSpPr>
        <p:spPr>
          <a:xfrm>
            <a:off x="838200" y="237507"/>
            <a:ext cx="10515600" cy="1246909"/>
          </a:xfrm>
        </p:spPr>
        <p:txBody>
          <a:bodyPr>
            <a:normAutofit fontScale="90000"/>
          </a:bodyPr>
          <a:lstStyle/>
          <a:p>
            <a:r>
              <a:rPr lang="en-US" sz="3600" b="1" dirty="0">
                <a:solidFill>
                  <a:srgbClr val="0070C0"/>
                </a:solidFill>
              </a:rPr>
              <a:t>The Multi-cloud Model (Redfield &amp; </a:t>
            </a:r>
            <a:r>
              <a:rPr lang="en-US" sz="3600" b="1" dirty="0" err="1">
                <a:solidFill>
                  <a:srgbClr val="0070C0"/>
                </a:solidFill>
              </a:rPr>
              <a:t>Linsky</a:t>
            </a:r>
            <a:r>
              <a:rPr lang="en-US" sz="3600" b="1" dirty="0">
                <a:solidFill>
                  <a:srgbClr val="0070C0"/>
                </a:solidFill>
              </a:rPr>
              <a:t> 2008) – assumptions      </a:t>
            </a:r>
            <a:r>
              <a:rPr lang="en-US" sz="2800" b="1" dirty="0">
                <a:solidFill>
                  <a:srgbClr val="0070C0"/>
                </a:solidFill>
              </a:rPr>
              <a:t>(because only radial velocities are very accurate and data are limited)</a:t>
            </a:r>
          </a:p>
        </p:txBody>
      </p:sp>
      <p:sp>
        <p:nvSpPr>
          <p:cNvPr id="7" name="Content Placeholder 6">
            <a:extLst>
              <a:ext uri="{FF2B5EF4-FFF2-40B4-BE49-F238E27FC236}">
                <a16:creationId xmlns:a16="http://schemas.microsoft.com/office/drawing/2014/main" id="{AC2EB62E-5E95-9F4C-856C-C1FB52239592}"/>
              </a:ext>
            </a:extLst>
          </p:cNvPr>
          <p:cNvSpPr>
            <a:spLocks noGrp="1"/>
          </p:cNvSpPr>
          <p:nvPr>
            <p:ph idx="1"/>
          </p:nvPr>
        </p:nvSpPr>
        <p:spPr>
          <a:xfrm>
            <a:off x="838200" y="1579418"/>
            <a:ext cx="10515600" cy="4892634"/>
          </a:xfrm>
        </p:spPr>
        <p:txBody>
          <a:bodyPr>
            <a:normAutofit fontScale="85000" lnSpcReduction="20000"/>
          </a:bodyPr>
          <a:lstStyle/>
          <a:p>
            <a:r>
              <a:rPr lang="en-US" dirty="0"/>
              <a:t>Interstellar radial velocities for more than 4 well separated sightlines that are consistent (within 2 km/s) of a velocity vector define a co-moving  interstellar gas structure called a “cloud”.</a:t>
            </a:r>
          </a:p>
          <a:p>
            <a:r>
              <a:rPr lang="en-US" dirty="0"/>
              <a:t>Clouds are located somewhere within the distance to the nearest star that shows interstellar absorption consistent with the velocity vector.</a:t>
            </a:r>
          </a:p>
          <a:p>
            <a:r>
              <a:rPr lang="en-US" dirty="0"/>
              <a:t>The gas in a cloud is assumed to be co-moving. (i.e. rigid) with mean physical properties.</a:t>
            </a:r>
          </a:p>
          <a:p>
            <a:r>
              <a:rPr lang="en-US" dirty="0"/>
              <a:t>Gas motions within a cloud are assumed to be Maxwellian with a “turbulent” component. No shocks or non-thermal velocities are included in the analysis.</a:t>
            </a:r>
          </a:p>
          <a:p>
            <a:r>
              <a:rPr lang="en-US" dirty="0"/>
              <a:t>Each cloud is assumed to be contiguous (no detached pieces) and homogeneous with no overlap or mixing with other clouds. </a:t>
            </a:r>
          </a:p>
          <a:p>
            <a:r>
              <a:rPr lang="en-US" dirty="0"/>
              <a:t>Cloud boundaries (in 2 dimensions) are determined by detection of neutral hydrogen or </a:t>
            </a:r>
            <a:r>
              <a:rPr lang="en-US" dirty="0" err="1"/>
              <a:t>MgII</a:t>
            </a:r>
            <a:r>
              <a:rPr lang="en-US" dirty="0"/>
              <a:t> absorption with radial velocities consistent with the vector.</a:t>
            </a:r>
          </a:p>
          <a:p>
            <a:r>
              <a:rPr lang="en-US" dirty="0"/>
              <a:t>Intercloud gas (if present) must be fully ionized hydrogen (either hot or photoionized) in order to be not detected.</a:t>
            </a:r>
          </a:p>
        </p:txBody>
      </p:sp>
      <p:sp>
        <p:nvSpPr>
          <p:cNvPr id="5" name="Slide Number Placeholder 4">
            <a:extLst>
              <a:ext uri="{FF2B5EF4-FFF2-40B4-BE49-F238E27FC236}">
                <a16:creationId xmlns:a16="http://schemas.microsoft.com/office/drawing/2014/main" id="{95DDF54C-3341-0C47-ADC9-6A7BE314044A}"/>
              </a:ext>
            </a:extLst>
          </p:cNvPr>
          <p:cNvSpPr>
            <a:spLocks noGrp="1"/>
          </p:cNvSpPr>
          <p:nvPr>
            <p:ph type="sldNum" sz="quarter" idx="12"/>
          </p:nvPr>
        </p:nvSpPr>
        <p:spPr/>
        <p:txBody>
          <a:bodyPr/>
          <a:lstStyle/>
          <a:p>
            <a:fld id="{3CD6FBD7-D310-9D44-9BA3-452B065B97E3}" type="slidenum">
              <a:rPr lang="en-US" smtClean="0"/>
              <a:t>18</a:t>
            </a:fld>
            <a:endParaRPr lang="en-US"/>
          </a:p>
        </p:txBody>
      </p:sp>
    </p:spTree>
    <p:extLst>
      <p:ext uri="{BB962C8B-B14F-4D97-AF65-F5344CB8AC3E}">
        <p14:creationId xmlns:p14="http://schemas.microsoft.com/office/powerpoint/2010/main" val="75830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2BCC33-4DEA-E04B-A158-039D6743A3F4}"/>
              </a:ext>
            </a:extLst>
          </p:cNvPr>
          <p:cNvSpPr>
            <a:spLocks noGrp="1"/>
          </p:cNvSpPr>
          <p:nvPr>
            <p:ph type="sldNum" sz="quarter" idx="12"/>
          </p:nvPr>
        </p:nvSpPr>
        <p:spPr/>
        <p:txBody>
          <a:bodyPr/>
          <a:lstStyle/>
          <a:p>
            <a:fld id="{3CD6FBD7-D310-9D44-9BA3-452B065B97E3}" type="slidenum">
              <a:rPr lang="en-US" smtClean="0"/>
              <a:t>19</a:t>
            </a:fld>
            <a:endParaRPr lang="en-US"/>
          </a:p>
        </p:txBody>
      </p:sp>
      <p:sp>
        <p:nvSpPr>
          <p:cNvPr id="6" name="TextBox 5">
            <a:extLst>
              <a:ext uri="{FF2B5EF4-FFF2-40B4-BE49-F238E27FC236}">
                <a16:creationId xmlns:a16="http://schemas.microsoft.com/office/drawing/2014/main" id="{C366C1B6-AED3-644A-B447-4627052F32C1}"/>
              </a:ext>
            </a:extLst>
          </p:cNvPr>
          <p:cNvSpPr txBox="1"/>
          <p:nvPr/>
        </p:nvSpPr>
        <p:spPr>
          <a:xfrm>
            <a:off x="3538847" y="2137558"/>
            <a:ext cx="6151418" cy="1323439"/>
          </a:xfrm>
          <a:prstGeom prst="rect">
            <a:avLst/>
          </a:prstGeom>
          <a:noFill/>
        </p:spPr>
        <p:txBody>
          <a:bodyPr wrap="square" rtlCol="0">
            <a:spAutoFit/>
          </a:bodyPr>
          <a:lstStyle/>
          <a:p>
            <a:r>
              <a:rPr lang="en-US" sz="4000" b="1" dirty="0">
                <a:solidFill>
                  <a:srgbClr val="FF0000"/>
                </a:solidFill>
              </a:rPr>
              <a:t>Refinements to the </a:t>
            </a:r>
          </a:p>
          <a:p>
            <a:r>
              <a:rPr lang="en-US" sz="4000" b="1" dirty="0">
                <a:solidFill>
                  <a:srgbClr val="FF0000"/>
                </a:solidFill>
              </a:rPr>
              <a:t>Multi-cloud Model</a:t>
            </a:r>
          </a:p>
        </p:txBody>
      </p:sp>
    </p:spTree>
    <p:extLst>
      <p:ext uri="{BB962C8B-B14F-4D97-AF65-F5344CB8AC3E}">
        <p14:creationId xmlns:p14="http://schemas.microsoft.com/office/powerpoint/2010/main" val="1444802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1B3E2-DD33-9940-87ED-E7C6F88B7E14}"/>
              </a:ext>
            </a:extLst>
          </p:cNvPr>
          <p:cNvSpPr>
            <a:spLocks noGrp="1"/>
          </p:cNvSpPr>
          <p:nvPr>
            <p:ph type="title"/>
          </p:nvPr>
        </p:nvSpPr>
        <p:spPr/>
        <p:txBody>
          <a:bodyPr/>
          <a:lstStyle/>
          <a:p>
            <a:r>
              <a:rPr lang="en-US" b="1" dirty="0">
                <a:solidFill>
                  <a:srgbClr val="0070C0"/>
                </a:solidFill>
              </a:rPr>
              <a:t>Outline</a:t>
            </a:r>
          </a:p>
        </p:txBody>
      </p:sp>
      <p:sp>
        <p:nvSpPr>
          <p:cNvPr id="3" name="Content Placeholder 2">
            <a:extLst>
              <a:ext uri="{FF2B5EF4-FFF2-40B4-BE49-F238E27FC236}">
                <a16:creationId xmlns:a16="http://schemas.microsoft.com/office/drawing/2014/main" id="{F6194C8C-14C3-3640-8DF2-5C9A8C52CC26}"/>
              </a:ext>
            </a:extLst>
          </p:cNvPr>
          <p:cNvSpPr>
            <a:spLocks noGrp="1"/>
          </p:cNvSpPr>
          <p:nvPr>
            <p:ph idx="1"/>
          </p:nvPr>
        </p:nvSpPr>
        <p:spPr/>
        <p:txBody>
          <a:bodyPr/>
          <a:lstStyle/>
          <a:p>
            <a:r>
              <a:rPr lang="en-US" dirty="0"/>
              <a:t>What is the LISM (Local Interstellar Medium)?</a:t>
            </a:r>
          </a:p>
          <a:p>
            <a:r>
              <a:rPr lang="en-US" dirty="0"/>
              <a:t>Why is the LISM important?</a:t>
            </a:r>
          </a:p>
          <a:p>
            <a:r>
              <a:rPr lang="en-US" dirty="0"/>
              <a:t>How to measure properties of the LISM (in situ and remote)</a:t>
            </a:r>
          </a:p>
          <a:p>
            <a:r>
              <a:rPr lang="en-US" dirty="0"/>
              <a:t>Kinematic properties of the LISM</a:t>
            </a:r>
          </a:p>
          <a:p>
            <a:r>
              <a:rPr lang="en-US" dirty="0"/>
              <a:t>Physical properties in the LISM (thermal and non-thermal)</a:t>
            </a:r>
          </a:p>
          <a:p>
            <a:r>
              <a:rPr lang="en-US" dirty="0"/>
              <a:t>Is the LISM in thermal and  pressure equilibrium?</a:t>
            </a:r>
          </a:p>
          <a:p>
            <a:r>
              <a:rPr lang="en-US" dirty="0"/>
              <a:t>Unanswered questions concerning the LISM</a:t>
            </a:r>
          </a:p>
        </p:txBody>
      </p:sp>
      <p:sp>
        <p:nvSpPr>
          <p:cNvPr id="4" name="Slide Number Placeholder 3">
            <a:extLst>
              <a:ext uri="{FF2B5EF4-FFF2-40B4-BE49-F238E27FC236}">
                <a16:creationId xmlns:a16="http://schemas.microsoft.com/office/drawing/2014/main" id="{85DF6B78-48CA-544F-AB78-5338393CF85E}"/>
              </a:ext>
            </a:extLst>
          </p:cNvPr>
          <p:cNvSpPr>
            <a:spLocks noGrp="1"/>
          </p:cNvSpPr>
          <p:nvPr>
            <p:ph type="sldNum" sz="quarter" idx="12"/>
          </p:nvPr>
        </p:nvSpPr>
        <p:spPr/>
        <p:txBody>
          <a:bodyPr/>
          <a:lstStyle/>
          <a:p>
            <a:fld id="{3CD6FBD7-D310-9D44-9BA3-452B065B97E3}" type="slidenum">
              <a:rPr lang="en-US" smtClean="0"/>
              <a:t>2</a:t>
            </a:fld>
            <a:endParaRPr lang="en-US"/>
          </a:p>
        </p:txBody>
      </p:sp>
    </p:spTree>
    <p:extLst>
      <p:ext uri="{BB962C8B-B14F-4D97-AF65-F5344CB8AC3E}">
        <p14:creationId xmlns:p14="http://schemas.microsoft.com/office/powerpoint/2010/main" val="4263861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65E86-38B0-1B4E-9050-3CD11CD68982}"/>
              </a:ext>
            </a:extLst>
          </p:cNvPr>
          <p:cNvSpPr>
            <a:spLocks noGrp="1"/>
          </p:cNvSpPr>
          <p:nvPr>
            <p:ph type="title"/>
          </p:nvPr>
        </p:nvSpPr>
        <p:spPr>
          <a:xfrm>
            <a:off x="701040" y="365125"/>
            <a:ext cx="10652760" cy="1325563"/>
          </a:xfrm>
        </p:spPr>
        <p:txBody>
          <a:bodyPr>
            <a:normAutofit/>
          </a:bodyPr>
          <a:lstStyle/>
          <a:p>
            <a:r>
              <a:rPr lang="en-US" b="1" dirty="0">
                <a:solidFill>
                  <a:srgbClr val="FF0000"/>
                </a:solidFill>
              </a:rPr>
              <a:t>(1)</a:t>
            </a:r>
            <a:r>
              <a:rPr lang="en-US" b="1" dirty="0">
                <a:solidFill>
                  <a:schemeClr val="accent1"/>
                </a:solidFill>
              </a:rPr>
              <a:t> A broad distribution of physical </a:t>
            </a:r>
            <a:br>
              <a:rPr lang="en-US" b="1" dirty="0">
                <a:solidFill>
                  <a:schemeClr val="accent1"/>
                </a:solidFill>
              </a:rPr>
            </a:br>
            <a:r>
              <a:rPr lang="en-US" b="1" dirty="0">
                <a:solidFill>
                  <a:schemeClr val="accent1"/>
                </a:solidFill>
              </a:rPr>
              <a:t>properties within a cloud</a:t>
            </a:r>
          </a:p>
        </p:txBody>
      </p:sp>
      <p:sp>
        <p:nvSpPr>
          <p:cNvPr id="3" name="Content Placeholder 2">
            <a:extLst>
              <a:ext uri="{FF2B5EF4-FFF2-40B4-BE49-F238E27FC236}">
                <a16:creationId xmlns:a16="http://schemas.microsoft.com/office/drawing/2014/main" id="{997579FC-1ADA-B04A-A82A-191E98AED0DB}"/>
              </a:ext>
            </a:extLst>
          </p:cNvPr>
          <p:cNvSpPr>
            <a:spLocks noGrp="1"/>
          </p:cNvSpPr>
          <p:nvPr>
            <p:ph sz="half" idx="1"/>
          </p:nvPr>
        </p:nvSpPr>
        <p:spPr>
          <a:xfrm>
            <a:off x="838200" y="2146617"/>
            <a:ext cx="5181600" cy="4030345"/>
          </a:xfrm>
        </p:spPr>
        <p:txBody>
          <a:bodyPr/>
          <a:lstStyle/>
          <a:p>
            <a:r>
              <a:rPr lang="en-US" dirty="0"/>
              <a:t>Study of 97 sightlines within 100 pc (</a:t>
            </a:r>
            <a:r>
              <a:rPr lang="en-US" dirty="0" err="1">
                <a:solidFill>
                  <a:srgbClr val="FF0000"/>
                </a:solidFill>
              </a:rPr>
              <a:t>Linsky</a:t>
            </a:r>
            <a:r>
              <a:rPr lang="en-US" dirty="0">
                <a:solidFill>
                  <a:srgbClr val="FF0000"/>
                </a:solidFill>
              </a:rPr>
              <a:t> et al. AJ 164, 106 (2022)</a:t>
            </a:r>
            <a:r>
              <a:rPr lang="en-US" dirty="0"/>
              <a:t>).</a:t>
            </a:r>
          </a:p>
          <a:p>
            <a:r>
              <a:rPr lang="en-US" dirty="0"/>
              <a:t>STIS data primarily Lyman-α, </a:t>
            </a:r>
            <a:r>
              <a:rPr lang="en-US" dirty="0" err="1"/>
              <a:t>MgII</a:t>
            </a:r>
            <a:r>
              <a:rPr lang="en-US" dirty="0"/>
              <a:t>, and </a:t>
            </a:r>
            <a:r>
              <a:rPr lang="en-US" dirty="0" err="1"/>
              <a:t>FeII</a:t>
            </a:r>
            <a:r>
              <a:rPr lang="en-US" dirty="0"/>
              <a:t>.</a:t>
            </a:r>
          </a:p>
          <a:p>
            <a:r>
              <a:rPr lang="en-US" dirty="0"/>
              <a:t>Include only data with T≥2error.</a:t>
            </a:r>
          </a:p>
        </p:txBody>
      </p:sp>
      <p:pic>
        <p:nvPicPr>
          <p:cNvPr id="7" name="Content Placeholder 6">
            <a:extLst>
              <a:ext uri="{FF2B5EF4-FFF2-40B4-BE49-F238E27FC236}">
                <a16:creationId xmlns:a16="http://schemas.microsoft.com/office/drawing/2014/main" id="{829080DA-97E7-434F-BBB0-24FA34890A73}"/>
              </a:ext>
            </a:extLst>
          </p:cNvPr>
          <p:cNvPicPr>
            <a:picLocks noGrp="1" noChangeAspect="1"/>
          </p:cNvPicPr>
          <p:nvPr>
            <p:ph sz="half" idx="2"/>
          </p:nvPr>
        </p:nvPicPr>
        <p:blipFill>
          <a:blip r:embed="rId2"/>
          <a:stretch>
            <a:fillRect/>
          </a:stretch>
        </p:blipFill>
        <p:spPr>
          <a:xfrm>
            <a:off x="6727426" y="0"/>
            <a:ext cx="5237016" cy="6858000"/>
          </a:xfrm>
        </p:spPr>
      </p:pic>
      <p:sp>
        <p:nvSpPr>
          <p:cNvPr id="5" name="Slide Number Placeholder 4">
            <a:extLst>
              <a:ext uri="{FF2B5EF4-FFF2-40B4-BE49-F238E27FC236}">
                <a16:creationId xmlns:a16="http://schemas.microsoft.com/office/drawing/2014/main" id="{949FC9FD-3617-BA49-A4A8-2C620F4E0D91}"/>
              </a:ext>
            </a:extLst>
          </p:cNvPr>
          <p:cNvSpPr>
            <a:spLocks noGrp="1"/>
          </p:cNvSpPr>
          <p:nvPr>
            <p:ph type="sldNum" sz="quarter" idx="12"/>
          </p:nvPr>
        </p:nvSpPr>
        <p:spPr/>
        <p:txBody>
          <a:bodyPr/>
          <a:lstStyle/>
          <a:p>
            <a:fld id="{3CD6FBD7-D310-9D44-9BA3-452B065B97E3}" type="slidenum">
              <a:rPr lang="en-US" smtClean="0"/>
              <a:t>20</a:t>
            </a:fld>
            <a:endParaRPr lang="en-US"/>
          </a:p>
        </p:txBody>
      </p:sp>
    </p:spTree>
    <p:extLst>
      <p:ext uri="{BB962C8B-B14F-4D97-AF65-F5344CB8AC3E}">
        <p14:creationId xmlns:p14="http://schemas.microsoft.com/office/powerpoint/2010/main" val="1077846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3923A1-5F6B-3F43-8955-C8AF9B4156DB}"/>
              </a:ext>
            </a:extLst>
          </p:cNvPr>
          <p:cNvSpPr>
            <a:spLocks noGrp="1"/>
          </p:cNvSpPr>
          <p:nvPr>
            <p:ph type="title"/>
          </p:nvPr>
        </p:nvSpPr>
        <p:spPr>
          <a:xfrm>
            <a:off x="838200" y="365125"/>
            <a:ext cx="10515600" cy="1398270"/>
          </a:xfrm>
        </p:spPr>
        <p:txBody>
          <a:bodyPr>
            <a:normAutofit fontScale="90000"/>
          </a:bodyPr>
          <a:lstStyle/>
          <a:p>
            <a:r>
              <a:rPr lang="en-US" b="1" dirty="0">
                <a:solidFill>
                  <a:srgbClr val="0070C0"/>
                </a:solidFill>
              </a:rPr>
              <a:t>For 84 (≥</a:t>
            </a:r>
            <a:r>
              <a:rPr lang="en-US" b="1" dirty="0">
                <a:solidFill>
                  <a:srgbClr val="FF0000"/>
                </a:solidFill>
              </a:rPr>
              <a:t>2σ</a:t>
            </a:r>
            <a:r>
              <a:rPr lang="en-US" b="1" dirty="0">
                <a:solidFill>
                  <a:srgbClr val="0070C0"/>
                </a:solidFill>
              </a:rPr>
              <a:t>) sightlines through the LISM and 36 through the LIC. What are the distributions of temperatures? Data are binned. Gaussian fits.</a:t>
            </a:r>
          </a:p>
        </p:txBody>
      </p:sp>
      <p:sp>
        <p:nvSpPr>
          <p:cNvPr id="2" name="Slide Number Placeholder 1">
            <a:extLst>
              <a:ext uri="{FF2B5EF4-FFF2-40B4-BE49-F238E27FC236}">
                <a16:creationId xmlns:a16="http://schemas.microsoft.com/office/drawing/2014/main" id="{7FC8D074-AE40-4640-86CC-2B1DD2C0097E}"/>
              </a:ext>
            </a:extLst>
          </p:cNvPr>
          <p:cNvSpPr>
            <a:spLocks noGrp="1"/>
          </p:cNvSpPr>
          <p:nvPr>
            <p:ph type="sldNum" sz="quarter" idx="12"/>
          </p:nvPr>
        </p:nvSpPr>
        <p:spPr/>
        <p:txBody>
          <a:bodyPr/>
          <a:lstStyle/>
          <a:p>
            <a:fld id="{3CD6FBD7-D310-9D44-9BA3-452B065B97E3}" type="slidenum">
              <a:rPr lang="en-US" smtClean="0"/>
              <a:t>21</a:t>
            </a:fld>
            <a:endParaRPr lang="en-US"/>
          </a:p>
        </p:txBody>
      </p:sp>
      <p:sp>
        <p:nvSpPr>
          <p:cNvPr id="3" name="TextBox 2">
            <a:extLst>
              <a:ext uri="{FF2B5EF4-FFF2-40B4-BE49-F238E27FC236}">
                <a16:creationId xmlns:a16="http://schemas.microsoft.com/office/drawing/2014/main" id="{266A60E8-D9CF-AE45-825C-1AA53DC1BBD0}"/>
              </a:ext>
            </a:extLst>
          </p:cNvPr>
          <p:cNvSpPr txBox="1"/>
          <p:nvPr/>
        </p:nvSpPr>
        <p:spPr>
          <a:xfrm>
            <a:off x="1661160" y="5777528"/>
            <a:ext cx="4297680" cy="461665"/>
          </a:xfrm>
          <a:prstGeom prst="rect">
            <a:avLst/>
          </a:prstGeom>
          <a:noFill/>
        </p:spPr>
        <p:txBody>
          <a:bodyPr wrap="square" rtlCol="0">
            <a:spAutoFit/>
          </a:bodyPr>
          <a:lstStyle/>
          <a:p>
            <a:r>
              <a:rPr lang="en-US" sz="2400" dirty="0"/>
              <a:t>Mean=6,838±2,455 K</a:t>
            </a:r>
          </a:p>
        </p:txBody>
      </p:sp>
      <p:sp>
        <p:nvSpPr>
          <p:cNvPr id="5" name="TextBox 4">
            <a:extLst>
              <a:ext uri="{FF2B5EF4-FFF2-40B4-BE49-F238E27FC236}">
                <a16:creationId xmlns:a16="http://schemas.microsoft.com/office/drawing/2014/main" id="{3CA6F73A-E237-D646-A7F9-F4BB14DFA226}"/>
              </a:ext>
            </a:extLst>
          </p:cNvPr>
          <p:cNvSpPr txBox="1"/>
          <p:nvPr/>
        </p:nvSpPr>
        <p:spPr>
          <a:xfrm>
            <a:off x="6522720" y="5777528"/>
            <a:ext cx="4084320" cy="461665"/>
          </a:xfrm>
          <a:prstGeom prst="rect">
            <a:avLst/>
          </a:prstGeom>
          <a:noFill/>
        </p:spPr>
        <p:txBody>
          <a:bodyPr wrap="square" rtlCol="0">
            <a:spAutoFit/>
          </a:bodyPr>
          <a:lstStyle/>
          <a:p>
            <a:r>
              <a:rPr lang="en-US" sz="2400" dirty="0"/>
              <a:t>Mean=6,510±2,773 K</a:t>
            </a:r>
          </a:p>
        </p:txBody>
      </p:sp>
      <p:pic>
        <p:nvPicPr>
          <p:cNvPr id="12" name="Content Placeholder 11">
            <a:extLst>
              <a:ext uri="{FF2B5EF4-FFF2-40B4-BE49-F238E27FC236}">
                <a16:creationId xmlns:a16="http://schemas.microsoft.com/office/drawing/2014/main" id="{373A9653-204A-9841-BBB8-58E0E82EEF2F}"/>
              </a:ext>
            </a:extLst>
          </p:cNvPr>
          <p:cNvPicPr>
            <a:picLocks noGrp="1" noChangeAspect="1"/>
          </p:cNvPicPr>
          <p:nvPr>
            <p:ph sz="half" idx="1"/>
          </p:nvPr>
        </p:nvPicPr>
        <p:blipFill>
          <a:blip r:embed="rId2"/>
          <a:stretch>
            <a:fillRect/>
          </a:stretch>
        </p:blipFill>
        <p:spPr>
          <a:xfrm>
            <a:off x="838200" y="2168384"/>
            <a:ext cx="5181600" cy="3665820"/>
          </a:xfrm>
        </p:spPr>
      </p:pic>
      <p:pic>
        <p:nvPicPr>
          <p:cNvPr id="14" name="Content Placeholder 13">
            <a:extLst>
              <a:ext uri="{FF2B5EF4-FFF2-40B4-BE49-F238E27FC236}">
                <a16:creationId xmlns:a16="http://schemas.microsoft.com/office/drawing/2014/main" id="{F7D5D625-DE4E-984B-9F29-87541BF7A3EE}"/>
              </a:ext>
            </a:extLst>
          </p:cNvPr>
          <p:cNvPicPr>
            <a:picLocks noGrp="1" noChangeAspect="1"/>
          </p:cNvPicPr>
          <p:nvPr>
            <p:ph sz="half" idx="2"/>
          </p:nvPr>
        </p:nvPicPr>
        <p:blipFill>
          <a:blip r:embed="rId3"/>
          <a:stretch>
            <a:fillRect/>
          </a:stretch>
        </p:blipFill>
        <p:spPr>
          <a:xfrm>
            <a:off x="6172200" y="2144554"/>
            <a:ext cx="5181600" cy="3713480"/>
          </a:xfrm>
        </p:spPr>
      </p:pic>
    </p:spTree>
    <p:extLst>
      <p:ext uri="{BB962C8B-B14F-4D97-AF65-F5344CB8AC3E}">
        <p14:creationId xmlns:p14="http://schemas.microsoft.com/office/powerpoint/2010/main" val="114767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76C64-0CE9-B945-B1FA-55B21B263075}"/>
              </a:ext>
            </a:extLst>
          </p:cNvPr>
          <p:cNvSpPr>
            <a:spLocks noGrp="1"/>
          </p:cNvSpPr>
          <p:nvPr>
            <p:ph type="title"/>
          </p:nvPr>
        </p:nvSpPr>
        <p:spPr>
          <a:xfrm>
            <a:off x="641268" y="365125"/>
            <a:ext cx="10830296" cy="1325563"/>
          </a:xfrm>
        </p:spPr>
        <p:txBody>
          <a:bodyPr>
            <a:normAutofit fontScale="90000"/>
          </a:bodyPr>
          <a:lstStyle/>
          <a:p>
            <a:r>
              <a:rPr lang="en-US" b="1" dirty="0">
                <a:solidFill>
                  <a:srgbClr val="0070C0"/>
                </a:solidFill>
              </a:rPr>
              <a:t>For 84 (≥</a:t>
            </a:r>
            <a:r>
              <a:rPr lang="en-US" b="1" dirty="0">
                <a:solidFill>
                  <a:srgbClr val="FF0000"/>
                </a:solidFill>
              </a:rPr>
              <a:t>3σ</a:t>
            </a:r>
            <a:r>
              <a:rPr lang="en-US" b="1" dirty="0">
                <a:solidFill>
                  <a:srgbClr val="0070C0"/>
                </a:solidFill>
              </a:rPr>
              <a:t>) sightlines through the LISM and 36 through the LIC, what are the distributions of turbulent velocities? Data are binned. Gaussian fits.</a:t>
            </a:r>
          </a:p>
        </p:txBody>
      </p:sp>
      <p:sp>
        <p:nvSpPr>
          <p:cNvPr id="3" name="Slide Number Placeholder 2">
            <a:extLst>
              <a:ext uri="{FF2B5EF4-FFF2-40B4-BE49-F238E27FC236}">
                <a16:creationId xmlns:a16="http://schemas.microsoft.com/office/drawing/2014/main" id="{EFF8B9AD-2F14-AD46-B5AB-A3AA95CD6302}"/>
              </a:ext>
            </a:extLst>
          </p:cNvPr>
          <p:cNvSpPr>
            <a:spLocks noGrp="1"/>
          </p:cNvSpPr>
          <p:nvPr>
            <p:ph type="sldNum" sz="quarter" idx="12"/>
          </p:nvPr>
        </p:nvSpPr>
        <p:spPr/>
        <p:txBody>
          <a:bodyPr/>
          <a:lstStyle/>
          <a:p>
            <a:fld id="{3CD6FBD7-D310-9D44-9BA3-452B065B97E3}" type="slidenum">
              <a:rPr lang="en-US" smtClean="0"/>
              <a:t>22</a:t>
            </a:fld>
            <a:endParaRPr lang="en-US"/>
          </a:p>
        </p:txBody>
      </p:sp>
      <p:pic>
        <p:nvPicPr>
          <p:cNvPr id="10" name="Content Placeholder 9">
            <a:extLst>
              <a:ext uri="{FF2B5EF4-FFF2-40B4-BE49-F238E27FC236}">
                <a16:creationId xmlns:a16="http://schemas.microsoft.com/office/drawing/2014/main" id="{38571C72-9681-3842-84A9-863FFB7EDBDB}"/>
              </a:ext>
            </a:extLst>
          </p:cNvPr>
          <p:cNvPicPr>
            <a:picLocks noGrp="1" noChangeAspect="1"/>
          </p:cNvPicPr>
          <p:nvPr>
            <p:ph sz="half" idx="1"/>
          </p:nvPr>
        </p:nvPicPr>
        <p:blipFill>
          <a:blip r:embed="rId2"/>
          <a:stretch>
            <a:fillRect/>
          </a:stretch>
        </p:blipFill>
        <p:spPr>
          <a:xfrm>
            <a:off x="838200" y="2136986"/>
            <a:ext cx="5181600" cy="3728615"/>
          </a:xfrm>
        </p:spPr>
      </p:pic>
      <p:pic>
        <p:nvPicPr>
          <p:cNvPr id="12" name="Content Placeholder 11">
            <a:extLst>
              <a:ext uri="{FF2B5EF4-FFF2-40B4-BE49-F238E27FC236}">
                <a16:creationId xmlns:a16="http://schemas.microsoft.com/office/drawing/2014/main" id="{987FE5C7-EF04-7345-956D-551784DBE882}"/>
              </a:ext>
            </a:extLst>
          </p:cNvPr>
          <p:cNvPicPr>
            <a:picLocks noGrp="1" noChangeAspect="1"/>
          </p:cNvPicPr>
          <p:nvPr>
            <p:ph sz="half" idx="2"/>
          </p:nvPr>
        </p:nvPicPr>
        <p:blipFill>
          <a:blip r:embed="rId3"/>
          <a:stretch>
            <a:fillRect/>
          </a:stretch>
        </p:blipFill>
        <p:spPr>
          <a:xfrm>
            <a:off x="6172200" y="2130464"/>
            <a:ext cx="5181600" cy="3741660"/>
          </a:xfrm>
        </p:spPr>
      </p:pic>
      <p:sp>
        <p:nvSpPr>
          <p:cNvPr id="15" name="TextBox 14">
            <a:extLst>
              <a:ext uri="{FF2B5EF4-FFF2-40B4-BE49-F238E27FC236}">
                <a16:creationId xmlns:a16="http://schemas.microsoft.com/office/drawing/2014/main" id="{F841B696-3E0A-7C46-8D61-C4D58BE2B1B5}"/>
              </a:ext>
            </a:extLst>
          </p:cNvPr>
          <p:cNvSpPr txBox="1"/>
          <p:nvPr/>
        </p:nvSpPr>
        <p:spPr>
          <a:xfrm>
            <a:off x="1353787" y="5985164"/>
            <a:ext cx="4666013" cy="371186"/>
          </a:xfrm>
          <a:prstGeom prst="rect">
            <a:avLst/>
          </a:prstGeom>
          <a:noFill/>
        </p:spPr>
        <p:txBody>
          <a:bodyPr wrap="square" rtlCol="0">
            <a:spAutoFit/>
          </a:bodyPr>
          <a:lstStyle/>
          <a:p>
            <a:r>
              <a:rPr lang="en-US" dirty="0"/>
              <a:t>Mean = 2.54 ± 1.77 km/s</a:t>
            </a:r>
          </a:p>
        </p:txBody>
      </p:sp>
      <p:sp>
        <p:nvSpPr>
          <p:cNvPr id="16" name="TextBox 15">
            <a:extLst>
              <a:ext uri="{FF2B5EF4-FFF2-40B4-BE49-F238E27FC236}">
                <a16:creationId xmlns:a16="http://schemas.microsoft.com/office/drawing/2014/main" id="{62E69B87-181E-8B47-87D5-1E891966919E}"/>
              </a:ext>
            </a:extLst>
          </p:cNvPr>
          <p:cNvSpPr txBox="1"/>
          <p:nvPr/>
        </p:nvSpPr>
        <p:spPr>
          <a:xfrm>
            <a:off x="6685808" y="6092042"/>
            <a:ext cx="4667992" cy="369332"/>
          </a:xfrm>
          <a:prstGeom prst="rect">
            <a:avLst/>
          </a:prstGeom>
          <a:noFill/>
        </p:spPr>
        <p:txBody>
          <a:bodyPr wrap="square" rtlCol="0">
            <a:spAutoFit/>
          </a:bodyPr>
          <a:lstStyle/>
          <a:p>
            <a:r>
              <a:rPr lang="en-US" dirty="0"/>
              <a:t>Mean = 2.58 ± 1.34 km/s</a:t>
            </a:r>
          </a:p>
        </p:txBody>
      </p:sp>
    </p:spTree>
    <p:extLst>
      <p:ext uri="{BB962C8B-B14F-4D97-AF65-F5344CB8AC3E}">
        <p14:creationId xmlns:p14="http://schemas.microsoft.com/office/powerpoint/2010/main" val="4027444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2998-97E6-B249-9E6B-603A063A5B0E}"/>
              </a:ext>
            </a:extLst>
          </p:cNvPr>
          <p:cNvSpPr>
            <a:spLocks noGrp="1"/>
          </p:cNvSpPr>
          <p:nvPr>
            <p:ph type="title"/>
          </p:nvPr>
        </p:nvSpPr>
        <p:spPr/>
        <p:txBody>
          <a:bodyPr>
            <a:normAutofit fontScale="90000"/>
          </a:bodyPr>
          <a:lstStyle/>
          <a:p>
            <a:r>
              <a:rPr lang="en-US" b="1" dirty="0">
                <a:solidFill>
                  <a:srgbClr val="0070C0"/>
                </a:solidFill>
              </a:rPr>
              <a:t>Temperature differences ΔT(</a:t>
            </a:r>
            <a:r>
              <a:rPr lang="en-US" b="1" dirty="0" err="1">
                <a:solidFill>
                  <a:srgbClr val="0070C0"/>
                </a:solidFill>
              </a:rPr>
              <a:t>θ</a:t>
            </a:r>
            <a:r>
              <a:rPr lang="en-US" b="1" dirty="0">
                <a:solidFill>
                  <a:srgbClr val="0070C0"/>
                </a:solidFill>
              </a:rPr>
              <a:t>) for sightline pairs through the LIC as a function of angular separation (</a:t>
            </a:r>
            <a:r>
              <a:rPr lang="en-US" b="1" dirty="0" err="1">
                <a:solidFill>
                  <a:srgbClr val="0070C0"/>
                </a:solidFill>
              </a:rPr>
              <a:t>θ</a:t>
            </a:r>
            <a:r>
              <a:rPr lang="en-US" b="1" dirty="0">
                <a:solidFill>
                  <a:srgbClr val="0070C0"/>
                </a:solidFill>
              </a:rPr>
              <a:t>) compared to mean measurement uncertainty</a:t>
            </a:r>
          </a:p>
        </p:txBody>
      </p:sp>
      <p:sp>
        <p:nvSpPr>
          <p:cNvPr id="10" name="Content Placeholder 9">
            <a:extLst>
              <a:ext uri="{FF2B5EF4-FFF2-40B4-BE49-F238E27FC236}">
                <a16:creationId xmlns:a16="http://schemas.microsoft.com/office/drawing/2014/main" id="{998A32F4-9025-C547-8005-EEC559526698}"/>
              </a:ext>
            </a:extLst>
          </p:cNvPr>
          <p:cNvSpPr>
            <a:spLocks noGrp="1"/>
          </p:cNvSpPr>
          <p:nvPr>
            <p:ph sz="half" idx="2"/>
          </p:nvPr>
        </p:nvSpPr>
        <p:spPr>
          <a:xfrm>
            <a:off x="6172199" y="2113807"/>
            <a:ext cx="5529263" cy="4063155"/>
          </a:xfrm>
        </p:spPr>
        <p:txBody>
          <a:bodyPr/>
          <a:lstStyle/>
          <a:p>
            <a:r>
              <a:rPr lang="en-US" dirty="0"/>
              <a:t>There are 596 sightline pairs through the LIC with ΔT/errors&gt;2.</a:t>
            </a:r>
          </a:p>
          <a:p>
            <a:r>
              <a:rPr lang="en-US" dirty="0"/>
              <a:t> Most ΔT(</a:t>
            </a:r>
            <a:r>
              <a:rPr lang="en-US" dirty="0" err="1"/>
              <a:t>θ</a:t>
            </a:r>
            <a:r>
              <a:rPr lang="en-US" dirty="0"/>
              <a:t>) far exceed the mean measurement errors (1624 K).</a:t>
            </a:r>
          </a:p>
          <a:p>
            <a:r>
              <a:rPr lang="en-US" dirty="0"/>
              <a:t>Therefore the temperature distribution in the LIC is definitely not consistent with a constant value.</a:t>
            </a:r>
          </a:p>
        </p:txBody>
      </p:sp>
      <p:sp>
        <p:nvSpPr>
          <p:cNvPr id="3" name="Slide Number Placeholder 2">
            <a:extLst>
              <a:ext uri="{FF2B5EF4-FFF2-40B4-BE49-F238E27FC236}">
                <a16:creationId xmlns:a16="http://schemas.microsoft.com/office/drawing/2014/main" id="{A2614A18-CE6D-5E44-AD82-D48F86F1B511}"/>
              </a:ext>
            </a:extLst>
          </p:cNvPr>
          <p:cNvSpPr>
            <a:spLocks noGrp="1"/>
          </p:cNvSpPr>
          <p:nvPr>
            <p:ph type="sldNum" sz="quarter" idx="12"/>
          </p:nvPr>
        </p:nvSpPr>
        <p:spPr/>
        <p:txBody>
          <a:bodyPr/>
          <a:lstStyle/>
          <a:p>
            <a:fld id="{3CD6FBD7-D310-9D44-9BA3-452B065B97E3}" type="slidenum">
              <a:rPr lang="en-US" smtClean="0"/>
              <a:t>23</a:t>
            </a:fld>
            <a:endParaRPr lang="en-US" dirty="0"/>
          </a:p>
        </p:txBody>
      </p:sp>
      <p:pic>
        <p:nvPicPr>
          <p:cNvPr id="8" name="Content Placeholder 7">
            <a:extLst>
              <a:ext uri="{FF2B5EF4-FFF2-40B4-BE49-F238E27FC236}">
                <a16:creationId xmlns:a16="http://schemas.microsoft.com/office/drawing/2014/main" id="{DB910960-B7F5-0947-968A-D8E76A4D990C}"/>
              </a:ext>
            </a:extLst>
          </p:cNvPr>
          <p:cNvPicPr>
            <a:picLocks noGrp="1" noChangeAspect="1"/>
          </p:cNvPicPr>
          <p:nvPr>
            <p:ph sz="half" idx="1"/>
          </p:nvPr>
        </p:nvPicPr>
        <p:blipFill>
          <a:blip r:embed="rId2"/>
          <a:stretch>
            <a:fillRect/>
          </a:stretch>
        </p:blipFill>
        <p:spPr>
          <a:xfrm>
            <a:off x="620102" y="2113807"/>
            <a:ext cx="5552097" cy="3749039"/>
          </a:xfrm>
        </p:spPr>
      </p:pic>
    </p:spTree>
    <p:extLst>
      <p:ext uri="{BB962C8B-B14F-4D97-AF65-F5344CB8AC3E}">
        <p14:creationId xmlns:p14="http://schemas.microsoft.com/office/powerpoint/2010/main" val="3117432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DC78-1898-BC49-93BD-1C75B7ADD779}"/>
              </a:ext>
            </a:extLst>
          </p:cNvPr>
          <p:cNvSpPr>
            <a:spLocks noGrp="1"/>
          </p:cNvSpPr>
          <p:nvPr>
            <p:ph type="title"/>
          </p:nvPr>
        </p:nvSpPr>
        <p:spPr/>
        <p:txBody>
          <a:bodyPr>
            <a:normAutofit fontScale="90000"/>
          </a:bodyPr>
          <a:lstStyle/>
          <a:p>
            <a:r>
              <a:rPr lang="en-US" b="1" dirty="0">
                <a:solidFill>
                  <a:srgbClr val="0070C0"/>
                </a:solidFill>
              </a:rPr>
              <a:t>Temperature differences ΔT(</a:t>
            </a:r>
            <a:r>
              <a:rPr lang="en-US" b="1" dirty="0" err="1">
                <a:solidFill>
                  <a:srgbClr val="0070C0"/>
                </a:solidFill>
              </a:rPr>
              <a:t>θ</a:t>
            </a:r>
            <a:r>
              <a:rPr lang="en-US" b="1" dirty="0">
                <a:solidFill>
                  <a:srgbClr val="0070C0"/>
                </a:solidFill>
              </a:rPr>
              <a:t>) for sightline pairs through the LIC binned in 10 degree intervals</a:t>
            </a:r>
          </a:p>
        </p:txBody>
      </p:sp>
      <p:sp>
        <p:nvSpPr>
          <p:cNvPr id="3" name="Content Placeholder 2">
            <a:extLst>
              <a:ext uri="{FF2B5EF4-FFF2-40B4-BE49-F238E27FC236}">
                <a16:creationId xmlns:a16="http://schemas.microsoft.com/office/drawing/2014/main" id="{9491F68D-3C42-5440-AFD0-B853DF4B2506}"/>
              </a:ext>
            </a:extLst>
          </p:cNvPr>
          <p:cNvSpPr>
            <a:spLocks noGrp="1"/>
          </p:cNvSpPr>
          <p:nvPr>
            <p:ph sz="half" idx="1"/>
          </p:nvPr>
        </p:nvSpPr>
        <p:spPr/>
        <p:txBody>
          <a:bodyPr>
            <a:normAutofit fontScale="85000" lnSpcReduction="20000"/>
          </a:bodyPr>
          <a:lstStyle/>
          <a:p>
            <a:r>
              <a:rPr lang="en-US" dirty="0"/>
              <a:t>596 sightline pairs through the LIC with ΔT &gt; 2 times errors.</a:t>
            </a:r>
          </a:p>
          <a:p>
            <a:r>
              <a:rPr lang="en-US" dirty="0"/>
              <a:t>Steady increase in ΔT(</a:t>
            </a:r>
            <a:r>
              <a:rPr lang="en-US" dirty="0" err="1"/>
              <a:t>θ</a:t>
            </a:r>
            <a:r>
              <a:rPr lang="en-US" dirty="0"/>
              <a:t>) above errors.</a:t>
            </a:r>
          </a:p>
          <a:p>
            <a:r>
              <a:rPr lang="en-US" dirty="0"/>
              <a:t>For the smallest angle separation (Procyon-YZ </a:t>
            </a:r>
            <a:r>
              <a:rPr lang="en-US" dirty="0" err="1"/>
              <a:t>CMi</a:t>
            </a:r>
            <a:r>
              <a:rPr lang="en-US" dirty="0"/>
              <a:t> pair), ΔT(2ᵒ.2)= 2200±695 K.</a:t>
            </a:r>
          </a:p>
          <a:p>
            <a:r>
              <a:rPr lang="en-US" dirty="0"/>
              <a:t>Center of path length through the LIC toward Procyon is 0.5 pc. Separation of sightlines is 0.5tan(2ᵒ.2)pc=5,100 AU.</a:t>
            </a:r>
          </a:p>
          <a:p>
            <a:r>
              <a:rPr lang="en-US" dirty="0"/>
              <a:t>Length scale for significant temperature differences in the LIC is probably smaller than 5,100 AU.</a:t>
            </a:r>
          </a:p>
        </p:txBody>
      </p:sp>
      <p:sp>
        <p:nvSpPr>
          <p:cNvPr id="7" name="TextBox 6">
            <a:extLst>
              <a:ext uri="{FF2B5EF4-FFF2-40B4-BE49-F238E27FC236}">
                <a16:creationId xmlns:a16="http://schemas.microsoft.com/office/drawing/2014/main" id="{0A95AE32-6A8E-0A47-BE4E-20CDAADA3D32}"/>
              </a:ext>
            </a:extLst>
          </p:cNvPr>
          <p:cNvSpPr txBox="1"/>
          <p:nvPr/>
        </p:nvSpPr>
        <p:spPr>
          <a:xfrm>
            <a:off x="6600825" y="5272088"/>
            <a:ext cx="4676775" cy="1200329"/>
          </a:xfrm>
          <a:prstGeom prst="rect">
            <a:avLst/>
          </a:prstGeom>
          <a:noFill/>
        </p:spPr>
        <p:txBody>
          <a:bodyPr wrap="square" rtlCol="0">
            <a:spAutoFit/>
          </a:bodyPr>
          <a:lstStyle/>
          <a:p>
            <a:r>
              <a:rPr lang="en-US" sz="2400" dirty="0"/>
              <a:t>NOTE: </a:t>
            </a:r>
            <a:r>
              <a:rPr lang="en-US" sz="2400" dirty="0">
                <a:solidFill>
                  <a:srgbClr val="FF0000"/>
                </a:solidFill>
              </a:rPr>
              <a:t>The heliosphere traverses this length in &lt;5,100 AU/5.1 AU/</a:t>
            </a:r>
            <a:r>
              <a:rPr lang="en-US" sz="2400" dirty="0" err="1">
                <a:solidFill>
                  <a:srgbClr val="FF0000"/>
                </a:solidFill>
              </a:rPr>
              <a:t>yr</a:t>
            </a:r>
            <a:r>
              <a:rPr lang="en-US" sz="2400" dirty="0">
                <a:solidFill>
                  <a:srgbClr val="FF0000"/>
                </a:solidFill>
              </a:rPr>
              <a:t> or &lt;1,000 years.</a:t>
            </a:r>
          </a:p>
        </p:txBody>
      </p:sp>
      <p:sp>
        <p:nvSpPr>
          <p:cNvPr id="4" name="Slide Number Placeholder 3">
            <a:extLst>
              <a:ext uri="{FF2B5EF4-FFF2-40B4-BE49-F238E27FC236}">
                <a16:creationId xmlns:a16="http://schemas.microsoft.com/office/drawing/2014/main" id="{9900325D-521E-D644-8618-6EEE44A23FD4}"/>
              </a:ext>
            </a:extLst>
          </p:cNvPr>
          <p:cNvSpPr>
            <a:spLocks noGrp="1"/>
          </p:cNvSpPr>
          <p:nvPr>
            <p:ph type="sldNum" sz="quarter" idx="12"/>
          </p:nvPr>
        </p:nvSpPr>
        <p:spPr/>
        <p:txBody>
          <a:bodyPr/>
          <a:lstStyle/>
          <a:p>
            <a:fld id="{3CD6FBD7-D310-9D44-9BA3-452B065B97E3}" type="slidenum">
              <a:rPr lang="en-US" smtClean="0"/>
              <a:t>24</a:t>
            </a:fld>
            <a:endParaRPr lang="en-US"/>
          </a:p>
        </p:txBody>
      </p:sp>
      <p:pic>
        <p:nvPicPr>
          <p:cNvPr id="10" name="Content Placeholder 9">
            <a:extLst>
              <a:ext uri="{FF2B5EF4-FFF2-40B4-BE49-F238E27FC236}">
                <a16:creationId xmlns:a16="http://schemas.microsoft.com/office/drawing/2014/main" id="{1DE42080-39B3-F948-83F8-00E8F6F24E2E}"/>
              </a:ext>
            </a:extLst>
          </p:cNvPr>
          <p:cNvPicPr>
            <a:picLocks noGrp="1" noChangeAspect="1"/>
          </p:cNvPicPr>
          <p:nvPr>
            <p:ph sz="half" idx="2"/>
          </p:nvPr>
        </p:nvPicPr>
        <p:blipFill>
          <a:blip r:embed="rId2"/>
          <a:stretch>
            <a:fillRect/>
          </a:stretch>
        </p:blipFill>
        <p:spPr>
          <a:xfrm>
            <a:off x="6172200" y="1825627"/>
            <a:ext cx="5181600" cy="3352016"/>
          </a:xfrm>
        </p:spPr>
      </p:pic>
    </p:spTree>
    <p:extLst>
      <p:ext uri="{BB962C8B-B14F-4D97-AF65-F5344CB8AC3E}">
        <p14:creationId xmlns:p14="http://schemas.microsoft.com/office/powerpoint/2010/main" val="2459763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15AA6-E288-4641-ABFC-74EED518C418}"/>
              </a:ext>
            </a:extLst>
          </p:cNvPr>
          <p:cNvSpPr>
            <a:spLocks noGrp="1"/>
          </p:cNvSpPr>
          <p:nvPr>
            <p:ph type="title"/>
          </p:nvPr>
        </p:nvSpPr>
        <p:spPr/>
        <p:txBody>
          <a:bodyPr>
            <a:normAutofit/>
          </a:bodyPr>
          <a:lstStyle/>
          <a:p>
            <a:r>
              <a:rPr lang="en-US" b="1" dirty="0">
                <a:solidFill>
                  <a:srgbClr val="FF0000"/>
                </a:solidFill>
              </a:rPr>
              <a:t>(2) </a:t>
            </a:r>
            <a:r>
              <a:rPr lang="en-US" b="1" dirty="0">
                <a:solidFill>
                  <a:srgbClr val="0070C0"/>
                </a:solidFill>
              </a:rPr>
              <a:t>Interstellar n(H I) </a:t>
            </a:r>
            <a:r>
              <a:rPr lang="en-US" b="1" dirty="0">
                <a:solidFill>
                  <a:schemeClr val="accent1"/>
                </a:solidFill>
              </a:rPr>
              <a:t>is inconsistent with     n(H I)=0.20 cm⁻³ flowing into the heliosphere</a:t>
            </a:r>
          </a:p>
        </p:txBody>
      </p:sp>
      <p:sp>
        <p:nvSpPr>
          <p:cNvPr id="3" name="Content Placeholder 2">
            <a:extLst>
              <a:ext uri="{FF2B5EF4-FFF2-40B4-BE49-F238E27FC236}">
                <a16:creationId xmlns:a16="http://schemas.microsoft.com/office/drawing/2014/main" id="{A8CE4940-393F-024B-8A5B-89ECBCEDCB18}"/>
              </a:ext>
            </a:extLst>
          </p:cNvPr>
          <p:cNvSpPr>
            <a:spLocks noGrp="1"/>
          </p:cNvSpPr>
          <p:nvPr>
            <p:ph sz="half" idx="1"/>
          </p:nvPr>
        </p:nvSpPr>
        <p:spPr/>
        <p:txBody>
          <a:bodyPr>
            <a:normAutofit fontScale="77500" lnSpcReduction="20000"/>
          </a:bodyPr>
          <a:lstStyle/>
          <a:p>
            <a:r>
              <a:rPr lang="en-US" dirty="0"/>
              <a:t>Measurements of n(</a:t>
            </a:r>
            <a:r>
              <a:rPr lang="en-US" dirty="0" err="1"/>
              <a:t>HeI</a:t>
            </a:r>
            <a:r>
              <a:rPr lang="en-US" dirty="0"/>
              <a:t> )and theoretical models of LISM gas flowing into the heliosphere identify n(HI)=0.20 cm⁻³.</a:t>
            </a:r>
          </a:p>
          <a:p>
            <a:r>
              <a:rPr lang="en-US" dirty="0"/>
              <a:t>For the 37 stars within 10 pc, plot the filling factor (ff) assuming n(HI)=0.20cm⁻³.</a:t>
            </a:r>
          </a:p>
          <a:p>
            <a:r>
              <a:rPr lang="en-US" dirty="0"/>
              <a:t>Except AD Leo, all sightlines have ff&lt;0.63 and ff decreases with distance.</a:t>
            </a:r>
          </a:p>
          <a:p>
            <a:r>
              <a:rPr lang="en-US" dirty="0"/>
              <a:t>4 nearby stars with </a:t>
            </a:r>
            <a:r>
              <a:rPr lang="en-US" dirty="0">
                <a:solidFill>
                  <a:srgbClr val="FF0000"/>
                </a:solidFill>
              </a:rPr>
              <a:t>only</a:t>
            </a:r>
            <a:r>
              <a:rPr lang="en-US" dirty="0"/>
              <a:t> LIC absorption (</a:t>
            </a:r>
            <a:r>
              <a:rPr lang="en-US" dirty="0">
                <a:solidFill>
                  <a:srgbClr val="FF0000"/>
                </a:solidFill>
              </a:rPr>
              <a:t>red dots</a:t>
            </a:r>
            <a:r>
              <a:rPr lang="en-US" dirty="0"/>
              <a:t>) have observed astrospheres, so must be surrounded by neutral hydrogen, so LIC must fill their entire sightlines, and n(HI)≈0.10 cm⁻³ in the LIC.</a:t>
            </a:r>
          </a:p>
          <a:p>
            <a:r>
              <a:rPr lang="en-US" dirty="0">
                <a:solidFill>
                  <a:srgbClr val="FF0000"/>
                </a:solidFill>
              </a:rPr>
              <a:t>If the LIC is typical of nearby clouds, then within 4 pc, n(HI)≈0.10 cm⁻³</a:t>
            </a:r>
            <a:r>
              <a:rPr lang="en-US" dirty="0"/>
              <a:t>.</a:t>
            </a:r>
          </a:p>
          <a:p>
            <a:pPr marL="0" indent="0">
              <a:buNone/>
            </a:pPr>
            <a:endParaRPr lang="en-US" dirty="0">
              <a:solidFill>
                <a:srgbClr val="FF0000"/>
              </a:solidFill>
            </a:endParaRPr>
          </a:p>
          <a:p>
            <a:endParaRPr lang="en-US" dirty="0"/>
          </a:p>
        </p:txBody>
      </p:sp>
      <p:pic>
        <p:nvPicPr>
          <p:cNvPr id="7" name="Content Placeholder 6">
            <a:extLst>
              <a:ext uri="{FF2B5EF4-FFF2-40B4-BE49-F238E27FC236}">
                <a16:creationId xmlns:a16="http://schemas.microsoft.com/office/drawing/2014/main" id="{93A87078-F8AA-B841-BEBE-27376A09E995}"/>
              </a:ext>
            </a:extLst>
          </p:cNvPr>
          <p:cNvPicPr>
            <a:picLocks noGrp="1" noChangeAspect="1"/>
          </p:cNvPicPr>
          <p:nvPr>
            <p:ph sz="half" idx="2"/>
          </p:nvPr>
        </p:nvPicPr>
        <p:blipFill>
          <a:blip r:embed="rId2"/>
          <a:stretch>
            <a:fillRect/>
          </a:stretch>
        </p:blipFill>
        <p:spPr>
          <a:xfrm>
            <a:off x="6172199" y="1825625"/>
            <a:ext cx="5469437" cy="4293216"/>
          </a:xfrm>
        </p:spPr>
      </p:pic>
      <p:sp>
        <p:nvSpPr>
          <p:cNvPr id="5" name="Slide Number Placeholder 4">
            <a:extLst>
              <a:ext uri="{FF2B5EF4-FFF2-40B4-BE49-F238E27FC236}">
                <a16:creationId xmlns:a16="http://schemas.microsoft.com/office/drawing/2014/main" id="{EF11B8C7-E2EE-974F-82F6-F75F7AA7F88A}"/>
              </a:ext>
            </a:extLst>
          </p:cNvPr>
          <p:cNvSpPr>
            <a:spLocks noGrp="1"/>
          </p:cNvSpPr>
          <p:nvPr>
            <p:ph type="sldNum" sz="quarter" idx="12"/>
          </p:nvPr>
        </p:nvSpPr>
        <p:spPr/>
        <p:txBody>
          <a:bodyPr/>
          <a:lstStyle/>
          <a:p>
            <a:fld id="{3CD6FBD7-D310-9D44-9BA3-452B065B97E3}" type="slidenum">
              <a:rPr lang="en-US" smtClean="0"/>
              <a:t>25</a:t>
            </a:fld>
            <a:endParaRPr lang="en-US"/>
          </a:p>
        </p:txBody>
      </p:sp>
    </p:spTree>
    <p:extLst>
      <p:ext uri="{BB962C8B-B14F-4D97-AF65-F5344CB8AC3E}">
        <p14:creationId xmlns:p14="http://schemas.microsoft.com/office/powerpoint/2010/main" val="1805577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ismngp.pdf">
            <a:extLst>
              <a:ext uri="{FF2B5EF4-FFF2-40B4-BE49-F238E27FC236}">
                <a16:creationId xmlns:a16="http://schemas.microsoft.com/office/drawing/2014/main" id="{D7E78E4C-D914-4745-8923-AACD071B62EA}"/>
              </a:ext>
            </a:extLst>
          </p:cNvPr>
          <p:cNvPicPr>
            <a:picLocks noChangeAspect="1"/>
          </p:cNvPicPr>
          <p:nvPr/>
        </p:nvPicPr>
        <p:blipFill>
          <a:blip r:embed="rId3"/>
          <a:stretch>
            <a:fillRect/>
          </a:stretch>
        </p:blipFill>
        <p:spPr>
          <a:xfrm>
            <a:off x="5716669" y="1120463"/>
            <a:ext cx="5678396" cy="5235888"/>
          </a:xfrm>
          <a:prstGeom prst="rect">
            <a:avLst/>
          </a:prstGeom>
        </p:spPr>
      </p:pic>
      <p:sp>
        <p:nvSpPr>
          <p:cNvPr id="12" name="Text Box 6">
            <a:extLst>
              <a:ext uri="{FF2B5EF4-FFF2-40B4-BE49-F238E27FC236}">
                <a16:creationId xmlns:a16="http://schemas.microsoft.com/office/drawing/2014/main" id="{4770D1E9-2066-A94F-A3BD-3D329FC906D5}"/>
              </a:ext>
            </a:extLst>
          </p:cNvPr>
          <p:cNvSpPr txBox="1">
            <a:spLocks noChangeArrowheads="1"/>
          </p:cNvSpPr>
          <p:nvPr/>
        </p:nvSpPr>
        <p:spPr bwMode="auto">
          <a:xfrm>
            <a:off x="5854927" y="6139175"/>
            <a:ext cx="6506269" cy="595283"/>
          </a:xfrm>
          <a:prstGeom prst="rect">
            <a:avLst/>
          </a:prstGeom>
          <a:noFill/>
          <a:ln w="9525">
            <a:noFill/>
            <a:miter lim="800000"/>
            <a:headEnd/>
            <a:tailEnd/>
          </a:ln>
          <a:effectLst/>
        </p:spPr>
        <p:txBody>
          <a:bodyPr wrap="square" lIns="101847" tIns="50923" rIns="101847" bIns="50923">
            <a:prstTxWarp prst="textNoShape">
              <a:avLst/>
            </a:prstTxWarp>
            <a:spAutoFit/>
          </a:bodyPr>
          <a:lstStyle/>
          <a:p>
            <a:pPr>
              <a:spcBef>
                <a:spcPts val="200"/>
              </a:spcBef>
              <a:defRPr/>
            </a:pPr>
            <a:r>
              <a:rPr lang="en-US" sz="1600" dirty="0">
                <a:solidFill>
                  <a:srgbClr val="000000"/>
                </a:solidFill>
                <a:latin typeface="Arial" panose="020B0604020202020204"/>
                <a:cs typeface="Trebuchet MS"/>
              </a:rPr>
              <a:t>Redfield &amp; </a:t>
            </a:r>
            <a:r>
              <a:rPr lang="en-US" sz="1600" dirty="0" err="1">
                <a:solidFill>
                  <a:srgbClr val="000000"/>
                </a:solidFill>
                <a:latin typeface="Arial" panose="020B0604020202020204"/>
                <a:cs typeface="Trebuchet MS"/>
              </a:rPr>
              <a:t>Linsky</a:t>
            </a:r>
            <a:r>
              <a:rPr lang="en-US" sz="1600" dirty="0">
                <a:solidFill>
                  <a:srgbClr val="000000"/>
                </a:solidFill>
                <a:latin typeface="Arial" panose="020B0604020202020204"/>
                <a:cs typeface="Trebuchet MS"/>
              </a:rPr>
              <a:t> (2002); </a:t>
            </a:r>
            <a:r>
              <a:rPr lang="en-US" sz="1600" dirty="0" err="1">
                <a:solidFill>
                  <a:srgbClr val="000000"/>
                </a:solidFill>
                <a:latin typeface="Arial" panose="020B0604020202020204"/>
                <a:cs typeface="Trebuchet MS"/>
              </a:rPr>
              <a:t>Linsky</a:t>
            </a:r>
            <a:r>
              <a:rPr lang="en-US" sz="1600" dirty="0">
                <a:solidFill>
                  <a:srgbClr val="000000"/>
                </a:solidFill>
                <a:latin typeface="Arial" panose="020B0604020202020204"/>
                <a:cs typeface="Trebuchet MS"/>
              </a:rPr>
              <a:t>, Redfield, &amp; </a:t>
            </a:r>
            <a:r>
              <a:rPr lang="en-US" sz="1600" dirty="0" err="1">
                <a:solidFill>
                  <a:srgbClr val="000000"/>
                </a:solidFill>
                <a:latin typeface="Arial" panose="020B0604020202020204"/>
              </a:rPr>
              <a:t>Tilipman</a:t>
            </a:r>
            <a:r>
              <a:rPr lang="en-US" sz="1600" dirty="0">
                <a:solidFill>
                  <a:srgbClr val="000000"/>
                </a:solidFill>
                <a:latin typeface="Arial" panose="020B0604020202020204"/>
              </a:rPr>
              <a:t> (2019); </a:t>
            </a:r>
            <a:r>
              <a:rPr lang="en-US" sz="1600" dirty="0">
                <a:solidFill>
                  <a:srgbClr val="000000"/>
                </a:solidFill>
                <a:latin typeface="Arial" panose="020B0604020202020204"/>
                <a:cs typeface="Trebuchet MS"/>
              </a:rPr>
              <a:t>Frisch, Redfield, &amp; </a:t>
            </a:r>
            <a:r>
              <a:rPr lang="en-US" sz="1600" dirty="0" err="1">
                <a:solidFill>
                  <a:srgbClr val="000000"/>
                </a:solidFill>
                <a:latin typeface="Arial" panose="020B0604020202020204"/>
                <a:cs typeface="Trebuchet MS"/>
              </a:rPr>
              <a:t>Slavin</a:t>
            </a:r>
            <a:r>
              <a:rPr lang="en-US" sz="1600" dirty="0">
                <a:solidFill>
                  <a:srgbClr val="000000"/>
                </a:solidFill>
                <a:latin typeface="Arial" panose="020B0604020202020204"/>
                <a:cs typeface="Trebuchet MS"/>
              </a:rPr>
              <a:t> (2011)</a:t>
            </a:r>
          </a:p>
        </p:txBody>
      </p:sp>
      <p:sp>
        <p:nvSpPr>
          <p:cNvPr id="6" name="Rectangle 2">
            <a:extLst>
              <a:ext uri="{FF2B5EF4-FFF2-40B4-BE49-F238E27FC236}">
                <a16:creationId xmlns:a16="http://schemas.microsoft.com/office/drawing/2014/main" id="{51E72F8E-814E-9242-9BA6-6FC1E29BC9B7}"/>
              </a:ext>
            </a:extLst>
          </p:cNvPr>
          <p:cNvSpPr txBox="1">
            <a:spLocks noChangeArrowheads="1"/>
          </p:cNvSpPr>
          <p:nvPr/>
        </p:nvSpPr>
        <p:spPr>
          <a:xfrm>
            <a:off x="415636" y="12833"/>
            <a:ext cx="10307782" cy="1524000"/>
          </a:xfrm>
          <a:prstGeom prst="rect">
            <a:avLst/>
          </a:prstGeom>
        </p:spPr>
        <p:txBody>
          <a:bodyPr vert="horz" lIns="121905" tIns="60952" rIns="121905" bIns="60952" rtlCol="0" anchor="ctr">
            <a:noAutofit/>
          </a:bodyPr>
          <a:lstStyle/>
          <a:p>
            <a:pPr algn="ctr">
              <a:spcBef>
                <a:spcPct val="0"/>
              </a:spcBef>
              <a:defRPr/>
            </a:pPr>
            <a:r>
              <a:rPr lang="en-US" sz="3200" b="1" dirty="0">
                <a:solidFill>
                  <a:srgbClr val="FF0000"/>
                </a:solidFill>
                <a:latin typeface="Trebuchet MS"/>
                <a:ea typeface="+mj-ea"/>
                <a:cs typeface="Trebuchet MS"/>
              </a:rPr>
              <a:t>(3)</a:t>
            </a:r>
            <a:r>
              <a:rPr lang="en-US" sz="3200" b="1" dirty="0">
                <a:solidFill>
                  <a:srgbClr val="0070C0"/>
                </a:solidFill>
                <a:latin typeface="Trebuchet MS"/>
                <a:ea typeface="+mj-ea"/>
                <a:cs typeface="Trebuchet MS"/>
              </a:rPr>
              <a:t> Revised Model: n(HI)=0.10 cm⁻³ not 0.20 cm⁻³</a:t>
            </a:r>
          </a:p>
        </p:txBody>
      </p:sp>
      <p:sp>
        <p:nvSpPr>
          <p:cNvPr id="7" name="Content Placeholder 5">
            <a:extLst>
              <a:ext uri="{FF2B5EF4-FFF2-40B4-BE49-F238E27FC236}">
                <a16:creationId xmlns:a16="http://schemas.microsoft.com/office/drawing/2014/main" id="{556120D0-EE32-C44C-97F7-4443C185B31E}"/>
              </a:ext>
            </a:extLst>
          </p:cNvPr>
          <p:cNvSpPr txBox="1">
            <a:spLocks/>
          </p:cNvSpPr>
          <p:nvPr/>
        </p:nvSpPr>
        <p:spPr>
          <a:xfrm>
            <a:off x="796935" y="1341912"/>
            <a:ext cx="4316901" cy="5014439"/>
          </a:xfrm>
          <a:prstGeom prst="rect">
            <a:avLst/>
          </a:prstGeom>
          <a:solidFill>
            <a:schemeClr val="bg1"/>
          </a:solidFill>
        </p:spPr>
        <p:txBody>
          <a:bodyPr vert="horz" lIns="0" tIns="0" rIns="0" bIns="0" rtlCol="0">
            <a:normAutofit lnSpcReduction="10000"/>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914377">
              <a:buNone/>
              <a:defRPr/>
            </a:pPr>
            <a:endParaRPr lang="en-US" sz="2133" dirty="0">
              <a:solidFill>
                <a:srgbClr val="000000"/>
              </a:solidFill>
              <a:latin typeface="Trebuchet MS" panose="020B0703020202090204" pitchFamily="34" charset="0"/>
            </a:endParaRPr>
          </a:p>
          <a:p>
            <a:pPr marL="228594" indent="-228594" defTabSz="914377">
              <a:buFont typeface="Arial" panose="020B0604020202020204" pitchFamily="34" charset="0"/>
              <a:buChar char="•"/>
              <a:defRPr/>
            </a:pPr>
            <a:r>
              <a:rPr lang="en-US" sz="2133" dirty="0">
                <a:solidFill>
                  <a:srgbClr val="000000"/>
                </a:solidFill>
                <a:latin typeface="Trebuchet MS" panose="020B0703020202090204" pitchFamily="34" charset="0"/>
              </a:rPr>
              <a:t>Reducing n(HI) by a factor of 2 increases cloud sizes by a factor of 2 in all directions.</a:t>
            </a:r>
          </a:p>
          <a:p>
            <a:pPr marL="228594" indent="-228594" defTabSz="914377">
              <a:buFont typeface="Arial" panose="020B0604020202020204" pitchFamily="34" charset="0"/>
              <a:buChar char="•"/>
              <a:defRPr/>
            </a:pPr>
            <a:r>
              <a:rPr lang="en-US" sz="2133" dirty="0">
                <a:solidFill>
                  <a:srgbClr val="000000"/>
                </a:solidFill>
                <a:latin typeface="Trebuchet MS" panose="020B0703020202090204" pitchFamily="34" charset="0"/>
              </a:rPr>
              <a:t>As a result, the clouds fill all space out to at least 4 pc.</a:t>
            </a:r>
          </a:p>
          <a:p>
            <a:pPr marL="228594" indent="-228594" defTabSz="914377">
              <a:buFont typeface="Arial" panose="020B0604020202020204" pitchFamily="34" charset="0"/>
              <a:buChar char="•"/>
              <a:defRPr/>
            </a:pPr>
            <a:r>
              <a:rPr lang="en-US" sz="2133" dirty="0">
                <a:solidFill>
                  <a:srgbClr val="000000"/>
                </a:solidFill>
                <a:latin typeface="Trebuchet MS" panose="020B0703020202090204" pitchFamily="34" charset="0"/>
              </a:rPr>
              <a:t>If n(HI)≈0.10 cm⁻³ in all clouds, then there will be </a:t>
            </a:r>
            <a:r>
              <a:rPr lang="en-US" sz="2133" dirty="0">
                <a:solidFill>
                  <a:srgbClr val="FF0000"/>
                </a:solidFill>
                <a:latin typeface="Trebuchet MS" panose="020B0703020202090204" pitchFamily="34" charset="0"/>
              </a:rPr>
              <a:t>regions of overlap and no inter-cloud medium within 4 pc.</a:t>
            </a:r>
          </a:p>
          <a:p>
            <a:pPr marL="228594" indent="-228594" defTabSz="914377">
              <a:buFont typeface="Arial" panose="020B0604020202020204" pitchFamily="34" charset="0"/>
              <a:buChar char="•"/>
              <a:defRPr/>
            </a:pPr>
            <a:r>
              <a:rPr lang="en-US" sz="2133" dirty="0">
                <a:solidFill>
                  <a:srgbClr val="000000"/>
                </a:solidFill>
                <a:latin typeface="Trebuchet MS" panose="020B0703020202090204" pitchFamily="34" charset="0"/>
              </a:rPr>
              <a:t>Beyond 4 pc the clouds appear to fill a decreasing fraction of space with distance and inter-cloud ionized gas between the clouds.</a:t>
            </a:r>
          </a:p>
        </p:txBody>
      </p:sp>
      <p:sp>
        <p:nvSpPr>
          <p:cNvPr id="2" name="Slide Number Placeholder 1">
            <a:extLst>
              <a:ext uri="{FF2B5EF4-FFF2-40B4-BE49-F238E27FC236}">
                <a16:creationId xmlns:a16="http://schemas.microsoft.com/office/drawing/2014/main" id="{7B47B649-EACF-614B-A506-EF16EC78AA30}"/>
              </a:ext>
            </a:extLst>
          </p:cNvPr>
          <p:cNvSpPr>
            <a:spLocks noGrp="1"/>
          </p:cNvSpPr>
          <p:nvPr>
            <p:ph type="sldNum" sz="quarter" idx="12"/>
          </p:nvPr>
        </p:nvSpPr>
        <p:spPr>
          <a:xfrm>
            <a:off x="8610600" y="6356351"/>
            <a:ext cx="2743200" cy="365124"/>
          </a:xfrm>
        </p:spPr>
        <p:txBody>
          <a:bodyPr/>
          <a:lstStyle/>
          <a:p>
            <a:fld id="{3CD6FBD7-D310-9D44-9BA3-452B065B97E3}" type="slidenum">
              <a:rPr lang="en-US" smtClean="0"/>
              <a:t>26</a:t>
            </a:fld>
            <a:endParaRPr lang="en-US" dirty="0"/>
          </a:p>
        </p:txBody>
      </p:sp>
      <p:sp>
        <p:nvSpPr>
          <p:cNvPr id="3" name="TextBox 2">
            <a:extLst>
              <a:ext uri="{FF2B5EF4-FFF2-40B4-BE49-F238E27FC236}">
                <a16:creationId xmlns:a16="http://schemas.microsoft.com/office/drawing/2014/main" id="{9982ACC6-BCE1-874F-A6CB-3E278A1DA198}"/>
              </a:ext>
            </a:extLst>
          </p:cNvPr>
          <p:cNvSpPr txBox="1"/>
          <p:nvPr/>
        </p:nvSpPr>
        <p:spPr>
          <a:xfrm>
            <a:off x="8918369" y="4227616"/>
            <a:ext cx="1707601" cy="369332"/>
          </a:xfrm>
          <a:prstGeom prst="rect">
            <a:avLst/>
          </a:prstGeom>
          <a:noFill/>
        </p:spPr>
        <p:txBody>
          <a:bodyPr wrap="square" rtlCol="0">
            <a:spAutoFit/>
          </a:bodyPr>
          <a:lstStyle/>
          <a:p>
            <a:r>
              <a:rPr lang="en-US" dirty="0">
                <a:solidFill>
                  <a:srgbClr val="FF0000"/>
                </a:solidFill>
              </a:rPr>
              <a:t>n(HI)=0.20 cm⁻³</a:t>
            </a:r>
          </a:p>
        </p:txBody>
      </p:sp>
    </p:spTree>
    <p:extLst>
      <p:ext uri="{BB962C8B-B14F-4D97-AF65-F5344CB8AC3E}">
        <p14:creationId xmlns:p14="http://schemas.microsoft.com/office/powerpoint/2010/main" val="625991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734EA3-4332-BD48-A04E-C420DD04DF11}"/>
              </a:ext>
            </a:extLst>
          </p:cNvPr>
          <p:cNvSpPr>
            <a:spLocks noGrp="1"/>
          </p:cNvSpPr>
          <p:nvPr>
            <p:ph type="title"/>
          </p:nvPr>
        </p:nvSpPr>
        <p:spPr>
          <a:xfrm>
            <a:off x="677334" y="144966"/>
            <a:ext cx="8596668" cy="1785434"/>
          </a:xfrm>
        </p:spPr>
        <p:txBody>
          <a:bodyPr>
            <a:normAutofit fontScale="90000"/>
          </a:bodyPr>
          <a:lstStyle/>
          <a:p>
            <a:r>
              <a:rPr lang="en-US" b="1" dirty="0">
                <a:solidFill>
                  <a:srgbClr val="0070C0"/>
                </a:solidFill>
              </a:rPr>
              <a:t>High-resolution interstellar Mg II absorption in spectra of α Cen A and B.  G cloud at -18.1 km/s. LIC at -14.5 km/s</a:t>
            </a:r>
          </a:p>
        </p:txBody>
      </p:sp>
      <p:pic>
        <p:nvPicPr>
          <p:cNvPr id="3" name="Content Placeholder 2">
            <a:extLst>
              <a:ext uri="{FF2B5EF4-FFF2-40B4-BE49-F238E27FC236}">
                <a16:creationId xmlns:a16="http://schemas.microsoft.com/office/drawing/2014/main" id="{1B9AF57A-2D78-6C4A-B4B2-2DC3AA4DF125}"/>
              </a:ext>
            </a:extLst>
          </p:cNvPr>
          <p:cNvPicPr>
            <a:picLocks noGrp="1" noChangeAspect="1"/>
          </p:cNvPicPr>
          <p:nvPr>
            <p:ph sz="half" idx="1"/>
          </p:nvPr>
        </p:nvPicPr>
        <p:blipFill>
          <a:blip r:embed="rId2"/>
          <a:stretch>
            <a:fillRect/>
          </a:stretch>
        </p:blipFill>
        <p:spPr>
          <a:xfrm>
            <a:off x="1414196" y="2160588"/>
            <a:ext cx="2710395" cy="3881437"/>
          </a:xfrm>
        </p:spPr>
      </p:pic>
      <p:pic>
        <p:nvPicPr>
          <p:cNvPr id="8" name="Content Placeholder 7">
            <a:extLst>
              <a:ext uri="{FF2B5EF4-FFF2-40B4-BE49-F238E27FC236}">
                <a16:creationId xmlns:a16="http://schemas.microsoft.com/office/drawing/2014/main" id="{5761652C-E4FA-2F4E-B58B-B3782080025C}"/>
              </a:ext>
            </a:extLst>
          </p:cNvPr>
          <p:cNvPicPr>
            <a:picLocks noGrp="1" noChangeAspect="1"/>
          </p:cNvPicPr>
          <p:nvPr>
            <p:ph sz="half" idx="2"/>
          </p:nvPr>
        </p:nvPicPr>
        <p:blipFill>
          <a:blip r:embed="rId3"/>
          <a:stretch>
            <a:fillRect/>
          </a:stretch>
        </p:blipFill>
        <p:spPr>
          <a:xfrm>
            <a:off x="4316235" y="2240756"/>
            <a:ext cx="3086100" cy="3721100"/>
          </a:xfrm>
        </p:spPr>
      </p:pic>
      <p:cxnSp>
        <p:nvCxnSpPr>
          <p:cNvPr id="5" name="Straight Connector 4">
            <a:extLst>
              <a:ext uri="{FF2B5EF4-FFF2-40B4-BE49-F238E27FC236}">
                <a16:creationId xmlns:a16="http://schemas.microsoft.com/office/drawing/2014/main" id="{21E43680-3923-C240-A62F-DCDCA3891B9D}"/>
              </a:ext>
            </a:extLst>
          </p:cNvPr>
          <p:cNvCxnSpPr>
            <a:cxnSpLocks/>
          </p:cNvCxnSpPr>
          <p:nvPr/>
        </p:nvCxnSpPr>
        <p:spPr>
          <a:xfrm>
            <a:off x="3226593" y="2240756"/>
            <a:ext cx="0" cy="3555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282FD06-2FE7-3541-9295-93344427C4AC}"/>
              </a:ext>
            </a:extLst>
          </p:cNvPr>
          <p:cNvCxnSpPr>
            <a:cxnSpLocks/>
          </p:cNvCxnSpPr>
          <p:nvPr/>
        </p:nvCxnSpPr>
        <p:spPr>
          <a:xfrm flipV="1">
            <a:off x="6443663" y="2428219"/>
            <a:ext cx="0" cy="3367667"/>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E9248F2-B2A4-8C46-8D8C-B6B8F67D7075}"/>
              </a:ext>
            </a:extLst>
          </p:cNvPr>
          <p:cNvSpPr txBox="1"/>
          <p:nvPr/>
        </p:nvSpPr>
        <p:spPr>
          <a:xfrm>
            <a:off x="3010833" y="6042025"/>
            <a:ext cx="568707" cy="369332"/>
          </a:xfrm>
          <a:prstGeom prst="rect">
            <a:avLst/>
          </a:prstGeom>
          <a:noFill/>
        </p:spPr>
        <p:txBody>
          <a:bodyPr wrap="square" rtlCol="0">
            <a:spAutoFit/>
          </a:bodyPr>
          <a:lstStyle/>
          <a:p>
            <a:r>
              <a:rPr lang="en-US" dirty="0"/>
              <a:t>LIC</a:t>
            </a:r>
          </a:p>
        </p:txBody>
      </p:sp>
      <p:sp>
        <p:nvSpPr>
          <p:cNvPr id="16" name="TextBox 15">
            <a:extLst>
              <a:ext uri="{FF2B5EF4-FFF2-40B4-BE49-F238E27FC236}">
                <a16:creationId xmlns:a16="http://schemas.microsoft.com/office/drawing/2014/main" id="{CAE71E81-1086-A647-857F-30F0C8DD22D5}"/>
              </a:ext>
            </a:extLst>
          </p:cNvPr>
          <p:cNvSpPr txBox="1"/>
          <p:nvPr/>
        </p:nvSpPr>
        <p:spPr>
          <a:xfrm>
            <a:off x="6229351" y="6042025"/>
            <a:ext cx="900112" cy="369332"/>
          </a:xfrm>
          <a:prstGeom prst="rect">
            <a:avLst/>
          </a:prstGeom>
          <a:noFill/>
        </p:spPr>
        <p:txBody>
          <a:bodyPr wrap="square" rtlCol="0">
            <a:spAutoFit/>
          </a:bodyPr>
          <a:lstStyle/>
          <a:p>
            <a:r>
              <a:rPr lang="en-US" dirty="0"/>
              <a:t>LIC</a:t>
            </a:r>
          </a:p>
        </p:txBody>
      </p:sp>
      <p:sp>
        <p:nvSpPr>
          <p:cNvPr id="2" name="Slide Number Placeholder 1">
            <a:extLst>
              <a:ext uri="{FF2B5EF4-FFF2-40B4-BE49-F238E27FC236}">
                <a16:creationId xmlns:a16="http://schemas.microsoft.com/office/drawing/2014/main" id="{1E19A804-8E1B-694F-8502-6B516202BA0A}"/>
              </a:ext>
            </a:extLst>
          </p:cNvPr>
          <p:cNvSpPr>
            <a:spLocks noGrp="1"/>
          </p:cNvSpPr>
          <p:nvPr>
            <p:ph type="sldNum" sz="quarter" idx="12"/>
          </p:nvPr>
        </p:nvSpPr>
        <p:spPr/>
        <p:txBody>
          <a:bodyPr/>
          <a:lstStyle/>
          <a:p>
            <a:fld id="{3CD6FBD7-D310-9D44-9BA3-452B065B97E3}" type="slidenum">
              <a:rPr lang="en-US" smtClean="0"/>
              <a:t>27</a:t>
            </a:fld>
            <a:endParaRPr lang="en-US"/>
          </a:p>
        </p:txBody>
      </p:sp>
      <p:sp>
        <p:nvSpPr>
          <p:cNvPr id="6" name="TextBox 5">
            <a:extLst>
              <a:ext uri="{FF2B5EF4-FFF2-40B4-BE49-F238E27FC236}">
                <a16:creationId xmlns:a16="http://schemas.microsoft.com/office/drawing/2014/main" id="{B5287DA3-44A3-4340-9CD5-D69C97F996C9}"/>
              </a:ext>
            </a:extLst>
          </p:cNvPr>
          <p:cNvSpPr txBox="1"/>
          <p:nvPr/>
        </p:nvSpPr>
        <p:spPr>
          <a:xfrm>
            <a:off x="8067411" y="2240756"/>
            <a:ext cx="2376752" cy="4154984"/>
          </a:xfrm>
          <a:prstGeom prst="rect">
            <a:avLst/>
          </a:prstGeom>
          <a:noFill/>
        </p:spPr>
        <p:txBody>
          <a:bodyPr wrap="square" rtlCol="0">
            <a:spAutoFit/>
          </a:bodyPr>
          <a:lstStyle/>
          <a:p>
            <a:r>
              <a:rPr lang="en-US" sz="2400" dirty="0"/>
              <a:t>The upper limit on the Mg II column density through the LIC and the velocity of the Sun through the LISM imply that the heliosphere will leave the LIC in &lt;2000 years.</a:t>
            </a:r>
          </a:p>
        </p:txBody>
      </p:sp>
    </p:spTree>
    <p:extLst>
      <p:ext uri="{BB962C8B-B14F-4D97-AF65-F5344CB8AC3E}">
        <p14:creationId xmlns:p14="http://schemas.microsoft.com/office/powerpoint/2010/main" val="3728101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5D110-AFE5-BF4A-8A78-327FDC60C89F}"/>
              </a:ext>
            </a:extLst>
          </p:cNvPr>
          <p:cNvSpPr>
            <a:spLocks noGrp="1"/>
          </p:cNvSpPr>
          <p:nvPr>
            <p:ph type="title"/>
          </p:nvPr>
        </p:nvSpPr>
        <p:spPr/>
        <p:txBody>
          <a:bodyPr/>
          <a:lstStyle/>
          <a:p>
            <a:r>
              <a:rPr lang="en-US" b="1" dirty="0">
                <a:solidFill>
                  <a:srgbClr val="FF0000"/>
                </a:solidFill>
              </a:rPr>
              <a:t>(4) </a:t>
            </a:r>
            <a:r>
              <a:rPr lang="en-US" b="1" dirty="0">
                <a:solidFill>
                  <a:schemeClr val="accent1"/>
                </a:solidFill>
              </a:rPr>
              <a:t>Very near the heliosphere the LIC and G clouds overlap or do they mix?</a:t>
            </a:r>
          </a:p>
        </p:txBody>
      </p:sp>
      <p:sp>
        <p:nvSpPr>
          <p:cNvPr id="3" name="Content Placeholder 2">
            <a:extLst>
              <a:ext uri="{FF2B5EF4-FFF2-40B4-BE49-F238E27FC236}">
                <a16:creationId xmlns:a16="http://schemas.microsoft.com/office/drawing/2014/main" id="{EE9EC00A-FEF5-B246-AA48-ED09018BBE1D}"/>
              </a:ext>
            </a:extLst>
          </p:cNvPr>
          <p:cNvSpPr>
            <a:spLocks noGrp="1"/>
          </p:cNvSpPr>
          <p:nvPr>
            <p:ph sz="half" idx="1"/>
          </p:nvPr>
        </p:nvSpPr>
        <p:spPr>
          <a:xfrm>
            <a:off x="838199" y="1825625"/>
            <a:ext cx="5503223" cy="4351338"/>
          </a:xfrm>
        </p:spPr>
        <p:txBody>
          <a:bodyPr>
            <a:normAutofit fontScale="92500" lnSpcReduction="10000"/>
          </a:bodyPr>
          <a:lstStyle/>
          <a:p>
            <a:r>
              <a:rPr lang="en-US" dirty="0"/>
              <a:t>Pawel </a:t>
            </a:r>
            <a:r>
              <a:rPr lang="en-US" dirty="0" err="1"/>
              <a:t>Swaczyna</a:t>
            </a:r>
            <a:r>
              <a:rPr lang="en-US" dirty="0"/>
              <a:t> et al. (</a:t>
            </a:r>
            <a:r>
              <a:rPr lang="en-US" dirty="0" err="1">
                <a:solidFill>
                  <a:srgbClr val="FF0000"/>
                </a:solidFill>
              </a:rPr>
              <a:t>ApJ</a:t>
            </a:r>
            <a:r>
              <a:rPr lang="en-US" dirty="0">
                <a:solidFill>
                  <a:srgbClr val="FF0000"/>
                </a:solidFill>
              </a:rPr>
              <a:t> 237, L32 (2022)) </a:t>
            </a:r>
            <a:r>
              <a:rPr lang="en-US" dirty="0"/>
              <a:t>argued that the heliosphere is now in a region where the LIC and G clouds overlap.</a:t>
            </a:r>
          </a:p>
          <a:p>
            <a:r>
              <a:rPr lang="en-US" dirty="0"/>
              <a:t>The </a:t>
            </a:r>
            <a:r>
              <a:rPr lang="en-US" dirty="0" err="1"/>
              <a:t>HeI</a:t>
            </a:r>
            <a:r>
              <a:rPr lang="en-US" dirty="0"/>
              <a:t> flowing into the heliosphere from the mixed cloud region has a temperature and flow directions intermediate between the LIC and G clouds.</a:t>
            </a:r>
          </a:p>
          <a:p>
            <a:r>
              <a:rPr lang="en-US" dirty="0"/>
              <a:t>n(HI)=0.20 cm⁻³ is the sum of n(HI) for the two clouds.</a:t>
            </a:r>
          </a:p>
          <a:p>
            <a:r>
              <a:rPr lang="en-US" dirty="0"/>
              <a:t>More like a merger than an overlap. </a:t>
            </a:r>
          </a:p>
        </p:txBody>
      </p:sp>
      <p:pic>
        <p:nvPicPr>
          <p:cNvPr id="7" name="Content Placeholder 6">
            <a:extLst>
              <a:ext uri="{FF2B5EF4-FFF2-40B4-BE49-F238E27FC236}">
                <a16:creationId xmlns:a16="http://schemas.microsoft.com/office/drawing/2014/main" id="{CA341768-F260-1942-B7B7-6A785EA75EEE}"/>
              </a:ext>
            </a:extLst>
          </p:cNvPr>
          <p:cNvPicPr>
            <a:picLocks noGrp="1" noChangeAspect="1"/>
          </p:cNvPicPr>
          <p:nvPr>
            <p:ph sz="half" idx="2"/>
          </p:nvPr>
        </p:nvPicPr>
        <p:blipFill>
          <a:blip r:embed="rId2"/>
          <a:stretch>
            <a:fillRect/>
          </a:stretch>
        </p:blipFill>
        <p:spPr>
          <a:xfrm>
            <a:off x="6949014" y="1825625"/>
            <a:ext cx="3701263" cy="4297680"/>
          </a:xfrm>
        </p:spPr>
      </p:pic>
      <p:sp>
        <p:nvSpPr>
          <p:cNvPr id="5" name="Slide Number Placeholder 4">
            <a:extLst>
              <a:ext uri="{FF2B5EF4-FFF2-40B4-BE49-F238E27FC236}">
                <a16:creationId xmlns:a16="http://schemas.microsoft.com/office/drawing/2014/main" id="{39069E8B-568C-9647-8F9C-17B0886BD0EF}"/>
              </a:ext>
            </a:extLst>
          </p:cNvPr>
          <p:cNvSpPr>
            <a:spLocks noGrp="1"/>
          </p:cNvSpPr>
          <p:nvPr>
            <p:ph type="sldNum" sz="quarter" idx="12"/>
          </p:nvPr>
        </p:nvSpPr>
        <p:spPr/>
        <p:txBody>
          <a:bodyPr/>
          <a:lstStyle/>
          <a:p>
            <a:fld id="{3CD6FBD7-D310-9D44-9BA3-452B065B97E3}" type="slidenum">
              <a:rPr lang="en-US" smtClean="0"/>
              <a:t>28</a:t>
            </a:fld>
            <a:endParaRPr lang="en-US"/>
          </a:p>
        </p:txBody>
      </p:sp>
    </p:spTree>
    <p:extLst>
      <p:ext uri="{BB962C8B-B14F-4D97-AF65-F5344CB8AC3E}">
        <p14:creationId xmlns:p14="http://schemas.microsoft.com/office/powerpoint/2010/main" val="1572316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38B38-E935-DD4F-BE68-4739FD80E9C3}"/>
              </a:ext>
            </a:extLst>
          </p:cNvPr>
          <p:cNvSpPr>
            <a:spLocks noGrp="1"/>
          </p:cNvSpPr>
          <p:nvPr>
            <p:ph type="title"/>
          </p:nvPr>
        </p:nvSpPr>
        <p:spPr/>
        <p:txBody>
          <a:bodyPr/>
          <a:lstStyle/>
          <a:p>
            <a:r>
              <a:rPr lang="en-US" b="1" dirty="0">
                <a:solidFill>
                  <a:schemeClr val="accent1"/>
                </a:solidFill>
              </a:rPr>
              <a:t>Testing the mixed cloud model</a:t>
            </a:r>
          </a:p>
        </p:txBody>
      </p:sp>
      <p:sp>
        <p:nvSpPr>
          <p:cNvPr id="3" name="Content Placeholder 2">
            <a:extLst>
              <a:ext uri="{FF2B5EF4-FFF2-40B4-BE49-F238E27FC236}">
                <a16:creationId xmlns:a16="http://schemas.microsoft.com/office/drawing/2014/main" id="{D23CF13C-6DEE-A248-98A6-0883995884C9}"/>
              </a:ext>
            </a:extLst>
          </p:cNvPr>
          <p:cNvSpPr>
            <a:spLocks noGrp="1"/>
          </p:cNvSpPr>
          <p:nvPr>
            <p:ph sz="half" idx="1"/>
          </p:nvPr>
        </p:nvSpPr>
        <p:spPr/>
        <p:txBody>
          <a:bodyPr/>
          <a:lstStyle/>
          <a:p>
            <a:r>
              <a:rPr lang="en-US" dirty="0"/>
              <a:t>LIC and G are approaching each other with a speed of 7.2 km/s.</a:t>
            </a:r>
          </a:p>
          <a:p>
            <a:r>
              <a:rPr lang="en-US" dirty="0"/>
              <a:t>Two stars have sightlines that traverse the mixed cloud area along its length – AD Leo and HD 82558.</a:t>
            </a:r>
          </a:p>
          <a:p>
            <a:r>
              <a:rPr lang="en-US" dirty="0"/>
              <a:t>AD Leo and HD 82558 are the only stars for which we have data that have n(HI)=N(HI)/d≈0.20 cm⁻³.</a:t>
            </a:r>
          </a:p>
        </p:txBody>
      </p:sp>
      <p:sp>
        <p:nvSpPr>
          <p:cNvPr id="5" name="Slide Number Placeholder 4">
            <a:extLst>
              <a:ext uri="{FF2B5EF4-FFF2-40B4-BE49-F238E27FC236}">
                <a16:creationId xmlns:a16="http://schemas.microsoft.com/office/drawing/2014/main" id="{FF73615A-4A9A-724D-A6F8-BEC117D70E41}"/>
              </a:ext>
            </a:extLst>
          </p:cNvPr>
          <p:cNvSpPr>
            <a:spLocks noGrp="1"/>
          </p:cNvSpPr>
          <p:nvPr>
            <p:ph type="sldNum" sz="quarter" idx="12"/>
          </p:nvPr>
        </p:nvSpPr>
        <p:spPr/>
        <p:txBody>
          <a:bodyPr/>
          <a:lstStyle/>
          <a:p>
            <a:fld id="{3CD6FBD7-D310-9D44-9BA3-452B065B97E3}" type="slidenum">
              <a:rPr lang="en-US" smtClean="0"/>
              <a:t>29</a:t>
            </a:fld>
            <a:endParaRPr lang="en-US"/>
          </a:p>
        </p:txBody>
      </p:sp>
      <p:pic>
        <p:nvPicPr>
          <p:cNvPr id="11" name="Content Placeholder 10">
            <a:extLst>
              <a:ext uri="{FF2B5EF4-FFF2-40B4-BE49-F238E27FC236}">
                <a16:creationId xmlns:a16="http://schemas.microsoft.com/office/drawing/2014/main" id="{B2D1F056-0198-5341-8167-5B9C5915A1E2}"/>
              </a:ext>
            </a:extLst>
          </p:cNvPr>
          <p:cNvPicPr>
            <a:picLocks noGrp="1" noChangeAspect="1"/>
          </p:cNvPicPr>
          <p:nvPr>
            <p:ph sz="half" idx="2"/>
          </p:nvPr>
        </p:nvPicPr>
        <p:blipFill>
          <a:blip r:embed="rId2"/>
          <a:stretch>
            <a:fillRect/>
          </a:stretch>
        </p:blipFill>
        <p:spPr>
          <a:xfrm>
            <a:off x="6172202" y="1513523"/>
            <a:ext cx="5317966" cy="4663440"/>
          </a:xfrm>
        </p:spPr>
      </p:pic>
    </p:spTree>
    <p:extLst>
      <p:ext uri="{BB962C8B-B14F-4D97-AF65-F5344CB8AC3E}">
        <p14:creationId xmlns:p14="http://schemas.microsoft.com/office/powerpoint/2010/main" val="4211635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AC35-CB6B-6E40-9DF6-B2F828D3E66B}"/>
              </a:ext>
            </a:extLst>
          </p:cNvPr>
          <p:cNvSpPr>
            <a:spLocks noGrp="1"/>
          </p:cNvSpPr>
          <p:nvPr>
            <p:ph type="title"/>
          </p:nvPr>
        </p:nvSpPr>
        <p:spPr/>
        <p:txBody>
          <a:bodyPr/>
          <a:lstStyle/>
          <a:p>
            <a:r>
              <a:rPr lang="en-US" b="1" dirty="0">
                <a:solidFill>
                  <a:srgbClr val="0070C0"/>
                </a:solidFill>
              </a:rPr>
              <a:t>What is the LISM?</a:t>
            </a:r>
          </a:p>
        </p:txBody>
      </p:sp>
      <p:sp>
        <p:nvSpPr>
          <p:cNvPr id="3" name="Content Placeholder 2">
            <a:extLst>
              <a:ext uri="{FF2B5EF4-FFF2-40B4-BE49-F238E27FC236}">
                <a16:creationId xmlns:a16="http://schemas.microsoft.com/office/drawing/2014/main" id="{76745A7C-7968-9543-AA03-24C4ED0230AB}"/>
              </a:ext>
            </a:extLst>
          </p:cNvPr>
          <p:cNvSpPr>
            <a:spLocks noGrp="1"/>
          </p:cNvSpPr>
          <p:nvPr>
            <p:ph idx="1"/>
          </p:nvPr>
        </p:nvSpPr>
        <p:spPr/>
        <p:txBody>
          <a:bodyPr/>
          <a:lstStyle/>
          <a:p>
            <a:r>
              <a:rPr lang="en-US" dirty="0"/>
              <a:t>A generic term for the gas between the heliopause and the edge of the Local Bubble</a:t>
            </a:r>
          </a:p>
          <a:p>
            <a:r>
              <a:rPr lang="en-US" dirty="0"/>
              <a:t>Terminology (Disturbed Very Local ISM (VLISM), pristine VLISM, Local Bubble gas)</a:t>
            </a:r>
          </a:p>
          <a:p>
            <a:r>
              <a:rPr lang="en-US" dirty="0"/>
              <a:t>Structures (heliopause, outer heliosphere, Local Interstellar Cloud (LIC), Cluster of Local Interstellar Clouds (CLIC), Intercloud medium, Local Bubble)</a:t>
            </a:r>
          </a:p>
          <a:p>
            <a:endParaRPr lang="en-US" dirty="0"/>
          </a:p>
        </p:txBody>
      </p:sp>
      <p:sp>
        <p:nvSpPr>
          <p:cNvPr id="4" name="Slide Number Placeholder 3">
            <a:extLst>
              <a:ext uri="{FF2B5EF4-FFF2-40B4-BE49-F238E27FC236}">
                <a16:creationId xmlns:a16="http://schemas.microsoft.com/office/drawing/2014/main" id="{419C710B-FC07-0E4D-B62C-70F6E2E21160}"/>
              </a:ext>
            </a:extLst>
          </p:cNvPr>
          <p:cNvSpPr>
            <a:spLocks noGrp="1"/>
          </p:cNvSpPr>
          <p:nvPr>
            <p:ph type="sldNum" sz="quarter" idx="12"/>
          </p:nvPr>
        </p:nvSpPr>
        <p:spPr/>
        <p:txBody>
          <a:bodyPr/>
          <a:lstStyle/>
          <a:p>
            <a:fld id="{3CD6FBD7-D310-9D44-9BA3-452B065B97E3}" type="slidenum">
              <a:rPr lang="en-US" smtClean="0"/>
              <a:t>3</a:t>
            </a:fld>
            <a:endParaRPr lang="en-US"/>
          </a:p>
        </p:txBody>
      </p:sp>
    </p:spTree>
    <p:extLst>
      <p:ext uri="{BB962C8B-B14F-4D97-AF65-F5344CB8AC3E}">
        <p14:creationId xmlns:p14="http://schemas.microsoft.com/office/powerpoint/2010/main" val="2605073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32572B-87E5-4E41-BFFA-9D99E856635E}"/>
              </a:ext>
            </a:extLst>
          </p:cNvPr>
          <p:cNvSpPr>
            <a:spLocks noGrp="1"/>
          </p:cNvSpPr>
          <p:nvPr>
            <p:ph type="title"/>
          </p:nvPr>
        </p:nvSpPr>
        <p:spPr/>
        <p:txBody>
          <a:bodyPr/>
          <a:lstStyle/>
          <a:p>
            <a:r>
              <a:rPr lang="en-US" b="1" dirty="0">
                <a:solidFill>
                  <a:srgbClr val="0070C0"/>
                </a:solidFill>
              </a:rPr>
              <a:t>Physical properties in the LISM</a:t>
            </a:r>
          </a:p>
        </p:txBody>
      </p:sp>
      <p:pic>
        <p:nvPicPr>
          <p:cNvPr id="8" name="Content Placeholder 7">
            <a:extLst>
              <a:ext uri="{FF2B5EF4-FFF2-40B4-BE49-F238E27FC236}">
                <a16:creationId xmlns:a16="http://schemas.microsoft.com/office/drawing/2014/main" id="{C4AA1BDB-5C2E-FF4C-9983-488981849E31}"/>
              </a:ext>
            </a:extLst>
          </p:cNvPr>
          <p:cNvPicPr>
            <a:picLocks noGrp="1" noChangeAspect="1"/>
          </p:cNvPicPr>
          <p:nvPr>
            <p:ph sz="half" idx="1"/>
          </p:nvPr>
        </p:nvPicPr>
        <p:blipFill>
          <a:blip r:embed="rId2"/>
          <a:stretch>
            <a:fillRect/>
          </a:stretch>
        </p:blipFill>
        <p:spPr>
          <a:xfrm>
            <a:off x="838200" y="1886963"/>
            <a:ext cx="5181600" cy="4228662"/>
          </a:xfrm>
        </p:spPr>
      </p:pic>
      <p:sp>
        <p:nvSpPr>
          <p:cNvPr id="10" name="Content Placeholder 9">
            <a:extLst>
              <a:ext uri="{FF2B5EF4-FFF2-40B4-BE49-F238E27FC236}">
                <a16:creationId xmlns:a16="http://schemas.microsoft.com/office/drawing/2014/main" id="{FA585FD5-2CB3-664C-B3BF-4DBC757B08DD}"/>
              </a:ext>
            </a:extLst>
          </p:cNvPr>
          <p:cNvSpPr>
            <a:spLocks noGrp="1"/>
          </p:cNvSpPr>
          <p:nvPr>
            <p:ph sz="half" idx="2"/>
          </p:nvPr>
        </p:nvSpPr>
        <p:spPr/>
        <p:txBody>
          <a:bodyPr/>
          <a:lstStyle/>
          <a:p>
            <a:r>
              <a:rPr lang="en-US" dirty="0"/>
              <a:t>Table from Frisch, Redfield, &amp; </a:t>
            </a:r>
            <a:r>
              <a:rPr lang="en-US" dirty="0" err="1"/>
              <a:t>Slavin</a:t>
            </a:r>
            <a:r>
              <a:rPr lang="en-US" dirty="0"/>
              <a:t> (ARAA 49, 237 (2011)).</a:t>
            </a:r>
          </a:p>
          <a:p>
            <a:r>
              <a:rPr lang="en-US" dirty="0"/>
              <a:t>Best results are for the LIC.</a:t>
            </a:r>
          </a:p>
          <a:p>
            <a:r>
              <a:rPr lang="en-US" dirty="0"/>
              <a:t>n(HI)≈0.10 cm⁻³</a:t>
            </a:r>
          </a:p>
          <a:p>
            <a:r>
              <a:rPr lang="en-US" dirty="0"/>
              <a:t>n(e)/(n(e)+n(HI))≈0.4</a:t>
            </a:r>
          </a:p>
          <a:p>
            <a:r>
              <a:rPr lang="en-US" dirty="0"/>
              <a:t>Cosmic ray flux measured by Voyagers.</a:t>
            </a:r>
          </a:p>
          <a:p>
            <a:r>
              <a:rPr lang="en-US" dirty="0"/>
              <a:t>Supra-thermal population in LISM is unknown.</a:t>
            </a:r>
          </a:p>
        </p:txBody>
      </p:sp>
      <p:sp>
        <p:nvSpPr>
          <p:cNvPr id="4" name="Slide Number Placeholder 3">
            <a:extLst>
              <a:ext uri="{FF2B5EF4-FFF2-40B4-BE49-F238E27FC236}">
                <a16:creationId xmlns:a16="http://schemas.microsoft.com/office/drawing/2014/main" id="{9FCE67B4-8BF0-CE4C-92F6-60A2AC1171A7}"/>
              </a:ext>
            </a:extLst>
          </p:cNvPr>
          <p:cNvSpPr>
            <a:spLocks noGrp="1"/>
          </p:cNvSpPr>
          <p:nvPr>
            <p:ph type="sldNum" sz="quarter" idx="12"/>
          </p:nvPr>
        </p:nvSpPr>
        <p:spPr/>
        <p:txBody>
          <a:bodyPr/>
          <a:lstStyle/>
          <a:p>
            <a:fld id="{3CD6FBD7-D310-9D44-9BA3-452B065B97E3}" type="slidenum">
              <a:rPr lang="en-US" smtClean="0"/>
              <a:t>30</a:t>
            </a:fld>
            <a:endParaRPr lang="en-US"/>
          </a:p>
        </p:txBody>
      </p:sp>
    </p:spTree>
    <p:extLst>
      <p:ext uri="{BB962C8B-B14F-4D97-AF65-F5344CB8AC3E}">
        <p14:creationId xmlns:p14="http://schemas.microsoft.com/office/powerpoint/2010/main" val="3986143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CB476-8679-6F47-89DB-BBC94B66FA74}"/>
              </a:ext>
            </a:extLst>
          </p:cNvPr>
          <p:cNvSpPr>
            <a:spLocks noGrp="1"/>
          </p:cNvSpPr>
          <p:nvPr>
            <p:ph type="title"/>
          </p:nvPr>
        </p:nvSpPr>
        <p:spPr/>
        <p:txBody>
          <a:bodyPr/>
          <a:lstStyle/>
          <a:p>
            <a:r>
              <a:rPr lang="en-US" b="1" dirty="0">
                <a:solidFill>
                  <a:srgbClr val="0070C0"/>
                </a:solidFill>
              </a:rPr>
              <a:t>Is the LISM in thermal and pressure equilibrium?</a:t>
            </a:r>
          </a:p>
        </p:txBody>
      </p:sp>
      <p:sp>
        <p:nvSpPr>
          <p:cNvPr id="4" name="Content Placeholder 3">
            <a:extLst>
              <a:ext uri="{FF2B5EF4-FFF2-40B4-BE49-F238E27FC236}">
                <a16:creationId xmlns:a16="http://schemas.microsoft.com/office/drawing/2014/main" id="{5631B1E9-FA5A-6C4C-AAFE-6905AEF75B4C}"/>
              </a:ext>
            </a:extLst>
          </p:cNvPr>
          <p:cNvSpPr>
            <a:spLocks noGrp="1"/>
          </p:cNvSpPr>
          <p:nvPr>
            <p:ph idx="1"/>
          </p:nvPr>
        </p:nvSpPr>
        <p:spPr/>
        <p:txBody>
          <a:bodyPr/>
          <a:lstStyle/>
          <a:p>
            <a:r>
              <a:rPr lang="en-US" dirty="0"/>
              <a:t>Yes –theoretical models by </a:t>
            </a:r>
            <a:r>
              <a:rPr lang="en-US" dirty="0" err="1"/>
              <a:t>Wolfire</a:t>
            </a:r>
            <a:r>
              <a:rPr lang="en-US" dirty="0"/>
              <a:t> et al. (2003)</a:t>
            </a:r>
          </a:p>
          <a:p>
            <a:r>
              <a:rPr lang="en-US" dirty="0"/>
              <a:t>No – simulations by de </a:t>
            </a:r>
            <a:r>
              <a:rPr lang="en-US" dirty="0" err="1"/>
              <a:t>Avillez</a:t>
            </a:r>
            <a:r>
              <a:rPr lang="en-US" dirty="0"/>
              <a:t> + </a:t>
            </a:r>
            <a:r>
              <a:rPr lang="en-US" dirty="0" err="1"/>
              <a:t>Breitschwerdt</a:t>
            </a:r>
            <a:r>
              <a:rPr lang="en-US" dirty="0"/>
              <a:t> (2005)</a:t>
            </a:r>
          </a:p>
          <a:p>
            <a:r>
              <a:rPr lang="en-US" dirty="0"/>
              <a:t>Yes within errors – observations by </a:t>
            </a:r>
            <a:r>
              <a:rPr lang="en-US" dirty="0" err="1"/>
              <a:t>Linsky</a:t>
            </a:r>
            <a:r>
              <a:rPr lang="en-US" dirty="0"/>
              <a:t> et al. (2023)</a:t>
            </a:r>
          </a:p>
        </p:txBody>
      </p:sp>
      <p:sp>
        <p:nvSpPr>
          <p:cNvPr id="2" name="Slide Number Placeholder 1">
            <a:extLst>
              <a:ext uri="{FF2B5EF4-FFF2-40B4-BE49-F238E27FC236}">
                <a16:creationId xmlns:a16="http://schemas.microsoft.com/office/drawing/2014/main" id="{6836D795-23D8-634E-B638-08C286770952}"/>
              </a:ext>
            </a:extLst>
          </p:cNvPr>
          <p:cNvSpPr>
            <a:spLocks noGrp="1"/>
          </p:cNvSpPr>
          <p:nvPr>
            <p:ph type="sldNum" sz="quarter" idx="12"/>
          </p:nvPr>
        </p:nvSpPr>
        <p:spPr/>
        <p:txBody>
          <a:bodyPr/>
          <a:lstStyle/>
          <a:p>
            <a:fld id="{3CD6FBD7-D310-9D44-9BA3-452B065B97E3}" type="slidenum">
              <a:rPr lang="en-US" smtClean="0"/>
              <a:t>31</a:t>
            </a:fld>
            <a:endParaRPr lang="en-US"/>
          </a:p>
        </p:txBody>
      </p:sp>
    </p:spTree>
    <p:extLst>
      <p:ext uri="{BB962C8B-B14F-4D97-AF65-F5344CB8AC3E}">
        <p14:creationId xmlns:p14="http://schemas.microsoft.com/office/powerpoint/2010/main" val="527295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288590-B03D-6E41-A93D-94544867E09D}"/>
              </a:ext>
            </a:extLst>
          </p:cNvPr>
          <p:cNvSpPr>
            <a:spLocks noGrp="1"/>
          </p:cNvSpPr>
          <p:nvPr>
            <p:ph type="title"/>
          </p:nvPr>
        </p:nvSpPr>
        <p:spPr>
          <a:xfrm>
            <a:off x="838200" y="381683"/>
            <a:ext cx="10515600" cy="1325563"/>
          </a:xfrm>
        </p:spPr>
        <p:txBody>
          <a:bodyPr>
            <a:normAutofit fontScale="90000"/>
          </a:bodyPr>
          <a:lstStyle/>
          <a:p>
            <a:r>
              <a:rPr lang="en-US" b="1" dirty="0">
                <a:solidFill>
                  <a:srgbClr val="0070C0"/>
                </a:solidFill>
              </a:rPr>
              <a:t>Theoretical models of CNM (T&lt;300K) and WNM in thermal and pressure equilibrium </a:t>
            </a:r>
            <a:r>
              <a:rPr lang="en-US" b="1" dirty="0" err="1">
                <a:solidFill>
                  <a:srgbClr val="0070C0"/>
                </a:solidFill>
              </a:rPr>
              <a:t>Wolfire</a:t>
            </a:r>
            <a:r>
              <a:rPr lang="en-US" b="1" dirty="0">
                <a:solidFill>
                  <a:srgbClr val="0070C0"/>
                </a:solidFill>
              </a:rPr>
              <a:t> et al. </a:t>
            </a:r>
            <a:r>
              <a:rPr lang="en-US" b="1" dirty="0" err="1">
                <a:solidFill>
                  <a:srgbClr val="0070C0"/>
                </a:solidFill>
              </a:rPr>
              <a:t>ApJ</a:t>
            </a:r>
            <a:r>
              <a:rPr lang="en-US" b="1" dirty="0">
                <a:solidFill>
                  <a:srgbClr val="0070C0"/>
                </a:solidFill>
              </a:rPr>
              <a:t> 587, 278 (2003)</a:t>
            </a:r>
          </a:p>
        </p:txBody>
      </p:sp>
      <p:pic>
        <p:nvPicPr>
          <p:cNvPr id="8" name="Content Placeholder 7">
            <a:extLst>
              <a:ext uri="{FF2B5EF4-FFF2-40B4-BE49-F238E27FC236}">
                <a16:creationId xmlns:a16="http://schemas.microsoft.com/office/drawing/2014/main" id="{DC7B8D90-1DD9-3243-9CE7-995E579BE87B}"/>
              </a:ext>
            </a:extLst>
          </p:cNvPr>
          <p:cNvPicPr>
            <a:picLocks noGrp="1" noChangeAspect="1"/>
          </p:cNvPicPr>
          <p:nvPr>
            <p:ph sz="half" idx="1"/>
          </p:nvPr>
        </p:nvPicPr>
        <p:blipFill>
          <a:blip r:embed="rId2"/>
          <a:stretch>
            <a:fillRect/>
          </a:stretch>
        </p:blipFill>
        <p:spPr>
          <a:xfrm>
            <a:off x="838200" y="1988348"/>
            <a:ext cx="5029200" cy="3238800"/>
          </a:xfrm>
        </p:spPr>
      </p:pic>
      <p:pic>
        <p:nvPicPr>
          <p:cNvPr id="10" name="Content Placeholder 9">
            <a:extLst>
              <a:ext uri="{FF2B5EF4-FFF2-40B4-BE49-F238E27FC236}">
                <a16:creationId xmlns:a16="http://schemas.microsoft.com/office/drawing/2014/main" id="{C7A3F4FF-AC14-8741-A48F-AEBEF3B45820}"/>
              </a:ext>
            </a:extLst>
          </p:cNvPr>
          <p:cNvPicPr>
            <a:picLocks noGrp="1" noChangeAspect="1"/>
          </p:cNvPicPr>
          <p:nvPr>
            <p:ph sz="half" idx="2"/>
          </p:nvPr>
        </p:nvPicPr>
        <p:blipFill>
          <a:blip r:embed="rId3"/>
          <a:stretch>
            <a:fillRect/>
          </a:stretch>
        </p:blipFill>
        <p:spPr>
          <a:xfrm>
            <a:off x="6096000" y="1948107"/>
            <a:ext cx="5029200" cy="3279041"/>
          </a:xfrm>
        </p:spPr>
      </p:pic>
      <p:sp>
        <p:nvSpPr>
          <p:cNvPr id="3" name="Slide Number Placeholder 2">
            <a:extLst>
              <a:ext uri="{FF2B5EF4-FFF2-40B4-BE49-F238E27FC236}">
                <a16:creationId xmlns:a16="http://schemas.microsoft.com/office/drawing/2014/main" id="{BDDB6776-2BCF-1644-9CAB-04BF98291FAB}"/>
              </a:ext>
            </a:extLst>
          </p:cNvPr>
          <p:cNvSpPr>
            <a:spLocks noGrp="1"/>
          </p:cNvSpPr>
          <p:nvPr>
            <p:ph type="sldNum" sz="quarter" idx="12"/>
          </p:nvPr>
        </p:nvSpPr>
        <p:spPr/>
        <p:txBody>
          <a:bodyPr/>
          <a:lstStyle/>
          <a:p>
            <a:fld id="{3CD6FBD7-D310-9D44-9BA3-452B065B97E3}" type="slidenum">
              <a:rPr lang="en-US" smtClean="0"/>
              <a:t>32</a:t>
            </a:fld>
            <a:endParaRPr lang="en-US"/>
          </a:p>
        </p:txBody>
      </p:sp>
      <p:sp>
        <p:nvSpPr>
          <p:cNvPr id="2" name="TextBox 1">
            <a:extLst>
              <a:ext uri="{FF2B5EF4-FFF2-40B4-BE49-F238E27FC236}">
                <a16:creationId xmlns:a16="http://schemas.microsoft.com/office/drawing/2014/main" id="{0365CD23-EEBC-6A4E-B1D9-4BF62C3FCDF9}"/>
              </a:ext>
            </a:extLst>
          </p:cNvPr>
          <p:cNvSpPr txBox="1"/>
          <p:nvPr/>
        </p:nvSpPr>
        <p:spPr>
          <a:xfrm>
            <a:off x="1320800" y="5571067"/>
            <a:ext cx="10033000" cy="954107"/>
          </a:xfrm>
          <a:prstGeom prst="rect">
            <a:avLst/>
          </a:prstGeom>
          <a:noFill/>
        </p:spPr>
        <p:txBody>
          <a:bodyPr wrap="square" rtlCol="0">
            <a:spAutoFit/>
          </a:bodyPr>
          <a:lstStyle/>
          <a:p>
            <a:r>
              <a:rPr lang="en-US" sz="2800" dirty="0"/>
              <a:t>They argue that thermal and pressure equilibrium exists because the gas cools faster than the time between SN shocks.</a:t>
            </a:r>
          </a:p>
        </p:txBody>
      </p:sp>
    </p:spTree>
    <p:extLst>
      <p:ext uri="{BB962C8B-B14F-4D97-AF65-F5344CB8AC3E}">
        <p14:creationId xmlns:p14="http://schemas.microsoft.com/office/powerpoint/2010/main" val="1192285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65077C-6E70-8E4A-9C40-400B1909B8B4}"/>
              </a:ext>
            </a:extLst>
          </p:cNvPr>
          <p:cNvSpPr>
            <a:spLocks noGrp="1"/>
          </p:cNvSpPr>
          <p:nvPr>
            <p:ph type="title"/>
          </p:nvPr>
        </p:nvSpPr>
        <p:spPr/>
        <p:txBody>
          <a:bodyPr>
            <a:normAutofit fontScale="90000"/>
          </a:bodyPr>
          <a:lstStyle/>
          <a:p>
            <a:r>
              <a:rPr lang="en-US" b="1" dirty="0">
                <a:solidFill>
                  <a:srgbClr val="0070C0"/>
                </a:solidFill>
              </a:rPr>
              <a:t>MHD Simulations by de </a:t>
            </a:r>
            <a:r>
              <a:rPr lang="en-US" b="1" dirty="0" err="1">
                <a:solidFill>
                  <a:srgbClr val="0070C0"/>
                </a:solidFill>
              </a:rPr>
              <a:t>Avillez</a:t>
            </a:r>
            <a:r>
              <a:rPr lang="en-US" b="1" dirty="0">
                <a:solidFill>
                  <a:srgbClr val="0070C0"/>
                </a:solidFill>
              </a:rPr>
              <a:t> + </a:t>
            </a:r>
            <a:r>
              <a:rPr lang="en-US" b="1" dirty="0" err="1">
                <a:solidFill>
                  <a:srgbClr val="0070C0"/>
                </a:solidFill>
              </a:rPr>
              <a:t>Breitschwardt</a:t>
            </a:r>
            <a:r>
              <a:rPr lang="en-US" b="1" dirty="0">
                <a:solidFill>
                  <a:srgbClr val="0070C0"/>
                </a:solidFill>
              </a:rPr>
              <a:t> (2005) including </a:t>
            </a:r>
            <a:r>
              <a:rPr lang="en-US" b="1" dirty="0" err="1">
                <a:solidFill>
                  <a:srgbClr val="0070C0"/>
                </a:solidFill>
              </a:rPr>
              <a:t>SNe</a:t>
            </a:r>
            <a:r>
              <a:rPr lang="en-US" b="1" dirty="0">
                <a:solidFill>
                  <a:srgbClr val="0070C0"/>
                </a:solidFill>
              </a:rPr>
              <a:t>, B, shocks, flows </a:t>
            </a:r>
          </a:p>
        </p:txBody>
      </p:sp>
      <p:pic>
        <p:nvPicPr>
          <p:cNvPr id="11" name="Content Placeholder 10">
            <a:extLst>
              <a:ext uri="{FF2B5EF4-FFF2-40B4-BE49-F238E27FC236}">
                <a16:creationId xmlns:a16="http://schemas.microsoft.com/office/drawing/2014/main" id="{EB17544C-7895-2E47-92CE-6B0FAAF7E6BD}"/>
              </a:ext>
            </a:extLst>
          </p:cNvPr>
          <p:cNvPicPr>
            <a:picLocks noGrp="1" noChangeAspect="1"/>
          </p:cNvPicPr>
          <p:nvPr>
            <p:ph sz="half" idx="1"/>
          </p:nvPr>
        </p:nvPicPr>
        <p:blipFill>
          <a:blip r:embed="rId2"/>
          <a:stretch>
            <a:fillRect/>
          </a:stretch>
        </p:blipFill>
        <p:spPr>
          <a:xfrm>
            <a:off x="1081616" y="1864624"/>
            <a:ext cx="4754880" cy="4444271"/>
          </a:xfrm>
        </p:spPr>
      </p:pic>
      <p:pic>
        <p:nvPicPr>
          <p:cNvPr id="13" name="Content Placeholder 12">
            <a:extLst>
              <a:ext uri="{FF2B5EF4-FFF2-40B4-BE49-F238E27FC236}">
                <a16:creationId xmlns:a16="http://schemas.microsoft.com/office/drawing/2014/main" id="{5F3825FB-8059-0746-B016-0431D2494AB5}"/>
              </a:ext>
            </a:extLst>
          </p:cNvPr>
          <p:cNvPicPr>
            <a:picLocks noGrp="1" noChangeAspect="1"/>
          </p:cNvPicPr>
          <p:nvPr>
            <p:ph sz="half" idx="2"/>
          </p:nvPr>
        </p:nvPicPr>
        <p:blipFill>
          <a:blip r:embed="rId3"/>
          <a:stretch>
            <a:fillRect/>
          </a:stretch>
        </p:blipFill>
        <p:spPr>
          <a:xfrm>
            <a:off x="6538386" y="1818339"/>
            <a:ext cx="4754880" cy="4586772"/>
          </a:xfrm>
        </p:spPr>
      </p:pic>
      <p:sp>
        <p:nvSpPr>
          <p:cNvPr id="2" name="Slide Number Placeholder 1">
            <a:extLst>
              <a:ext uri="{FF2B5EF4-FFF2-40B4-BE49-F238E27FC236}">
                <a16:creationId xmlns:a16="http://schemas.microsoft.com/office/drawing/2014/main" id="{6CB4BC0C-9D13-BA46-BA1C-F4AC7E711B32}"/>
              </a:ext>
            </a:extLst>
          </p:cNvPr>
          <p:cNvSpPr>
            <a:spLocks noGrp="1"/>
          </p:cNvSpPr>
          <p:nvPr>
            <p:ph type="sldNum" sz="quarter" idx="12"/>
          </p:nvPr>
        </p:nvSpPr>
        <p:spPr/>
        <p:txBody>
          <a:bodyPr/>
          <a:lstStyle/>
          <a:p>
            <a:fld id="{3CD6FBD7-D310-9D44-9BA3-452B065B97E3}" type="slidenum">
              <a:rPr lang="en-US" smtClean="0"/>
              <a:t>33</a:t>
            </a:fld>
            <a:endParaRPr lang="en-US"/>
          </a:p>
        </p:txBody>
      </p:sp>
    </p:spTree>
    <p:extLst>
      <p:ext uri="{BB962C8B-B14F-4D97-AF65-F5344CB8AC3E}">
        <p14:creationId xmlns:p14="http://schemas.microsoft.com/office/powerpoint/2010/main" val="3930358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EFF03A1-0BC5-EA48-A374-EAFB5D524DC3}"/>
              </a:ext>
            </a:extLst>
          </p:cNvPr>
          <p:cNvSpPr>
            <a:spLocks noGrp="1"/>
          </p:cNvSpPr>
          <p:nvPr>
            <p:ph type="sldNum" sz="quarter" idx="12"/>
          </p:nvPr>
        </p:nvSpPr>
        <p:spPr/>
        <p:txBody>
          <a:bodyPr/>
          <a:lstStyle/>
          <a:p>
            <a:fld id="{3CD6FBD7-D310-9D44-9BA3-452B065B97E3}" type="slidenum">
              <a:rPr lang="en-US" smtClean="0"/>
              <a:t>34</a:t>
            </a:fld>
            <a:endParaRPr lang="en-US"/>
          </a:p>
        </p:txBody>
      </p:sp>
      <p:sp>
        <p:nvSpPr>
          <p:cNvPr id="6" name="TextBox 5">
            <a:extLst>
              <a:ext uri="{FF2B5EF4-FFF2-40B4-BE49-F238E27FC236}">
                <a16:creationId xmlns:a16="http://schemas.microsoft.com/office/drawing/2014/main" id="{705B1A30-FC3B-C041-A9ED-139D3B677F3A}"/>
              </a:ext>
            </a:extLst>
          </p:cNvPr>
          <p:cNvSpPr txBox="1"/>
          <p:nvPr/>
        </p:nvSpPr>
        <p:spPr>
          <a:xfrm>
            <a:off x="1579418" y="1009404"/>
            <a:ext cx="9073342" cy="3170099"/>
          </a:xfrm>
          <a:prstGeom prst="rect">
            <a:avLst/>
          </a:prstGeom>
          <a:noFill/>
        </p:spPr>
        <p:txBody>
          <a:bodyPr wrap="square" rtlCol="0">
            <a:spAutoFit/>
          </a:bodyPr>
          <a:lstStyle/>
          <a:p>
            <a:r>
              <a:rPr lang="en-US" sz="4000" dirty="0"/>
              <a:t>Is there pressure balance among the heliosphere components, between the disturbed VLISM and the pristine VLISM, and between the pristine VLISM and the Local Cavity and the Galaxy?</a:t>
            </a:r>
          </a:p>
        </p:txBody>
      </p:sp>
      <p:sp>
        <p:nvSpPr>
          <p:cNvPr id="2" name="TextBox 1">
            <a:extLst>
              <a:ext uri="{FF2B5EF4-FFF2-40B4-BE49-F238E27FC236}">
                <a16:creationId xmlns:a16="http://schemas.microsoft.com/office/drawing/2014/main" id="{B96DE880-3041-1449-9815-D4B8FAFB4DB4}"/>
              </a:ext>
            </a:extLst>
          </p:cNvPr>
          <p:cNvSpPr txBox="1"/>
          <p:nvPr/>
        </p:nvSpPr>
        <p:spPr>
          <a:xfrm>
            <a:off x="1674420" y="4381996"/>
            <a:ext cx="8170223" cy="584775"/>
          </a:xfrm>
          <a:prstGeom prst="rect">
            <a:avLst/>
          </a:prstGeom>
          <a:noFill/>
        </p:spPr>
        <p:txBody>
          <a:bodyPr wrap="square" rtlCol="0">
            <a:spAutoFit/>
          </a:bodyPr>
          <a:lstStyle/>
          <a:p>
            <a:r>
              <a:rPr lang="en-US" sz="3200" dirty="0">
                <a:solidFill>
                  <a:srgbClr val="FF0000"/>
                </a:solidFill>
              </a:rPr>
              <a:t>Pressure imbalances produce flows and shocks.</a:t>
            </a:r>
          </a:p>
        </p:txBody>
      </p:sp>
      <p:sp>
        <p:nvSpPr>
          <p:cNvPr id="3" name="TextBox 2">
            <a:extLst>
              <a:ext uri="{FF2B5EF4-FFF2-40B4-BE49-F238E27FC236}">
                <a16:creationId xmlns:a16="http://schemas.microsoft.com/office/drawing/2014/main" id="{3EE42399-8F4E-A54C-8111-3C3F32B90B4C}"/>
              </a:ext>
            </a:extLst>
          </p:cNvPr>
          <p:cNvSpPr txBox="1"/>
          <p:nvPr/>
        </p:nvSpPr>
        <p:spPr>
          <a:xfrm>
            <a:off x="1674420" y="5058888"/>
            <a:ext cx="8978340" cy="523220"/>
          </a:xfrm>
          <a:prstGeom prst="rect">
            <a:avLst/>
          </a:prstGeom>
          <a:noFill/>
        </p:spPr>
        <p:txBody>
          <a:bodyPr wrap="square" rtlCol="0">
            <a:spAutoFit/>
          </a:bodyPr>
          <a:lstStyle/>
          <a:p>
            <a:r>
              <a:rPr lang="en-US" sz="2800" dirty="0" err="1">
                <a:solidFill>
                  <a:srgbClr val="FF0000"/>
                </a:solidFill>
              </a:rPr>
              <a:t>Linsky</a:t>
            </a:r>
            <a:r>
              <a:rPr lang="en-US" sz="2800" dirty="0">
                <a:solidFill>
                  <a:srgbClr val="FF0000"/>
                </a:solidFill>
              </a:rPr>
              <a:t> &amp; Moebius (2022) arXiv:2212.00777 to appear in </a:t>
            </a:r>
            <a:r>
              <a:rPr lang="en-US" sz="2800" dirty="0" err="1">
                <a:solidFill>
                  <a:srgbClr val="FF0000"/>
                </a:solidFill>
              </a:rPr>
              <a:t>ApJ</a:t>
            </a:r>
            <a:r>
              <a:rPr lang="en-US" sz="2800" dirty="0">
                <a:solidFill>
                  <a:srgbClr val="FF0000"/>
                </a:solidFill>
              </a:rPr>
              <a:t>.</a:t>
            </a:r>
          </a:p>
        </p:txBody>
      </p:sp>
    </p:spTree>
    <p:extLst>
      <p:ext uri="{BB962C8B-B14F-4D97-AF65-F5344CB8AC3E}">
        <p14:creationId xmlns:p14="http://schemas.microsoft.com/office/powerpoint/2010/main" val="1685093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D2B7-2146-084C-BDDF-6925A0641C91}"/>
              </a:ext>
            </a:extLst>
          </p:cNvPr>
          <p:cNvSpPr>
            <a:spLocks noGrp="1"/>
          </p:cNvSpPr>
          <p:nvPr>
            <p:ph type="title"/>
          </p:nvPr>
        </p:nvSpPr>
        <p:spPr/>
        <p:txBody>
          <a:bodyPr>
            <a:normAutofit fontScale="90000"/>
          </a:bodyPr>
          <a:lstStyle/>
          <a:p>
            <a:r>
              <a:rPr lang="en-US" b="1" dirty="0">
                <a:solidFill>
                  <a:srgbClr val="0070C0"/>
                </a:solidFill>
              </a:rPr>
              <a:t>Assess the total pressure in each structure in its rest frame and relative to local standard of rest</a:t>
            </a:r>
          </a:p>
        </p:txBody>
      </p:sp>
      <p:sp>
        <p:nvSpPr>
          <p:cNvPr id="3" name="Content Placeholder 2">
            <a:extLst>
              <a:ext uri="{FF2B5EF4-FFF2-40B4-BE49-F238E27FC236}">
                <a16:creationId xmlns:a16="http://schemas.microsoft.com/office/drawing/2014/main" id="{6E540C29-D3B2-A344-987E-41709C0D66ED}"/>
              </a:ext>
            </a:extLst>
          </p:cNvPr>
          <p:cNvSpPr>
            <a:spLocks noGrp="1"/>
          </p:cNvSpPr>
          <p:nvPr>
            <p:ph idx="1"/>
          </p:nvPr>
        </p:nvSpPr>
        <p:spPr/>
        <p:txBody>
          <a:bodyPr>
            <a:normAutofit lnSpcReduction="10000"/>
          </a:bodyPr>
          <a:lstStyle/>
          <a:p>
            <a:r>
              <a:rPr lang="en-US" dirty="0"/>
              <a:t>Magnetic pressure: P(mag)=B²/8𝜋</a:t>
            </a:r>
          </a:p>
          <a:p>
            <a:r>
              <a:rPr lang="en-US" dirty="0"/>
              <a:t>Thermal pressure: P(</a:t>
            </a:r>
            <a:r>
              <a:rPr lang="en-US" dirty="0" err="1"/>
              <a:t>th</a:t>
            </a:r>
            <a:r>
              <a:rPr lang="en-US" dirty="0"/>
              <a:t>)=</a:t>
            </a:r>
            <a:r>
              <a:rPr lang="en-US" dirty="0" err="1"/>
              <a:t>nkT</a:t>
            </a:r>
            <a:endParaRPr lang="en-US" dirty="0"/>
          </a:p>
          <a:p>
            <a:r>
              <a:rPr lang="en-US" dirty="0"/>
              <a:t>Cosmic ray pressure: P(</a:t>
            </a:r>
            <a:r>
              <a:rPr lang="en-US" dirty="0" err="1"/>
              <a:t>cr</a:t>
            </a:r>
            <a:r>
              <a:rPr lang="en-US" dirty="0"/>
              <a:t>)</a:t>
            </a:r>
          </a:p>
          <a:p>
            <a:r>
              <a:rPr lang="en-US" dirty="0"/>
              <a:t>Turbulent pressure: P(turb)=𝜌v²</a:t>
            </a:r>
          </a:p>
          <a:p>
            <a:r>
              <a:rPr lang="en-US" dirty="0"/>
              <a:t>Supra-thermal and high-energy pressure: P(supra-</a:t>
            </a:r>
            <a:r>
              <a:rPr lang="en-US" dirty="0" err="1"/>
              <a:t>th</a:t>
            </a:r>
            <a:r>
              <a:rPr lang="en-US" dirty="0"/>
              <a:t>)</a:t>
            </a:r>
          </a:p>
          <a:p>
            <a:r>
              <a:rPr lang="en-US" dirty="0"/>
              <a:t>Ram (dynamic) pressure due to external forces</a:t>
            </a:r>
          </a:p>
          <a:p>
            <a:r>
              <a:rPr lang="en-US" dirty="0"/>
              <a:t>Total pressure: P(tot) is the sum of the above</a:t>
            </a:r>
          </a:p>
          <a:p>
            <a:r>
              <a:rPr lang="en-US" dirty="0"/>
              <a:t>Gravitational pressure: P(</a:t>
            </a:r>
            <a:r>
              <a:rPr lang="en-US" dirty="0" err="1"/>
              <a:t>grav</a:t>
            </a:r>
            <a:r>
              <a:rPr lang="en-US" dirty="0"/>
              <a:t>)/k=22,000 Kcm⁻³ due to weight of mater above the Galactic plane</a:t>
            </a:r>
          </a:p>
          <a:p>
            <a:endParaRPr lang="en-US" dirty="0"/>
          </a:p>
        </p:txBody>
      </p:sp>
      <p:sp>
        <p:nvSpPr>
          <p:cNvPr id="4" name="Slide Number Placeholder 3">
            <a:extLst>
              <a:ext uri="{FF2B5EF4-FFF2-40B4-BE49-F238E27FC236}">
                <a16:creationId xmlns:a16="http://schemas.microsoft.com/office/drawing/2014/main" id="{27151EC0-937B-F347-8494-5C38DCD01A02}"/>
              </a:ext>
            </a:extLst>
          </p:cNvPr>
          <p:cNvSpPr>
            <a:spLocks noGrp="1"/>
          </p:cNvSpPr>
          <p:nvPr>
            <p:ph type="sldNum" sz="quarter" idx="12"/>
          </p:nvPr>
        </p:nvSpPr>
        <p:spPr/>
        <p:txBody>
          <a:bodyPr/>
          <a:lstStyle/>
          <a:p>
            <a:fld id="{3CD6FBD7-D310-9D44-9BA3-452B065B97E3}" type="slidenum">
              <a:rPr lang="en-US" smtClean="0"/>
              <a:t>35</a:t>
            </a:fld>
            <a:endParaRPr lang="en-US"/>
          </a:p>
        </p:txBody>
      </p:sp>
    </p:spTree>
    <p:extLst>
      <p:ext uri="{BB962C8B-B14F-4D97-AF65-F5344CB8AC3E}">
        <p14:creationId xmlns:p14="http://schemas.microsoft.com/office/powerpoint/2010/main" val="3798761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CA2F5-817A-8C44-9FD0-2195866FFCE6}"/>
              </a:ext>
            </a:extLst>
          </p:cNvPr>
          <p:cNvSpPr>
            <a:spLocks noGrp="1"/>
          </p:cNvSpPr>
          <p:nvPr>
            <p:ph type="title"/>
          </p:nvPr>
        </p:nvSpPr>
        <p:spPr/>
        <p:txBody>
          <a:bodyPr/>
          <a:lstStyle/>
          <a:p>
            <a:r>
              <a:rPr lang="en-US" b="1" dirty="0">
                <a:solidFill>
                  <a:srgbClr val="0070C0"/>
                </a:solidFill>
              </a:rPr>
              <a:t>Estimate of pressure terms in the LIC</a:t>
            </a:r>
          </a:p>
        </p:txBody>
      </p:sp>
      <p:sp>
        <p:nvSpPr>
          <p:cNvPr id="3" name="Content Placeholder 2">
            <a:extLst>
              <a:ext uri="{FF2B5EF4-FFF2-40B4-BE49-F238E27FC236}">
                <a16:creationId xmlns:a16="http://schemas.microsoft.com/office/drawing/2014/main" id="{C80B4A33-AF6D-574B-81C3-8B5CA17B94DB}"/>
              </a:ext>
            </a:extLst>
          </p:cNvPr>
          <p:cNvSpPr>
            <a:spLocks noGrp="1"/>
          </p:cNvSpPr>
          <p:nvPr>
            <p:ph idx="1"/>
          </p:nvPr>
        </p:nvSpPr>
        <p:spPr/>
        <p:txBody>
          <a:bodyPr>
            <a:normAutofit lnSpcReduction="10000"/>
          </a:bodyPr>
          <a:lstStyle/>
          <a:p>
            <a:r>
              <a:rPr lang="en-US" dirty="0"/>
              <a:t>Magnetic field: 3.0μG from IBEX ribbon (</a:t>
            </a:r>
            <a:r>
              <a:rPr lang="en-US" dirty="0" err="1"/>
              <a:t>Zirnstein</a:t>
            </a:r>
            <a:r>
              <a:rPr lang="en-US" dirty="0"/>
              <a:t> et al. 2016).</a:t>
            </a:r>
          </a:p>
          <a:p>
            <a:r>
              <a:rPr lang="en-US" dirty="0"/>
              <a:t>Turbulent velocity: 2.20±0.94 km/s (Redfield &amp; </a:t>
            </a:r>
            <a:r>
              <a:rPr lang="en-US" dirty="0" err="1"/>
              <a:t>Linsky</a:t>
            </a:r>
            <a:r>
              <a:rPr lang="en-US" dirty="0"/>
              <a:t> 2008).</a:t>
            </a:r>
          </a:p>
          <a:p>
            <a:r>
              <a:rPr lang="en-US" dirty="0"/>
              <a:t>Temperature: 7,720±1,907 K (Redfield &amp; </a:t>
            </a:r>
            <a:r>
              <a:rPr lang="en-US" dirty="0" err="1"/>
              <a:t>Linsky</a:t>
            </a:r>
            <a:r>
              <a:rPr lang="en-US" dirty="0"/>
              <a:t> 2008). Other clouds have temperatures in the range 1,000-10,000 K.</a:t>
            </a:r>
          </a:p>
          <a:p>
            <a:r>
              <a:rPr lang="en-US" dirty="0"/>
              <a:t>Nonthermal (</a:t>
            </a:r>
            <a:r>
              <a:rPr lang="en-US" dirty="0" err="1"/>
              <a:t>suprathermal</a:t>
            </a:r>
            <a:r>
              <a:rPr lang="en-US" dirty="0"/>
              <a:t>) pressure: unknown but </a:t>
            </a:r>
            <a:r>
              <a:rPr lang="en-US" dirty="0" err="1"/>
              <a:t>Swaczyna</a:t>
            </a:r>
            <a:r>
              <a:rPr lang="en-US" dirty="0"/>
              <a:t> et al. 2019 estimate that Kappa is greater than 3.8 for inflowing neutral He. In this case P(</a:t>
            </a:r>
            <a:r>
              <a:rPr lang="en-US" dirty="0" err="1"/>
              <a:t>suprathermal</a:t>
            </a:r>
            <a:r>
              <a:rPr lang="en-US" dirty="0"/>
              <a:t>) ≤ 0.5P(</a:t>
            </a:r>
            <a:r>
              <a:rPr lang="en-US" dirty="0" err="1"/>
              <a:t>th</a:t>
            </a:r>
            <a:r>
              <a:rPr lang="en-US" dirty="0"/>
              <a:t>) ≤ 1015 Kcm⁻³. There could be other nonthermal pressure terms. E/k in photoionizing (504-912Å) flux from ϵ </a:t>
            </a:r>
            <a:r>
              <a:rPr lang="en-US" dirty="0" err="1"/>
              <a:t>CMa</a:t>
            </a:r>
            <a:r>
              <a:rPr lang="en-US" dirty="0"/>
              <a:t> is large (4x10⁷ Kcm⁻³).</a:t>
            </a:r>
          </a:p>
          <a:p>
            <a:r>
              <a:rPr lang="en-US" dirty="0"/>
              <a:t>Ram pressure: 𝝆v² where v=26 km/s solar motion relative to LIC.</a:t>
            </a:r>
          </a:p>
        </p:txBody>
      </p:sp>
      <p:sp>
        <p:nvSpPr>
          <p:cNvPr id="4" name="Slide Number Placeholder 3">
            <a:extLst>
              <a:ext uri="{FF2B5EF4-FFF2-40B4-BE49-F238E27FC236}">
                <a16:creationId xmlns:a16="http://schemas.microsoft.com/office/drawing/2014/main" id="{05BEBF6B-C183-044C-A864-A19E8EB917B2}"/>
              </a:ext>
            </a:extLst>
          </p:cNvPr>
          <p:cNvSpPr>
            <a:spLocks noGrp="1"/>
          </p:cNvSpPr>
          <p:nvPr>
            <p:ph type="sldNum" sz="quarter" idx="12"/>
          </p:nvPr>
        </p:nvSpPr>
        <p:spPr/>
        <p:txBody>
          <a:bodyPr/>
          <a:lstStyle/>
          <a:p>
            <a:fld id="{3CD6FBD7-D310-9D44-9BA3-452B065B97E3}" type="slidenum">
              <a:rPr lang="en-US" smtClean="0"/>
              <a:t>36</a:t>
            </a:fld>
            <a:endParaRPr lang="en-US"/>
          </a:p>
        </p:txBody>
      </p:sp>
    </p:spTree>
    <p:extLst>
      <p:ext uri="{BB962C8B-B14F-4D97-AF65-F5344CB8AC3E}">
        <p14:creationId xmlns:p14="http://schemas.microsoft.com/office/powerpoint/2010/main" val="3151914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7DD9E-0797-B04F-97D8-6862814D4B2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A218C5E8-9635-164B-934B-67240F25C6AE}"/>
              </a:ext>
            </a:extLst>
          </p:cNvPr>
          <p:cNvPicPr>
            <a:picLocks noGrp="1" noChangeAspect="1"/>
          </p:cNvPicPr>
          <p:nvPr>
            <p:ph idx="1"/>
          </p:nvPr>
        </p:nvPicPr>
        <p:blipFill>
          <a:blip r:embed="rId2"/>
          <a:stretch>
            <a:fillRect/>
          </a:stretch>
        </p:blipFill>
        <p:spPr>
          <a:xfrm>
            <a:off x="-678568" y="-4985659"/>
            <a:ext cx="13225948" cy="15910560"/>
          </a:xfrm>
        </p:spPr>
      </p:pic>
      <p:sp>
        <p:nvSpPr>
          <p:cNvPr id="4" name="Slide Number Placeholder 3">
            <a:extLst>
              <a:ext uri="{FF2B5EF4-FFF2-40B4-BE49-F238E27FC236}">
                <a16:creationId xmlns:a16="http://schemas.microsoft.com/office/drawing/2014/main" id="{2EA7C2BA-63AF-F143-9A57-03FE87D6DB91}"/>
              </a:ext>
            </a:extLst>
          </p:cNvPr>
          <p:cNvSpPr>
            <a:spLocks noGrp="1"/>
          </p:cNvSpPr>
          <p:nvPr>
            <p:ph type="sldNum" sz="quarter" idx="12"/>
          </p:nvPr>
        </p:nvSpPr>
        <p:spPr/>
        <p:txBody>
          <a:bodyPr/>
          <a:lstStyle/>
          <a:p>
            <a:fld id="{3CD6FBD7-D310-9D44-9BA3-452B065B97E3}" type="slidenum">
              <a:rPr lang="en-US" smtClean="0"/>
              <a:t>37</a:t>
            </a:fld>
            <a:endParaRPr lang="en-US"/>
          </a:p>
        </p:txBody>
      </p:sp>
    </p:spTree>
    <p:extLst>
      <p:ext uri="{BB962C8B-B14F-4D97-AF65-F5344CB8AC3E}">
        <p14:creationId xmlns:p14="http://schemas.microsoft.com/office/powerpoint/2010/main" val="2546319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E58B5-E236-084A-9A41-16FE7EDE58C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A0546CD-8308-1343-97AB-DA8B9E57784D}"/>
              </a:ext>
            </a:extLst>
          </p:cNvPr>
          <p:cNvPicPr>
            <a:picLocks noGrp="1" noChangeAspect="1"/>
          </p:cNvPicPr>
          <p:nvPr>
            <p:ph idx="1"/>
          </p:nvPr>
        </p:nvPicPr>
        <p:blipFill>
          <a:blip r:embed="rId2"/>
          <a:stretch>
            <a:fillRect/>
          </a:stretch>
        </p:blipFill>
        <p:spPr>
          <a:xfrm>
            <a:off x="543118" y="-3718560"/>
            <a:ext cx="10810682" cy="13990320"/>
          </a:xfrm>
        </p:spPr>
      </p:pic>
      <p:sp>
        <p:nvSpPr>
          <p:cNvPr id="4" name="Slide Number Placeholder 3">
            <a:extLst>
              <a:ext uri="{FF2B5EF4-FFF2-40B4-BE49-F238E27FC236}">
                <a16:creationId xmlns:a16="http://schemas.microsoft.com/office/drawing/2014/main" id="{05258418-1E85-304C-85CE-C6EEA5C3C226}"/>
              </a:ext>
            </a:extLst>
          </p:cNvPr>
          <p:cNvSpPr>
            <a:spLocks noGrp="1"/>
          </p:cNvSpPr>
          <p:nvPr>
            <p:ph type="sldNum" sz="quarter" idx="12"/>
          </p:nvPr>
        </p:nvSpPr>
        <p:spPr/>
        <p:txBody>
          <a:bodyPr/>
          <a:lstStyle/>
          <a:p>
            <a:fld id="{3CD6FBD7-D310-9D44-9BA3-452B065B97E3}" type="slidenum">
              <a:rPr lang="en-US" smtClean="0"/>
              <a:t>38</a:t>
            </a:fld>
            <a:endParaRPr lang="en-US"/>
          </a:p>
        </p:txBody>
      </p:sp>
    </p:spTree>
    <p:extLst>
      <p:ext uri="{BB962C8B-B14F-4D97-AF65-F5344CB8AC3E}">
        <p14:creationId xmlns:p14="http://schemas.microsoft.com/office/powerpoint/2010/main" val="1073722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4114-AFC6-F542-AB84-E8A50DB60663}"/>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6082DEA-EDF8-7043-8CDC-FF1A8620FEA1}"/>
              </a:ext>
            </a:extLst>
          </p:cNvPr>
          <p:cNvPicPr>
            <a:picLocks noGrp="1" noChangeAspect="1"/>
          </p:cNvPicPr>
          <p:nvPr>
            <p:ph idx="1"/>
          </p:nvPr>
        </p:nvPicPr>
        <p:blipFill>
          <a:blip r:embed="rId2"/>
          <a:stretch>
            <a:fillRect/>
          </a:stretch>
        </p:blipFill>
        <p:spPr>
          <a:xfrm>
            <a:off x="-1646472" y="-5546965"/>
            <a:ext cx="15484943" cy="16550640"/>
          </a:xfrm>
        </p:spPr>
      </p:pic>
      <p:sp>
        <p:nvSpPr>
          <p:cNvPr id="4" name="Slide Number Placeholder 3">
            <a:extLst>
              <a:ext uri="{FF2B5EF4-FFF2-40B4-BE49-F238E27FC236}">
                <a16:creationId xmlns:a16="http://schemas.microsoft.com/office/drawing/2014/main" id="{84D8CD7F-EA65-D941-A4E0-6B7F51083EA1}"/>
              </a:ext>
            </a:extLst>
          </p:cNvPr>
          <p:cNvSpPr>
            <a:spLocks noGrp="1"/>
          </p:cNvSpPr>
          <p:nvPr>
            <p:ph type="sldNum" sz="quarter" idx="12"/>
          </p:nvPr>
        </p:nvSpPr>
        <p:spPr/>
        <p:txBody>
          <a:bodyPr/>
          <a:lstStyle/>
          <a:p>
            <a:fld id="{3CD6FBD7-D310-9D44-9BA3-452B065B97E3}" type="slidenum">
              <a:rPr lang="en-US" smtClean="0"/>
              <a:t>39</a:t>
            </a:fld>
            <a:endParaRPr lang="en-US"/>
          </a:p>
        </p:txBody>
      </p:sp>
    </p:spTree>
    <p:extLst>
      <p:ext uri="{BB962C8B-B14F-4D97-AF65-F5344CB8AC3E}">
        <p14:creationId xmlns:p14="http://schemas.microsoft.com/office/powerpoint/2010/main" val="3770520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96F810-36DA-0448-B810-628CFBF5F28B}"/>
              </a:ext>
            </a:extLst>
          </p:cNvPr>
          <p:cNvSpPr>
            <a:spLocks noGrp="1"/>
          </p:cNvSpPr>
          <p:nvPr>
            <p:ph type="title"/>
          </p:nvPr>
        </p:nvSpPr>
        <p:spPr/>
        <p:txBody>
          <a:bodyPr>
            <a:normAutofit fontScale="90000"/>
          </a:bodyPr>
          <a:lstStyle/>
          <a:p>
            <a:r>
              <a:rPr lang="en-US" b="1" dirty="0">
                <a:solidFill>
                  <a:srgbClr val="0070C0"/>
                </a:solidFill>
              </a:rPr>
              <a:t>Schematic of the heliosphere showing the inflow of neutrals and plasma from the pristine VLISM</a:t>
            </a:r>
          </a:p>
        </p:txBody>
      </p:sp>
      <p:pic>
        <p:nvPicPr>
          <p:cNvPr id="9" name="Content Placeholder 8">
            <a:extLst>
              <a:ext uri="{FF2B5EF4-FFF2-40B4-BE49-F238E27FC236}">
                <a16:creationId xmlns:a16="http://schemas.microsoft.com/office/drawing/2014/main" id="{2F61EC00-F895-1F40-A055-FB334732EF90}"/>
              </a:ext>
            </a:extLst>
          </p:cNvPr>
          <p:cNvPicPr>
            <a:picLocks noGrp="1" noChangeAspect="1"/>
          </p:cNvPicPr>
          <p:nvPr>
            <p:ph sz="half" idx="1"/>
          </p:nvPr>
        </p:nvPicPr>
        <p:blipFill>
          <a:blip r:embed="rId2"/>
          <a:stretch>
            <a:fillRect/>
          </a:stretch>
        </p:blipFill>
        <p:spPr>
          <a:xfrm>
            <a:off x="838200" y="2027351"/>
            <a:ext cx="5181600" cy="3947885"/>
          </a:xfrm>
        </p:spPr>
      </p:pic>
      <p:sp>
        <p:nvSpPr>
          <p:cNvPr id="7" name="Content Placeholder 6">
            <a:extLst>
              <a:ext uri="{FF2B5EF4-FFF2-40B4-BE49-F238E27FC236}">
                <a16:creationId xmlns:a16="http://schemas.microsoft.com/office/drawing/2014/main" id="{E48B7BDC-51A3-3A4D-A16C-8F93801C69ED}"/>
              </a:ext>
            </a:extLst>
          </p:cNvPr>
          <p:cNvSpPr>
            <a:spLocks noGrp="1"/>
          </p:cNvSpPr>
          <p:nvPr>
            <p:ph sz="half" idx="2"/>
          </p:nvPr>
        </p:nvSpPr>
        <p:spPr/>
        <p:txBody>
          <a:bodyPr>
            <a:normAutofit fontScale="92500" lnSpcReduction="10000"/>
          </a:bodyPr>
          <a:lstStyle/>
          <a:p>
            <a:r>
              <a:rPr lang="en-US" dirty="0"/>
              <a:t>The Sun’s motion through the pristine very local interstellar medium (VLISM) produces inflowing neutral (solid arrows) and ionized gas (dashed arrows).</a:t>
            </a:r>
          </a:p>
          <a:p>
            <a:r>
              <a:rPr lang="en-US" dirty="0"/>
              <a:t>The plasma flows around the HP.</a:t>
            </a:r>
          </a:p>
          <a:p>
            <a:r>
              <a:rPr lang="en-US" dirty="0"/>
              <a:t>Neutral He flows through the disturbed VLISM (outer heliosphere) unchanged.</a:t>
            </a:r>
          </a:p>
          <a:p>
            <a:r>
              <a:rPr lang="en-US" dirty="0"/>
              <a:t>Neutral H mostly charge exchanges with protons in the “hydrogen wall” between HP and BS.</a:t>
            </a:r>
          </a:p>
        </p:txBody>
      </p:sp>
      <p:sp>
        <p:nvSpPr>
          <p:cNvPr id="4" name="Slide Number Placeholder 3">
            <a:extLst>
              <a:ext uri="{FF2B5EF4-FFF2-40B4-BE49-F238E27FC236}">
                <a16:creationId xmlns:a16="http://schemas.microsoft.com/office/drawing/2014/main" id="{8BA3074C-24B0-464B-9000-E37E7AF84ACF}"/>
              </a:ext>
            </a:extLst>
          </p:cNvPr>
          <p:cNvSpPr>
            <a:spLocks noGrp="1"/>
          </p:cNvSpPr>
          <p:nvPr>
            <p:ph type="sldNum" sz="quarter" idx="12"/>
          </p:nvPr>
        </p:nvSpPr>
        <p:spPr/>
        <p:txBody>
          <a:bodyPr/>
          <a:lstStyle/>
          <a:p>
            <a:fld id="{3CD6FBD7-D310-9D44-9BA3-452B065B97E3}" type="slidenum">
              <a:rPr lang="en-US" smtClean="0"/>
              <a:t>4</a:t>
            </a:fld>
            <a:endParaRPr lang="en-US"/>
          </a:p>
        </p:txBody>
      </p:sp>
    </p:spTree>
    <p:extLst>
      <p:ext uri="{BB962C8B-B14F-4D97-AF65-F5344CB8AC3E}">
        <p14:creationId xmlns:p14="http://schemas.microsoft.com/office/powerpoint/2010/main" val="2177305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B8E134-C1D2-7F41-9A76-0FF2AA604454}"/>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BB556E24-0167-C54B-8194-BBC5C9982F5C}"/>
              </a:ext>
            </a:extLst>
          </p:cNvPr>
          <p:cNvPicPr>
            <a:picLocks noGrp="1" noChangeAspect="1"/>
          </p:cNvPicPr>
          <p:nvPr>
            <p:ph idx="1"/>
          </p:nvPr>
        </p:nvPicPr>
        <p:blipFill rotWithShape="1">
          <a:blip r:embed="rId2"/>
          <a:srcRect l="4606" t="32477" r="13129" b="40547"/>
          <a:stretch/>
        </p:blipFill>
        <p:spPr>
          <a:xfrm>
            <a:off x="-296884" y="-510638"/>
            <a:ext cx="11839699" cy="5985162"/>
          </a:xfrm>
        </p:spPr>
      </p:pic>
      <p:sp>
        <p:nvSpPr>
          <p:cNvPr id="5" name="Slide Number Placeholder 4">
            <a:extLst>
              <a:ext uri="{FF2B5EF4-FFF2-40B4-BE49-F238E27FC236}">
                <a16:creationId xmlns:a16="http://schemas.microsoft.com/office/drawing/2014/main" id="{474D9D6C-9D4C-BF4E-8751-81B3D3EEB5DA}"/>
              </a:ext>
            </a:extLst>
          </p:cNvPr>
          <p:cNvSpPr>
            <a:spLocks noGrp="1"/>
          </p:cNvSpPr>
          <p:nvPr>
            <p:ph type="sldNum" sz="quarter" idx="12"/>
          </p:nvPr>
        </p:nvSpPr>
        <p:spPr/>
        <p:txBody>
          <a:bodyPr/>
          <a:lstStyle/>
          <a:p>
            <a:fld id="{3CD6FBD7-D310-9D44-9BA3-452B065B97E3}" type="slidenum">
              <a:rPr lang="en-US" smtClean="0"/>
              <a:t>40</a:t>
            </a:fld>
            <a:endParaRPr lang="en-US"/>
          </a:p>
        </p:txBody>
      </p:sp>
    </p:spTree>
    <p:extLst>
      <p:ext uri="{BB962C8B-B14F-4D97-AF65-F5344CB8AC3E}">
        <p14:creationId xmlns:p14="http://schemas.microsoft.com/office/powerpoint/2010/main" val="585017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90455-E8EA-F643-9E86-AF6C23092818}"/>
              </a:ext>
            </a:extLst>
          </p:cNvPr>
          <p:cNvSpPr>
            <a:spLocks noGrp="1"/>
          </p:cNvSpPr>
          <p:nvPr>
            <p:ph type="title"/>
          </p:nvPr>
        </p:nvSpPr>
        <p:spPr/>
        <p:txBody>
          <a:bodyPr/>
          <a:lstStyle/>
          <a:p>
            <a:r>
              <a:rPr lang="en-US" b="1" dirty="0">
                <a:solidFill>
                  <a:srgbClr val="0070C0"/>
                </a:solidFill>
              </a:rPr>
              <a:t>Unanswered questions concerning the LISM</a:t>
            </a:r>
          </a:p>
        </p:txBody>
      </p:sp>
      <p:sp>
        <p:nvSpPr>
          <p:cNvPr id="3" name="Content Placeholder 2">
            <a:extLst>
              <a:ext uri="{FF2B5EF4-FFF2-40B4-BE49-F238E27FC236}">
                <a16:creationId xmlns:a16="http://schemas.microsoft.com/office/drawing/2014/main" id="{BB745198-5042-CA40-9845-B0F84B648BFC}"/>
              </a:ext>
            </a:extLst>
          </p:cNvPr>
          <p:cNvSpPr>
            <a:spLocks noGrp="1"/>
          </p:cNvSpPr>
          <p:nvPr>
            <p:ph idx="1"/>
          </p:nvPr>
        </p:nvSpPr>
        <p:spPr/>
        <p:txBody>
          <a:bodyPr>
            <a:normAutofit lnSpcReduction="10000"/>
          </a:bodyPr>
          <a:lstStyle/>
          <a:p>
            <a:r>
              <a:rPr lang="en-US" dirty="0"/>
              <a:t>Why are there large temperature variations on short distance scales (&lt;5100 AU)?</a:t>
            </a:r>
          </a:p>
          <a:p>
            <a:r>
              <a:rPr lang="en-US" dirty="0"/>
              <a:t>Is the CLIC better described by discrete kinematically defined clouds or a single medium with internal velocity gradients?</a:t>
            </a:r>
          </a:p>
          <a:p>
            <a:r>
              <a:rPr lang="en-US" dirty="0"/>
              <a:t>What interactions exist between cosmic rays and LISM gas?</a:t>
            </a:r>
          </a:p>
          <a:p>
            <a:r>
              <a:rPr lang="en-US" dirty="0"/>
              <a:t>Is the Local Bubble shock heated and hot (10^6K) or EUV photon ionized and warm (10,000K) or both?</a:t>
            </a:r>
          </a:p>
          <a:p>
            <a:r>
              <a:rPr lang="en-US" dirty="0"/>
              <a:t>Are the supra-thermal populations large and do they contribute significantly to the total pressure?</a:t>
            </a:r>
          </a:p>
          <a:p>
            <a:r>
              <a:rPr lang="en-US" dirty="0"/>
              <a:t>Is there important physics missing in the LISM models?</a:t>
            </a:r>
          </a:p>
          <a:p>
            <a:endParaRPr lang="en-US" dirty="0"/>
          </a:p>
        </p:txBody>
      </p:sp>
      <p:sp>
        <p:nvSpPr>
          <p:cNvPr id="4" name="Slide Number Placeholder 3">
            <a:extLst>
              <a:ext uri="{FF2B5EF4-FFF2-40B4-BE49-F238E27FC236}">
                <a16:creationId xmlns:a16="http://schemas.microsoft.com/office/drawing/2014/main" id="{0538A384-4A42-BC44-A1F1-C2BF6BB2B280}"/>
              </a:ext>
            </a:extLst>
          </p:cNvPr>
          <p:cNvSpPr>
            <a:spLocks noGrp="1"/>
          </p:cNvSpPr>
          <p:nvPr>
            <p:ph type="sldNum" sz="quarter" idx="12"/>
          </p:nvPr>
        </p:nvSpPr>
        <p:spPr/>
        <p:txBody>
          <a:bodyPr/>
          <a:lstStyle/>
          <a:p>
            <a:fld id="{3CD6FBD7-D310-9D44-9BA3-452B065B97E3}" type="slidenum">
              <a:rPr lang="en-US" smtClean="0"/>
              <a:t>41</a:t>
            </a:fld>
            <a:endParaRPr lang="en-US"/>
          </a:p>
        </p:txBody>
      </p:sp>
    </p:spTree>
    <p:extLst>
      <p:ext uri="{BB962C8B-B14F-4D97-AF65-F5344CB8AC3E}">
        <p14:creationId xmlns:p14="http://schemas.microsoft.com/office/powerpoint/2010/main" val="535875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C2E081-3BF0-1E4C-840C-F5E8517F4AA8}"/>
              </a:ext>
            </a:extLst>
          </p:cNvPr>
          <p:cNvSpPr>
            <a:spLocks noGrp="1"/>
          </p:cNvSpPr>
          <p:nvPr>
            <p:ph type="title"/>
          </p:nvPr>
        </p:nvSpPr>
        <p:spPr>
          <a:xfrm>
            <a:off x="838199" y="365125"/>
            <a:ext cx="10515601" cy="1325563"/>
          </a:xfrm>
        </p:spPr>
        <p:txBody>
          <a:bodyPr/>
          <a:lstStyle/>
          <a:p>
            <a:r>
              <a:rPr lang="en-US" b="1" dirty="0">
                <a:solidFill>
                  <a:srgbClr val="0070C0"/>
                </a:solidFill>
              </a:rPr>
              <a:t>Is T really temperature or something else?</a:t>
            </a:r>
          </a:p>
        </p:txBody>
      </p:sp>
      <p:sp>
        <p:nvSpPr>
          <p:cNvPr id="7" name="Content Placeholder 6">
            <a:extLst>
              <a:ext uri="{FF2B5EF4-FFF2-40B4-BE49-F238E27FC236}">
                <a16:creationId xmlns:a16="http://schemas.microsoft.com/office/drawing/2014/main" id="{F2F0A29D-E886-0F40-B3A9-2032F8126711}"/>
              </a:ext>
            </a:extLst>
          </p:cNvPr>
          <p:cNvSpPr>
            <a:spLocks noGrp="1"/>
          </p:cNvSpPr>
          <p:nvPr>
            <p:ph idx="1"/>
          </p:nvPr>
        </p:nvSpPr>
        <p:spPr>
          <a:xfrm>
            <a:off x="838199" y="1825625"/>
            <a:ext cx="10609613" cy="4351338"/>
          </a:xfrm>
        </p:spPr>
        <p:txBody>
          <a:bodyPr/>
          <a:lstStyle/>
          <a:p>
            <a:r>
              <a:rPr lang="en-US" dirty="0"/>
              <a:t>Lines widths of D I (m=2) and Mg II (m=24) are analyzed by one component that depends on 1/√m (called T) and a second component that does not depend on mass (called turbulent velocity).</a:t>
            </a:r>
          </a:p>
          <a:p>
            <a:r>
              <a:rPr lang="en-US" dirty="0"/>
              <a:t>Similar abundances of D and Mg: D/Mg ≈0.5 (cosmic) but D/Mg≈5 (ISM). Saturation of one line relative to the other is unlikely a problem.</a:t>
            </a:r>
          </a:p>
          <a:p>
            <a:r>
              <a:rPr lang="en-US" dirty="0"/>
              <a:t>LISM plasma could include a supra-thermal component which would broaden the light D I line measurably but less the heavier Mg II ion. </a:t>
            </a:r>
          </a:p>
          <a:p>
            <a:r>
              <a:rPr lang="en-US" dirty="0"/>
              <a:t>What appears as variable thermal broadening could be (in part) variable supra-thermal broadening or a bi-directional Maxwellian distribution (</a:t>
            </a:r>
            <a:r>
              <a:rPr lang="en-US" dirty="0">
                <a:solidFill>
                  <a:srgbClr val="FF0000"/>
                </a:solidFill>
              </a:rPr>
              <a:t>Wood et al. </a:t>
            </a:r>
            <a:r>
              <a:rPr lang="en-US" dirty="0" err="1">
                <a:solidFill>
                  <a:srgbClr val="FF0000"/>
                </a:solidFill>
              </a:rPr>
              <a:t>ApJ</a:t>
            </a:r>
            <a:r>
              <a:rPr lang="en-US" dirty="0">
                <a:solidFill>
                  <a:srgbClr val="FF0000"/>
                </a:solidFill>
              </a:rPr>
              <a:t> 881, 55 (2019)).</a:t>
            </a:r>
          </a:p>
        </p:txBody>
      </p:sp>
      <p:sp>
        <p:nvSpPr>
          <p:cNvPr id="5" name="Slide Number Placeholder 4">
            <a:extLst>
              <a:ext uri="{FF2B5EF4-FFF2-40B4-BE49-F238E27FC236}">
                <a16:creationId xmlns:a16="http://schemas.microsoft.com/office/drawing/2014/main" id="{0C9683BB-2219-AF4A-9A4C-6B38514867D2}"/>
              </a:ext>
            </a:extLst>
          </p:cNvPr>
          <p:cNvSpPr>
            <a:spLocks noGrp="1"/>
          </p:cNvSpPr>
          <p:nvPr>
            <p:ph type="sldNum" sz="quarter" idx="12"/>
          </p:nvPr>
        </p:nvSpPr>
        <p:spPr/>
        <p:txBody>
          <a:bodyPr/>
          <a:lstStyle/>
          <a:p>
            <a:fld id="{3CD6FBD7-D310-9D44-9BA3-452B065B97E3}" type="slidenum">
              <a:rPr lang="en-US" smtClean="0"/>
              <a:t>42</a:t>
            </a:fld>
            <a:endParaRPr lang="en-US"/>
          </a:p>
        </p:txBody>
      </p:sp>
    </p:spTree>
    <p:extLst>
      <p:ext uri="{BB962C8B-B14F-4D97-AF65-F5344CB8AC3E}">
        <p14:creationId xmlns:p14="http://schemas.microsoft.com/office/powerpoint/2010/main" val="2590253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C0939-7D98-8A44-AF53-1ED8BCE0E443}"/>
              </a:ext>
            </a:extLst>
          </p:cNvPr>
          <p:cNvSpPr>
            <a:spLocks noGrp="1"/>
          </p:cNvSpPr>
          <p:nvPr>
            <p:ph type="title"/>
          </p:nvPr>
        </p:nvSpPr>
        <p:spPr/>
        <p:txBody>
          <a:bodyPr/>
          <a:lstStyle/>
          <a:p>
            <a:r>
              <a:rPr lang="en-US" dirty="0">
                <a:solidFill>
                  <a:srgbClr val="0070C0"/>
                </a:solidFill>
              </a:rPr>
              <a:t>Distribution of thermal pressures of neutrals</a:t>
            </a:r>
          </a:p>
        </p:txBody>
      </p:sp>
      <p:sp>
        <p:nvSpPr>
          <p:cNvPr id="3" name="Content Placeholder 2">
            <a:extLst>
              <a:ext uri="{FF2B5EF4-FFF2-40B4-BE49-F238E27FC236}">
                <a16:creationId xmlns:a16="http://schemas.microsoft.com/office/drawing/2014/main" id="{D383364F-B9CD-4241-BB97-A76373242873}"/>
              </a:ext>
            </a:extLst>
          </p:cNvPr>
          <p:cNvSpPr>
            <a:spLocks noGrp="1"/>
          </p:cNvSpPr>
          <p:nvPr>
            <p:ph sz="half" idx="1"/>
          </p:nvPr>
        </p:nvSpPr>
        <p:spPr/>
        <p:txBody>
          <a:bodyPr>
            <a:normAutofit fontScale="77500" lnSpcReduction="20000"/>
          </a:bodyPr>
          <a:lstStyle/>
          <a:p>
            <a:r>
              <a:rPr lang="en-US" dirty="0"/>
              <a:t>Distribution of thermal pressures in the LISM obtained from C I line ratios in CNM and WNM (Jenkins &amp; Tripp 2011).</a:t>
            </a:r>
          </a:p>
          <a:p>
            <a:r>
              <a:rPr lang="en-US" dirty="0"/>
              <a:t>Blue sample: observed general ISM away from bright stars excluding high pressure regions.</a:t>
            </a:r>
          </a:p>
          <a:p>
            <a:r>
              <a:rPr lang="en-US" dirty="0"/>
              <a:t>Green sample: Total sample including highly over-pressured regions maybe affected by stellar winds and shocks.</a:t>
            </a:r>
          </a:p>
          <a:p>
            <a:r>
              <a:rPr lang="en-US" dirty="0"/>
              <a:t>High pressure regions often found close to SNRs.</a:t>
            </a:r>
          </a:p>
          <a:p>
            <a:r>
              <a:rPr lang="en-US" dirty="0"/>
              <a:t>Alternative possibility: supra-thermal atoms add high pressure to the distribution.</a:t>
            </a:r>
          </a:p>
          <a:p>
            <a:endParaRPr lang="en-US" dirty="0"/>
          </a:p>
          <a:p>
            <a:endParaRPr lang="en-US" dirty="0"/>
          </a:p>
        </p:txBody>
      </p:sp>
      <p:pic>
        <p:nvPicPr>
          <p:cNvPr id="6" name="Content Placeholder 5">
            <a:extLst>
              <a:ext uri="{FF2B5EF4-FFF2-40B4-BE49-F238E27FC236}">
                <a16:creationId xmlns:a16="http://schemas.microsoft.com/office/drawing/2014/main" id="{C7C3F856-6F45-3B42-8D02-2C7D0037A8A5}"/>
              </a:ext>
            </a:extLst>
          </p:cNvPr>
          <p:cNvPicPr>
            <a:picLocks noGrp="1" noChangeAspect="1"/>
          </p:cNvPicPr>
          <p:nvPr>
            <p:ph sz="half" idx="2"/>
          </p:nvPr>
        </p:nvPicPr>
        <p:blipFill>
          <a:blip r:embed="rId2"/>
          <a:stretch>
            <a:fillRect/>
          </a:stretch>
        </p:blipFill>
        <p:spPr>
          <a:xfrm>
            <a:off x="6484117" y="1943894"/>
            <a:ext cx="4671387" cy="4297680"/>
          </a:xfrm>
        </p:spPr>
      </p:pic>
      <p:sp>
        <p:nvSpPr>
          <p:cNvPr id="4" name="Slide Number Placeholder 3">
            <a:extLst>
              <a:ext uri="{FF2B5EF4-FFF2-40B4-BE49-F238E27FC236}">
                <a16:creationId xmlns:a16="http://schemas.microsoft.com/office/drawing/2014/main" id="{2952C4CF-CDAF-B744-AB33-98BA768775B8}"/>
              </a:ext>
            </a:extLst>
          </p:cNvPr>
          <p:cNvSpPr>
            <a:spLocks noGrp="1"/>
          </p:cNvSpPr>
          <p:nvPr>
            <p:ph type="sldNum" sz="quarter" idx="12"/>
          </p:nvPr>
        </p:nvSpPr>
        <p:spPr/>
        <p:txBody>
          <a:bodyPr/>
          <a:lstStyle/>
          <a:p>
            <a:fld id="{3CD6FBD7-D310-9D44-9BA3-452B065B97E3}" type="slidenum">
              <a:rPr lang="en-US" smtClean="0"/>
              <a:t>43</a:t>
            </a:fld>
            <a:endParaRPr lang="en-US"/>
          </a:p>
        </p:txBody>
      </p:sp>
    </p:spTree>
    <p:extLst>
      <p:ext uri="{BB962C8B-B14F-4D97-AF65-F5344CB8AC3E}">
        <p14:creationId xmlns:p14="http://schemas.microsoft.com/office/powerpoint/2010/main" val="1770628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FF8FA-81A1-F047-AC4C-9205787253AE}"/>
              </a:ext>
            </a:extLst>
          </p:cNvPr>
          <p:cNvSpPr>
            <a:spLocks noGrp="1"/>
          </p:cNvSpPr>
          <p:nvPr>
            <p:ph type="title"/>
          </p:nvPr>
        </p:nvSpPr>
        <p:spPr/>
        <p:txBody>
          <a:bodyPr/>
          <a:lstStyle/>
          <a:p>
            <a:r>
              <a:rPr lang="en-US" b="1" dirty="0">
                <a:solidFill>
                  <a:srgbClr val="0070C0"/>
                </a:solidFill>
              </a:rPr>
              <a:t>Conclusions</a:t>
            </a:r>
          </a:p>
        </p:txBody>
      </p:sp>
      <p:sp>
        <p:nvSpPr>
          <p:cNvPr id="3" name="Content Placeholder 2">
            <a:extLst>
              <a:ext uri="{FF2B5EF4-FFF2-40B4-BE49-F238E27FC236}">
                <a16:creationId xmlns:a16="http://schemas.microsoft.com/office/drawing/2014/main" id="{8E62E164-9212-AC4A-92FA-B298052DCC59}"/>
              </a:ext>
            </a:extLst>
          </p:cNvPr>
          <p:cNvSpPr>
            <a:spLocks noGrp="1"/>
          </p:cNvSpPr>
          <p:nvPr>
            <p:ph idx="1"/>
          </p:nvPr>
        </p:nvSpPr>
        <p:spPr/>
        <p:txBody>
          <a:bodyPr>
            <a:normAutofit fontScale="92500"/>
          </a:bodyPr>
          <a:lstStyle/>
          <a:p>
            <a:r>
              <a:rPr lang="en-US" dirty="0"/>
              <a:t>Local interstellar clouds are inhomogeneous with temperature inhomogeneity scale size &lt;5,100 AU.</a:t>
            </a:r>
          </a:p>
          <a:p>
            <a:r>
              <a:rPr lang="en-US" dirty="0"/>
              <a:t>Typical densities are n(HI)=0.10 cm⁻³ not 0.20 cm⁻³.</a:t>
            </a:r>
          </a:p>
          <a:p>
            <a:r>
              <a:rPr lang="en-US" dirty="0"/>
              <a:t>Partially ionized clouds completely fill space within 4 pc and partially fill space at larger distances.</a:t>
            </a:r>
          </a:p>
          <a:p>
            <a:r>
              <a:rPr lang="en-US" dirty="0"/>
              <a:t>Clouds overlap leading to mean properties (example of LIC-G) or overlap without mixing.</a:t>
            </a:r>
          </a:p>
          <a:p>
            <a:r>
              <a:rPr lang="en-US" dirty="0"/>
              <a:t>Pressure balance within the heliosphere, between the heliosphere and the pristine VLISM, and between the pristine VLISM and Galactic gravity.</a:t>
            </a:r>
          </a:p>
          <a:p>
            <a:r>
              <a:rPr lang="en-US" dirty="0"/>
              <a:t>Contact: </a:t>
            </a:r>
            <a:r>
              <a:rPr lang="en-US" dirty="0" err="1"/>
              <a:t>jlinsky@jila.Colorado.edu</a:t>
            </a:r>
            <a:endParaRPr lang="en-US" dirty="0"/>
          </a:p>
        </p:txBody>
      </p:sp>
      <p:sp>
        <p:nvSpPr>
          <p:cNvPr id="4" name="Slide Number Placeholder 3">
            <a:extLst>
              <a:ext uri="{FF2B5EF4-FFF2-40B4-BE49-F238E27FC236}">
                <a16:creationId xmlns:a16="http://schemas.microsoft.com/office/drawing/2014/main" id="{699F2DC2-C546-8741-9669-A111AA332377}"/>
              </a:ext>
            </a:extLst>
          </p:cNvPr>
          <p:cNvSpPr>
            <a:spLocks noGrp="1"/>
          </p:cNvSpPr>
          <p:nvPr>
            <p:ph type="sldNum" sz="quarter" idx="12"/>
          </p:nvPr>
        </p:nvSpPr>
        <p:spPr/>
        <p:txBody>
          <a:bodyPr/>
          <a:lstStyle/>
          <a:p>
            <a:fld id="{3CD6FBD7-D310-9D44-9BA3-452B065B97E3}" type="slidenum">
              <a:rPr lang="en-US" smtClean="0"/>
              <a:t>44</a:t>
            </a:fld>
            <a:endParaRPr lang="en-US"/>
          </a:p>
        </p:txBody>
      </p:sp>
    </p:spTree>
    <p:extLst>
      <p:ext uri="{BB962C8B-B14F-4D97-AF65-F5344CB8AC3E}">
        <p14:creationId xmlns:p14="http://schemas.microsoft.com/office/powerpoint/2010/main" val="306476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9F2DC2-C546-8741-9669-A111AA332377}"/>
              </a:ext>
            </a:extLst>
          </p:cNvPr>
          <p:cNvSpPr>
            <a:spLocks noGrp="1"/>
          </p:cNvSpPr>
          <p:nvPr>
            <p:ph type="sldNum" sz="quarter" idx="12"/>
          </p:nvPr>
        </p:nvSpPr>
        <p:spPr/>
        <p:txBody>
          <a:bodyPr/>
          <a:lstStyle/>
          <a:p>
            <a:fld id="{3CD6FBD7-D310-9D44-9BA3-452B065B97E3}" type="slidenum">
              <a:rPr lang="en-US" smtClean="0"/>
              <a:t>45</a:t>
            </a:fld>
            <a:endParaRPr lang="en-US"/>
          </a:p>
        </p:txBody>
      </p:sp>
      <p:sp>
        <p:nvSpPr>
          <p:cNvPr id="5" name="TextBox 4">
            <a:extLst>
              <a:ext uri="{FF2B5EF4-FFF2-40B4-BE49-F238E27FC236}">
                <a16:creationId xmlns:a16="http://schemas.microsoft.com/office/drawing/2014/main" id="{A73B78DE-66E6-3241-9800-D16EB9969E4D}"/>
              </a:ext>
            </a:extLst>
          </p:cNvPr>
          <p:cNvSpPr txBox="1"/>
          <p:nvPr/>
        </p:nvSpPr>
        <p:spPr>
          <a:xfrm>
            <a:off x="2484120" y="2709239"/>
            <a:ext cx="7330440" cy="830997"/>
          </a:xfrm>
          <a:prstGeom prst="rect">
            <a:avLst/>
          </a:prstGeom>
          <a:noFill/>
        </p:spPr>
        <p:txBody>
          <a:bodyPr wrap="square" rtlCol="0">
            <a:spAutoFit/>
          </a:bodyPr>
          <a:lstStyle/>
          <a:p>
            <a:r>
              <a:rPr lang="en-US" sz="4800" dirty="0"/>
              <a:t>Any questions or thoughts?</a:t>
            </a:r>
          </a:p>
        </p:txBody>
      </p:sp>
    </p:spTree>
    <p:extLst>
      <p:ext uri="{BB962C8B-B14F-4D97-AF65-F5344CB8AC3E}">
        <p14:creationId xmlns:p14="http://schemas.microsoft.com/office/powerpoint/2010/main" val="2377858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A5F11-6DD9-434C-8341-E03A87425F2A}"/>
              </a:ext>
            </a:extLst>
          </p:cNvPr>
          <p:cNvSpPr>
            <a:spLocks noGrp="1"/>
          </p:cNvSpPr>
          <p:nvPr>
            <p:ph type="title"/>
          </p:nvPr>
        </p:nvSpPr>
        <p:spPr/>
        <p:txBody>
          <a:bodyPr/>
          <a:lstStyle/>
          <a:p>
            <a:r>
              <a:rPr lang="en-US" dirty="0">
                <a:solidFill>
                  <a:srgbClr val="FF0000"/>
                </a:solidFill>
              </a:rPr>
              <a:t>What comes next? </a:t>
            </a:r>
            <a:r>
              <a:rPr lang="en-US" dirty="0">
                <a:solidFill>
                  <a:schemeClr val="accent1"/>
                </a:solidFill>
              </a:rPr>
              <a:t>(2) Is there evidence for heating (shocks, turbulence, etc.)? </a:t>
            </a:r>
          </a:p>
        </p:txBody>
      </p:sp>
      <p:sp>
        <p:nvSpPr>
          <p:cNvPr id="3" name="Content Placeholder 2">
            <a:extLst>
              <a:ext uri="{FF2B5EF4-FFF2-40B4-BE49-F238E27FC236}">
                <a16:creationId xmlns:a16="http://schemas.microsoft.com/office/drawing/2014/main" id="{FA076C15-E1EA-FC48-BD70-64603E1EAF41}"/>
              </a:ext>
            </a:extLst>
          </p:cNvPr>
          <p:cNvSpPr>
            <a:spLocks noGrp="1"/>
          </p:cNvSpPr>
          <p:nvPr>
            <p:ph sz="half" idx="1"/>
          </p:nvPr>
        </p:nvSpPr>
        <p:spPr>
          <a:xfrm>
            <a:off x="838200" y="1825625"/>
            <a:ext cx="3750733" cy="4351338"/>
          </a:xfrm>
        </p:spPr>
        <p:txBody>
          <a:bodyPr/>
          <a:lstStyle/>
          <a:p>
            <a:r>
              <a:rPr lang="en-US" dirty="0"/>
              <a:t>The largest measured turbulent velocity is about 4.2 km/s, which does not indicate a shock.</a:t>
            </a:r>
          </a:p>
          <a:p>
            <a:r>
              <a:rPr lang="en-US" dirty="0"/>
              <a:t>But differential velocities between adjacent  clouds can be 10-50 km/s, which is supersonic.</a:t>
            </a:r>
          </a:p>
        </p:txBody>
      </p:sp>
      <p:pic>
        <p:nvPicPr>
          <p:cNvPr id="7" name="Content Placeholder 6">
            <a:extLst>
              <a:ext uri="{FF2B5EF4-FFF2-40B4-BE49-F238E27FC236}">
                <a16:creationId xmlns:a16="http://schemas.microsoft.com/office/drawing/2014/main" id="{E2901D88-DB18-9A4A-A3F6-1C7C04892ACC}"/>
              </a:ext>
            </a:extLst>
          </p:cNvPr>
          <p:cNvPicPr>
            <a:picLocks noGrp="1" noChangeAspect="1"/>
          </p:cNvPicPr>
          <p:nvPr>
            <p:ph sz="half" idx="2"/>
          </p:nvPr>
        </p:nvPicPr>
        <p:blipFill>
          <a:blip r:embed="rId2"/>
          <a:stretch>
            <a:fillRect/>
          </a:stretch>
        </p:blipFill>
        <p:spPr>
          <a:xfrm>
            <a:off x="4153881" y="1604963"/>
            <a:ext cx="7716386" cy="4572000"/>
          </a:xfrm>
        </p:spPr>
      </p:pic>
      <p:sp>
        <p:nvSpPr>
          <p:cNvPr id="4" name="Slide Number Placeholder 3">
            <a:extLst>
              <a:ext uri="{FF2B5EF4-FFF2-40B4-BE49-F238E27FC236}">
                <a16:creationId xmlns:a16="http://schemas.microsoft.com/office/drawing/2014/main" id="{1DB12F0C-F31F-2346-AFB7-E69E4E0F7F9F}"/>
              </a:ext>
            </a:extLst>
          </p:cNvPr>
          <p:cNvSpPr>
            <a:spLocks noGrp="1"/>
          </p:cNvSpPr>
          <p:nvPr>
            <p:ph type="sldNum" sz="quarter" idx="12"/>
          </p:nvPr>
        </p:nvSpPr>
        <p:spPr/>
        <p:txBody>
          <a:bodyPr/>
          <a:lstStyle/>
          <a:p>
            <a:fld id="{3CD6FBD7-D310-9D44-9BA3-452B065B97E3}" type="slidenum">
              <a:rPr lang="en-US" smtClean="0"/>
              <a:t>46</a:t>
            </a:fld>
            <a:endParaRPr lang="en-US"/>
          </a:p>
        </p:txBody>
      </p:sp>
    </p:spTree>
    <p:extLst>
      <p:ext uri="{BB962C8B-B14F-4D97-AF65-F5344CB8AC3E}">
        <p14:creationId xmlns:p14="http://schemas.microsoft.com/office/powerpoint/2010/main" val="1786857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C2E8B-54C3-1441-B3CF-41782863FB2E}"/>
              </a:ext>
            </a:extLst>
          </p:cNvPr>
          <p:cNvSpPr>
            <a:spLocks noGrp="1"/>
          </p:cNvSpPr>
          <p:nvPr>
            <p:ph type="title"/>
          </p:nvPr>
        </p:nvSpPr>
        <p:spPr/>
        <p:txBody>
          <a:bodyPr>
            <a:normAutofit fontScale="90000"/>
          </a:bodyPr>
          <a:lstStyle/>
          <a:p>
            <a:r>
              <a:rPr lang="en-US" b="1" dirty="0">
                <a:solidFill>
                  <a:srgbClr val="FF0000"/>
                </a:solidFill>
              </a:rPr>
              <a:t>What comes next? </a:t>
            </a:r>
            <a:r>
              <a:rPr lang="en-US" b="1" dirty="0">
                <a:solidFill>
                  <a:schemeClr val="accent1"/>
                </a:solidFill>
              </a:rPr>
              <a:t>(3) What physics is missing from the classical 3 component model of the ISM?</a:t>
            </a:r>
            <a:r>
              <a:rPr lang="en-US" b="1" dirty="0"/>
              <a:t> </a:t>
            </a:r>
          </a:p>
        </p:txBody>
      </p:sp>
      <p:sp>
        <p:nvSpPr>
          <p:cNvPr id="3" name="Content Placeholder 2">
            <a:extLst>
              <a:ext uri="{FF2B5EF4-FFF2-40B4-BE49-F238E27FC236}">
                <a16:creationId xmlns:a16="http://schemas.microsoft.com/office/drawing/2014/main" id="{FAA5AF29-7960-154C-8625-764C0C4245D1}"/>
              </a:ext>
            </a:extLst>
          </p:cNvPr>
          <p:cNvSpPr>
            <a:spLocks noGrp="1"/>
          </p:cNvSpPr>
          <p:nvPr>
            <p:ph idx="1"/>
          </p:nvPr>
        </p:nvSpPr>
        <p:spPr/>
        <p:txBody>
          <a:bodyPr/>
          <a:lstStyle/>
          <a:p>
            <a:r>
              <a:rPr lang="en-US" dirty="0"/>
              <a:t>Classical 3-component models (cold, warm, hot) of the ISM assume steady state equilibrium (Pressure balance within and between components) and balance of heating and cooling terms.</a:t>
            </a:r>
          </a:p>
          <a:p>
            <a:r>
              <a:rPr lang="en-US" dirty="0" err="1"/>
              <a:t>Wolfire</a:t>
            </a:r>
            <a:r>
              <a:rPr lang="en-US" dirty="0"/>
              <a:t> et al. (2003) model predicts for warm gas (neutral or ionized) in the Galactic plane near the Sun, T=5040-8310 K depending on the heating and cooling rates.</a:t>
            </a:r>
          </a:p>
          <a:p>
            <a:r>
              <a:rPr lang="en-US" dirty="0"/>
              <a:t>In the LIC the observed temperature range is larger 2,450-12,900 K, and in the VLISM there are many sightlines with T≤3,500 K.</a:t>
            </a:r>
          </a:p>
          <a:p>
            <a:r>
              <a:rPr lang="en-US" dirty="0"/>
              <a:t>Does this indicate that flows are important and/or that the gas is far out of ionization and excitation equilibrium?</a:t>
            </a:r>
          </a:p>
        </p:txBody>
      </p:sp>
      <p:sp>
        <p:nvSpPr>
          <p:cNvPr id="4" name="Slide Number Placeholder 3">
            <a:extLst>
              <a:ext uri="{FF2B5EF4-FFF2-40B4-BE49-F238E27FC236}">
                <a16:creationId xmlns:a16="http://schemas.microsoft.com/office/drawing/2014/main" id="{30DF45B5-4C70-1B4E-8E76-13B860EC3F74}"/>
              </a:ext>
            </a:extLst>
          </p:cNvPr>
          <p:cNvSpPr>
            <a:spLocks noGrp="1"/>
          </p:cNvSpPr>
          <p:nvPr>
            <p:ph type="sldNum" sz="quarter" idx="12"/>
          </p:nvPr>
        </p:nvSpPr>
        <p:spPr/>
        <p:txBody>
          <a:bodyPr/>
          <a:lstStyle/>
          <a:p>
            <a:fld id="{3CD6FBD7-D310-9D44-9BA3-452B065B97E3}" type="slidenum">
              <a:rPr lang="en-US" smtClean="0"/>
              <a:t>47</a:t>
            </a:fld>
            <a:endParaRPr lang="en-US"/>
          </a:p>
        </p:txBody>
      </p:sp>
    </p:spTree>
    <p:extLst>
      <p:ext uri="{BB962C8B-B14F-4D97-AF65-F5344CB8AC3E}">
        <p14:creationId xmlns:p14="http://schemas.microsoft.com/office/powerpoint/2010/main" val="681894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29D71C-281C-624E-ABA0-746B237C4047}"/>
              </a:ext>
            </a:extLst>
          </p:cNvPr>
          <p:cNvSpPr>
            <a:spLocks noGrp="1"/>
          </p:cNvSpPr>
          <p:nvPr>
            <p:ph type="title"/>
          </p:nvPr>
        </p:nvSpPr>
        <p:spPr/>
        <p:txBody>
          <a:bodyPr>
            <a:normAutofit/>
          </a:bodyPr>
          <a:lstStyle/>
          <a:p>
            <a:r>
              <a:rPr lang="en-US" b="1" dirty="0">
                <a:solidFill>
                  <a:srgbClr val="FF0000"/>
                </a:solidFill>
              </a:rPr>
              <a:t>(5)</a:t>
            </a:r>
            <a:r>
              <a:rPr lang="en-US" b="1" dirty="0">
                <a:solidFill>
                  <a:schemeClr val="accent1"/>
                </a:solidFill>
              </a:rPr>
              <a:t>: Rigid multi-cloud structure is may not be realistic (</a:t>
            </a:r>
            <a:r>
              <a:rPr lang="en-US" b="1" dirty="0" err="1">
                <a:solidFill>
                  <a:srgbClr val="FF0000"/>
                </a:solidFill>
              </a:rPr>
              <a:t>Gry</a:t>
            </a:r>
            <a:r>
              <a:rPr lang="en-US" b="1" dirty="0">
                <a:solidFill>
                  <a:srgbClr val="FF0000"/>
                </a:solidFill>
              </a:rPr>
              <a:t> + Jenkins A+A 567, A58 (2014)</a:t>
            </a:r>
            <a:r>
              <a:rPr lang="en-US" b="1" dirty="0">
                <a:solidFill>
                  <a:srgbClr val="0070C0"/>
                </a:solidFill>
              </a:rPr>
              <a:t>)</a:t>
            </a:r>
            <a:endParaRPr lang="en-US" b="1" dirty="0">
              <a:solidFill>
                <a:srgbClr val="FF0000"/>
              </a:solidFill>
            </a:endParaRPr>
          </a:p>
        </p:txBody>
      </p:sp>
      <p:sp>
        <p:nvSpPr>
          <p:cNvPr id="6" name="Content Placeholder 5">
            <a:extLst>
              <a:ext uri="{FF2B5EF4-FFF2-40B4-BE49-F238E27FC236}">
                <a16:creationId xmlns:a16="http://schemas.microsoft.com/office/drawing/2014/main" id="{1568DFC2-49B4-A34A-A0E1-16EA08F64804}"/>
              </a:ext>
            </a:extLst>
          </p:cNvPr>
          <p:cNvSpPr>
            <a:spLocks noGrp="1"/>
          </p:cNvSpPr>
          <p:nvPr>
            <p:ph sz="half" idx="1"/>
          </p:nvPr>
        </p:nvSpPr>
        <p:spPr/>
        <p:txBody>
          <a:bodyPr>
            <a:normAutofit fontScale="85000" lnSpcReduction="20000"/>
          </a:bodyPr>
          <a:lstStyle/>
          <a:p>
            <a:r>
              <a:rPr lang="en-US" dirty="0"/>
              <a:t>Their simpler picture of the LISM is a single continuous non-rigid cloud surrounding the Sun.</a:t>
            </a:r>
          </a:p>
          <a:p>
            <a:r>
              <a:rPr lang="en-US" dirty="0"/>
              <a:t>Velocity faster in the direction of motion and slower in opposite direction.</a:t>
            </a:r>
          </a:p>
          <a:p>
            <a:r>
              <a:rPr lang="en-US" dirty="0"/>
              <a:t>Model fits velocities of most sightlines. Same data set as </a:t>
            </a:r>
            <a:r>
              <a:rPr lang="en-US" dirty="0">
                <a:solidFill>
                  <a:srgbClr val="FF0000"/>
                </a:solidFill>
              </a:rPr>
              <a:t>Redfield &amp; </a:t>
            </a:r>
            <a:r>
              <a:rPr lang="en-US" dirty="0" err="1">
                <a:solidFill>
                  <a:srgbClr val="FF0000"/>
                </a:solidFill>
              </a:rPr>
              <a:t>Linsky</a:t>
            </a:r>
            <a:r>
              <a:rPr lang="en-US" dirty="0">
                <a:solidFill>
                  <a:srgbClr val="FF0000"/>
                </a:solidFill>
              </a:rPr>
              <a:t> (</a:t>
            </a:r>
            <a:r>
              <a:rPr lang="en-US" dirty="0" err="1">
                <a:solidFill>
                  <a:srgbClr val="FF0000"/>
                </a:solidFill>
              </a:rPr>
              <a:t>ApJ</a:t>
            </a:r>
            <a:r>
              <a:rPr lang="en-US" dirty="0">
                <a:solidFill>
                  <a:srgbClr val="FF0000"/>
                </a:solidFill>
              </a:rPr>
              <a:t> 673, 282 (2008))</a:t>
            </a:r>
            <a:r>
              <a:rPr lang="en-US" dirty="0"/>
              <a:t>.</a:t>
            </a:r>
          </a:p>
          <a:p>
            <a:r>
              <a:rPr lang="en-US" dirty="0"/>
              <a:t>n(HI)= 0.03-0.10 cm⁻³. The cloud fills space out to 9 pc.</a:t>
            </a:r>
          </a:p>
          <a:p>
            <a:r>
              <a:rPr lang="en-US" dirty="0"/>
              <a:t>Secondary velocity components may indicate a shock going through the main cloud.</a:t>
            </a:r>
          </a:p>
        </p:txBody>
      </p:sp>
      <p:pic>
        <p:nvPicPr>
          <p:cNvPr id="9" name="Content Placeholder 8">
            <a:extLst>
              <a:ext uri="{FF2B5EF4-FFF2-40B4-BE49-F238E27FC236}">
                <a16:creationId xmlns:a16="http://schemas.microsoft.com/office/drawing/2014/main" id="{55C4B8FD-8BC0-654D-A9E4-2755C3F633F4}"/>
              </a:ext>
            </a:extLst>
          </p:cNvPr>
          <p:cNvPicPr>
            <a:picLocks noGrp="1" noChangeAspect="1"/>
          </p:cNvPicPr>
          <p:nvPr>
            <p:ph sz="half" idx="2"/>
          </p:nvPr>
        </p:nvPicPr>
        <p:blipFill>
          <a:blip r:embed="rId2"/>
          <a:stretch>
            <a:fillRect/>
          </a:stretch>
        </p:blipFill>
        <p:spPr>
          <a:xfrm>
            <a:off x="6426358" y="1690688"/>
            <a:ext cx="4927442" cy="3566160"/>
          </a:xfrm>
        </p:spPr>
      </p:pic>
      <p:sp>
        <p:nvSpPr>
          <p:cNvPr id="4" name="Slide Number Placeholder 3">
            <a:extLst>
              <a:ext uri="{FF2B5EF4-FFF2-40B4-BE49-F238E27FC236}">
                <a16:creationId xmlns:a16="http://schemas.microsoft.com/office/drawing/2014/main" id="{D6E37AA7-D5D3-FA47-B0CD-1FF4B197A7C8}"/>
              </a:ext>
            </a:extLst>
          </p:cNvPr>
          <p:cNvSpPr>
            <a:spLocks noGrp="1"/>
          </p:cNvSpPr>
          <p:nvPr>
            <p:ph type="sldNum" sz="quarter" idx="12"/>
          </p:nvPr>
        </p:nvSpPr>
        <p:spPr/>
        <p:txBody>
          <a:bodyPr/>
          <a:lstStyle/>
          <a:p>
            <a:fld id="{3CD6FBD7-D310-9D44-9BA3-452B065B97E3}" type="slidenum">
              <a:rPr lang="en-US" smtClean="0"/>
              <a:t>48</a:t>
            </a:fld>
            <a:endParaRPr lang="en-US"/>
          </a:p>
        </p:txBody>
      </p:sp>
      <p:sp>
        <p:nvSpPr>
          <p:cNvPr id="10" name="TextBox 9">
            <a:extLst>
              <a:ext uri="{FF2B5EF4-FFF2-40B4-BE49-F238E27FC236}">
                <a16:creationId xmlns:a16="http://schemas.microsoft.com/office/drawing/2014/main" id="{90076EE5-F631-7141-A153-4F989D3F02CA}"/>
              </a:ext>
            </a:extLst>
          </p:cNvPr>
          <p:cNvSpPr txBox="1"/>
          <p:nvPr/>
        </p:nvSpPr>
        <p:spPr>
          <a:xfrm>
            <a:off x="6773333" y="5588000"/>
            <a:ext cx="4570354" cy="830997"/>
          </a:xfrm>
          <a:prstGeom prst="rect">
            <a:avLst/>
          </a:prstGeom>
          <a:noFill/>
        </p:spPr>
        <p:txBody>
          <a:bodyPr wrap="none" rtlCol="0">
            <a:spAutoFit/>
          </a:bodyPr>
          <a:lstStyle/>
          <a:p>
            <a:r>
              <a:rPr lang="en-US" sz="2400" dirty="0"/>
              <a:t>Velocity residuals compared to the </a:t>
            </a:r>
          </a:p>
          <a:p>
            <a:r>
              <a:rPr lang="en-US" sz="2400" dirty="0"/>
              <a:t>mean. </a:t>
            </a:r>
            <a:r>
              <a:rPr lang="en-US" sz="2400" dirty="0" err="1"/>
              <a:t>MgII</a:t>
            </a:r>
            <a:r>
              <a:rPr lang="en-US" sz="2400" dirty="0"/>
              <a:t> (black) and </a:t>
            </a:r>
            <a:r>
              <a:rPr lang="en-US" sz="2400" dirty="0" err="1"/>
              <a:t>FeII</a:t>
            </a:r>
            <a:r>
              <a:rPr lang="en-US" sz="2400" dirty="0"/>
              <a:t> (red).</a:t>
            </a:r>
          </a:p>
        </p:txBody>
      </p:sp>
    </p:spTree>
    <p:extLst>
      <p:ext uri="{BB962C8B-B14F-4D97-AF65-F5344CB8AC3E}">
        <p14:creationId xmlns:p14="http://schemas.microsoft.com/office/powerpoint/2010/main" val="3859585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CCC7A48-212C-7040-BCBD-E909B0672E35}"/>
              </a:ext>
            </a:extLst>
          </p:cNvPr>
          <p:cNvPicPr>
            <a:picLocks noChangeAspect="1"/>
          </p:cNvPicPr>
          <p:nvPr/>
        </p:nvPicPr>
        <p:blipFill>
          <a:blip r:embed="rId3"/>
          <a:stretch>
            <a:fillRect/>
          </a:stretch>
        </p:blipFill>
        <p:spPr>
          <a:xfrm>
            <a:off x="5646598" y="1870923"/>
            <a:ext cx="5603061" cy="4593768"/>
          </a:xfrm>
          <a:prstGeom prst="rect">
            <a:avLst/>
          </a:prstGeom>
        </p:spPr>
      </p:pic>
      <p:sp>
        <p:nvSpPr>
          <p:cNvPr id="13" name="Rectangle 2">
            <a:extLst>
              <a:ext uri="{FF2B5EF4-FFF2-40B4-BE49-F238E27FC236}">
                <a16:creationId xmlns:a16="http://schemas.microsoft.com/office/drawing/2014/main" id="{456EE58A-B935-914B-9FC3-6B48A4D92CB4}"/>
              </a:ext>
            </a:extLst>
          </p:cNvPr>
          <p:cNvSpPr txBox="1">
            <a:spLocks noChangeArrowheads="1"/>
          </p:cNvSpPr>
          <p:nvPr/>
        </p:nvSpPr>
        <p:spPr>
          <a:xfrm>
            <a:off x="204535" y="12833"/>
            <a:ext cx="11785600" cy="1524000"/>
          </a:xfrm>
          <a:prstGeom prst="rect">
            <a:avLst/>
          </a:prstGeom>
        </p:spPr>
        <p:txBody>
          <a:bodyPr vert="horz" lIns="121905" tIns="60952" rIns="121905" bIns="60952" rtlCol="0" anchor="ctr">
            <a:noAutofit/>
          </a:bodyPr>
          <a:lstStyle/>
          <a:p>
            <a:pPr algn="ctr">
              <a:spcBef>
                <a:spcPct val="0"/>
              </a:spcBef>
              <a:defRPr/>
            </a:pPr>
            <a:r>
              <a:rPr lang="en-US" sz="3200" b="1" dirty="0">
                <a:solidFill>
                  <a:srgbClr val="0070C0"/>
                </a:solidFill>
                <a:latin typeface="Trebuchet MS"/>
                <a:ea typeface="+mj-ea"/>
                <a:cs typeface="Trebuchet MS"/>
              </a:rPr>
              <a:t>By looking in our rear view mirror we can reconstruct the ISM the Sun encountered in its past</a:t>
            </a:r>
          </a:p>
        </p:txBody>
      </p:sp>
      <p:sp>
        <p:nvSpPr>
          <p:cNvPr id="12" name="Text Box 6">
            <a:extLst>
              <a:ext uri="{FF2B5EF4-FFF2-40B4-BE49-F238E27FC236}">
                <a16:creationId xmlns:a16="http://schemas.microsoft.com/office/drawing/2014/main" id="{4770D1E9-2066-A94F-A3BD-3D329FC906D5}"/>
              </a:ext>
            </a:extLst>
          </p:cNvPr>
          <p:cNvSpPr txBox="1">
            <a:spLocks noChangeArrowheads="1"/>
          </p:cNvSpPr>
          <p:nvPr/>
        </p:nvSpPr>
        <p:spPr bwMode="auto">
          <a:xfrm>
            <a:off x="8285657" y="6321990"/>
            <a:ext cx="3704479" cy="349062"/>
          </a:xfrm>
          <a:prstGeom prst="rect">
            <a:avLst/>
          </a:prstGeom>
          <a:noFill/>
          <a:ln w="9525">
            <a:noFill/>
            <a:miter lim="800000"/>
            <a:headEnd/>
            <a:tailEnd/>
          </a:ln>
          <a:effectLst/>
        </p:spPr>
        <p:txBody>
          <a:bodyPr wrap="square" lIns="101847" tIns="50923" rIns="101847" bIns="50923">
            <a:prstTxWarp prst="textNoShape">
              <a:avLst/>
            </a:prstTxWarp>
            <a:spAutoFit/>
          </a:bodyPr>
          <a:lstStyle/>
          <a:p>
            <a:pPr>
              <a:spcBef>
                <a:spcPts val="200"/>
              </a:spcBef>
              <a:defRPr/>
            </a:pPr>
            <a:r>
              <a:rPr lang="en-US" sz="1600" dirty="0" err="1">
                <a:solidFill>
                  <a:srgbClr val="000000"/>
                </a:solidFill>
                <a:latin typeface="Arial" panose="020B0604020202020204"/>
                <a:cs typeface="Trebuchet MS"/>
              </a:rPr>
              <a:t>Vannier</a:t>
            </a:r>
            <a:r>
              <a:rPr lang="en-US" sz="1600" dirty="0">
                <a:solidFill>
                  <a:srgbClr val="000000"/>
                </a:solidFill>
                <a:latin typeface="Arial" panose="020B0604020202020204"/>
                <a:cs typeface="Trebuchet MS"/>
              </a:rPr>
              <a:t>, Redfield et al. (2023; in prep) </a:t>
            </a:r>
          </a:p>
        </p:txBody>
      </p:sp>
      <p:sp>
        <p:nvSpPr>
          <p:cNvPr id="15" name="Content Placeholder 5">
            <a:extLst>
              <a:ext uri="{FF2B5EF4-FFF2-40B4-BE49-F238E27FC236}">
                <a16:creationId xmlns:a16="http://schemas.microsoft.com/office/drawing/2014/main" id="{F17126AD-C278-6D49-BC2C-E8E9A97241B0}"/>
              </a:ext>
            </a:extLst>
          </p:cNvPr>
          <p:cNvSpPr txBox="1">
            <a:spLocks/>
          </p:cNvSpPr>
          <p:nvPr/>
        </p:nvSpPr>
        <p:spPr>
          <a:xfrm>
            <a:off x="820726" y="1688123"/>
            <a:ext cx="4535045" cy="4536215"/>
          </a:xfrm>
          <a:prstGeom prst="rect">
            <a:avLst/>
          </a:prstGeom>
          <a:solidFill>
            <a:schemeClr val="bg1"/>
          </a:solidFill>
        </p:spPr>
        <p:txBody>
          <a:bodyPr vert="horz" lIns="0" tIns="0" rIns="0" bIns="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594" indent="-228594" defTabSz="914377">
              <a:buFont typeface="Arial" panose="020B0604020202020204" pitchFamily="34" charset="0"/>
              <a:buChar char="•"/>
              <a:defRPr/>
            </a:pPr>
            <a:r>
              <a:rPr lang="en-US" sz="2133" dirty="0">
                <a:solidFill>
                  <a:srgbClr val="000000"/>
                </a:solidFill>
                <a:latin typeface="Trebuchet MS" panose="020B0703020202090204" pitchFamily="34" charset="0"/>
              </a:rPr>
              <a:t>Obtained UV spectra of 8 nearby stars in the backward direction with Hubble. </a:t>
            </a:r>
          </a:p>
          <a:p>
            <a:pPr marL="228594" indent="-228594" defTabSz="914377">
              <a:buFont typeface="Arial" panose="020B0604020202020204" pitchFamily="34" charset="0"/>
              <a:buChar char="•"/>
              <a:defRPr/>
            </a:pPr>
            <a:r>
              <a:rPr lang="en-US" sz="2133" dirty="0">
                <a:solidFill>
                  <a:srgbClr val="000000"/>
                </a:solidFill>
                <a:latin typeface="Trebuchet MS" panose="020B0703020202090204" pitchFamily="34" charset="0"/>
              </a:rPr>
              <a:t>Analysis is sensitive to distances that correspond to the Sun’s trajectory over the last 4 </a:t>
            </a:r>
            <a:r>
              <a:rPr lang="en-US" sz="2133" dirty="0" err="1">
                <a:solidFill>
                  <a:srgbClr val="000000"/>
                </a:solidFill>
                <a:latin typeface="Trebuchet MS" panose="020B0703020202090204" pitchFamily="34" charset="0"/>
              </a:rPr>
              <a:t>Myr</a:t>
            </a:r>
            <a:r>
              <a:rPr lang="en-US" sz="2133" dirty="0">
                <a:solidFill>
                  <a:srgbClr val="000000"/>
                </a:solidFill>
                <a:latin typeface="Trebuchet MS" panose="020B0703020202090204" pitchFamily="34" charset="0"/>
              </a:rPr>
              <a:t>.</a:t>
            </a:r>
          </a:p>
          <a:p>
            <a:pPr marL="228594" indent="-228594" defTabSz="914377">
              <a:buFont typeface="Arial" panose="020B0604020202020204" pitchFamily="34" charset="0"/>
              <a:buChar char="•"/>
              <a:defRPr/>
            </a:pPr>
            <a:r>
              <a:rPr lang="en-US" sz="2133" dirty="0">
                <a:solidFill>
                  <a:srgbClr val="000000"/>
                </a:solidFill>
                <a:latin typeface="Trebuchet MS" panose="020B0703020202090204" pitchFamily="34" charset="0"/>
              </a:rPr>
              <a:t>One of the densest LISM surveys</a:t>
            </a:r>
          </a:p>
          <a:p>
            <a:pPr marL="228594" indent="-228594" defTabSz="914377">
              <a:buFont typeface="Arial" panose="020B0604020202020204" pitchFamily="34" charset="0"/>
              <a:buChar char="•"/>
              <a:defRPr/>
            </a:pPr>
            <a:r>
              <a:rPr lang="en-US" sz="2133" dirty="0">
                <a:solidFill>
                  <a:srgbClr val="000000"/>
                </a:solidFill>
                <a:latin typeface="Trebuchet MS" panose="020B0703020202090204" pitchFamily="34" charset="0"/>
              </a:rPr>
              <a:t>Uncovered significant small scale structure and variation in the small cone of observations.</a:t>
            </a:r>
          </a:p>
          <a:p>
            <a:pPr marL="228594" indent="-228594" defTabSz="914377">
              <a:buFont typeface="Arial" panose="020B0604020202020204" pitchFamily="34" charset="0"/>
              <a:buChar char="•"/>
              <a:defRPr/>
            </a:pPr>
            <a:r>
              <a:rPr lang="en-US" sz="2133" dirty="0">
                <a:solidFill>
                  <a:srgbClr val="000000"/>
                </a:solidFill>
                <a:latin typeface="Trebuchet MS" panose="020B0703020202090204" pitchFamily="34" charset="0"/>
              </a:rPr>
              <a:t>Cloud sizes assume n(HI)=0.2cm⁻³.</a:t>
            </a:r>
          </a:p>
        </p:txBody>
      </p:sp>
      <p:sp>
        <p:nvSpPr>
          <p:cNvPr id="2" name="Slide Number Placeholder 1">
            <a:extLst>
              <a:ext uri="{FF2B5EF4-FFF2-40B4-BE49-F238E27FC236}">
                <a16:creationId xmlns:a16="http://schemas.microsoft.com/office/drawing/2014/main" id="{B8FF9650-FB61-B04B-B5DE-890D72961A85}"/>
              </a:ext>
            </a:extLst>
          </p:cNvPr>
          <p:cNvSpPr>
            <a:spLocks noGrp="1"/>
          </p:cNvSpPr>
          <p:nvPr>
            <p:ph type="sldNum" sz="quarter" idx="12"/>
          </p:nvPr>
        </p:nvSpPr>
        <p:spPr/>
        <p:txBody>
          <a:bodyPr/>
          <a:lstStyle/>
          <a:p>
            <a:fld id="{3CD6FBD7-D310-9D44-9BA3-452B065B97E3}" type="slidenum">
              <a:rPr lang="en-US" smtClean="0"/>
              <a:t>49</a:t>
            </a:fld>
            <a:endParaRPr lang="en-US"/>
          </a:p>
        </p:txBody>
      </p:sp>
    </p:spTree>
    <p:extLst>
      <p:ext uri="{BB962C8B-B14F-4D97-AF65-F5344CB8AC3E}">
        <p14:creationId xmlns:p14="http://schemas.microsoft.com/office/powerpoint/2010/main" val="3992343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06677-2EC6-2645-8021-BA20CDCC409D}"/>
              </a:ext>
            </a:extLst>
          </p:cNvPr>
          <p:cNvSpPr>
            <a:spLocks noGrp="1"/>
          </p:cNvSpPr>
          <p:nvPr>
            <p:ph type="title"/>
          </p:nvPr>
        </p:nvSpPr>
        <p:spPr>
          <a:xfrm>
            <a:off x="838200" y="353250"/>
            <a:ext cx="10515600" cy="1325563"/>
          </a:xfrm>
        </p:spPr>
        <p:txBody>
          <a:bodyPr>
            <a:normAutofit/>
          </a:bodyPr>
          <a:lstStyle/>
          <a:p>
            <a:r>
              <a:rPr lang="en-US" b="1" dirty="0">
                <a:solidFill>
                  <a:srgbClr val="0070C0"/>
                </a:solidFill>
              </a:rPr>
              <a:t>Morphology and kinematics of the Local Interstellar Cloud (LIC). View from the NGP.</a:t>
            </a:r>
          </a:p>
        </p:txBody>
      </p:sp>
      <p:sp>
        <p:nvSpPr>
          <p:cNvPr id="3" name="Content Placeholder 2">
            <a:extLst>
              <a:ext uri="{FF2B5EF4-FFF2-40B4-BE49-F238E27FC236}">
                <a16:creationId xmlns:a16="http://schemas.microsoft.com/office/drawing/2014/main" id="{B272B82A-CD43-E74B-8FB8-95D6D0D900DE}"/>
              </a:ext>
            </a:extLst>
          </p:cNvPr>
          <p:cNvSpPr>
            <a:spLocks noGrp="1"/>
          </p:cNvSpPr>
          <p:nvPr>
            <p:ph sz="half" idx="1"/>
          </p:nvPr>
        </p:nvSpPr>
        <p:spPr>
          <a:xfrm>
            <a:off x="838200" y="1837500"/>
            <a:ext cx="5181600" cy="4351338"/>
          </a:xfrm>
        </p:spPr>
        <p:txBody>
          <a:bodyPr>
            <a:normAutofit fontScale="85000" lnSpcReduction="20000"/>
          </a:bodyPr>
          <a:lstStyle/>
          <a:p>
            <a:r>
              <a:rPr lang="en-US" dirty="0"/>
              <a:t>62 lines of sight through the LIC allow us to compute a 3D model of the LIC. (</a:t>
            </a:r>
            <a:r>
              <a:rPr lang="en-US" dirty="0">
                <a:solidFill>
                  <a:srgbClr val="FF0000"/>
                </a:solidFill>
              </a:rPr>
              <a:t>Linsky+2019 </a:t>
            </a:r>
            <a:r>
              <a:rPr lang="en-US" dirty="0" err="1">
                <a:solidFill>
                  <a:srgbClr val="FF0000"/>
                </a:solidFill>
              </a:rPr>
              <a:t>ApJ</a:t>
            </a:r>
            <a:r>
              <a:rPr lang="en-US" dirty="0">
                <a:solidFill>
                  <a:srgbClr val="FF0000"/>
                </a:solidFill>
              </a:rPr>
              <a:t> 886, 41</a:t>
            </a:r>
            <a:r>
              <a:rPr lang="en-US" dirty="0"/>
              <a:t>)</a:t>
            </a:r>
          </a:p>
          <a:p>
            <a:r>
              <a:rPr lang="en-US" dirty="0"/>
              <a:t>The Sun is at or just beyond the edge of the LIC (covers 45% of the sky).</a:t>
            </a:r>
          </a:p>
          <a:p>
            <a:r>
              <a:rPr lang="en-US" dirty="0"/>
              <a:t>EUVE, IBEX, and Ulysses have measured neutral He flowing into the heliosphere from the ISM with speed 2 km/s faster and direction 2-3 degrees off from the LIC velocity vector.</a:t>
            </a:r>
          </a:p>
          <a:p>
            <a:r>
              <a:rPr lang="en-US" dirty="0"/>
              <a:t>Evidence that the heliosphere is not inside of the main part of the LIC, but probably at the edge where the vector velocity is different.</a:t>
            </a:r>
          </a:p>
        </p:txBody>
      </p:sp>
      <p:pic>
        <p:nvPicPr>
          <p:cNvPr id="6" name="Content Placeholder 5">
            <a:extLst>
              <a:ext uri="{FF2B5EF4-FFF2-40B4-BE49-F238E27FC236}">
                <a16:creationId xmlns:a16="http://schemas.microsoft.com/office/drawing/2014/main" id="{F7923C19-CE79-AD41-9E27-E34530EC4D19}"/>
              </a:ext>
            </a:extLst>
          </p:cNvPr>
          <p:cNvPicPr>
            <a:picLocks noGrp="1" noChangeAspect="1"/>
          </p:cNvPicPr>
          <p:nvPr>
            <p:ph sz="half" idx="2"/>
          </p:nvPr>
        </p:nvPicPr>
        <p:blipFill rotWithShape="1">
          <a:blip r:embed="rId2"/>
          <a:srcRect l="4606" t="17804" r="8341" b="13243"/>
          <a:stretch/>
        </p:blipFill>
        <p:spPr>
          <a:xfrm>
            <a:off x="6096000" y="1554480"/>
            <a:ext cx="5101493" cy="5303520"/>
          </a:xfrm>
        </p:spPr>
      </p:pic>
      <p:sp>
        <p:nvSpPr>
          <p:cNvPr id="4" name="Slide Number Placeholder 3">
            <a:extLst>
              <a:ext uri="{FF2B5EF4-FFF2-40B4-BE49-F238E27FC236}">
                <a16:creationId xmlns:a16="http://schemas.microsoft.com/office/drawing/2014/main" id="{7A3279AC-0C0F-5B43-A79B-E267C8FEB423}"/>
              </a:ext>
            </a:extLst>
          </p:cNvPr>
          <p:cNvSpPr>
            <a:spLocks noGrp="1"/>
          </p:cNvSpPr>
          <p:nvPr>
            <p:ph type="sldNum" sz="quarter" idx="12"/>
          </p:nvPr>
        </p:nvSpPr>
        <p:spPr/>
        <p:txBody>
          <a:bodyPr/>
          <a:lstStyle/>
          <a:p>
            <a:fld id="{3CD6FBD7-D310-9D44-9BA3-452B065B97E3}" type="slidenum">
              <a:rPr lang="en-US" smtClean="0"/>
              <a:t>5</a:t>
            </a:fld>
            <a:endParaRPr lang="en-US"/>
          </a:p>
        </p:txBody>
      </p:sp>
    </p:spTree>
    <p:extLst>
      <p:ext uri="{BB962C8B-B14F-4D97-AF65-F5344CB8AC3E}">
        <p14:creationId xmlns:p14="http://schemas.microsoft.com/office/powerpoint/2010/main" val="1916639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065E3-4536-B44E-B24C-A1C0CC689551}"/>
              </a:ext>
            </a:extLst>
          </p:cNvPr>
          <p:cNvSpPr>
            <a:spLocks noGrp="1"/>
          </p:cNvSpPr>
          <p:nvPr>
            <p:ph type="title"/>
          </p:nvPr>
        </p:nvSpPr>
        <p:spPr>
          <a:xfrm>
            <a:off x="748145" y="365125"/>
            <a:ext cx="10747169" cy="1325563"/>
          </a:xfrm>
        </p:spPr>
        <p:txBody>
          <a:bodyPr>
            <a:normAutofit fontScale="90000"/>
          </a:bodyPr>
          <a:lstStyle/>
          <a:p>
            <a:r>
              <a:rPr lang="en-US" dirty="0">
                <a:solidFill>
                  <a:srgbClr val="0070C0"/>
                </a:solidFill>
              </a:rPr>
              <a:t>Comparison of stellar winds for stars of different activity and sp. type (</a:t>
            </a:r>
            <a:r>
              <a:rPr lang="en-US" dirty="0">
                <a:solidFill>
                  <a:srgbClr val="FF0000"/>
                </a:solidFill>
              </a:rPr>
              <a:t>Wood+ </a:t>
            </a:r>
            <a:r>
              <a:rPr lang="en-US" dirty="0" err="1">
                <a:solidFill>
                  <a:srgbClr val="FF0000"/>
                </a:solidFill>
              </a:rPr>
              <a:t>ApJ</a:t>
            </a:r>
            <a:r>
              <a:rPr lang="en-US" dirty="0">
                <a:solidFill>
                  <a:srgbClr val="FF0000"/>
                </a:solidFill>
              </a:rPr>
              <a:t> 915, 37 (2021))</a:t>
            </a:r>
          </a:p>
        </p:txBody>
      </p:sp>
      <p:pic>
        <p:nvPicPr>
          <p:cNvPr id="7" name="Content Placeholder 6">
            <a:extLst>
              <a:ext uri="{FF2B5EF4-FFF2-40B4-BE49-F238E27FC236}">
                <a16:creationId xmlns:a16="http://schemas.microsoft.com/office/drawing/2014/main" id="{338362F5-3149-9849-848C-DE74A3AC7474}"/>
              </a:ext>
            </a:extLst>
          </p:cNvPr>
          <p:cNvPicPr>
            <a:picLocks noGrp="1" noChangeAspect="1"/>
          </p:cNvPicPr>
          <p:nvPr>
            <p:ph sz="half" idx="1"/>
          </p:nvPr>
        </p:nvPicPr>
        <p:blipFill>
          <a:blip r:embed="rId2"/>
          <a:stretch>
            <a:fillRect/>
          </a:stretch>
        </p:blipFill>
        <p:spPr>
          <a:xfrm>
            <a:off x="838200" y="2178138"/>
            <a:ext cx="5181600" cy="3646311"/>
          </a:xfrm>
        </p:spPr>
      </p:pic>
      <p:sp>
        <p:nvSpPr>
          <p:cNvPr id="4" name="Content Placeholder 3">
            <a:extLst>
              <a:ext uri="{FF2B5EF4-FFF2-40B4-BE49-F238E27FC236}">
                <a16:creationId xmlns:a16="http://schemas.microsoft.com/office/drawing/2014/main" id="{5E5ED8CC-F03B-824E-BC6E-756FB9C6F9C0}"/>
              </a:ext>
            </a:extLst>
          </p:cNvPr>
          <p:cNvSpPr>
            <a:spLocks noGrp="1"/>
          </p:cNvSpPr>
          <p:nvPr>
            <p:ph sz="half" idx="2"/>
          </p:nvPr>
        </p:nvSpPr>
        <p:spPr>
          <a:xfrm>
            <a:off x="6172199" y="1825625"/>
            <a:ext cx="5429993" cy="4351338"/>
          </a:xfrm>
        </p:spPr>
        <p:txBody>
          <a:bodyPr>
            <a:normAutofit fontScale="85000" lnSpcReduction="20000"/>
          </a:bodyPr>
          <a:lstStyle/>
          <a:p>
            <a:r>
              <a:rPr lang="en-US" dirty="0"/>
              <a:t>Mass-loss rates per unit area relative to the Sun (2x10⁻¹⁴ M(Sun)/</a:t>
            </a:r>
            <a:r>
              <a:rPr lang="en-US" dirty="0" err="1"/>
              <a:t>yr</a:t>
            </a:r>
            <a:r>
              <a:rPr lang="en-US" dirty="0"/>
              <a:t>).</a:t>
            </a:r>
          </a:p>
          <a:p>
            <a:r>
              <a:rPr lang="en-US" dirty="0"/>
              <a:t>Green dots: GK dwarfs (12+Sun)</a:t>
            </a:r>
          </a:p>
          <a:p>
            <a:r>
              <a:rPr lang="en-US" dirty="0"/>
              <a:t>Red dots: M dwarfs (9)</a:t>
            </a:r>
          </a:p>
          <a:p>
            <a:r>
              <a:rPr lang="en-US" dirty="0"/>
              <a:t>Red squares: M dwarfs from slingshot technique (5) (</a:t>
            </a:r>
            <a:r>
              <a:rPr lang="en-US" dirty="0">
                <a:solidFill>
                  <a:srgbClr val="FF0000"/>
                </a:solidFill>
              </a:rPr>
              <a:t>Jardine + Collier Cameron MNRAS 482, 2853 (2019))</a:t>
            </a:r>
          </a:p>
          <a:p>
            <a:r>
              <a:rPr lang="en-US" dirty="0"/>
              <a:t>Blue squares: subgiants/giants (4)</a:t>
            </a:r>
          </a:p>
          <a:p>
            <a:r>
              <a:rPr lang="en-US" dirty="0"/>
              <a:t>General increase with activity. The young Sun probably had ~100 times the present mass-loss rate.</a:t>
            </a:r>
          </a:p>
          <a:p>
            <a:r>
              <a:rPr lang="en-US" dirty="0"/>
              <a:t>Most M dwarfs have mass-loss rates similar to G and K stars.</a:t>
            </a:r>
          </a:p>
          <a:p>
            <a:endParaRPr lang="en-US" dirty="0"/>
          </a:p>
        </p:txBody>
      </p:sp>
      <p:sp>
        <p:nvSpPr>
          <p:cNvPr id="5" name="Slide Number Placeholder 4">
            <a:extLst>
              <a:ext uri="{FF2B5EF4-FFF2-40B4-BE49-F238E27FC236}">
                <a16:creationId xmlns:a16="http://schemas.microsoft.com/office/drawing/2014/main" id="{108903F7-E575-5C46-B272-E602650EEDA0}"/>
              </a:ext>
            </a:extLst>
          </p:cNvPr>
          <p:cNvSpPr>
            <a:spLocks noGrp="1"/>
          </p:cNvSpPr>
          <p:nvPr>
            <p:ph type="sldNum" sz="quarter" idx="12"/>
          </p:nvPr>
        </p:nvSpPr>
        <p:spPr/>
        <p:txBody>
          <a:bodyPr/>
          <a:lstStyle/>
          <a:p>
            <a:fld id="{3CD6FBD7-D310-9D44-9BA3-452B065B97E3}" type="slidenum">
              <a:rPr lang="en-US" smtClean="0"/>
              <a:t>50</a:t>
            </a:fld>
            <a:endParaRPr lang="en-US"/>
          </a:p>
        </p:txBody>
      </p:sp>
    </p:spTree>
    <p:extLst>
      <p:ext uri="{BB962C8B-B14F-4D97-AF65-F5344CB8AC3E}">
        <p14:creationId xmlns:p14="http://schemas.microsoft.com/office/powerpoint/2010/main" val="2665357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498F7-2C4A-634D-9717-7D645F8FE364}"/>
              </a:ext>
            </a:extLst>
          </p:cNvPr>
          <p:cNvSpPr>
            <a:spLocks noGrp="1"/>
          </p:cNvSpPr>
          <p:nvPr>
            <p:ph type="title"/>
          </p:nvPr>
        </p:nvSpPr>
        <p:spPr/>
        <p:txBody>
          <a:bodyPr/>
          <a:lstStyle/>
          <a:p>
            <a:r>
              <a:rPr lang="en-US" dirty="0">
                <a:solidFill>
                  <a:srgbClr val="0070C0"/>
                </a:solidFill>
              </a:rPr>
              <a:t>Detection of the astrospheres of α Cen B and Proxima Cen and stellar wind mass-loss</a:t>
            </a:r>
          </a:p>
        </p:txBody>
      </p:sp>
      <p:pic>
        <p:nvPicPr>
          <p:cNvPr id="7" name="Content Placeholder 6">
            <a:extLst>
              <a:ext uri="{FF2B5EF4-FFF2-40B4-BE49-F238E27FC236}">
                <a16:creationId xmlns:a16="http://schemas.microsoft.com/office/drawing/2014/main" id="{2B6CB885-C6E4-7E49-99EE-180D60270ACD}"/>
              </a:ext>
            </a:extLst>
          </p:cNvPr>
          <p:cNvPicPr>
            <a:picLocks noGrp="1" noChangeAspect="1"/>
          </p:cNvPicPr>
          <p:nvPr>
            <p:ph sz="half" idx="1"/>
          </p:nvPr>
        </p:nvPicPr>
        <p:blipFill rotWithShape="1">
          <a:blip r:embed="rId2"/>
          <a:srcRect l="8350" t="9723" r="10569" b="7776"/>
          <a:stretch/>
        </p:blipFill>
        <p:spPr>
          <a:xfrm rot="16200000">
            <a:off x="1454123" y="1440974"/>
            <a:ext cx="3888795" cy="5120640"/>
          </a:xfrm>
        </p:spPr>
      </p:pic>
      <p:sp>
        <p:nvSpPr>
          <p:cNvPr id="4" name="Content Placeholder 3">
            <a:extLst>
              <a:ext uri="{FF2B5EF4-FFF2-40B4-BE49-F238E27FC236}">
                <a16:creationId xmlns:a16="http://schemas.microsoft.com/office/drawing/2014/main" id="{F27D150A-2971-A145-94B0-E7B1D145E459}"/>
              </a:ext>
            </a:extLst>
          </p:cNvPr>
          <p:cNvSpPr>
            <a:spLocks noGrp="1"/>
          </p:cNvSpPr>
          <p:nvPr>
            <p:ph sz="half" idx="2"/>
          </p:nvPr>
        </p:nvSpPr>
        <p:spPr/>
        <p:txBody>
          <a:bodyPr>
            <a:normAutofit lnSpcReduction="10000"/>
          </a:bodyPr>
          <a:lstStyle/>
          <a:p>
            <a:r>
              <a:rPr lang="en-US" dirty="0"/>
              <a:t>Black line is normalized HI and DI Lyman-α interstellar absorption estimated from </a:t>
            </a:r>
            <a:r>
              <a:rPr lang="en-US" dirty="0" err="1"/>
              <a:t>MgII</a:t>
            </a:r>
            <a:r>
              <a:rPr lang="en-US" dirty="0"/>
              <a:t>.</a:t>
            </a:r>
          </a:p>
          <a:p>
            <a:r>
              <a:rPr lang="en-US" dirty="0"/>
              <a:t>Extra absorption to the </a:t>
            </a:r>
            <a:r>
              <a:rPr lang="en-US" dirty="0">
                <a:solidFill>
                  <a:srgbClr val="FF0000"/>
                </a:solidFill>
              </a:rPr>
              <a:t>red</a:t>
            </a:r>
            <a:r>
              <a:rPr lang="en-US" dirty="0"/>
              <a:t> of interstellar is hydrogen wall absorption in the </a:t>
            </a:r>
            <a:r>
              <a:rPr lang="en-US" dirty="0">
                <a:solidFill>
                  <a:srgbClr val="FF0000"/>
                </a:solidFill>
              </a:rPr>
              <a:t>heliosphere</a:t>
            </a:r>
            <a:r>
              <a:rPr lang="en-US" dirty="0"/>
              <a:t>.</a:t>
            </a:r>
          </a:p>
          <a:p>
            <a:r>
              <a:rPr lang="en-US" dirty="0"/>
              <a:t>Extra absorption to the </a:t>
            </a:r>
            <a:r>
              <a:rPr lang="en-US" dirty="0">
                <a:solidFill>
                  <a:srgbClr val="00B0F0"/>
                </a:solidFill>
              </a:rPr>
              <a:t>blue</a:t>
            </a:r>
            <a:r>
              <a:rPr lang="en-US" dirty="0"/>
              <a:t> of interstellar is hydrogen wall absorption in the </a:t>
            </a:r>
            <a:r>
              <a:rPr lang="en-US" dirty="0">
                <a:solidFill>
                  <a:srgbClr val="00B0F0"/>
                </a:solidFill>
              </a:rPr>
              <a:t>astrosphere</a:t>
            </a:r>
            <a:r>
              <a:rPr lang="en-US" dirty="0"/>
              <a:t>.</a:t>
            </a:r>
          </a:p>
          <a:p>
            <a:r>
              <a:rPr lang="en-US" dirty="0"/>
              <a:t>Astrosphere absorption measures stellar mass-loss rate. </a:t>
            </a:r>
          </a:p>
        </p:txBody>
      </p:sp>
      <p:sp>
        <p:nvSpPr>
          <p:cNvPr id="5" name="Slide Number Placeholder 4">
            <a:extLst>
              <a:ext uri="{FF2B5EF4-FFF2-40B4-BE49-F238E27FC236}">
                <a16:creationId xmlns:a16="http://schemas.microsoft.com/office/drawing/2014/main" id="{01393134-FFE0-9440-B930-0AF737BB6FF8}"/>
              </a:ext>
            </a:extLst>
          </p:cNvPr>
          <p:cNvSpPr>
            <a:spLocks noGrp="1"/>
          </p:cNvSpPr>
          <p:nvPr>
            <p:ph type="sldNum" sz="quarter" idx="12"/>
          </p:nvPr>
        </p:nvSpPr>
        <p:spPr/>
        <p:txBody>
          <a:bodyPr/>
          <a:lstStyle/>
          <a:p>
            <a:fld id="{3CD6FBD7-D310-9D44-9BA3-452B065B97E3}" type="slidenum">
              <a:rPr lang="en-US" smtClean="0"/>
              <a:t>51</a:t>
            </a:fld>
            <a:endParaRPr lang="en-US"/>
          </a:p>
        </p:txBody>
      </p:sp>
    </p:spTree>
    <p:extLst>
      <p:ext uri="{BB962C8B-B14F-4D97-AF65-F5344CB8AC3E}">
        <p14:creationId xmlns:p14="http://schemas.microsoft.com/office/powerpoint/2010/main" val="860908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2FA4-2616-2441-A00C-0977BB257495}"/>
              </a:ext>
            </a:extLst>
          </p:cNvPr>
          <p:cNvSpPr>
            <a:spLocks noGrp="1"/>
          </p:cNvSpPr>
          <p:nvPr>
            <p:ph type="title"/>
          </p:nvPr>
        </p:nvSpPr>
        <p:spPr>
          <a:xfrm>
            <a:off x="838200" y="365125"/>
            <a:ext cx="10515600" cy="1325563"/>
          </a:xfrm>
        </p:spPr>
        <p:txBody>
          <a:bodyPr/>
          <a:lstStyle/>
          <a:p>
            <a:r>
              <a:rPr lang="en-US" b="1" dirty="0">
                <a:solidFill>
                  <a:schemeClr val="accent1"/>
                </a:solidFill>
              </a:rPr>
              <a:t>Test of the </a:t>
            </a:r>
            <a:r>
              <a:rPr lang="en-US" b="1" dirty="0" err="1">
                <a:solidFill>
                  <a:schemeClr val="accent1"/>
                </a:solidFill>
              </a:rPr>
              <a:t>Gry</a:t>
            </a:r>
            <a:r>
              <a:rPr lang="en-US" b="1" dirty="0">
                <a:solidFill>
                  <a:schemeClr val="accent1"/>
                </a:solidFill>
              </a:rPr>
              <a:t>-Jenkins model using new data</a:t>
            </a:r>
          </a:p>
        </p:txBody>
      </p:sp>
      <p:sp>
        <p:nvSpPr>
          <p:cNvPr id="3" name="Content Placeholder 2">
            <a:extLst>
              <a:ext uri="{FF2B5EF4-FFF2-40B4-BE49-F238E27FC236}">
                <a16:creationId xmlns:a16="http://schemas.microsoft.com/office/drawing/2014/main" id="{8E02A884-5AA9-AB4A-B432-924CF299A1F3}"/>
              </a:ext>
            </a:extLst>
          </p:cNvPr>
          <p:cNvSpPr>
            <a:spLocks noGrp="1"/>
          </p:cNvSpPr>
          <p:nvPr>
            <p:ph sz="half" idx="1"/>
          </p:nvPr>
        </p:nvSpPr>
        <p:spPr>
          <a:xfrm>
            <a:off x="593767" y="1825625"/>
            <a:ext cx="5617028" cy="4351338"/>
          </a:xfrm>
        </p:spPr>
        <p:txBody>
          <a:bodyPr>
            <a:normAutofit fontScale="85000" lnSpcReduction="20000"/>
          </a:bodyPr>
          <a:lstStyle/>
          <a:p>
            <a:r>
              <a:rPr lang="en-US" dirty="0"/>
              <a:t>34 new SNAP sightlines selected by HST (</a:t>
            </a:r>
            <a:r>
              <a:rPr lang="en-US" dirty="0" err="1"/>
              <a:t>Malamut</a:t>
            </a:r>
            <a:r>
              <a:rPr lang="en-US" dirty="0"/>
              <a:t> et al. 2014).</a:t>
            </a:r>
          </a:p>
          <a:p>
            <a:r>
              <a:rPr lang="en-US" dirty="0"/>
              <a:t>Using the new data compare v(</a:t>
            </a:r>
            <a:r>
              <a:rPr lang="en-US" dirty="0" err="1"/>
              <a:t>obs</a:t>
            </a:r>
            <a:r>
              <a:rPr lang="en-US" dirty="0"/>
              <a:t>)-v(model) using the GJ14 model and the RL08 model.</a:t>
            </a:r>
          </a:p>
          <a:p>
            <a:r>
              <a:rPr lang="en-US" dirty="0"/>
              <a:t>Better fit (lower RMS) using the RL08 (multi-cloud) model.</a:t>
            </a:r>
          </a:p>
          <a:p>
            <a:r>
              <a:rPr lang="en-US" dirty="0"/>
              <a:t>But the multi-cloud model has many more free parameters, so </a:t>
            </a:r>
            <a:r>
              <a:rPr lang="en-US" dirty="0">
                <a:solidFill>
                  <a:srgbClr val="FF0000"/>
                </a:solidFill>
              </a:rPr>
              <a:t>the question of the best model is open</a:t>
            </a:r>
            <a:r>
              <a:rPr lang="en-US" dirty="0"/>
              <a:t>. </a:t>
            </a:r>
          </a:p>
          <a:p>
            <a:r>
              <a:rPr lang="en-US" dirty="0"/>
              <a:t>All 34 SNAP targets have RVs and Galactic coordinates consistent with clouds previously identified by RL08.</a:t>
            </a:r>
          </a:p>
        </p:txBody>
      </p:sp>
      <p:pic>
        <p:nvPicPr>
          <p:cNvPr id="7" name="Content Placeholder 6">
            <a:extLst>
              <a:ext uri="{FF2B5EF4-FFF2-40B4-BE49-F238E27FC236}">
                <a16:creationId xmlns:a16="http://schemas.microsoft.com/office/drawing/2014/main" id="{3A9C56BB-BB93-824B-A0EE-3B49E6DAFA2F}"/>
              </a:ext>
            </a:extLst>
          </p:cNvPr>
          <p:cNvPicPr>
            <a:picLocks noGrp="1" noChangeAspect="1"/>
          </p:cNvPicPr>
          <p:nvPr>
            <p:ph sz="half" idx="2"/>
          </p:nvPr>
        </p:nvPicPr>
        <p:blipFill>
          <a:blip r:embed="rId2"/>
          <a:stretch>
            <a:fillRect/>
          </a:stretch>
        </p:blipFill>
        <p:spPr>
          <a:xfrm>
            <a:off x="6309756" y="1837500"/>
            <a:ext cx="5181600" cy="3841735"/>
          </a:xfrm>
        </p:spPr>
      </p:pic>
      <p:sp>
        <p:nvSpPr>
          <p:cNvPr id="5" name="Slide Number Placeholder 4">
            <a:extLst>
              <a:ext uri="{FF2B5EF4-FFF2-40B4-BE49-F238E27FC236}">
                <a16:creationId xmlns:a16="http://schemas.microsoft.com/office/drawing/2014/main" id="{129E4954-A107-DB48-8243-8C99391F2177}"/>
              </a:ext>
            </a:extLst>
          </p:cNvPr>
          <p:cNvSpPr>
            <a:spLocks noGrp="1"/>
          </p:cNvSpPr>
          <p:nvPr>
            <p:ph type="sldNum" sz="quarter" idx="12"/>
          </p:nvPr>
        </p:nvSpPr>
        <p:spPr/>
        <p:txBody>
          <a:bodyPr/>
          <a:lstStyle/>
          <a:p>
            <a:fld id="{3CD6FBD7-D310-9D44-9BA3-452B065B97E3}" type="slidenum">
              <a:rPr lang="en-US" smtClean="0"/>
              <a:t>52</a:t>
            </a:fld>
            <a:endParaRPr lang="en-US"/>
          </a:p>
        </p:txBody>
      </p:sp>
    </p:spTree>
    <p:extLst>
      <p:ext uri="{BB962C8B-B14F-4D97-AF65-F5344CB8AC3E}">
        <p14:creationId xmlns:p14="http://schemas.microsoft.com/office/powerpoint/2010/main" val="1131550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7406-8C34-8549-9139-A472E5AE7C83}"/>
              </a:ext>
            </a:extLst>
          </p:cNvPr>
          <p:cNvSpPr>
            <a:spLocks noGrp="1"/>
          </p:cNvSpPr>
          <p:nvPr>
            <p:ph type="title"/>
          </p:nvPr>
        </p:nvSpPr>
        <p:spPr/>
        <p:txBody>
          <a:bodyPr/>
          <a:lstStyle/>
          <a:p>
            <a:r>
              <a:rPr lang="en-US" dirty="0">
                <a:solidFill>
                  <a:srgbClr val="0070C0"/>
                </a:solidFill>
              </a:rPr>
              <a:t>Why is there a large scatter of stellar mass loss rates for stars that are similar?</a:t>
            </a:r>
          </a:p>
        </p:txBody>
      </p:sp>
      <p:pic>
        <p:nvPicPr>
          <p:cNvPr id="7" name="Content Placeholder 6">
            <a:extLst>
              <a:ext uri="{FF2B5EF4-FFF2-40B4-BE49-F238E27FC236}">
                <a16:creationId xmlns:a16="http://schemas.microsoft.com/office/drawing/2014/main" id="{61118EAD-C863-FC4A-9C4A-5A5669B77941}"/>
              </a:ext>
            </a:extLst>
          </p:cNvPr>
          <p:cNvPicPr>
            <a:picLocks noGrp="1" noChangeAspect="1"/>
          </p:cNvPicPr>
          <p:nvPr>
            <p:ph sz="half" idx="1"/>
          </p:nvPr>
        </p:nvPicPr>
        <p:blipFill>
          <a:blip r:embed="rId2"/>
          <a:stretch>
            <a:fillRect/>
          </a:stretch>
        </p:blipFill>
        <p:spPr>
          <a:xfrm>
            <a:off x="975733" y="1825625"/>
            <a:ext cx="2127708" cy="4351338"/>
          </a:xfrm>
        </p:spPr>
      </p:pic>
      <p:sp>
        <p:nvSpPr>
          <p:cNvPr id="4" name="Content Placeholder 3">
            <a:extLst>
              <a:ext uri="{FF2B5EF4-FFF2-40B4-BE49-F238E27FC236}">
                <a16:creationId xmlns:a16="http://schemas.microsoft.com/office/drawing/2014/main" id="{2FC0CC6A-39F2-DC45-B7D0-F5CBFBD36C84}"/>
              </a:ext>
            </a:extLst>
          </p:cNvPr>
          <p:cNvSpPr>
            <a:spLocks noGrp="1"/>
          </p:cNvSpPr>
          <p:nvPr>
            <p:ph sz="half" idx="2"/>
          </p:nvPr>
        </p:nvSpPr>
        <p:spPr>
          <a:xfrm>
            <a:off x="3633850" y="1825625"/>
            <a:ext cx="7018316" cy="4351338"/>
          </a:xfrm>
        </p:spPr>
        <p:txBody>
          <a:bodyPr>
            <a:normAutofit fontScale="92500" lnSpcReduction="20000"/>
          </a:bodyPr>
          <a:lstStyle/>
          <a:p>
            <a:r>
              <a:rPr lang="en-US" dirty="0"/>
              <a:t>Magnetic topology: complex fields suppress mass loss (Garraffo+2015). Open fields support. ZDI maps do not measure small scale structure.</a:t>
            </a:r>
          </a:p>
          <a:p>
            <a:r>
              <a:rPr lang="en-US" dirty="0"/>
              <a:t>Magnetic field strength increases mass loss rate (Garraffo+2015). </a:t>
            </a:r>
          </a:p>
          <a:p>
            <a:r>
              <a:rPr lang="en-US" dirty="0"/>
              <a:t>Alfven-wave driven wind models have many assumptions.</a:t>
            </a:r>
          </a:p>
          <a:p>
            <a:r>
              <a:rPr lang="en-US" dirty="0"/>
              <a:t>Coronal mass ejections (CMEs) may account for only 10% of solar mass-loss rate, but could be far more important in stars with many super-flares or suppressed by strong magnetic fields.</a:t>
            </a:r>
          </a:p>
          <a:p>
            <a:r>
              <a:rPr lang="en-US" dirty="0"/>
              <a:t>Astrosphere technique has many assumptions, especially the assumed wind speed.</a:t>
            </a:r>
          </a:p>
        </p:txBody>
      </p:sp>
      <p:sp>
        <p:nvSpPr>
          <p:cNvPr id="5" name="Slide Number Placeholder 4">
            <a:extLst>
              <a:ext uri="{FF2B5EF4-FFF2-40B4-BE49-F238E27FC236}">
                <a16:creationId xmlns:a16="http://schemas.microsoft.com/office/drawing/2014/main" id="{887B9B1E-0AF2-1447-B699-84A48CA0B399}"/>
              </a:ext>
            </a:extLst>
          </p:cNvPr>
          <p:cNvSpPr>
            <a:spLocks noGrp="1"/>
          </p:cNvSpPr>
          <p:nvPr>
            <p:ph type="sldNum" sz="quarter" idx="12"/>
          </p:nvPr>
        </p:nvSpPr>
        <p:spPr/>
        <p:txBody>
          <a:bodyPr/>
          <a:lstStyle/>
          <a:p>
            <a:fld id="{3CD6FBD7-D310-9D44-9BA3-452B065B97E3}" type="slidenum">
              <a:rPr lang="en-US" smtClean="0"/>
              <a:t>53</a:t>
            </a:fld>
            <a:endParaRPr lang="en-US"/>
          </a:p>
        </p:txBody>
      </p:sp>
    </p:spTree>
    <p:extLst>
      <p:ext uri="{BB962C8B-B14F-4D97-AF65-F5344CB8AC3E}">
        <p14:creationId xmlns:p14="http://schemas.microsoft.com/office/powerpoint/2010/main" val="3464679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8AB78B-419B-4347-8ABD-E93586B7164C}"/>
              </a:ext>
            </a:extLst>
          </p:cNvPr>
          <p:cNvPicPr>
            <a:picLocks noChangeAspect="1"/>
          </p:cNvPicPr>
          <p:nvPr/>
        </p:nvPicPr>
        <p:blipFill>
          <a:blip r:embed="rId2"/>
          <a:stretch>
            <a:fillRect/>
          </a:stretch>
        </p:blipFill>
        <p:spPr>
          <a:xfrm>
            <a:off x="3767137" y="105727"/>
            <a:ext cx="4210496" cy="6400800"/>
          </a:xfrm>
          <a:prstGeom prst="rect">
            <a:avLst/>
          </a:prstGeom>
        </p:spPr>
      </p:pic>
      <p:sp>
        <p:nvSpPr>
          <p:cNvPr id="2" name="Slide Number Placeholder 1">
            <a:extLst>
              <a:ext uri="{FF2B5EF4-FFF2-40B4-BE49-F238E27FC236}">
                <a16:creationId xmlns:a16="http://schemas.microsoft.com/office/drawing/2014/main" id="{CDD55128-9192-2740-869A-2B9A9EDDDEBA}"/>
              </a:ext>
            </a:extLst>
          </p:cNvPr>
          <p:cNvSpPr>
            <a:spLocks noGrp="1"/>
          </p:cNvSpPr>
          <p:nvPr>
            <p:ph type="sldNum" sz="quarter" idx="12"/>
          </p:nvPr>
        </p:nvSpPr>
        <p:spPr/>
        <p:txBody>
          <a:bodyPr/>
          <a:lstStyle/>
          <a:p>
            <a:fld id="{CE8FDE7C-81A7-6A46-ABA1-3C208B7E7E0D}" type="slidenum">
              <a:rPr lang="en-US" smtClean="0"/>
              <a:t>54</a:t>
            </a:fld>
            <a:endParaRPr lang="en-US"/>
          </a:p>
        </p:txBody>
      </p:sp>
    </p:spTree>
    <p:extLst>
      <p:ext uri="{BB962C8B-B14F-4D97-AF65-F5344CB8AC3E}">
        <p14:creationId xmlns:p14="http://schemas.microsoft.com/office/powerpoint/2010/main" val="1332352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955CA-09E6-EC45-9AF4-EA2341B6D892}"/>
              </a:ext>
            </a:extLst>
          </p:cNvPr>
          <p:cNvSpPr>
            <a:spLocks noGrp="1"/>
          </p:cNvSpPr>
          <p:nvPr>
            <p:ph type="title"/>
          </p:nvPr>
        </p:nvSpPr>
        <p:spPr/>
        <p:txBody>
          <a:bodyPr/>
          <a:lstStyle/>
          <a:p>
            <a:r>
              <a:rPr lang="en-US" dirty="0">
                <a:solidFill>
                  <a:srgbClr val="0070C0"/>
                </a:solidFill>
              </a:rPr>
              <a:t>Are the total pressures inside the VLISM, CLIC, and Local Cavity in or out of balance?</a:t>
            </a:r>
          </a:p>
        </p:txBody>
      </p:sp>
      <p:sp>
        <p:nvSpPr>
          <p:cNvPr id="3" name="Content Placeholder 2">
            <a:extLst>
              <a:ext uri="{FF2B5EF4-FFF2-40B4-BE49-F238E27FC236}">
                <a16:creationId xmlns:a16="http://schemas.microsoft.com/office/drawing/2014/main" id="{CD1ABF64-1455-9D40-9C32-734E7BDCA019}"/>
              </a:ext>
            </a:extLst>
          </p:cNvPr>
          <p:cNvSpPr>
            <a:spLocks noGrp="1"/>
          </p:cNvSpPr>
          <p:nvPr>
            <p:ph idx="1"/>
          </p:nvPr>
        </p:nvSpPr>
        <p:spPr>
          <a:xfrm>
            <a:off x="838199" y="1825625"/>
            <a:ext cx="10691813" cy="4351338"/>
          </a:xfrm>
        </p:spPr>
        <p:txBody>
          <a:bodyPr/>
          <a:lstStyle/>
          <a:p>
            <a:r>
              <a:rPr lang="en-US" dirty="0"/>
              <a:t>A major constraint is the weight of overlying gas perpendicular to the Galactic plane: P(</a:t>
            </a:r>
            <a:r>
              <a:rPr lang="en-US" dirty="0" err="1"/>
              <a:t>grav</a:t>
            </a:r>
            <a:r>
              <a:rPr lang="en-US" dirty="0"/>
              <a:t>)=3.0 10⁻¹² </a:t>
            </a:r>
            <a:r>
              <a:rPr lang="en-US" dirty="0" err="1"/>
              <a:t>dyn</a:t>
            </a:r>
            <a:r>
              <a:rPr lang="en-US" dirty="0"/>
              <a:t>/cm² or P(</a:t>
            </a:r>
            <a:r>
              <a:rPr lang="en-US" dirty="0" err="1"/>
              <a:t>grav</a:t>
            </a:r>
            <a:r>
              <a:rPr lang="en-US" dirty="0"/>
              <a:t>)/k=22,000 Kcm⁻³.</a:t>
            </a:r>
          </a:p>
          <a:p>
            <a:r>
              <a:rPr lang="en-US" dirty="0"/>
              <a:t>The energy density of Galactic cosmic rays measured beyond the heliopause by Voyager 1 is 0.83-1.02 eV/cm³ or P(</a:t>
            </a:r>
            <a:r>
              <a:rPr lang="en-US" dirty="0" err="1"/>
              <a:t>cr</a:t>
            </a:r>
            <a:r>
              <a:rPr lang="en-US" dirty="0"/>
              <a:t>)/k=7,150 Kcm⁻³.</a:t>
            </a:r>
          </a:p>
          <a:p>
            <a:r>
              <a:rPr lang="en-US" dirty="0"/>
              <a:t>To balance P(</a:t>
            </a:r>
            <a:r>
              <a:rPr lang="en-US" dirty="0" err="1"/>
              <a:t>grav</a:t>
            </a:r>
            <a:r>
              <a:rPr lang="en-US" dirty="0"/>
              <a:t>), the sum of P(mag), P(</a:t>
            </a:r>
            <a:r>
              <a:rPr lang="en-US" dirty="0" err="1"/>
              <a:t>cr</a:t>
            </a:r>
            <a:r>
              <a:rPr lang="en-US" dirty="0"/>
              <a:t>), P(</a:t>
            </a:r>
            <a:r>
              <a:rPr lang="en-US" dirty="0" err="1"/>
              <a:t>th</a:t>
            </a:r>
            <a:r>
              <a:rPr lang="en-US" dirty="0"/>
              <a:t>), P(turb), P(supra-</a:t>
            </a:r>
            <a:r>
              <a:rPr lang="en-US" dirty="0" err="1"/>
              <a:t>th</a:t>
            </a:r>
            <a:r>
              <a:rPr lang="en-US" dirty="0"/>
              <a:t>) and P(hot-ions) must be about 22,000 Kcm⁻³.</a:t>
            </a:r>
          </a:p>
          <a:p>
            <a:r>
              <a:rPr lang="en-US" dirty="0"/>
              <a:t>What are reasonable estimates of P(mag), P(</a:t>
            </a:r>
            <a:r>
              <a:rPr lang="en-US" dirty="0" err="1"/>
              <a:t>th</a:t>
            </a:r>
            <a:r>
              <a:rPr lang="en-US" dirty="0"/>
              <a:t>), P(turb), P(supra-</a:t>
            </a:r>
            <a:r>
              <a:rPr lang="en-US" dirty="0" err="1"/>
              <a:t>th</a:t>
            </a:r>
            <a:r>
              <a:rPr lang="en-US" dirty="0"/>
              <a:t>), and P(hot-ions) in the VLISM and the LIC? What are the largest uncertainties?</a:t>
            </a:r>
          </a:p>
        </p:txBody>
      </p:sp>
      <p:sp>
        <p:nvSpPr>
          <p:cNvPr id="4" name="Slide Number Placeholder 3">
            <a:extLst>
              <a:ext uri="{FF2B5EF4-FFF2-40B4-BE49-F238E27FC236}">
                <a16:creationId xmlns:a16="http://schemas.microsoft.com/office/drawing/2014/main" id="{89BBA907-4157-6A40-B830-7716E522C66A}"/>
              </a:ext>
            </a:extLst>
          </p:cNvPr>
          <p:cNvSpPr>
            <a:spLocks noGrp="1"/>
          </p:cNvSpPr>
          <p:nvPr>
            <p:ph type="sldNum" sz="quarter" idx="12"/>
          </p:nvPr>
        </p:nvSpPr>
        <p:spPr/>
        <p:txBody>
          <a:bodyPr/>
          <a:lstStyle/>
          <a:p>
            <a:fld id="{3CD6FBD7-D310-9D44-9BA3-452B065B97E3}" type="slidenum">
              <a:rPr lang="en-US" smtClean="0"/>
              <a:t>55</a:t>
            </a:fld>
            <a:endParaRPr lang="en-US"/>
          </a:p>
        </p:txBody>
      </p:sp>
    </p:spTree>
    <p:extLst>
      <p:ext uri="{BB962C8B-B14F-4D97-AF65-F5344CB8AC3E}">
        <p14:creationId xmlns:p14="http://schemas.microsoft.com/office/powerpoint/2010/main" val="729252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2448B-0FD6-B049-BE62-A65E86966149}"/>
              </a:ext>
            </a:extLst>
          </p:cNvPr>
          <p:cNvSpPr>
            <a:spLocks noGrp="1"/>
          </p:cNvSpPr>
          <p:nvPr>
            <p:ph type="title"/>
          </p:nvPr>
        </p:nvSpPr>
        <p:spPr/>
        <p:txBody>
          <a:bodyPr/>
          <a:lstStyle/>
          <a:p>
            <a:r>
              <a:rPr lang="en-US" dirty="0">
                <a:solidFill>
                  <a:srgbClr val="0070C0"/>
                </a:solidFill>
              </a:rPr>
              <a:t>The heliosphere is inside of the CLIC which is inside of the Local Cavity</a:t>
            </a:r>
          </a:p>
        </p:txBody>
      </p:sp>
      <p:sp>
        <p:nvSpPr>
          <p:cNvPr id="3" name="Content Placeholder 2">
            <a:extLst>
              <a:ext uri="{FF2B5EF4-FFF2-40B4-BE49-F238E27FC236}">
                <a16:creationId xmlns:a16="http://schemas.microsoft.com/office/drawing/2014/main" id="{D2EC28B2-1644-AA4B-BEA2-F5FC355FFC3A}"/>
              </a:ext>
            </a:extLst>
          </p:cNvPr>
          <p:cNvSpPr>
            <a:spLocks noGrp="1"/>
          </p:cNvSpPr>
          <p:nvPr>
            <p:ph idx="1"/>
          </p:nvPr>
        </p:nvSpPr>
        <p:spPr/>
        <p:txBody>
          <a:bodyPr>
            <a:normAutofit lnSpcReduction="10000"/>
          </a:bodyPr>
          <a:lstStyle/>
          <a:p>
            <a:r>
              <a:rPr lang="en-US" dirty="0"/>
              <a:t>Very Local ISM (VLISM): the interaction region of outflowing solar wind particles and magnetic fields and inflowing ISM gas and magnetic fields. From the heliopause (~120 AU) to about 700 AU.</a:t>
            </a:r>
          </a:p>
          <a:p>
            <a:r>
              <a:rPr lang="en-US" dirty="0"/>
              <a:t>Cluster of Local Interstellar Clouds (CLIC): at least 15 partially ionized clouds with temperatures of 1000-12,000 K. The heliosphere is at the edge of the Local Interstellar Cloud (LIC) and will exit soon into an uncertain environment. CLIC extends to about 10 pc (2,000,000 AU).</a:t>
            </a:r>
          </a:p>
          <a:p>
            <a:r>
              <a:rPr lang="en-US" dirty="0"/>
              <a:t>Local Cavity: An old supernova remnant consisting of a mixture of hot (million degree) gas and ionized warm (10,000-20,000 K) gas. Ionized by the star ϵ </a:t>
            </a:r>
            <a:r>
              <a:rPr lang="en-US" dirty="0" err="1"/>
              <a:t>CMa</a:t>
            </a:r>
            <a:r>
              <a:rPr lang="en-US" dirty="0"/>
              <a:t>. Surrounds the VLISM and CLIC and extends 50-200 pc in all directions  </a:t>
            </a:r>
          </a:p>
        </p:txBody>
      </p:sp>
      <p:sp>
        <p:nvSpPr>
          <p:cNvPr id="4" name="Slide Number Placeholder 3">
            <a:extLst>
              <a:ext uri="{FF2B5EF4-FFF2-40B4-BE49-F238E27FC236}">
                <a16:creationId xmlns:a16="http://schemas.microsoft.com/office/drawing/2014/main" id="{D7741F65-C8D2-4E43-BA3A-0F6BA042543F}"/>
              </a:ext>
            </a:extLst>
          </p:cNvPr>
          <p:cNvSpPr>
            <a:spLocks noGrp="1"/>
          </p:cNvSpPr>
          <p:nvPr>
            <p:ph type="sldNum" sz="quarter" idx="12"/>
          </p:nvPr>
        </p:nvSpPr>
        <p:spPr/>
        <p:txBody>
          <a:bodyPr/>
          <a:lstStyle/>
          <a:p>
            <a:fld id="{3CD6FBD7-D310-9D44-9BA3-452B065B97E3}" type="slidenum">
              <a:rPr lang="en-US" smtClean="0"/>
              <a:t>56</a:t>
            </a:fld>
            <a:endParaRPr lang="en-US"/>
          </a:p>
        </p:txBody>
      </p:sp>
    </p:spTree>
    <p:extLst>
      <p:ext uri="{BB962C8B-B14F-4D97-AF65-F5344CB8AC3E}">
        <p14:creationId xmlns:p14="http://schemas.microsoft.com/office/powerpoint/2010/main" val="2288062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792DB-9EA2-0148-AB0C-C31E4CFF3E1B}"/>
              </a:ext>
            </a:extLst>
          </p:cNvPr>
          <p:cNvSpPr>
            <a:spLocks noGrp="1"/>
          </p:cNvSpPr>
          <p:nvPr>
            <p:ph type="title"/>
          </p:nvPr>
        </p:nvSpPr>
        <p:spPr/>
        <p:txBody>
          <a:bodyPr/>
          <a:lstStyle/>
          <a:p>
            <a:r>
              <a:rPr lang="en-US" dirty="0">
                <a:solidFill>
                  <a:srgbClr val="0070C0"/>
                </a:solidFill>
              </a:rPr>
              <a:t>Pressure components in the VLISM</a:t>
            </a:r>
          </a:p>
        </p:txBody>
      </p:sp>
      <p:graphicFrame>
        <p:nvGraphicFramePr>
          <p:cNvPr id="4" name="Table 4">
            <a:extLst>
              <a:ext uri="{FF2B5EF4-FFF2-40B4-BE49-F238E27FC236}">
                <a16:creationId xmlns:a16="http://schemas.microsoft.com/office/drawing/2014/main" id="{3C04D98E-9E83-C443-9135-A0E5426E1B66}"/>
              </a:ext>
            </a:extLst>
          </p:cNvPr>
          <p:cNvGraphicFramePr>
            <a:graphicFrameLocks noGrp="1"/>
          </p:cNvGraphicFramePr>
          <p:nvPr>
            <p:ph idx="1"/>
            <p:extLst>
              <p:ext uri="{D42A27DB-BD31-4B8C-83A1-F6EECF244321}">
                <p14:modId xmlns:p14="http://schemas.microsoft.com/office/powerpoint/2010/main" val="2522009879"/>
              </p:ext>
            </p:extLst>
          </p:nvPr>
        </p:nvGraphicFramePr>
        <p:xfrm>
          <a:off x="838200" y="1825625"/>
          <a:ext cx="10515597" cy="333756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2700803178"/>
                    </a:ext>
                  </a:extLst>
                </a:gridCol>
                <a:gridCol w="3505199">
                  <a:extLst>
                    <a:ext uri="{9D8B030D-6E8A-4147-A177-3AD203B41FA5}">
                      <a16:colId xmlns:a16="http://schemas.microsoft.com/office/drawing/2014/main" val="3241867918"/>
                    </a:ext>
                  </a:extLst>
                </a:gridCol>
                <a:gridCol w="3505199">
                  <a:extLst>
                    <a:ext uri="{9D8B030D-6E8A-4147-A177-3AD203B41FA5}">
                      <a16:colId xmlns:a16="http://schemas.microsoft.com/office/drawing/2014/main" val="2765630602"/>
                    </a:ext>
                  </a:extLst>
                </a:gridCol>
              </a:tblGrid>
              <a:tr h="370840">
                <a:tc>
                  <a:txBody>
                    <a:bodyPr/>
                    <a:lstStyle/>
                    <a:p>
                      <a:r>
                        <a:rPr lang="en-US" dirty="0"/>
                        <a:t>Component</a:t>
                      </a:r>
                    </a:p>
                  </a:txBody>
                  <a:tcPr/>
                </a:tc>
                <a:tc>
                  <a:txBody>
                    <a:bodyPr/>
                    <a:lstStyle/>
                    <a:p>
                      <a:r>
                        <a:rPr lang="en-US" dirty="0"/>
                        <a:t>Parameter</a:t>
                      </a:r>
                    </a:p>
                  </a:txBody>
                  <a:tcPr/>
                </a:tc>
                <a:tc>
                  <a:txBody>
                    <a:bodyPr/>
                    <a:lstStyle/>
                    <a:p>
                      <a:r>
                        <a:rPr lang="en-US" dirty="0"/>
                        <a:t>Component pressure (Kcm⁻³)</a:t>
                      </a:r>
                    </a:p>
                  </a:txBody>
                  <a:tcPr/>
                </a:tc>
                <a:extLst>
                  <a:ext uri="{0D108BD9-81ED-4DB2-BD59-A6C34878D82A}">
                    <a16:rowId xmlns:a16="http://schemas.microsoft.com/office/drawing/2014/main" val="1400232453"/>
                  </a:ext>
                </a:extLst>
              </a:tr>
              <a:tr h="370840">
                <a:tc>
                  <a:txBody>
                    <a:bodyPr/>
                    <a:lstStyle/>
                    <a:p>
                      <a:r>
                        <a:rPr lang="en-US" dirty="0"/>
                        <a:t>P(</a:t>
                      </a:r>
                      <a:r>
                        <a:rPr lang="en-US" dirty="0" err="1"/>
                        <a:t>cr</a:t>
                      </a:r>
                      <a:r>
                        <a:rPr lang="en-US" dirty="0"/>
                        <a:t>)/k</a:t>
                      </a:r>
                    </a:p>
                  </a:txBody>
                  <a:tcPr/>
                </a:tc>
                <a:tc>
                  <a:txBody>
                    <a:bodyPr/>
                    <a:lstStyle/>
                    <a:p>
                      <a:r>
                        <a:rPr lang="en-US" dirty="0"/>
                        <a:t>0.83-1.02 eV/cm³</a:t>
                      </a:r>
                    </a:p>
                  </a:txBody>
                  <a:tcPr/>
                </a:tc>
                <a:tc>
                  <a:txBody>
                    <a:bodyPr/>
                    <a:lstStyle/>
                    <a:p>
                      <a:r>
                        <a:rPr lang="en-US" dirty="0"/>
                        <a:t>7,150±730</a:t>
                      </a:r>
                    </a:p>
                  </a:txBody>
                  <a:tcPr/>
                </a:tc>
                <a:extLst>
                  <a:ext uri="{0D108BD9-81ED-4DB2-BD59-A6C34878D82A}">
                    <a16:rowId xmlns:a16="http://schemas.microsoft.com/office/drawing/2014/main" val="618270626"/>
                  </a:ext>
                </a:extLst>
              </a:tr>
              <a:tr h="370840">
                <a:tc>
                  <a:txBody>
                    <a:bodyPr/>
                    <a:lstStyle/>
                    <a:p>
                      <a:r>
                        <a:rPr lang="en-US" dirty="0"/>
                        <a:t>P(mag)/k</a:t>
                      </a:r>
                    </a:p>
                  </a:txBody>
                  <a:tcPr/>
                </a:tc>
                <a:tc>
                  <a:txBody>
                    <a:bodyPr/>
                    <a:lstStyle/>
                    <a:p>
                      <a:r>
                        <a:rPr lang="en-US" dirty="0"/>
                        <a:t>4.0 µG</a:t>
                      </a:r>
                    </a:p>
                  </a:txBody>
                  <a:tcPr/>
                </a:tc>
                <a:tc>
                  <a:txBody>
                    <a:bodyPr/>
                    <a:lstStyle/>
                    <a:p>
                      <a:r>
                        <a:rPr lang="en-US" dirty="0"/>
                        <a:t>4,600</a:t>
                      </a:r>
                    </a:p>
                  </a:txBody>
                  <a:tcPr/>
                </a:tc>
                <a:extLst>
                  <a:ext uri="{0D108BD9-81ED-4DB2-BD59-A6C34878D82A}">
                    <a16:rowId xmlns:a16="http://schemas.microsoft.com/office/drawing/2014/main" val="2031737482"/>
                  </a:ext>
                </a:extLst>
              </a:tr>
              <a:tr h="370840">
                <a:tc>
                  <a:txBody>
                    <a:bodyPr/>
                    <a:lstStyle/>
                    <a:p>
                      <a:r>
                        <a:rPr lang="en-US" dirty="0"/>
                        <a:t>P(turb)/k</a:t>
                      </a:r>
                    </a:p>
                  </a:txBody>
                  <a:tcPr/>
                </a:tc>
                <a:tc>
                  <a:txBody>
                    <a:bodyPr/>
                    <a:lstStyle/>
                    <a:p>
                      <a:r>
                        <a:rPr lang="en-US" dirty="0"/>
                        <a:t>V(turb)=0.5v(</a:t>
                      </a:r>
                      <a:r>
                        <a:rPr lang="en-US" dirty="0" err="1"/>
                        <a:t>th</a:t>
                      </a:r>
                      <a:r>
                        <a:rPr lang="en-US" dirty="0"/>
                        <a:t>) km/s</a:t>
                      </a:r>
                    </a:p>
                  </a:txBody>
                  <a:tcPr/>
                </a:tc>
                <a:tc>
                  <a:txBody>
                    <a:bodyPr/>
                    <a:lstStyle/>
                    <a:p>
                      <a:r>
                        <a:rPr lang="en-US" dirty="0"/>
                        <a:t>1,320</a:t>
                      </a:r>
                    </a:p>
                  </a:txBody>
                  <a:tcPr/>
                </a:tc>
                <a:extLst>
                  <a:ext uri="{0D108BD9-81ED-4DB2-BD59-A6C34878D82A}">
                    <a16:rowId xmlns:a16="http://schemas.microsoft.com/office/drawing/2014/main" val="2609327469"/>
                  </a:ext>
                </a:extLst>
              </a:tr>
              <a:tr h="370840">
                <a:tc>
                  <a:txBody>
                    <a:bodyPr/>
                    <a:lstStyle/>
                    <a:p>
                      <a:r>
                        <a:rPr lang="en-US" dirty="0"/>
                        <a:t>P(</a:t>
                      </a:r>
                      <a:r>
                        <a:rPr lang="en-US" dirty="0" err="1"/>
                        <a:t>th</a:t>
                      </a:r>
                      <a:r>
                        <a:rPr lang="en-US" dirty="0"/>
                        <a:t>)/k</a:t>
                      </a:r>
                    </a:p>
                  </a:txBody>
                  <a:tcPr/>
                </a:tc>
                <a:tc>
                  <a:txBody>
                    <a:bodyPr/>
                    <a:lstStyle/>
                    <a:p>
                      <a:r>
                        <a:rPr lang="en-US" dirty="0"/>
                        <a:t>At 300 AU</a:t>
                      </a:r>
                    </a:p>
                  </a:txBody>
                  <a:tcPr/>
                </a:tc>
                <a:tc>
                  <a:txBody>
                    <a:bodyPr/>
                    <a:lstStyle/>
                    <a:p>
                      <a:r>
                        <a:rPr lang="en-US" dirty="0"/>
                        <a:t>2,260</a:t>
                      </a:r>
                    </a:p>
                  </a:txBody>
                  <a:tcPr/>
                </a:tc>
                <a:extLst>
                  <a:ext uri="{0D108BD9-81ED-4DB2-BD59-A6C34878D82A}">
                    <a16:rowId xmlns:a16="http://schemas.microsoft.com/office/drawing/2014/main" val="517338289"/>
                  </a:ext>
                </a:extLst>
              </a:tr>
              <a:tr h="370840">
                <a:tc>
                  <a:txBody>
                    <a:bodyPr/>
                    <a:lstStyle/>
                    <a:p>
                      <a:r>
                        <a:rPr lang="en-US" dirty="0"/>
                        <a:t>P(supra-</a:t>
                      </a:r>
                      <a:r>
                        <a:rPr lang="en-US" dirty="0" err="1"/>
                        <a:t>th</a:t>
                      </a:r>
                      <a:r>
                        <a:rPr lang="en-US" dirty="0"/>
                        <a:t>)/k</a:t>
                      </a:r>
                    </a:p>
                  </a:txBody>
                  <a:tcPr/>
                </a:tc>
                <a:tc>
                  <a:txBody>
                    <a:bodyPr/>
                    <a:lstStyle/>
                    <a:p>
                      <a:r>
                        <a:rPr lang="en-US" dirty="0"/>
                        <a:t>At 300 AU</a:t>
                      </a:r>
                    </a:p>
                  </a:txBody>
                  <a:tcPr/>
                </a:tc>
                <a:tc>
                  <a:txBody>
                    <a:bodyPr/>
                    <a:lstStyle/>
                    <a:p>
                      <a:r>
                        <a:rPr lang="en-US" dirty="0"/>
                        <a:t>160±20</a:t>
                      </a:r>
                    </a:p>
                  </a:txBody>
                  <a:tcPr/>
                </a:tc>
                <a:extLst>
                  <a:ext uri="{0D108BD9-81ED-4DB2-BD59-A6C34878D82A}">
                    <a16:rowId xmlns:a16="http://schemas.microsoft.com/office/drawing/2014/main" val="1960381283"/>
                  </a:ext>
                </a:extLst>
              </a:tr>
              <a:tr h="370840">
                <a:tc>
                  <a:txBody>
                    <a:bodyPr/>
                    <a:lstStyle/>
                    <a:p>
                      <a:r>
                        <a:rPr lang="en-US" dirty="0"/>
                        <a:t>P(hot-ions)/k</a:t>
                      </a:r>
                    </a:p>
                  </a:txBody>
                  <a:tcPr/>
                </a:tc>
                <a:tc>
                  <a:txBody>
                    <a:bodyPr/>
                    <a:lstStyle/>
                    <a:p>
                      <a:r>
                        <a:rPr lang="en-US" dirty="0"/>
                        <a:t>40-139 keV</a:t>
                      </a:r>
                    </a:p>
                  </a:txBody>
                  <a:tcPr/>
                </a:tc>
                <a:tc>
                  <a:txBody>
                    <a:bodyPr/>
                    <a:lstStyle/>
                    <a:p>
                      <a:r>
                        <a:rPr lang="en-US" dirty="0"/>
                        <a:t>8,000</a:t>
                      </a:r>
                    </a:p>
                  </a:txBody>
                  <a:tcPr/>
                </a:tc>
                <a:extLst>
                  <a:ext uri="{0D108BD9-81ED-4DB2-BD59-A6C34878D82A}">
                    <a16:rowId xmlns:a16="http://schemas.microsoft.com/office/drawing/2014/main" val="3182240587"/>
                  </a:ext>
                </a:extLst>
              </a:tr>
              <a:tr h="370840">
                <a:tc>
                  <a:txBody>
                    <a:bodyPr/>
                    <a:lstStyle/>
                    <a:p>
                      <a:r>
                        <a:rPr lang="en-US" dirty="0"/>
                        <a:t>P(total)/k</a:t>
                      </a:r>
                    </a:p>
                  </a:txBody>
                  <a:tcPr/>
                </a:tc>
                <a:tc>
                  <a:txBody>
                    <a:bodyPr/>
                    <a:lstStyle/>
                    <a:p>
                      <a:endParaRPr lang="en-US"/>
                    </a:p>
                  </a:txBody>
                  <a:tcPr/>
                </a:tc>
                <a:tc>
                  <a:txBody>
                    <a:bodyPr/>
                    <a:lstStyle/>
                    <a:p>
                      <a:r>
                        <a:rPr lang="en-US" dirty="0"/>
                        <a:t>23,490</a:t>
                      </a:r>
                    </a:p>
                  </a:txBody>
                  <a:tcPr/>
                </a:tc>
                <a:extLst>
                  <a:ext uri="{0D108BD9-81ED-4DB2-BD59-A6C34878D82A}">
                    <a16:rowId xmlns:a16="http://schemas.microsoft.com/office/drawing/2014/main" val="779594587"/>
                  </a:ext>
                </a:extLst>
              </a:tr>
              <a:tr h="370840">
                <a:tc>
                  <a:txBody>
                    <a:bodyPr/>
                    <a:lstStyle/>
                    <a:p>
                      <a:r>
                        <a:rPr lang="en-US" dirty="0"/>
                        <a:t>P(total)/k-P(</a:t>
                      </a:r>
                      <a:r>
                        <a:rPr lang="en-US" dirty="0" err="1"/>
                        <a:t>grav</a:t>
                      </a:r>
                      <a:r>
                        <a:rPr lang="en-US" dirty="0"/>
                        <a:t>)/k</a:t>
                      </a:r>
                    </a:p>
                  </a:txBody>
                  <a:tcPr/>
                </a:tc>
                <a:tc>
                  <a:txBody>
                    <a:bodyPr/>
                    <a:lstStyle/>
                    <a:p>
                      <a:endParaRPr lang="en-US"/>
                    </a:p>
                  </a:txBody>
                  <a:tcPr/>
                </a:tc>
                <a:tc>
                  <a:txBody>
                    <a:bodyPr/>
                    <a:lstStyle/>
                    <a:p>
                      <a:r>
                        <a:rPr lang="en-US" dirty="0"/>
                        <a:t>1,490 (7%) OVERPRESSURE 😀</a:t>
                      </a:r>
                    </a:p>
                  </a:txBody>
                  <a:tcPr/>
                </a:tc>
                <a:extLst>
                  <a:ext uri="{0D108BD9-81ED-4DB2-BD59-A6C34878D82A}">
                    <a16:rowId xmlns:a16="http://schemas.microsoft.com/office/drawing/2014/main" val="3361213491"/>
                  </a:ext>
                </a:extLst>
              </a:tr>
            </a:tbl>
          </a:graphicData>
        </a:graphic>
      </p:graphicFrame>
      <p:sp>
        <p:nvSpPr>
          <p:cNvPr id="3" name="Slide Number Placeholder 2">
            <a:extLst>
              <a:ext uri="{FF2B5EF4-FFF2-40B4-BE49-F238E27FC236}">
                <a16:creationId xmlns:a16="http://schemas.microsoft.com/office/drawing/2014/main" id="{95A83530-2013-C643-8452-0793E08F7A11}"/>
              </a:ext>
            </a:extLst>
          </p:cNvPr>
          <p:cNvSpPr>
            <a:spLocks noGrp="1"/>
          </p:cNvSpPr>
          <p:nvPr>
            <p:ph type="sldNum" sz="quarter" idx="12"/>
          </p:nvPr>
        </p:nvSpPr>
        <p:spPr/>
        <p:txBody>
          <a:bodyPr/>
          <a:lstStyle/>
          <a:p>
            <a:fld id="{3CD6FBD7-D310-9D44-9BA3-452B065B97E3}" type="slidenum">
              <a:rPr lang="en-US" smtClean="0"/>
              <a:t>57</a:t>
            </a:fld>
            <a:endParaRPr lang="en-US"/>
          </a:p>
        </p:txBody>
      </p:sp>
    </p:spTree>
    <p:extLst>
      <p:ext uri="{BB962C8B-B14F-4D97-AF65-F5344CB8AC3E}">
        <p14:creationId xmlns:p14="http://schemas.microsoft.com/office/powerpoint/2010/main" val="3236818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48624-F312-3B45-BCE7-DF1EF0F58EB1}"/>
              </a:ext>
            </a:extLst>
          </p:cNvPr>
          <p:cNvSpPr>
            <a:spLocks noGrp="1"/>
          </p:cNvSpPr>
          <p:nvPr>
            <p:ph type="title"/>
          </p:nvPr>
        </p:nvSpPr>
        <p:spPr/>
        <p:txBody>
          <a:bodyPr/>
          <a:lstStyle/>
          <a:p>
            <a:r>
              <a:rPr lang="en-US" dirty="0">
                <a:solidFill>
                  <a:srgbClr val="FF0000"/>
                </a:solidFill>
              </a:rPr>
              <a:t>Pressure components in the LIC</a:t>
            </a:r>
          </a:p>
        </p:txBody>
      </p:sp>
      <p:graphicFrame>
        <p:nvGraphicFramePr>
          <p:cNvPr id="4" name="Table 4">
            <a:extLst>
              <a:ext uri="{FF2B5EF4-FFF2-40B4-BE49-F238E27FC236}">
                <a16:creationId xmlns:a16="http://schemas.microsoft.com/office/drawing/2014/main" id="{527529CC-6697-6747-AAF5-EABE58968E9D}"/>
              </a:ext>
            </a:extLst>
          </p:cNvPr>
          <p:cNvGraphicFramePr>
            <a:graphicFrameLocks noGrp="1"/>
          </p:cNvGraphicFramePr>
          <p:nvPr>
            <p:ph idx="1"/>
            <p:extLst>
              <p:ext uri="{D42A27DB-BD31-4B8C-83A1-F6EECF244321}">
                <p14:modId xmlns:p14="http://schemas.microsoft.com/office/powerpoint/2010/main" val="1949772549"/>
              </p:ext>
            </p:extLst>
          </p:nvPr>
        </p:nvGraphicFramePr>
        <p:xfrm>
          <a:off x="838200" y="1825625"/>
          <a:ext cx="10515597" cy="333756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455537689"/>
                    </a:ext>
                  </a:extLst>
                </a:gridCol>
                <a:gridCol w="3505199">
                  <a:extLst>
                    <a:ext uri="{9D8B030D-6E8A-4147-A177-3AD203B41FA5}">
                      <a16:colId xmlns:a16="http://schemas.microsoft.com/office/drawing/2014/main" val="3020116098"/>
                    </a:ext>
                  </a:extLst>
                </a:gridCol>
                <a:gridCol w="3505199">
                  <a:extLst>
                    <a:ext uri="{9D8B030D-6E8A-4147-A177-3AD203B41FA5}">
                      <a16:colId xmlns:a16="http://schemas.microsoft.com/office/drawing/2014/main" val="935462111"/>
                    </a:ext>
                  </a:extLst>
                </a:gridCol>
              </a:tblGrid>
              <a:tr h="370840">
                <a:tc>
                  <a:txBody>
                    <a:bodyPr/>
                    <a:lstStyle/>
                    <a:p>
                      <a:r>
                        <a:rPr lang="en-US" dirty="0"/>
                        <a:t>Component</a:t>
                      </a:r>
                    </a:p>
                  </a:txBody>
                  <a:tcPr/>
                </a:tc>
                <a:tc>
                  <a:txBody>
                    <a:bodyPr/>
                    <a:lstStyle/>
                    <a:p>
                      <a:r>
                        <a:rPr lang="en-US" dirty="0"/>
                        <a:t>Parameter</a:t>
                      </a:r>
                    </a:p>
                  </a:txBody>
                  <a:tcPr/>
                </a:tc>
                <a:tc>
                  <a:txBody>
                    <a:bodyPr/>
                    <a:lstStyle/>
                    <a:p>
                      <a:r>
                        <a:rPr lang="en-US" dirty="0"/>
                        <a:t>Component Pressure (Kcm⁻³)</a:t>
                      </a:r>
                    </a:p>
                  </a:txBody>
                  <a:tcPr/>
                </a:tc>
                <a:extLst>
                  <a:ext uri="{0D108BD9-81ED-4DB2-BD59-A6C34878D82A}">
                    <a16:rowId xmlns:a16="http://schemas.microsoft.com/office/drawing/2014/main" val="1521472771"/>
                  </a:ext>
                </a:extLst>
              </a:tr>
              <a:tr h="370840">
                <a:tc>
                  <a:txBody>
                    <a:bodyPr/>
                    <a:lstStyle/>
                    <a:p>
                      <a:r>
                        <a:rPr lang="en-US" dirty="0"/>
                        <a:t>P(</a:t>
                      </a:r>
                      <a:r>
                        <a:rPr lang="en-US" dirty="0" err="1"/>
                        <a:t>cr</a:t>
                      </a:r>
                      <a:r>
                        <a:rPr lang="en-US" dirty="0"/>
                        <a:t>)/k</a:t>
                      </a:r>
                    </a:p>
                  </a:txBody>
                  <a:tcPr/>
                </a:tc>
                <a:tc>
                  <a:txBody>
                    <a:bodyPr/>
                    <a:lstStyle/>
                    <a:p>
                      <a:r>
                        <a:rPr lang="en-US" dirty="0"/>
                        <a:t>0.83-1.02 eV/cm³</a:t>
                      </a:r>
                    </a:p>
                  </a:txBody>
                  <a:tcPr/>
                </a:tc>
                <a:tc>
                  <a:txBody>
                    <a:bodyPr/>
                    <a:lstStyle/>
                    <a:p>
                      <a:r>
                        <a:rPr lang="en-US" dirty="0"/>
                        <a:t>7,150±730</a:t>
                      </a:r>
                    </a:p>
                  </a:txBody>
                  <a:tcPr/>
                </a:tc>
                <a:extLst>
                  <a:ext uri="{0D108BD9-81ED-4DB2-BD59-A6C34878D82A}">
                    <a16:rowId xmlns:a16="http://schemas.microsoft.com/office/drawing/2014/main" val="2067935499"/>
                  </a:ext>
                </a:extLst>
              </a:tr>
              <a:tr h="370840">
                <a:tc>
                  <a:txBody>
                    <a:bodyPr/>
                    <a:lstStyle/>
                    <a:p>
                      <a:r>
                        <a:rPr lang="en-US" dirty="0"/>
                        <a:t>P(mag)/k</a:t>
                      </a:r>
                    </a:p>
                  </a:txBody>
                  <a:tcPr/>
                </a:tc>
                <a:tc>
                  <a:txBody>
                    <a:bodyPr/>
                    <a:lstStyle/>
                    <a:p>
                      <a:r>
                        <a:rPr lang="en-US" dirty="0"/>
                        <a:t>3.0µG</a:t>
                      </a:r>
                    </a:p>
                  </a:txBody>
                  <a:tcPr/>
                </a:tc>
                <a:tc>
                  <a:txBody>
                    <a:bodyPr/>
                    <a:lstStyle/>
                    <a:p>
                      <a:r>
                        <a:rPr lang="en-US" dirty="0"/>
                        <a:t>2,600</a:t>
                      </a:r>
                    </a:p>
                  </a:txBody>
                  <a:tcPr/>
                </a:tc>
                <a:extLst>
                  <a:ext uri="{0D108BD9-81ED-4DB2-BD59-A6C34878D82A}">
                    <a16:rowId xmlns:a16="http://schemas.microsoft.com/office/drawing/2014/main" val="2800448996"/>
                  </a:ext>
                </a:extLst>
              </a:tr>
              <a:tr h="370840">
                <a:tc>
                  <a:txBody>
                    <a:bodyPr/>
                    <a:lstStyle/>
                    <a:p>
                      <a:r>
                        <a:rPr lang="en-US" dirty="0"/>
                        <a:t>P(turb)/k</a:t>
                      </a:r>
                    </a:p>
                  </a:txBody>
                  <a:tcPr/>
                </a:tc>
                <a:tc>
                  <a:txBody>
                    <a:bodyPr/>
                    <a:lstStyle/>
                    <a:p>
                      <a:r>
                        <a:rPr lang="en-US" dirty="0"/>
                        <a:t>V(turb)=2.20±0.94 km/s</a:t>
                      </a:r>
                    </a:p>
                  </a:txBody>
                  <a:tcPr/>
                </a:tc>
                <a:tc>
                  <a:txBody>
                    <a:bodyPr/>
                    <a:lstStyle/>
                    <a:p>
                      <a:r>
                        <a:rPr lang="en-US" dirty="0"/>
                        <a:t>1,590±30</a:t>
                      </a:r>
                    </a:p>
                  </a:txBody>
                  <a:tcPr/>
                </a:tc>
                <a:extLst>
                  <a:ext uri="{0D108BD9-81ED-4DB2-BD59-A6C34878D82A}">
                    <a16:rowId xmlns:a16="http://schemas.microsoft.com/office/drawing/2014/main" val="4069149274"/>
                  </a:ext>
                </a:extLst>
              </a:tr>
              <a:tr h="370840">
                <a:tc>
                  <a:txBody>
                    <a:bodyPr/>
                    <a:lstStyle/>
                    <a:p>
                      <a:r>
                        <a:rPr lang="en-US" dirty="0"/>
                        <a:t>P(</a:t>
                      </a:r>
                      <a:r>
                        <a:rPr lang="en-US" dirty="0" err="1"/>
                        <a:t>th</a:t>
                      </a:r>
                      <a:r>
                        <a:rPr lang="en-US" dirty="0"/>
                        <a:t>)/k</a:t>
                      </a:r>
                    </a:p>
                  </a:txBody>
                  <a:tcPr/>
                </a:tc>
                <a:tc>
                  <a:txBody>
                    <a:bodyPr/>
                    <a:lstStyle/>
                    <a:p>
                      <a:r>
                        <a:rPr lang="en-US" dirty="0"/>
                        <a:t>T=7,720±1,907 K</a:t>
                      </a:r>
                    </a:p>
                  </a:txBody>
                  <a:tcPr/>
                </a:tc>
                <a:tc>
                  <a:txBody>
                    <a:bodyPr/>
                    <a:lstStyle/>
                    <a:p>
                      <a:r>
                        <a:rPr lang="en-US" dirty="0"/>
                        <a:t>2,090±510</a:t>
                      </a:r>
                    </a:p>
                  </a:txBody>
                  <a:tcPr/>
                </a:tc>
                <a:extLst>
                  <a:ext uri="{0D108BD9-81ED-4DB2-BD59-A6C34878D82A}">
                    <a16:rowId xmlns:a16="http://schemas.microsoft.com/office/drawing/2014/main" val="460583485"/>
                  </a:ext>
                </a:extLst>
              </a:tr>
              <a:tr h="370840">
                <a:tc>
                  <a:txBody>
                    <a:bodyPr/>
                    <a:lstStyle/>
                    <a:p>
                      <a:r>
                        <a:rPr lang="en-US" dirty="0"/>
                        <a:t>P(supra-</a:t>
                      </a:r>
                      <a:r>
                        <a:rPr lang="en-US" dirty="0" err="1"/>
                        <a:t>th</a:t>
                      </a:r>
                      <a:r>
                        <a:rPr lang="en-US" dirty="0"/>
                        <a:t>)/k and P(hot-ions</a:t>
                      </a:r>
                      <a:r>
                        <a:rPr lang="en-US"/>
                        <a:t>)/k</a:t>
                      </a:r>
                      <a:endParaRPr lang="en-US" dirty="0"/>
                    </a:p>
                  </a:txBody>
                  <a:tcPr/>
                </a:tc>
                <a:tc>
                  <a:txBody>
                    <a:bodyPr/>
                    <a:lstStyle/>
                    <a:p>
                      <a:endParaRPr lang="en-US" dirty="0"/>
                    </a:p>
                  </a:txBody>
                  <a:tcPr/>
                </a:tc>
                <a:tc>
                  <a:txBody>
                    <a:bodyPr/>
                    <a:lstStyle/>
                    <a:p>
                      <a:r>
                        <a:rPr lang="en-US" dirty="0"/>
                        <a:t>unknown</a:t>
                      </a:r>
                    </a:p>
                  </a:txBody>
                  <a:tcPr/>
                </a:tc>
                <a:extLst>
                  <a:ext uri="{0D108BD9-81ED-4DB2-BD59-A6C34878D82A}">
                    <a16:rowId xmlns:a16="http://schemas.microsoft.com/office/drawing/2014/main" val="2108121916"/>
                  </a:ext>
                </a:extLst>
              </a:tr>
              <a:tr h="370840">
                <a:tc>
                  <a:txBody>
                    <a:bodyPr/>
                    <a:lstStyle/>
                    <a:p>
                      <a:r>
                        <a:rPr lang="en-US" dirty="0"/>
                        <a:t>P(ram)/k</a:t>
                      </a:r>
                    </a:p>
                  </a:txBody>
                  <a:tcPr/>
                </a:tc>
                <a:tc>
                  <a:txBody>
                    <a:bodyPr/>
                    <a:lstStyle/>
                    <a:p>
                      <a:r>
                        <a:rPr lang="en-US" dirty="0"/>
                        <a:t>V=26 km/s</a:t>
                      </a:r>
                    </a:p>
                  </a:txBody>
                  <a:tcPr/>
                </a:tc>
                <a:tc>
                  <a:txBody>
                    <a:bodyPr/>
                    <a:lstStyle/>
                    <a:p>
                      <a:r>
                        <a:rPr lang="en-US" dirty="0"/>
                        <a:t>18,000?</a:t>
                      </a:r>
                    </a:p>
                  </a:txBody>
                  <a:tcPr/>
                </a:tc>
                <a:extLst>
                  <a:ext uri="{0D108BD9-81ED-4DB2-BD59-A6C34878D82A}">
                    <a16:rowId xmlns:a16="http://schemas.microsoft.com/office/drawing/2014/main" val="120527212"/>
                  </a:ext>
                </a:extLst>
              </a:tr>
              <a:tr h="370840">
                <a:tc>
                  <a:txBody>
                    <a:bodyPr/>
                    <a:lstStyle/>
                    <a:p>
                      <a:r>
                        <a:rPr lang="en-US" dirty="0"/>
                        <a:t>P(total)/k</a:t>
                      </a:r>
                    </a:p>
                  </a:txBody>
                  <a:tcPr/>
                </a:tc>
                <a:tc>
                  <a:txBody>
                    <a:bodyPr/>
                    <a:lstStyle/>
                    <a:p>
                      <a:r>
                        <a:rPr lang="en-US" dirty="0"/>
                        <a:t>Kcm⁻³</a:t>
                      </a:r>
                    </a:p>
                  </a:txBody>
                  <a:tcPr/>
                </a:tc>
                <a:tc>
                  <a:txBody>
                    <a:bodyPr/>
                    <a:lstStyle/>
                    <a:p>
                      <a:r>
                        <a:rPr lang="en-US" dirty="0"/>
                        <a:t>31,430</a:t>
                      </a:r>
                    </a:p>
                  </a:txBody>
                  <a:tcPr/>
                </a:tc>
                <a:extLst>
                  <a:ext uri="{0D108BD9-81ED-4DB2-BD59-A6C34878D82A}">
                    <a16:rowId xmlns:a16="http://schemas.microsoft.com/office/drawing/2014/main" val="2055578590"/>
                  </a:ext>
                </a:extLst>
              </a:tr>
              <a:tr h="370840">
                <a:tc>
                  <a:txBody>
                    <a:bodyPr/>
                    <a:lstStyle/>
                    <a:p>
                      <a:r>
                        <a:rPr lang="en-US" dirty="0"/>
                        <a:t>P(total)/k – P(</a:t>
                      </a:r>
                      <a:r>
                        <a:rPr lang="en-US" dirty="0" err="1"/>
                        <a:t>grav</a:t>
                      </a:r>
                      <a:r>
                        <a:rPr lang="en-US" dirty="0"/>
                        <a:t>)/k</a:t>
                      </a:r>
                    </a:p>
                  </a:txBody>
                  <a:tcPr/>
                </a:tc>
                <a:tc>
                  <a:txBody>
                    <a:bodyPr/>
                    <a:lstStyle/>
                    <a:p>
                      <a:r>
                        <a:rPr lang="en-US" dirty="0"/>
                        <a:t>Kcm⁻³</a:t>
                      </a:r>
                    </a:p>
                  </a:txBody>
                  <a:tcPr/>
                </a:tc>
                <a:tc>
                  <a:txBody>
                    <a:bodyPr/>
                    <a:lstStyle/>
                    <a:p>
                      <a:r>
                        <a:rPr lang="en-US" dirty="0"/>
                        <a:t>9,430 (43%) OVERPRESSURE</a:t>
                      </a:r>
                    </a:p>
                  </a:txBody>
                  <a:tcPr/>
                </a:tc>
                <a:extLst>
                  <a:ext uri="{0D108BD9-81ED-4DB2-BD59-A6C34878D82A}">
                    <a16:rowId xmlns:a16="http://schemas.microsoft.com/office/drawing/2014/main" val="2865431797"/>
                  </a:ext>
                </a:extLst>
              </a:tr>
            </a:tbl>
          </a:graphicData>
        </a:graphic>
      </p:graphicFrame>
      <p:sp>
        <p:nvSpPr>
          <p:cNvPr id="3" name="Slide Number Placeholder 2">
            <a:extLst>
              <a:ext uri="{FF2B5EF4-FFF2-40B4-BE49-F238E27FC236}">
                <a16:creationId xmlns:a16="http://schemas.microsoft.com/office/drawing/2014/main" id="{AC62D159-0D49-134E-9B6B-FD92DC24AE98}"/>
              </a:ext>
            </a:extLst>
          </p:cNvPr>
          <p:cNvSpPr>
            <a:spLocks noGrp="1"/>
          </p:cNvSpPr>
          <p:nvPr>
            <p:ph type="sldNum" sz="quarter" idx="12"/>
          </p:nvPr>
        </p:nvSpPr>
        <p:spPr/>
        <p:txBody>
          <a:bodyPr/>
          <a:lstStyle/>
          <a:p>
            <a:fld id="{3CD6FBD7-D310-9D44-9BA3-452B065B97E3}" type="slidenum">
              <a:rPr lang="en-US" smtClean="0"/>
              <a:t>58</a:t>
            </a:fld>
            <a:endParaRPr lang="en-US"/>
          </a:p>
        </p:txBody>
      </p:sp>
    </p:spTree>
    <p:extLst>
      <p:ext uri="{BB962C8B-B14F-4D97-AF65-F5344CB8AC3E}">
        <p14:creationId xmlns:p14="http://schemas.microsoft.com/office/powerpoint/2010/main" val="3672954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A8ABC-FAB1-D740-A7E5-ADB824ADB665}"/>
              </a:ext>
            </a:extLst>
          </p:cNvPr>
          <p:cNvSpPr>
            <a:spLocks noGrp="1"/>
          </p:cNvSpPr>
          <p:nvPr>
            <p:ph type="title"/>
          </p:nvPr>
        </p:nvSpPr>
        <p:spPr/>
        <p:txBody>
          <a:bodyPr/>
          <a:lstStyle/>
          <a:p>
            <a:r>
              <a:rPr lang="en-US" dirty="0">
                <a:solidFill>
                  <a:srgbClr val="0070C0"/>
                </a:solidFill>
              </a:rPr>
              <a:t>What is the ram pressure? If there are few collisions, then there is small ram pressure!</a:t>
            </a:r>
          </a:p>
        </p:txBody>
      </p:sp>
      <p:sp>
        <p:nvSpPr>
          <p:cNvPr id="3" name="Content Placeholder 2">
            <a:extLst>
              <a:ext uri="{FF2B5EF4-FFF2-40B4-BE49-F238E27FC236}">
                <a16:creationId xmlns:a16="http://schemas.microsoft.com/office/drawing/2014/main" id="{B7AC12C5-DC13-9F40-BC52-598434AFC932}"/>
              </a:ext>
            </a:extLst>
          </p:cNvPr>
          <p:cNvSpPr>
            <a:spLocks noGrp="1"/>
          </p:cNvSpPr>
          <p:nvPr>
            <p:ph idx="1"/>
          </p:nvPr>
        </p:nvSpPr>
        <p:spPr/>
        <p:txBody>
          <a:bodyPr/>
          <a:lstStyle/>
          <a:p>
            <a:r>
              <a:rPr lang="en-US" dirty="0"/>
              <a:t>Electrons, protons, and ions will be deflected by the magnetic field maintaining most of their forward momentum.</a:t>
            </a:r>
          </a:p>
          <a:p>
            <a:r>
              <a:rPr lang="en-US" dirty="0"/>
              <a:t>Helium atoms (m=4) proceed through the VLISM plasma with very few interactions and little momentum transfer.</a:t>
            </a:r>
          </a:p>
          <a:p>
            <a:r>
              <a:rPr lang="en-US" dirty="0"/>
              <a:t>Hydrogen atoms partly interact with the VLISM plasma through charge-exchange reactions, but many have no interactions through the VLISM and impart </a:t>
            </a:r>
            <a:r>
              <a:rPr lang="en-US"/>
              <a:t>no momentum to the VLISM.</a:t>
            </a:r>
            <a:endParaRPr lang="en-US" dirty="0"/>
          </a:p>
          <a:p>
            <a:r>
              <a:rPr lang="en-US" dirty="0"/>
              <a:t>So, P(ram) &lt; 𝝆v², but how much less? This is critical to the VLISM-LIC pressure balance question.</a:t>
            </a:r>
          </a:p>
        </p:txBody>
      </p:sp>
      <p:sp>
        <p:nvSpPr>
          <p:cNvPr id="4" name="Slide Number Placeholder 3">
            <a:extLst>
              <a:ext uri="{FF2B5EF4-FFF2-40B4-BE49-F238E27FC236}">
                <a16:creationId xmlns:a16="http://schemas.microsoft.com/office/drawing/2014/main" id="{8FFACDAC-166F-664B-AFA4-8561F89B46FB}"/>
              </a:ext>
            </a:extLst>
          </p:cNvPr>
          <p:cNvSpPr>
            <a:spLocks noGrp="1"/>
          </p:cNvSpPr>
          <p:nvPr>
            <p:ph type="sldNum" sz="quarter" idx="12"/>
          </p:nvPr>
        </p:nvSpPr>
        <p:spPr/>
        <p:txBody>
          <a:bodyPr/>
          <a:lstStyle/>
          <a:p>
            <a:fld id="{3CD6FBD7-D310-9D44-9BA3-452B065B97E3}" type="slidenum">
              <a:rPr lang="en-US" smtClean="0"/>
              <a:t>59</a:t>
            </a:fld>
            <a:endParaRPr lang="en-US"/>
          </a:p>
        </p:txBody>
      </p:sp>
    </p:spTree>
    <p:extLst>
      <p:ext uri="{BB962C8B-B14F-4D97-AF65-F5344CB8AC3E}">
        <p14:creationId xmlns:p14="http://schemas.microsoft.com/office/powerpoint/2010/main" val="4006162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ismngp.pdf">
            <a:extLst>
              <a:ext uri="{FF2B5EF4-FFF2-40B4-BE49-F238E27FC236}">
                <a16:creationId xmlns:a16="http://schemas.microsoft.com/office/drawing/2014/main" id="{D7E78E4C-D914-4745-8923-AACD071B62EA}"/>
              </a:ext>
            </a:extLst>
          </p:cNvPr>
          <p:cNvPicPr>
            <a:picLocks noChangeAspect="1"/>
          </p:cNvPicPr>
          <p:nvPr/>
        </p:nvPicPr>
        <p:blipFill>
          <a:blip r:embed="rId3"/>
          <a:stretch>
            <a:fillRect/>
          </a:stretch>
        </p:blipFill>
        <p:spPr>
          <a:xfrm>
            <a:off x="5716669" y="1120463"/>
            <a:ext cx="5678396" cy="5235888"/>
          </a:xfrm>
          <a:prstGeom prst="rect">
            <a:avLst/>
          </a:prstGeom>
        </p:spPr>
      </p:pic>
      <p:sp>
        <p:nvSpPr>
          <p:cNvPr id="12" name="Text Box 6">
            <a:extLst>
              <a:ext uri="{FF2B5EF4-FFF2-40B4-BE49-F238E27FC236}">
                <a16:creationId xmlns:a16="http://schemas.microsoft.com/office/drawing/2014/main" id="{4770D1E9-2066-A94F-A3BD-3D329FC906D5}"/>
              </a:ext>
            </a:extLst>
          </p:cNvPr>
          <p:cNvSpPr txBox="1">
            <a:spLocks noChangeArrowheads="1"/>
          </p:cNvSpPr>
          <p:nvPr/>
        </p:nvSpPr>
        <p:spPr bwMode="auto">
          <a:xfrm>
            <a:off x="5854927" y="6139175"/>
            <a:ext cx="6506269" cy="595283"/>
          </a:xfrm>
          <a:prstGeom prst="rect">
            <a:avLst/>
          </a:prstGeom>
          <a:noFill/>
          <a:ln w="9525">
            <a:noFill/>
            <a:miter lim="800000"/>
            <a:headEnd/>
            <a:tailEnd/>
          </a:ln>
          <a:effectLst/>
        </p:spPr>
        <p:txBody>
          <a:bodyPr wrap="square" lIns="101847" tIns="50923" rIns="101847" bIns="50923">
            <a:prstTxWarp prst="textNoShape">
              <a:avLst/>
            </a:prstTxWarp>
            <a:spAutoFit/>
          </a:bodyPr>
          <a:lstStyle/>
          <a:p>
            <a:pPr>
              <a:spcBef>
                <a:spcPts val="200"/>
              </a:spcBef>
              <a:defRPr/>
            </a:pPr>
            <a:r>
              <a:rPr lang="en-US" sz="1600" dirty="0">
                <a:solidFill>
                  <a:srgbClr val="000000"/>
                </a:solidFill>
                <a:latin typeface="Arial" panose="020B0604020202020204"/>
                <a:cs typeface="Trebuchet MS"/>
              </a:rPr>
              <a:t>Redfield &amp; </a:t>
            </a:r>
            <a:r>
              <a:rPr lang="en-US" sz="1600" dirty="0" err="1">
                <a:solidFill>
                  <a:srgbClr val="000000"/>
                </a:solidFill>
                <a:latin typeface="Arial" panose="020B0604020202020204"/>
                <a:cs typeface="Trebuchet MS"/>
              </a:rPr>
              <a:t>Linsky</a:t>
            </a:r>
            <a:r>
              <a:rPr lang="en-US" sz="1600" dirty="0">
                <a:solidFill>
                  <a:srgbClr val="000000"/>
                </a:solidFill>
                <a:latin typeface="Arial" panose="020B0604020202020204"/>
                <a:cs typeface="Trebuchet MS"/>
              </a:rPr>
              <a:t> (2002); </a:t>
            </a:r>
            <a:r>
              <a:rPr lang="en-US" sz="1600" dirty="0" err="1">
                <a:solidFill>
                  <a:srgbClr val="000000"/>
                </a:solidFill>
                <a:latin typeface="Arial" panose="020B0604020202020204"/>
                <a:cs typeface="Trebuchet MS"/>
              </a:rPr>
              <a:t>Linsky</a:t>
            </a:r>
            <a:r>
              <a:rPr lang="en-US" sz="1600" dirty="0">
                <a:solidFill>
                  <a:srgbClr val="000000"/>
                </a:solidFill>
                <a:latin typeface="Arial" panose="020B0604020202020204"/>
                <a:cs typeface="Trebuchet MS"/>
              </a:rPr>
              <a:t>, Redfield, &amp; </a:t>
            </a:r>
            <a:r>
              <a:rPr lang="en-US" sz="1600" dirty="0" err="1">
                <a:solidFill>
                  <a:srgbClr val="000000"/>
                </a:solidFill>
                <a:latin typeface="Arial" panose="020B0604020202020204"/>
              </a:rPr>
              <a:t>Tilipman</a:t>
            </a:r>
            <a:r>
              <a:rPr lang="en-US" sz="1600" dirty="0">
                <a:solidFill>
                  <a:srgbClr val="000000"/>
                </a:solidFill>
                <a:latin typeface="Arial" panose="020B0604020202020204"/>
              </a:rPr>
              <a:t> (2019); </a:t>
            </a:r>
            <a:r>
              <a:rPr lang="en-US" sz="1600" dirty="0">
                <a:solidFill>
                  <a:srgbClr val="000000"/>
                </a:solidFill>
                <a:latin typeface="Arial" panose="020B0604020202020204"/>
                <a:cs typeface="Trebuchet MS"/>
              </a:rPr>
              <a:t>Frisch, Redfield, &amp; </a:t>
            </a:r>
            <a:r>
              <a:rPr lang="en-US" sz="1600" dirty="0" err="1">
                <a:solidFill>
                  <a:srgbClr val="000000"/>
                </a:solidFill>
                <a:latin typeface="Arial" panose="020B0604020202020204"/>
                <a:cs typeface="Trebuchet MS"/>
              </a:rPr>
              <a:t>Slavin</a:t>
            </a:r>
            <a:r>
              <a:rPr lang="en-US" sz="1600" dirty="0">
                <a:solidFill>
                  <a:srgbClr val="000000"/>
                </a:solidFill>
                <a:latin typeface="Arial" panose="020B0604020202020204"/>
                <a:cs typeface="Trebuchet MS"/>
              </a:rPr>
              <a:t> (2011)</a:t>
            </a:r>
          </a:p>
        </p:txBody>
      </p:sp>
      <p:sp>
        <p:nvSpPr>
          <p:cNvPr id="6" name="Rectangle 2">
            <a:extLst>
              <a:ext uri="{FF2B5EF4-FFF2-40B4-BE49-F238E27FC236}">
                <a16:creationId xmlns:a16="http://schemas.microsoft.com/office/drawing/2014/main" id="{51E72F8E-814E-9242-9BA6-6FC1E29BC9B7}"/>
              </a:ext>
            </a:extLst>
          </p:cNvPr>
          <p:cNvSpPr txBox="1">
            <a:spLocks noChangeArrowheads="1"/>
          </p:cNvSpPr>
          <p:nvPr/>
        </p:nvSpPr>
        <p:spPr>
          <a:xfrm>
            <a:off x="204535" y="12833"/>
            <a:ext cx="11785600" cy="1524000"/>
          </a:xfrm>
          <a:prstGeom prst="rect">
            <a:avLst/>
          </a:prstGeom>
        </p:spPr>
        <p:txBody>
          <a:bodyPr vert="horz" lIns="121905" tIns="60952" rIns="121905" bIns="60952" rtlCol="0" anchor="ctr">
            <a:noAutofit/>
          </a:bodyPr>
          <a:lstStyle/>
          <a:p>
            <a:pPr algn="ctr">
              <a:spcBef>
                <a:spcPct val="0"/>
              </a:spcBef>
              <a:defRPr/>
            </a:pPr>
            <a:r>
              <a:rPr lang="en-US" sz="3200" b="1" dirty="0">
                <a:solidFill>
                  <a:srgbClr val="0070C0"/>
                </a:solidFill>
                <a:latin typeface="Trebuchet MS"/>
                <a:ea typeface="+mj-ea"/>
                <a:cs typeface="Trebuchet MS"/>
              </a:rPr>
              <a:t>The Cluster of LISM clouds (CLIC) consists of at least 15 partially ionized clouds. View from the NGP.</a:t>
            </a:r>
          </a:p>
        </p:txBody>
      </p:sp>
      <p:sp>
        <p:nvSpPr>
          <p:cNvPr id="7" name="Content Placeholder 5">
            <a:extLst>
              <a:ext uri="{FF2B5EF4-FFF2-40B4-BE49-F238E27FC236}">
                <a16:creationId xmlns:a16="http://schemas.microsoft.com/office/drawing/2014/main" id="{556120D0-EE32-C44C-97F7-4443C185B31E}"/>
              </a:ext>
            </a:extLst>
          </p:cNvPr>
          <p:cNvSpPr txBox="1">
            <a:spLocks/>
          </p:cNvSpPr>
          <p:nvPr/>
        </p:nvSpPr>
        <p:spPr>
          <a:xfrm>
            <a:off x="806548" y="1688123"/>
            <a:ext cx="4316901" cy="4536215"/>
          </a:xfrm>
          <a:prstGeom prst="rect">
            <a:avLst/>
          </a:prstGeom>
          <a:solidFill>
            <a:schemeClr val="bg1"/>
          </a:solidFill>
        </p:spPr>
        <p:txBody>
          <a:bodyPr vert="horz" lIns="0" tIns="0" rIns="0" bIns="0" rtlCol="0">
            <a:normAutofit fontScale="92500" lnSpcReduction="20000"/>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594" indent="-228594" defTabSz="914377">
              <a:buFont typeface="Arial" panose="020B0604020202020204" pitchFamily="34" charset="0"/>
              <a:buChar char="•"/>
              <a:defRPr/>
            </a:pPr>
            <a:r>
              <a:rPr lang="en-US" sz="2133" dirty="0">
                <a:solidFill>
                  <a:srgbClr val="000000"/>
                </a:solidFill>
                <a:latin typeface="Trebuchet MS" panose="020B0703020202090204" pitchFamily="34" charset="0"/>
              </a:rPr>
              <a:t>Each cloud defined by its own velocity vector.</a:t>
            </a:r>
          </a:p>
          <a:p>
            <a:pPr marL="228594" indent="-228594" defTabSz="914377">
              <a:buFont typeface="Arial" panose="020B0604020202020204" pitchFamily="34" charset="0"/>
              <a:buChar char="•"/>
              <a:defRPr/>
            </a:pPr>
            <a:r>
              <a:rPr lang="en-US" sz="2133" dirty="0">
                <a:solidFill>
                  <a:srgbClr val="000000"/>
                </a:solidFill>
                <a:latin typeface="Trebuchet MS" panose="020B0703020202090204" pitchFamily="34" charset="0"/>
              </a:rPr>
              <a:t>Cloud shapes and sizes from interstellar absorption line column densities for many sightlines.</a:t>
            </a:r>
          </a:p>
          <a:p>
            <a:pPr marL="228594" indent="-228594" defTabSz="914377">
              <a:buFont typeface="Arial" panose="020B0604020202020204" pitchFamily="34" charset="0"/>
              <a:buChar char="•"/>
              <a:defRPr/>
            </a:pPr>
            <a:r>
              <a:rPr lang="en-US" sz="2133" dirty="0">
                <a:solidFill>
                  <a:srgbClr val="000000"/>
                </a:solidFill>
                <a:latin typeface="Trebuchet MS" panose="020B0703020202090204" pitchFamily="34" charset="0"/>
              </a:rPr>
              <a:t>Assume constant density (n(HI)=0.20 cm⁻³) to calculate pathlength through cloud.</a:t>
            </a:r>
          </a:p>
          <a:p>
            <a:pPr marL="228594" indent="-228594" defTabSz="914377">
              <a:buFont typeface="Arial" panose="020B0604020202020204" pitchFamily="34" charset="0"/>
              <a:buChar char="•"/>
              <a:defRPr/>
            </a:pPr>
            <a:r>
              <a:rPr lang="en-US" sz="2133" dirty="0">
                <a:solidFill>
                  <a:srgbClr val="000000"/>
                </a:solidFill>
                <a:latin typeface="Trebuchet MS" panose="020B0703020202090204" pitchFamily="34" charset="0"/>
              </a:rPr>
              <a:t>If n(HI)=0.10 cm⁻³ (see later slides), then the clouds are twice as large and fill the entire volume within 4 pc. </a:t>
            </a:r>
            <a:endParaRPr lang="en-US" sz="2133" dirty="0">
              <a:solidFill>
                <a:srgbClr val="FF0000"/>
              </a:solidFill>
              <a:latin typeface="Trebuchet MS" panose="020B0703020202090204" pitchFamily="34" charset="0"/>
            </a:endParaRPr>
          </a:p>
          <a:p>
            <a:pPr marL="228594" indent="-228594" defTabSz="914377">
              <a:buFont typeface="Arial" panose="020B0604020202020204" pitchFamily="34" charset="0"/>
              <a:buChar char="•"/>
              <a:defRPr/>
            </a:pPr>
            <a:r>
              <a:rPr lang="en-US" sz="3200" dirty="0">
                <a:solidFill>
                  <a:srgbClr val="FF0000"/>
                </a:solidFill>
              </a:rPr>
              <a:t>Redfield &amp; </a:t>
            </a:r>
            <a:r>
              <a:rPr lang="en-US" sz="3200" dirty="0" err="1">
                <a:solidFill>
                  <a:srgbClr val="FF0000"/>
                </a:solidFill>
              </a:rPr>
              <a:t>Linsky</a:t>
            </a:r>
            <a:r>
              <a:rPr lang="en-US" sz="3200" dirty="0">
                <a:solidFill>
                  <a:srgbClr val="FF0000"/>
                </a:solidFill>
              </a:rPr>
              <a:t> (</a:t>
            </a:r>
            <a:r>
              <a:rPr lang="en-US" sz="3200" dirty="0" err="1">
                <a:solidFill>
                  <a:srgbClr val="FF0000"/>
                </a:solidFill>
              </a:rPr>
              <a:t>ApJ</a:t>
            </a:r>
            <a:r>
              <a:rPr lang="en-US" sz="3200" dirty="0">
                <a:solidFill>
                  <a:srgbClr val="FF0000"/>
                </a:solidFill>
              </a:rPr>
              <a:t> 673, 282 (2008))</a:t>
            </a:r>
            <a:r>
              <a:rPr lang="en-US" sz="3200" dirty="0"/>
              <a:t>.</a:t>
            </a:r>
            <a:endParaRPr lang="en-US" sz="2133" dirty="0">
              <a:solidFill>
                <a:srgbClr val="000000"/>
              </a:solidFill>
              <a:latin typeface="Trebuchet MS" panose="020B0703020202090204" pitchFamily="34" charset="0"/>
            </a:endParaRPr>
          </a:p>
        </p:txBody>
      </p:sp>
      <p:sp>
        <p:nvSpPr>
          <p:cNvPr id="8" name="TextBox 7">
            <a:extLst>
              <a:ext uri="{FF2B5EF4-FFF2-40B4-BE49-F238E27FC236}">
                <a16:creationId xmlns:a16="http://schemas.microsoft.com/office/drawing/2014/main" id="{1A92BDCF-3F48-F94B-86E5-CD33C9ACD6BB}"/>
              </a:ext>
            </a:extLst>
          </p:cNvPr>
          <p:cNvSpPr txBox="1"/>
          <p:nvPr/>
        </p:nvSpPr>
        <p:spPr>
          <a:xfrm>
            <a:off x="274229" y="6211238"/>
            <a:ext cx="4476307" cy="523220"/>
          </a:xfrm>
          <a:prstGeom prst="rect">
            <a:avLst/>
          </a:prstGeom>
          <a:noFill/>
          <a:ln w="19050">
            <a:noFill/>
          </a:ln>
        </p:spPr>
        <p:txBody>
          <a:bodyPr wrap="square" rtlCol="0">
            <a:spAutoFit/>
          </a:bodyPr>
          <a:lstStyle/>
          <a:p>
            <a:pPr algn="ctr"/>
            <a:r>
              <a:rPr lang="en-US" sz="2800" b="1" dirty="0" err="1">
                <a:latin typeface="Courier" pitchFamily="2" charset="0"/>
              </a:rPr>
              <a:t>lism.wesleyan.edu</a:t>
            </a:r>
            <a:endParaRPr lang="en-US" sz="2800" b="1" dirty="0">
              <a:latin typeface="Courier" pitchFamily="2" charset="0"/>
            </a:endParaRPr>
          </a:p>
        </p:txBody>
      </p:sp>
      <p:sp>
        <p:nvSpPr>
          <p:cNvPr id="2" name="Slide Number Placeholder 1">
            <a:extLst>
              <a:ext uri="{FF2B5EF4-FFF2-40B4-BE49-F238E27FC236}">
                <a16:creationId xmlns:a16="http://schemas.microsoft.com/office/drawing/2014/main" id="{7B47B649-EACF-614B-A506-EF16EC78AA30}"/>
              </a:ext>
            </a:extLst>
          </p:cNvPr>
          <p:cNvSpPr>
            <a:spLocks noGrp="1"/>
          </p:cNvSpPr>
          <p:nvPr>
            <p:ph type="sldNum" sz="quarter" idx="12"/>
          </p:nvPr>
        </p:nvSpPr>
        <p:spPr>
          <a:xfrm>
            <a:off x="8610600" y="6356351"/>
            <a:ext cx="2743200" cy="365124"/>
          </a:xfrm>
        </p:spPr>
        <p:txBody>
          <a:bodyPr/>
          <a:lstStyle/>
          <a:p>
            <a:fld id="{3CD6FBD7-D310-9D44-9BA3-452B065B97E3}" type="slidenum">
              <a:rPr lang="en-US" smtClean="0"/>
              <a:t>6</a:t>
            </a:fld>
            <a:endParaRPr lang="en-US" dirty="0"/>
          </a:p>
        </p:txBody>
      </p:sp>
    </p:spTree>
    <p:extLst>
      <p:ext uri="{BB962C8B-B14F-4D97-AF65-F5344CB8AC3E}">
        <p14:creationId xmlns:p14="http://schemas.microsoft.com/office/powerpoint/2010/main" val="2709890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89303-37A9-5E42-898A-627CAA90E715}"/>
              </a:ext>
            </a:extLst>
          </p:cNvPr>
          <p:cNvSpPr>
            <a:spLocks noGrp="1"/>
          </p:cNvSpPr>
          <p:nvPr>
            <p:ph type="title"/>
          </p:nvPr>
        </p:nvSpPr>
        <p:spPr/>
        <p:txBody>
          <a:bodyPr>
            <a:normAutofit fontScale="90000"/>
          </a:bodyPr>
          <a:lstStyle/>
          <a:p>
            <a:r>
              <a:rPr lang="en-US" dirty="0">
                <a:solidFill>
                  <a:srgbClr val="0070C0"/>
                </a:solidFill>
              </a:rPr>
              <a:t>Two new conclusions concerning the interaction between the outer heliosphere and the LISM</a:t>
            </a:r>
          </a:p>
        </p:txBody>
      </p:sp>
      <p:sp>
        <p:nvSpPr>
          <p:cNvPr id="3" name="Content Placeholder 2">
            <a:extLst>
              <a:ext uri="{FF2B5EF4-FFF2-40B4-BE49-F238E27FC236}">
                <a16:creationId xmlns:a16="http://schemas.microsoft.com/office/drawing/2014/main" id="{8381A792-A829-6D4F-8B7B-5DBF4A2A8F29}"/>
              </a:ext>
            </a:extLst>
          </p:cNvPr>
          <p:cNvSpPr>
            <a:spLocks noGrp="1"/>
          </p:cNvSpPr>
          <p:nvPr>
            <p:ph idx="1"/>
          </p:nvPr>
        </p:nvSpPr>
        <p:spPr/>
        <p:txBody>
          <a:bodyPr>
            <a:normAutofit fontScale="92500" lnSpcReduction="10000"/>
          </a:bodyPr>
          <a:lstStyle/>
          <a:p>
            <a:pPr marL="0" indent="0">
              <a:buNone/>
            </a:pPr>
            <a:r>
              <a:rPr lang="en-US" dirty="0">
                <a:solidFill>
                  <a:srgbClr val="FF0000"/>
                </a:solidFill>
              </a:rPr>
              <a:t>(1) The LIC and by implication other warm clouds in the LISM do NOT have constant properties (temperature and turbulent velocities).</a:t>
            </a:r>
          </a:p>
          <a:p>
            <a:r>
              <a:rPr lang="en-US" dirty="0"/>
              <a:t>The LIC is highly inhomogeneous with length scales &lt; 4,000 AU.</a:t>
            </a:r>
          </a:p>
          <a:p>
            <a:r>
              <a:rPr lang="en-US" dirty="0"/>
              <a:t>Higher temperatures at 80ᵒ-160ᵒ from main source of EUV photons.</a:t>
            </a:r>
          </a:p>
          <a:p>
            <a:r>
              <a:rPr lang="en-US" dirty="0"/>
              <a:t>“Temperature” may have a variable supra-thermal component.</a:t>
            </a:r>
          </a:p>
          <a:p>
            <a:pPr marL="0" indent="0">
              <a:buNone/>
            </a:pPr>
            <a:r>
              <a:rPr lang="en-US" dirty="0">
                <a:solidFill>
                  <a:srgbClr val="FF0000"/>
                </a:solidFill>
              </a:rPr>
              <a:t>(2) There may be a large pressure imbalance between the outer heliosphere and the LIC.</a:t>
            </a:r>
          </a:p>
          <a:p>
            <a:r>
              <a:rPr lang="en-US" dirty="0"/>
              <a:t>The VLISM is close to pressure balance with respect to gravity of the Galaxy, although P(hot-ions) is uncertain.</a:t>
            </a:r>
          </a:p>
          <a:p>
            <a:r>
              <a:rPr lang="en-US" dirty="0"/>
              <a:t>The LIC may be </a:t>
            </a:r>
            <a:r>
              <a:rPr lang="en-US" dirty="0" err="1"/>
              <a:t>overpressured</a:t>
            </a:r>
            <a:r>
              <a:rPr lang="en-US" dirty="0"/>
              <a:t> with respect to the VLISM because of the large P(ram) term. Is this correct?    </a:t>
            </a:r>
          </a:p>
        </p:txBody>
      </p:sp>
      <p:sp>
        <p:nvSpPr>
          <p:cNvPr id="4" name="Slide Number Placeholder 3">
            <a:extLst>
              <a:ext uri="{FF2B5EF4-FFF2-40B4-BE49-F238E27FC236}">
                <a16:creationId xmlns:a16="http://schemas.microsoft.com/office/drawing/2014/main" id="{33C9E597-D8B2-044E-B706-5B9C689D1F9F}"/>
              </a:ext>
            </a:extLst>
          </p:cNvPr>
          <p:cNvSpPr>
            <a:spLocks noGrp="1"/>
          </p:cNvSpPr>
          <p:nvPr>
            <p:ph type="sldNum" sz="quarter" idx="12"/>
          </p:nvPr>
        </p:nvSpPr>
        <p:spPr/>
        <p:txBody>
          <a:bodyPr/>
          <a:lstStyle/>
          <a:p>
            <a:fld id="{3CD6FBD7-D310-9D44-9BA3-452B065B97E3}" type="slidenum">
              <a:rPr lang="en-US" smtClean="0"/>
              <a:t>60</a:t>
            </a:fld>
            <a:endParaRPr lang="en-US"/>
          </a:p>
        </p:txBody>
      </p:sp>
    </p:spTree>
    <p:extLst>
      <p:ext uri="{BB962C8B-B14F-4D97-AF65-F5344CB8AC3E}">
        <p14:creationId xmlns:p14="http://schemas.microsoft.com/office/powerpoint/2010/main" val="37423401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982DB-725E-9F49-84F9-B5986F170988}"/>
              </a:ext>
            </a:extLst>
          </p:cNvPr>
          <p:cNvSpPr>
            <a:spLocks noGrp="1"/>
          </p:cNvSpPr>
          <p:nvPr>
            <p:ph type="title"/>
          </p:nvPr>
        </p:nvSpPr>
        <p:spPr/>
        <p:txBody>
          <a:bodyPr/>
          <a:lstStyle/>
          <a:p>
            <a:r>
              <a:rPr lang="en-US" dirty="0">
                <a:solidFill>
                  <a:srgbClr val="0070C0"/>
                </a:solidFill>
              </a:rPr>
              <a:t>Outline</a:t>
            </a:r>
          </a:p>
        </p:txBody>
      </p:sp>
      <p:sp>
        <p:nvSpPr>
          <p:cNvPr id="3" name="Content Placeholder 2">
            <a:extLst>
              <a:ext uri="{FF2B5EF4-FFF2-40B4-BE49-F238E27FC236}">
                <a16:creationId xmlns:a16="http://schemas.microsoft.com/office/drawing/2014/main" id="{ED4E6487-BA55-FE43-BFAD-06336DED882C}"/>
              </a:ext>
            </a:extLst>
          </p:cNvPr>
          <p:cNvSpPr>
            <a:spLocks noGrp="1"/>
          </p:cNvSpPr>
          <p:nvPr>
            <p:ph idx="1"/>
          </p:nvPr>
        </p:nvSpPr>
        <p:spPr>
          <a:xfrm>
            <a:off x="838200" y="1825624"/>
            <a:ext cx="10515600" cy="4530725"/>
          </a:xfrm>
        </p:spPr>
        <p:txBody>
          <a:bodyPr>
            <a:normAutofit fontScale="77500" lnSpcReduction="20000"/>
          </a:bodyPr>
          <a:lstStyle/>
          <a:p>
            <a:r>
              <a:rPr lang="en-US" dirty="0">
                <a:solidFill>
                  <a:srgbClr val="FF0000"/>
                </a:solidFill>
              </a:rPr>
              <a:t>Why high-resolution UV spectroscopy is critically important</a:t>
            </a:r>
            <a:r>
              <a:rPr lang="en-US" dirty="0"/>
              <a:t>: Uniqueness of the UV spectrum. UV spectroscopy is required for understanding the local interstellar medium (LISM), interactions of the heliosphere with the LISM, ISM as the interface in Galactic chemical evolution, astrospheres, and exoplanet atmospheres and habitability.</a:t>
            </a:r>
          </a:p>
          <a:p>
            <a:r>
              <a:rPr lang="en-US" dirty="0">
                <a:solidFill>
                  <a:srgbClr val="FF0000"/>
                </a:solidFill>
              </a:rPr>
              <a:t>Multi-cloud model</a:t>
            </a:r>
            <a:r>
              <a:rPr lang="en-US" dirty="0"/>
              <a:t>: Many nearby interstellar clouds are identified by their unique velocity vectors and each with their own mean physical properties. Assumptions of the multi-cloud model. The location of the Sun relative to nearby clouds and the Sun’s trajectory through the CLIC.</a:t>
            </a:r>
          </a:p>
          <a:p>
            <a:r>
              <a:rPr lang="en-US" dirty="0">
                <a:solidFill>
                  <a:srgbClr val="FF0000"/>
                </a:solidFill>
              </a:rPr>
              <a:t>Refinements to the Multi-cloud model</a:t>
            </a:r>
            <a:r>
              <a:rPr lang="en-US" dirty="0"/>
              <a:t>: (1) Inhomogeneous properties within clouds and their size scale (2) Revised typical value of n(HI) in the clouds? (3) Clouds may completely fill nearby space. (4) Clouds overlap, but do they mix? (5) Clouds may have interior velocity structure.</a:t>
            </a:r>
          </a:p>
          <a:p>
            <a:r>
              <a:rPr lang="en-US" dirty="0">
                <a:solidFill>
                  <a:srgbClr val="FF0000"/>
                </a:solidFill>
              </a:rPr>
              <a:t>Astrospheres</a:t>
            </a:r>
            <a:r>
              <a:rPr lang="en-US" dirty="0"/>
              <a:t>: (1) How to detect. (2) Stellar wind mass-loss rates. (3) Role of stellar winds in exoplanet atmosphere loss.</a:t>
            </a:r>
          </a:p>
          <a:p>
            <a:r>
              <a:rPr lang="en-US" dirty="0">
                <a:solidFill>
                  <a:srgbClr val="FF0000"/>
                </a:solidFill>
              </a:rPr>
              <a:t>Pressure Balance: </a:t>
            </a:r>
            <a:r>
              <a:rPr lang="en-US" dirty="0"/>
              <a:t>(1) Within the heliosphere. (1) Between disturbed VLISM and the pristine VLISM. (3) Between the pristine VLISM, Local Cavity, and the Galaxy.</a:t>
            </a:r>
          </a:p>
        </p:txBody>
      </p:sp>
      <p:sp>
        <p:nvSpPr>
          <p:cNvPr id="4" name="Slide Number Placeholder 3">
            <a:extLst>
              <a:ext uri="{FF2B5EF4-FFF2-40B4-BE49-F238E27FC236}">
                <a16:creationId xmlns:a16="http://schemas.microsoft.com/office/drawing/2014/main" id="{2C1B8820-1050-8D41-990E-2E2B4C2CF9AD}"/>
              </a:ext>
            </a:extLst>
          </p:cNvPr>
          <p:cNvSpPr>
            <a:spLocks noGrp="1"/>
          </p:cNvSpPr>
          <p:nvPr>
            <p:ph type="sldNum" sz="quarter" idx="12"/>
          </p:nvPr>
        </p:nvSpPr>
        <p:spPr/>
        <p:txBody>
          <a:bodyPr/>
          <a:lstStyle/>
          <a:p>
            <a:fld id="{3CD6FBD7-D310-9D44-9BA3-452B065B97E3}" type="slidenum">
              <a:rPr lang="en-US" smtClean="0"/>
              <a:t>61</a:t>
            </a:fld>
            <a:endParaRPr lang="en-US"/>
          </a:p>
        </p:txBody>
      </p:sp>
    </p:spTree>
    <p:extLst>
      <p:ext uri="{BB962C8B-B14F-4D97-AF65-F5344CB8AC3E}">
        <p14:creationId xmlns:p14="http://schemas.microsoft.com/office/powerpoint/2010/main" val="1786534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meline_uv.mp4">
            <a:hlinkClick r:id="" action="ppaction://media"/>
            <a:extLst>
              <a:ext uri="{FF2B5EF4-FFF2-40B4-BE49-F238E27FC236}">
                <a16:creationId xmlns:a16="http://schemas.microsoft.com/office/drawing/2014/main" id="{53D3946D-7C64-8F46-A068-EF6D75CC72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3638" y="1688180"/>
            <a:ext cx="5817031" cy="5034977"/>
          </a:xfrm>
          <a:prstGeom prst="rect">
            <a:avLst/>
          </a:prstGeom>
        </p:spPr>
      </p:pic>
      <p:sp>
        <p:nvSpPr>
          <p:cNvPr id="11" name="Rectangle 2">
            <a:extLst>
              <a:ext uri="{FF2B5EF4-FFF2-40B4-BE49-F238E27FC236}">
                <a16:creationId xmlns:a16="http://schemas.microsoft.com/office/drawing/2014/main" id="{0E42C3CD-45A7-034A-8455-305C5D228225}"/>
              </a:ext>
            </a:extLst>
          </p:cNvPr>
          <p:cNvSpPr txBox="1">
            <a:spLocks noChangeArrowheads="1"/>
          </p:cNvSpPr>
          <p:nvPr/>
        </p:nvSpPr>
        <p:spPr>
          <a:xfrm>
            <a:off x="204535" y="177693"/>
            <a:ext cx="11785600" cy="1524000"/>
          </a:xfrm>
          <a:prstGeom prst="rect">
            <a:avLst/>
          </a:prstGeom>
        </p:spPr>
        <p:txBody>
          <a:bodyPr vert="horz" lIns="121905" tIns="60952" rIns="121905" bIns="60952" rtlCol="0" anchor="ctr">
            <a:noAutofit/>
          </a:bodyPr>
          <a:lstStyle/>
          <a:p>
            <a:pPr algn="ctr">
              <a:spcBef>
                <a:spcPct val="0"/>
              </a:spcBef>
              <a:defRPr/>
            </a:pPr>
            <a:r>
              <a:rPr lang="en-US" sz="3200" b="1" dirty="0">
                <a:solidFill>
                  <a:srgbClr val="0070C0"/>
                </a:solidFill>
                <a:latin typeface="Trebuchet MS"/>
                <a:ea typeface="+mj-ea"/>
                <a:cs typeface="Trebuchet MS"/>
              </a:rPr>
              <a:t>The heliosphere varied in size as it moved among the CLIC clouds, entering the LIC 60,000 years ago</a:t>
            </a:r>
          </a:p>
        </p:txBody>
      </p:sp>
      <p:sp>
        <p:nvSpPr>
          <p:cNvPr id="12" name="Text Box 6">
            <a:extLst>
              <a:ext uri="{FF2B5EF4-FFF2-40B4-BE49-F238E27FC236}">
                <a16:creationId xmlns:a16="http://schemas.microsoft.com/office/drawing/2014/main" id="{4770D1E9-2066-A94F-A3BD-3D329FC906D5}"/>
              </a:ext>
            </a:extLst>
          </p:cNvPr>
          <p:cNvSpPr txBox="1">
            <a:spLocks noChangeArrowheads="1"/>
          </p:cNvSpPr>
          <p:nvPr/>
        </p:nvSpPr>
        <p:spPr bwMode="auto">
          <a:xfrm>
            <a:off x="7970893" y="6386879"/>
            <a:ext cx="3704479" cy="349062"/>
          </a:xfrm>
          <a:prstGeom prst="rect">
            <a:avLst/>
          </a:prstGeom>
          <a:noFill/>
          <a:ln w="9525">
            <a:noFill/>
            <a:miter lim="800000"/>
            <a:headEnd/>
            <a:tailEnd/>
          </a:ln>
          <a:effectLst/>
        </p:spPr>
        <p:txBody>
          <a:bodyPr wrap="square" lIns="101847" tIns="50923" rIns="101847" bIns="50923">
            <a:prstTxWarp prst="textNoShape">
              <a:avLst/>
            </a:prstTxWarp>
            <a:spAutoFit/>
          </a:bodyPr>
          <a:lstStyle/>
          <a:p>
            <a:pPr>
              <a:spcBef>
                <a:spcPts val="200"/>
              </a:spcBef>
              <a:defRPr/>
            </a:pPr>
            <a:r>
              <a:rPr lang="en-US" sz="1600" dirty="0" err="1">
                <a:solidFill>
                  <a:srgbClr val="000000"/>
                </a:solidFill>
                <a:latin typeface="Arial" panose="020B0604020202020204"/>
                <a:cs typeface="Trebuchet MS"/>
              </a:rPr>
              <a:t>Vannier</a:t>
            </a:r>
            <a:r>
              <a:rPr lang="en-US" sz="1600" dirty="0">
                <a:solidFill>
                  <a:srgbClr val="000000"/>
                </a:solidFill>
                <a:latin typeface="Arial" panose="020B0604020202020204"/>
                <a:cs typeface="Trebuchet MS"/>
              </a:rPr>
              <a:t>, Redfield et al. (2023; in prep) </a:t>
            </a:r>
          </a:p>
        </p:txBody>
      </p:sp>
      <p:sp>
        <p:nvSpPr>
          <p:cNvPr id="2" name="TextBox 1">
            <a:extLst>
              <a:ext uri="{FF2B5EF4-FFF2-40B4-BE49-F238E27FC236}">
                <a16:creationId xmlns:a16="http://schemas.microsoft.com/office/drawing/2014/main" id="{A68FCF01-BDA6-BA49-8490-BD485D3F3736}"/>
              </a:ext>
            </a:extLst>
          </p:cNvPr>
          <p:cNvSpPr txBox="1"/>
          <p:nvPr/>
        </p:nvSpPr>
        <p:spPr>
          <a:xfrm>
            <a:off x="7045843" y="1977369"/>
            <a:ext cx="1077432" cy="461665"/>
          </a:xfrm>
          <a:prstGeom prst="rect">
            <a:avLst/>
          </a:prstGeom>
          <a:noFill/>
        </p:spPr>
        <p:txBody>
          <a:bodyPr wrap="square" rtlCol="0">
            <a:spAutoFit/>
          </a:bodyPr>
          <a:lstStyle/>
          <a:p>
            <a:r>
              <a:rPr lang="en-US" sz="2400" b="1" dirty="0">
                <a:solidFill>
                  <a:srgbClr val="FF0000"/>
                </a:solidFill>
              </a:rPr>
              <a:t>LIC</a:t>
            </a:r>
          </a:p>
        </p:txBody>
      </p:sp>
      <p:sp>
        <p:nvSpPr>
          <p:cNvPr id="6" name="TextBox 5">
            <a:extLst>
              <a:ext uri="{FF2B5EF4-FFF2-40B4-BE49-F238E27FC236}">
                <a16:creationId xmlns:a16="http://schemas.microsoft.com/office/drawing/2014/main" id="{29C4F5C3-9B3D-504C-BF6F-7CDC72021BC4}"/>
              </a:ext>
            </a:extLst>
          </p:cNvPr>
          <p:cNvSpPr txBox="1"/>
          <p:nvPr/>
        </p:nvSpPr>
        <p:spPr>
          <a:xfrm>
            <a:off x="4203557" y="2652633"/>
            <a:ext cx="1077432" cy="461665"/>
          </a:xfrm>
          <a:prstGeom prst="rect">
            <a:avLst/>
          </a:prstGeom>
          <a:noFill/>
        </p:spPr>
        <p:txBody>
          <a:bodyPr wrap="square" rtlCol="0">
            <a:spAutoFit/>
          </a:bodyPr>
          <a:lstStyle/>
          <a:p>
            <a:r>
              <a:rPr lang="en-US" sz="2400" b="1" dirty="0" err="1">
                <a:solidFill>
                  <a:srgbClr val="00B050"/>
                </a:solidFill>
              </a:rPr>
              <a:t>Aur</a:t>
            </a:r>
            <a:endParaRPr lang="en-US" sz="2400" b="1" dirty="0">
              <a:solidFill>
                <a:srgbClr val="00B050"/>
              </a:solidFill>
            </a:endParaRPr>
          </a:p>
        </p:txBody>
      </p:sp>
      <p:sp>
        <p:nvSpPr>
          <p:cNvPr id="7" name="TextBox 6">
            <a:extLst>
              <a:ext uri="{FF2B5EF4-FFF2-40B4-BE49-F238E27FC236}">
                <a16:creationId xmlns:a16="http://schemas.microsoft.com/office/drawing/2014/main" id="{A9432CFD-3896-2444-BBC0-2728E93FB8EC}"/>
              </a:ext>
            </a:extLst>
          </p:cNvPr>
          <p:cNvSpPr txBox="1"/>
          <p:nvPr/>
        </p:nvSpPr>
        <p:spPr>
          <a:xfrm>
            <a:off x="6097335" y="5002556"/>
            <a:ext cx="1077432" cy="461665"/>
          </a:xfrm>
          <a:prstGeom prst="rect">
            <a:avLst/>
          </a:prstGeom>
          <a:noFill/>
        </p:spPr>
        <p:txBody>
          <a:bodyPr wrap="square" rtlCol="0">
            <a:spAutoFit/>
          </a:bodyPr>
          <a:lstStyle/>
          <a:p>
            <a:r>
              <a:rPr lang="en-US" sz="2400" b="1" dirty="0">
                <a:solidFill>
                  <a:srgbClr val="0D2CFF"/>
                </a:solidFill>
              </a:rPr>
              <a:t>Blue</a:t>
            </a:r>
          </a:p>
        </p:txBody>
      </p:sp>
      <p:sp>
        <p:nvSpPr>
          <p:cNvPr id="3" name="Slide Number Placeholder 2">
            <a:extLst>
              <a:ext uri="{FF2B5EF4-FFF2-40B4-BE49-F238E27FC236}">
                <a16:creationId xmlns:a16="http://schemas.microsoft.com/office/drawing/2014/main" id="{03180878-A905-F74D-9697-457C65AEE9D5}"/>
              </a:ext>
            </a:extLst>
          </p:cNvPr>
          <p:cNvSpPr>
            <a:spLocks noGrp="1"/>
          </p:cNvSpPr>
          <p:nvPr>
            <p:ph type="sldNum" sz="quarter" idx="12"/>
          </p:nvPr>
        </p:nvSpPr>
        <p:spPr/>
        <p:txBody>
          <a:bodyPr/>
          <a:lstStyle/>
          <a:p>
            <a:fld id="{3CD6FBD7-D310-9D44-9BA3-452B065B97E3}" type="slidenum">
              <a:rPr lang="en-US" smtClean="0"/>
              <a:t>7</a:t>
            </a:fld>
            <a:endParaRPr lang="en-US"/>
          </a:p>
        </p:txBody>
      </p:sp>
    </p:spTree>
    <p:extLst>
      <p:ext uri="{BB962C8B-B14F-4D97-AF65-F5344CB8AC3E}">
        <p14:creationId xmlns:p14="http://schemas.microsoft.com/office/powerpoint/2010/main" val="176366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CF5F-D073-B342-A564-4D3C50CD2529}"/>
              </a:ext>
            </a:extLst>
          </p:cNvPr>
          <p:cNvSpPr>
            <a:spLocks noGrp="1"/>
          </p:cNvSpPr>
          <p:nvPr>
            <p:ph type="title"/>
          </p:nvPr>
        </p:nvSpPr>
        <p:spPr>
          <a:xfrm>
            <a:off x="1228165" y="378572"/>
            <a:ext cx="10515600" cy="1325563"/>
          </a:xfrm>
        </p:spPr>
        <p:txBody>
          <a:bodyPr>
            <a:noAutofit/>
          </a:bodyPr>
          <a:lstStyle/>
          <a:p>
            <a:r>
              <a:rPr lang="en-US" sz="3200" b="1" dirty="0">
                <a:solidFill>
                  <a:srgbClr val="0070C0"/>
                </a:solidFill>
              </a:rPr>
              <a:t>Local Cavity (Bubble) as determined from dust absorption (blue is low dust and red is high dust). Views from NGP and from the Galactic plane. (</a:t>
            </a:r>
            <a:r>
              <a:rPr lang="en-US" sz="3200" b="1" dirty="0" err="1">
                <a:solidFill>
                  <a:srgbClr val="0070C0"/>
                </a:solidFill>
              </a:rPr>
              <a:t>Pelgrimes</a:t>
            </a:r>
            <a:r>
              <a:rPr lang="en-US" sz="3200" b="1" dirty="0">
                <a:solidFill>
                  <a:srgbClr val="0070C0"/>
                </a:solidFill>
              </a:rPr>
              <a:t> et al. A+A 636, A17 (2020)) </a:t>
            </a:r>
          </a:p>
        </p:txBody>
      </p:sp>
      <p:pic>
        <p:nvPicPr>
          <p:cNvPr id="5" name="Content Placeholder 4">
            <a:extLst>
              <a:ext uri="{FF2B5EF4-FFF2-40B4-BE49-F238E27FC236}">
                <a16:creationId xmlns:a16="http://schemas.microsoft.com/office/drawing/2014/main" id="{53E68173-DA20-A941-9ADA-330860AD8EE3}"/>
              </a:ext>
            </a:extLst>
          </p:cNvPr>
          <p:cNvPicPr>
            <a:picLocks noGrp="1" noChangeAspect="1"/>
          </p:cNvPicPr>
          <p:nvPr>
            <p:ph idx="1"/>
          </p:nvPr>
        </p:nvPicPr>
        <p:blipFill>
          <a:blip r:embed="rId2"/>
          <a:stretch>
            <a:fillRect/>
          </a:stretch>
        </p:blipFill>
        <p:spPr>
          <a:xfrm>
            <a:off x="1095070" y="2194560"/>
            <a:ext cx="10001859" cy="4663440"/>
          </a:xfrm>
        </p:spPr>
      </p:pic>
    </p:spTree>
    <p:extLst>
      <p:ext uri="{BB962C8B-B14F-4D97-AF65-F5344CB8AC3E}">
        <p14:creationId xmlns:p14="http://schemas.microsoft.com/office/powerpoint/2010/main" val="1512268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5704A4-6547-474B-9499-14778F096A1E}"/>
              </a:ext>
            </a:extLst>
          </p:cNvPr>
          <p:cNvSpPr>
            <a:spLocks noGrp="1"/>
          </p:cNvSpPr>
          <p:nvPr>
            <p:ph type="title"/>
          </p:nvPr>
        </p:nvSpPr>
        <p:spPr/>
        <p:txBody>
          <a:bodyPr>
            <a:normAutofit/>
          </a:bodyPr>
          <a:lstStyle/>
          <a:p>
            <a:r>
              <a:rPr lang="en-US" b="1" dirty="0">
                <a:solidFill>
                  <a:srgbClr val="0070C0"/>
                </a:solidFill>
              </a:rPr>
              <a:t>Why is the LISM important?</a:t>
            </a:r>
          </a:p>
        </p:txBody>
      </p:sp>
      <p:sp>
        <p:nvSpPr>
          <p:cNvPr id="6" name="Content Placeholder 5">
            <a:extLst>
              <a:ext uri="{FF2B5EF4-FFF2-40B4-BE49-F238E27FC236}">
                <a16:creationId xmlns:a16="http://schemas.microsoft.com/office/drawing/2014/main" id="{D0823516-D18B-444D-9FCE-6D6D1311DC58}"/>
              </a:ext>
            </a:extLst>
          </p:cNvPr>
          <p:cNvSpPr>
            <a:spLocks noGrp="1"/>
          </p:cNvSpPr>
          <p:nvPr>
            <p:ph idx="1"/>
          </p:nvPr>
        </p:nvSpPr>
        <p:spPr/>
        <p:txBody>
          <a:bodyPr/>
          <a:lstStyle/>
          <a:p>
            <a:r>
              <a:rPr lang="en-US" dirty="0"/>
              <a:t>Heliosphere: the LISM is more than just the outer boundary condition of the heliosphere determining its size and shape. Inflowing neutral H charge-exchanges with </a:t>
            </a:r>
            <a:r>
              <a:rPr lang="en-US" dirty="0" err="1"/>
              <a:t>heliospheric</a:t>
            </a:r>
            <a:r>
              <a:rPr lang="en-US" dirty="0"/>
              <a:t> protons creating the disturbed VLISM beyond the heliopause. </a:t>
            </a:r>
          </a:p>
          <a:p>
            <a:r>
              <a:rPr lang="en-US" dirty="0"/>
              <a:t>Astrospheres: environment, measuring stellar winds, models.</a:t>
            </a:r>
          </a:p>
          <a:p>
            <a:r>
              <a:rPr lang="en-US" dirty="0"/>
              <a:t>Exoplanet Atmospheres: stellar-wind driven atmosphere mass loss occurs inside host star astrospheres.</a:t>
            </a:r>
          </a:p>
          <a:p>
            <a:r>
              <a:rPr lang="en-US" dirty="0"/>
              <a:t>ISM in the Milky Way Galaxy: properties of the ISM at high spatial resolution, pressure balance, Galactic chemical evolution, deuterium evolution, etc.</a:t>
            </a:r>
          </a:p>
          <a:p>
            <a:endParaRPr lang="en-US" dirty="0"/>
          </a:p>
        </p:txBody>
      </p:sp>
      <p:sp>
        <p:nvSpPr>
          <p:cNvPr id="4" name="Slide Number Placeholder 3">
            <a:extLst>
              <a:ext uri="{FF2B5EF4-FFF2-40B4-BE49-F238E27FC236}">
                <a16:creationId xmlns:a16="http://schemas.microsoft.com/office/drawing/2014/main" id="{83CB6059-87C1-2949-8ED0-52C453854B69}"/>
              </a:ext>
            </a:extLst>
          </p:cNvPr>
          <p:cNvSpPr>
            <a:spLocks noGrp="1"/>
          </p:cNvSpPr>
          <p:nvPr>
            <p:ph type="sldNum" sz="quarter" idx="12"/>
          </p:nvPr>
        </p:nvSpPr>
        <p:spPr/>
        <p:txBody>
          <a:bodyPr/>
          <a:lstStyle/>
          <a:p>
            <a:fld id="{3CD6FBD7-D310-9D44-9BA3-452B065B97E3}" type="slidenum">
              <a:rPr lang="en-US" smtClean="0"/>
              <a:t>9</a:t>
            </a:fld>
            <a:endParaRPr lang="en-US"/>
          </a:p>
        </p:txBody>
      </p:sp>
    </p:spTree>
    <p:extLst>
      <p:ext uri="{BB962C8B-B14F-4D97-AF65-F5344CB8AC3E}">
        <p14:creationId xmlns:p14="http://schemas.microsoft.com/office/powerpoint/2010/main" val="1473112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8797</TotalTime>
  <Words>5389</Words>
  <Application>Microsoft Macintosh PowerPoint</Application>
  <PresentationFormat>Widescreen</PresentationFormat>
  <Paragraphs>417</Paragraphs>
  <Slides>61</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Calibri</vt:lpstr>
      <vt:lpstr>Calibri Light</vt:lpstr>
      <vt:lpstr>Courier</vt:lpstr>
      <vt:lpstr>Times New Roman</vt:lpstr>
      <vt:lpstr>Trebuchet MS</vt:lpstr>
      <vt:lpstr>Office Theme</vt:lpstr>
      <vt:lpstr>Review of the Local ISM</vt:lpstr>
      <vt:lpstr>Outline</vt:lpstr>
      <vt:lpstr>What is the LISM?</vt:lpstr>
      <vt:lpstr>Schematic of the heliosphere showing the inflow of neutrals and plasma from the pristine VLISM</vt:lpstr>
      <vt:lpstr>Morphology and kinematics of the Local Interstellar Cloud (LIC). View from the NGP.</vt:lpstr>
      <vt:lpstr>PowerPoint Presentation</vt:lpstr>
      <vt:lpstr>PowerPoint Presentation</vt:lpstr>
      <vt:lpstr>Local Cavity (Bubble) as determined from dust absorption (blue is low dust and red is high dust). Views from NGP and from the Galactic plane. (Pelgrimes et al. A+A 636, A17 (2020)) </vt:lpstr>
      <vt:lpstr>Why is the LISM important?</vt:lpstr>
      <vt:lpstr>PowerPoint Presentation</vt:lpstr>
      <vt:lpstr>Detecting an astrosphere by blue-shifted absorption in the hydrogen Lyman-α line</vt:lpstr>
      <vt:lpstr>Astrospheres of M dwarfs obtained from high-resolution Lyman-α spectra and hydro-dynamic models (Wood+2021)</vt:lpstr>
      <vt:lpstr>Stellar winds can remove exoplanet atmospheres</vt:lpstr>
      <vt:lpstr>How to measure the LISM (in situ and remote)?</vt:lpstr>
      <vt:lpstr>High-resolution UV spectroscopy is critical for measuring LISM properties. Example of HST spectrum of HD9826 (Edelman et al. 2019)</vt:lpstr>
      <vt:lpstr>PowerPoint Presentation</vt:lpstr>
      <vt:lpstr>Kinematic properties of the LISM</vt:lpstr>
      <vt:lpstr>The Multi-cloud Model (Redfield &amp; Linsky 2008) – assumptions      (because only radial velocities are very accurate and data are limited)</vt:lpstr>
      <vt:lpstr>PowerPoint Presentation</vt:lpstr>
      <vt:lpstr>(1) A broad distribution of physical  properties within a cloud</vt:lpstr>
      <vt:lpstr>For 84 (≥2σ) sightlines through the LISM and 36 through the LIC. What are the distributions of temperatures? Data are binned. Gaussian fits.</vt:lpstr>
      <vt:lpstr>For 84 (≥3σ) sightlines through the LISM and 36 through the LIC, what are the distributions of turbulent velocities? Data are binned. Gaussian fits.</vt:lpstr>
      <vt:lpstr>Temperature differences ΔT(θ) for sightline pairs through the LIC as a function of angular separation (θ) compared to mean measurement uncertainty</vt:lpstr>
      <vt:lpstr>Temperature differences ΔT(θ) for sightline pairs through the LIC binned in 10 degree intervals</vt:lpstr>
      <vt:lpstr>(2) Interstellar n(H I) is inconsistent with     n(H I)=0.20 cm⁻³ flowing into the heliosphere</vt:lpstr>
      <vt:lpstr>PowerPoint Presentation</vt:lpstr>
      <vt:lpstr>High-resolution interstellar Mg II absorption in spectra of α Cen A and B.  G cloud at -18.1 km/s. LIC at -14.5 km/s</vt:lpstr>
      <vt:lpstr>(4) Very near the heliosphere the LIC and G clouds overlap or do they mix?</vt:lpstr>
      <vt:lpstr>Testing the mixed cloud model</vt:lpstr>
      <vt:lpstr>Physical properties in the LISM</vt:lpstr>
      <vt:lpstr>Is the LISM in thermal and pressure equilibrium?</vt:lpstr>
      <vt:lpstr>Theoretical models of CNM (T&lt;300K) and WNM in thermal and pressure equilibrium Wolfire et al. ApJ 587, 278 (2003)</vt:lpstr>
      <vt:lpstr>MHD Simulations by de Avillez + Breitschwardt (2005) including SNe, B, shocks, flows </vt:lpstr>
      <vt:lpstr>PowerPoint Presentation</vt:lpstr>
      <vt:lpstr>Assess the total pressure in each structure in its rest frame and relative to local standard of rest</vt:lpstr>
      <vt:lpstr>Estimate of pressure terms in the LIC</vt:lpstr>
      <vt:lpstr>PowerPoint Presentation</vt:lpstr>
      <vt:lpstr>PowerPoint Presentation</vt:lpstr>
      <vt:lpstr>PowerPoint Presentation</vt:lpstr>
      <vt:lpstr>PowerPoint Presentation</vt:lpstr>
      <vt:lpstr>Unanswered questions concerning the LISM</vt:lpstr>
      <vt:lpstr>Is T really temperature or something else?</vt:lpstr>
      <vt:lpstr>Distribution of thermal pressures of neutrals</vt:lpstr>
      <vt:lpstr>Conclusions</vt:lpstr>
      <vt:lpstr>PowerPoint Presentation</vt:lpstr>
      <vt:lpstr>What comes next? (2) Is there evidence for heating (shocks, turbulence, etc.)? </vt:lpstr>
      <vt:lpstr>What comes next? (3) What physics is missing from the classical 3 component model of the ISM? </vt:lpstr>
      <vt:lpstr>(5): Rigid multi-cloud structure is may not be realistic (Gry + Jenkins A+A 567, A58 (2014))</vt:lpstr>
      <vt:lpstr>PowerPoint Presentation</vt:lpstr>
      <vt:lpstr>Comparison of stellar winds for stars of different activity and sp. type (Wood+ ApJ 915, 37 (2021))</vt:lpstr>
      <vt:lpstr>Detection of the astrospheres of α Cen B and Proxima Cen and stellar wind mass-loss</vt:lpstr>
      <vt:lpstr>Test of the Gry-Jenkins model using new data</vt:lpstr>
      <vt:lpstr>Why is there a large scatter of stellar mass loss rates for stars that are similar?</vt:lpstr>
      <vt:lpstr>PowerPoint Presentation</vt:lpstr>
      <vt:lpstr>Are the total pressures inside the VLISM, CLIC, and Local Cavity in or out of balance?</vt:lpstr>
      <vt:lpstr>The heliosphere is inside of the CLIC which is inside of the Local Cavity</vt:lpstr>
      <vt:lpstr>Pressure components in the VLISM</vt:lpstr>
      <vt:lpstr>Pressure components in the LIC</vt:lpstr>
      <vt:lpstr>What is the ram pressure? If there are few collisions, then there is small ram pressure!</vt:lpstr>
      <vt:lpstr>Two new conclusions concerning the interaction between the outer heliosphere and the LISM</vt:lpstr>
      <vt:lpstr>Outline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Helio2020 White Paper: What lies Outside of the Heliopause: Connecting the Outer Heliosphere with the Interstellar Medium</dc:title>
  <dc:creator>Microsoft Office User</dc:creator>
  <cp:lastModifiedBy>Microsoft Office User</cp:lastModifiedBy>
  <cp:revision>112</cp:revision>
  <cp:lastPrinted>2023-05-14T21:38:08Z</cp:lastPrinted>
  <dcterms:created xsi:type="dcterms:W3CDTF">2021-07-06T04:09:18Z</dcterms:created>
  <dcterms:modified xsi:type="dcterms:W3CDTF">2023-05-17T22:44:54Z</dcterms:modified>
</cp:coreProperties>
</file>